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85" r:id="rId3"/>
    <p:sldMasterId id="214748369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6" r:id="rId6"/>
    <p:sldId id="257" r:id="rId7"/>
    <p:sldId id="258" r:id="rId8"/>
    <p:sldId id="259" r:id="rId9"/>
    <p:sldId id="268" r:id="rId10"/>
    <p:sldId id="269" r:id="rId11"/>
    <p:sldId id="263" r:id="rId12"/>
    <p:sldId id="267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6" tIns="45818" rIns="91636" bIns="45818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6" tIns="45818" rIns="91636" bIns="4581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6" tIns="45818" rIns="91636" bIns="45818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6" tIns="45818" rIns="91636" bIns="4581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F7A3043F-A52E-4B60-8470-ABB09EACD6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80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8DAC469D-FF5F-4CE9-8755-F6152C900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22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26895B-2AC0-4792-8101-A1517B8B3485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64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A256C-7D27-4B7A-99AB-0E96B5E6B6A6}" type="slidenum">
              <a:rPr lang="en-US" smtClean="0">
                <a:solidFill>
                  <a:prstClr val="black"/>
                </a:solidFill>
                <a:latin typeface="Arial" pitchFamily="34" charset="0"/>
              </a:rPr>
              <a:pPr/>
              <a:t>2</a:t>
            </a:fld>
            <a:endParaRPr lang="en-US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92688" y="409575"/>
            <a:ext cx="2719387" cy="2041525"/>
          </a:xfrm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78" y="2586673"/>
            <a:ext cx="10160621" cy="2450727"/>
          </a:xfrm>
          <a:noFill/>
          <a:ln/>
        </p:spPr>
        <p:txBody>
          <a:bodyPr lIns="94510" tIns="47254" rIns="94510" bIns="47254"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350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3FDA85-327E-459E-B535-8CD2082C5FC7}" type="slidenum">
              <a:rPr lang="en-US"/>
              <a:pPr/>
              <a:t>3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36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699979-826D-4009-9FE5-F8F3286FA48E}" type="slidenum">
              <a:rPr lang="en-US"/>
              <a:pPr/>
              <a:t>4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87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1FD931-7B44-4BFB-A1D2-2F0D45FECFEF}" type="slidenum">
              <a:rPr lang="en-US"/>
              <a:pPr/>
              <a:t>5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88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F2F93B-33C7-4360-8E65-B9736B48B064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93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7193800" y="5172431"/>
            <a:ext cx="5504222" cy="271901"/>
          </a:xfrm>
          <a:prstGeom prst="rect">
            <a:avLst/>
          </a:prstGeom>
          <a:ln/>
        </p:spPr>
        <p:txBody>
          <a:bodyPr lIns="90708" tIns="45355" rIns="90708" bIns="45355"/>
          <a:lstStyle/>
          <a:p>
            <a:fld id="{7FF7D3ED-B215-4EA2-A22B-F2C6AE6D80EB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91100" y="409575"/>
            <a:ext cx="2719388" cy="2041525"/>
          </a:xfrm>
          <a:prstGeom prst="rect">
            <a:avLst/>
          </a:prstGeo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637" y="2586667"/>
            <a:ext cx="10159518" cy="2449813"/>
          </a:xfrm>
          <a:prstGeom prst="rect">
            <a:avLst/>
          </a:prstGeom>
        </p:spPr>
        <p:txBody>
          <a:bodyPr lIns="90708" tIns="45355" rIns="90708" bIns="4535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57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734" y="8830660"/>
            <a:ext cx="3038145" cy="464205"/>
          </a:xfrm>
          <a:prstGeom prst="rect">
            <a:avLst/>
          </a:prstGeom>
          <a:ln/>
        </p:spPr>
        <p:txBody>
          <a:bodyPr lIns="88126" tIns="44064" rIns="88126" bIns="44064"/>
          <a:lstStyle/>
          <a:p>
            <a:fld id="{3E97A0B8-ADB8-44A2-BF1E-570DFF993FA9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346" y="4416100"/>
            <a:ext cx="5607711" cy="4182457"/>
          </a:xfrm>
          <a:prstGeom prst="rect">
            <a:avLst/>
          </a:prstGeom>
        </p:spPr>
        <p:txBody>
          <a:bodyPr lIns="88126" tIns="44064" rIns="88126" bIns="4406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1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6D73EF-E2B0-4404-87A8-EFB4375ED979}" type="slidenum">
              <a:rPr lang="en-US" smtClean="0">
                <a:solidFill>
                  <a:prstClr val="black"/>
                </a:solidFill>
                <a:latin typeface="Arial" pitchFamily="34" charset="0"/>
              </a:rPr>
              <a:pPr/>
              <a:t>9</a:t>
            </a:fld>
            <a:endParaRPr lang="en-US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9888" y="533400"/>
            <a:ext cx="3549650" cy="2662238"/>
          </a:xfrm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875" tIns="47937" rIns="95875" bIns="47937"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147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35128-4E90-45AB-AFFD-D1C3D993D7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2EE7C-ABED-4F88-9153-8E728AED462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B046D-1F94-4E4D-9CDF-FDC0D232A60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FBF46-7906-4C2D-8DC8-3760AB1C7B2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5FF14-E8DA-4A13-9400-13A283B5F88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2E8DD-1054-4E9F-B9AE-57DE1257E3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98BAB-45F2-438B-A41D-D2156E4B8DF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E14C4-63E8-4803-8C2D-4D890045B5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9ABE4-4799-4125-9C26-EAEABD7501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30718-EBC2-4A67-8ABB-8E2FEC76A0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C9A36-4627-4A20-A66A-F142C96652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566EC87-FF15-4A5F-BC31-AA68E0E988A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9A9A8-E7F1-4CC9-A90B-45025BBC7E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24624-3596-43FB-8938-55D2C960E9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801745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D5B01-ECAB-4479-89BB-800841A47B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91EE9-DA10-46D6-BF0C-E1CC1A26FE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587957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9F1A2-25A4-4278-BF83-86DC10FC45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46493-5360-42CC-96FF-34351ABE06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185377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4BFD-A9EF-4186-844A-67266A4FE9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F17EF-E932-440D-B9F6-7860D4CC06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596642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5BA7F-D8B5-45D1-AEA0-347C843316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282EC-B891-4202-963A-C43C49B79A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574439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F43A4-2003-4A2F-AD9A-925711270F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65D71-9B99-462B-BF0C-B6B45A9F98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5320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2A358-3BD2-4B50-9817-F30F66BD1A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79594-D217-41DD-B142-4D99FC194E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882669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0584A-E554-4617-BDAC-251B979CD2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552AE-1EBA-47DE-B3AB-5EEA159E3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101636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B12DB-37C2-43C6-8224-6C82BC5F74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592CE-48DF-47CE-8A26-1352B2C516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311548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E9B7A-420F-4CD4-BC78-9AD2483FFA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EF103-C080-4D99-A2F6-428B5B6832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473254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D3C4C-07D0-4E0B-861D-04A86C5F88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4901D-947F-47CF-918C-1D7D0991E5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077964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F4C8C-9D2B-4F7B-8D7C-98D00CB5270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22A6B-7CD4-477A-BA05-061F29837E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436620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526E4-3995-4768-B0F6-A9A273AA04F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2551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5A53E-EC58-4E4B-9B94-BF7CC1DA3E8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4741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C64A1-0F46-4F99-95C8-9B826205AB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2769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ADFAB-056D-444B-A372-861E7F9BF3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211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BA9DF-79B3-413B-A4F9-0F9F0D1430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6705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F59C3-854B-4120-A6BA-00124B340B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271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C845E-B43B-4707-A11B-3C9DA7FC12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3751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52837-F75B-477D-BEF8-D9A963F503C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3450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38E78-8F8C-4629-97EF-4F2D2194129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0704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E3D6A-7977-43BE-B217-C78EA054352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6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12B63-EC93-48C2-98E2-CF87E1D55F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1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2pPr>
      <a:lvl3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4pPr>
      <a:lvl5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5pPr>
      <a:lvl6pPr marL="8001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6pPr>
      <a:lvl7pPr marL="12573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7pPr>
      <a:lvl8pPr marL="17145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8pPr>
      <a:lvl9pPr marL="21717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3B65314D-482A-4775-8BE4-96AFC74D8E83}" type="slidenum">
              <a:rPr 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+mn-lt"/>
              </a:defRPr>
            </a:lvl1pPr>
          </a:lstStyle>
          <a:p>
            <a:pPr>
              <a:defRPr/>
            </a:pPr>
            <a:fld id="{81979DDD-F73F-4E9D-A059-5787E309C8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latin typeface="+mn-lt"/>
              </a:defRPr>
            </a:lvl1pPr>
          </a:lstStyle>
          <a:p>
            <a:pPr>
              <a:defRPr/>
            </a:pPr>
            <a:fld id="{CADD10AF-82F5-4454-AC09-E626DB7E24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8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 spd="med"/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D1D90DF4-0726-42BC-8356-257296800CB8}" type="slidenum">
              <a:rPr lang="en-US">
                <a:solidFill>
                  <a:srgbClr val="000000"/>
                </a:solidFill>
                <a:latin typeface="Arial"/>
              </a:rPr>
              <a:pPr eaLnBrk="1" hangingPunct="1"/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799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1.xml"/><Relationship Id="rId5" Type="http://schemas.openxmlformats.org/officeDocument/2006/relationships/hyperlink" Target="http://personal.cege.umn.edu/~smith/docs/CL-College-814.doc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28600" y="506413"/>
            <a:ext cx="86868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/>
            <a:r>
              <a:rPr lang="en-US" sz="4200">
                <a:solidFill>
                  <a:srgbClr val="500000"/>
                </a:solidFill>
              </a:rPr>
              <a:t>Cooperative Base Groups</a:t>
            </a:r>
          </a:p>
          <a:p>
            <a:pPr algn="ctr" defTabSz="381000"/>
            <a:r>
              <a:rPr lang="en-US" sz="4200">
                <a:solidFill>
                  <a:srgbClr val="500000"/>
                </a:solidFill>
              </a:rPr>
              <a:t>For Personal and Academic Support</a:t>
            </a:r>
          </a:p>
        </p:txBody>
      </p:sp>
      <p:pic>
        <p:nvPicPr>
          <p:cNvPr id="2052" name="Picture 4" descr="4persgrou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09800"/>
            <a:ext cx="68580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05CCA28B-DE88-4B08-874F-3EF5CD192192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000000"/>
                </a:solidFill>
              </a:rPr>
              <a:t>Active Learning: Cooperation in the College Classroom</a:t>
            </a:r>
            <a:br>
              <a:rPr lang="en-US" sz="3600" smtClean="0">
                <a:solidFill>
                  <a:srgbClr val="000000"/>
                </a:solidFill>
              </a:rPr>
            </a:br>
            <a:endParaRPr lang="en-US" sz="3600" smtClean="0">
              <a:solidFill>
                <a:srgbClr val="000000"/>
              </a:solidFill>
            </a:endParaRP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0000"/>
                </a:solidFill>
              </a:rPr>
              <a:t>Informal</a:t>
            </a:r>
            <a:r>
              <a:rPr lang="en-US" sz="2800" smtClean="0">
                <a:solidFill>
                  <a:srgbClr val="000000"/>
                </a:solidFill>
              </a:rPr>
              <a:t> Cooperative Learning Groups</a:t>
            </a:r>
          </a:p>
          <a:p>
            <a:pPr eaLnBrk="1" hangingPunct="1"/>
            <a:r>
              <a:rPr lang="en-US" sz="2800" b="1" smtClean="0">
                <a:solidFill>
                  <a:srgbClr val="000000"/>
                </a:solidFill>
              </a:rPr>
              <a:t>Formal</a:t>
            </a:r>
            <a:r>
              <a:rPr lang="en-US" sz="2800" smtClean="0">
                <a:solidFill>
                  <a:srgbClr val="000000"/>
                </a:solidFill>
              </a:rPr>
              <a:t> Cooperative Learning Groups</a:t>
            </a:r>
          </a:p>
          <a:p>
            <a:pPr eaLnBrk="1" hangingPunct="1"/>
            <a:r>
              <a:rPr lang="en-US" sz="2800" smtClean="0">
                <a:solidFill>
                  <a:srgbClr val="000000"/>
                </a:solidFill>
              </a:rPr>
              <a:t>Cooperative </a:t>
            </a:r>
            <a:r>
              <a:rPr lang="en-US" sz="2800" b="1" smtClean="0">
                <a:solidFill>
                  <a:srgbClr val="000000"/>
                </a:solidFill>
              </a:rPr>
              <a:t>Base</a:t>
            </a:r>
            <a:r>
              <a:rPr lang="en-US" sz="2800" smtClean="0">
                <a:solidFill>
                  <a:srgbClr val="000000"/>
                </a:solidFill>
              </a:rPr>
              <a:t> Groups</a:t>
            </a:r>
          </a:p>
        </p:txBody>
      </p:sp>
      <p:pic>
        <p:nvPicPr>
          <p:cNvPr id="68614" name="Picture 5" descr="Active_Learning-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029203" y="1828800"/>
            <a:ext cx="3127375" cy="4114800"/>
          </a:xfrm>
          <a:noFill/>
        </p:spPr>
      </p:pic>
      <p:sp>
        <p:nvSpPr>
          <p:cNvPr id="68615" name="AutoShape 6"/>
          <p:cNvSpPr>
            <a:spLocks noChangeArrowheads="1"/>
          </p:cNvSpPr>
          <p:nvPr/>
        </p:nvSpPr>
        <p:spPr bwMode="auto">
          <a:xfrm>
            <a:off x="0" y="41148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4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3400" y="5290827"/>
            <a:ext cx="3861955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Arial"/>
                <a:cs typeface="Arial" pitchFamily="34" charset="0"/>
              </a:rPr>
              <a:t>Notes: Cooperative Learning </a:t>
            </a:r>
          </a:p>
          <a:p>
            <a:r>
              <a:rPr lang="en-US" sz="2000" b="1" dirty="0">
                <a:solidFill>
                  <a:srgbClr val="000000"/>
                </a:solidFill>
                <a:latin typeface="Arial"/>
                <a:cs typeface="Arial" pitchFamily="34" charset="0"/>
              </a:rPr>
              <a:t>Handout (CL-College-814.doc)</a:t>
            </a:r>
          </a:p>
          <a:p>
            <a:r>
              <a:rPr lang="en-US" sz="2000" dirty="0">
                <a:solidFill>
                  <a:srgbClr val="000000"/>
                </a:solidFill>
                <a:latin typeface="Arial"/>
              </a:rPr>
              <a:t>[</a:t>
            </a:r>
            <a:r>
              <a:rPr lang="en-US" sz="2000" dirty="0">
                <a:solidFill>
                  <a:srgbClr val="000000"/>
                </a:solidFill>
                <a:latin typeface="Arial"/>
                <a:hlinkClick r:id="rId5"/>
              </a:rPr>
              <a:t>CL-College-814.doc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]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7986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326438" cy="555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/>
            <a:r>
              <a:rPr lang="en-US" sz="2800">
                <a:solidFill>
                  <a:srgbClr val="000000"/>
                </a:solidFill>
              </a:rPr>
              <a:t>Cooperative Learning</a:t>
            </a:r>
          </a:p>
          <a:p>
            <a:pPr algn="ctr" defTabSz="381000"/>
            <a:endParaRPr lang="en-US" sz="2800">
              <a:solidFill>
                <a:srgbClr val="000000"/>
              </a:solidFill>
            </a:endParaRPr>
          </a:p>
          <a:p>
            <a:pPr defTabSz="381000"/>
            <a:r>
              <a:rPr lang="en-US" sz="2800">
                <a:solidFill>
                  <a:srgbClr val="000000"/>
                </a:solidFill>
              </a:rPr>
              <a:t>Kurt Lewin - Social Interdependence Theory</a:t>
            </a:r>
          </a:p>
          <a:p>
            <a:pPr defTabSz="381000"/>
            <a:endParaRPr lang="en-US" sz="2800">
              <a:solidFill>
                <a:srgbClr val="000000"/>
              </a:solidFill>
            </a:endParaRPr>
          </a:p>
          <a:p>
            <a:pPr defTabSz="381000"/>
            <a:r>
              <a:rPr lang="en-US" sz="2800">
                <a:solidFill>
                  <a:srgbClr val="000000"/>
                </a:solidFill>
              </a:rPr>
              <a:t>1.The essence of a group is the interdependence among members (created by common goals) which results in the group being a "dynamic whole" so that a change in the state of any member of subgroup changes the state of any other member or subgroup</a:t>
            </a:r>
          </a:p>
          <a:p>
            <a:pPr defTabSz="381000"/>
            <a:endParaRPr lang="en-US" sz="2800">
              <a:solidFill>
                <a:srgbClr val="000000"/>
              </a:solidFill>
            </a:endParaRPr>
          </a:p>
          <a:p>
            <a:pPr defTabSz="381000"/>
            <a:r>
              <a:rPr lang="en-US" sz="2800">
                <a:solidFill>
                  <a:srgbClr val="000000"/>
                </a:solidFill>
              </a:rPr>
              <a:t>2.An intrinsic state of tension within group members motivates movement toward the accomplishment of the desired common goals.</a:t>
            </a:r>
          </a:p>
        </p:txBody>
      </p:sp>
    </p:spTree>
  </p:cSld>
  <p:clrMapOvr>
    <a:masterClrMapping/>
  </p:clrMapOvr>
  <p:transition advClick="0">
    <p:cover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321675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/>
            <a:r>
              <a:rPr lang="en-US" sz="2800" dirty="0" smtClean="0">
                <a:solidFill>
                  <a:srgbClr val="000000"/>
                </a:solidFill>
              </a:rPr>
              <a:t>Cooperative Base Groups Provide</a:t>
            </a:r>
          </a:p>
          <a:p>
            <a:pPr algn="ctr" defTabSz="381000"/>
            <a:r>
              <a:rPr lang="en-US" sz="2800" dirty="0" smtClean="0">
                <a:solidFill>
                  <a:srgbClr val="000000"/>
                </a:solidFill>
              </a:rPr>
              <a:t>a Base of Support</a:t>
            </a:r>
            <a:endParaRPr lang="en-US" sz="2800" dirty="0">
              <a:solidFill>
                <a:srgbClr val="000000"/>
              </a:solidFill>
            </a:endParaRPr>
          </a:p>
          <a:p>
            <a:pPr algn="ctr" defTabSz="381000"/>
            <a:endParaRPr lang="en-US" sz="2800" dirty="0">
              <a:solidFill>
                <a:srgbClr val="000000"/>
              </a:solidFill>
            </a:endParaRPr>
          </a:p>
          <a:p>
            <a:pPr defTabSz="381000"/>
            <a:r>
              <a:rPr lang="en-US" sz="2800" dirty="0">
                <a:solidFill>
                  <a:srgbClr val="000000"/>
                </a:solidFill>
              </a:rPr>
              <a:t>Two types of </a:t>
            </a:r>
            <a:r>
              <a:rPr lang="en-US" sz="2800" dirty="0" smtClean="0">
                <a:solidFill>
                  <a:srgbClr val="000000"/>
                </a:solidFill>
              </a:rPr>
              <a:t>support</a:t>
            </a:r>
            <a:r>
              <a:rPr lang="en-US" sz="2800" dirty="0">
                <a:solidFill>
                  <a:srgbClr val="000000"/>
                </a:solidFill>
              </a:rPr>
              <a:t>:</a:t>
            </a:r>
          </a:p>
          <a:p>
            <a:pPr defTabSz="381000"/>
            <a:endParaRPr lang="en-US" sz="2800" dirty="0">
              <a:solidFill>
                <a:srgbClr val="000000"/>
              </a:solidFill>
            </a:endParaRPr>
          </a:p>
          <a:p>
            <a:pPr defTabSz="381000"/>
            <a:r>
              <a:rPr lang="en-US" sz="2800" dirty="0">
                <a:solidFill>
                  <a:srgbClr val="000000"/>
                </a:solidFill>
              </a:rPr>
              <a:t>1.Academic Support: Classmates and faculty provide the assistance and help students to succeed academically.</a:t>
            </a:r>
          </a:p>
          <a:p>
            <a:pPr defTabSz="381000"/>
            <a:endParaRPr lang="en-US" sz="2800" dirty="0">
              <a:solidFill>
                <a:srgbClr val="000000"/>
              </a:solidFill>
            </a:endParaRPr>
          </a:p>
          <a:p>
            <a:pPr defTabSz="381000"/>
            <a:r>
              <a:rPr lang="en-US" sz="2800" dirty="0">
                <a:solidFill>
                  <a:srgbClr val="000000"/>
                </a:solidFill>
              </a:rPr>
              <a:t>2.Personal Support: Classmates and faculty care about and are personally committed to the well- being of each student.</a:t>
            </a:r>
          </a:p>
          <a:p>
            <a:pPr defTabSz="381000"/>
            <a:endParaRPr lang="en-US" sz="2800" dirty="0">
              <a:solidFill>
                <a:srgbClr val="000000"/>
              </a:solidFill>
            </a:endParaRPr>
          </a:p>
          <a:p>
            <a:pPr defTabSz="381000"/>
            <a:r>
              <a:rPr lang="en-US" sz="1600" dirty="0">
                <a:solidFill>
                  <a:srgbClr val="000000"/>
                </a:solidFill>
              </a:rPr>
              <a:t>Johnson, David W., Johnson, Roger T. and Smith, Karl A. 2006.  Active learning: Cooperation in the college classroom, 3rd Ed. Edina, MN: Interaction Book.</a:t>
            </a:r>
          </a:p>
        </p:txBody>
      </p:sp>
    </p:spTree>
  </p:cSld>
  <p:clrMapOvr>
    <a:masterClrMapping/>
  </p:clrMapOvr>
  <p:transition advClick="0">
    <p:cover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46075" y="752475"/>
            <a:ext cx="8324850" cy="46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/>
            <a:r>
              <a:rPr lang="en-US" sz="2800">
                <a:solidFill>
                  <a:srgbClr val="000000"/>
                </a:solidFill>
              </a:rPr>
              <a:t>The Greater the Social Support, </a:t>
            </a:r>
          </a:p>
          <a:p>
            <a:pPr algn="ctr" defTabSz="381000"/>
            <a:r>
              <a:rPr lang="en-US" sz="2800">
                <a:solidFill>
                  <a:srgbClr val="000000"/>
                </a:solidFill>
              </a:rPr>
              <a:t>The Greater Academic Challenges May Be</a:t>
            </a:r>
          </a:p>
          <a:p>
            <a:pPr algn="ctr" defTabSz="381000"/>
            <a:endParaRPr lang="en-US" sz="2800">
              <a:solidFill>
                <a:srgbClr val="000000"/>
              </a:solidFill>
            </a:endParaRPr>
          </a:p>
          <a:p>
            <a:pPr defTabSz="381000"/>
            <a:r>
              <a:rPr lang="en-US" sz="2800">
                <a:solidFill>
                  <a:srgbClr val="000000"/>
                </a:solidFill>
              </a:rPr>
              <a:t>Must Balance:</a:t>
            </a:r>
          </a:p>
          <a:p>
            <a:pPr defTabSz="381000"/>
            <a:endParaRPr lang="en-US" sz="2800">
              <a:solidFill>
                <a:srgbClr val="000000"/>
              </a:solidFill>
            </a:endParaRPr>
          </a:p>
          <a:p>
            <a:pPr defTabSz="381000"/>
            <a:r>
              <a:rPr lang="en-US" sz="2800">
                <a:solidFill>
                  <a:srgbClr val="000000"/>
                </a:solidFill>
              </a:rPr>
              <a:t>1.Academic Challenge: An academic demand that may be beyond the student</a:t>
            </a:r>
            <a:r>
              <a:rPr lang="en-US" sz="2800">
                <a:solidFill>
                  <a:srgbClr val="000000"/>
                </a:solidFill>
                <a:latin typeface="WP TypographicSymbols" pitchFamily="2" charset="0"/>
              </a:rPr>
              <a:t>=</a:t>
            </a:r>
            <a:r>
              <a:rPr lang="en-US" sz="2800">
                <a:solidFill>
                  <a:srgbClr val="000000"/>
                </a:solidFill>
              </a:rPr>
              <a:t>s capacity to achieve</a:t>
            </a:r>
          </a:p>
          <a:p>
            <a:pPr defTabSz="381000"/>
            <a:endParaRPr lang="en-US" sz="2800">
              <a:solidFill>
                <a:srgbClr val="000000"/>
              </a:solidFill>
            </a:endParaRPr>
          </a:p>
          <a:p>
            <a:pPr defTabSz="381000"/>
            <a:r>
              <a:rPr lang="en-US" sz="2800">
                <a:solidFill>
                  <a:srgbClr val="000000"/>
                </a:solidFill>
              </a:rPr>
              <a:t>2.Social Support: Significant others helping students mobilize her or his resources to advance on the challenges</a:t>
            </a:r>
          </a:p>
        </p:txBody>
      </p:sp>
    </p:spTree>
  </p:cSld>
  <p:clrMapOvr>
    <a:masterClrMapping/>
  </p:clrMapOvr>
  <p:transition advClick="0">
    <p:cover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38200" y="381000"/>
            <a:ext cx="7713663" cy="564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/>
            <a:r>
              <a:rPr lang="en-US" sz="3200" dirty="0">
                <a:solidFill>
                  <a:srgbClr val="000000"/>
                </a:solidFill>
                <a:latin typeface="Arial"/>
              </a:rPr>
              <a:t>Creative Performance From Students</a:t>
            </a:r>
          </a:p>
          <a:p>
            <a:pPr algn="ctr" defTabSz="381000"/>
            <a:r>
              <a:rPr lang="en-US" sz="3200" dirty="0">
                <a:solidFill>
                  <a:srgbClr val="000000"/>
                </a:solidFill>
                <a:latin typeface="Arial"/>
              </a:rPr>
              <a:t>(&amp; Faculty) Requires Maintaining</a:t>
            </a:r>
          </a:p>
          <a:p>
            <a:pPr algn="ctr" defTabSz="381000"/>
            <a:r>
              <a:rPr lang="en-US" sz="3200" dirty="0">
                <a:solidFill>
                  <a:srgbClr val="000000"/>
                </a:solidFill>
                <a:latin typeface="Arial"/>
              </a:rPr>
              <a:t>a Creative Tension Between</a:t>
            </a:r>
            <a:endParaRPr lang="en-US" sz="4200" dirty="0">
              <a:solidFill>
                <a:srgbClr val="000000"/>
              </a:solidFill>
              <a:latin typeface="Arial"/>
            </a:endParaRPr>
          </a:p>
          <a:p>
            <a:pPr algn="ctr" defTabSz="381000"/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 algn="ctr" defTabSz="381000"/>
            <a:r>
              <a:rPr lang="en-US" sz="4200" dirty="0">
                <a:solidFill>
                  <a:srgbClr val="000000"/>
                </a:solidFill>
                <a:latin typeface="Arial"/>
              </a:rPr>
              <a:t>Challenge and Security</a:t>
            </a:r>
            <a:endParaRPr lang="en-US" sz="1600" dirty="0">
              <a:solidFill>
                <a:srgbClr val="000000"/>
              </a:solidFill>
              <a:latin typeface="Arial"/>
            </a:endParaRPr>
          </a:p>
          <a:p>
            <a:pPr defTabSz="381000"/>
            <a:endParaRPr lang="en-US" sz="1600" dirty="0">
              <a:solidFill>
                <a:srgbClr val="000000"/>
              </a:solidFill>
              <a:latin typeface="Arial"/>
            </a:endParaRPr>
          </a:p>
          <a:p>
            <a:pPr defTabSz="381000"/>
            <a:endParaRPr lang="en-US" sz="1600" dirty="0">
              <a:solidFill>
                <a:srgbClr val="000000"/>
              </a:solidFill>
              <a:latin typeface="Arial"/>
            </a:endParaRPr>
          </a:p>
          <a:p>
            <a:pPr defTabSz="381000"/>
            <a:r>
              <a:rPr lang="en-US" dirty="0" err="1">
                <a:solidFill>
                  <a:srgbClr val="000000"/>
                </a:solidFill>
                <a:latin typeface="Arial"/>
              </a:rPr>
              <a:t>Pelz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Donald, and Andrews, Frank.  1966.  Scientists in Organizations: Productive Climates for Research and Development.  Ann Arbor: Institute for Social Research, University of Michigan.</a:t>
            </a:r>
          </a:p>
          <a:p>
            <a:pPr defTabSz="381000"/>
            <a:endParaRPr lang="en-US" dirty="0">
              <a:solidFill>
                <a:srgbClr val="000000"/>
              </a:solidFill>
              <a:latin typeface="Arial"/>
            </a:endParaRPr>
          </a:p>
          <a:p>
            <a:pPr defTabSz="381000"/>
            <a:r>
              <a:rPr lang="en-US" dirty="0" err="1">
                <a:solidFill>
                  <a:srgbClr val="000000"/>
                </a:solidFill>
                <a:latin typeface="Arial"/>
              </a:rPr>
              <a:t>Pelz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Donald.  1976.  Environments for creative performance within universities.  In Samuel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Messick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(Ed.), Individuality in learning, pp.  229-247.  San Francisco: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Jossey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-Bass</a:t>
            </a:r>
          </a:p>
          <a:p>
            <a:pPr defTabSz="381000"/>
            <a:endParaRPr lang="en-US" dirty="0">
              <a:solidFill>
                <a:srgbClr val="000000"/>
              </a:solidFill>
              <a:latin typeface="Arial"/>
            </a:endParaRPr>
          </a:p>
          <a:p>
            <a:pPr defTabSz="381000"/>
            <a:r>
              <a:rPr lang="en-US" dirty="0">
                <a:solidFill>
                  <a:srgbClr val="000000"/>
                </a:solidFill>
                <a:latin typeface="Arial"/>
              </a:rPr>
              <a:t>Edmonson, A.C. 2008. The competitive advantage of learning. Harvard Business Review 86 (7/8): 60-67.</a:t>
            </a:r>
          </a:p>
        </p:txBody>
      </p:sp>
    </p:spTree>
    <p:extLst>
      <p:ext uri="{BB962C8B-B14F-4D97-AF65-F5344CB8AC3E}">
        <p14:creationId xmlns:p14="http://schemas.microsoft.com/office/powerpoint/2010/main" val="1761079951"/>
      </p:ext>
    </p:extLst>
  </p:cSld>
  <p:clrMapOvr>
    <a:masterClrMapping/>
  </p:clrMapOvr>
  <p:transition advClick="0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 l="38004" t="18399" r="8501" b="29984"/>
          <a:stretch>
            <a:fillRect/>
          </a:stretch>
        </p:blipFill>
        <p:spPr bwMode="auto">
          <a:xfrm>
            <a:off x="228600" y="295277"/>
            <a:ext cx="8534400" cy="604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304800" y="6488668"/>
            <a:ext cx="883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Arial"/>
              </a:rPr>
              <a:t>Edmonson-Competitive_Advantage_of_Learning-HBR-2008.pdf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1968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 l="12000" t="18399" r="8501" b="29984"/>
          <a:stretch>
            <a:fillRect/>
          </a:stretch>
        </p:blipFill>
        <p:spPr bwMode="auto">
          <a:xfrm>
            <a:off x="381000" y="457200"/>
            <a:ext cx="8153400" cy="388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304800" y="4572000"/>
            <a:ext cx="883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Edmonson-Competitive_Advantage_of_Learning-HBR-2008.pdf</a:t>
            </a:r>
          </a:p>
          <a:p>
            <a:pPr eaLnBrk="1" hangingPunct="1"/>
            <a:endParaRPr lang="en-US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Edmonson, A. 1999. Psychological safety and learning in work teams. Administrative Science Quarterly, Vol. 44, No. 2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FF4ACB57-B81E-44CB-93FA-33CFBA199732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Cooperative Base Groups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Are Heterogeneous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Are Long Term (at least one quarter or semester)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Are Small (3-5 members)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Are for support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May meet at the beginning of each session or may meet between sessions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Review for quizzes, tests, etc. together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Share resources, references, etc. for individual projects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Provide a means for covering for absentees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2316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450</Words>
  <Application>Microsoft Office PowerPoint</Application>
  <PresentationFormat>On-screen Show (4:3)</PresentationFormat>
  <Paragraphs>70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WP TypographicSymbols</vt:lpstr>
      <vt:lpstr>Default Design</vt:lpstr>
      <vt:lpstr>1_Default Design</vt:lpstr>
      <vt:lpstr>3_Blank Presentation</vt:lpstr>
      <vt:lpstr>2_Default Design</vt:lpstr>
      <vt:lpstr>PowerPoint Presentation</vt:lpstr>
      <vt:lpstr>Active Learning: Cooperation in the College Classroom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Cooperative Base Groups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KAS</dc:creator>
  <cp:lastModifiedBy>Karl Smith</cp:lastModifiedBy>
  <cp:revision>10</cp:revision>
  <dcterms:modified xsi:type="dcterms:W3CDTF">2015-09-09T15:16:55Z</dcterms:modified>
</cp:coreProperties>
</file>