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8.xml" ContentType="application/vnd.openxmlformats-officedocument.presentationml.tags+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ppt/tags/tag27.xml" ContentType="application/vnd.openxmlformats-officedocument.presentationml.tags+xml"/>
  <Override PartName="/ppt/notesSlides/notesSlide50.xml" ContentType="application/vnd.openxmlformats-officedocument.presentationml.notesSlide+xml"/>
  <Override PartName="/ppt/tags/tag28.xml" ContentType="application/vnd.openxmlformats-officedocument.presentationml.tags+xml"/>
  <Override PartName="/ppt/notesSlides/notesSlide51.xml" ContentType="application/vnd.openxmlformats-officedocument.presentationml.notesSlide+xml"/>
  <Override PartName="/ppt/tags/tag29.xml" ContentType="application/vnd.openxmlformats-officedocument.presentationml.tags+xml"/>
  <Override PartName="/ppt/notesSlides/notesSlide52.xml" ContentType="application/vnd.openxmlformats-officedocument.presentationml.notesSlide+xml"/>
  <Override PartName="/ppt/tags/tag30.xml" ContentType="application/vnd.openxmlformats-officedocument.presentationml.tags+xml"/>
  <Override PartName="/ppt/notesSlides/notesSlide53.xml" ContentType="application/vnd.openxmlformats-officedocument.presentationml.notesSlide+xml"/>
  <Override PartName="/ppt/tags/tag31.xml" ContentType="application/vnd.openxmlformats-officedocument.presentationml.tags+xml"/>
  <Override PartName="/ppt/notesSlides/notesSlide54.xml" ContentType="application/vnd.openxmlformats-officedocument.presentationml.notesSlide+xml"/>
  <Override PartName="/ppt/tags/tag32.xml" ContentType="application/vnd.openxmlformats-officedocument.presentationml.tags+xml"/>
  <Override PartName="/ppt/notesSlides/notesSlide55.xml" ContentType="application/vnd.openxmlformats-officedocument.presentationml.notesSlide+xml"/>
  <Override PartName="/ppt/tags/tag33.xml" ContentType="application/vnd.openxmlformats-officedocument.presentationml.tags+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tags/tag35.xml" ContentType="application/vnd.openxmlformats-officedocument.presentationml.tags+xml"/>
  <Override PartName="/ppt/notesSlides/notesSlide58.xml" ContentType="application/vnd.openxmlformats-officedocument.presentationml.notesSlide+xml"/>
  <Override PartName="/ppt/tags/tag36.xml" ContentType="application/vnd.openxmlformats-officedocument.presentationml.tags+xml"/>
  <Override PartName="/ppt/notesSlides/notesSlide59.xml" ContentType="application/vnd.openxmlformats-officedocument.presentationml.notesSlide+xml"/>
  <Override PartName="/ppt/tags/tag37.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8.xml" ContentType="application/vnd.openxmlformats-officedocument.presentationml.tags+xml"/>
  <Override PartName="/ppt/notesSlides/notesSlide65.xml" ContentType="application/vnd.openxmlformats-officedocument.presentationml.notesSlide+xml"/>
  <Override PartName="/ppt/tags/tag39.xml" ContentType="application/vnd.openxmlformats-officedocument.presentationml.tags+xml"/>
  <Override PartName="/ppt/notesSlides/notesSlide66.xml" ContentType="application/vnd.openxmlformats-officedocument.presentationml.notesSlide+xml"/>
  <Override PartName="/ppt/tags/tag40.xml" ContentType="application/vnd.openxmlformats-officedocument.presentationml.tags+xml"/>
  <Override PartName="/ppt/notesSlides/notesSlide67.xml" ContentType="application/vnd.openxmlformats-officedocument.presentationml.notesSlide+xml"/>
  <Override PartName="/ppt/tags/tag41.xml" ContentType="application/vnd.openxmlformats-officedocument.presentationml.tags+xml"/>
  <Override PartName="/ppt/notesSlides/notesSlide68.xml" ContentType="application/vnd.openxmlformats-officedocument.presentationml.notesSlide+xml"/>
  <Override PartName="/ppt/tags/tag42.xml" ContentType="application/vnd.openxmlformats-officedocument.presentationml.tags+xml"/>
  <Override PartName="/ppt/notesSlides/notesSlide69.xml" ContentType="application/vnd.openxmlformats-officedocument.presentationml.notesSlide+xml"/>
  <Override PartName="/ppt/tags/tag43.xml" ContentType="application/vnd.openxmlformats-officedocument.presentationml.tags+xml"/>
  <Override PartName="/ppt/notesSlides/notesSlide70.xml" ContentType="application/vnd.openxmlformats-officedocument.presentationml.notesSlide+xml"/>
  <Override PartName="/ppt/tags/tag44.xml" ContentType="application/vnd.openxmlformats-officedocument.presentationml.tags+xml"/>
  <Override PartName="/ppt/notesSlides/notesSlide71.xml" ContentType="application/vnd.openxmlformats-officedocument.presentationml.notesSlide+xml"/>
  <Override PartName="/ppt/tags/tag45.xml" ContentType="application/vnd.openxmlformats-officedocument.presentationml.tags+xml"/>
  <Override PartName="/ppt/notesSlides/notesSlide72.xml" ContentType="application/vnd.openxmlformats-officedocument.presentationml.notesSlide+xml"/>
  <Override PartName="/ppt/tags/tag46.xml" ContentType="application/vnd.openxmlformats-officedocument.presentationml.tags+xml"/>
  <Override PartName="/ppt/notesSlides/notesSlide73.xml" ContentType="application/vnd.openxmlformats-officedocument.presentationml.notesSlide+xml"/>
  <Override PartName="/ppt/tags/tag47.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6" r:id="rId2"/>
    <p:sldMasterId id="2147483827" r:id="rId3"/>
    <p:sldMasterId id="2147483853" r:id="rId4"/>
    <p:sldMasterId id="2147483976" r:id="rId5"/>
    <p:sldMasterId id="2147484013" r:id="rId6"/>
    <p:sldMasterId id="2147484026" r:id="rId7"/>
    <p:sldMasterId id="2147484038" r:id="rId8"/>
    <p:sldMasterId id="2147484050" r:id="rId9"/>
    <p:sldMasterId id="2147484063" r:id="rId10"/>
    <p:sldMasterId id="2147484075" r:id="rId11"/>
    <p:sldMasterId id="2147484089" r:id="rId12"/>
    <p:sldMasterId id="2147484103" r:id="rId13"/>
    <p:sldMasterId id="2147484115" r:id="rId14"/>
    <p:sldMasterId id="2147484127" r:id="rId15"/>
    <p:sldMasterId id="2147484139" r:id="rId16"/>
    <p:sldMasterId id="2147484156" r:id="rId17"/>
    <p:sldMasterId id="2147484171" r:id="rId18"/>
    <p:sldMasterId id="2147484200" r:id="rId19"/>
  </p:sldMasterIdLst>
  <p:notesMasterIdLst>
    <p:notesMasterId r:id="rId100"/>
  </p:notesMasterIdLst>
  <p:handoutMasterIdLst>
    <p:handoutMasterId r:id="rId101"/>
  </p:handoutMasterIdLst>
  <p:sldIdLst>
    <p:sldId id="322"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446" r:id="rId33"/>
    <p:sldId id="377" r:id="rId34"/>
    <p:sldId id="449" r:id="rId35"/>
    <p:sldId id="450" r:id="rId36"/>
    <p:sldId id="378" r:id="rId37"/>
    <p:sldId id="308" r:id="rId38"/>
    <p:sldId id="379" r:id="rId39"/>
    <p:sldId id="453" r:id="rId40"/>
    <p:sldId id="276" r:id="rId41"/>
    <p:sldId id="452" r:id="rId42"/>
    <p:sldId id="454" r:id="rId43"/>
    <p:sldId id="455" r:id="rId44"/>
    <p:sldId id="456" r:id="rId45"/>
    <p:sldId id="457" r:id="rId46"/>
    <p:sldId id="380" r:id="rId47"/>
    <p:sldId id="291" r:id="rId48"/>
    <p:sldId id="329" r:id="rId49"/>
    <p:sldId id="330" r:id="rId50"/>
    <p:sldId id="313" r:id="rId51"/>
    <p:sldId id="314" r:id="rId52"/>
    <p:sldId id="315" r:id="rId53"/>
    <p:sldId id="316" r:id="rId54"/>
    <p:sldId id="325" r:id="rId55"/>
    <p:sldId id="331" r:id="rId56"/>
    <p:sldId id="326" r:id="rId57"/>
    <p:sldId id="327" r:id="rId58"/>
    <p:sldId id="332" r:id="rId59"/>
    <p:sldId id="333" r:id="rId60"/>
    <p:sldId id="334" r:id="rId61"/>
    <p:sldId id="381" r:id="rId62"/>
    <p:sldId id="382" r:id="rId63"/>
    <p:sldId id="383" r:id="rId64"/>
    <p:sldId id="384" r:id="rId65"/>
    <p:sldId id="385" r:id="rId66"/>
    <p:sldId id="386" r:id="rId67"/>
    <p:sldId id="387" r:id="rId68"/>
    <p:sldId id="388" r:id="rId69"/>
    <p:sldId id="465" r:id="rId70"/>
    <p:sldId id="390" r:id="rId71"/>
    <p:sldId id="391" r:id="rId72"/>
    <p:sldId id="392" r:id="rId73"/>
    <p:sldId id="396" r:id="rId74"/>
    <p:sldId id="458" r:id="rId75"/>
    <p:sldId id="412" r:id="rId76"/>
    <p:sldId id="413" r:id="rId77"/>
    <p:sldId id="414" r:id="rId78"/>
    <p:sldId id="415" r:id="rId79"/>
    <p:sldId id="416" r:id="rId80"/>
    <p:sldId id="417" r:id="rId81"/>
    <p:sldId id="418" r:id="rId82"/>
    <p:sldId id="419" r:id="rId83"/>
    <p:sldId id="420" r:id="rId84"/>
    <p:sldId id="459" r:id="rId85"/>
    <p:sldId id="421" r:id="rId86"/>
    <p:sldId id="461" r:id="rId87"/>
    <p:sldId id="462" r:id="rId88"/>
    <p:sldId id="463" r:id="rId89"/>
    <p:sldId id="464" r:id="rId90"/>
    <p:sldId id="426" r:id="rId91"/>
    <p:sldId id="427" r:id="rId92"/>
    <p:sldId id="428" r:id="rId93"/>
    <p:sldId id="429" r:id="rId94"/>
    <p:sldId id="430" r:id="rId95"/>
    <p:sldId id="460" r:id="rId96"/>
    <p:sldId id="431" r:id="rId97"/>
    <p:sldId id="432" r:id="rId98"/>
    <p:sldId id="433" r:id="rId99"/>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4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2" tIns="46586" rIns="93172" bIns="46586" rtlCol="0"/>
          <a:lstStyle>
            <a:lvl1pPr algn="r">
              <a:defRPr sz="1300"/>
            </a:lvl1pPr>
          </a:lstStyle>
          <a:p>
            <a:fld id="{F36E9771-23EC-4B53-900C-2CCCBD869B92}" type="datetimeFigureOut">
              <a:rPr lang="en-US" smtClean="0"/>
              <a:pPr/>
              <a:t>9/18/2013</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2" tIns="46586" rIns="93172" bIns="46586" rtlCol="0" anchor="b"/>
          <a:lstStyle>
            <a:lvl1pPr algn="r">
              <a:defRPr sz="1300"/>
            </a:lvl1pPr>
          </a:lstStyle>
          <a:p>
            <a:fld id="{72AA2294-AE1D-4A9C-81AE-6BA7BB56E696}" type="slidenum">
              <a:rPr lang="en-US" smtClean="0"/>
              <a:pPr/>
              <a:t>‹#›</a:t>
            </a:fld>
            <a:endParaRPr lang="en-US"/>
          </a:p>
        </p:txBody>
      </p:sp>
    </p:spTree>
    <p:extLst>
      <p:ext uri="{BB962C8B-B14F-4D97-AF65-F5344CB8AC3E}">
        <p14:creationId xmlns:p14="http://schemas.microsoft.com/office/powerpoint/2010/main" val="2202020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2" tIns="46586" rIns="93172" bIns="46586" rtlCol="0"/>
          <a:lstStyle>
            <a:lvl1pPr algn="r">
              <a:defRPr sz="1300"/>
            </a:lvl1pPr>
          </a:lstStyle>
          <a:p>
            <a:fld id="{4CE91DD3-4999-4708-8919-F0262AE04323}" type="datetimeFigureOut">
              <a:rPr lang="en-US" smtClean="0"/>
              <a:pPr/>
              <a:t>9/18/2013</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2" tIns="46586" rIns="93172" bIns="46586" rtlCol="0" anchor="b"/>
          <a:lstStyle>
            <a:lvl1pPr algn="r">
              <a:defRPr sz="1300"/>
            </a:lvl1pPr>
          </a:lstStyle>
          <a:p>
            <a:fld id="{554D65F0-E62D-400A-8B21-2C194ADE5513}" type="slidenum">
              <a:rPr lang="en-US" smtClean="0"/>
              <a:pPr/>
              <a:t>‹#›</a:t>
            </a:fld>
            <a:endParaRPr lang="en-US"/>
          </a:p>
        </p:txBody>
      </p:sp>
    </p:spTree>
    <p:extLst>
      <p:ext uri="{BB962C8B-B14F-4D97-AF65-F5344CB8AC3E}">
        <p14:creationId xmlns:p14="http://schemas.microsoft.com/office/powerpoint/2010/main" val="25598693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xfrm>
            <a:off x="5265809" y="6658664"/>
            <a:ext cx="4028440" cy="350520"/>
          </a:xfrm>
          <a:prstGeom prst="rect">
            <a:avLst/>
          </a:prstGeom>
          <a:noFill/>
        </p:spPr>
        <p:txBody>
          <a:bodyPr/>
          <a:lstStyle/>
          <a:p>
            <a:fld id="{21FAC564-8FF3-40DD-94F7-85EF1EDBEBF5}" type="slidenum">
              <a:rPr lang="en-US">
                <a:solidFill>
                  <a:prstClr val="black"/>
                </a:solidFill>
              </a:rPr>
              <a:pPr/>
              <a:t>1</a:t>
            </a:fld>
            <a:endParaRPr lang="en-US">
              <a:solidFill>
                <a:prstClr val="black"/>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240227" y="3330181"/>
            <a:ext cx="6815952" cy="3155159"/>
          </a:xfrm>
          <a:prstGeom prst="rect">
            <a:avLst/>
          </a:prstGeom>
          <a:noFill/>
          <a:ln w="9525">
            <a:noFill/>
            <a:miter lim="800000"/>
            <a:headEnd/>
            <a:tailEnd/>
          </a:ln>
        </p:spPr>
        <p:txBody>
          <a:bodyPr wrap="none" lIns="0" tIns="0" rIns="0" bIns="0"/>
          <a:lstStyle/>
          <a:p>
            <a:pPr defTabSz="969455" eaLnBrk="0" hangingPunct="0"/>
            <a:r>
              <a:rPr lang="en-US" sz="1300" dirty="0">
                <a:solidFill>
                  <a:srgbClr val="000000"/>
                </a:solidFill>
              </a:rPr>
              <a:t>8:30-9:30?Take copies of Active </a:t>
            </a:r>
            <a:r>
              <a:rPr lang="en-US" sz="1300" dirty="0" err="1">
                <a:solidFill>
                  <a:srgbClr val="000000"/>
                </a:solidFill>
              </a:rPr>
              <a:t>Lrn</a:t>
            </a:r>
            <a:r>
              <a:rPr lang="en-US" sz="1300" dirty="0">
                <a:solidFill>
                  <a:srgbClr val="000000"/>
                </a:solidFill>
              </a:rPr>
              <a:t>, HTMI, New Paradigms,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p:spPr>
        <p:txBody>
          <a:bodyPr/>
          <a:lstStyle/>
          <a:p>
            <a:pPr defTabSz="905873"/>
            <a:fld id="{2F2A4B82-F49B-41C4-96C8-ED5E7E4DC7E2}" type="slidenum">
              <a:rPr lang="en-US" smtClean="0">
                <a:solidFill>
                  <a:prstClr val="black"/>
                </a:solidFill>
              </a:rPr>
              <a:pPr defTabSz="905873"/>
              <a:t>11</a:t>
            </a:fld>
            <a:endParaRPr lang="en-US" smtClean="0">
              <a:solidFill>
                <a:prstClr val="black"/>
              </a:solidFill>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p:spPr>
        <p:txBody>
          <a:bodyPr/>
          <a:lstStyle/>
          <a:p>
            <a:pPr defTabSz="905873"/>
            <a:fld id="{F522668F-FBB0-48E5-A0B6-C684634B3743}" type="slidenum">
              <a:rPr lang="en-US" smtClean="0">
                <a:solidFill>
                  <a:prstClr val="black"/>
                </a:solidFill>
              </a:rPr>
              <a:pPr defTabSz="905873"/>
              <a:t>12</a:t>
            </a:fld>
            <a:endParaRPr lang="en-US" smtClean="0">
              <a:solidFill>
                <a:prstClr val="black"/>
              </a:solidFill>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1240227" y="3330181"/>
            <a:ext cx="6815952" cy="3155159"/>
          </a:xfrm>
          <a:prstGeom prst="rect">
            <a:avLst/>
          </a:prstGeom>
          <a:noFill/>
          <a:ln w="9525">
            <a:noFill/>
            <a:miter lim="800000"/>
            <a:headEnd/>
            <a:tailEnd/>
          </a:ln>
        </p:spPr>
        <p:txBody>
          <a:bodyPr wrap="none" lIns="0" tIns="0" rIns="0" bIns="0"/>
          <a:lstStyle/>
          <a:p>
            <a:pPr defTabSz="969455" eaLnBrk="0" hangingPunct="0"/>
            <a:r>
              <a:rPr lang="en-US" sz="1300" dirty="0">
                <a:solidFill>
                  <a:srgbClr val="000000"/>
                </a:solidFill>
              </a:rPr>
              <a:t>8:30-9:30?Take copies of Active </a:t>
            </a:r>
            <a:r>
              <a:rPr lang="en-US" sz="1300" dirty="0" err="1">
                <a:solidFill>
                  <a:srgbClr val="000000"/>
                </a:solidFill>
              </a:rPr>
              <a:t>Lrn</a:t>
            </a:r>
            <a:r>
              <a:rPr lang="en-US" sz="1300" dirty="0">
                <a:solidFill>
                  <a:srgbClr val="000000"/>
                </a:solidFill>
              </a:rPr>
              <a:t>, HTMI, New Paradigms,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p:spPr>
        <p:txBody>
          <a:bodyPr/>
          <a:lstStyle/>
          <a:p>
            <a:pPr defTabSz="995712"/>
            <a:fld id="{18237D1C-1B3E-4B4B-AC9F-CD890860DDF4}" type="slidenum">
              <a:rPr lang="en-US" smtClean="0">
                <a:solidFill>
                  <a:prstClr val="black"/>
                </a:solidFill>
              </a:rPr>
              <a:pPr defTabSz="995712"/>
              <a:t>14</a:t>
            </a:fld>
            <a:endParaRPr lang="en-US" dirty="0" smtClean="0">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41" name="Rectangle 2"/>
          <p:cNvSpPr>
            <a:spLocks noChangeArrowheads="1"/>
          </p:cNvSpPr>
          <p:nvPr/>
        </p:nvSpPr>
        <p:spPr bwMode="auto">
          <a:xfrm>
            <a:off x="1240786" y="3330884"/>
            <a:ext cx="6814840" cy="3153424"/>
          </a:xfrm>
          <a:prstGeom prst="rect">
            <a:avLst/>
          </a:prstGeom>
          <a:noFill/>
          <a:ln w="9525">
            <a:noFill/>
            <a:miter lim="800000"/>
            <a:headEnd/>
            <a:tailEnd/>
          </a:ln>
        </p:spPr>
        <p:txBody>
          <a:bodyPr wrap="none" lIns="0" tIns="0" rIns="0" bIns="0"/>
          <a:lstStyle/>
          <a:p>
            <a:pPr defTabSz="994030" eaLnBrk="0" fontAlgn="base" hangingPunct="0">
              <a:spcBef>
                <a:spcPct val="0"/>
              </a:spcBef>
              <a:spcAft>
                <a:spcPct val="0"/>
              </a:spcAft>
            </a:pPr>
            <a:r>
              <a:rPr lang="en-US" sz="1300" dirty="0">
                <a:solidFill>
                  <a:srgbClr val="000000"/>
                </a:solidFill>
                <a:cs typeface="Arial" charset="0"/>
              </a:rPr>
              <a:t>Table summarizes my perception of the shift.  A version of this table is available in New Paradigms for Engineering Education -- FIE Conf proceedings 97 (avail on the www)</a:t>
            </a:r>
          </a:p>
          <a:p>
            <a:pPr defTabSz="994030" eaLnBrk="0" fontAlgn="base" hangingPunct="0">
              <a:spcBef>
                <a:spcPct val="0"/>
              </a:spcBef>
              <a:spcAft>
                <a:spcPct val="0"/>
              </a:spcAft>
            </a:pPr>
            <a:endParaRPr lang="en-US" sz="1300" dirty="0">
              <a:solidFill>
                <a:srgbClr val="000000"/>
              </a:solidFill>
              <a:cs typeface="Arial" charset="0"/>
            </a:endParaRPr>
          </a:p>
          <a:p>
            <a:pPr defTabSz="994030" eaLnBrk="0" fontAlgn="base" hangingPunct="0">
              <a:spcBef>
                <a:spcPct val="0"/>
              </a:spcBef>
              <a:spcAft>
                <a:spcPct val="0"/>
              </a:spcAft>
            </a:pPr>
            <a:r>
              <a:rPr lang="en-US" sz="1300" dirty="0">
                <a:solidFill>
                  <a:srgbClr val="000000"/>
                </a:solidFill>
                <a:cs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1237633" y="3330884"/>
            <a:ext cx="6821139" cy="3153424"/>
          </a:xfrm>
          <a:prstGeom prst="rect">
            <a:avLst/>
          </a:prstGeom>
          <a:noFill/>
          <a:ln w="9525">
            <a:noFill/>
            <a:miter lim="800000"/>
            <a:headEnd/>
            <a:tailEnd/>
          </a:ln>
        </p:spPr>
        <p:txBody>
          <a:bodyPr wrap="none" lIns="0" tIns="0" rIns="0" bIns="0"/>
          <a:lstStyle/>
          <a:p>
            <a:pPr defTabSz="995712" eaLnBrk="0" fontAlgn="base" hangingPunct="0">
              <a:spcBef>
                <a:spcPct val="0"/>
              </a:spcBef>
              <a:spcAft>
                <a:spcPct val="0"/>
              </a:spcAft>
            </a:pPr>
            <a:r>
              <a:rPr lang="en-US" sz="1400" dirty="0">
                <a:solidFill>
                  <a:srgbClr val="000000"/>
                </a:solidFill>
                <a:latin typeface="Arial" charset="0"/>
                <a:cs typeface="Arial" charset="0"/>
              </a:rPr>
              <a:t>Table summarizes my perception of the shift.  A version of this table is available in New Paradigms for Engineering Education -- FIE Conf proceedings 97 (avail on the www)</a:t>
            </a:r>
          </a:p>
          <a:p>
            <a:pPr defTabSz="995712" eaLnBrk="0" fontAlgn="base" hangingPunct="0">
              <a:spcBef>
                <a:spcPct val="0"/>
              </a:spcBef>
              <a:spcAft>
                <a:spcPct val="0"/>
              </a:spcAft>
            </a:pPr>
            <a:endParaRPr lang="en-US" sz="1400" dirty="0">
              <a:solidFill>
                <a:srgbClr val="000000"/>
              </a:solidFill>
              <a:latin typeface="Arial" charset="0"/>
              <a:cs typeface="Arial" charset="0"/>
            </a:endParaRPr>
          </a:p>
          <a:p>
            <a:pPr defTabSz="995712" eaLnBrk="0" fontAlgn="base" hangingPunct="0">
              <a:spcBef>
                <a:spcPct val="0"/>
              </a:spcBef>
              <a:spcAft>
                <a:spcPct val="0"/>
              </a:spcAft>
            </a:pPr>
            <a:r>
              <a:rPr lang="en-US" sz="1400" dirty="0">
                <a:solidFill>
                  <a:srgbClr val="000000"/>
                </a:solidFill>
                <a:latin typeface="Arial" charset="0"/>
                <a:cs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B779D-57ED-4D7A-9999-8168B7610B61}" type="slidenum">
              <a:rPr lang="en-US">
                <a:solidFill>
                  <a:prstClr val="black"/>
                </a:solidFill>
              </a:rPr>
              <a:pPr/>
              <a:t>18</a:t>
            </a:fld>
            <a:endParaRPr lang="en-US">
              <a:solidFill>
                <a:prstClr val="black"/>
              </a:solidFill>
            </a:endParaRPr>
          </a:p>
        </p:txBody>
      </p:sp>
      <p:sp>
        <p:nvSpPr>
          <p:cNvPr id="231426" name="Rectangle 2"/>
          <p:cNvSpPr>
            <a:spLocks noGrp="1" noRot="1" noChangeAspect="1" noChangeArrowheads="1" noTextEdit="1"/>
          </p:cNvSpPr>
          <p:nvPr>
            <p:ph type="sldImg"/>
          </p:nvPr>
        </p:nvSpPr>
        <p:spPr>
          <a:xfrm>
            <a:off x="2894013" y="523875"/>
            <a:ext cx="3508375" cy="2630488"/>
          </a:xfrm>
          <a:ln/>
        </p:spPr>
      </p:sp>
      <p:sp>
        <p:nvSpPr>
          <p:cNvPr id="231427" name="Rectangle 3"/>
          <p:cNvSpPr>
            <a:spLocks noGrp="1" noChangeArrowheads="1"/>
          </p:cNvSpPr>
          <p:nvPr>
            <p:ph type="body" idx="1"/>
          </p:nvPr>
        </p:nvSpPr>
        <p:spPr>
          <a:xfrm>
            <a:off x="929640" y="3330180"/>
            <a:ext cx="7437120" cy="3156359"/>
          </a:xfrm>
        </p:spPr>
        <p:txBody>
          <a:bodyPr lIns="90240" tIns="45120" rIns="90240" bIns="45120"/>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AE9BF35-C7CE-41EE-A766-067C5F70C958}" type="slidenum">
              <a:rPr lang="en-US" smtClean="0">
                <a:latin typeface="Arial" pitchFamily="34" charset="0"/>
              </a:rPr>
              <a:pPr/>
              <a:t>19</a:t>
            </a:fld>
            <a:endParaRPr lang="en-US" smtClean="0">
              <a:latin typeface="Arial" pitchFamily="34" charset="0"/>
            </a:endParaRPr>
          </a:p>
        </p:txBody>
      </p:sp>
      <p:sp>
        <p:nvSpPr>
          <p:cNvPr id="124931" name="Rectangle 2"/>
          <p:cNvSpPr>
            <a:spLocks noGrp="1" noRot="1" noChangeAspect="1" noChangeArrowheads="1" noTextEdit="1"/>
          </p:cNvSpPr>
          <p:nvPr>
            <p:ph type="sldImg"/>
          </p:nvPr>
        </p:nvSpPr>
        <p:spPr>
          <a:xfrm>
            <a:off x="2895600" y="527050"/>
            <a:ext cx="3506788" cy="2628900"/>
          </a:xfrm>
          <a:ln/>
        </p:spPr>
      </p:sp>
      <p:sp>
        <p:nvSpPr>
          <p:cNvPr id="124932" name="Rectangle 3"/>
          <p:cNvSpPr>
            <a:spLocks noGrp="1" noChangeArrowheads="1"/>
          </p:cNvSpPr>
          <p:nvPr>
            <p:ph type="body" idx="1"/>
          </p:nvPr>
        </p:nvSpPr>
        <p:spPr>
          <a:xfrm>
            <a:off x="929640" y="3330182"/>
            <a:ext cx="7437120" cy="3155160"/>
          </a:xfrm>
          <a:noFill/>
          <a:ln/>
        </p:spPr>
        <p:txBody>
          <a:bodyPr lIns="92487" tIns="46244" rIns="92487" bIns="46244"/>
          <a:lstStyle/>
          <a:p>
            <a:pPr eaLnBrk="1" hangingPunct="1"/>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751D9-B4CB-4AE0-AE22-DF5B446C051A}" type="slidenum">
              <a:rPr lang="en-US">
                <a:solidFill>
                  <a:prstClr val="black"/>
                </a:solidFill>
              </a:rPr>
              <a:pPr/>
              <a:t>2</a:t>
            </a:fld>
            <a:endParaRPr lang="en-US">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3EC8A7D-04A2-4526-BB06-BF6C83C69E37}" type="slidenum">
              <a:rPr lang="en-US" smtClean="0">
                <a:solidFill>
                  <a:prstClr val="black"/>
                </a:solidFill>
                <a:latin typeface="Arial" pitchFamily="34" charset="0"/>
              </a:rPr>
              <a:pPr/>
              <a:t>20</a:t>
            </a:fld>
            <a:endParaRPr lang="en-US" smtClean="0">
              <a:solidFill>
                <a:prstClr val="black"/>
              </a:solidFill>
              <a:latin typeface="Arial" pitchFamily="34" charset="0"/>
            </a:endParaRPr>
          </a:p>
        </p:txBody>
      </p:sp>
      <p:sp>
        <p:nvSpPr>
          <p:cNvPr id="125955" name="Rectangle 2"/>
          <p:cNvSpPr>
            <a:spLocks noGrp="1" noRot="1" noChangeAspect="1" noChangeArrowheads="1" noTextEdit="1"/>
          </p:cNvSpPr>
          <p:nvPr>
            <p:ph type="sldImg"/>
          </p:nvPr>
        </p:nvSpPr>
        <p:spPr>
          <a:xfrm>
            <a:off x="2895600" y="525463"/>
            <a:ext cx="3505200" cy="2628900"/>
          </a:xfrm>
          <a:ln/>
        </p:spPr>
      </p:sp>
      <p:sp>
        <p:nvSpPr>
          <p:cNvPr id="125956" name="Rectangle 3"/>
          <p:cNvSpPr>
            <a:spLocks noGrp="1" noChangeArrowheads="1"/>
          </p:cNvSpPr>
          <p:nvPr>
            <p:ph type="body" idx="1"/>
          </p:nvPr>
        </p:nvSpPr>
        <p:spPr>
          <a:xfrm>
            <a:off x="1240225" y="3330181"/>
            <a:ext cx="6815952" cy="3155159"/>
          </a:xfrm>
          <a:noFill/>
          <a:ln/>
        </p:spPr>
        <p:txBody>
          <a:bodyPr lIns="93153" tIns="46578" rIns="93153" bIns="46578"/>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Karl</a:t>
            </a:r>
          </a:p>
          <a:p>
            <a:endParaRPr lang="en-US" dirty="0"/>
          </a:p>
        </p:txBody>
      </p:sp>
      <p:sp>
        <p:nvSpPr>
          <p:cNvPr id="4" name="Slide Number Placeholder 3"/>
          <p:cNvSpPr>
            <a:spLocks noGrp="1"/>
          </p:cNvSpPr>
          <p:nvPr>
            <p:ph type="sldNum" sz="quarter" idx="10"/>
          </p:nvPr>
        </p:nvSpPr>
        <p:spPr/>
        <p:txBody>
          <a:bodyPr/>
          <a:lstStyle/>
          <a:p>
            <a:fld id="{E59BEC1E-E9CA-4964-8141-0411BD871B08}" type="slidenum">
              <a:rPr lang="en-US" smtClean="0"/>
              <a:pPr/>
              <a:t>21</a:t>
            </a:fld>
            <a:endParaRPr lang="en-US"/>
          </a:p>
        </p:txBody>
      </p:sp>
    </p:spTree>
    <p:extLst>
      <p:ext uri="{BB962C8B-B14F-4D97-AF65-F5344CB8AC3E}">
        <p14:creationId xmlns:p14="http://schemas.microsoft.com/office/powerpoint/2010/main" val="366998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4BAA3C0-F3DB-42C7-9059-CC8DC6D1364A}" type="slidenum">
              <a:rPr lang="en-US" smtClean="0">
                <a:latin typeface="Arial" pitchFamily="34" charset="0"/>
              </a:rPr>
              <a:pPr/>
              <a:t>22</a:t>
            </a:fld>
            <a:endParaRPr lang="en-US" smtClean="0">
              <a:latin typeface="Arial" pitchFamily="34" charset="0"/>
            </a:endParaRPr>
          </a:p>
        </p:txBody>
      </p:sp>
      <p:sp>
        <p:nvSpPr>
          <p:cNvPr id="97283" name="Rectangle 2"/>
          <p:cNvSpPr>
            <a:spLocks noGrp="1" noRot="1" noChangeAspect="1" noChangeArrowheads="1" noTextEdit="1"/>
          </p:cNvSpPr>
          <p:nvPr>
            <p:ph type="sldImg"/>
          </p:nvPr>
        </p:nvSpPr>
        <p:spPr>
          <a:xfrm>
            <a:off x="2895600" y="525463"/>
            <a:ext cx="3505200" cy="2628900"/>
          </a:xfrm>
          <a:ln/>
        </p:spPr>
      </p:sp>
      <p:sp>
        <p:nvSpPr>
          <p:cNvPr id="97284" name="Rectangle 3"/>
          <p:cNvSpPr>
            <a:spLocks noGrp="1" noChangeArrowheads="1"/>
          </p:cNvSpPr>
          <p:nvPr>
            <p:ph type="body" idx="1"/>
          </p:nvPr>
        </p:nvSpPr>
        <p:spPr>
          <a:xfrm>
            <a:off x="929640" y="3330181"/>
            <a:ext cx="7437120" cy="3155159"/>
          </a:xfrm>
          <a:noFill/>
          <a:ln/>
        </p:spPr>
        <p:txBody>
          <a:bodyPr lIns="93153" tIns="46578" rIns="93153" bIns="46578"/>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20" indent="-291161">
              <a:defRPr>
                <a:solidFill>
                  <a:schemeClr val="tx1"/>
                </a:solidFill>
                <a:latin typeface="Calibri" pitchFamily="34" charset="0"/>
              </a:defRPr>
            </a:lvl2pPr>
            <a:lvl3pPr marL="1164647" indent="-232929">
              <a:defRPr>
                <a:solidFill>
                  <a:schemeClr val="tx1"/>
                </a:solidFill>
                <a:latin typeface="Calibri" pitchFamily="34" charset="0"/>
              </a:defRPr>
            </a:lvl3pPr>
            <a:lvl4pPr marL="1630505" indent="-232929">
              <a:defRPr>
                <a:solidFill>
                  <a:schemeClr val="tx1"/>
                </a:solidFill>
                <a:latin typeface="Calibri" pitchFamily="34" charset="0"/>
              </a:defRPr>
            </a:lvl4pPr>
            <a:lvl5pPr marL="2096365" indent="-232929">
              <a:defRPr>
                <a:solidFill>
                  <a:schemeClr val="tx1"/>
                </a:solidFill>
                <a:latin typeface="Calibri" pitchFamily="34" charset="0"/>
              </a:defRPr>
            </a:lvl5pPr>
            <a:lvl6pPr marL="2562224" indent="-232929" defTabSz="465859" fontAlgn="base">
              <a:spcBef>
                <a:spcPct val="0"/>
              </a:spcBef>
              <a:spcAft>
                <a:spcPct val="0"/>
              </a:spcAft>
              <a:defRPr>
                <a:solidFill>
                  <a:schemeClr val="tx1"/>
                </a:solidFill>
                <a:latin typeface="Calibri" pitchFamily="34" charset="0"/>
              </a:defRPr>
            </a:lvl6pPr>
            <a:lvl7pPr marL="3028082" indent="-232929" defTabSz="465859" fontAlgn="base">
              <a:spcBef>
                <a:spcPct val="0"/>
              </a:spcBef>
              <a:spcAft>
                <a:spcPct val="0"/>
              </a:spcAft>
              <a:defRPr>
                <a:solidFill>
                  <a:schemeClr val="tx1"/>
                </a:solidFill>
                <a:latin typeface="Calibri" pitchFamily="34" charset="0"/>
              </a:defRPr>
            </a:lvl7pPr>
            <a:lvl8pPr marL="3493941" indent="-232929" defTabSz="465859" fontAlgn="base">
              <a:spcBef>
                <a:spcPct val="0"/>
              </a:spcBef>
              <a:spcAft>
                <a:spcPct val="0"/>
              </a:spcAft>
              <a:defRPr>
                <a:solidFill>
                  <a:schemeClr val="tx1"/>
                </a:solidFill>
                <a:latin typeface="Calibri" pitchFamily="34" charset="0"/>
              </a:defRPr>
            </a:lvl8pPr>
            <a:lvl9pPr marL="3959800" indent="-232929" defTabSz="465859" fontAlgn="base">
              <a:spcBef>
                <a:spcPct val="0"/>
              </a:spcBef>
              <a:spcAft>
                <a:spcPct val="0"/>
              </a:spcAft>
              <a:defRPr>
                <a:solidFill>
                  <a:schemeClr val="tx1"/>
                </a:solidFill>
                <a:latin typeface="Calibri" pitchFamily="34" charset="0"/>
              </a:defRPr>
            </a:lvl9pPr>
          </a:lstStyle>
          <a:p>
            <a:fld id="{0358A4EE-8B8F-452E-AB75-E4022CEA8F59}" type="slidenum">
              <a:rPr lang="en-US">
                <a:solidFill>
                  <a:srgbClr val="000000"/>
                </a:solidFill>
              </a:rPr>
              <a:pPr/>
              <a:t>23</a:t>
            </a:fld>
            <a:endParaRPr lang="en-US">
              <a:solidFill>
                <a:srgbClr val="000000"/>
              </a:solidFill>
            </a:endParaRPr>
          </a:p>
        </p:txBody>
      </p:sp>
      <p:sp>
        <p:nvSpPr>
          <p:cNvPr id="159747" name="Rectangle 2"/>
          <p:cNvSpPr>
            <a:spLocks noGrp="1" noRot="1" noChangeAspect="1" noChangeArrowheads="1" noTextEdit="1"/>
          </p:cNvSpPr>
          <p:nvPr>
            <p:ph type="sldImg"/>
          </p:nvPr>
        </p:nvSpPr>
        <p:spPr bwMode="auto">
          <a:xfrm>
            <a:off x="2897188" y="523875"/>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xfrm>
            <a:off x="929640" y="3329940"/>
            <a:ext cx="7437120" cy="31558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097" tIns="46550" rIns="93097" bIns="46550"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42B2B-2133-4308-82B5-F7B638E68206}" type="slidenum">
              <a:rPr lang="en-US">
                <a:solidFill>
                  <a:prstClr val="black"/>
                </a:solidFill>
              </a:rPr>
              <a:pPr/>
              <a:t>24</a:t>
            </a:fld>
            <a:endParaRPr lang="en-US">
              <a:solidFill>
                <a:prstClr val="black"/>
              </a:solidFill>
            </a:endParaRPr>
          </a:p>
        </p:txBody>
      </p:sp>
      <p:sp>
        <p:nvSpPr>
          <p:cNvPr id="238594" name="Rectangle 2"/>
          <p:cNvSpPr>
            <a:spLocks noGrp="1" noRot="1" noChangeAspect="1" noTextEdit="1"/>
          </p:cNvSpPr>
          <p:nvPr>
            <p:ph type="sldImg"/>
          </p:nvPr>
        </p:nvSpPr>
        <p:spPr>
          <a:xfrm>
            <a:off x="2919413" y="534988"/>
            <a:ext cx="3463925" cy="2597150"/>
          </a:xfrm>
          <a:ln/>
        </p:spPr>
      </p:sp>
      <p:sp>
        <p:nvSpPr>
          <p:cNvPr id="238595" name="Rectangle 3"/>
          <p:cNvSpPr>
            <a:spLocks noGrp="1"/>
          </p:cNvSpPr>
          <p:nvPr>
            <p:ph type="body" idx="1"/>
          </p:nvPr>
        </p:nvSpPr>
        <p:spPr>
          <a:xfrm>
            <a:off x="1242341" y="3312200"/>
            <a:ext cx="6811725" cy="3189924"/>
          </a:xfrm>
        </p:spPr>
        <p:txBody>
          <a:bodyPr lIns="91361" tIns="45683" rIns="91361" bIns="45683"/>
          <a:lstStyle/>
          <a:p>
            <a:pPr eaLnBrk="1" hangingPunct="1"/>
            <a:r>
              <a:rPr lang="en-US" dirty="0" smtClean="0"/>
              <a:t>Karl</a:t>
            </a:r>
          </a:p>
          <a:p>
            <a:pPr eaLnBrk="1" hangingPunct="1"/>
            <a:endParaRPr lang="en-US" dirty="0" smtClean="0"/>
          </a:p>
          <a:p>
            <a:pPr eaLnBrk="1" hangingPunct="1"/>
            <a:r>
              <a:rPr lang="en-US" dirty="0" smtClean="0"/>
              <a:t>Models of how learning works – (1) learning</a:t>
            </a:r>
            <a:r>
              <a:rPr lang="en-US" baseline="0" dirty="0" smtClean="0"/>
              <a:t> as response strengthening, (2) learning as information acquisition, (3) learning as knowledge construction and (4) learning as social knowledge construction</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bwMode="auto">
          <a:xfrm>
            <a:off x="2897188" y="528638"/>
            <a:ext cx="3505200" cy="2628900"/>
          </a:xfrm>
          <a:prstGeom prst="rect">
            <a:avLst/>
          </a:prstGeom>
          <a:solidFill>
            <a:srgbClr val="FFFFFF"/>
          </a:solidFill>
          <a:ln>
            <a:solidFill>
              <a:srgbClr val="000000"/>
            </a:solidFill>
            <a:miter lim="800000"/>
            <a:headEnd/>
            <a:tailEnd/>
          </a:ln>
        </p:spPr>
      </p:sp>
      <p:sp>
        <p:nvSpPr>
          <p:cNvPr id="295939" name="Rectangle 3"/>
          <p:cNvSpPr>
            <a:spLocks noGrp="1" noChangeArrowheads="1"/>
          </p:cNvSpPr>
          <p:nvPr>
            <p:ph type="body" idx="1"/>
          </p:nvPr>
        </p:nvSpPr>
        <p:spPr bwMode="auto">
          <a:xfrm>
            <a:off x="932595" y="3330422"/>
            <a:ext cx="7431225" cy="3153243"/>
          </a:xfrm>
          <a:prstGeom prst="rect">
            <a:avLst/>
          </a:prstGeom>
          <a:solidFill>
            <a:srgbClr val="FFFFFF"/>
          </a:solidFill>
          <a:ln>
            <a:solidFill>
              <a:srgbClr val="000000"/>
            </a:solidFill>
            <a:miter lim="800000"/>
            <a:headEnd/>
            <a:tailEnd/>
          </a:ln>
        </p:spPr>
        <p:txBody>
          <a:bodyPr lIns="90001" tIns="45000" rIns="90001" bIns="45000"/>
          <a:lstStyle/>
          <a:p>
            <a:r>
              <a:rPr lang="en-US" dirty="0" smtClean="0"/>
              <a:t>Karl</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848EF89-D59C-4161-8D0B-7C94755E7CA6}" type="slidenum">
              <a:rPr lang="en-US">
                <a:solidFill>
                  <a:prstClr val="black"/>
                </a:solidFill>
              </a:rPr>
              <a:pPr/>
              <a:t>26</a:t>
            </a:fld>
            <a:endParaRPr lang="en-US">
              <a:solidFill>
                <a:prstClr val="black"/>
              </a:solidFill>
            </a:endParaRPr>
          </a:p>
        </p:txBody>
      </p:sp>
      <p:sp>
        <p:nvSpPr>
          <p:cNvPr id="145411" name="Rectangle 7"/>
          <p:cNvSpPr txBox="1">
            <a:spLocks noGrp="1" noChangeArrowheads="1"/>
          </p:cNvSpPr>
          <p:nvPr/>
        </p:nvSpPr>
        <p:spPr bwMode="auto">
          <a:xfrm>
            <a:off x="5265148" y="6659164"/>
            <a:ext cx="4029144" cy="350040"/>
          </a:xfrm>
          <a:prstGeom prst="rect">
            <a:avLst/>
          </a:prstGeom>
          <a:noFill/>
          <a:ln w="9525">
            <a:noFill/>
            <a:miter lim="800000"/>
            <a:headEnd/>
            <a:tailEnd/>
          </a:ln>
        </p:spPr>
        <p:txBody>
          <a:bodyPr lIns="96605" tIns="48302" rIns="96605" bIns="48302" anchor="b"/>
          <a:lstStyle/>
          <a:p>
            <a:pPr algn="r" defTabSz="966866" fontAlgn="base">
              <a:spcBef>
                <a:spcPct val="0"/>
              </a:spcBef>
              <a:spcAft>
                <a:spcPct val="0"/>
              </a:spcAft>
            </a:pPr>
            <a:fld id="{C659728F-D308-4054-AF74-0925C3CD1C3C}" type="slidenum">
              <a:rPr lang="en-US" sz="1200">
                <a:solidFill>
                  <a:prstClr val="black"/>
                </a:solidFill>
                <a:latin typeface="Arial" charset="0"/>
              </a:rPr>
              <a:pPr algn="r" defTabSz="966866" fontAlgn="base">
                <a:spcBef>
                  <a:spcPct val="0"/>
                </a:spcBef>
                <a:spcAft>
                  <a:spcPct val="0"/>
                </a:spcAft>
              </a:pPr>
              <a:t>26</a:t>
            </a:fld>
            <a:endParaRPr lang="en-US" sz="1200" dirty="0">
              <a:solidFill>
                <a:prstClr val="black"/>
              </a:solidFill>
              <a:latin typeface="Arial" charset="0"/>
            </a:endParaRPr>
          </a:p>
        </p:txBody>
      </p:sp>
      <p:sp>
        <p:nvSpPr>
          <p:cNvPr id="145412" name="Rectangle 2"/>
          <p:cNvSpPr>
            <a:spLocks noGrp="1" noRot="1" noChangeAspect="1" noChangeArrowheads="1" noTextEdit="1"/>
          </p:cNvSpPr>
          <p:nvPr>
            <p:ph type="sldImg"/>
          </p:nvPr>
        </p:nvSpPr>
        <p:spPr>
          <a:ln/>
        </p:spPr>
      </p:sp>
      <p:sp>
        <p:nvSpPr>
          <p:cNvPr id="145413" name="Rectangle 3"/>
          <p:cNvSpPr>
            <a:spLocks noGrp="1" noChangeArrowheads="1"/>
          </p:cNvSpPr>
          <p:nvPr>
            <p:ph type="body" idx="1"/>
          </p:nvPr>
        </p:nvSpPr>
        <p:spPr>
          <a:noFill/>
          <a:ln/>
        </p:spPr>
        <p:txBody>
          <a:bodyPr lIns="96605" tIns="48302" rIns="96605" bIns="48302"/>
          <a:lstStyle/>
          <a:p>
            <a:pPr eaLnBrk="1" hangingPunct="1"/>
            <a:r>
              <a:rPr lang="en-US" dirty="0" smtClean="0"/>
              <a:t>Karl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4440540E-DF73-47A4-A068-8BEF6EF7BA59}" type="slidenum">
              <a:rPr lang="en-US">
                <a:solidFill>
                  <a:prstClr val="black"/>
                </a:solidFill>
              </a:rPr>
              <a:pPr/>
              <a:t>27</a:t>
            </a:fld>
            <a:endParaRPr lang="en-US">
              <a:solidFill>
                <a:prstClr val="black"/>
              </a:solidFill>
            </a:endParaRPr>
          </a:p>
        </p:txBody>
      </p:sp>
      <p:sp>
        <p:nvSpPr>
          <p:cNvPr id="215043" name="Rectangle 2"/>
          <p:cNvSpPr>
            <a:spLocks noGrp="1" noRot="1" noChangeAspect="1" noChangeArrowheads="1" noTextEdit="1"/>
          </p:cNvSpPr>
          <p:nvPr>
            <p:ph type="sldImg"/>
          </p:nvPr>
        </p:nvSpPr>
        <p:spPr>
          <a:xfrm>
            <a:off x="2877458" y="524867"/>
            <a:ext cx="3541486" cy="2628900"/>
          </a:xfrm>
          <a:ln/>
        </p:spPr>
      </p:sp>
      <p:sp>
        <p:nvSpPr>
          <p:cNvPr id="215044" name="Rectangle 3"/>
          <p:cNvSpPr>
            <a:spLocks noGrp="1" noChangeArrowheads="1"/>
          </p:cNvSpPr>
          <p:nvPr>
            <p:ph type="body" idx="1"/>
          </p:nvPr>
        </p:nvSpPr>
        <p:spPr>
          <a:xfrm>
            <a:off x="1240230" y="3330184"/>
            <a:ext cx="6815951" cy="3155160"/>
          </a:xfrm>
          <a:noFill/>
          <a:ln/>
        </p:spPr>
        <p:txBody>
          <a:bodyPr lIns="91385" tIns="45690" rIns="91385" bIns="45690"/>
          <a:lstStyle/>
          <a:p>
            <a:pPr>
              <a:spcBef>
                <a:spcPct val="0"/>
              </a:spcBef>
            </a:pPr>
            <a:r>
              <a:rPr lang="en-US" sz="2500" dirty="0" smtClean="0"/>
              <a:t>Karl</a:t>
            </a:r>
          </a:p>
          <a:p>
            <a:pPr>
              <a:spcBef>
                <a:spcPct val="0"/>
              </a:spcBef>
            </a:pPr>
            <a:endParaRPr lang="en-US" sz="250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p:cNvSpPr>
            <a:spLocks noGrp="1" noRot="1" noChangeAspect="1"/>
          </p:cNvSpPr>
          <p:nvPr>
            <p:ph type="sldImg"/>
          </p:nvPr>
        </p:nvSpPr>
        <p:spPr>
          <a:ln/>
        </p:spPr>
      </p:sp>
      <p:sp>
        <p:nvSpPr>
          <p:cNvPr id="376834" name="Notes Placeholder 2"/>
          <p:cNvSpPr>
            <a:spLocks noGrp="1"/>
          </p:cNvSpPr>
          <p:nvPr>
            <p:ph type="body" idx="1"/>
          </p:nvPr>
        </p:nvSpPr>
        <p:spPr>
          <a:noFill/>
          <a:ln/>
        </p:spPr>
        <p:txBody>
          <a:bodyPr/>
          <a:lstStyle/>
          <a:p>
            <a:endParaRPr lang="en-US" smtClean="0"/>
          </a:p>
        </p:txBody>
      </p:sp>
      <p:sp>
        <p:nvSpPr>
          <p:cNvPr id="376835" name="Slide Number Placeholder 3"/>
          <p:cNvSpPr>
            <a:spLocks noGrp="1"/>
          </p:cNvSpPr>
          <p:nvPr>
            <p:ph type="sldNum" sz="quarter" idx="5"/>
          </p:nvPr>
        </p:nvSpPr>
        <p:spPr>
          <a:noFill/>
        </p:spPr>
        <p:txBody>
          <a:bodyPr/>
          <a:lstStyle/>
          <a:p>
            <a:pPr defTabSz="977061"/>
            <a:fld id="{C002CF93-DBCA-439E-B855-B01E379D1A8F}" type="slidenum">
              <a:rPr lang="en-US" smtClean="0">
                <a:solidFill>
                  <a:srgbClr val="000000"/>
                </a:solidFill>
              </a:rPr>
              <a:pPr defTabSz="977061"/>
              <a:t>28</a:t>
            </a:fld>
            <a:endParaRPr lang="en-US" dirty="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CBA484B-6942-4320-88E7-ED6E4216A16D}" type="slidenum">
              <a:rPr lang="en-US" smtClean="0">
                <a:latin typeface="Arial" pitchFamily="34" charset="0"/>
              </a:rPr>
              <a:pPr/>
              <a:t>29</a:t>
            </a:fld>
            <a:endParaRPr lang="en-US" smtClean="0">
              <a:latin typeface="Arial" pitchFamily="34" charset="0"/>
            </a:endParaRPr>
          </a:p>
        </p:txBody>
      </p:sp>
      <p:sp>
        <p:nvSpPr>
          <p:cNvPr id="117763" name="Rectangle 2"/>
          <p:cNvSpPr>
            <a:spLocks noGrp="1" noRot="1" noChangeAspect="1" noTextEdit="1"/>
          </p:cNvSpPr>
          <p:nvPr>
            <p:ph type="sldImg"/>
          </p:nvPr>
        </p:nvSpPr>
        <p:spPr>
          <a:xfrm>
            <a:off x="2895600" y="525463"/>
            <a:ext cx="3505200" cy="2628900"/>
          </a:xfrm>
          <a:ln/>
        </p:spPr>
      </p:sp>
      <p:sp>
        <p:nvSpPr>
          <p:cNvPr id="117764" name="Rectangle 3"/>
          <p:cNvSpPr>
            <a:spLocks noGrp="1"/>
          </p:cNvSpPr>
          <p:nvPr>
            <p:ph type="body" idx="1"/>
          </p:nvPr>
        </p:nvSpPr>
        <p:spPr>
          <a:xfrm>
            <a:off x="929640" y="3330181"/>
            <a:ext cx="7437120" cy="3155159"/>
          </a:xfrm>
          <a:noFill/>
          <a:ln/>
        </p:spPr>
        <p:txBody>
          <a:bodyPr lIns="93129" tIns="46565" rIns="93129" bIns="46565"/>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9BEC1E-E9CA-4964-8141-0411BD871B08}"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B6E3323-C15E-409B-BC85-430E62512784}" type="slidenum">
              <a:rPr lang="en-US" smtClean="0">
                <a:solidFill>
                  <a:prstClr val="black"/>
                </a:solidFill>
                <a:latin typeface="Arial" pitchFamily="34" charset="0"/>
              </a:rPr>
              <a:pPr/>
              <a:t>30</a:t>
            </a:fld>
            <a:endParaRPr lang="en-US" smtClean="0">
              <a:solidFill>
                <a:prstClr val="black"/>
              </a:solidFill>
              <a:latin typeface="Arial" pitchFamily="34" charset="0"/>
            </a:endParaRPr>
          </a:p>
        </p:txBody>
      </p:sp>
      <p:sp>
        <p:nvSpPr>
          <p:cNvPr id="126979" name="Rectangle 2"/>
          <p:cNvSpPr>
            <a:spLocks noGrp="1" noRot="1" noChangeAspect="1" noChangeArrowheads="1" noTextEdit="1"/>
          </p:cNvSpPr>
          <p:nvPr>
            <p:ph type="sldImg"/>
          </p:nvPr>
        </p:nvSpPr>
        <p:spPr>
          <a:xfrm>
            <a:off x="2897188" y="527050"/>
            <a:ext cx="3505200" cy="2628900"/>
          </a:xfrm>
          <a:ln/>
        </p:spPr>
      </p:sp>
      <p:sp>
        <p:nvSpPr>
          <p:cNvPr id="126980" name="Rectangle 3"/>
          <p:cNvSpPr>
            <a:spLocks noGrp="1" noChangeArrowheads="1"/>
          </p:cNvSpPr>
          <p:nvPr>
            <p:ph type="body" idx="1"/>
          </p:nvPr>
        </p:nvSpPr>
        <p:spPr>
          <a:xfrm>
            <a:off x="929640" y="3330182"/>
            <a:ext cx="7437120" cy="3155160"/>
          </a:xfrm>
          <a:noFill/>
          <a:ln/>
        </p:spPr>
        <p:txBody>
          <a:bodyPr lIns="91820" tIns="45909" rIns="91820" bIns="45909"/>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A6C9974-DDED-473A-8C7A-40DFDFE6C141}" type="slidenum">
              <a:rPr lang="en-US" smtClean="0">
                <a:solidFill>
                  <a:prstClr val="black"/>
                </a:solidFill>
                <a:latin typeface="Arial" pitchFamily="34" charset="0"/>
              </a:rPr>
              <a:pPr/>
              <a:t>31</a:t>
            </a:fld>
            <a:endParaRPr lang="en-US" smtClean="0">
              <a:solidFill>
                <a:prstClr val="black"/>
              </a:solidFill>
              <a:latin typeface="Arial" pitchFamily="34" charset="0"/>
            </a:endParaRPr>
          </a:p>
        </p:txBody>
      </p:sp>
      <p:sp>
        <p:nvSpPr>
          <p:cNvPr id="130051" name="Rectangle 2"/>
          <p:cNvSpPr>
            <a:spLocks noGrp="1" noRot="1" noChangeAspect="1" noChangeArrowheads="1" noTextEdit="1"/>
          </p:cNvSpPr>
          <p:nvPr>
            <p:ph type="sldImg"/>
          </p:nvPr>
        </p:nvSpPr>
        <p:spPr>
          <a:xfrm>
            <a:off x="2895600" y="527050"/>
            <a:ext cx="3505200" cy="2628900"/>
          </a:xfrm>
          <a:ln/>
        </p:spPr>
      </p:sp>
      <p:sp>
        <p:nvSpPr>
          <p:cNvPr id="130052" name="Rectangle 3"/>
          <p:cNvSpPr>
            <a:spLocks noGrp="1" noChangeArrowheads="1"/>
          </p:cNvSpPr>
          <p:nvPr>
            <p:ph type="body" idx="1"/>
          </p:nvPr>
        </p:nvSpPr>
        <p:spPr>
          <a:xfrm>
            <a:off x="929640" y="3330182"/>
            <a:ext cx="7437120" cy="3155160"/>
          </a:xfrm>
          <a:noFill/>
          <a:ln/>
        </p:spPr>
        <p:txBody>
          <a:bodyPr lIns="93344" tIns="46672" rIns="93344" bIns="46672"/>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240225" y="3330182"/>
            <a:ext cx="6815952" cy="3153961"/>
          </a:xfrm>
          <a:prstGeom prst="rect">
            <a:avLst/>
          </a:prstGeom>
          <a:noFill/>
          <a:ln w="9525">
            <a:noFill/>
            <a:miter lim="800000"/>
            <a:headEnd/>
            <a:tailEnd/>
          </a:ln>
        </p:spPr>
        <p:txBody>
          <a:bodyPr wrap="none" lIns="0" tIns="0" rIns="0" bIns="0"/>
          <a:lstStyle/>
          <a:p>
            <a:pPr defTabSz="947869" eaLnBrk="0" fontAlgn="base" hangingPunct="0">
              <a:spcBef>
                <a:spcPct val="0"/>
              </a:spcBef>
              <a:spcAft>
                <a:spcPct val="0"/>
              </a:spcAft>
            </a:pPr>
            <a:r>
              <a:rPr lang="en-US" sz="1300" dirty="0">
                <a:solidFill>
                  <a:srgbClr val="000000"/>
                </a:solidFill>
                <a:latin typeface="Arial" charset="0"/>
              </a:rPr>
              <a:t>Table summarizes my perception of the shift.  A version of this table is available in New Paradigms for Engineering Education -- FIE Conf proceedings 97 (avail on the www)</a:t>
            </a:r>
          </a:p>
          <a:p>
            <a:pPr defTabSz="947869" eaLnBrk="0" fontAlgn="base" hangingPunct="0">
              <a:spcBef>
                <a:spcPct val="0"/>
              </a:spcBef>
              <a:spcAft>
                <a:spcPct val="0"/>
              </a:spcAft>
            </a:pPr>
            <a:endParaRPr lang="en-US" sz="1300" dirty="0">
              <a:solidFill>
                <a:srgbClr val="000000"/>
              </a:solidFill>
              <a:latin typeface="Arial" charset="0"/>
            </a:endParaRPr>
          </a:p>
          <a:p>
            <a:pPr defTabSz="947869" eaLnBrk="0" fontAlgn="base" hangingPunct="0">
              <a:spcBef>
                <a:spcPct val="0"/>
              </a:spcBef>
              <a:spcAft>
                <a:spcPct val="0"/>
              </a:spcAft>
            </a:pPr>
            <a:r>
              <a:rPr lang="en-US" sz="13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485FBAA2-841A-4F01-8268-F4ADCD4ED99F}" type="slidenum">
              <a:rPr lang="en-US" smtClean="0">
                <a:solidFill>
                  <a:prstClr val="black"/>
                </a:solidFill>
                <a:latin typeface="Arial" pitchFamily="34" charset="0"/>
              </a:rPr>
              <a:pPr/>
              <a:t>33</a:t>
            </a:fld>
            <a:endParaRPr lang="en-US" smtClean="0">
              <a:solidFill>
                <a:prstClr val="black"/>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lIns="94701" tIns="47351" rIns="94701" bIns="47351"/>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19101DCB-8A4E-4499-B067-A3F8790026A4}" type="slidenum">
              <a:rPr lang="en-US" smtClean="0">
                <a:solidFill>
                  <a:prstClr val="black"/>
                </a:solidFill>
                <a:latin typeface="Arial" pitchFamily="34" charset="0"/>
              </a:rPr>
              <a:pPr/>
              <a:t>34</a:t>
            </a:fld>
            <a:endParaRPr lang="en-US" smtClean="0">
              <a:solidFill>
                <a:prstClr val="black"/>
              </a:solidFill>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lIns="93146" tIns="46574" rIns="93146" bIns="46574"/>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921DC9-BFBD-264B-9462-68933093B2C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68948D5-8321-4FA0-B3A4-A088A1D357B5}" type="slidenum">
              <a:rPr lang="en-US" smtClean="0">
                <a:solidFill>
                  <a:prstClr val="black"/>
                </a:solidFill>
                <a:latin typeface="Arial" pitchFamily="34" charset="0"/>
              </a:rPr>
              <a:pPr/>
              <a:t>37</a:t>
            </a:fld>
            <a:endParaRPr lang="en-US" smtClean="0">
              <a:solidFill>
                <a:prstClr val="black"/>
              </a:solidFill>
              <a:latin typeface="Arial" pitchFamily="34" charset="0"/>
            </a:endParaRPr>
          </a:p>
        </p:txBody>
      </p:sp>
      <p:sp>
        <p:nvSpPr>
          <p:cNvPr id="143363" name="Rectangle 2"/>
          <p:cNvSpPr>
            <a:spLocks noGrp="1" noChangeArrowheads="1"/>
          </p:cNvSpPr>
          <p:nvPr>
            <p:ph type="body" idx="1"/>
          </p:nvPr>
        </p:nvSpPr>
        <p:spPr>
          <a:xfrm>
            <a:off x="1240229" y="3330181"/>
            <a:ext cx="6815950" cy="3153961"/>
          </a:xfrm>
          <a:noFill/>
          <a:ln/>
        </p:spPr>
        <p:txBody>
          <a:bodyPr lIns="93790" tIns="46896" rIns="93790" bIns="46896"/>
          <a:lstStyle/>
          <a:p>
            <a:pPr eaLnBrk="1" hangingPunct="1"/>
            <a:endParaRPr lang="en-US" smtClean="0">
              <a:latin typeface="Arial" pitchFamily="34" charset="0"/>
            </a:endParaRPr>
          </a:p>
        </p:txBody>
      </p:sp>
      <p:sp>
        <p:nvSpPr>
          <p:cNvPr id="143364" name="Rectangle 3"/>
          <p:cNvSpPr>
            <a:spLocks noGrp="1" noRot="1" noChangeAspect="1" noChangeArrowheads="1" noTextEdit="1"/>
          </p:cNvSpPr>
          <p:nvPr>
            <p:ph type="sldImg"/>
          </p:nvPr>
        </p:nvSpPr>
        <p:spPr>
          <a:xfrm>
            <a:off x="2903538" y="530225"/>
            <a:ext cx="3494087" cy="2619375"/>
          </a:xfrm>
          <a:ln w="12700" cap="flat">
            <a:solidFill>
              <a:schemeClr val="tx1"/>
            </a:solid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921DC9-BFBD-264B-9462-68933093B2C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921DC9-BFBD-264B-9462-68933093B2C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bwMode="auto">
          <a:xfrm>
            <a:off x="2895600" y="527050"/>
            <a:ext cx="3505200" cy="2628900"/>
          </a:xfrm>
          <a:prstGeom prst="rect">
            <a:avLst/>
          </a:prstGeom>
          <a:noFill/>
          <a:ln>
            <a:solidFill>
              <a:srgbClr val="000000"/>
            </a:solidFill>
            <a:miter lim="800000"/>
            <a:headEnd/>
            <a:tailEnd/>
          </a:ln>
        </p:spPr>
      </p:sp>
      <p:sp>
        <p:nvSpPr>
          <p:cNvPr id="335875" name="Rectangle 3"/>
          <p:cNvSpPr>
            <a:spLocks noGrp="1" noChangeArrowheads="1"/>
          </p:cNvSpPr>
          <p:nvPr>
            <p:ph type="body" idx="1"/>
          </p:nvPr>
        </p:nvSpPr>
        <p:spPr bwMode="auto">
          <a:xfrm>
            <a:off x="929640" y="3329940"/>
            <a:ext cx="7437120" cy="3154680"/>
          </a:xfrm>
          <a:prstGeom prst="rect">
            <a:avLst/>
          </a:prstGeom>
          <a:noFill/>
          <a:ln>
            <a:miter lim="800000"/>
            <a:headEnd/>
            <a:tailEnd/>
          </a:ln>
        </p:spPr>
        <p:txBody>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240229" y="3330181"/>
            <a:ext cx="6815950" cy="3153961"/>
          </a:xfrm>
          <a:prstGeom prst="rect">
            <a:avLst/>
          </a:prstGeom>
          <a:noFill/>
          <a:ln w="9525">
            <a:noFill/>
            <a:miter lim="800000"/>
            <a:headEnd/>
            <a:tailEnd/>
          </a:ln>
        </p:spPr>
        <p:txBody>
          <a:bodyPr wrap="none" lIns="0" tIns="0" rIns="0" bIns="0"/>
          <a:lstStyle/>
          <a:p>
            <a:pPr defTabSz="932357" eaLnBrk="0" fontAlgn="base" hangingPunct="0">
              <a:spcBef>
                <a:spcPct val="0"/>
              </a:spcBef>
              <a:spcAft>
                <a:spcPct val="0"/>
              </a:spcAft>
            </a:pPr>
            <a:r>
              <a:rPr lang="en-US" sz="1200" dirty="0">
                <a:solidFill>
                  <a:srgbClr val="000000"/>
                </a:solidFill>
                <a:latin typeface="Arial" charset="0"/>
              </a:rPr>
              <a:t>Barr &amp; </a:t>
            </a:r>
            <a:r>
              <a:rPr lang="en-US" sz="1200" dirty="0" err="1">
                <a:solidFill>
                  <a:srgbClr val="000000"/>
                </a:solidFill>
                <a:latin typeface="Arial" charset="0"/>
              </a:rPr>
              <a:t>Tagg's</a:t>
            </a:r>
            <a:r>
              <a:rPr lang="en-US" sz="1200" dirty="0">
                <a:solidFill>
                  <a:srgbClr val="000000"/>
                </a:solidFill>
                <a:latin typeface="Arial" charset="0"/>
              </a:rPr>
              <a:t> From teaching to </a:t>
            </a:r>
            <a:r>
              <a:rPr lang="en-US" sz="1200" dirty="0" err="1">
                <a:solidFill>
                  <a:srgbClr val="000000"/>
                </a:solidFill>
                <a:latin typeface="Arial" charset="0"/>
              </a:rPr>
              <a:t>learing</a:t>
            </a:r>
            <a:r>
              <a:rPr lang="en-US" sz="1200" dirty="0">
                <a:solidFill>
                  <a:srgbClr val="000000"/>
                </a:solidFill>
                <a:latin typeface="Arial" charset="0"/>
              </a:rPr>
              <a:t> is the most often requested article from Change </a:t>
            </a:r>
            <a:r>
              <a:rPr lang="en-US" sz="1200" dirty="0" err="1">
                <a:solidFill>
                  <a:srgbClr val="000000"/>
                </a:solidFill>
                <a:latin typeface="Arial" charset="0"/>
              </a:rPr>
              <a:t>mangazine</a:t>
            </a:r>
            <a:endParaRPr lang="en-US" sz="1200" dirty="0">
              <a:solidFill>
                <a:srgbClr val="000000"/>
              </a:solidFill>
              <a:latin typeface="Arial" charset="0"/>
            </a:endParaRPr>
          </a:p>
          <a:p>
            <a:pPr defTabSz="932357" eaLnBrk="0" fontAlgn="base" hangingPunct="0">
              <a:spcBef>
                <a:spcPct val="0"/>
              </a:spcBef>
              <a:spcAft>
                <a:spcPct val="0"/>
              </a:spcAft>
            </a:pPr>
            <a:endParaRPr lang="en-US" sz="1200" dirty="0">
              <a:solidFill>
                <a:srgbClr val="000000"/>
              </a:solidFill>
              <a:latin typeface="Arial" charset="0"/>
            </a:endParaRPr>
          </a:p>
          <a:p>
            <a:pPr defTabSz="932357" eaLnBrk="0" fontAlgn="base" hangingPunct="0">
              <a:spcBef>
                <a:spcPct val="0"/>
              </a:spcBef>
              <a:spcAft>
                <a:spcPct val="0"/>
              </a:spcAft>
            </a:pPr>
            <a:r>
              <a:rPr lang="en-US" sz="1200" dirty="0">
                <a:solidFill>
                  <a:srgbClr val="000000"/>
                </a:solidFill>
                <a:latin typeface="Arial" charset="0"/>
              </a:rPr>
              <a:t>Bill </a:t>
            </a:r>
            <a:r>
              <a:rPr lang="en-US" sz="1200" dirty="0" err="1">
                <a:solidFill>
                  <a:srgbClr val="000000"/>
                </a:solidFill>
                <a:latin typeface="Arial" charset="0"/>
              </a:rPr>
              <a:t>Camplbell</a:t>
            </a:r>
            <a:r>
              <a:rPr lang="en-US" sz="1200" dirty="0">
                <a:solidFill>
                  <a:srgbClr val="000000"/>
                </a:solidFill>
                <a:latin typeface="Arial" charset="0"/>
              </a:rPr>
              <a:t> and  I started working on New Paradigms in 1993.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240229" y="3330182"/>
            <a:ext cx="6815950" cy="3155160"/>
          </a:xfrm>
          <a:prstGeom prst="rect">
            <a:avLst/>
          </a:prstGeom>
          <a:noFill/>
          <a:ln w="9525">
            <a:noFill/>
            <a:miter lim="800000"/>
            <a:headEnd/>
            <a:tailEnd/>
          </a:ln>
        </p:spPr>
        <p:txBody>
          <a:bodyPr wrap="none" lIns="0" tIns="0" rIns="0" bIns="0"/>
          <a:lstStyle/>
          <a:p>
            <a:pPr defTabSz="932357" eaLnBrk="0" fontAlgn="base" hangingPunct="0">
              <a:spcBef>
                <a:spcPct val="0"/>
              </a:spcBef>
              <a:spcAft>
                <a:spcPct val="0"/>
              </a:spcAft>
            </a:pPr>
            <a:r>
              <a:rPr lang="en-US" sz="1200" dirty="0">
                <a:solidFill>
                  <a:srgbClr val="000000"/>
                </a:solidFill>
                <a:latin typeface="Arial" charset="0"/>
              </a:rPr>
              <a:t>Table summarizes my perception of the shift.  A version of this table is available in New Paradigms for Engineering Education -- FIE Conf proceedings 97 (avail on the www)</a:t>
            </a:r>
          </a:p>
          <a:p>
            <a:pPr defTabSz="932357" eaLnBrk="0" fontAlgn="base" hangingPunct="0">
              <a:spcBef>
                <a:spcPct val="0"/>
              </a:spcBef>
              <a:spcAft>
                <a:spcPct val="0"/>
              </a:spcAft>
            </a:pPr>
            <a:endParaRPr lang="en-US" sz="1200" dirty="0">
              <a:solidFill>
                <a:srgbClr val="000000"/>
              </a:solidFill>
              <a:latin typeface="Arial" charset="0"/>
            </a:endParaRPr>
          </a:p>
          <a:p>
            <a:pPr defTabSz="932357" eaLnBrk="0" fontAlgn="base" hangingPunct="0">
              <a:spcBef>
                <a:spcPct val="0"/>
              </a:spcBef>
              <a:spcAft>
                <a:spcPct val="0"/>
              </a:spcAft>
            </a:pPr>
            <a:r>
              <a:rPr lang="en-US" sz="12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F6D66-F937-4D87-BB03-FCB5DA9DA77C}"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4AA256C-7D27-4B7A-99AB-0E96B5E6B6A6}" type="slidenum">
              <a:rPr lang="en-US" smtClean="0">
                <a:solidFill>
                  <a:prstClr val="black"/>
                </a:solidFill>
                <a:latin typeface="Arial" pitchFamily="34" charset="0"/>
              </a:rPr>
              <a:pPr/>
              <a:t>43</a:t>
            </a:fld>
            <a:endParaRPr lang="en-US" smtClean="0">
              <a:solidFill>
                <a:prstClr val="black"/>
              </a:solidFill>
              <a:latin typeface="Arial" pitchFamily="34" charset="0"/>
            </a:endParaRPr>
          </a:p>
        </p:txBody>
      </p:sp>
      <p:sp>
        <p:nvSpPr>
          <p:cNvPr id="146435" name="Rectangle 2"/>
          <p:cNvSpPr>
            <a:spLocks noGrp="1" noRot="1" noChangeAspect="1" noChangeArrowheads="1" noTextEdit="1"/>
          </p:cNvSpPr>
          <p:nvPr>
            <p:ph type="sldImg"/>
          </p:nvPr>
        </p:nvSpPr>
        <p:spPr>
          <a:xfrm>
            <a:off x="2897188" y="527050"/>
            <a:ext cx="3505200" cy="2628900"/>
          </a:xfrm>
          <a:ln/>
        </p:spPr>
      </p:sp>
      <p:sp>
        <p:nvSpPr>
          <p:cNvPr id="146436" name="Rectangle 3"/>
          <p:cNvSpPr>
            <a:spLocks noGrp="1" noChangeArrowheads="1"/>
          </p:cNvSpPr>
          <p:nvPr>
            <p:ph type="body" idx="1"/>
          </p:nvPr>
        </p:nvSpPr>
        <p:spPr>
          <a:xfrm>
            <a:off x="929640" y="3330182"/>
            <a:ext cx="7437120" cy="3155160"/>
          </a:xfrm>
          <a:noFill/>
          <a:ln/>
        </p:spPr>
        <p:txBody>
          <a:bodyPr lIns="91820" tIns="45909" rIns="91820" bIns="45909"/>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1240229" y="3330182"/>
            <a:ext cx="6815950" cy="3155160"/>
          </a:xfrm>
          <a:prstGeom prst="rect">
            <a:avLst/>
          </a:prstGeom>
          <a:noFill/>
          <a:ln w="9525">
            <a:noFill/>
            <a:miter lim="800000"/>
            <a:headEnd/>
            <a:tailEnd/>
          </a:ln>
        </p:spPr>
        <p:txBody>
          <a:bodyPr wrap="none" lIns="0" tIns="0" rIns="0" bIns="0"/>
          <a:lstStyle/>
          <a:p>
            <a:pPr defTabSz="933949" eaLnBrk="0" fontAlgn="base" hangingPunct="0">
              <a:spcBef>
                <a:spcPct val="0"/>
              </a:spcBef>
              <a:spcAft>
                <a:spcPct val="0"/>
              </a:spcAft>
            </a:pPr>
            <a:r>
              <a:rPr lang="en-US" sz="1200" dirty="0">
                <a:solidFill>
                  <a:srgbClr val="000000"/>
                </a:solidFill>
                <a:latin typeface="Arial" charset="0"/>
              </a:rPr>
              <a:t>Barr &amp; </a:t>
            </a:r>
            <a:r>
              <a:rPr lang="en-US" sz="1200" dirty="0" err="1">
                <a:solidFill>
                  <a:srgbClr val="000000"/>
                </a:solidFill>
                <a:latin typeface="Arial" charset="0"/>
              </a:rPr>
              <a:t>Tagg's</a:t>
            </a:r>
            <a:r>
              <a:rPr lang="en-US" sz="1200" dirty="0">
                <a:solidFill>
                  <a:srgbClr val="000000"/>
                </a:solidFill>
                <a:latin typeface="Arial" charset="0"/>
              </a:rPr>
              <a:t> From teaching to </a:t>
            </a:r>
            <a:r>
              <a:rPr lang="en-US" sz="1200" dirty="0" err="1">
                <a:solidFill>
                  <a:srgbClr val="000000"/>
                </a:solidFill>
                <a:latin typeface="Arial" charset="0"/>
              </a:rPr>
              <a:t>learing</a:t>
            </a:r>
            <a:r>
              <a:rPr lang="en-US" sz="1200" dirty="0">
                <a:solidFill>
                  <a:srgbClr val="000000"/>
                </a:solidFill>
                <a:latin typeface="Arial" charset="0"/>
              </a:rPr>
              <a:t> is the most often requested article from Change </a:t>
            </a:r>
            <a:r>
              <a:rPr lang="en-US" sz="1200" dirty="0" err="1">
                <a:solidFill>
                  <a:srgbClr val="000000"/>
                </a:solidFill>
                <a:latin typeface="Arial" charset="0"/>
              </a:rPr>
              <a:t>mangazine</a:t>
            </a:r>
            <a:endParaRPr lang="en-US" sz="1200" dirty="0">
              <a:solidFill>
                <a:srgbClr val="000000"/>
              </a:solidFill>
              <a:latin typeface="Arial" charset="0"/>
            </a:endParaRPr>
          </a:p>
          <a:p>
            <a:pPr defTabSz="933949" eaLnBrk="0" fontAlgn="base" hangingPunct="0">
              <a:spcBef>
                <a:spcPct val="0"/>
              </a:spcBef>
              <a:spcAft>
                <a:spcPct val="0"/>
              </a:spcAft>
            </a:pPr>
            <a:endParaRPr lang="en-US" sz="1200" dirty="0">
              <a:solidFill>
                <a:srgbClr val="000000"/>
              </a:solidFill>
              <a:latin typeface="Arial" charset="0"/>
            </a:endParaRPr>
          </a:p>
          <a:p>
            <a:pPr defTabSz="933949" eaLnBrk="0" fontAlgn="base" hangingPunct="0">
              <a:spcBef>
                <a:spcPct val="0"/>
              </a:spcBef>
              <a:spcAft>
                <a:spcPct val="0"/>
              </a:spcAft>
            </a:pPr>
            <a:r>
              <a:rPr lang="en-US" sz="1200" dirty="0">
                <a:solidFill>
                  <a:srgbClr val="000000"/>
                </a:solidFill>
                <a:latin typeface="Arial" charset="0"/>
              </a:rPr>
              <a:t>Bill </a:t>
            </a:r>
            <a:r>
              <a:rPr lang="en-US" sz="1200" dirty="0" err="1">
                <a:solidFill>
                  <a:srgbClr val="000000"/>
                </a:solidFill>
                <a:latin typeface="Arial" charset="0"/>
              </a:rPr>
              <a:t>Camplbell</a:t>
            </a:r>
            <a:r>
              <a:rPr lang="en-US" sz="1200" dirty="0">
                <a:solidFill>
                  <a:srgbClr val="000000"/>
                </a:solidFill>
                <a:latin typeface="Arial" charset="0"/>
              </a:rPr>
              <a:t> and  I started working on New Paradigms in 1993.</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2894013" y="525463"/>
            <a:ext cx="3508375" cy="2630487"/>
          </a:xfrm>
          <a:prstGeom prst="rect">
            <a:avLst/>
          </a:prstGeom>
          <a:noFill/>
          <a:ln>
            <a:solidFill>
              <a:srgbClr val="000000"/>
            </a:solidFill>
            <a:miter lim="800000"/>
            <a:headEnd/>
            <a:tailEnd/>
          </a:ln>
        </p:spPr>
      </p:sp>
      <p:sp>
        <p:nvSpPr>
          <p:cNvPr id="101379" name="Rectangle 3"/>
          <p:cNvSpPr>
            <a:spLocks noGrp="1" noChangeArrowheads="1"/>
          </p:cNvSpPr>
          <p:nvPr>
            <p:ph type="body" idx="1"/>
          </p:nvPr>
        </p:nvSpPr>
        <p:spPr bwMode="auto">
          <a:xfrm>
            <a:off x="930486" y="3330422"/>
            <a:ext cx="7435436" cy="3154441"/>
          </a:xfrm>
          <a:prstGeom prst="rect">
            <a:avLst/>
          </a:prstGeom>
          <a:noFill/>
          <a:ln>
            <a:miter lim="800000"/>
            <a:headEnd/>
            <a:tailEnd/>
          </a:ln>
        </p:spPr>
        <p:txBody>
          <a:bodyPr lIns="93357" tIns="46678" rIns="93357" bIns="46678"/>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2895600" y="527050"/>
            <a:ext cx="3505200" cy="2628900"/>
          </a:xfrm>
          <a:prstGeom prst="rect">
            <a:avLst/>
          </a:prstGeom>
          <a:noFill/>
          <a:ln>
            <a:solidFill>
              <a:srgbClr val="000000"/>
            </a:solidFill>
            <a:miter lim="800000"/>
            <a:headEnd/>
            <a:tailEnd/>
          </a:ln>
        </p:spPr>
      </p:sp>
      <p:sp>
        <p:nvSpPr>
          <p:cNvPr id="103427" name="Rectangle 3"/>
          <p:cNvSpPr>
            <a:spLocks noGrp="1" noChangeArrowheads="1"/>
          </p:cNvSpPr>
          <p:nvPr>
            <p:ph type="body" idx="1"/>
          </p:nvPr>
        </p:nvSpPr>
        <p:spPr bwMode="auto">
          <a:xfrm>
            <a:off x="930486" y="3330422"/>
            <a:ext cx="7435436" cy="3153243"/>
          </a:xfrm>
          <a:prstGeom prst="rect">
            <a:avLst/>
          </a:prstGeom>
          <a:noFill/>
          <a:ln>
            <a:miter lim="800000"/>
            <a:headEnd/>
            <a:tailEnd/>
          </a:ln>
        </p:spPr>
        <p:txBody>
          <a:bodyPr lIns="91624" tIns="45811" rIns="91624" bIns="45811"/>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xfrm>
            <a:off x="2895600" y="527050"/>
            <a:ext cx="3505200" cy="2628900"/>
          </a:xfrm>
          <a:prstGeom prst="rect">
            <a:avLst/>
          </a:prstGeom>
          <a:solidFill>
            <a:srgbClr val="FFFFFF"/>
          </a:solidFill>
          <a:ln>
            <a:solidFill>
              <a:srgbClr val="000000"/>
            </a:solidFill>
            <a:miter lim="800000"/>
            <a:headEnd/>
            <a:tailEnd/>
          </a:ln>
        </p:spPr>
      </p:sp>
      <p:sp>
        <p:nvSpPr>
          <p:cNvPr id="105475" name="Rectangle 3"/>
          <p:cNvSpPr>
            <a:spLocks noGrp="1" noChangeArrowheads="1"/>
          </p:cNvSpPr>
          <p:nvPr>
            <p:ph type="body" idx="1"/>
          </p:nvPr>
        </p:nvSpPr>
        <p:spPr bwMode="auto">
          <a:xfrm>
            <a:off x="930486" y="3330422"/>
            <a:ext cx="7435436" cy="3153243"/>
          </a:xfrm>
          <a:prstGeom prst="rect">
            <a:avLst/>
          </a:prstGeom>
          <a:solidFill>
            <a:srgbClr val="FFFFFF"/>
          </a:solidFill>
          <a:ln>
            <a:solidFill>
              <a:srgbClr val="000000"/>
            </a:solidFill>
            <a:miter lim="800000"/>
            <a:headEnd/>
            <a:tailEnd/>
          </a:ln>
        </p:spPr>
        <p:txBody>
          <a:bodyPr lIns="91624" tIns="45811" rIns="91624" bIns="45811"/>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2894013" y="525463"/>
            <a:ext cx="3508375" cy="2630487"/>
          </a:xfrm>
          <a:prstGeom prst="rect">
            <a:avLst/>
          </a:prstGeom>
          <a:noFill/>
          <a:ln>
            <a:solidFill>
              <a:srgbClr val="000000"/>
            </a:solidFill>
            <a:miter lim="800000"/>
            <a:headEnd/>
            <a:tailEnd/>
          </a:ln>
        </p:spPr>
      </p:sp>
      <p:sp>
        <p:nvSpPr>
          <p:cNvPr id="45059" name="Rectangle 3"/>
          <p:cNvSpPr>
            <a:spLocks noGrp="1" noChangeArrowheads="1"/>
          </p:cNvSpPr>
          <p:nvPr>
            <p:ph type="body" idx="1"/>
          </p:nvPr>
        </p:nvSpPr>
        <p:spPr bwMode="auto">
          <a:xfrm>
            <a:off x="930486" y="3330422"/>
            <a:ext cx="7435436" cy="3154441"/>
          </a:xfrm>
          <a:prstGeom prst="rect">
            <a:avLst/>
          </a:prstGeom>
          <a:noFill/>
          <a:ln>
            <a:miter lim="800000"/>
            <a:headEnd/>
            <a:tailEnd/>
          </a:ln>
        </p:spPr>
        <p:txBody>
          <a:bodyPr lIns="93366" tIns="46684" rIns="93366" bIns="46684"/>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2894013" y="525463"/>
            <a:ext cx="3508375" cy="2630487"/>
          </a:xfrm>
          <a:prstGeom prst="rect">
            <a:avLst/>
          </a:prstGeom>
          <a:noFill/>
          <a:ln>
            <a:solidFill>
              <a:srgbClr val="000000"/>
            </a:solidFill>
            <a:miter lim="800000"/>
            <a:headEnd/>
            <a:tailEnd/>
          </a:ln>
        </p:spPr>
      </p:sp>
      <p:sp>
        <p:nvSpPr>
          <p:cNvPr id="72707" name="Rectangle 3"/>
          <p:cNvSpPr>
            <a:spLocks noGrp="1" noChangeArrowheads="1"/>
          </p:cNvSpPr>
          <p:nvPr>
            <p:ph type="body" idx="1"/>
          </p:nvPr>
        </p:nvSpPr>
        <p:spPr bwMode="auto">
          <a:xfrm>
            <a:off x="930486" y="3330422"/>
            <a:ext cx="7435436" cy="3154441"/>
          </a:xfrm>
          <a:prstGeom prst="rect">
            <a:avLst/>
          </a:prstGeom>
          <a:noFill/>
          <a:ln>
            <a:miter lim="800000"/>
            <a:headEnd/>
            <a:tailEnd/>
          </a:ln>
        </p:spPr>
        <p:txBody>
          <a:bodyPr lIns="93366" tIns="46684" rIns="93366" bIns="46684"/>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bwMode="auto">
          <a:xfrm>
            <a:off x="2895600" y="525463"/>
            <a:ext cx="3506788" cy="2628900"/>
          </a:xfrm>
          <a:prstGeom prst="rect">
            <a:avLst/>
          </a:prstGeom>
          <a:solidFill>
            <a:srgbClr val="FFFFFF"/>
          </a:solidFill>
          <a:ln>
            <a:solidFill>
              <a:srgbClr val="000000"/>
            </a:solidFill>
            <a:miter lim="800000"/>
            <a:headEnd/>
            <a:tailEnd/>
          </a:ln>
        </p:spPr>
      </p:sp>
      <p:sp>
        <p:nvSpPr>
          <p:cNvPr id="410627" name="Rectangle 3"/>
          <p:cNvSpPr>
            <a:spLocks noGrp="1" noChangeArrowheads="1"/>
          </p:cNvSpPr>
          <p:nvPr>
            <p:ph type="body" idx="1"/>
          </p:nvPr>
        </p:nvSpPr>
        <p:spPr bwMode="auto">
          <a:xfrm>
            <a:off x="929640" y="3330181"/>
            <a:ext cx="7437120" cy="3153961"/>
          </a:xfrm>
          <a:prstGeom prst="rect">
            <a:avLst/>
          </a:prstGeom>
          <a:solidFill>
            <a:srgbClr val="FFFFFF"/>
          </a:solidFill>
          <a:ln>
            <a:solidFill>
              <a:srgbClr val="000000"/>
            </a:solidFill>
            <a:miter lim="800000"/>
            <a:headEnd/>
            <a:tailEnd/>
          </a:ln>
        </p:spPr>
        <p:txBody>
          <a:bodyPr lIns="91636" tIns="45819" rIns="91636" bIns="45819"/>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2894013" y="525463"/>
            <a:ext cx="3508375" cy="2630487"/>
          </a:xfrm>
          <a:prstGeom prst="rect">
            <a:avLst/>
          </a:prstGeom>
          <a:noFill/>
          <a:ln>
            <a:solidFill>
              <a:srgbClr val="000000"/>
            </a:solidFill>
            <a:miter lim="800000"/>
            <a:headEnd/>
            <a:tailEnd/>
          </a:ln>
        </p:spPr>
      </p:sp>
      <p:sp>
        <p:nvSpPr>
          <p:cNvPr id="49155" name="Rectangle 3"/>
          <p:cNvSpPr>
            <a:spLocks noGrp="1" noChangeArrowheads="1"/>
          </p:cNvSpPr>
          <p:nvPr>
            <p:ph type="body" idx="1"/>
          </p:nvPr>
        </p:nvSpPr>
        <p:spPr bwMode="auto">
          <a:xfrm>
            <a:off x="930486" y="3330422"/>
            <a:ext cx="7435436" cy="3154441"/>
          </a:xfrm>
          <a:prstGeom prst="rect">
            <a:avLst/>
          </a:prstGeom>
          <a:noFill/>
          <a:ln>
            <a:miter lim="800000"/>
            <a:headEnd/>
            <a:tailEnd/>
          </a:ln>
        </p:spPr>
        <p:txBody>
          <a:bodyPr lIns="93366" tIns="46684" rIns="93366" bIns="46684"/>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1237633" y="3330884"/>
            <a:ext cx="6821139" cy="3153424"/>
          </a:xfrm>
          <a:prstGeom prst="rect">
            <a:avLst/>
          </a:prstGeom>
          <a:noFill/>
          <a:ln w="9525">
            <a:noFill/>
            <a:miter lim="800000"/>
            <a:headEnd/>
            <a:tailEnd/>
          </a:ln>
        </p:spPr>
        <p:txBody>
          <a:bodyPr wrap="none" lIns="0" tIns="0" rIns="0" bIns="0"/>
          <a:lstStyle/>
          <a:p>
            <a:pPr defTabSz="995712" eaLnBrk="0" fontAlgn="base" hangingPunct="0">
              <a:spcBef>
                <a:spcPct val="0"/>
              </a:spcBef>
              <a:spcAft>
                <a:spcPct val="0"/>
              </a:spcAft>
            </a:pPr>
            <a:r>
              <a:rPr lang="en-US" sz="1400" dirty="0">
                <a:solidFill>
                  <a:srgbClr val="000000"/>
                </a:solidFill>
                <a:latin typeface="Arial" charset="0"/>
                <a:cs typeface="Arial" charset="0"/>
              </a:rPr>
              <a:t>Table summarizes my perception of the shift.  A version of this table is available in New Paradigms for Engineering Education -- FIE Conf proceedings 97 (avail on the www)</a:t>
            </a:r>
          </a:p>
          <a:p>
            <a:pPr defTabSz="995712" eaLnBrk="0" fontAlgn="base" hangingPunct="0">
              <a:spcBef>
                <a:spcPct val="0"/>
              </a:spcBef>
              <a:spcAft>
                <a:spcPct val="0"/>
              </a:spcAft>
            </a:pPr>
            <a:endParaRPr lang="en-US" sz="1400" dirty="0">
              <a:solidFill>
                <a:srgbClr val="000000"/>
              </a:solidFill>
              <a:latin typeface="Arial" charset="0"/>
              <a:cs typeface="Arial" charset="0"/>
            </a:endParaRPr>
          </a:p>
          <a:p>
            <a:pPr defTabSz="995712" eaLnBrk="0" fontAlgn="base" hangingPunct="0">
              <a:spcBef>
                <a:spcPct val="0"/>
              </a:spcBef>
              <a:spcAft>
                <a:spcPct val="0"/>
              </a:spcAft>
            </a:pPr>
            <a:r>
              <a:rPr lang="en-US" sz="1400" dirty="0">
                <a:solidFill>
                  <a:srgbClr val="000000"/>
                </a:solidFill>
                <a:latin typeface="Arial" charset="0"/>
                <a:cs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2894013" y="525463"/>
            <a:ext cx="3508375" cy="2630487"/>
          </a:xfrm>
          <a:prstGeom prst="rect">
            <a:avLst/>
          </a:prstGeom>
          <a:noFill/>
          <a:ln>
            <a:solidFill>
              <a:srgbClr val="000000"/>
            </a:solidFill>
            <a:miter lim="800000"/>
            <a:headEnd/>
            <a:tailEnd/>
          </a:ln>
        </p:spPr>
      </p:sp>
      <p:sp>
        <p:nvSpPr>
          <p:cNvPr id="126979" name="Rectangle 3"/>
          <p:cNvSpPr>
            <a:spLocks noGrp="1" noChangeArrowheads="1"/>
          </p:cNvSpPr>
          <p:nvPr>
            <p:ph type="body" idx="1"/>
          </p:nvPr>
        </p:nvSpPr>
        <p:spPr bwMode="auto">
          <a:xfrm>
            <a:off x="930486" y="3330422"/>
            <a:ext cx="7435436" cy="3154441"/>
          </a:xfrm>
          <a:prstGeom prst="rect">
            <a:avLst/>
          </a:prstGeom>
          <a:noFill/>
          <a:ln>
            <a:miter lim="800000"/>
            <a:headEnd/>
            <a:tailEnd/>
          </a:ln>
        </p:spPr>
        <p:txBody>
          <a:bodyPr lIns="93341" tIns="46671" rIns="93341" bIns="46671"/>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7B27DBDD-50DA-435E-B15F-77B6F70801B6}" type="slidenum">
              <a:rPr lang="en-US" smtClean="0">
                <a:solidFill>
                  <a:prstClr val="black"/>
                </a:solidFill>
                <a:latin typeface="Arial" pitchFamily="34" charset="0"/>
              </a:rPr>
              <a:pPr/>
              <a:t>53</a:t>
            </a:fld>
            <a:endParaRPr lang="en-US" smtClean="0">
              <a:solidFill>
                <a:prstClr val="black"/>
              </a:solidFill>
              <a:latin typeface="Arial" pitchFamily="34" charset="0"/>
            </a:endParaRPr>
          </a:p>
        </p:txBody>
      </p:sp>
      <p:sp>
        <p:nvSpPr>
          <p:cNvPr id="152579" name="Rectangle 2"/>
          <p:cNvSpPr>
            <a:spLocks noGrp="1" noRot="1" noChangeAspect="1" noChangeArrowheads="1" noTextEdit="1"/>
          </p:cNvSpPr>
          <p:nvPr>
            <p:ph type="sldImg"/>
          </p:nvPr>
        </p:nvSpPr>
        <p:spPr>
          <a:xfrm>
            <a:off x="2897188" y="527050"/>
            <a:ext cx="3505200" cy="2628900"/>
          </a:xfrm>
          <a:ln/>
        </p:spPr>
      </p:sp>
      <p:sp>
        <p:nvSpPr>
          <p:cNvPr id="152580" name="Rectangle 3"/>
          <p:cNvSpPr>
            <a:spLocks noGrp="1" noChangeArrowheads="1"/>
          </p:cNvSpPr>
          <p:nvPr>
            <p:ph type="body" idx="1"/>
          </p:nvPr>
        </p:nvSpPr>
        <p:spPr>
          <a:xfrm>
            <a:off x="929640" y="3330182"/>
            <a:ext cx="7437120" cy="3155160"/>
          </a:xfrm>
          <a:noFill/>
          <a:ln/>
        </p:spPr>
        <p:txBody>
          <a:bodyPr lIns="91818" tIns="45909" rIns="91818" bIns="45909"/>
          <a:lstStyle/>
          <a:p>
            <a:pPr eaLnBrk="1" hangingPunct="1"/>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2895600" y="525463"/>
            <a:ext cx="3505200" cy="2628900"/>
          </a:xfrm>
          <a:prstGeom prst="rect">
            <a:avLst/>
          </a:prstGeom>
          <a:noFill/>
          <a:ln>
            <a:solidFill>
              <a:srgbClr val="000000"/>
            </a:solidFill>
            <a:miter lim="800000"/>
            <a:headEnd/>
            <a:tailEnd/>
          </a:ln>
        </p:spPr>
      </p:sp>
      <p:sp>
        <p:nvSpPr>
          <p:cNvPr id="33795" name="Rectangle 3"/>
          <p:cNvSpPr>
            <a:spLocks noGrp="1" noChangeArrowheads="1"/>
          </p:cNvSpPr>
          <p:nvPr>
            <p:ph type="body" idx="1"/>
          </p:nvPr>
        </p:nvSpPr>
        <p:spPr bwMode="auto">
          <a:xfrm>
            <a:off x="929640" y="3330180"/>
            <a:ext cx="7437120" cy="3155160"/>
          </a:xfrm>
          <a:prstGeom prst="rect">
            <a:avLst/>
          </a:prstGeom>
          <a:noFill/>
          <a:ln>
            <a:miter lim="800000"/>
            <a:headEnd/>
            <a:tailEnd/>
          </a:ln>
        </p:spPr>
        <p:txBody>
          <a:bodyPr lIns="93164" tIns="46582" rIns="93164" bIns="46582"/>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238112" y="3331380"/>
            <a:ext cx="6820178" cy="3153960"/>
          </a:xfrm>
          <a:prstGeom prst="rect">
            <a:avLst/>
          </a:prstGeom>
          <a:noFill/>
          <a:ln w="9525">
            <a:noFill/>
            <a:miter lim="800000"/>
            <a:headEnd/>
            <a:tailEnd/>
          </a:ln>
        </p:spPr>
        <p:txBody>
          <a:bodyPr wrap="none" lIns="0" tIns="0" rIns="0" bIns="0"/>
          <a:lstStyle/>
          <a:p>
            <a:pPr defTabSz="933949" eaLnBrk="0" fontAlgn="base" hangingPunct="0">
              <a:spcBef>
                <a:spcPct val="0"/>
              </a:spcBef>
              <a:spcAft>
                <a:spcPct val="0"/>
              </a:spcAft>
            </a:pPr>
            <a:r>
              <a:rPr lang="en-US" sz="1300" dirty="0">
                <a:solidFill>
                  <a:srgbClr val="000000"/>
                </a:solidFill>
                <a:latin typeface="Arial" charset="0"/>
              </a:rPr>
              <a:t>Table summarizes my perception of the shift.  A version of this table is available in New Paradigms for Engineering Education -- FIE Conf proceedings 97 (avail on the www)</a:t>
            </a:r>
          </a:p>
          <a:p>
            <a:pPr defTabSz="933949" eaLnBrk="0" fontAlgn="base" hangingPunct="0">
              <a:spcBef>
                <a:spcPct val="0"/>
              </a:spcBef>
              <a:spcAft>
                <a:spcPct val="0"/>
              </a:spcAft>
            </a:pPr>
            <a:endParaRPr lang="en-US" sz="1300" dirty="0">
              <a:solidFill>
                <a:srgbClr val="000000"/>
              </a:solidFill>
              <a:latin typeface="Arial" charset="0"/>
            </a:endParaRPr>
          </a:p>
          <a:p>
            <a:pPr defTabSz="933949" eaLnBrk="0" fontAlgn="base" hangingPunct="0">
              <a:spcBef>
                <a:spcPct val="0"/>
              </a:spcBef>
              <a:spcAft>
                <a:spcPct val="0"/>
              </a:spcAft>
            </a:pPr>
            <a:r>
              <a:rPr lang="en-US" sz="13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238112" y="3331380"/>
            <a:ext cx="6820178" cy="3153960"/>
          </a:xfrm>
          <a:prstGeom prst="rect">
            <a:avLst/>
          </a:prstGeom>
          <a:noFill/>
          <a:ln w="9525">
            <a:noFill/>
            <a:miter lim="800000"/>
            <a:headEnd/>
            <a:tailEnd/>
          </a:ln>
        </p:spPr>
        <p:txBody>
          <a:bodyPr wrap="none" lIns="0" tIns="0" rIns="0" bIns="0"/>
          <a:lstStyle/>
          <a:p>
            <a:pPr defTabSz="933949" eaLnBrk="0" fontAlgn="base" hangingPunct="0">
              <a:spcBef>
                <a:spcPct val="0"/>
              </a:spcBef>
              <a:spcAft>
                <a:spcPct val="0"/>
              </a:spcAft>
            </a:pPr>
            <a:r>
              <a:rPr lang="en-US" sz="1300" dirty="0">
                <a:solidFill>
                  <a:srgbClr val="000000"/>
                </a:solidFill>
                <a:latin typeface="Arial" charset="0"/>
              </a:rPr>
              <a:t>Table summarizes my perception of the shift.  A version of this table is available in New Paradigms for Engineering Education -- FIE Conf proceedings 97 (avail on the www)</a:t>
            </a:r>
          </a:p>
          <a:p>
            <a:pPr defTabSz="933949" eaLnBrk="0" fontAlgn="base" hangingPunct="0">
              <a:spcBef>
                <a:spcPct val="0"/>
              </a:spcBef>
              <a:spcAft>
                <a:spcPct val="0"/>
              </a:spcAft>
            </a:pPr>
            <a:endParaRPr lang="en-US" sz="1300" dirty="0">
              <a:solidFill>
                <a:srgbClr val="000000"/>
              </a:solidFill>
              <a:latin typeface="Arial" charset="0"/>
            </a:endParaRPr>
          </a:p>
          <a:p>
            <a:pPr defTabSz="933949" eaLnBrk="0" fontAlgn="base" hangingPunct="0">
              <a:spcBef>
                <a:spcPct val="0"/>
              </a:spcBef>
              <a:spcAft>
                <a:spcPct val="0"/>
              </a:spcAft>
            </a:pPr>
            <a:r>
              <a:rPr lang="en-US" sz="1300" dirty="0">
                <a:solidFill>
                  <a:srgbClr val="000000"/>
                </a:solidFill>
                <a:latin typeface="Arial" charset="0"/>
              </a:rPr>
              <a:t>One of the most significant changes that has occurred is the shift from "pouring in knowledge" to "creating a climate where learning flows among students and the professor"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24DCBB23-0585-4973-BFBD-27E5E30DB06B}" type="slidenum">
              <a:rPr lang="en-US" smtClean="0">
                <a:solidFill>
                  <a:prstClr val="black"/>
                </a:solidFill>
                <a:latin typeface="Arial" pitchFamily="34" charset="0"/>
              </a:rPr>
              <a:pPr/>
              <a:t>58</a:t>
            </a:fld>
            <a:endParaRPr lang="en-US" smtClean="0">
              <a:solidFill>
                <a:prstClr val="black"/>
              </a:solidFill>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lIns="91635" tIns="45816" rIns="91635" bIns="45816"/>
          <a:lstStyle/>
          <a:p>
            <a:pPr eaLnBrk="1" hangingPunct="1"/>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2A38725-AD4D-410E-A0CD-F672D036F957}" type="slidenum">
              <a:rPr lang="en-US" smtClean="0">
                <a:solidFill>
                  <a:prstClr val="black"/>
                </a:solidFill>
                <a:latin typeface="Arial" pitchFamily="34" charset="0"/>
              </a:rPr>
              <a:pPr/>
              <a:t>59</a:t>
            </a:fld>
            <a:endParaRPr lang="en-US" smtClean="0">
              <a:solidFill>
                <a:prstClr val="black"/>
              </a:solidFill>
              <a:latin typeface="Arial" pitchFamily="34" charset="0"/>
            </a:endParaRPr>
          </a:p>
        </p:txBody>
      </p:sp>
      <p:sp>
        <p:nvSpPr>
          <p:cNvPr id="155651" name="Rectangle 7"/>
          <p:cNvSpPr txBox="1">
            <a:spLocks noGrp="1" noChangeArrowheads="1"/>
          </p:cNvSpPr>
          <p:nvPr/>
        </p:nvSpPr>
        <p:spPr bwMode="auto">
          <a:xfrm>
            <a:off x="5265147" y="6657963"/>
            <a:ext cx="4029145" cy="351240"/>
          </a:xfrm>
          <a:prstGeom prst="rect">
            <a:avLst/>
          </a:prstGeom>
          <a:noFill/>
          <a:ln w="9525">
            <a:noFill/>
            <a:miter lim="800000"/>
            <a:headEnd/>
            <a:tailEnd/>
          </a:ln>
        </p:spPr>
        <p:txBody>
          <a:bodyPr lIns="91624" tIns="45812" rIns="91624" bIns="45812" anchor="b"/>
          <a:lstStyle/>
          <a:p>
            <a:pPr algn="r" fontAlgn="base">
              <a:spcBef>
                <a:spcPct val="0"/>
              </a:spcBef>
              <a:spcAft>
                <a:spcPct val="0"/>
              </a:spcAft>
            </a:pPr>
            <a:fld id="{F04FA039-328E-4FB7-8BA7-FE62F75EFC42}" type="slidenum">
              <a:rPr lang="en-US" sz="1200">
                <a:solidFill>
                  <a:prstClr val="black"/>
                </a:solidFill>
                <a:latin typeface="Arial" charset="0"/>
              </a:rPr>
              <a:pPr algn="r" fontAlgn="base">
                <a:spcBef>
                  <a:spcPct val="0"/>
                </a:spcBef>
                <a:spcAft>
                  <a:spcPct val="0"/>
                </a:spcAft>
              </a:pPr>
              <a:t>59</a:t>
            </a:fld>
            <a:endParaRPr lang="en-US" sz="1200" dirty="0">
              <a:solidFill>
                <a:prstClr val="black"/>
              </a:solidFill>
              <a:latin typeface="Arial" charset="0"/>
            </a:endParaRPr>
          </a:p>
        </p:txBody>
      </p:sp>
      <p:sp>
        <p:nvSpPr>
          <p:cNvPr id="155652" name="Rectangle 2"/>
          <p:cNvSpPr>
            <a:spLocks noGrp="1" noRot="1" noChangeAspect="1" noChangeArrowheads="1" noTextEdit="1"/>
          </p:cNvSpPr>
          <p:nvPr>
            <p:ph type="sldImg"/>
          </p:nvPr>
        </p:nvSpPr>
        <p:spPr>
          <a:xfrm>
            <a:off x="2895600" y="527050"/>
            <a:ext cx="3505200" cy="2628900"/>
          </a:xfrm>
          <a:ln/>
        </p:spPr>
      </p:sp>
      <p:sp>
        <p:nvSpPr>
          <p:cNvPr id="155653" name="Rectangle 3"/>
          <p:cNvSpPr>
            <a:spLocks noGrp="1" noChangeArrowheads="1"/>
          </p:cNvSpPr>
          <p:nvPr>
            <p:ph type="body" idx="1"/>
          </p:nvPr>
        </p:nvSpPr>
        <p:spPr>
          <a:xfrm>
            <a:off x="929640" y="3330182"/>
            <a:ext cx="7437120" cy="3155160"/>
          </a:xfrm>
          <a:noFill/>
          <a:ln/>
        </p:spPr>
        <p:txBody>
          <a:bodyPr lIns="91624" tIns="45812" rIns="91624" bIns="45812"/>
          <a:lstStyle/>
          <a:p>
            <a:pPr eaLnBrk="1" hangingPunct="1"/>
            <a:r>
              <a:rPr lang="en-US" smtClean="0">
                <a:latin typeface="Arial" pitchFamily="34" charset="0"/>
              </a:rPr>
              <a:t>We use a learning cycle to assist us in organizing learning activities to meet specific goals.  This cycle basically scaffolds the inquiry process necessary to identify potential solutions to a problem, research those opportunities, and revise them over time.  However, part of the learning process is monitoring understanding of critical concepts and receiving opportunities to go deeper into specific concepts.  Therefore, we use formative assessment methods where students can test their mettle and return to do additional Research &amp; Revise activities which will help to revise their understanding.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DE0BF3EA-BCC6-4DB5-A73E-C014A23415FB}" type="slidenum">
              <a:rPr lang="en-US" smtClean="0">
                <a:solidFill>
                  <a:prstClr val="black"/>
                </a:solidFill>
                <a:latin typeface="Arial" pitchFamily="34" charset="0"/>
              </a:rPr>
              <a:pPr/>
              <a:t>60</a:t>
            </a:fld>
            <a:endParaRPr lang="en-US" smtClean="0">
              <a:solidFill>
                <a:prstClr val="black"/>
              </a:solidFill>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lIns="93136" tIns="46569" rIns="93136" bIns="46569"/>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4D65F0-E62D-400A-8B21-2C194ADE5513}"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CBA484B-6942-4320-88E7-ED6E4216A16D}" type="slidenum">
              <a:rPr lang="en-US" smtClean="0">
                <a:solidFill>
                  <a:prstClr val="black"/>
                </a:solidFill>
                <a:latin typeface="Arial" pitchFamily="34" charset="0"/>
              </a:rPr>
              <a:pPr/>
              <a:t>61</a:t>
            </a:fld>
            <a:endParaRPr lang="en-US" smtClean="0">
              <a:solidFill>
                <a:prstClr val="black"/>
              </a:solidFill>
              <a:latin typeface="Arial" pitchFamily="34" charset="0"/>
            </a:endParaRPr>
          </a:p>
        </p:txBody>
      </p:sp>
      <p:sp>
        <p:nvSpPr>
          <p:cNvPr id="117763" name="Rectangle 2"/>
          <p:cNvSpPr>
            <a:spLocks noGrp="1" noRot="1" noChangeAspect="1" noTextEdit="1"/>
          </p:cNvSpPr>
          <p:nvPr>
            <p:ph type="sldImg"/>
          </p:nvPr>
        </p:nvSpPr>
        <p:spPr>
          <a:xfrm>
            <a:off x="2897188" y="527050"/>
            <a:ext cx="3505200" cy="2628900"/>
          </a:xfrm>
          <a:ln/>
        </p:spPr>
      </p:sp>
      <p:sp>
        <p:nvSpPr>
          <p:cNvPr id="117764" name="Rectangle 3"/>
          <p:cNvSpPr>
            <a:spLocks noGrp="1"/>
          </p:cNvSpPr>
          <p:nvPr>
            <p:ph type="body" idx="1"/>
          </p:nvPr>
        </p:nvSpPr>
        <p:spPr>
          <a:xfrm>
            <a:off x="929640" y="3330182"/>
            <a:ext cx="7437120" cy="3155160"/>
          </a:xfrm>
          <a:noFill/>
          <a:ln/>
        </p:spPr>
        <p:txBody>
          <a:bodyPr lIns="93102" tIns="46551" rIns="93102" bIns="46551"/>
          <a:lstStyle/>
          <a:p>
            <a:pPr eaLnBrk="1" hangingPunct="1"/>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107586-FA93-4550-B0F8-A7CEE9CF603C}" type="slidenum">
              <a:rPr lang="en-US" smtClean="0">
                <a:solidFill>
                  <a:prstClr val="black"/>
                </a:solidFill>
                <a:latin typeface="Arial" pitchFamily="34" charset="0"/>
              </a:rPr>
              <a:pPr/>
              <a:t>62</a:t>
            </a:fld>
            <a:endParaRPr lang="en-US" smtClean="0">
              <a:solidFill>
                <a:prstClr val="black"/>
              </a:solidFill>
              <a:latin typeface="Arial" pitchFamily="34" charset="0"/>
            </a:endParaRPr>
          </a:p>
        </p:txBody>
      </p:sp>
      <p:sp>
        <p:nvSpPr>
          <p:cNvPr id="118787" name="Rectangle 2"/>
          <p:cNvSpPr>
            <a:spLocks noGrp="1" noRot="1" noChangeAspect="1" noChangeArrowheads="1" noTextEdit="1"/>
          </p:cNvSpPr>
          <p:nvPr>
            <p:ph type="sldImg"/>
          </p:nvPr>
        </p:nvSpPr>
        <p:spPr>
          <a:xfrm>
            <a:off x="2895600" y="525463"/>
            <a:ext cx="3505200" cy="2628900"/>
          </a:xfrm>
          <a:ln/>
        </p:spPr>
      </p:sp>
      <p:sp>
        <p:nvSpPr>
          <p:cNvPr id="118788" name="Rectangle 3"/>
          <p:cNvSpPr>
            <a:spLocks noGrp="1" noChangeArrowheads="1"/>
          </p:cNvSpPr>
          <p:nvPr>
            <p:ph type="body" idx="1"/>
          </p:nvPr>
        </p:nvSpPr>
        <p:spPr>
          <a:xfrm>
            <a:off x="929640" y="3330181"/>
            <a:ext cx="7437120" cy="3155159"/>
          </a:xfrm>
          <a:noFill/>
          <a:ln/>
        </p:spPr>
        <p:txBody>
          <a:bodyPr lIns="91633" tIns="45815" rIns="91633" bIns="45815"/>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BBBED0D-07B3-431B-90D1-BBE59A16DD91}" type="slidenum">
              <a:rPr lang="en-US" smtClean="0">
                <a:solidFill>
                  <a:prstClr val="black"/>
                </a:solidFill>
                <a:latin typeface="Arial" pitchFamily="34" charset="0"/>
              </a:rPr>
              <a:pPr/>
              <a:t>63</a:t>
            </a:fld>
            <a:endParaRPr lang="en-US" smtClean="0">
              <a:solidFill>
                <a:prstClr val="black"/>
              </a:solidFill>
              <a:latin typeface="Arial" pitchFamily="34" charset="0"/>
            </a:endParaRPr>
          </a:p>
        </p:txBody>
      </p:sp>
      <p:sp>
        <p:nvSpPr>
          <p:cNvPr id="119811" name="Rectangle 2"/>
          <p:cNvSpPr>
            <a:spLocks noGrp="1" noRot="1" noChangeAspect="1" noChangeArrowheads="1" noTextEdit="1"/>
          </p:cNvSpPr>
          <p:nvPr>
            <p:ph type="sldImg"/>
          </p:nvPr>
        </p:nvSpPr>
        <p:spPr>
          <a:xfrm>
            <a:off x="2895600" y="525463"/>
            <a:ext cx="3505200" cy="2628900"/>
          </a:xfrm>
          <a:ln/>
        </p:spPr>
      </p:sp>
      <p:sp>
        <p:nvSpPr>
          <p:cNvPr id="119812" name="Rectangle 3"/>
          <p:cNvSpPr>
            <a:spLocks noGrp="1" noChangeArrowheads="1"/>
          </p:cNvSpPr>
          <p:nvPr>
            <p:ph type="body" idx="1"/>
          </p:nvPr>
        </p:nvSpPr>
        <p:spPr>
          <a:xfrm>
            <a:off x="929640" y="3330181"/>
            <a:ext cx="7437120" cy="3155159"/>
          </a:xfrm>
          <a:noFill/>
          <a:ln/>
        </p:spPr>
        <p:txBody>
          <a:bodyPr lIns="91633" tIns="45815" rIns="91633" bIns="45815"/>
          <a:lstStyle/>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p:spPr>
        <p:txBody>
          <a:bodyPr/>
          <a:lstStyle/>
          <a:p>
            <a:endParaRPr lang="en-US" smtClean="0"/>
          </a:p>
        </p:txBody>
      </p:sp>
      <p:sp>
        <p:nvSpPr>
          <p:cNvPr id="387075" name="Slide Number Placeholder 3"/>
          <p:cNvSpPr>
            <a:spLocks noGrp="1"/>
          </p:cNvSpPr>
          <p:nvPr>
            <p:ph type="sldNum" sz="quarter" idx="5"/>
          </p:nvPr>
        </p:nvSpPr>
        <p:spPr>
          <a:noFill/>
        </p:spPr>
        <p:txBody>
          <a:bodyPr/>
          <a:lstStyle/>
          <a:p>
            <a:pPr defTabSz="957599"/>
            <a:fld id="{CDA8768C-DCA4-4D67-B906-DD952DD0BFC2}" type="slidenum">
              <a:rPr lang="en-US" smtClean="0">
                <a:solidFill>
                  <a:srgbClr val="000000"/>
                </a:solidFill>
              </a:rPr>
              <a:pPr defTabSz="957599"/>
              <a:t>64</a:t>
            </a:fld>
            <a:endParaRPr lang="en-US" dirty="0"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921DC9-BFBD-264B-9462-68933093B2C5}"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B9DA76C0-9156-46B5-A58E-FB2CFA01191C}" type="slidenum">
              <a:rPr lang="en-US" smtClean="0">
                <a:solidFill>
                  <a:prstClr val="black"/>
                </a:solidFill>
                <a:latin typeface="Arial" pitchFamily="34" charset="0"/>
              </a:rPr>
              <a:pPr/>
              <a:t>67</a:t>
            </a:fld>
            <a:endParaRPr lang="en-US" smtClean="0">
              <a:solidFill>
                <a:prstClr val="black"/>
              </a:solidFill>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lIns="91635" tIns="45816" rIns="91635" bIns="45816"/>
          <a:lstStyle/>
          <a:p>
            <a:pPr eaLnBrk="1" hangingPunct="1"/>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34345137-834B-412C-BE07-84C795C8C79E}" type="slidenum">
              <a:rPr lang="en-US" smtClean="0">
                <a:solidFill>
                  <a:prstClr val="black"/>
                </a:solidFill>
                <a:latin typeface="Arial" pitchFamily="34" charset="0"/>
              </a:rPr>
              <a:pPr/>
              <a:t>68</a:t>
            </a:fld>
            <a:endParaRPr lang="en-US" smtClean="0">
              <a:solidFill>
                <a:prstClr val="black"/>
              </a:solidFill>
              <a:latin typeface="Arial" pitchFamily="34" charset="0"/>
            </a:endParaRPr>
          </a:p>
        </p:txBody>
      </p:sp>
      <p:sp>
        <p:nvSpPr>
          <p:cNvPr id="157699" name="Rectangle 2"/>
          <p:cNvSpPr>
            <a:spLocks noGrp="1" noRot="1" noChangeAspect="1" noChangeArrowheads="1" noTextEdit="1"/>
          </p:cNvSpPr>
          <p:nvPr>
            <p:ph type="sldImg"/>
          </p:nvPr>
        </p:nvSpPr>
        <p:spPr>
          <a:xfrm>
            <a:off x="2895600" y="527050"/>
            <a:ext cx="3505200" cy="2628900"/>
          </a:xfrm>
          <a:ln/>
        </p:spPr>
      </p:sp>
      <p:sp>
        <p:nvSpPr>
          <p:cNvPr id="157700" name="Rectangle 3"/>
          <p:cNvSpPr>
            <a:spLocks noGrp="1" noChangeArrowheads="1"/>
          </p:cNvSpPr>
          <p:nvPr>
            <p:ph type="body" idx="1"/>
          </p:nvPr>
        </p:nvSpPr>
        <p:spPr>
          <a:xfrm>
            <a:off x="929640" y="3330182"/>
            <a:ext cx="7437120" cy="3155160"/>
          </a:xfrm>
          <a:noFill/>
          <a:ln/>
        </p:spPr>
        <p:txBody>
          <a:bodyPr lIns="93161" tIns="46581" rIns="93161" bIns="46581"/>
          <a:lstStyle/>
          <a:p>
            <a:pPr eaLnBrk="1" hangingPunct="1"/>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66F8A-5193-42B4-8CEA-18EF10E3C145}" type="slidenum">
              <a:rPr lang="en-US">
                <a:solidFill>
                  <a:prstClr val="black"/>
                </a:solidFill>
              </a:rPr>
              <a:pPr/>
              <a:t>69</a:t>
            </a:fld>
            <a:endParaRPr lang="en-US">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2895600" y="527050"/>
            <a:ext cx="3505200" cy="262890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929640" y="3330182"/>
            <a:ext cx="7437120" cy="3155160"/>
          </a:xfrm>
          <a:prstGeom prst="rect">
            <a:avLst/>
          </a:prstGeom>
          <a:noFill/>
          <a:ln>
            <a:miter lim="800000"/>
            <a:headEnd/>
            <a:tailEnd/>
          </a:ln>
        </p:spPr>
        <p:txBody>
          <a:bodyPr lIns="93143" tIns="46571" rIns="93143" bIns="46571"/>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20CC335-8A12-4971-8CB1-043C108F6C2A}" type="slidenum">
              <a:rPr lang="en-US" smtClean="0">
                <a:solidFill>
                  <a:prstClr val="black"/>
                </a:solidFill>
                <a:latin typeface="Arial" pitchFamily="34" charset="0"/>
              </a:rPr>
              <a:pPr/>
              <a:t>71</a:t>
            </a:fld>
            <a:endParaRPr lang="en-US" smtClean="0">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lIns="91635" tIns="45816" rIns="91635" bIns="45816"/>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p:spPr>
        <p:txBody>
          <a:bodyPr/>
          <a:lstStyle/>
          <a:p>
            <a:pPr defTabSz="905873"/>
            <a:fld id="{5F98487F-4D5B-4BDC-A3A5-19AC733378E6}" type="slidenum">
              <a:rPr lang="en-US" smtClean="0">
                <a:solidFill>
                  <a:prstClr val="black"/>
                </a:solidFill>
              </a:rPr>
              <a:pPr defTabSz="905873"/>
              <a:t>7</a:t>
            </a:fld>
            <a:endParaRPr lang="en-US" smtClean="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p:spPr>
        <p:txBody>
          <a:bodyPr/>
          <a:lstStyle/>
          <a:p>
            <a:r>
              <a:rPr lang="en-US" smtClean="0"/>
              <a:t>My process metallurgy experience was at interfaces, which I think helped position me for work at the engineering and education interface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24AA256C-7D27-4B7A-99AB-0E96B5E6B6A6}" type="slidenum">
              <a:rPr lang="en-US" smtClean="0">
                <a:solidFill>
                  <a:prstClr val="black"/>
                </a:solidFill>
                <a:latin typeface="Arial" pitchFamily="34" charset="0"/>
              </a:rPr>
              <a:pPr/>
              <a:t>72</a:t>
            </a:fld>
            <a:endParaRPr lang="en-US" smtClean="0">
              <a:solidFill>
                <a:prstClr val="black"/>
              </a:solidFill>
              <a:latin typeface="Arial" pitchFamily="34" charset="0"/>
            </a:endParaRPr>
          </a:p>
        </p:txBody>
      </p:sp>
      <p:sp>
        <p:nvSpPr>
          <p:cNvPr id="146435" name="Rectangle 2"/>
          <p:cNvSpPr>
            <a:spLocks noGrp="1" noRot="1" noChangeAspect="1" noChangeArrowheads="1" noTextEdit="1"/>
          </p:cNvSpPr>
          <p:nvPr>
            <p:ph type="sldImg"/>
          </p:nvPr>
        </p:nvSpPr>
        <p:spPr>
          <a:xfrm>
            <a:off x="2897188" y="527050"/>
            <a:ext cx="3505200" cy="2628900"/>
          </a:xfrm>
          <a:ln/>
        </p:spPr>
      </p:sp>
      <p:sp>
        <p:nvSpPr>
          <p:cNvPr id="146436" name="Rectangle 3"/>
          <p:cNvSpPr>
            <a:spLocks noGrp="1" noChangeArrowheads="1"/>
          </p:cNvSpPr>
          <p:nvPr>
            <p:ph type="body" idx="1"/>
          </p:nvPr>
        </p:nvSpPr>
        <p:spPr>
          <a:xfrm>
            <a:off x="929640" y="3330182"/>
            <a:ext cx="7437120" cy="3155160"/>
          </a:xfrm>
          <a:noFill/>
          <a:ln/>
        </p:spPr>
        <p:txBody>
          <a:bodyPr lIns="91820" tIns="45909" rIns="91820" bIns="45909"/>
          <a:lstStyle/>
          <a:p>
            <a:pPr eaLnBrk="1" hangingPunct="1"/>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176D73EF-E2B0-4404-87A8-EFB4375ED979}" type="slidenum">
              <a:rPr lang="en-US" smtClean="0">
                <a:solidFill>
                  <a:prstClr val="black"/>
                </a:solidFill>
                <a:latin typeface="Arial" pitchFamily="34" charset="0"/>
              </a:rPr>
              <a:pPr/>
              <a:t>73</a:t>
            </a:fld>
            <a:endParaRPr lang="en-US" smtClean="0">
              <a:solidFill>
                <a:prstClr val="black"/>
              </a:solidFill>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lIns="93146" tIns="46572" rIns="93146" bIns="46572"/>
          <a:lstStyle/>
          <a:p>
            <a:pPr eaLnBrk="1" hangingPunct="1"/>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5265540" y="6659187"/>
            <a:ext cx="4028844" cy="350056"/>
          </a:xfrm>
          <a:prstGeom prst="rect">
            <a:avLst/>
          </a:prstGeom>
          <a:ln/>
        </p:spPr>
        <p:txBody>
          <a:bodyPr lIns="88126" tIns="44064" rIns="88126" bIns="44064"/>
          <a:lstStyle/>
          <a:p>
            <a:fld id="{3E97A0B8-ADB8-44A2-BF1E-570DFF993FA9}" type="slidenum">
              <a:rPr lang="en-US">
                <a:solidFill>
                  <a:prstClr val="black"/>
                </a:solidFill>
              </a:rPr>
              <a:pPr/>
              <a:t>74</a:t>
            </a:fld>
            <a:endParaRPr lang="en-US">
              <a:solidFill>
                <a:prstClr val="black"/>
              </a:solidFill>
            </a:endParaRPr>
          </a:p>
        </p:txBody>
      </p:sp>
      <p:sp>
        <p:nvSpPr>
          <p:cNvPr id="10242" name="Rectangle 2"/>
          <p:cNvSpPr>
            <a:spLocks noGrp="1" noRot="1" noChangeAspect="1" noChangeArrowheads="1" noTextEdit="1"/>
          </p:cNvSpPr>
          <p:nvPr>
            <p:ph type="sldImg"/>
          </p:nvPr>
        </p:nvSpPr>
        <p:spPr>
          <a:xfrm>
            <a:off x="2895600" y="527050"/>
            <a:ext cx="3505200" cy="2628900"/>
          </a:xfrm>
          <a:prstGeom prst="rect">
            <a:avLst/>
          </a:prstGeom>
          <a:ln/>
        </p:spPr>
      </p:sp>
      <p:sp>
        <p:nvSpPr>
          <p:cNvPr id="10243" name="Rectangle 3"/>
          <p:cNvSpPr>
            <a:spLocks noGrp="1" noChangeArrowheads="1"/>
          </p:cNvSpPr>
          <p:nvPr>
            <p:ph type="body" idx="1"/>
          </p:nvPr>
        </p:nvSpPr>
        <p:spPr>
          <a:xfrm>
            <a:off x="930049" y="3330174"/>
            <a:ext cx="7436313" cy="3153984"/>
          </a:xfrm>
          <a:prstGeom prst="rect">
            <a:avLst/>
          </a:prstGeom>
        </p:spPr>
        <p:txBody>
          <a:bodyPr lIns="88126" tIns="44064" rIns="88126" bIns="44064"/>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5265540" y="6659187"/>
            <a:ext cx="4028844" cy="350056"/>
          </a:xfrm>
          <a:prstGeom prst="rect">
            <a:avLst/>
          </a:prstGeom>
          <a:ln/>
        </p:spPr>
        <p:txBody>
          <a:bodyPr lIns="88126" tIns="44064" rIns="88126" bIns="44064"/>
          <a:lstStyle/>
          <a:p>
            <a:fld id="{7FF7D3ED-B215-4EA2-A22B-F2C6AE6D80EB}" type="slidenum">
              <a:rPr lang="en-US">
                <a:solidFill>
                  <a:prstClr val="black"/>
                </a:solidFill>
              </a:rPr>
              <a:pPr/>
              <a:t>75</a:t>
            </a:fld>
            <a:endParaRPr lang="en-US">
              <a:solidFill>
                <a:prstClr val="black"/>
              </a:solidFill>
            </a:endParaRPr>
          </a:p>
        </p:txBody>
      </p:sp>
      <p:sp>
        <p:nvSpPr>
          <p:cNvPr id="12290" name="Rectangle 2"/>
          <p:cNvSpPr>
            <a:spLocks noGrp="1" noRot="1" noChangeAspect="1" noChangeArrowheads="1" noTextEdit="1"/>
          </p:cNvSpPr>
          <p:nvPr>
            <p:ph type="sldImg"/>
          </p:nvPr>
        </p:nvSpPr>
        <p:spPr>
          <a:xfrm>
            <a:off x="2895600" y="527050"/>
            <a:ext cx="3505200" cy="2628900"/>
          </a:xfrm>
          <a:prstGeom prst="rect">
            <a:avLst/>
          </a:prstGeom>
          <a:ln/>
        </p:spPr>
      </p:sp>
      <p:sp>
        <p:nvSpPr>
          <p:cNvPr id="12291" name="Rectangle 3"/>
          <p:cNvSpPr>
            <a:spLocks noGrp="1" noChangeArrowheads="1"/>
          </p:cNvSpPr>
          <p:nvPr>
            <p:ph type="body" idx="1"/>
          </p:nvPr>
        </p:nvSpPr>
        <p:spPr>
          <a:xfrm>
            <a:off x="930049" y="3330174"/>
            <a:ext cx="7436313" cy="3153984"/>
          </a:xfrm>
          <a:prstGeom prst="rect">
            <a:avLst/>
          </a:prstGeom>
        </p:spPr>
        <p:txBody>
          <a:bodyPr lIns="88126" tIns="44064" rIns="88126" bIns="44064"/>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BB386-5647-487E-9BB7-1DDE6ACBCA62}" type="slidenum">
              <a:rPr lang="en-US">
                <a:solidFill>
                  <a:prstClr val="black"/>
                </a:solidFill>
              </a:rPr>
              <a:pPr/>
              <a:t>76</a:t>
            </a:fld>
            <a:endParaRPr lang="en-US">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F6D66-F937-4D87-BB03-FCB5DA9DA77C}"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9F6D66-F937-4D87-BB03-FCB5DA9DA77C}"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25D81-61F9-4BBA-9A2B-875AE7940368}" type="slidenum">
              <a:rPr lang="en-US">
                <a:solidFill>
                  <a:prstClr val="black"/>
                </a:solidFill>
              </a:rPr>
              <a:pPr/>
              <a:t>80</a:t>
            </a:fld>
            <a:endParaRPr lang="en-US">
              <a:solidFill>
                <a:prstClr val="black"/>
              </a:solidFill>
            </a:endParaRPr>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lIns="91629" tIns="45813" rIns="91629" bIns="45813"/>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p:spPr>
        <p:txBody>
          <a:bodyPr/>
          <a:lstStyle/>
          <a:p>
            <a:pPr defTabSz="905873"/>
            <a:fld id="{653E7D12-8D41-480C-BCDA-20CB198ECE17}" type="slidenum">
              <a:rPr lang="en-US" smtClean="0">
                <a:solidFill>
                  <a:prstClr val="black"/>
                </a:solidFill>
              </a:rPr>
              <a:pPr defTabSz="905873"/>
              <a:t>8</a:t>
            </a:fld>
            <a:endParaRPr lang="en-US" smtClean="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p>
            <a:pPr defTabSz="905873"/>
            <a:fld id="{B0CA5AAD-E08B-44D9-A55A-2AC3C40B5618}" type="slidenum">
              <a:rPr lang="en-US" smtClean="0">
                <a:solidFill>
                  <a:prstClr val="black"/>
                </a:solidFill>
              </a:rPr>
              <a:pPr defTabSz="905873"/>
              <a:t>9</a:t>
            </a:fld>
            <a:endParaRPr lang="en-US" smtClean="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FCF985E0-3D22-4DBF-88FD-65E51BE8ED6D}"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2B80C4-7A02-4148-898C-D1B731A7743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D31F9D36-F2B3-4A34-88F1-DA496D44BE5B}"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C0B900-CFAB-47A8-B897-DE70ACCE179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7094B4EC-9128-421B-A4C6-2C006741E305}"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E1DEB32-BE63-49F0-AC13-80B7054804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5770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fld id="{55CF9B7E-ACF9-4283-843E-5B2244146A59}" type="slidenum">
              <a:rPr lang="en-US">
                <a:solidFill>
                  <a:srgbClr val="000000"/>
                </a:solidFill>
              </a: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1B5FA85-D36A-434E-8A20-7323DD03B1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8444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fld id="{BA798E45-3C3E-472A-9242-F46E2520B5E6}" type="slidenum">
              <a:rPr lang="en-US">
                <a:solidFill>
                  <a:srgbClr val="000000"/>
                </a:solidFill>
              </a: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A80C0E-13C2-4515-A290-8D368814D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9856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fld id="{5C90A1B8-57A2-45BF-8C91-1013D2A29F0F}" type="slidenum">
              <a:rPr lang="en-US">
                <a:solidFill>
                  <a:srgbClr val="000000"/>
                </a:solidFill>
              </a: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75326D-8F86-4D98-A0EE-E218F94CBD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089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A26FD3B7-383B-4125-A378-1E2F6CA14F3F}"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839EC0-DAD6-4477-B3D5-FB32D435AB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32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7B40ACD3-1042-4155-9606-A01CF06083FB}"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42C635-D25C-4A6E-A904-A7429EEE6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4721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8FE29663-C3D1-4474-A044-C837799CF39E}"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1AE565-B53B-43EE-AD18-8CD037BD7F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1092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E6798ED9-3A1B-40F5-9186-21835C298D27}"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47C620-7A13-4906-8EC9-B56A30B3A0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0160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fld id="{34E6D8CE-B37F-4E4C-9245-DFDB044FFB57}"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9335E84-C18C-4D5D-8BEA-A93F1EDFF8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8873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DF2BA9-A94D-4238-A64F-210930D6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903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EE4AB83F-2DA0-4B8D-A020-A89459A86906}"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FAFE74-A0A1-4351-8AAB-AE1F2BA343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664F22-AF5E-4C90-86FA-3474C29044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46613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36274C-C157-43F5-966F-72118EAE9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147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FE8F77B-0918-413E-AE6E-B5755F391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3252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1A8C25-5380-4BA9-A8C3-686869BF36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6747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C7072-F036-4467-A727-F42C0CCD73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21315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3C89436-336B-4E4D-BA15-63743544F2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1484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DCFD61-0B44-4450-BAE0-79CF090B5A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3481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FC64023-B63A-4DC5-ADC6-B10AD93FEB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3152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B1CBD9-7189-4AA6-8090-20B300A220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97891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16D94F-FCC8-44C8-BA3A-7C6B046D13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6474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fld id="{26DC06DF-03D3-426B-B76C-A76FAF1C9B1F}" type="slidenum">
              <a:rPr lang="en-US"/>
              <a:pPr>
                <a:defRPr/>
              </a:pPr>
              <a:t>‹#›</a:t>
            </a:fld>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E78A585-697C-4C90-A6E5-8A55F56DA2AD}" type="slidenum">
              <a:rPr lang="en-US"/>
              <a:pPr>
                <a:defRPr/>
              </a:pPr>
              <a:t>‹#›</a:t>
            </a:fld>
            <a:endParaRPr lang="en-US"/>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B4E0FF38-6022-4AD5-A70A-200D7A475E19}"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EA4543-8ABF-4DD0-AA4C-CDA32EE1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40335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DF411BAE-CA38-4618-8363-3F661E268B7C}"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9E3A3-E1CE-48C5-B194-0004F49CE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882187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FEABC93C-0336-48F9-B447-01B7FE672567}"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F68356-3C6C-4685-9E7E-61D4782343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26545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54FE8890-BE0F-4D93-B620-97DC5AE7A772}"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CAC611-2491-4302-AD58-37738CCB4A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63007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E2484748-6438-4605-A0EC-7ACC20ED1D28}"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CB7F49-7F42-4C28-ADC1-2547CE063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46371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7074103A-E85C-4CE7-92CE-68510FD1472F}"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13E5C1C-A184-410F-A3D0-2283A7B91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78300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FF5247C2-AB25-4299-AD0D-74159F08AD83}"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6C1443-FADA-48EA-9740-9078A9E2D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1148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EE3E161C-6467-4083-9D88-530708783D0E}"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763D92-6119-4EEC-8DB9-EAF8D578F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14965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993C2212-60C6-415A-84BA-24CCEF6C2073}"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C8C24C-C09B-4B66-BE1A-BE0ECC3CD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35836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C9DAB65B-1CAB-4978-AD61-0BA8D4E5D6E9}"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C9795-3CDD-49DF-B31B-A2D250ACBE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61388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7519A92E-C640-496F-A322-E2E813328480}" type="slidenum">
              <a:rPr lang="en-US"/>
              <a:pPr>
                <a:defRPr/>
              </a:pPr>
              <a:t>‹#›</a:t>
            </a:fld>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52DF11-7848-4544-9908-646C298740A0}" type="slidenum">
              <a:rPr lang="en-US"/>
              <a:pPr>
                <a:defRPr/>
              </a:pPr>
              <a:t>‹#›</a:t>
            </a:fld>
            <a:endParaRPr lang="en-US"/>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C71AA9FD-4F8E-457C-850F-FAA8D83839B1}"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EED19-0629-4E68-A3D4-0961729FB2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3394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8834FE8E-6F5F-4DD9-BB10-0DA0B20F41C1}"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147D23-41D1-4BF8-AA50-84CC28149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91459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fld id="{E8E637A8-C4C6-47F3-8431-010FFB05982A}"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E61FE4EF-76ED-4E79-8A91-146E878805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489427"/>
      </p:ext>
    </p:extLst>
  </p:cSld>
  <p:clrMapOvr>
    <a:masterClrMapping/>
  </p:clrMapOv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D483AC4B-3868-452D-AE1F-11563B59D83F}"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368859-D5D6-4DEE-B26A-FCC4E507E4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35467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7C230439-DA52-4F59-812C-15DE78BC41CE}"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ACE02-3941-49AC-86C4-73E86D9FEC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55731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3E275F01-C664-4265-84B8-9CB5D4E3F6B1}"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6C907-B3A4-47EE-803D-B9582610D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53593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F80498BA-1902-4091-AC38-633DE6F6E520}"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7EFF0B-2556-454F-BDD4-D452D98DE0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4853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42A3CCA3-F6E4-424F-ABC3-1AA4D29250D1}"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9665BD-FDCA-433B-8809-97B2A4F537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77280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40385915-0B2B-4BB7-9DF6-3FED82FCED24}"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7C9D16-48D9-4B78-953F-C9774B5DD8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4667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A5AFC46F-3EC2-4E90-AEF9-86D0405B23E2}"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D9AAA2-1BFD-4285-BCBE-F3DE508150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5549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A259A9A8-E7F1-4CC9-A90B-45025BBC7EBC}"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C524624-3596-43FB-8938-55D2C960E96F}"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F99BFEEC-E7F7-4942-B9FE-97BFA88E7C58}"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DA784B-09F8-4404-9253-5D55F8E928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68313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C1A9A5F0-486A-4B37-9761-EBDD9CD53CB4}"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235B1B-41F9-4B89-8B57-2766780375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9178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C8BE410A-7BBD-4E32-9CDD-FE321D2663C4}"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D0A9B2-96AD-4014-B5F3-B893009C7B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43767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1E9C9A5F-FB8C-496F-B64A-6111C305C421}"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98ADF4-5C96-4CA8-BE32-AD6EC02B5F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24199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F38C7577-E0AC-48A4-B750-136BA101F44C}"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04965C-7B77-44B1-A28B-7F1D624873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28815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8A9EF01E-196A-40A4-B6E9-5FF2B3389128}"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A035ED-4013-47AD-B510-7160C087EA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67051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38C87F-E73A-43D3-B099-5225B49B9E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48365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735C8D-EB65-4AED-A28D-F39EFBCFCE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513203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902EC8-CF0D-40BF-8F36-0AF966D743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29617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61A28AC-C81E-46AD-9DBC-DA77648364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08115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165D5B01-ECAB-4479-89BB-800841A47B8A}"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5C91EE9-DA10-46D6-BF0C-E1CC1A26FE75}"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5672044-CB68-42C0-BB1C-35B2FF52DD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454051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CDA67AC-FCB2-4EB7-BDEB-17EFF2EFF2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70881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D1C70A-3168-448B-866D-8A30E86B21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753129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8F32D7-46C3-41E8-90C4-AF94DBC90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563572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4C95D4-73EB-464B-928B-E9E9864EEE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57487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D1DBEF-A303-43E9-8102-C70A89822E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903302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3D482D-AC21-4051-B377-FF72FFB8F5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481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7441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6316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46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4CE9F1A2-25A4-4278-BF83-86DC10FC45B6}"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6D46493-5360-42CC-96FF-34351ABE0690}"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723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8838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9695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3773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0613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312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5727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DA11F1-9B9C-4DCF-BC4F-252ECA6BAF03}" type="datetimeFigureOut">
              <a:rPr lang="en-US">
                <a:solidFill>
                  <a:prstClr val="black">
                    <a:tint val="75000"/>
                  </a:prstClr>
                </a:solidFill>
              </a:rPr>
              <a:pPr/>
              <a:t>9/18/2013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AFBB54-5F90-4E25-B8D5-5683C252101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2272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85C25-CC06-41DD-A19D-6DFE2B7198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905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8461D3-5D49-4FBE-99B7-D26D04D74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70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fld id="{9D5F4BFD-A9EF-4186-844A-67266A4FE9EE}" type="slidenum">
              <a:rPr lang="en-US">
                <a:solidFill>
                  <a:srgbClr val="000000"/>
                </a:solidFill>
              </a:rPr>
              <a:pPr>
                <a:def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4B3F17EF-E932-440D-B9F6-7860D4CC06C0}"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E8D5FF-78D4-4212-9591-82DDBD30E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1360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7C1A04-898B-45E1-9395-B1EEB7BCC8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3487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4A9E720-84E2-41A0-94C5-5919F7C900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991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96BE2DF-8758-47BB-82AE-F195AA33E5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73373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FB5C47-1383-460A-A103-D36940BA48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762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95E0F8-C1CD-4727-AF09-93B48E95F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0577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529670-1E21-4800-A032-14E0A35C42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7998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93725-AFED-4842-8A5D-7D223A5184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1376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8DE8BD-AD9D-4A4F-99FB-3BCBDE77FE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6247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4E57E-6948-49B3-A36B-2966DDD33E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7392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fld id="{73F5BA7F-D8B5-45D1-AEA0-347C84331667}" type="slidenum">
              <a:rPr lang="en-US">
                <a:solidFill>
                  <a:srgbClr val="000000"/>
                </a:solidFill>
              </a:rPr>
              <a:pPr>
                <a:def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512282EC-B891-4202-963A-C43C49B79ABB}"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37D1-AB76-4C87-8D13-613B1541A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79623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487F76-FBA7-4FF8-BA3F-DB62117830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9970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C5B916-E2DD-48B7-BCBE-03A5D4753F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62179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79693D-1304-401E-87FE-5BFBEADB61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26938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4A5AC1-B3A8-4325-A866-01052C7BA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18526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D1C941-62EC-41B3-B0BA-562BA95FE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63854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5F9742-400E-49E4-B3D2-4C935D27D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8259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A7510B-0EB2-49BA-B11E-B30FDCF8A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82112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AA132-5ED8-4AD5-8578-0694D910D5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0129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97B41-C8BF-4573-B0CB-349831DDD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08737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fld id="{236F43A4-2003-4A2F-AD9A-925711270FB1}" type="slidenum">
              <a:rPr lang="en-US">
                <a:solidFill>
                  <a:srgbClr val="000000"/>
                </a:solidFill>
              </a:rPr>
              <a:pPr>
                <a:def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AD665D71-9B99-462B-BF0C-B6B45A9F9830}"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C7B78-6AC8-4ED3-96D2-19405FCEE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21038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EC3D72A-BFAB-4FBD-A9EC-1C34B9D4B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73974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A0209E-D565-4394-83F1-AE30CBAA54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30229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FF16B-50EE-4374-9518-8DF7ABA97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73501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617EE0-15DD-4572-8ACE-F99CB2E07E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88326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fld id="{DE514C84-267A-4EA2-86CB-F4076DE82507}" type="slidenum">
              <a:rPr lang="en-US"/>
              <a:pPr>
                <a:defRPr/>
              </a:pPr>
              <a:t>‹#›</a:t>
            </a:fld>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792A2798-0612-4F71-83BF-994E6BB84E5C}" type="slidenum">
              <a:rPr lang="en-US"/>
              <a:pPr>
                <a:defRPr/>
              </a:pPr>
              <a:t>‹#›</a:t>
            </a:fld>
            <a:endParaRPr lang="en-US"/>
          </a:p>
        </p:txBody>
      </p:sp>
    </p:spTree>
    <p:extLst>
      <p:ext uri="{BB962C8B-B14F-4D97-AF65-F5344CB8AC3E}">
        <p14:creationId xmlns:p14="http://schemas.microsoft.com/office/powerpoint/2010/main" val="21634875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fld id="{143BEE57-933F-462B-AAA6-43FC36653B1F}" type="slidenum">
              <a:rPr lang="en-US"/>
              <a:pPr>
                <a:defRPr/>
              </a:pPr>
              <a:t>‹#›</a:t>
            </a:fld>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FBD36A47-9343-40B6-AFED-0AC192F943DC}" type="slidenum">
              <a:rPr lang="en-US"/>
              <a:pPr>
                <a:defRPr/>
              </a:pPr>
              <a:t>‹#›</a:t>
            </a:fld>
            <a:endParaRPr lang="en-US"/>
          </a:p>
        </p:txBody>
      </p:sp>
    </p:spTree>
    <p:extLst>
      <p:ext uri="{BB962C8B-B14F-4D97-AF65-F5344CB8AC3E}">
        <p14:creationId xmlns:p14="http://schemas.microsoft.com/office/powerpoint/2010/main" val="3231246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fld id="{9CB6D94A-BB94-4400-9EDB-21C908C9FD6F}" type="slidenum">
              <a:rPr lang="en-US"/>
              <a:pPr>
                <a:defRPr/>
              </a:pPr>
              <a:t>‹#›</a:t>
            </a:fld>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7AD256DB-D51F-418F-9C7A-5EC8AE9E1D7B}" type="slidenum">
              <a:rPr lang="en-US"/>
              <a:pPr>
                <a:defRPr/>
              </a:pPr>
              <a:t>‹#›</a:t>
            </a:fld>
            <a:endParaRPr lang="en-US"/>
          </a:p>
        </p:txBody>
      </p:sp>
    </p:spTree>
    <p:extLst>
      <p:ext uri="{BB962C8B-B14F-4D97-AF65-F5344CB8AC3E}">
        <p14:creationId xmlns:p14="http://schemas.microsoft.com/office/powerpoint/2010/main" val="14332123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fld id="{A6358C85-1B45-4315-8DD5-E6866507359F}" type="slidenum">
              <a:rPr lang="en-US"/>
              <a:pPr>
                <a:defRPr/>
              </a:pPr>
              <a:t>‹#›</a:t>
            </a:fld>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6ADB5AAC-8408-4F0B-AECB-B33772CEE405}" type="slidenum">
              <a:rPr lang="en-US"/>
              <a:pPr>
                <a:defRPr/>
              </a:pPr>
              <a:t>‹#›</a:t>
            </a:fld>
            <a:endParaRPr lang="en-US"/>
          </a:p>
        </p:txBody>
      </p:sp>
    </p:spTree>
    <p:extLst>
      <p:ext uri="{BB962C8B-B14F-4D97-AF65-F5344CB8AC3E}">
        <p14:creationId xmlns:p14="http://schemas.microsoft.com/office/powerpoint/2010/main" val="10047457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fld id="{E0AD7193-1AA4-4364-9AE6-6DC26CEBA7ED}" type="slidenum">
              <a:rPr lang="en-US"/>
              <a:pPr>
                <a:defRPr/>
              </a:pPr>
              <a:t>‹#›</a:t>
            </a:fld>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5379677C-4A39-4604-96BF-D62619F496FA}" type="slidenum">
              <a:rPr lang="en-US"/>
              <a:pPr>
                <a:defRPr/>
              </a:pPr>
              <a:t>‹#›</a:t>
            </a:fld>
            <a:endParaRPr lang="en-US"/>
          </a:p>
        </p:txBody>
      </p:sp>
    </p:spTree>
    <p:extLst>
      <p:ext uri="{BB962C8B-B14F-4D97-AF65-F5344CB8AC3E}">
        <p14:creationId xmlns:p14="http://schemas.microsoft.com/office/powerpoint/2010/main" val="232813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D036DA13-F160-4000-B79A-1C824EEFDE3C}"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0E8E62-A12D-407E-8CA7-8BFFEADB1E8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fld id="{5F02A358-3BD2-4B50-9817-F30F66BD1A79}" type="slidenum">
              <a:rPr lang="en-US">
                <a:solidFill>
                  <a:srgbClr val="000000"/>
                </a:solidFill>
              </a:rPr>
              <a:pPr>
                <a:def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05279594-D217-41DD-B142-4D99FC194EF3}"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fld id="{490EE4D5-35C7-444E-BD76-30A288A0FC36}" type="slidenum">
              <a:rPr lang="en-US"/>
              <a:pPr>
                <a:defRPr/>
              </a:pPr>
              <a:t>‹#›</a:t>
            </a:fld>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911BA919-EC10-4566-B3A2-A4953C8E720E}" type="slidenum">
              <a:rPr lang="en-US"/>
              <a:pPr>
                <a:defRPr/>
              </a:pPr>
              <a:t>‹#›</a:t>
            </a:fld>
            <a:endParaRPr lang="en-US"/>
          </a:p>
        </p:txBody>
      </p:sp>
    </p:spTree>
    <p:extLst>
      <p:ext uri="{BB962C8B-B14F-4D97-AF65-F5344CB8AC3E}">
        <p14:creationId xmlns:p14="http://schemas.microsoft.com/office/powerpoint/2010/main" val="28013744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fld id="{7CCAD20B-F752-4662-9787-00C2717B2EA7}" type="slidenum">
              <a:rPr lang="en-US"/>
              <a:pPr>
                <a:defRPr/>
              </a:pPr>
              <a:t>‹#›</a:t>
            </a:fld>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C2D32495-C804-4D2E-8BC7-F1E8205C8583}" type="slidenum">
              <a:rPr lang="en-US"/>
              <a:pPr>
                <a:defRPr/>
              </a:pPr>
              <a:t>‹#›</a:t>
            </a:fld>
            <a:endParaRPr lang="en-US"/>
          </a:p>
        </p:txBody>
      </p:sp>
    </p:spTree>
    <p:extLst>
      <p:ext uri="{BB962C8B-B14F-4D97-AF65-F5344CB8AC3E}">
        <p14:creationId xmlns:p14="http://schemas.microsoft.com/office/powerpoint/2010/main" val="20118475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fld id="{BD8AD82B-5E31-481B-900C-878F8AF00962}" type="slidenum">
              <a:rPr lang="en-US"/>
              <a:pPr>
                <a:defRPr/>
              </a:pPr>
              <a:t>‹#›</a:t>
            </a:fld>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F1D074FE-8C94-45C9-91F6-180DF6D81651}" type="slidenum">
              <a:rPr lang="en-US"/>
              <a:pPr>
                <a:defRPr/>
              </a:pPr>
              <a:t>‹#›</a:t>
            </a:fld>
            <a:endParaRPr lang="en-US"/>
          </a:p>
        </p:txBody>
      </p:sp>
    </p:spTree>
    <p:extLst>
      <p:ext uri="{BB962C8B-B14F-4D97-AF65-F5344CB8AC3E}">
        <p14:creationId xmlns:p14="http://schemas.microsoft.com/office/powerpoint/2010/main" val="12714863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fld id="{50FDB0C6-1077-4571-AED7-15811A9EE822}" type="slidenum">
              <a:rPr lang="en-US"/>
              <a:pPr>
                <a:defRPr/>
              </a:pPr>
              <a:t>‹#›</a:t>
            </a:fld>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9D241B19-6A4B-4D2C-9ACE-9930A57CD110}" type="slidenum">
              <a:rPr lang="en-US"/>
              <a:pPr>
                <a:defRPr/>
              </a:pPr>
              <a:t>‹#›</a:t>
            </a:fld>
            <a:endParaRPr lang="en-US"/>
          </a:p>
        </p:txBody>
      </p:sp>
    </p:spTree>
    <p:extLst>
      <p:ext uri="{BB962C8B-B14F-4D97-AF65-F5344CB8AC3E}">
        <p14:creationId xmlns:p14="http://schemas.microsoft.com/office/powerpoint/2010/main" val="18102774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fld id="{B38AB9C8-DE81-4ADB-9926-3DDEE5E3A2A5}" type="slidenum">
              <a:rPr lang="en-US"/>
              <a:pPr>
                <a:defRPr/>
              </a:pPr>
              <a:t>‹#›</a:t>
            </a:fld>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B79CE11-4B8D-41DE-9A4D-C4512D1CAA53}" type="slidenum">
              <a:rPr lang="en-US"/>
              <a:pPr>
                <a:defRPr/>
              </a:pPr>
              <a:t>‹#›</a:t>
            </a:fld>
            <a:endParaRPr lang="en-US"/>
          </a:p>
        </p:txBody>
      </p:sp>
    </p:spTree>
    <p:extLst>
      <p:ext uri="{BB962C8B-B14F-4D97-AF65-F5344CB8AC3E}">
        <p14:creationId xmlns:p14="http://schemas.microsoft.com/office/powerpoint/2010/main" val="1324982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fld id="{A6EB307B-28F4-48F1-A35E-EFF7367CDCB0}" type="slidenum">
              <a:rPr lang="en-US"/>
              <a:pPr>
                <a:defRPr/>
              </a:pPr>
              <a:t>‹#›</a:t>
            </a:fld>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0CE51DBA-7F5A-4A4B-AC83-4BE688C4078A}" type="slidenum">
              <a:rPr lang="en-US"/>
              <a:pPr>
                <a:defRPr/>
              </a:pPr>
              <a:t>‹#›</a:t>
            </a:fld>
            <a:endParaRPr lang="en-US"/>
          </a:p>
        </p:txBody>
      </p:sp>
    </p:spTree>
    <p:extLst>
      <p:ext uri="{BB962C8B-B14F-4D97-AF65-F5344CB8AC3E}">
        <p14:creationId xmlns:p14="http://schemas.microsoft.com/office/powerpoint/2010/main" val="2660067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lgn="ctr">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fld id="{B3861353-A0D3-465E-8972-50E50D755A91}" type="slidenum">
              <a:rPr lang="en-US"/>
              <a:pPr>
                <a:defRPr/>
              </a:pPr>
              <a:t>‹#›</a:t>
            </a:fld>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D143E996-3403-4CC2-ADA5-9B51D6C87D2C}" type="slidenum">
              <a:rPr lang="en-US"/>
              <a:pPr>
                <a:defRPr/>
              </a:pPr>
              <a:t>‹#›</a:t>
            </a:fld>
            <a:endParaRPr lang="en-US"/>
          </a:p>
        </p:txBody>
      </p:sp>
    </p:spTree>
    <p:extLst>
      <p:ext uri="{BB962C8B-B14F-4D97-AF65-F5344CB8AC3E}">
        <p14:creationId xmlns:p14="http://schemas.microsoft.com/office/powerpoint/2010/main" val="341805933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atin typeface="Arial"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Arial" pitchFamily="34" charset="0"/>
              </a:defRPr>
            </a:lvl1pPr>
          </a:lstStyle>
          <a:p>
            <a:pPr>
              <a:defRPr/>
            </a:pPr>
            <a:fld id="{A1D55581-DBE8-4AFA-AF99-905346283940}" type="slidenum">
              <a:rPr lang="en-US"/>
              <a:pPr>
                <a:defRPr/>
              </a:pPr>
              <a:t>‹#›</a:t>
            </a:fld>
            <a:endParaRPr lang="en-US"/>
          </a:p>
        </p:txBody>
      </p:sp>
      <p:sp>
        <p:nvSpPr>
          <p:cNvPr id="8" name="Rectangle 6"/>
          <p:cNvSpPr>
            <a:spLocks noGrp="1" noChangeArrowheads="1"/>
          </p:cNvSpPr>
          <p:nvPr>
            <p:ph type="sldNum" sz="quarter" idx="12"/>
          </p:nvPr>
        </p:nvSpPr>
        <p:spPr/>
        <p:txBody>
          <a:bodyPr/>
          <a:lstStyle>
            <a:lvl1pPr>
              <a:defRPr>
                <a:latin typeface="Arial" pitchFamily="34" charset="0"/>
              </a:defRPr>
            </a:lvl1pPr>
          </a:lstStyle>
          <a:p>
            <a:pPr>
              <a:defRPr/>
            </a:pPr>
            <a:fld id="{34813DEE-DC49-40E8-BA8D-311486030753}" type="slidenum">
              <a:rPr lang="en-US"/>
              <a:pPr>
                <a:defRPr/>
              </a:pPr>
              <a:t>‹#›</a:t>
            </a:fld>
            <a:endParaRPr lang="en-US"/>
          </a:p>
        </p:txBody>
      </p:sp>
    </p:spTree>
    <p:extLst>
      <p:ext uri="{BB962C8B-B14F-4D97-AF65-F5344CB8AC3E}">
        <p14:creationId xmlns:p14="http://schemas.microsoft.com/office/powerpoint/2010/main" val="4072250046"/>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fld id="{B8B2D8DE-34FA-4082-99D4-BC86E8037595}" type="slidenum">
              <a:rPr lang="en-US"/>
              <a:pPr>
                <a:defRPr/>
              </a:pPr>
              <a:t>‹#›</a:t>
            </a:fld>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91CE6E35-C2B1-422C-8202-9DA822AE6DA4}" type="slidenum">
              <a:rPr lang="en-US"/>
              <a:pPr>
                <a:defRPr/>
              </a:pPr>
              <a:t>‹#›</a:t>
            </a:fld>
            <a:endParaRPr lang="en-US"/>
          </a:p>
        </p:txBody>
      </p:sp>
    </p:spTree>
    <p:extLst>
      <p:ext uri="{BB962C8B-B14F-4D97-AF65-F5344CB8AC3E}">
        <p14:creationId xmlns:p14="http://schemas.microsoft.com/office/powerpoint/2010/main" val="1647970080"/>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fld id="{D595AADA-E177-49C0-83AF-A8ABF738AE37}" type="slidenum">
              <a:rPr lang="en-US"/>
              <a:pPr>
                <a:defRPr/>
              </a:pPr>
              <a:t>‹#›</a:t>
            </a:fld>
            <a:endParaRPr lang="en-US"/>
          </a:p>
        </p:txBody>
      </p:sp>
      <p:sp>
        <p:nvSpPr>
          <p:cNvPr id="6" name="Rectangle 6"/>
          <p:cNvSpPr>
            <a:spLocks noGrp="1" noChangeArrowheads="1"/>
          </p:cNvSpPr>
          <p:nvPr>
            <p:ph type="sldNum" sz="quarter" idx="12"/>
          </p:nvPr>
        </p:nvSpPr>
        <p:spPr/>
        <p:txBody>
          <a:bodyPr/>
          <a:lstStyle>
            <a:lvl1pPr>
              <a:defRPr/>
            </a:lvl1pPr>
          </a:lstStyle>
          <a:p>
            <a:pPr>
              <a:defRPr/>
            </a:pPr>
            <a:fld id="{BDAD52A0-C36E-4CAE-8BDE-586E9B77D82E}" type="slidenum">
              <a:rPr lang="en-US"/>
              <a:pPr>
                <a:defRPr/>
              </a:pPr>
              <a:t>‹#›</a:t>
            </a:fld>
            <a:endParaRPr lang="en-US"/>
          </a:p>
        </p:txBody>
      </p:sp>
    </p:spTree>
    <p:extLst>
      <p:ext uri="{BB962C8B-B14F-4D97-AF65-F5344CB8AC3E}">
        <p14:creationId xmlns:p14="http://schemas.microsoft.com/office/powerpoint/2010/main" val="37695485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fld id="{8A50584A-E554-4617-BDAC-251B979CD2D9}" type="slidenum">
              <a:rPr lang="en-US">
                <a:solidFill>
                  <a:srgbClr val="000000"/>
                </a:solidFill>
              </a:rPr>
              <a:pPr>
                <a:def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D2552AE-1EBA-47DE-B3AB-5EEA159E31D7}"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fld id="{30BB2119-0CC5-4011-9C0D-4116E096E422}" type="slidenum">
              <a:rPr lang="en-US"/>
              <a:pPr>
                <a:defRPr/>
              </a:pPr>
              <a:t>‹#›</a:t>
            </a:fld>
            <a:endParaRPr lang="en-US"/>
          </a:p>
        </p:txBody>
      </p:sp>
      <p:sp>
        <p:nvSpPr>
          <p:cNvPr id="6" name="Rectangle 6"/>
          <p:cNvSpPr>
            <a:spLocks noGrp="1" noChangeArrowheads="1"/>
          </p:cNvSpPr>
          <p:nvPr>
            <p:ph type="sldNum" sz="quarter" idx="12"/>
          </p:nvPr>
        </p:nvSpPr>
        <p:spPr/>
        <p:txBody>
          <a:bodyPr/>
          <a:lstStyle>
            <a:lvl1pPr>
              <a:defRPr/>
            </a:lvl1pPr>
          </a:lstStyle>
          <a:p>
            <a:pPr>
              <a:defRPr/>
            </a:pPr>
            <a:fld id="{996325A2-64DB-4B53-8BCB-7BECC5880176}" type="slidenum">
              <a:rPr lang="en-US"/>
              <a:pPr>
                <a:defRPr/>
              </a:pPr>
              <a:t>‹#›</a:t>
            </a:fld>
            <a:endParaRPr lang="en-US"/>
          </a:p>
        </p:txBody>
      </p:sp>
    </p:spTree>
    <p:extLst>
      <p:ext uri="{BB962C8B-B14F-4D97-AF65-F5344CB8AC3E}">
        <p14:creationId xmlns:p14="http://schemas.microsoft.com/office/powerpoint/2010/main" val="2238672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fld id="{8FA78371-9029-4895-9A2A-2177979B46C0}" type="slidenum">
              <a:rPr lang="en-US"/>
              <a:pPr>
                <a:defRPr/>
              </a:pPr>
              <a:t>‹#›</a:t>
            </a:fld>
            <a:endParaRPr lang="en-US"/>
          </a:p>
        </p:txBody>
      </p:sp>
      <p:sp>
        <p:nvSpPr>
          <p:cNvPr id="6" name="Rectangle 6"/>
          <p:cNvSpPr>
            <a:spLocks noGrp="1" noChangeArrowheads="1"/>
          </p:cNvSpPr>
          <p:nvPr>
            <p:ph type="sldNum" sz="quarter" idx="12"/>
          </p:nvPr>
        </p:nvSpPr>
        <p:spPr/>
        <p:txBody>
          <a:bodyPr/>
          <a:lstStyle>
            <a:lvl1pPr>
              <a:defRPr/>
            </a:lvl1pPr>
          </a:lstStyle>
          <a:p>
            <a:pPr>
              <a:defRPr/>
            </a:pPr>
            <a:fld id="{5768A72C-802B-4E2D-AA73-243EB6758322}" type="slidenum">
              <a:rPr lang="en-US"/>
              <a:pPr>
                <a:defRPr/>
              </a:pPr>
              <a:t>‹#›</a:t>
            </a:fld>
            <a:endParaRPr lang="en-US"/>
          </a:p>
        </p:txBody>
      </p:sp>
    </p:spTree>
    <p:extLst>
      <p:ext uri="{BB962C8B-B14F-4D97-AF65-F5344CB8AC3E}">
        <p14:creationId xmlns:p14="http://schemas.microsoft.com/office/powerpoint/2010/main" val="3612030762"/>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fld id="{9D94010A-7A15-438F-82EC-56453E1DC6F6}" type="slidenum">
              <a:rPr lang="en-US"/>
              <a:pPr>
                <a:defRPr/>
              </a:pPr>
              <a:t>‹#›</a:t>
            </a:fld>
            <a:endParaRPr lang="en-US"/>
          </a:p>
        </p:txBody>
      </p:sp>
      <p:sp>
        <p:nvSpPr>
          <p:cNvPr id="7" name="Rectangle 6"/>
          <p:cNvSpPr>
            <a:spLocks noGrp="1" noChangeArrowheads="1"/>
          </p:cNvSpPr>
          <p:nvPr>
            <p:ph type="sldNum" sz="quarter" idx="12"/>
          </p:nvPr>
        </p:nvSpPr>
        <p:spPr/>
        <p:txBody>
          <a:bodyPr/>
          <a:lstStyle>
            <a:lvl1pPr>
              <a:defRPr/>
            </a:lvl1pPr>
          </a:lstStyle>
          <a:p>
            <a:pPr>
              <a:defRPr/>
            </a:pPr>
            <a:fld id="{1FFF309E-4F60-4D9A-9F64-E2F19FC96FE1}" type="slidenum">
              <a:rPr lang="en-US"/>
              <a:pPr>
                <a:defRPr/>
              </a:pPr>
              <a:t>‹#›</a:t>
            </a:fld>
            <a:endParaRPr lang="en-US"/>
          </a:p>
        </p:txBody>
      </p:sp>
    </p:spTree>
    <p:extLst>
      <p:ext uri="{BB962C8B-B14F-4D97-AF65-F5344CB8AC3E}">
        <p14:creationId xmlns:p14="http://schemas.microsoft.com/office/powerpoint/2010/main" val="3896037220"/>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fld id="{04B1E655-A032-4438-AD3A-546A14CFDC18}" type="slidenum">
              <a:rPr lang="en-US"/>
              <a:pPr>
                <a:defRPr/>
              </a:pPr>
              <a:t>‹#›</a:t>
            </a:fld>
            <a:endParaRPr lang="en-US"/>
          </a:p>
        </p:txBody>
      </p:sp>
      <p:sp>
        <p:nvSpPr>
          <p:cNvPr id="9" name="Rectangle 6"/>
          <p:cNvSpPr>
            <a:spLocks noGrp="1" noChangeArrowheads="1"/>
          </p:cNvSpPr>
          <p:nvPr>
            <p:ph type="sldNum" sz="quarter" idx="12"/>
          </p:nvPr>
        </p:nvSpPr>
        <p:spPr/>
        <p:txBody>
          <a:bodyPr/>
          <a:lstStyle>
            <a:lvl1pPr>
              <a:defRPr/>
            </a:lvl1pPr>
          </a:lstStyle>
          <a:p>
            <a:pPr>
              <a:defRPr/>
            </a:pPr>
            <a:fld id="{A8753A9A-016D-48BB-9C5F-D9FBDA334EEF}" type="slidenum">
              <a:rPr lang="en-US"/>
              <a:pPr>
                <a:defRPr/>
              </a:pPr>
              <a:t>‹#›</a:t>
            </a:fld>
            <a:endParaRPr lang="en-US"/>
          </a:p>
        </p:txBody>
      </p:sp>
    </p:spTree>
    <p:extLst>
      <p:ext uri="{BB962C8B-B14F-4D97-AF65-F5344CB8AC3E}">
        <p14:creationId xmlns:p14="http://schemas.microsoft.com/office/powerpoint/2010/main" val="399340615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fld id="{9AC1CA1F-E33C-4260-BC54-27EE920F1CA0}" type="slidenum">
              <a:rPr lang="en-US"/>
              <a:pPr>
                <a:defRPr/>
              </a:pPr>
              <a:t>‹#›</a:t>
            </a:fld>
            <a:endParaRPr lang="en-US"/>
          </a:p>
        </p:txBody>
      </p:sp>
      <p:sp>
        <p:nvSpPr>
          <p:cNvPr id="5" name="Rectangle 6"/>
          <p:cNvSpPr>
            <a:spLocks noGrp="1" noChangeArrowheads="1"/>
          </p:cNvSpPr>
          <p:nvPr>
            <p:ph type="sldNum" sz="quarter" idx="12"/>
          </p:nvPr>
        </p:nvSpPr>
        <p:spPr/>
        <p:txBody>
          <a:bodyPr/>
          <a:lstStyle>
            <a:lvl1pPr>
              <a:defRPr/>
            </a:lvl1pPr>
          </a:lstStyle>
          <a:p>
            <a:pPr>
              <a:defRPr/>
            </a:pPr>
            <a:fld id="{C0DD191C-9737-4E62-8CF4-B2A01A10B6C9}" type="slidenum">
              <a:rPr lang="en-US"/>
              <a:pPr>
                <a:defRPr/>
              </a:pPr>
              <a:t>‹#›</a:t>
            </a:fld>
            <a:endParaRPr lang="en-US"/>
          </a:p>
        </p:txBody>
      </p:sp>
    </p:spTree>
    <p:extLst>
      <p:ext uri="{BB962C8B-B14F-4D97-AF65-F5344CB8AC3E}">
        <p14:creationId xmlns:p14="http://schemas.microsoft.com/office/powerpoint/2010/main" val="156569642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fld id="{23068C34-7C4A-45D7-B00F-E308C44D4F4D}" type="slidenum">
              <a:rPr lang="en-US"/>
              <a:pPr>
                <a:defRPr/>
              </a:pPr>
              <a:t>‹#›</a:t>
            </a:fld>
            <a:endParaRPr lang="en-US"/>
          </a:p>
        </p:txBody>
      </p:sp>
      <p:sp>
        <p:nvSpPr>
          <p:cNvPr id="4" name="Rectangle 6"/>
          <p:cNvSpPr>
            <a:spLocks noGrp="1" noChangeArrowheads="1"/>
          </p:cNvSpPr>
          <p:nvPr>
            <p:ph type="sldNum" sz="quarter" idx="12"/>
          </p:nvPr>
        </p:nvSpPr>
        <p:spPr/>
        <p:txBody>
          <a:bodyPr/>
          <a:lstStyle>
            <a:lvl1pPr>
              <a:defRPr/>
            </a:lvl1pPr>
          </a:lstStyle>
          <a:p>
            <a:pPr>
              <a:defRPr/>
            </a:pPr>
            <a:fld id="{93933169-97EE-47DA-A4FC-F5B5C1C4E7E3}" type="slidenum">
              <a:rPr lang="en-US"/>
              <a:pPr>
                <a:defRPr/>
              </a:pPr>
              <a:t>‹#›</a:t>
            </a:fld>
            <a:endParaRPr lang="en-US"/>
          </a:p>
        </p:txBody>
      </p:sp>
    </p:spTree>
    <p:extLst>
      <p:ext uri="{BB962C8B-B14F-4D97-AF65-F5344CB8AC3E}">
        <p14:creationId xmlns:p14="http://schemas.microsoft.com/office/powerpoint/2010/main" val="348340345"/>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fld id="{C096002B-BFD1-4C05-99C0-56D00E771CA1}" type="slidenum">
              <a:rPr lang="en-US"/>
              <a:pPr>
                <a:defRPr/>
              </a:pPr>
              <a:t>‹#›</a:t>
            </a:fld>
            <a:endParaRPr lang="en-US"/>
          </a:p>
        </p:txBody>
      </p:sp>
      <p:sp>
        <p:nvSpPr>
          <p:cNvPr id="7" name="Rectangle 6"/>
          <p:cNvSpPr>
            <a:spLocks noGrp="1" noChangeArrowheads="1"/>
          </p:cNvSpPr>
          <p:nvPr>
            <p:ph type="sldNum" sz="quarter" idx="12"/>
          </p:nvPr>
        </p:nvSpPr>
        <p:spPr/>
        <p:txBody>
          <a:bodyPr/>
          <a:lstStyle>
            <a:lvl1pPr>
              <a:defRPr/>
            </a:lvl1pPr>
          </a:lstStyle>
          <a:p>
            <a:pPr>
              <a:defRPr/>
            </a:pPr>
            <a:fld id="{D6059D96-6552-4E96-BB74-5668CBEFCDD8}" type="slidenum">
              <a:rPr lang="en-US"/>
              <a:pPr>
                <a:defRPr/>
              </a:pPr>
              <a:t>‹#›</a:t>
            </a:fld>
            <a:endParaRPr lang="en-US"/>
          </a:p>
        </p:txBody>
      </p:sp>
    </p:spTree>
    <p:extLst>
      <p:ext uri="{BB962C8B-B14F-4D97-AF65-F5344CB8AC3E}">
        <p14:creationId xmlns:p14="http://schemas.microsoft.com/office/powerpoint/2010/main" val="83896112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fld id="{ABD021AD-8CCD-4AFA-9887-74DE5A0C24AB}" type="slidenum">
              <a:rPr lang="en-US"/>
              <a:pPr>
                <a:defRPr/>
              </a:pPr>
              <a:t>‹#›</a:t>
            </a:fld>
            <a:endParaRPr lang="en-US"/>
          </a:p>
        </p:txBody>
      </p:sp>
      <p:sp>
        <p:nvSpPr>
          <p:cNvPr id="7" name="Rectangle 6"/>
          <p:cNvSpPr>
            <a:spLocks noGrp="1" noChangeArrowheads="1"/>
          </p:cNvSpPr>
          <p:nvPr>
            <p:ph type="sldNum" sz="quarter" idx="12"/>
          </p:nvPr>
        </p:nvSpPr>
        <p:spPr/>
        <p:txBody>
          <a:bodyPr/>
          <a:lstStyle>
            <a:lvl1pPr>
              <a:defRPr/>
            </a:lvl1pPr>
          </a:lstStyle>
          <a:p>
            <a:pPr>
              <a:defRPr/>
            </a:pPr>
            <a:fld id="{C37A92BB-1E72-4C0B-9D5B-01708B0F31DD}" type="slidenum">
              <a:rPr lang="en-US"/>
              <a:pPr>
                <a:defRPr/>
              </a:pPr>
              <a:t>‹#›</a:t>
            </a:fld>
            <a:endParaRPr lang="en-US"/>
          </a:p>
        </p:txBody>
      </p:sp>
    </p:spTree>
    <p:extLst>
      <p:ext uri="{BB962C8B-B14F-4D97-AF65-F5344CB8AC3E}">
        <p14:creationId xmlns:p14="http://schemas.microsoft.com/office/powerpoint/2010/main" val="272960627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fld id="{FB7AFA9D-4E48-4692-BC7F-4CE205536154}" type="slidenum">
              <a:rPr lang="en-US"/>
              <a:pPr>
                <a:defRPr/>
              </a:pPr>
              <a:t>‹#›</a:t>
            </a:fld>
            <a:endParaRPr lang="en-US"/>
          </a:p>
        </p:txBody>
      </p:sp>
      <p:sp>
        <p:nvSpPr>
          <p:cNvPr id="6" name="Rectangle 6"/>
          <p:cNvSpPr>
            <a:spLocks noGrp="1" noChangeArrowheads="1"/>
          </p:cNvSpPr>
          <p:nvPr>
            <p:ph type="sldNum" sz="quarter" idx="12"/>
          </p:nvPr>
        </p:nvSpPr>
        <p:spPr/>
        <p:txBody>
          <a:bodyPr/>
          <a:lstStyle>
            <a:lvl1pPr>
              <a:defRPr/>
            </a:lvl1pPr>
          </a:lstStyle>
          <a:p>
            <a:pPr>
              <a:defRPr/>
            </a:pPr>
            <a:fld id="{3DAC1F73-5686-4ABD-889D-C3EC0079A29B}" type="slidenum">
              <a:rPr lang="en-US"/>
              <a:pPr>
                <a:defRPr/>
              </a:pPr>
              <a:t>‹#›</a:t>
            </a:fld>
            <a:endParaRPr lang="en-US"/>
          </a:p>
        </p:txBody>
      </p:sp>
    </p:spTree>
    <p:extLst>
      <p:ext uri="{BB962C8B-B14F-4D97-AF65-F5344CB8AC3E}">
        <p14:creationId xmlns:p14="http://schemas.microsoft.com/office/powerpoint/2010/main" val="473679424"/>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fld id="{363C4825-9404-4C7C-AEFF-DF5B69221308}" type="slidenum">
              <a:rPr lang="en-US"/>
              <a:pPr>
                <a:defRPr/>
              </a:pPr>
              <a:t>‹#›</a:t>
            </a:fld>
            <a:endParaRPr lang="en-US"/>
          </a:p>
        </p:txBody>
      </p:sp>
      <p:sp>
        <p:nvSpPr>
          <p:cNvPr id="6" name="Rectangle 6"/>
          <p:cNvSpPr>
            <a:spLocks noGrp="1" noChangeArrowheads="1"/>
          </p:cNvSpPr>
          <p:nvPr>
            <p:ph type="sldNum" sz="quarter" idx="12"/>
          </p:nvPr>
        </p:nvSpPr>
        <p:spPr/>
        <p:txBody>
          <a:bodyPr/>
          <a:lstStyle>
            <a:lvl1pPr>
              <a:defRPr/>
            </a:lvl1pPr>
          </a:lstStyle>
          <a:p>
            <a:pPr>
              <a:defRPr/>
            </a:pPr>
            <a:fld id="{D8B02BC5-BE87-43E7-97DB-F917D4B58584}" type="slidenum">
              <a:rPr lang="en-US"/>
              <a:pPr>
                <a:defRPr/>
              </a:pPr>
              <a:t>‹#›</a:t>
            </a:fld>
            <a:endParaRPr lang="en-US"/>
          </a:p>
        </p:txBody>
      </p:sp>
    </p:spTree>
    <p:extLst>
      <p:ext uri="{BB962C8B-B14F-4D97-AF65-F5344CB8AC3E}">
        <p14:creationId xmlns:p14="http://schemas.microsoft.com/office/powerpoint/2010/main" val="323414616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fld id="{5CDB12DB-37C2-43C6-8224-6C82BC5F744E}" type="slidenum">
              <a:rPr lang="en-US">
                <a:solidFill>
                  <a:srgbClr val="000000"/>
                </a:solidFill>
              </a:rPr>
              <a:pPr>
                <a:def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154592CE-48DF-47CE-8A26-1352B2C51665}"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fld id="{4AF5B7C1-4E93-437B-81D8-DC2581715DF1}" type="slidenum">
              <a:rPr lang="en-US"/>
              <a:pPr>
                <a:defRPr/>
              </a:pPr>
              <a:t>‹#›</a:t>
            </a:fld>
            <a:endParaRPr lang="en-US"/>
          </a:p>
        </p:txBody>
      </p:sp>
      <p:sp>
        <p:nvSpPr>
          <p:cNvPr id="7" name="Rectangle 6"/>
          <p:cNvSpPr>
            <a:spLocks noGrp="1" noChangeArrowheads="1"/>
          </p:cNvSpPr>
          <p:nvPr>
            <p:ph type="sldNum" sz="quarter" idx="12"/>
          </p:nvPr>
        </p:nvSpPr>
        <p:spPr/>
        <p:txBody>
          <a:bodyPr/>
          <a:lstStyle>
            <a:lvl1pPr>
              <a:defRPr/>
            </a:lvl1pPr>
          </a:lstStyle>
          <a:p>
            <a:pPr>
              <a:defRPr/>
            </a:pPr>
            <a:fld id="{E9F876CC-C7C9-4CDE-8EC6-BF77A4DABDDC}" type="slidenum">
              <a:rPr lang="en-US"/>
              <a:pPr>
                <a:defRPr/>
              </a:pPr>
              <a:t>‹#›</a:t>
            </a:fld>
            <a:endParaRPr lang="en-US"/>
          </a:p>
        </p:txBody>
      </p:sp>
    </p:spTree>
    <p:extLst>
      <p:ext uri="{BB962C8B-B14F-4D97-AF65-F5344CB8AC3E}">
        <p14:creationId xmlns:p14="http://schemas.microsoft.com/office/powerpoint/2010/main" val="428387670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fld id="{EAAE13AF-403F-4331-84C1-95058049C310}" type="slidenum">
              <a:rPr lang="en-US"/>
              <a:pPr>
                <a:defRPr/>
              </a:pPr>
              <a:t>‹#›</a:t>
            </a:fld>
            <a:endParaRPr lang="en-US"/>
          </a:p>
        </p:txBody>
      </p:sp>
      <p:sp>
        <p:nvSpPr>
          <p:cNvPr id="5" name="Rectangle 6"/>
          <p:cNvSpPr>
            <a:spLocks noGrp="1" noChangeArrowheads="1"/>
          </p:cNvSpPr>
          <p:nvPr>
            <p:ph type="sldNum" sz="quarter" idx="12"/>
          </p:nvPr>
        </p:nvSpPr>
        <p:spPr/>
        <p:txBody>
          <a:bodyPr/>
          <a:lstStyle>
            <a:lvl1pPr>
              <a:defRPr/>
            </a:lvl1pPr>
          </a:lstStyle>
          <a:p>
            <a:pPr>
              <a:defRPr/>
            </a:pPr>
            <a:fld id="{C3F18740-C36D-467B-A5E6-B21B03537E30}" type="slidenum">
              <a:rPr lang="en-US"/>
              <a:pPr>
                <a:defRPr/>
              </a:pPr>
              <a:t>‹#›</a:t>
            </a:fld>
            <a:endParaRPr lang="en-US"/>
          </a:p>
        </p:txBody>
      </p:sp>
    </p:spTree>
    <p:extLst>
      <p:ext uri="{BB962C8B-B14F-4D97-AF65-F5344CB8AC3E}">
        <p14:creationId xmlns:p14="http://schemas.microsoft.com/office/powerpoint/2010/main" val="253773946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defTabSz="457200" fontAlgn="auto">
              <a:spcBef>
                <a:spcPts val="0"/>
              </a:spcBef>
              <a:spcAft>
                <a:spcPts val="0"/>
              </a:spcAft>
              <a:defRPr/>
            </a:lvl1pPr>
          </a:lstStyle>
          <a:p>
            <a:pPr>
              <a:defRPr/>
            </a:pPr>
            <a:fld id="{88D4B0B7-BD58-4211-BD79-9F6A72E18A26}" type="slidenum">
              <a:rPr lang="en-US"/>
              <a:pPr>
                <a:defRPr/>
              </a:pPr>
              <a:t>‹#›</a:t>
            </a:fld>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lvl1pPr>
          </a:lstStyle>
          <a:p>
            <a:pPr>
              <a:defRPr/>
            </a:pPr>
            <a:fld id="{FA59AEED-6EC8-4B04-8F4A-87680A0FF78D}" type="slidenum">
              <a:rPr lang="en-US"/>
              <a:pPr>
                <a:defRPr/>
              </a:pPr>
              <a:t>‹#›</a:t>
            </a:fld>
            <a:endParaRPr lang="en-US"/>
          </a:p>
        </p:txBody>
      </p:sp>
    </p:spTree>
    <p:extLst>
      <p:ext uri="{BB962C8B-B14F-4D97-AF65-F5344CB8AC3E}">
        <p14:creationId xmlns:p14="http://schemas.microsoft.com/office/powerpoint/2010/main" val="358597295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defTabSz="457200" fontAlgn="auto">
              <a:spcBef>
                <a:spcPts val="0"/>
              </a:spcBef>
              <a:spcAft>
                <a:spcPts val="0"/>
              </a:spcAft>
              <a:defRPr/>
            </a:lvl1pPr>
          </a:lstStyle>
          <a:p>
            <a:pPr>
              <a:defRPr/>
            </a:pPr>
            <a:fld id="{D1884600-104F-4BA7-8910-28FB765A372E}" type="slidenum">
              <a:rPr lang="en-US"/>
              <a:pPr>
                <a:defRPr/>
              </a:pPr>
              <a:t>‹#›</a:t>
            </a:fld>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lvl1pPr>
          </a:lstStyle>
          <a:p>
            <a:pPr>
              <a:defRPr/>
            </a:pPr>
            <a:fld id="{FDC0ED84-567D-434C-B5E5-121838201E74}" type="slidenum">
              <a:rPr lang="en-US"/>
              <a:pPr>
                <a:defRPr/>
              </a:pPr>
              <a:t>‹#›</a:t>
            </a:fld>
            <a:endParaRPr lang="en-US"/>
          </a:p>
        </p:txBody>
      </p:sp>
    </p:spTree>
    <p:extLst>
      <p:ext uri="{BB962C8B-B14F-4D97-AF65-F5344CB8AC3E}">
        <p14:creationId xmlns:p14="http://schemas.microsoft.com/office/powerpoint/2010/main" val="52491772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defTabSz="457200" fontAlgn="auto">
              <a:spcBef>
                <a:spcPts val="0"/>
              </a:spcBef>
              <a:spcAft>
                <a:spcPts val="0"/>
              </a:spcAft>
              <a:defRPr/>
            </a:lvl1pPr>
          </a:lstStyle>
          <a:p>
            <a:pPr>
              <a:defRPr/>
            </a:pPr>
            <a:fld id="{D81EF385-CF50-4B41-A191-8E92EB5CFEDA}" type="slidenum">
              <a:rPr lang="en-US"/>
              <a:pPr>
                <a:defRPr/>
              </a:pPr>
              <a:t>‹#›</a:t>
            </a:fld>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lvl1pPr>
          </a:lstStyle>
          <a:p>
            <a:pPr>
              <a:defRPr/>
            </a:pPr>
            <a:fld id="{04D513AB-45F5-4E9B-81E6-17838B48D86D}" type="slidenum">
              <a:rPr lang="en-US"/>
              <a:pPr>
                <a:defRPr/>
              </a:pPr>
              <a:t>‹#›</a:t>
            </a:fld>
            <a:endParaRPr lang="en-US"/>
          </a:p>
        </p:txBody>
      </p:sp>
    </p:spTree>
    <p:extLst>
      <p:ext uri="{BB962C8B-B14F-4D97-AF65-F5344CB8AC3E}">
        <p14:creationId xmlns:p14="http://schemas.microsoft.com/office/powerpoint/2010/main" val="3412902825"/>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defTabSz="457200" fontAlgn="auto">
              <a:spcBef>
                <a:spcPts val="0"/>
              </a:spcBef>
              <a:spcAft>
                <a:spcPts val="0"/>
              </a:spcAft>
              <a:defRPr/>
            </a:lvl1pPr>
          </a:lstStyle>
          <a:p>
            <a:pPr>
              <a:defRPr/>
            </a:pPr>
            <a:fld id="{5B2FE5C9-6C99-432A-ABAA-94D6001493C6}" type="slidenum">
              <a:rPr lang="en-US"/>
              <a:pPr>
                <a:defRPr/>
              </a:pPr>
              <a:t>‹#›</a:t>
            </a:fld>
            <a:endParaRPr lang="en-US"/>
          </a:p>
        </p:txBody>
      </p:sp>
      <p:sp>
        <p:nvSpPr>
          <p:cNvPr id="7" name="Slide Number Placeholder 6"/>
          <p:cNvSpPr>
            <a:spLocks noGrp="1"/>
          </p:cNvSpPr>
          <p:nvPr>
            <p:ph type="sldNum" sz="quarter" idx="12"/>
          </p:nvPr>
        </p:nvSpPr>
        <p:spPr/>
        <p:txBody>
          <a:bodyPr/>
          <a:lstStyle>
            <a:lvl1pPr defTabSz="457200" fontAlgn="auto">
              <a:spcBef>
                <a:spcPts val="0"/>
              </a:spcBef>
              <a:spcAft>
                <a:spcPts val="0"/>
              </a:spcAft>
              <a:defRPr/>
            </a:lvl1pPr>
          </a:lstStyle>
          <a:p>
            <a:pPr>
              <a:defRPr/>
            </a:pPr>
            <a:fld id="{0466BE84-1519-4A22-A6E9-802BC74D8C57}" type="slidenum">
              <a:rPr lang="en-US"/>
              <a:pPr>
                <a:defRPr/>
              </a:pPr>
              <a:t>‹#›</a:t>
            </a:fld>
            <a:endParaRPr lang="en-US"/>
          </a:p>
        </p:txBody>
      </p:sp>
    </p:spTree>
    <p:extLst>
      <p:ext uri="{BB962C8B-B14F-4D97-AF65-F5344CB8AC3E}">
        <p14:creationId xmlns:p14="http://schemas.microsoft.com/office/powerpoint/2010/main" val="380989752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defTabSz="457200" fontAlgn="auto">
              <a:spcBef>
                <a:spcPts val="0"/>
              </a:spcBef>
              <a:spcAft>
                <a:spcPts val="0"/>
              </a:spcAft>
              <a:defRPr/>
            </a:lvl1pPr>
          </a:lstStyle>
          <a:p>
            <a:pPr>
              <a:defRPr/>
            </a:pPr>
            <a:fld id="{298268DA-57D7-44EA-8899-AD0272213539}" type="slidenum">
              <a:rPr lang="en-US"/>
              <a:pPr>
                <a:defRPr/>
              </a:pPr>
              <a:t>‹#›</a:t>
            </a:fld>
            <a:endParaRPr lang="en-US"/>
          </a:p>
        </p:txBody>
      </p:sp>
      <p:sp>
        <p:nvSpPr>
          <p:cNvPr id="9" name="Slide Number Placeholder 8"/>
          <p:cNvSpPr>
            <a:spLocks noGrp="1"/>
          </p:cNvSpPr>
          <p:nvPr>
            <p:ph type="sldNum" sz="quarter" idx="12"/>
          </p:nvPr>
        </p:nvSpPr>
        <p:spPr/>
        <p:txBody>
          <a:bodyPr/>
          <a:lstStyle>
            <a:lvl1pPr defTabSz="457200" fontAlgn="auto">
              <a:spcBef>
                <a:spcPts val="0"/>
              </a:spcBef>
              <a:spcAft>
                <a:spcPts val="0"/>
              </a:spcAft>
              <a:defRPr/>
            </a:lvl1pPr>
          </a:lstStyle>
          <a:p>
            <a:pPr>
              <a:defRPr/>
            </a:pPr>
            <a:fld id="{E3420700-6593-4B31-9BB8-F2031AB608CE}" type="slidenum">
              <a:rPr lang="en-US"/>
              <a:pPr>
                <a:defRPr/>
              </a:pPr>
              <a:t>‹#›</a:t>
            </a:fld>
            <a:endParaRPr lang="en-US"/>
          </a:p>
        </p:txBody>
      </p:sp>
    </p:spTree>
    <p:extLst>
      <p:ext uri="{BB962C8B-B14F-4D97-AF65-F5344CB8AC3E}">
        <p14:creationId xmlns:p14="http://schemas.microsoft.com/office/powerpoint/2010/main" val="416649575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defTabSz="457200" fontAlgn="auto">
              <a:spcBef>
                <a:spcPts val="0"/>
              </a:spcBef>
              <a:spcAft>
                <a:spcPts val="0"/>
              </a:spcAft>
              <a:defRPr/>
            </a:lvl1pPr>
          </a:lstStyle>
          <a:p>
            <a:pPr>
              <a:defRPr/>
            </a:pPr>
            <a:fld id="{5F147F38-3797-4E0C-9501-1420FDB637B8}" type="slidenum">
              <a:rPr lang="en-US"/>
              <a:pPr>
                <a:defRPr/>
              </a:pPr>
              <a:t>‹#›</a:t>
            </a:fld>
            <a:endParaRPr lang="en-US"/>
          </a:p>
        </p:txBody>
      </p:sp>
      <p:sp>
        <p:nvSpPr>
          <p:cNvPr id="5" name="Slide Number Placeholder 4"/>
          <p:cNvSpPr>
            <a:spLocks noGrp="1"/>
          </p:cNvSpPr>
          <p:nvPr>
            <p:ph type="sldNum" sz="quarter" idx="12"/>
          </p:nvPr>
        </p:nvSpPr>
        <p:spPr/>
        <p:txBody>
          <a:bodyPr/>
          <a:lstStyle>
            <a:lvl1pPr defTabSz="457200" fontAlgn="auto">
              <a:spcBef>
                <a:spcPts val="0"/>
              </a:spcBef>
              <a:spcAft>
                <a:spcPts val="0"/>
              </a:spcAft>
              <a:defRPr/>
            </a:lvl1pPr>
          </a:lstStyle>
          <a:p>
            <a:pPr>
              <a:defRPr/>
            </a:pPr>
            <a:fld id="{86CC755B-22F7-421B-BF7E-85DCBC822BC1}" type="slidenum">
              <a:rPr lang="en-US"/>
              <a:pPr>
                <a:defRPr/>
              </a:pPr>
              <a:t>‹#›</a:t>
            </a:fld>
            <a:endParaRPr lang="en-US"/>
          </a:p>
        </p:txBody>
      </p:sp>
    </p:spTree>
    <p:extLst>
      <p:ext uri="{BB962C8B-B14F-4D97-AF65-F5344CB8AC3E}">
        <p14:creationId xmlns:p14="http://schemas.microsoft.com/office/powerpoint/2010/main" val="3758417909"/>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defTabSz="457200" fontAlgn="auto">
              <a:spcBef>
                <a:spcPts val="0"/>
              </a:spcBef>
              <a:spcAft>
                <a:spcPts val="0"/>
              </a:spcAft>
              <a:defRPr/>
            </a:lvl1pPr>
          </a:lstStyle>
          <a:p>
            <a:pPr>
              <a:defRPr/>
            </a:pPr>
            <a:fld id="{31ED02FB-A270-49DE-99F0-E141F5686FFC}" type="slidenum">
              <a:rPr lang="en-US"/>
              <a:pPr>
                <a:defRPr/>
              </a:pPr>
              <a:t>‹#›</a:t>
            </a:fld>
            <a:endParaRPr lang="en-US"/>
          </a:p>
        </p:txBody>
      </p:sp>
      <p:sp>
        <p:nvSpPr>
          <p:cNvPr id="4" name="Slide Number Placeholder 3"/>
          <p:cNvSpPr>
            <a:spLocks noGrp="1"/>
          </p:cNvSpPr>
          <p:nvPr>
            <p:ph type="sldNum" sz="quarter" idx="12"/>
          </p:nvPr>
        </p:nvSpPr>
        <p:spPr/>
        <p:txBody>
          <a:bodyPr/>
          <a:lstStyle>
            <a:lvl1pPr defTabSz="457200" fontAlgn="auto">
              <a:spcBef>
                <a:spcPts val="0"/>
              </a:spcBef>
              <a:spcAft>
                <a:spcPts val="0"/>
              </a:spcAft>
              <a:defRPr/>
            </a:lvl1pPr>
          </a:lstStyle>
          <a:p>
            <a:pPr>
              <a:defRPr/>
            </a:pPr>
            <a:fld id="{996A745D-ECDA-43EC-98C9-D72CFAA86E37}" type="slidenum">
              <a:rPr lang="en-US"/>
              <a:pPr>
                <a:defRPr/>
              </a:pPr>
              <a:t>‹#›</a:t>
            </a:fld>
            <a:endParaRPr lang="en-US"/>
          </a:p>
        </p:txBody>
      </p:sp>
    </p:spTree>
    <p:extLst>
      <p:ext uri="{BB962C8B-B14F-4D97-AF65-F5344CB8AC3E}">
        <p14:creationId xmlns:p14="http://schemas.microsoft.com/office/powerpoint/2010/main" val="50515749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defTabSz="457200" fontAlgn="auto">
              <a:spcBef>
                <a:spcPts val="0"/>
              </a:spcBef>
              <a:spcAft>
                <a:spcPts val="0"/>
              </a:spcAft>
              <a:defRPr/>
            </a:lvl1pPr>
          </a:lstStyle>
          <a:p>
            <a:pPr>
              <a:defRPr/>
            </a:pPr>
            <a:fld id="{114B85D6-6BEE-42C0-BE71-F89CF599E271}" type="slidenum">
              <a:rPr lang="en-US"/>
              <a:pPr>
                <a:defRPr/>
              </a:pPr>
              <a:t>‹#›</a:t>
            </a:fld>
            <a:endParaRPr lang="en-US"/>
          </a:p>
        </p:txBody>
      </p:sp>
      <p:sp>
        <p:nvSpPr>
          <p:cNvPr id="7" name="Slide Number Placeholder 6"/>
          <p:cNvSpPr>
            <a:spLocks noGrp="1"/>
          </p:cNvSpPr>
          <p:nvPr>
            <p:ph type="sldNum" sz="quarter" idx="12"/>
          </p:nvPr>
        </p:nvSpPr>
        <p:spPr/>
        <p:txBody>
          <a:bodyPr/>
          <a:lstStyle>
            <a:lvl1pPr defTabSz="457200" fontAlgn="auto">
              <a:spcBef>
                <a:spcPts val="0"/>
              </a:spcBef>
              <a:spcAft>
                <a:spcPts val="0"/>
              </a:spcAft>
              <a:defRPr/>
            </a:lvl1pPr>
          </a:lstStyle>
          <a:p>
            <a:pPr>
              <a:defRPr/>
            </a:pPr>
            <a:fld id="{45A6F067-C838-444F-B5C6-42045E83DEB1}" type="slidenum">
              <a:rPr lang="en-US"/>
              <a:pPr>
                <a:defRPr/>
              </a:pPr>
              <a:t>‹#›</a:t>
            </a:fld>
            <a:endParaRPr lang="en-US"/>
          </a:p>
        </p:txBody>
      </p:sp>
    </p:spTree>
    <p:extLst>
      <p:ext uri="{BB962C8B-B14F-4D97-AF65-F5344CB8AC3E}">
        <p14:creationId xmlns:p14="http://schemas.microsoft.com/office/powerpoint/2010/main" val="23056224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A2BE9B7A-420F-4CD4-BC78-9AD2483FFA18}"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A52EF103-C080-4D99-A2F6-428B5B683223}"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defTabSz="457200" fontAlgn="auto">
              <a:spcBef>
                <a:spcPts val="0"/>
              </a:spcBef>
              <a:spcAft>
                <a:spcPts val="0"/>
              </a:spcAft>
              <a:defRPr/>
            </a:lvl1pPr>
          </a:lstStyle>
          <a:p>
            <a:pPr>
              <a:defRPr/>
            </a:pPr>
            <a:fld id="{C1D6DE01-5FCA-40F7-945D-9B7D19036666}" type="slidenum">
              <a:rPr lang="en-US"/>
              <a:pPr>
                <a:defRPr/>
              </a:pPr>
              <a:t>‹#›</a:t>
            </a:fld>
            <a:endParaRPr lang="en-US"/>
          </a:p>
        </p:txBody>
      </p:sp>
      <p:sp>
        <p:nvSpPr>
          <p:cNvPr id="7" name="Slide Number Placeholder 6"/>
          <p:cNvSpPr>
            <a:spLocks noGrp="1"/>
          </p:cNvSpPr>
          <p:nvPr>
            <p:ph type="sldNum" sz="quarter" idx="12"/>
          </p:nvPr>
        </p:nvSpPr>
        <p:spPr/>
        <p:txBody>
          <a:bodyPr/>
          <a:lstStyle>
            <a:lvl1pPr defTabSz="457200" fontAlgn="auto">
              <a:spcBef>
                <a:spcPts val="0"/>
              </a:spcBef>
              <a:spcAft>
                <a:spcPts val="0"/>
              </a:spcAft>
              <a:defRPr/>
            </a:lvl1pPr>
          </a:lstStyle>
          <a:p>
            <a:pPr>
              <a:defRPr/>
            </a:pPr>
            <a:fld id="{DA7F2087-1601-447B-B7FE-134B9C009495}" type="slidenum">
              <a:rPr lang="en-US"/>
              <a:pPr>
                <a:defRPr/>
              </a:pPr>
              <a:t>‹#›</a:t>
            </a:fld>
            <a:endParaRPr lang="en-US"/>
          </a:p>
        </p:txBody>
      </p:sp>
    </p:spTree>
    <p:extLst>
      <p:ext uri="{BB962C8B-B14F-4D97-AF65-F5344CB8AC3E}">
        <p14:creationId xmlns:p14="http://schemas.microsoft.com/office/powerpoint/2010/main" val="2426785609"/>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defTabSz="457200" fontAlgn="auto">
              <a:spcBef>
                <a:spcPts val="0"/>
              </a:spcBef>
              <a:spcAft>
                <a:spcPts val="0"/>
              </a:spcAft>
              <a:defRPr/>
            </a:lvl1pPr>
          </a:lstStyle>
          <a:p>
            <a:pPr>
              <a:defRPr/>
            </a:pPr>
            <a:fld id="{83212751-5895-4129-9E39-C53AEBA0C69A}" type="slidenum">
              <a:rPr lang="en-US"/>
              <a:pPr>
                <a:defRPr/>
              </a:pPr>
              <a:t>‹#›</a:t>
            </a:fld>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lvl1pPr>
          </a:lstStyle>
          <a:p>
            <a:pPr>
              <a:defRPr/>
            </a:pPr>
            <a:fld id="{3B5F6849-BB42-4FA9-8991-BBD77EE210A4}" type="slidenum">
              <a:rPr lang="en-US"/>
              <a:pPr>
                <a:defRPr/>
              </a:pPr>
              <a:t>‹#›</a:t>
            </a:fld>
            <a:endParaRPr lang="en-US"/>
          </a:p>
        </p:txBody>
      </p:sp>
    </p:spTree>
    <p:extLst>
      <p:ext uri="{BB962C8B-B14F-4D97-AF65-F5344CB8AC3E}">
        <p14:creationId xmlns:p14="http://schemas.microsoft.com/office/powerpoint/2010/main" val="5778459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defTabSz="457200" fontAlgn="auto">
              <a:spcBef>
                <a:spcPts val="0"/>
              </a:spcBef>
              <a:spcAft>
                <a:spcPts val="0"/>
              </a:spcAft>
              <a:defRPr/>
            </a:lvl1pPr>
          </a:lstStyle>
          <a:p>
            <a:pPr>
              <a:defRPr/>
            </a:pPr>
            <a:fld id="{32C5C4C7-81AE-43AD-9535-29245D2BA463}" type="slidenum">
              <a:rPr lang="en-US"/>
              <a:pPr>
                <a:defRPr/>
              </a:pPr>
              <a:t>‹#›</a:t>
            </a:fld>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lvl1pPr>
          </a:lstStyle>
          <a:p>
            <a:pPr>
              <a:defRPr/>
            </a:pPr>
            <a:fld id="{6A39B1D1-6E9E-4FA9-9001-E00F077DF30D}" type="slidenum">
              <a:rPr lang="en-US"/>
              <a:pPr>
                <a:defRPr/>
              </a:pPr>
              <a:t>‹#›</a:t>
            </a:fld>
            <a:endParaRPr lang="en-US"/>
          </a:p>
        </p:txBody>
      </p:sp>
    </p:spTree>
    <p:extLst>
      <p:ext uri="{BB962C8B-B14F-4D97-AF65-F5344CB8AC3E}">
        <p14:creationId xmlns:p14="http://schemas.microsoft.com/office/powerpoint/2010/main" val="337270284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defTabSz="457200" fontAlgn="auto">
              <a:spcBef>
                <a:spcPts val="0"/>
              </a:spcBef>
              <a:spcAft>
                <a:spcPts val="0"/>
              </a:spcAft>
              <a:defRPr/>
            </a:lvl1pPr>
          </a:lstStyle>
          <a:p>
            <a:pPr>
              <a:defRPr/>
            </a:pPr>
            <a:fld id="{801827EB-BA7F-434D-93A5-3C8A77227CCB}" type="slidenum">
              <a:rPr lang="en-US"/>
              <a:pPr>
                <a:defRPr/>
              </a:pPr>
              <a:t>‹#›</a:t>
            </a:fld>
            <a:endParaRPr lang="en-US"/>
          </a:p>
        </p:txBody>
      </p:sp>
      <p:sp>
        <p:nvSpPr>
          <p:cNvPr id="7" name="Slide Number Placeholder 6"/>
          <p:cNvSpPr>
            <a:spLocks noGrp="1"/>
          </p:cNvSpPr>
          <p:nvPr>
            <p:ph type="sldNum" sz="quarter" idx="12"/>
          </p:nvPr>
        </p:nvSpPr>
        <p:spPr/>
        <p:txBody>
          <a:bodyPr/>
          <a:lstStyle>
            <a:lvl1pPr defTabSz="457200" fontAlgn="auto">
              <a:spcBef>
                <a:spcPts val="0"/>
              </a:spcBef>
              <a:spcAft>
                <a:spcPts val="0"/>
              </a:spcAft>
              <a:defRPr/>
            </a:lvl1pPr>
          </a:lstStyle>
          <a:p>
            <a:pPr>
              <a:defRPr/>
            </a:pPr>
            <a:fld id="{0EB9AFF2-A88E-403F-BEE9-E2A83643375C}" type="slidenum">
              <a:rPr lang="en-US"/>
              <a:pPr>
                <a:defRPr/>
              </a:pPr>
              <a:t>‹#›</a:t>
            </a:fld>
            <a:endParaRPr lang="en-US"/>
          </a:p>
        </p:txBody>
      </p:sp>
    </p:spTree>
    <p:extLst>
      <p:ext uri="{BB962C8B-B14F-4D97-AF65-F5344CB8AC3E}">
        <p14:creationId xmlns:p14="http://schemas.microsoft.com/office/powerpoint/2010/main" val="2961324158"/>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defTabSz="457200" fontAlgn="auto">
              <a:spcBef>
                <a:spcPts val="0"/>
              </a:spcBef>
              <a:spcAft>
                <a:spcPts val="0"/>
              </a:spcAft>
              <a:defRPr/>
            </a:lvl1pPr>
          </a:lstStyle>
          <a:p>
            <a:pPr>
              <a:defRPr/>
            </a:pPr>
            <a:fld id="{BC0D5250-4E66-455E-A27A-CDA5CB9C15A7}" type="slidenum">
              <a:rPr lang="en-US"/>
              <a:pPr>
                <a:defRPr/>
              </a:pPr>
              <a:t>‹#›</a:t>
            </a:fld>
            <a:endParaRPr lang="en-US"/>
          </a:p>
        </p:txBody>
      </p:sp>
      <p:sp>
        <p:nvSpPr>
          <p:cNvPr id="5" name="Slide Number Placeholder 4"/>
          <p:cNvSpPr>
            <a:spLocks noGrp="1"/>
          </p:cNvSpPr>
          <p:nvPr>
            <p:ph type="sldNum" sz="quarter" idx="12"/>
          </p:nvPr>
        </p:nvSpPr>
        <p:spPr/>
        <p:txBody>
          <a:bodyPr/>
          <a:lstStyle>
            <a:lvl1pPr defTabSz="457200" fontAlgn="auto">
              <a:spcBef>
                <a:spcPts val="0"/>
              </a:spcBef>
              <a:spcAft>
                <a:spcPts val="0"/>
              </a:spcAft>
              <a:defRPr/>
            </a:lvl1pPr>
          </a:lstStyle>
          <a:p>
            <a:pPr>
              <a:defRPr/>
            </a:pPr>
            <a:fld id="{0E9491D1-ED61-4D88-A078-A6C9E00A5E8D}" type="slidenum">
              <a:rPr lang="en-US"/>
              <a:pPr>
                <a:defRPr/>
              </a:pPr>
              <a:t>‹#›</a:t>
            </a:fld>
            <a:endParaRPr lang="en-US"/>
          </a:p>
        </p:txBody>
      </p:sp>
    </p:spTree>
    <p:extLst>
      <p:ext uri="{BB962C8B-B14F-4D97-AF65-F5344CB8AC3E}">
        <p14:creationId xmlns:p14="http://schemas.microsoft.com/office/powerpoint/2010/main" val="1721711026"/>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defTabSz="457200" fontAlgn="auto">
              <a:spcBef>
                <a:spcPts val="0"/>
              </a:spcBef>
              <a:spcAft>
                <a:spcPts val="0"/>
              </a:spcAft>
              <a:defRPr/>
            </a:lvl1pPr>
          </a:lstStyle>
          <a:p>
            <a:pPr>
              <a:defRPr/>
            </a:pPr>
            <a:fld id="{EC5A06B8-BF78-4B57-90C4-5FAEA7C447C2}" type="slidenum">
              <a:rPr lang="en-US"/>
              <a:pPr>
                <a:defRPr/>
              </a:pPr>
              <a:t>‹#›</a:t>
            </a:fld>
            <a:endParaRPr lang="en-US"/>
          </a:p>
        </p:txBody>
      </p:sp>
      <p:sp>
        <p:nvSpPr>
          <p:cNvPr id="6" name="Slide Number Placeholder 5"/>
          <p:cNvSpPr>
            <a:spLocks noGrp="1"/>
          </p:cNvSpPr>
          <p:nvPr>
            <p:ph type="sldNum" sz="quarter" idx="12"/>
          </p:nvPr>
        </p:nvSpPr>
        <p:spPr/>
        <p:txBody>
          <a:bodyPr/>
          <a:lstStyle>
            <a:lvl1pPr defTabSz="457200" fontAlgn="auto">
              <a:spcBef>
                <a:spcPts val="0"/>
              </a:spcBef>
              <a:spcAft>
                <a:spcPts val="0"/>
              </a:spcAft>
              <a:defRPr/>
            </a:lvl1pPr>
          </a:lstStyle>
          <a:p>
            <a:pPr>
              <a:defRPr/>
            </a:pPr>
            <a:fld id="{1139A3CA-A40B-43AF-9378-0497EF1C4958}" type="slidenum">
              <a:rPr lang="en-US"/>
              <a:pPr>
                <a:defRPr/>
              </a:pPr>
              <a:t>‹#›</a:t>
            </a:fld>
            <a:endParaRPr lang="en-US"/>
          </a:p>
        </p:txBody>
      </p:sp>
    </p:spTree>
    <p:extLst>
      <p:ext uri="{BB962C8B-B14F-4D97-AF65-F5344CB8AC3E}">
        <p14:creationId xmlns:p14="http://schemas.microsoft.com/office/powerpoint/2010/main" val="390308782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62CD3C4C-07D0-4E0B-861D-04A86C5F8852}"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EC4901D-947F-47CF-918C-1D7D0991E560}"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D5FF4C8C-9D2B-4F7B-8D7C-98D00CB52702}"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A22A6B-7CD4-477A-BA05-061F29837EA0}"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82B7739A-DD55-46BB-82A4-FABEF272FECE}"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22546F-B68E-4039-92F1-BE963761F10C}"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DEC91F-07A0-4C4D-80B4-EFBBC8D4349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F4AD36-AE4C-4328-B9FE-447BFF0D4AB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F74F2-B687-427B-9B9C-4084280E968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74D54CDB-1E33-4090-92D0-70A9DE4AC628}"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28AE03-D055-448A-AC78-76A1E2BE62B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08109A-AE78-4826-AC83-FDB1F130F5F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ADB1D4F-18B5-4F28-AE6A-7DCCE16DB5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5CA8FF8-A62B-4720-AD7C-DB9671AB52B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9209662-2A6C-49EC-B115-E560A167A0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DA8120-2B99-445B-9800-CD9020B982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0B445F-F374-47B2-B4A1-B5ACBC58C29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81FB44-E33B-43E0-8052-6AFCD8FE28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24CE90-3A5D-4FBD-BDFC-D38AF8FFE6E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125FFE0A-A5F1-4604-92B3-319AF251A9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A259A9A8-E7F1-4CC9-A90B-45025BBC7EBC}"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C524624-3596-43FB-8938-55D2C960E96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35991588-11C3-49AA-923B-BD9BA8A43383}"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AAABF-38FF-4460-9D80-E182D28A7D7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165D5B01-ECAB-4479-89BB-800841A47B8A}"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5C91EE9-DA10-46D6-BF0C-E1CC1A26FE75}"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4CE9F1A2-25A4-4278-BF83-86DC10FC45B6}"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6D46493-5360-42CC-96FF-34351ABE069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fld id="{9D5F4BFD-A9EF-4186-844A-67266A4FE9EE}" type="slidenum">
              <a:rPr lang="en-US">
                <a:solidFill>
                  <a:srgbClr val="000000"/>
                </a:solidFill>
              </a:rPr>
              <a:pPr>
                <a:def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4B3F17EF-E932-440D-B9F6-7860D4CC06C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fld id="{73F5BA7F-D8B5-45D1-AEA0-347C84331667}" type="slidenum">
              <a:rPr lang="en-US">
                <a:solidFill>
                  <a:srgbClr val="000000"/>
                </a:solidFill>
              </a:rPr>
              <a:pPr>
                <a:def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512282EC-B891-4202-963A-C43C49B79ABB}"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fld id="{236F43A4-2003-4A2F-AD9A-925711270FB1}" type="slidenum">
              <a:rPr lang="en-US">
                <a:solidFill>
                  <a:srgbClr val="000000"/>
                </a:solidFill>
              </a:rPr>
              <a:pPr>
                <a:def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AD665D71-9B99-462B-BF0C-B6B45A9F983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fld id="{5F02A358-3BD2-4B50-9817-F30F66BD1A79}" type="slidenum">
              <a:rPr lang="en-US">
                <a:solidFill>
                  <a:srgbClr val="000000"/>
                </a:solidFill>
              </a:rPr>
              <a:pPr>
                <a:def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05279594-D217-41DD-B142-4D99FC194EF3}"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fld id="{8A50584A-E554-4617-BDAC-251B979CD2D9}" type="slidenum">
              <a:rPr lang="en-US">
                <a:solidFill>
                  <a:srgbClr val="000000"/>
                </a:solidFill>
              </a:rPr>
              <a:pPr>
                <a:def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D2552AE-1EBA-47DE-B3AB-5EEA159E31D7}"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fld id="{5CDB12DB-37C2-43C6-8224-6C82BC5F744E}" type="slidenum">
              <a:rPr lang="en-US">
                <a:solidFill>
                  <a:srgbClr val="000000"/>
                </a:solidFill>
              </a:rPr>
              <a:pPr>
                <a:def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154592CE-48DF-47CE-8A26-1352B2C51665}"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A2BE9B7A-420F-4CD4-BC78-9AD2483FFA18}"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A52EF103-C080-4D99-A2F6-428B5B683223}"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fld id="{62CD3C4C-07D0-4E0B-861D-04A86C5F8852}"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EC4901D-947F-47CF-918C-1D7D0991E56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fld id="{F884F271-6EDA-41E5-A30B-41498FBC4F18}" type="slidenum">
              <a:rPr lang="en-US">
                <a:solidFill>
                  <a:srgbClr val="000000"/>
                </a:solidFill>
              </a: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2218B66-BA52-4AE6-A96D-004D005611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fld id="{81979DDD-F73F-4E9D-A059-5787E309C878}" type="slidenum">
              <a:rPr lang="en-US">
                <a:solidFill>
                  <a:srgbClr val="000000"/>
                </a:solidFill>
              </a:rPr>
              <a:pPr>
                <a:def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CADD10AF-82F5-4454-AC09-E626DB7E242E}"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13D41E24-4F27-4B8E-8055-830C5B18EBFF}"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17C10C-4870-41AD-BB9C-BCE5ADA85B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21678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D83E3B8F-FC48-4C22-9E44-56D9EDA52333}"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34F889-C37F-4BC4-962B-8CFFBC62A4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05782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ED326D05-1AFD-4D76-8681-BB3AB15B7E63}"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F952EF-0FA6-4AF2-90A6-F2946629F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388849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3D86C4F5-CD85-44B5-BF77-736DD8551B62}"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63C964F-A537-4EC5-9A90-E19BEA4231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83407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fld id="{DD5807D6-729E-4863-B1B5-C081A92AD169}" type="slidenum">
              <a:rPr lang="en-US">
                <a:solidFill>
                  <a:srgbClr val="000000"/>
                </a:solidFill>
              </a: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07382B-0EEF-40AA-AAAC-BE0690FE1E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704409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fld id="{45B2AB78-9C4A-419D-829E-0EA12DFFDE4E}" type="slidenum">
              <a:rPr lang="en-US">
                <a:solidFill>
                  <a:srgbClr val="000000"/>
                </a:solidFill>
              </a: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FBCBBFA-0A35-48B3-B743-46353D0A5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05543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fld id="{5E897E8D-2A4F-4C27-A180-AE140692BC0A}" type="slidenum">
              <a:rPr lang="en-US">
                <a:solidFill>
                  <a:srgbClr val="000000"/>
                </a:solidFill>
              </a: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9FE0BF4-175C-49F0-8BC0-91E064EB82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856923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B86ACDF8-6589-4D0A-A681-E74983920A1E}"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C95B0F-9598-4011-AC93-C32F6A7E14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10275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9F15EF38-2BA4-4033-B2D8-CB30CC652963}"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A9D5CB-7498-4E45-A1E4-AE4D70E646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44031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fld id="{528F76D7-7BA1-4176-A275-DC1F8FF70770}" type="slidenum">
              <a:rPr lang="en-US">
                <a:solidFill>
                  <a:srgbClr val="000000"/>
                </a:solidFill>
              </a: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14A7F8-A805-4C28-8BFB-DE1F219D97B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50CFA75D-9689-4B33-B331-FA037FFFFA2A}"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A8CBE1-B373-4571-88E4-A7C06CCF7E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98010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3809FFC7-CB36-417C-A633-B4D5F1329934}"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EEA49F-A40D-4B4D-AA92-BFFB79F472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75108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26DC06DF-03D3-426B-B76C-A76FAF1C9B1F}"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E78A585-697C-4C90-A6E5-8A55F56DA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35040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13D41E24-4F27-4B8E-8055-830C5B18EBFF}"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17C10C-4870-41AD-BB9C-BCE5ADA85B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15091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D83E3B8F-FC48-4C22-9E44-56D9EDA52333}"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34F889-C37F-4BC4-962B-8CFFBC62A4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352716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ED326D05-1AFD-4D76-8681-BB3AB15B7E63}"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F952EF-0FA6-4AF2-90A6-F2946629F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75623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3D86C4F5-CD85-44B5-BF77-736DD8551B62}"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63C964F-A537-4EC5-9A90-E19BEA4231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258851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fld id="{DD5807D6-729E-4863-B1B5-C081A92AD169}" type="slidenum">
              <a:rPr lang="en-US">
                <a:solidFill>
                  <a:srgbClr val="000000"/>
                </a:solidFill>
              </a: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07382B-0EEF-40AA-AAAC-BE0690FE1E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84680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fld id="{45B2AB78-9C4A-419D-829E-0EA12DFFDE4E}" type="slidenum">
              <a:rPr lang="en-US">
                <a:solidFill>
                  <a:srgbClr val="000000"/>
                </a:solidFill>
              </a: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FBCBBFA-0A35-48B3-B743-46353D0A5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88385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fld id="{5E897E8D-2A4F-4C27-A180-AE140692BC0A}" type="slidenum">
              <a:rPr lang="en-US">
                <a:solidFill>
                  <a:srgbClr val="000000"/>
                </a:solidFill>
              </a: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9FE0BF4-175C-49F0-8BC0-91E064EB82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3617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fld id="{EF260B82-E7A1-47D6-BCC0-51D1860ED51D}" type="slidenum">
              <a:rPr lang="en-US">
                <a:solidFill>
                  <a:srgbClr val="000000"/>
                </a:solidFill>
              </a: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332B3E-483E-4A5B-AF3B-4EE5165BF3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B86ACDF8-6589-4D0A-A681-E74983920A1E}"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C95B0F-9598-4011-AC93-C32F6A7E14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69549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9F15EF38-2BA4-4033-B2D8-CB30CC652963}"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A9D5CB-7498-4E45-A1E4-AE4D70E646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20526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50CFA75D-9689-4B33-B331-FA037FFFFA2A}"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A8CBE1-B373-4571-88E4-A7C06CCF7E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19154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3809FFC7-CB36-417C-A633-B4D5F1329934}"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EEA49F-A40D-4B4D-AA92-BFFB79F472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95765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fld id="{26DC06DF-03D3-426B-B76C-A76FAF1C9B1F}"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E78A585-697C-4C90-A6E5-8A55F56DA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37886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9F6D2A21-BF18-4299-86EE-609B68F86D4B}" type="datetimeFigureOut">
              <a:rPr lang="en-US"/>
              <a:pPr>
                <a:defRPr/>
              </a:pPr>
              <a:t>9/18/2013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C0A3777F-358A-4C10-BF2E-BA08D3A7BC11}" type="slidenum">
              <a:rPr lang="en-US"/>
              <a:pPr>
                <a:defRPr/>
              </a:pPr>
              <a:t>‹#›</a:t>
            </a:fld>
            <a:endParaRPr lang="en-US"/>
          </a:p>
        </p:txBody>
      </p:sp>
    </p:spTree>
    <p:extLst>
      <p:ext uri="{BB962C8B-B14F-4D97-AF65-F5344CB8AC3E}">
        <p14:creationId xmlns:p14="http://schemas.microsoft.com/office/powerpoint/2010/main" val="139128688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2A9CF473-FD78-4907-954C-755ED8969F44}" type="datetimeFigureOut">
              <a:rPr lang="en-US"/>
              <a:pPr>
                <a:defRPr/>
              </a:pPr>
              <a:t>9/18/2013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4229FB4F-8CA8-44E3-8082-3ED1D31EDBCD}" type="slidenum">
              <a:rPr lang="en-US"/>
              <a:pPr>
                <a:defRPr/>
              </a:pPr>
              <a:t>‹#›</a:t>
            </a:fld>
            <a:endParaRPr lang="en-US"/>
          </a:p>
        </p:txBody>
      </p:sp>
    </p:spTree>
    <p:extLst>
      <p:ext uri="{BB962C8B-B14F-4D97-AF65-F5344CB8AC3E}">
        <p14:creationId xmlns:p14="http://schemas.microsoft.com/office/powerpoint/2010/main" val="106409912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0FDFB651-AF5F-498C-9F35-3AC474FEB193}" type="datetimeFigureOut">
              <a:rPr lang="en-US"/>
              <a:pPr>
                <a:defRPr/>
              </a:pPr>
              <a:t>9/18/2013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C7BC7B5A-57B8-4D22-92AB-6FDD3B67F313}" type="slidenum">
              <a:rPr lang="en-US"/>
              <a:pPr>
                <a:defRPr/>
              </a:pPr>
              <a:t>‹#›</a:t>
            </a:fld>
            <a:endParaRPr lang="en-US"/>
          </a:p>
        </p:txBody>
      </p:sp>
    </p:spTree>
    <p:extLst>
      <p:ext uri="{BB962C8B-B14F-4D97-AF65-F5344CB8AC3E}">
        <p14:creationId xmlns:p14="http://schemas.microsoft.com/office/powerpoint/2010/main" val="103164347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45BA2369-FA1E-4DF3-8365-B82D8FFCA0E6}" type="datetimeFigureOut">
              <a:rPr lang="en-US"/>
              <a:pPr>
                <a:defRPr/>
              </a:pPr>
              <a:t>9/18/2013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871571FD-063B-4BCA-AA17-7414A14C9F1D}" type="slidenum">
              <a:rPr lang="en-US"/>
              <a:pPr>
                <a:defRPr/>
              </a:pPr>
              <a:t>‹#›</a:t>
            </a:fld>
            <a:endParaRPr lang="en-US"/>
          </a:p>
        </p:txBody>
      </p:sp>
    </p:spTree>
    <p:extLst>
      <p:ext uri="{BB962C8B-B14F-4D97-AF65-F5344CB8AC3E}">
        <p14:creationId xmlns:p14="http://schemas.microsoft.com/office/powerpoint/2010/main" val="334664866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969A341E-6BEA-4EE7-A832-2FB948AC8456}" type="datetimeFigureOut">
              <a:rPr lang="en-US"/>
              <a:pPr>
                <a:defRPr/>
              </a:pPr>
              <a:t>9/18/2013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8FFA421F-99F6-48C7-9218-9458F8EAF673}" type="slidenum">
              <a:rPr lang="en-US"/>
              <a:pPr>
                <a:defRPr/>
              </a:pPr>
              <a:t>‹#›</a:t>
            </a:fld>
            <a:endParaRPr lang="en-US"/>
          </a:p>
        </p:txBody>
      </p:sp>
    </p:spTree>
    <p:extLst>
      <p:ext uri="{BB962C8B-B14F-4D97-AF65-F5344CB8AC3E}">
        <p14:creationId xmlns:p14="http://schemas.microsoft.com/office/powerpoint/2010/main" val="39318110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A478D0FB-9833-46A7-8F0F-7BE90AF9A3EA}"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80E41EB-3398-4F3E-B32A-E9DE02A853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D2E66F01-5EC3-411C-97D2-38C7BACBE308}" type="datetimeFigureOut">
              <a:rPr lang="en-US"/>
              <a:pPr>
                <a:defRPr/>
              </a:pPr>
              <a:t>9/18/2013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B5071AEB-1FA9-4DA8-AE25-A35764D58C3B}" type="slidenum">
              <a:rPr lang="en-US"/>
              <a:pPr>
                <a:defRPr/>
              </a:pPr>
              <a:t>‹#›</a:t>
            </a:fld>
            <a:endParaRPr lang="en-US"/>
          </a:p>
        </p:txBody>
      </p:sp>
    </p:spTree>
    <p:extLst>
      <p:ext uri="{BB962C8B-B14F-4D97-AF65-F5344CB8AC3E}">
        <p14:creationId xmlns:p14="http://schemas.microsoft.com/office/powerpoint/2010/main" val="255632056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E0CBE910-907C-46E5-B80F-C9B63D7E23CA}" type="datetimeFigureOut">
              <a:rPr lang="en-US"/>
              <a:pPr>
                <a:defRPr/>
              </a:pPr>
              <a:t>9/18/2013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3932FFA1-B28E-48B6-8BD4-317AC10680EA}" type="slidenum">
              <a:rPr lang="en-US"/>
              <a:pPr>
                <a:defRPr/>
              </a:pPr>
              <a:t>‹#›</a:t>
            </a:fld>
            <a:endParaRPr lang="en-US"/>
          </a:p>
        </p:txBody>
      </p:sp>
    </p:spTree>
    <p:extLst>
      <p:ext uri="{BB962C8B-B14F-4D97-AF65-F5344CB8AC3E}">
        <p14:creationId xmlns:p14="http://schemas.microsoft.com/office/powerpoint/2010/main" val="191016980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1AA6F633-4B5E-401C-95F3-C4B0A1105F33}" type="datetimeFigureOut">
              <a:rPr lang="en-US"/>
              <a:pPr>
                <a:defRPr/>
              </a:pPr>
              <a:t>9/18/2013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A351A84B-3923-4F08-9582-F3FD93EE9A8B}" type="slidenum">
              <a:rPr lang="en-US"/>
              <a:pPr>
                <a:defRPr/>
              </a:pPr>
              <a:t>‹#›</a:t>
            </a:fld>
            <a:endParaRPr lang="en-US"/>
          </a:p>
        </p:txBody>
      </p:sp>
    </p:spTree>
    <p:extLst>
      <p:ext uri="{BB962C8B-B14F-4D97-AF65-F5344CB8AC3E}">
        <p14:creationId xmlns:p14="http://schemas.microsoft.com/office/powerpoint/2010/main" val="222366080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DB6F0905-FB69-47B0-BEFF-F8E2A910CC22}" type="datetimeFigureOut">
              <a:rPr lang="en-US"/>
              <a:pPr>
                <a:defRPr/>
              </a:pPr>
              <a:t>9/18/2013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0EAE2016-C403-452D-8004-5EA5067B76A3}" type="slidenum">
              <a:rPr lang="en-US"/>
              <a:pPr>
                <a:defRPr/>
              </a:pPr>
              <a:t>‹#›</a:t>
            </a:fld>
            <a:endParaRPr lang="en-US"/>
          </a:p>
        </p:txBody>
      </p:sp>
    </p:spTree>
    <p:extLst>
      <p:ext uri="{BB962C8B-B14F-4D97-AF65-F5344CB8AC3E}">
        <p14:creationId xmlns:p14="http://schemas.microsoft.com/office/powerpoint/2010/main" val="269098923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0139B23B-6C21-4738-82B8-AF8343F0F12F}" type="datetimeFigureOut">
              <a:rPr lang="en-US"/>
              <a:pPr>
                <a:defRPr/>
              </a:pPr>
              <a:t>9/18/2013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41C452E2-2347-4B77-999A-B86CF880956E}" type="slidenum">
              <a:rPr lang="en-US"/>
              <a:pPr>
                <a:defRPr/>
              </a:pPr>
              <a:t>‹#›</a:t>
            </a:fld>
            <a:endParaRPr lang="en-US"/>
          </a:p>
        </p:txBody>
      </p:sp>
    </p:spTree>
    <p:extLst>
      <p:ext uri="{BB962C8B-B14F-4D97-AF65-F5344CB8AC3E}">
        <p14:creationId xmlns:p14="http://schemas.microsoft.com/office/powerpoint/2010/main" val="266073114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fld id="{822DF23D-664A-4F0F-9922-C58D58450251}" type="datetimeFigureOut">
              <a:rPr lang="en-US"/>
              <a:pPr>
                <a:defRPr/>
              </a:pPr>
              <a:t>9/18/2013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32DABC6D-12CF-40B7-BD59-3D38F0AAE593}" type="slidenum">
              <a:rPr lang="en-US"/>
              <a:pPr>
                <a:defRPr/>
              </a:pPr>
              <a:t>‹#›</a:t>
            </a:fld>
            <a:endParaRPr lang="en-US"/>
          </a:p>
        </p:txBody>
      </p:sp>
    </p:spTree>
    <p:extLst>
      <p:ext uri="{BB962C8B-B14F-4D97-AF65-F5344CB8AC3E}">
        <p14:creationId xmlns:p14="http://schemas.microsoft.com/office/powerpoint/2010/main" val="189442085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AF83E6C3-C11A-4414-BBEB-5B740921773A}"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F2B2BE-7671-463D-8036-8CEFF26CB8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364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C9C1D7A9-D1AA-4811-A160-7703FD4F7390}"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D401E1-4AE8-407E-98C8-2A28D32341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473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4CCDA003-3B2C-49A5-B999-BDF60A6CC2F0}"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3684C8-A86F-41E9-B101-9C4998FE0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8177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11E7E5E4-410D-4E92-B238-5D378E326D9F}"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F9C5B2F-99E5-4648-BD90-DDFB4E6CD4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4984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D53B346C-0525-41BC-B063-EC3002EF4874}"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D4F3C6-4E52-42EB-825C-F0185C9B2E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fld id="{E254C765-3E5E-4E14-9A3F-D4844CA3CCC6}" type="slidenum">
              <a:rPr lang="en-US">
                <a:solidFill>
                  <a:srgbClr val="000000"/>
                </a:solidFill>
              </a:rPr>
              <a:pPr/>
              <a:t>‹#›</a:t>
            </a:fld>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01FEB7-91B5-484F-B6F5-E7208D95D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9554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fld id="{F0527B71-77C1-4A19-870C-F09D254FC7F1}" type="slidenum">
              <a:rPr lang="en-US">
                <a:solidFill>
                  <a:srgbClr val="000000"/>
                </a:solidFill>
              </a:rPr>
              <a:pPr/>
              <a:t>‹#›</a:t>
            </a:fld>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1AF9B0F-8E71-4506-A48E-D6C3F3E397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829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fld id="{9FB328CA-3FFE-4E2B-BCD5-E606B50315DF}" type="slidenum">
              <a:rPr lang="en-US">
                <a:solidFill>
                  <a:srgbClr val="000000"/>
                </a:solidFill>
              </a:rPr>
              <a:pPr/>
              <a:t>‹#›</a:t>
            </a:fld>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4371A96-7F00-4A95-B065-739EA4B5D1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5918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159BF7A6-5A21-4F16-8C67-A074FBBC2FBA}"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3B0A32-F093-4AC6-AB87-CE5DDC0136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348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fld id="{FD8F60BF-12F9-4498-978F-2DF960E2D32A}" type="slidenum">
              <a:rPr lang="en-US">
                <a:solidFill>
                  <a:srgbClr val="000000"/>
                </a:solidFill>
              </a:rPr>
              <a:pPr/>
              <a:t>‹#›</a:t>
            </a:fld>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A43EA7-3511-4A56-ADC6-62307B8B73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9193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0C3EA1F2-4321-4922-B855-2492C31EE0EB}"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0C10A4-4847-40A6-90CC-EA11B3B2CE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785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34220C0A-62EB-45F2-8B7B-5DB2C818F314}"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844411-01B3-4645-943F-071F169FBB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7139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2D887A31-E4F5-4E5F-93CE-95393A175277}"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B4BA85-705F-4B0A-9B07-502C35F6B4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435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5200922F-E168-4FEC-B94D-A67AF0D900F2}"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A089D7-CF6B-4EF0-83BA-17437255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0070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fld id="{61843E9B-11F6-414A-9524-52247EEEB4E3}" type="slidenum">
              <a:rPr lang="en-US">
                <a:solidFill>
                  <a:srgbClr val="000000"/>
                </a:solidFill>
              </a:rPr>
              <a:pPr/>
              <a:t>‹#›</a:t>
            </a:fld>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4705F7-C895-4510-9E26-40168DA8D6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34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theme" Target="../theme/theme16.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7.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9.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vl1pPr>
          </a:lstStyle>
          <a:p>
            <a:pPr eaLnBrk="0" fontAlgn="base" hangingPunct="0">
              <a:spcBef>
                <a:spcPct val="0"/>
              </a:spcBef>
              <a:spcAft>
                <a:spcPct val="0"/>
              </a:spcAft>
            </a:pPr>
            <a:fld id="{ADC1A4A8-6532-41EF-9976-9ED063244ACF}"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eaLnBrk="0" fontAlgn="base" hangingPunct="0">
              <a:spcBef>
                <a:spcPct val="0"/>
              </a:spcBef>
              <a:spcAft>
                <a:spcPct val="0"/>
              </a:spcAft>
            </a:pPr>
            <a:fld id="{0F01CAFB-6440-4C82-AAFE-6EBB32227057}"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5" r:id="rId12"/>
    <p:sldLayoutId id="2147483716" r:id="rId13"/>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4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solidFill>
                <a:srgbClr val="000000"/>
              </a:solidFill>
            </a:endParaRPr>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solidFill>
                <a:srgbClr val="000000"/>
              </a:solidFill>
            </a:endParaRPr>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612EA62F-E4FA-4AB0-A4DC-1175E76AAE85}"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2840993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smtClean="0"/>
            </a:lvl1pPr>
          </a:lstStyle>
          <a:p>
            <a:pPr algn="ctr" eaLnBrk="0" fontAlgn="base" hangingPunct="0">
              <a:spcBef>
                <a:spcPct val="0"/>
              </a:spcBef>
              <a:spcAft>
                <a:spcPct val="0"/>
              </a:spcAft>
              <a:defRPr/>
            </a:pPr>
            <a:fld id="{E8E637A8-C4C6-47F3-8431-010FFB05982A}" type="slidenum">
              <a:rPr lang="en-US">
                <a:solidFill>
                  <a:srgbClr val="000000"/>
                </a:solidFill>
              </a:rPr>
              <a:pPr algn="ctr" eaLnBrk="0" fontAlgn="base" hangingPunct="0">
                <a:spcBef>
                  <a:spcPct val="0"/>
                </a:spcBef>
                <a:spcAft>
                  <a:spcPct val="0"/>
                </a:spcAft>
                <a:defRPr/>
              </a:pPr>
              <a:t>‹#›</a:t>
            </a:fld>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E61FE4EF-76ED-4E79-8A91-146E8788058E}"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92480353"/>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Lst>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smtClean="0">
                <a:latin typeface="Arial" charset="0"/>
              </a:defRPr>
            </a:lvl1pPr>
          </a:lstStyle>
          <a:p>
            <a:pPr fontAlgn="base">
              <a:spcBef>
                <a:spcPct val="0"/>
              </a:spcBef>
              <a:spcAft>
                <a:spcPct val="0"/>
              </a:spcAft>
              <a:defRPr/>
            </a:pPr>
            <a:fld id="{7999900A-1C39-4AF3-8834-C849D53CC36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smtClean="0">
                <a:latin typeface="Arial" charset="0"/>
              </a:defRPr>
            </a:lvl1pPr>
          </a:lstStyle>
          <a:p>
            <a:pPr fontAlgn="base">
              <a:spcBef>
                <a:spcPct val="0"/>
              </a:spcBef>
              <a:spcAft>
                <a:spcPct val="0"/>
              </a:spcAft>
              <a:defRPr/>
            </a:pPr>
            <a:fld id="{F36EE191-CB82-4856-BF6F-BAD681052CD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4172213"/>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Lst>
  <p:transition spd="med"/>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8B2D30B-2D50-485F-A7BA-72BC42AB7D7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08248761"/>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A11F1-9B9C-4DCF-BC4F-252ECA6BAF03}" type="datetimeFigureOut">
              <a:rPr lang="en-US" smtClean="0">
                <a:solidFill>
                  <a:prstClr val="black">
                    <a:tint val="75000"/>
                  </a:prstClr>
                </a:solidFill>
              </a:rPr>
              <a:pPr/>
              <a:t>9/18/2013</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FBB54-5F90-4E25-B8D5-5683C252101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92069883"/>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8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smtClean="0">
              <a:solidFill>
                <a:srgbClr val="000000"/>
              </a:solidFill>
            </a:endParaRPr>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smtClean="0">
              <a:solidFill>
                <a:srgbClr val="000000"/>
              </a:solidFill>
            </a:endParaRPr>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1DE9FF7-8471-4444-90F9-AE4AD0C4030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6988908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fontAlgn="base">
              <a:spcBef>
                <a:spcPct val="0"/>
              </a:spcBef>
              <a:spcAft>
                <a:spcPct val="0"/>
              </a:spcAft>
              <a:defRPr/>
            </a:pPr>
            <a:fld id="{7637E050-F2CE-4D5E-944B-1602FE6EF9A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08256654"/>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solidFill>
                  <a:srgbClr val="000000"/>
                </a:solidFill>
                <a:latin typeface="Aria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000000"/>
                </a:solidFill>
                <a:latin typeface="Arial"/>
                <a:cs typeface="+mn-cs"/>
              </a:defRPr>
            </a:lvl1pPr>
          </a:lstStyle>
          <a:p>
            <a:pPr fontAlgn="base">
              <a:spcBef>
                <a:spcPct val="0"/>
              </a:spcBef>
              <a:spcAft>
                <a:spcPct val="0"/>
              </a:spcAft>
              <a:defRPr/>
            </a:pPr>
            <a:fld id="{6743FA3A-609D-4FB8-9189-E5210B8A02C5}" type="slidenum">
              <a:rPr lang="en-US"/>
              <a:pPr fontAlgn="base">
                <a:spcBef>
                  <a:spcPct val="0"/>
                </a:spcBef>
                <a:spcAft>
                  <a:spcPct val="0"/>
                </a:spcAft>
                <a:defRPr/>
              </a:pPr>
              <a:t>‹#›</a:t>
            </a:fld>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solidFill>
                  <a:srgbClr val="000000"/>
                </a:solidFill>
                <a:latin typeface="Arial"/>
                <a:cs typeface="+mn-cs"/>
              </a:defRPr>
            </a:lvl1pPr>
          </a:lstStyle>
          <a:p>
            <a:pPr fontAlgn="base">
              <a:spcBef>
                <a:spcPct val="0"/>
              </a:spcBef>
              <a:spcAft>
                <a:spcPct val="0"/>
              </a:spcAft>
              <a:defRPr/>
            </a:pPr>
            <a:fld id="{9FF5E0CF-A201-46E6-A5F6-CBF4CCCA29E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79238681"/>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000000"/>
                </a:solidFill>
                <a:latin typeface="Arial" charset="0"/>
                <a:cs typeface="+mn-cs"/>
              </a:defRPr>
            </a:lvl1pPr>
          </a:lstStyle>
          <a:p>
            <a:pPr fontAlgn="base">
              <a:spcBef>
                <a:spcPct val="0"/>
              </a:spcBef>
              <a:spcAft>
                <a:spcPct val="0"/>
              </a:spcAft>
              <a:defRPr/>
            </a:pPr>
            <a:fld id="{34FAEE9B-6F4A-45AA-BB1B-92D582F1DB8D}" type="slidenum">
              <a:rPr lang="en-US"/>
              <a:pPr fontAlgn="base">
                <a:spcBef>
                  <a:spcPct val="0"/>
                </a:spcBef>
                <a:spcAft>
                  <a:spcPct val="0"/>
                </a:spcAft>
                <a:defRPr/>
              </a:pPr>
              <a:t>‹#›</a:t>
            </a:fld>
            <a:endParaRPr lang="en-US"/>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solidFill>
                  <a:srgbClr val="000000"/>
                </a:solidFill>
                <a:latin typeface="Arial" charset="0"/>
                <a:cs typeface="+mn-cs"/>
              </a:defRPr>
            </a:lvl1pPr>
          </a:lstStyle>
          <a:p>
            <a:pPr fontAlgn="base">
              <a:spcBef>
                <a:spcPct val="0"/>
              </a:spcBef>
              <a:spcAft>
                <a:spcPct val="0"/>
              </a:spcAft>
              <a:defRPr/>
            </a:pPr>
            <a:fld id="{08094A7F-58F7-4A08-A8C3-DA219BB8A8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6728866"/>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Lst>
  <p:transition spd="med"/>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defTabSz="914400" eaLnBrk="0" hangingPunct="0">
              <a:defRPr sz="1400" smtClean="0">
                <a:solidFill>
                  <a:srgbClr val="000000"/>
                </a:solidFill>
                <a:latin typeface="+mn-lt"/>
                <a:cs typeface="+mn-cs"/>
              </a:defRPr>
            </a:lvl1pPr>
          </a:lstStyle>
          <a:p>
            <a:pPr fontAlgn="base">
              <a:spcBef>
                <a:spcPct val="0"/>
              </a:spcBef>
              <a:spcAft>
                <a:spcPct val="0"/>
              </a:spcAft>
              <a:defRPr/>
            </a:pPr>
            <a:endParaRPr lang="en-US"/>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defTabSz="914400" eaLnBrk="0" hangingPunct="0">
              <a:defRPr sz="1400" smtClean="0">
                <a:solidFill>
                  <a:srgbClr val="000000"/>
                </a:solidFill>
                <a:latin typeface="+mn-lt"/>
                <a:cs typeface="+mn-cs"/>
              </a:defRPr>
            </a:lvl1pPr>
          </a:lstStyle>
          <a:p>
            <a:pPr fontAlgn="base">
              <a:spcBef>
                <a:spcPct val="0"/>
              </a:spcBef>
              <a:spcAft>
                <a:spcPct val="0"/>
              </a:spcAft>
              <a:defRPr/>
            </a:pPr>
            <a:fld id="{B085103C-3D1A-4388-B22D-09BDBD6B1151}" type="slidenum">
              <a:rPr lang="en-US"/>
              <a:pPr fontAlgn="base">
                <a:spcBef>
                  <a:spcPct val="0"/>
                </a:spcBef>
                <a:spcAft>
                  <a:spcPct val="0"/>
                </a:spcAft>
                <a:defRPr/>
              </a:pPr>
              <a:t>‹#›</a:t>
            </a:fld>
            <a:endParaRPr lang="en-US"/>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defTabSz="914400" eaLnBrk="0" hangingPunct="0">
              <a:defRPr sz="1400" smtClean="0">
                <a:solidFill>
                  <a:srgbClr val="000000"/>
                </a:solidFill>
                <a:latin typeface="+mn-lt"/>
                <a:cs typeface="+mn-cs"/>
              </a:defRPr>
            </a:lvl1pPr>
          </a:lstStyle>
          <a:p>
            <a:pPr fontAlgn="base">
              <a:spcBef>
                <a:spcPct val="0"/>
              </a:spcBef>
              <a:spcAft>
                <a:spcPct val="0"/>
              </a:spcAft>
              <a:defRPr/>
            </a:pPr>
            <a:fld id="{C38F2EFF-FF94-450D-9201-F6E9DC625C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7921473"/>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transition spd="med"/>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smtClean="0">
                <a:latin typeface="+mn-lt"/>
              </a:defRPr>
            </a:lvl1pPr>
          </a:lstStyle>
          <a:p>
            <a:pPr fontAlgn="base">
              <a:spcBef>
                <a:spcPct val="0"/>
              </a:spcBef>
              <a:spcAft>
                <a:spcPct val="0"/>
              </a:spcAft>
              <a:defRPr/>
            </a:pPr>
            <a:endParaRPr lang="en-US">
              <a:solidFill>
                <a:srgbClr val="000000"/>
              </a:solidFill>
            </a:endParaRPr>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smtClean="0">
                <a:latin typeface="+mn-lt"/>
              </a:defRPr>
            </a:lvl1pPr>
          </a:lstStyle>
          <a:p>
            <a:pPr fontAlgn="base">
              <a:spcBef>
                <a:spcPct val="0"/>
              </a:spcBef>
              <a:spcAft>
                <a:spcPct val="0"/>
              </a:spcAft>
              <a:defRPr/>
            </a:pPr>
            <a:fld id="{81979DDD-F73F-4E9D-A059-5787E309C87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smtClean="0">
                <a:latin typeface="+mn-lt"/>
              </a:defRPr>
            </a:lvl1pPr>
          </a:lstStyle>
          <a:p>
            <a:pPr fontAlgn="base">
              <a:spcBef>
                <a:spcPct val="0"/>
              </a:spcBef>
              <a:spcAft>
                <a:spcPct val="0"/>
              </a:spcAft>
              <a:defRPr/>
            </a:pPr>
            <a:fld id="{CADD10AF-82F5-4454-AC09-E626DB7E242E}"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ransition spd="med"/>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FB06D518-B6F1-4E38-A34C-EB5A3FA53EF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smtClean="0">
                <a:latin typeface="+mn-lt"/>
              </a:defRPr>
            </a:lvl1pPr>
          </a:lstStyle>
          <a:p>
            <a:pPr fontAlgn="base">
              <a:spcBef>
                <a:spcPct val="0"/>
              </a:spcBef>
              <a:spcAft>
                <a:spcPct val="0"/>
              </a:spcAft>
              <a:defRPr/>
            </a:pPr>
            <a:endParaRPr lang="en-US">
              <a:solidFill>
                <a:srgbClr val="000000"/>
              </a:solidFill>
            </a:endParaRPr>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smtClean="0">
                <a:latin typeface="+mn-lt"/>
              </a:defRPr>
            </a:lvl1pPr>
          </a:lstStyle>
          <a:p>
            <a:pPr fontAlgn="base">
              <a:spcBef>
                <a:spcPct val="0"/>
              </a:spcBef>
              <a:spcAft>
                <a:spcPct val="0"/>
              </a:spcAft>
              <a:defRPr/>
            </a:pPr>
            <a:fld id="{81979DDD-F73F-4E9D-A059-5787E309C87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smtClean="0">
                <a:latin typeface="+mn-lt"/>
              </a:defRPr>
            </a:lvl1pPr>
          </a:lstStyle>
          <a:p>
            <a:pPr fontAlgn="base">
              <a:spcBef>
                <a:spcPct val="0"/>
              </a:spcBef>
              <a:spcAft>
                <a:spcPct val="0"/>
              </a:spcAft>
              <a:defRPr/>
            </a:pPr>
            <a:fld id="{CADD10AF-82F5-4454-AC09-E626DB7E242E}"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7" r:id="rId12"/>
  </p:sldLayoutIdLst>
  <p:transition/>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lvl1pPr>
          </a:lstStyle>
          <a:p>
            <a:pPr fontAlgn="base">
              <a:spcBef>
                <a:spcPct val="0"/>
              </a:spcBef>
              <a:spcAft>
                <a:spcPct val="0"/>
              </a:spcAft>
            </a:pPr>
            <a:endParaRPr lang="en-US">
              <a:solidFill>
                <a:srgbClr val="000000"/>
              </a:solidFill>
            </a:endParaRPr>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lvl1pPr>
          </a:lstStyle>
          <a:p>
            <a:pPr fontAlgn="base">
              <a:spcBef>
                <a:spcPct val="0"/>
              </a:spcBef>
              <a:spcAft>
                <a:spcPct val="0"/>
              </a:spcAft>
            </a:pPr>
            <a:fld id="{136D6DCA-3146-4724-9C3F-ED8F1AA87CA7}" type="slidenum">
              <a:rPr lang="en-US">
                <a:solidFill>
                  <a:srgbClr val="000000"/>
                </a:solidFill>
              </a:rPr>
              <a:pPr fontAlgn="base">
                <a:spcBef>
                  <a:spcPct val="0"/>
                </a:spcBef>
                <a:spcAft>
                  <a:spcPct val="0"/>
                </a:spcAft>
              </a:pPr>
              <a:t>‹#›</a:t>
            </a:fld>
            <a:endParaRPr lang="en-US">
              <a:solidFill>
                <a:srgbClr val="000000"/>
              </a:solidFill>
            </a:endParaRPr>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lvl1pPr>
          </a:lstStyle>
          <a:p>
            <a:pPr fontAlgn="base">
              <a:spcBef>
                <a:spcPct val="0"/>
              </a:spcBef>
              <a:spcAft>
                <a:spcPct val="0"/>
              </a:spcAft>
            </a:pPr>
            <a:fld id="{0B972CA2-7E50-426B-A280-7F41BE3C9A8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14140566"/>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ransition spd="med"/>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lvl1pPr>
          </a:lstStyle>
          <a:p>
            <a:pPr fontAlgn="base">
              <a:spcBef>
                <a:spcPct val="0"/>
              </a:spcBef>
              <a:spcAft>
                <a:spcPct val="0"/>
              </a:spcAft>
            </a:pPr>
            <a:endParaRPr lang="en-US">
              <a:solidFill>
                <a:srgbClr val="000000"/>
              </a:solidFill>
            </a:endParaRPr>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lvl1pPr>
          </a:lstStyle>
          <a:p>
            <a:pPr fontAlgn="base">
              <a:spcBef>
                <a:spcPct val="0"/>
              </a:spcBef>
              <a:spcAft>
                <a:spcPct val="0"/>
              </a:spcAft>
            </a:pPr>
            <a:fld id="{136D6DCA-3146-4724-9C3F-ED8F1AA87CA7}" type="slidenum">
              <a:rPr lang="en-US">
                <a:solidFill>
                  <a:srgbClr val="000000"/>
                </a:solidFill>
              </a:rPr>
              <a:pPr fontAlgn="base">
                <a:spcBef>
                  <a:spcPct val="0"/>
                </a:spcBef>
                <a:spcAft>
                  <a:spcPct val="0"/>
                </a:spcAft>
              </a:pPr>
              <a:t>‹#›</a:t>
            </a:fld>
            <a:endParaRPr lang="en-US">
              <a:solidFill>
                <a:srgbClr val="000000"/>
              </a:solidFill>
            </a:endParaRPr>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lvl1pPr>
          </a:lstStyle>
          <a:p>
            <a:pPr fontAlgn="base">
              <a:spcBef>
                <a:spcPct val="0"/>
              </a:spcBef>
              <a:spcAft>
                <a:spcPct val="0"/>
              </a:spcAft>
            </a:pPr>
            <a:fld id="{0B972CA2-7E50-426B-A280-7F41BE3C9A8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72546527"/>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transition/>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1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81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F539A579-FA57-42C3-B7D8-8F27BBCE9501}" type="datetimeFigureOut">
              <a:rPr lang="en-US"/>
              <a:pPr>
                <a:defRPr/>
              </a:pPr>
              <a:t>9/18/2013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316F70F0-F74E-4951-8BDE-499E091CF464}" type="slidenum">
              <a:rPr lang="en-US"/>
              <a:pPr>
                <a:defRPr/>
              </a:pPr>
              <a:t>‹#›</a:t>
            </a:fld>
            <a:endParaRPr lang="en-US"/>
          </a:p>
        </p:txBody>
      </p:sp>
    </p:spTree>
    <p:extLst>
      <p:ext uri="{BB962C8B-B14F-4D97-AF65-F5344CB8AC3E}">
        <p14:creationId xmlns:p14="http://schemas.microsoft.com/office/powerpoint/2010/main" val="410207824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993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vl1pPr>
          </a:lstStyle>
          <a:p>
            <a:pPr eaLnBrk="0" fontAlgn="base" hangingPunct="0">
              <a:spcBef>
                <a:spcPct val="0"/>
              </a:spcBef>
              <a:spcAft>
                <a:spcPct val="0"/>
              </a:spcAft>
            </a:pPr>
            <a:fld id="{940605AE-754D-4818-9E3C-8D2175AF88F1}"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
        <p:nvSpPr>
          <p:cNvPr id="993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eaLnBrk="0" fontAlgn="base" hangingPunct="0">
              <a:spcBef>
                <a:spcPct val="0"/>
              </a:spcBef>
              <a:spcAft>
                <a:spcPct val="0"/>
              </a:spcAft>
            </a:pPr>
            <a:fld id="{3ECC381B-4C0B-4823-A5B4-CE205B7878B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48432523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vl1pPr>
          </a:lstStyle>
          <a:p>
            <a:pPr eaLnBrk="0" fontAlgn="base" hangingPunct="0">
              <a:spcBef>
                <a:spcPct val="0"/>
              </a:spcBef>
              <a:spcAft>
                <a:spcPct val="0"/>
              </a:spcAft>
            </a:pPr>
            <a:fld id="{0D0F23F0-4387-49B1-ACF0-3266377A7A85}"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eaLnBrk="0" fontAlgn="base" hangingPunct="0">
              <a:spcBef>
                <a:spcPct val="0"/>
              </a:spcBef>
              <a:spcAft>
                <a:spcPct val="0"/>
              </a:spcAft>
            </a:pPr>
            <a:fld id="{4A4DE058-F172-4AA2-A72A-3680124B35A9}"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97899163"/>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1.xml"/><Relationship Id="rId1" Type="http://schemas.openxmlformats.org/officeDocument/2006/relationships/slideLayout" Target="../slideLayouts/slideLayout1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0.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6.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0.xml"/><Relationship Id="rId1" Type="http://schemas.openxmlformats.org/officeDocument/2006/relationships/tags" Target="../tags/tag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9.xml"/><Relationship Id="rId1" Type="http://schemas.openxmlformats.org/officeDocument/2006/relationships/tags" Target="../tags/tag9.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heri.ucla.edu/index.ph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8.xml"/><Relationship Id="rId1" Type="http://schemas.openxmlformats.org/officeDocument/2006/relationships/tags" Target="../tags/tag10.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3.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brookings.edu/press/Books/1997/pasteur.aspx"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5.xml"/><Relationship Id="rId1" Type="http://schemas.openxmlformats.org/officeDocument/2006/relationships/tags" Target="../tags/tag1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3.xml"/></Relationships>
</file>

<file path=ppt/slides/_rels/slide2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7.xml"/><Relationship Id="rId7" Type="http://schemas.openxmlformats.org/officeDocument/2006/relationships/image" Target="../media/image22.png"/><Relationship Id="rId2" Type="http://schemas.openxmlformats.org/officeDocument/2006/relationships/slideLayout" Target="../slideLayouts/slideLayout228.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hyperlink" Target="http://books.nap.edu/openbook.php?record_id=10239&amp;page=159" TargetMode="External"/><Relationship Id="rId4" Type="http://schemas.openxmlformats.org/officeDocument/2006/relationships/image" Target="../media/image24.jpe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6.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hyperlink" Target="http://www.ce.umn.edu/~smith/docs/NDTL81Ch3GoingDeeper.pdf" TargetMode="Externa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0.xml"/><Relationship Id="rId1" Type="http://schemas.openxmlformats.org/officeDocument/2006/relationships/tags" Target="../tags/tag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0.xml"/><Relationship Id="rId1" Type="http://schemas.openxmlformats.org/officeDocument/2006/relationships/tags" Target="../tags/tag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0.xml"/><Relationship Id="rId1" Type="http://schemas.openxmlformats.org/officeDocument/2006/relationships/tags" Target="../tags/tag19.xml"/><Relationship Id="rId4" Type="http://schemas.openxmlformats.org/officeDocument/2006/relationships/image" Target="../media/image36.wmf"/></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5.xml"/><Relationship Id="rId1" Type="http://schemas.openxmlformats.org/officeDocument/2006/relationships/tags" Target="../tags/tag20.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6.xml"/><Relationship Id="rId1" Type="http://schemas.openxmlformats.org/officeDocument/2006/relationships/tags" Target="../tags/tag2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7.xml"/><Relationship Id="rId1" Type="http://schemas.openxmlformats.org/officeDocument/2006/relationships/tags" Target="../tags/tag2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3.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0.xml"/><Relationship Id="rId1" Type="http://schemas.openxmlformats.org/officeDocument/2006/relationships/tags" Target="../tags/tag24.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3.xml"/><Relationship Id="rId1" Type="http://schemas.openxmlformats.org/officeDocument/2006/relationships/tags" Target="../tags/tag25.xml"/><Relationship Id="rId4" Type="http://schemas.openxmlformats.org/officeDocument/2006/relationships/image" Target="../media/image42.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3.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8.xml"/><Relationship Id="rId1" Type="http://schemas.openxmlformats.org/officeDocument/2006/relationships/tags" Target="../tags/tag2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10.xml"/><Relationship Id="rId1" Type="http://schemas.openxmlformats.org/officeDocument/2006/relationships/tags" Target="../tags/tag28.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15.xml"/><Relationship Id="rId1" Type="http://schemas.openxmlformats.org/officeDocument/2006/relationships/tags" Target="../tags/tag29.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ags" Target="../tags/tag3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6.xml"/><Relationship Id="rId1" Type="http://schemas.openxmlformats.org/officeDocument/2006/relationships/tags" Target="../tags/tag3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5.xml"/><Relationship Id="rId1" Type="http://schemas.openxmlformats.org/officeDocument/2006/relationships/tags" Target="../tags/tag3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xml"/><Relationship Id="rId1" Type="http://schemas.openxmlformats.org/officeDocument/2006/relationships/tags" Target="../tags/tag3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oleObject" Target="../embeddings/oleObject3.bin"/><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xml"/><Relationship Id="rId1" Type="http://schemas.openxmlformats.org/officeDocument/2006/relationships/tags" Target="../tags/tag3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9.xml"/><Relationship Id="rId1" Type="http://schemas.openxmlformats.org/officeDocument/2006/relationships/tags" Target="../tags/tag37.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http://youtu.be/lfT_hoiuY8w" TargetMode="Externa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hyperlink" Target="http://vimeo.com/andyub/activeclassro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0.xml"/><Relationship Id="rId1" Type="http://schemas.openxmlformats.org/officeDocument/2006/relationships/tags" Target="../tags/tag38.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0.xml"/><Relationship Id="rId1" Type="http://schemas.openxmlformats.org/officeDocument/2006/relationships/tags" Target="../tags/tag3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4.xml"/><Relationship Id="rId1" Type="http://schemas.openxmlformats.org/officeDocument/2006/relationships/tags" Target="../tags/tag40.xml"/><Relationship Id="rId4" Type="http://schemas.openxmlformats.org/officeDocument/2006/relationships/image" Target="../media/image55.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4.xml"/><Relationship Id="rId1" Type="http://schemas.openxmlformats.org/officeDocument/2006/relationships/tags" Target="../tags/tag41.xml"/><Relationship Id="rId5" Type="http://schemas.openxmlformats.org/officeDocument/2006/relationships/image" Target="../media/image56.jpeg"/><Relationship Id="rId4" Type="http://schemas.openxmlformats.org/officeDocument/2006/relationships/image" Target="../media/image55.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0.xml"/><Relationship Id="rId1" Type="http://schemas.openxmlformats.org/officeDocument/2006/relationships/tags" Target="../tags/tag4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5.xml"/><Relationship Id="rId1" Type="http://schemas.openxmlformats.org/officeDocument/2006/relationships/tags" Target="../tags/tag43.xml"/><Relationship Id="rId4" Type="http://schemas.openxmlformats.org/officeDocument/2006/relationships/image" Target="../media/image2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5.xml"/><Relationship Id="rId1" Type="http://schemas.openxmlformats.org/officeDocument/2006/relationships/tags" Target="../tags/tag4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52.xml"/><Relationship Id="rId1" Type="http://schemas.openxmlformats.org/officeDocument/2006/relationships/tags" Target="../tags/tag45.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52.xml"/><Relationship Id="rId1" Type="http://schemas.openxmlformats.org/officeDocument/2006/relationships/tags" Target="../tags/tag46.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4.xml"/><Relationship Id="rId1" Type="http://schemas.openxmlformats.org/officeDocument/2006/relationships/tags" Target="../tags/tag47.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9.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wmf"/><Relationship Id="rId2" Type="http://schemas.openxmlformats.org/officeDocument/2006/relationships/slideLayout" Target="../slideLayouts/slideLayout19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8" Type="http://schemas.openxmlformats.org/officeDocument/2006/relationships/hyperlink" Target="http://www.ce.umn.edu/~smith/docs/NDTL-123-2-Smith-Social_Basis_of_Learning-.pdf" TargetMode="External"/><Relationship Id="rId13" Type="http://schemas.openxmlformats.org/officeDocument/2006/relationships/hyperlink" Target="http://www7.nationalacademies.org/bose/Fairweather_CommissionedPaper.pdf" TargetMode="External"/><Relationship Id="rId3" Type="http://schemas.openxmlformats.org/officeDocument/2006/relationships/hyperlink" Target="http://www.nap.edu/openbook/0309082927/html/" TargetMode="External"/><Relationship Id="rId7" Type="http://schemas.openxmlformats.org/officeDocument/2006/relationships/hyperlink" Target="http://www.ce.umn.edu/~smith" TargetMode="External"/><Relationship Id="rId12" Type="http://schemas.openxmlformats.org/officeDocument/2006/relationships/hyperlink" Target="http://www.pkal.org/activities/PedagogiesOfEngagementSummit.cfm" TargetMode="External"/><Relationship Id="rId2" Type="http://schemas.openxmlformats.org/officeDocument/2006/relationships/notesSlide" Target="../notesSlides/notesSlide77.xml"/><Relationship Id="rId1" Type="http://schemas.openxmlformats.org/officeDocument/2006/relationships/slideLayout" Target="../slideLayouts/slideLayout158.xml"/><Relationship Id="rId6" Type="http://schemas.openxmlformats.org/officeDocument/2006/relationships/hyperlink" Target="http://www.ce.umn.edu/~smith/docs/Streveler-Smith-Pilotte_OBE_Chapter-CAP-v11.pdf" TargetMode="External"/><Relationship Id="rId11" Type="http://schemas.openxmlformats.org/officeDocument/2006/relationships/hyperlink" Target="http://www.udel.edu/pbl" TargetMode="External"/><Relationship Id="rId5" Type="http://schemas.openxmlformats.org/officeDocument/2006/relationships/hyperlink" Target="http://www3.interscience.wiley.com/journal/122268048/abstract?CRETRY=1&amp;SRETRY=0" TargetMode="External"/><Relationship Id="rId10" Type="http://schemas.openxmlformats.org/officeDocument/2006/relationships/hyperlink" Target="http://www.ce.umn.edu/~smith/docs/CLReturnstoCollege.pdf" TargetMode="External"/><Relationship Id="rId4" Type="http://schemas.openxmlformats.org/officeDocument/2006/relationships/hyperlink" Target="http://www.skillscommission.org/commissioned.htm" TargetMode="External"/><Relationship Id="rId9" Type="http://schemas.openxmlformats.org/officeDocument/2006/relationships/hyperlink" Target="http://www.ce.umn.edu/~smith/docs/Smith-Pedagogies_of_Engagement.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1362" y="228600"/>
            <a:ext cx="8839200" cy="990600"/>
          </a:xfrm>
          <a:noFill/>
        </p:spPr>
        <p:txBody>
          <a:bodyPr lIns="0" tIns="0" rIns="0" bIns="0" anchor="t"/>
          <a:lstStyle/>
          <a:p>
            <a:pPr eaLnBrk="1" hangingPunct="1"/>
            <a:r>
              <a:rPr lang="en-US" sz="4000" dirty="0" smtClean="0">
                <a:latin typeface="Arial" pitchFamily="34" charset="0"/>
                <a:cs typeface="Arial" pitchFamily="34" charset="0"/>
              </a:rPr>
              <a:t>Teaming Up – Learning as</a:t>
            </a:r>
            <a:br>
              <a:rPr lang="en-US" sz="4000" dirty="0" smtClean="0">
                <a:latin typeface="Arial" pitchFamily="34" charset="0"/>
                <a:cs typeface="Arial" pitchFamily="34" charset="0"/>
              </a:rPr>
            </a:br>
            <a:r>
              <a:rPr lang="en-US" sz="4000" dirty="0" smtClean="0">
                <a:latin typeface="Arial" pitchFamily="34" charset="0"/>
                <a:cs typeface="Arial" pitchFamily="34" charset="0"/>
              </a:rPr>
              <a:t>Cooperative Experiences</a:t>
            </a:r>
            <a:endParaRPr lang="en-US" sz="4000" i="1" dirty="0" smtClean="0">
              <a:solidFill>
                <a:schemeClr val="tx1"/>
              </a:solidFill>
              <a:latin typeface="Arial" pitchFamily="34" charset="0"/>
              <a:cs typeface="Arial" pitchFamily="34" charset="0"/>
            </a:endParaRPr>
          </a:p>
        </p:txBody>
      </p:sp>
      <p:sp>
        <p:nvSpPr>
          <p:cNvPr id="14339" name="Freeform 3"/>
          <p:cNvSpPr>
            <a:spLocks/>
          </p:cNvSpPr>
          <p:nvPr/>
        </p:nvSpPr>
        <p:spPr bwMode="auto">
          <a:xfrm>
            <a:off x="277093" y="1600200"/>
            <a:ext cx="8567738" cy="98425"/>
          </a:xfrm>
          <a:custGeom>
            <a:avLst/>
            <a:gdLst>
              <a:gd name="T0" fmla="*/ 0 w 5397"/>
              <a:gd name="T1" fmla="*/ 61 h 62"/>
              <a:gd name="T2" fmla="*/ 5396 w 5397"/>
              <a:gd name="T3" fmla="*/ 61 h 62"/>
              <a:gd name="T4" fmla="*/ 5396 w 5397"/>
              <a:gd name="T5" fmla="*/ 0 h 62"/>
              <a:gd name="T6" fmla="*/ 0 w 5397"/>
              <a:gd name="T7" fmla="*/ 0 h 62"/>
              <a:gd name="T8" fmla="*/ 0 w 5397"/>
              <a:gd name="T9" fmla="*/ 61 h 62"/>
              <a:gd name="T10" fmla="*/ 0 60000 65536"/>
              <a:gd name="T11" fmla="*/ 0 60000 65536"/>
              <a:gd name="T12" fmla="*/ 0 60000 65536"/>
              <a:gd name="T13" fmla="*/ 0 60000 65536"/>
              <a:gd name="T14" fmla="*/ 0 60000 65536"/>
              <a:gd name="T15" fmla="*/ 0 w 5397"/>
              <a:gd name="T16" fmla="*/ 0 h 62"/>
              <a:gd name="T17" fmla="*/ 5397 w 5397"/>
              <a:gd name="T18" fmla="*/ 62 h 62"/>
            </a:gdLst>
            <a:ahLst/>
            <a:cxnLst>
              <a:cxn ang="T10">
                <a:pos x="T0" y="T1"/>
              </a:cxn>
              <a:cxn ang="T11">
                <a:pos x="T2" y="T3"/>
              </a:cxn>
              <a:cxn ang="T12">
                <a:pos x="T4" y="T5"/>
              </a:cxn>
              <a:cxn ang="T13">
                <a:pos x="T6" y="T7"/>
              </a:cxn>
              <a:cxn ang="T14">
                <a:pos x="T8" y="T9"/>
              </a:cxn>
            </a:cxnLst>
            <a:rect l="T15" t="T16" r="T17" b="T18"/>
            <a:pathLst>
              <a:path w="5397" h="62">
                <a:moveTo>
                  <a:pt x="0" y="61"/>
                </a:moveTo>
                <a:lnTo>
                  <a:pt x="5396" y="61"/>
                </a:lnTo>
                <a:lnTo>
                  <a:pt x="5396" y="0"/>
                </a:lnTo>
                <a:lnTo>
                  <a:pt x="0" y="0"/>
                </a:lnTo>
                <a:lnTo>
                  <a:pt x="0" y="61"/>
                </a:lnTo>
              </a:path>
            </a:pathLst>
          </a:custGeom>
          <a:solidFill>
            <a:srgbClr val="000000"/>
          </a:solidFill>
          <a:ln w="9525" cap="rnd">
            <a:noFill/>
            <a:round/>
            <a:headEnd/>
            <a:tailEnd/>
          </a:ln>
        </p:spPr>
        <p:txBody>
          <a:bodyPr/>
          <a:lstStyle/>
          <a:p>
            <a:pPr eaLnBrk="0" fontAlgn="base" hangingPunct="0">
              <a:spcBef>
                <a:spcPct val="0"/>
              </a:spcBef>
              <a:spcAft>
                <a:spcPct val="0"/>
              </a:spcAft>
            </a:pPr>
            <a:endParaRPr lang="en-US" sz="2400">
              <a:solidFill>
                <a:srgbClr val="000000"/>
              </a:solidFill>
            </a:endParaRPr>
          </a:p>
        </p:txBody>
      </p:sp>
      <p:sp>
        <p:nvSpPr>
          <p:cNvPr id="14340" name="Rectangle 4"/>
          <p:cNvSpPr>
            <a:spLocks noChangeArrowheads="1"/>
          </p:cNvSpPr>
          <p:nvPr/>
        </p:nvSpPr>
        <p:spPr bwMode="auto">
          <a:xfrm>
            <a:off x="103262" y="4419600"/>
            <a:ext cx="8915400" cy="1981200"/>
          </a:xfrm>
          <a:prstGeom prst="rect">
            <a:avLst/>
          </a:prstGeom>
          <a:noFill/>
          <a:ln w="9525">
            <a:noFill/>
            <a:miter lim="800000"/>
            <a:headEnd/>
            <a:tailEnd/>
          </a:ln>
        </p:spPr>
        <p:txBody>
          <a:bodyPr lIns="0" tIns="0" rIns="0" bIns="0"/>
          <a:lstStyle/>
          <a:p>
            <a:pPr lvl="0" algn="ctr" eaLnBrk="0" fontAlgn="base" hangingPunct="0">
              <a:lnSpc>
                <a:spcPct val="80000"/>
              </a:lnSpc>
              <a:spcBef>
                <a:spcPct val="0"/>
              </a:spcBef>
              <a:spcAft>
                <a:spcPct val="0"/>
              </a:spcAft>
            </a:pPr>
            <a:r>
              <a:rPr lang="en-US" sz="3200" dirty="0" smtClean="0">
                <a:solidFill>
                  <a:srgbClr val="000000"/>
                </a:solidFill>
                <a:latin typeface="Arial"/>
                <a:cs typeface="Times New Roman" pitchFamily="18" charset="0"/>
              </a:rPr>
              <a:t>University </a:t>
            </a:r>
            <a:r>
              <a:rPr lang="en-US" sz="3200" dirty="0">
                <a:solidFill>
                  <a:srgbClr val="000000"/>
                </a:solidFill>
                <a:latin typeface="Arial"/>
                <a:cs typeface="Times New Roman" pitchFamily="18" charset="0"/>
              </a:rPr>
              <a:t>of </a:t>
            </a:r>
            <a:r>
              <a:rPr lang="en-US" sz="3200" dirty="0" smtClean="0">
                <a:solidFill>
                  <a:srgbClr val="000000"/>
                </a:solidFill>
                <a:latin typeface="Arial"/>
                <a:cs typeface="Times New Roman" pitchFamily="18" charset="0"/>
              </a:rPr>
              <a:t>Iowa</a:t>
            </a:r>
            <a:endParaRPr lang="en-US" sz="3200" dirty="0">
              <a:solidFill>
                <a:srgbClr val="000000"/>
              </a:solidFill>
              <a:latin typeface="Arial"/>
              <a:cs typeface="Times New Roman" pitchFamily="18" charset="0"/>
            </a:endParaRPr>
          </a:p>
          <a:p>
            <a:pPr lvl="0" algn="ctr" eaLnBrk="0" fontAlgn="base" hangingPunct="0">
              <a:lnSpc>
                <a:spcPct val="80000"/>
              </a:lnSpc>
              <a:spcBef>
                <a:spcPct val="0"/>
              </a:spcBef>
              <a:spcAft>
                <a:spcPct val="0"/>
              </a:spcAft>
            </a:pPr>
            <a:endParaRPr lang="en-US" sz="2800" dirty="0">
              <a:solidFill>
                <a:srgbClr val="000000"/>
              </a:solidFill>
              <a:latin typeface="Arial"/>
              <a:cs typeface="Times New Roman" pitchFamily="18" charset="0"/>
            </a:endParaRPr>
          </a:p>
          <a:p>
            <a:pPr lvl="0" algn="ctr" eaLnBrk="0" fontAlgn="base" hangingPunct="0">
              <a:lnSpc>
                <a:spcPct val="80000"/>
              </a:lnSpc>
              <a:spcBef>
                <a:spcPct val="0"/>
              </a:spcBef>
              <a:spcAft>
                <a:spcPct val="0"/>
              </a:spcAft>
            </a:pPr>
            <a:r>
              <a:rPr lang="en-US" sz="2800" dirty="0" smtClean="0">
                <a:solidFill>
                  <a:srgbClr val="000000"/>
                </a:solidFill>
                <a:latin typeface="Arial"/>
                <a:cs typeface="Times New Roman" pitchFamily="18" charset="0"/>
              </a:rPr>
              <a:t>Center for Teaching</a:t>
            </a:r>
            <a:endParaRPr lang="en-US" sz="2800" dirty="0">
              <a:solidFill>
                <a:srgbClr val="000000"/>
              </a:solidFill>
              <a:latin typeface="Arial"/>
              <a:cs typeface="Times New Roman" pitchFamily="18" charset="0"/>
            </a:endParaRPr>
          </a:p>
          <a:p>
            <a:pPr lvl="0" algn="ctr" eaLnBrk="0" fontAlgn="base" hangingPunct="0">
              <a:lnSpc>
                <a:spcPct val="80000"/>
              </a:lnSpc>
              <a:spcBef>
                <a:spcPct val="0"/>
              </a:spcBef>
              <a:spcAft>
                <a:spcPct val="0"/>
              </a:spcAft>
            </a:pPr>
            <a:endParaRPr lang="en-US" sz="3200" dirty="0">
              <a:solidFill>
                <a:srgbClr val="000000"/>
              </a:solidFill>
              <a:latin typeface="Arial"/>
              <a:cs typeface="Times New Roman" pitchFamily="18" charset="0"/>
            </a:endParaRPr>
          </a:p>
          <a:p>
            <a:pPr lvl="0" algn="ctr" eaLnBrk="0" fontAlgn="base" hangingPunct="0">
              <a:lnSpc>
                <a:spcPct val="80000"/>
              </a:lnSpc>
              <a:spcBef>
                <a:spcPct val="0"/>
              </a:spcBef>
              <a:spcAft>
                <a:spcPct val="0"/>
              </a:spcAft>
            </a:pPr>
            <a:r>
              <a:rPr lang="en-US" sz="2400" dirty="0" smtClean="0">
                <a:solidFill>
                  <a:srgbClr val="000000"/>
                </a:solidFill>
                <a:latin typeface="Arial"/>
                <a:cs typeface="Times New Roman" pitchFamily="18" charset="0"/>
              </a:rPr>
              <a:t>September 24, </a:t>
            </a:r>
            <a:r>
              <a:rPr lang="en-US" sz="2400" dirty="0">
                <a:solidFill>
                  <a:srgbClr val="000000"/>
                </a:solidFill>
                <a:latin typeface="Arial"/>
                <a:cs typeface="Times New Roman" pitchFamily="18" charset="0"/>
              </a:rPr>
              <a:t>2013</a:t>
            </a:r>
            <a:endParaRPr lang="en-US" dirty="0">
              <a:solidFill>
                <a:srgbClr val="000000"/>
              </a:solidFill>
              <a:latin typeface="Arial"/>
            </a:endParaRPr>
          </a:p>
        </p:txBody>
      </p:sp>
      <p:sp>
        <p:nvSpPr>
          <p:cNvPr id="4" name="TextBox 3"/>
          <p:cNvSpPr txBox="1"/>
          <p:nvPr/>
        </p:nvSpPr>
        <p:spPr>
          <a:xfrm>
            <a:off x="608176" y="2057400"/>
            <a:ext cx="7848600" cy="2000548"/>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000000"/>
                </a:solidFill>
                <a:latin typeface="Arial" pitchFamily="34" charset="0"/>
                <a:cs typeface="Arial" pitchFamily="34" charset="0"/>
              </a:rPr>
              <a:t>Karl A. Smith</a:t>
            </a:r>
          </a:p>
          <a:p>
            <a:pPr algn="ctr" eaLnBrk="0" fontAlgn="base" hangingPunct="0">
              <a:spcBef>
                <a:spcPct val="0"/>
              </a:spcBef>
              <a:spcAft>
                <a:spcPct val="0"/>
              </a:spcAft>
            </a:pPr>
            <a:r>
              <a:rPr lang="en-US" sz="2400" dirty="0" smtClean="0">
                <a:solidFill>
                  <a:srgbClr val="000000"/>
                </a:solidFill>
                <a:latin typeface="Arial" pitchFamily="34" charset="0"/>
                <a:cs typeface="Arial" pitchFamily="34" charset="0"/>
              </a:rPr>
              <a:t>STEM Education Center / </a:t>
            </a:r>
            <a:r>
              <a:rPr lang="en-US" sz="2400" dirty="0">
                <a:solidFill>
                  <a:srgbClr val="000000"/>
                </a:solidFill>
                <a:latin typeface="Arial" pitchFamily="34" charset="0"/>
                <a:cs typeface="Arial" pitchFamily="34" charset="0"/>
              </a:rPr>
              <a:t>Technological Leadership </a:t>
            </a:r>
            <a:r>
              <a:rPr lang="en-US" sz="2400" dirty="0" smtClean="0">
                <a:solidFill>
                  <a:srgbClr val="000000"/>
                </a:solidFill>
                <a:latin typeface="Arial" pitchFamily="34" charset="0"/>
                <a:cs typeface="Arial" pitchFamily="34" charset="0"/>
              </a:rPr>
              <a:t>Institute / Civil Engineering – University </a:t>
            </a:r>
            <a:r>
              <a:rPr lang="en-US" sz="2400" dirty="0">
                <a:solidFill>
                  <a:srgbClr val="000000"/>
                </a:solidFill>
                <a:latin typeface="Arial" pitchFamily="34" charset="0"/>
                <a:cs typeface="Arial" pitchFamily="34" charset="0"/>
              </a:rPr>
              <a:t>of </a:t>
            </a:r>
            <a:r>
              <a:rPr lang="en-US" sz="2400" dirty="0" smtClean="0">
                <a:solidFill>
                  <a:srgbClr val="000000"/>
                </a:solidFill>
                <a:latin typeface="Arial" pitchFamily="34" charset="0"/>
                <a:cs typeface="Arial" pitchFamily="34" charset="0"/>
              </a:rPr>
              <a:t>Minnesota &amp;</a:t>
            </a:r>
            <a:endParaRPr lang="en-US" sz="2400" dirty="0">
              <a:solidFill>
                <a:srgbClr val="000000"/>
              </a:solidFill>
              <a:latin typeface="Arial" pitchFamily="34" charset="0"/>
              <a:cs typeface="Arial" pitchFamily="34" charset="0"/>
            </a:endParaRPr>
          </a:p>
          <a:p>
            <a:pPr algn="ctr" eaLnBrk="0" fontAlgn="base" hangingPunct="0">
              <a:spcBef>
                <a:spcPct val="0"/>
              </a:spcBef>
              <a:spcAft>
                <a:spcPct val="0"/>
              </a:spcAft>
            </a:pPr>
            <a:r>
              <a:rPr lang="en-US" sz="2400" dirty="0" smtClean="0">
                <a:solidFill>
                  <a:srgbClr val="000000"/>
                </a:solidFill>
                <a:latin typeface="Arial" pitchFamily="34" charset="0"/>
                <a:cs typeface="Arial" pitchFamily="34" charset="0"/>
              </a:rPr>
              <a:t>Engineering </a:t>
            </a:r>
            <a:r>
              <a:rPr lang="en-US" sz="2400" dirty="0">
                <a:solidFill>
                  <a:srgbClr val="000000"/>
                </a:solidFill>
                <a:latin typeface="Arial" pitchFamily="34" charset="0"/>
                <a:cs typeface="Arial" pitchFamily="34" charset="0"/>
              </a:rPr>
              <a:t>Education – </a:t>
            </a:r>
            <a:r>
              <a:rPr lang="en-US" sz="2400" dirty="0" smtClean="0">
                <a:solidFill>
                  <a:srgbClr val="000000"/>
                </a:solidFill>
                <a:latin typeface="Arial" pitchFamily="34" charset="0"/>
                <a:cs typeface="Arial" pitchFamily="34" charset="0"/>
              </a:rPr>
              <a:t>Purdue </a:t>
            </a:r>
            <a:r>
              <a:rPr lang="en-US" sz="2400" dirty="0">
                <a:solidFill>
                  <a:srgbClr val="000000"/>
                </a:solidFill>
                <a:latin typeface="Arial" pitchFamily="34" charset="0"/>
                <a:cs typeface="Arial" pitchFamily="34" charset="0"/>
              </a:rPr>
              <a:t>University</a:t>
            </a:r>
          </a:p>
          <a:p>
            <a:pPr algn="ctr" eaLnBrk="0" fontAlgn="base" hangingPunct="0">
              <a:spcBef>
                <a:spcPct val="0"/>
              </a:spcBef>
              <a:spcAft>
                <a:spcPct val="0"/>
              </a:spcAft>
            </a:pPr>
            <a:r>
              <a:rPr lang="en-US" sz="2400" dirty="0" smtClean="0">
                <a:solidFill>
                  <a:srgbClr val="000000"/>
                </a:solidFill>
                <a:latin typeface="Arial" pitchFamily="34" charset="0"/>
                <a:cs typeface="Arial" pitchFamily="34" charset="0"/>
              </a:rPr>
              <a:t>ksmith@umn.edu </a:t>
            </a:r>
            <a:r>
              <a:rPr lang="en-US" sz="2400" dirty="0">
                <a:solidFill>
                  <a:srgbClr val="000000"/>
                </a:solidFill>
                <a:latin typeface="Arial" pitchFamily="34" charset="0"/>
                <a:cs typeface="Arial" pitchFamily="34" charset="0"/>
              </a:rPr>
              <a:t>- http://www.ce.umn.edu/~smith</a:t>
            </a:r>
          </a:p>
        </p:txBody>
      </p:sp>
    </p:spTree>
    <p:custDataLst>
      <p:tags r:id="rId1"/>
    </p:custDataLst>
    <p:extLst>
      <p:ext uri="{BB962C8B-B14F-4D97-AF65-F5344CB8AC3E}">
        <p14:creationId xmlns:p14="http://schemas.microsoft.com/office/powerpoint/2010/main" val="297707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686550" y="6165850"/>
            <a:ext cx="2303463" cy="274638"/>
          </a:xfrm>
          <a:prstGeom prst="rect">
            <a:avLst/>
          </a:prstGeom>
          <a:noFill/>
          <a:ln w="9525">
            <a:noFill/>
            <a:miter lim="800000"/>
            <a:headEnd/>
            <a:tailEnd/>
          </a:ln>
        </p:spPr>
        <p:txBody>
          <a:bodyPr lIns="0" tIns="0" rIns="0" bIns="0"/>
          <a:lstStyle/>
          <a:p>
            <a:pPr eaLnBrk="0" hangingPunct="0"/>
            <a:r>
              <a:rPr lang="en-US" sz="2000">
                <a:solidFill>
                  <a:srgbClr val="000000"/>
                </a:solidFill>
                <a:latin typeface="Staccato222 BT" pitchFamily="66" charset="0"/>
              </a:rPr>
              <a:t>Lila M. Smith</a:t>
            </a:r>
          </a:p>
        </p:txBody>
      </p:sp>
      <p:pic>
        <p:nvPicPr>
          <p:cNvPr id="46083" name="Picture 3" descr="smhd100dpi"/>
          <p:cNvPicPr>
            <a:picLocks noChangeAspect="1" noChangeArrowheads="1"/>
          </p:cNvPicPr>
          <p:nvPr/>
        </p:nvPicPr>
        <p:blipFill>
          <a:blip r:embed="rId4" cstate="print"/>
          <a:srcRect/>
          <a:stretch>
            <a:fillRect/>
          </a:stretch>
        </p:blipFill>
        <p:spPr bwMode="auto">
          <a:xfrm>
            <a:off x="2438400" y="609600"/>
            <a:ext cx="4105275" cy="52006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555810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685800" y="304800"/>
            <a:ext cx="7772400" cy="1143000"/>
          </a:xfrm>
        </p:spPr>
        <p:txBody>
          <a:bodyPr/>
          <a:lstStyle/>
          <a:p>
            <a:r>
              <a:rPr lang="en-US" smtClean="0">
                <a:latin typeface="Arial" charset="0"/>
              </a:rPr>
              <a:t>Engineering Education</a:t>
            </a:r>
          </a:p>
        </p:txBody>
      </p:sp>
      <p:sp>
        <p:nvSpPr>
          <p:cNvPr id="346114" name="Rectangle 3"/>
          <p:cNvSpPr>
            <a:spLocks noGrp="1" noChangeArrowheads="1"/>
          </p:cNvSpPr>
          <p:nvPr>
            <p:ph type="body" idx="1"/>
          </p:nvPr>
        </p:nvSpPr>
        <p:spPr>
          <a:xfrm>
            <a:off x="685800" y="1447800"/>
            <a:ext cx="7772400" cy="2743200"/>
          </a:xfrm>
        </p:spPr>
        <p:txBody>
          <a:bodyPr/>
          <a:lstStyle/>
          <a:p>
            <a:r>
              <a:rPr lang="en-US" dirty="0" smtClean="0">
                <a:latin typeface="Arial" charset="0"/>
              </a:rPr>
              <a:t>Practice – Third-year course in metallurgical reactions – thermodynamics and kinetics</a:t>
            </a:r>
          </a:p>
          <a:p>
            <a:r>
              <a:rPr lang="en-US" dirty="0" smtClean="0">
                <a:latin typeface="Arial" charset="0"/>
              </a:rPr>
              <a:t>Research – ? </a:t>
            </a:r>
          </a:p>
          <a:p>
            <a:r>
              <a:rPr lang="en-US" dirty="0" smtClean="0">
                <a:latin typeface="Arial" charset="0"/>
              </a:rPr>
              <a:t>Theory – ?</a:t>
            </a:r>
          </a:p>
          <a:p>
            <a:endParaRPr lang="en-US" dirty="0" smtClean="0">
              <a:latin typeface="Arial" charset="0"/>
            </a:endParaRPr>
          </a:p>
        </p:txBody>
      </p:sp>
      <p:sp>
        <p:nvSpPr>
          <p:cNvPr id="346115" name="AutoShape 4"/>
          <p:cNvSpPr>
            <a:spLocks noChangeArrowheads="1"/>
          </p:cNvSpPr>
          <p:nvPr/>
        </p:nvSpPr>
        <p:spPr bwMode="auto">
          <a:xfrm>
            <a:off x="6096000" y="4419600"/>
            <a:ext cx="1420813" cy="844550"/>
          </a:xfrm>
          <a:prstGeom prst="triangle">
            <a:avLst>
              <a:gd name="adj" fmla="val 50000"/>
            </a:avLst>
          </a:prstGeom>
          <a:no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2400">
              <a:solidFill>
                <a:srgbClr val="000000"/>
              </a:solidFill>
              <a:latin typeface="Arial" charset="0"/>
              <a:cs typeface="Arial" charset="0"/>
            </a:endParaRPr>
          </a:p>
        </p:txBody>
      </p:sp>
      <p:sp>
        <p:nvSpPr>
          <p:cNvPr id="346116" name="Text Box 5"/>
          <p:cNvSpPr txBox="1">
            <a:spLocks noChangeArrowheads="1"/>
          </p:cNvSpPr>
          <p:nvPr/>
        </p:nvSpPr>
        <p:spPr bwMode="auto">
          <a:xfrm>
            <a:off x="6338888" y="3971925"/>
            <a:ext cx="974725" cy="3968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latin typeface="Arial" charset="0"/>
                <a:cs typeface="Arial" charset="0"/>
              </a:rPr>
              <a:t>Theory</a:t>
            </a:r>
          </a:p>
        </p:txBody>
      </p:sp>
      <p:sp>
        <p:nvSpPr>
          <p:cNvPr id="346117" name="Text Box 6"/>
          <p:cNvSpPr txBox="1">
            <a:spLocks noChangeArrowheads="1"/>
          </p:cNvSpPr>
          <p:nvPr/>
        </p:nvSpPr>
        <p:spPr bwMode="auto">
          <a:xfrm>
            <a:off x="5449083" y="5289550"/>
            <a:ext cx="1282723" cy="707886"/>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dirty="0" smtClean="0">
                <a:solidFill>
                  <a:srgbClr val="000000"/>
                </a:solidFill>
                <a:latin typeface="Arial" charset="0"/>
                <a:cs typeface="Arial" charset="0"/>
              </a:rPr>
              <a:t>Research</a:t>
            </a:r>
          </a:p>
          <a:p>
            <a:pPr algn="ctr" eaLnBrk="0" fontAlgn="base" hangingPunct="0">
              <a:spcBef>
                <a:spcPct val="0"/>
              </a:spcBef>
              <a:spcAft>
                <a:spcPct val="0"/>
              </a:spcAft>
            </a:pPr>
            <a:r>
              <a:rPr lang="en-US" sz="2000" dirty="0" smtClean="0">
                <a:solidFill>
                  <a:srgbClr val="000000"/>
                </a:solidFill>
                <a:latin typeface="Arial" charset="0"/>
                <a:cs typeface="Arial" charset="0"/>
              </a:rPr>
              <a:t>Evidence</a:t>
            </a:r>
            <a:endParaRPr lang="en-US" sz="2000" dirty="0">
              <a:solidFill>
                <a:srgbClr val="000000"/>
              </a:solidFill>
              <a:latin typeface="Arial" charset="0"/>
              <a:cs typeface="Arial" charset="0"/>
            </a:endParaRPr>
          </a:p>
        </p:txBody>
      </p:sp>
      <p:sp>
        <p:nvSpPr>
          <p:cNvPr id="346118" name="Text Box 7"/>
          <p:cNvSpPr txBox="1">
            <a:spLocks noChangeArrowheads="1"/>
          </p:cNvSpPr>
          <p:nvPr/>
        </p:nvSpPr>
        <p:spPr bwMode="auto">
          <a:xfrm>
            <a:off x="6918325" y="5289550"/>
            <a:ext cx="1101725" cy="3968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latin typeface="Arial" charset="0"/>
                <a:cs typeface="Arial" charset="0"/>
              </a:rPr>
              <a:t>Practice</a:t>
            </a:r>
          </a:p>
        </p:txBody>
      </p:sp>
      <p:pic>
        <p:nvPicPr>
          <p:cNvPr id="8" name="Picture 3"/>
          <p:cNvPicPr>
            <a:picLocks noChangeArrowheads="1"/>
          </p:cNvPicPr>
          <p:nvPr/>
        </p:nvPicPr>
        <p:blipFill>
          <a:blip r:embed="rId3" cstate="print"/>
          <a:srcRect/>
          <a:stretch>
            <a:fillRect/>
          </a:stretch>
        </p:blipFill>
        <p:spPr bwMode="auto">
          <a:xfrm>
            <a:off x="6726237" y="1143000"/>
            <a:ext cx="2417763" cy="2643188"/>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2422082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48161" name="Rectangle 2"/>
          <p:cNvSpPr>
            <a:spLocks noGrp="1" noChangeArrowheads="1"/>
          </p:cNvSpPr>
          <p:nvPr>
            <p:ph type="title"/>
          </p:nvPr>
        </p:nvSpPr>
        <p:spPr/>
        <p:txBody>
          <a:bodyPr/>
          <a:lstStyle/>
          <a:p>
            <a:r>
              <a:rPr lang="en-US" sz="2800" smtClean="0">
                <a:latin typeface="Arial" charset="0"/>
              </a:rPr>
              <a:t>University of Minnesota College of Education</a:t>
            </a:r>
            <a:br>
              <a:rPr lang="en-US" sz="2800" smtClean="0">
                <a:latin typeface="Arial" charset="0"/>
              </a:rPr>
            </a:br>
            <a:r>
              <a:rPr lang="en-US" sz="2800" smtClean="0">
                <a:latin typeface="Arial" charset="0"/>
              </a:rPr>
              <a:t>Social, Psychological and Philosophical Foundations of Education</a:t>
            </a:r>
          </a:p>
        </p:txBody>
      </p:sp>
      <p:sp>
        <p:nvSpPr>
          <p:cNvPr id="348162" name="Rectangle 3"/>
          <p:cNvSpPr>
            <a:spLocks noGrp="1" noChangeArrowheads="1"/>
          </p:cNvSpPr>
          <p:nvPr>
            <p:ph type="body" idx="1"/>
          </p:nvPr>
        </p:nvSpPr>
        <p:spPr>
          <a:xfrm>
            <a:off x="533400" y="1981200"/>
            <a:ext cx="8229600" cy="4114800"/>
          </a:xfrm>
        </p:spPr>
        <p:txBody>
          <a:bodyPr/>
          <a:lstStyle/>
          <a:p>
            <a:pPr>
              <a:lnSpc>
                <a:spcPct val="90000"/>
              </a:lnSpc>
            </a:pPr>
            <a:r>
              <a:rPr lang="en-US" sz="2800" dirty="0" smtClean="0">
                <a:latin typeface="Arial" charset="0"/>
              </a:rPr>
              <a:t>Statistics, Measurement, Research Methodology</a:t>
            </a:r>
          </a:p>
          <a:p>
            <a:pPr>
              <a:lnSpc>
                <a:spcPct val="90000"/>
              </a:lnSpc>
            </a:pPr>
            <a:r>
              <a:rPr lang="en-US" sz="2800" dirty="0" smtClean="0">
                <a:latin typeface="Arial" charset="0"/>
              </a:rPr>
              <a:t>Assessment and Evaluation</a:t>
            </a:r>
          </a:p>
          <a:p>
            <a:pPr>
              <a:lnSpc>
                <a:spcPct val="90000"/>
              </a:lnSpc>
            </a:pPr>
            <a:r>
              <a:rPr lang="en-US" sz="2800" dirty="0" smtClean="0">
                <a:latin typeface="Arial" charset="0"/>
              </a:rPr>
              <a:t>Learning and Cognitive Psychology</a:t>
            </a:r>
          </a:p>
          <a:p>
            <a:pPr>
              <a:lnSpc>
                <a:spcPct val="90000"/>
              </a:lnSpc>
            </a:pPr>
            <a:r>
              <a:rPr lang="en-US" sz="2800" dirty="0" smtClean="0">
                <a:latin typeface="Arial" charset="0"/>
              </a:rPr>
              <a:t>Knowledge Acquisition, Artificial Intelligence, Expert Systems</a:t>
            </a:r>
          </a:p>
          <a:p>
            <a:pPr>
              <a:lnSpc>
                <a:spcPct val="90000"/>
              </a:lnSpc>
            </a:pPr>
            <a:r>
              <a:rPr lang="en-US" sz="2800" dirty="0" smtClean="0">
                <a:latin typeface="Arial" charset="0"/>
              </a:rPr>
              <a:t>Development Theories</a:t>
            </a:r>
          </a:p>
          <a:p>
            <a:pPr>
              <a:lnSpc>
                <a:spcPct val="90000"/>
              </a:lnSpc>
            </a:pPr>
            <a:r>
              <a:rPr lang="en-US" sz="2800" dirty="0" smtClean="0">
                <a:latin typeface="Arial" charset="0"/>
              </a:rPr>
              <a:t>Motivation Theories</a:t>
            </a:r>
          </a:p>
          <a:p>
            <a:pPr>
              <a:lnSpc>
                <a:spcPct val="90000"/>
              </a:lnSpc>
            </a:pPr>
            <a:r>
              <a:rPr lang="en-US" sz="2800" dirty="0" smtClean="0">
                <a:latin typeface="Arial" charset="0"/>
              </a:rPr>
              <a:t>Social psychology of learning – student – student interaction</a:t>
            </a:r>
          </a:p>
        </p:txBody>
      </p:sp>
    </p:spTree>
    <p:extLst>
      <p:ext uri="{BB962C8B-B14F-4D97-AF65-F5344CB8AC3E}">
        <p14:creationId xmlns:p14="http://schemas.microsoft.com/office/powerpoint/2010/main" val="5566559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reeform 2"/>
          <p:cNvSpPr>
            <a:spLocks/>
          </p:cNvSpPr>
          <p:nvPr/>
        </p:nvSpPr>
        <p:spPr bwMode="auto">
          <a:xfrm>
            <a:off x="1162050" y="287338"/>
            <a:ext cx="6856413" cy="6354762"/>
          </a:xfrm>
          <a:custGeom>
            <a:avLst/>
            <a:gdLst>
              <a:gd name="T0" fmla="*/ 6854826 w 4319"/>
              <a:gd name="T1" fmla="*/ 0 h 4003"/>
              <a:gd name="T2" fmla="*/ 6854826 w 4319"/>
              <a:gd name="T3" fmla="*/ 6351587 h 4003"/>
              <a:gd name="T4" fmla="*/ 0 w 4319"/>
              <a:gd name="T5" fmla="*/ 6353175 h 4003"/>
              <a:gd name="T6" fmla="*/ 0 w 4319"/>
              <a:gd name="T7" fmla="*/ 1588 h 4003"/>
              <a:gd name="T8" fmla="*/ 6854826 w 4319"/>
              <a:gd name="T9" fmla="*/ 0 h 4003"/>
              <a:gd name="T10" fmla="*/ 0 60000 65536"/>
              <a:gd name="T11" fmla="*/ 0 60000 65536"/>
              <a:gd name="T12" fmla="*/ 0 60000 65536"/>
              <a:gd name="T13" fmla="*/ 0 60000 65536"/>
              <a:gd name="T14" fmla="*/ 0 60000 65536"/>
              <a:gd name="T15" fmla="*/ 0 w 4319"/>
              <a:gd name="T16" fmla="*/ 0 h 4003"/>
              <a:gd name="T17" fmla="*/ 4319 w 4319"/>
              <a:gd name="T18" fmla="*/ 4003 h 4003"/>
            </a:gdLst>
            <a:ahLst/>
            <a:cxnLst>
              <a:cxn ang="T10">
                <a:pos x="T0" y="T1"/>
              </a:cxn>
              <a:cxn ang="T11">
                <a:pos x="T2" y="T3"/>
              </a:cxn>
              <a:cxn ang="T12">
                <a:pos x="T4" y="T5"/>
              </a:cxn>
              <a:cxn ang="T13">
                <a:pos x="T6" y="T7"/>
              </a:cxn>
              <a:cxn ang="T14">
                <a:pos x="T8" y="T9"/>
              </a:cxn>
            </a:cxnLst>
            <a:rect l="T15" t="T16" r="T17" b="T18"/>
            <a:pathLst>
              <a:path w="4319" h="4003">
                <a:moveTo>
                  <a:pt x="4318" y="0"/>
                </a:moveTo>
                <a:lnTo>
                  <a:pt x="4318" y="4001"/>
                </a:lnTo>
                <a:lnTo>
                  <a:pt x="0" y="4002"/>
                </a:lnTo>
                <a:lnTo>
                  <a:pt x="0" y="1"/>
                </a:lnTo>
                <a:lnTo>
                  <a:pt x="4318" y="0"/>
                </a:lnTo>
              </a:path>
            </a:pathLst>
          </a:custGeom>
          <a:noFill/>
          <a:ln w="9525" cap="rnd">
            <a:noFill/>
            <a:round/>
            <a:headEnd/>
            <a:tailEnd/>
          </a:ln>
        </p:spPr>
        <p:txBody>
          <a:bodyPr/>
          <a:lstStyle/>
          <a:p>
            <a:endParaRPr lang="en-US">
              <a:solidFill>
                <a:srgbClr val="000000"/>
              </a:solidFill>
            </a:endParaRPr>
          </a:p>
        </p:txBody>
      </p:sp>
      <p:pic>
        <p:nvPicPr>
          <p:cNvPr id="49155" name="Picture 3" descr="heads100dpi"/>
          <p:cNvPicPr>
            <a:picLocks noChangeAspect="1" noChangeArrowheads="1"/>
          </p:cNvPicPr>
          <p:nvPr/>
        </p:nvPicPr>
        <p:blipFill>
          <a:blip r:embed="rId4" cstate="print"/>
          <a:srcRect/>
          <a:stretch>
            <a:fillRect/>
          </a:stretch>
        </p:blipFill>
        <p:spPr bwMode="auto">
          <a:xfrm>
            <a:off x="928688" y="0"/>
            <a:ext cx="7286625" cy="6705600"/>
          </a:xfrm>
          <a:prstGeom prst="rect">
            <a:avLst/>
          </a:prstGeom>
          <a:noFill/>
          <a:ln w="9525">
            <a:noFill/>
            <a:miter lim="800000"/>
            <a:headEnd/>
            <a:tailEnd/>
          </a:ln>
        </p:spPr>
      </p:pic>
      <p:sp>
        <p:nvSpPr>
          <p:cNvPr id="49156" name="Rectangle 4"/>
          <p:cNvSpPr>
            <a:spLocks noChangeArrowheads="1"/>
          </p:cNvSpPr>
          <p:nvPr/>
        </p:nvSpPr>
        <p:spPr bwMode="auto">
          <a:xfrm>
            <a:off x="6629400" y="6096000"/>
            <a:ext cx="2303463" cy="274638"/>
          </a:xfrm>
          <a:prstGeom prst="rect">
            <a:avLst/>
          </a:prstGeom>
          <a:noFill/>
          <a:ln w="9525">
            <a:noFill/>
            <a:miter lim="800000"/>
            <a:headEnd/>
            <a:tailEnd/>
          </a:ln>
        </p:spPr>
        <p:txBody>
          <a:bodyPr lIns="0" tIns="0" rIns="0" bIns="0"/>
          <a:lstStyle/>
          <a:p>
            <a:pPr eaLnBrk="0" hangingPunct="0"/>
            <a:r>
              <a:rPr lang="en-US" sz="2000">
                <a:solidFill>
                  <a:srgbClr val="000000"/>
                </a:solidFill>
                <a:latin typeface="Staccato222 BT" pitchFamily="66" charset="0"/>
              </a:rPr>
              <a:t>Lila M. Smith</a:t>
            </a:r>
          </a:p>
        </p:txBody>
      </p:sp>
    </p:spTree>
    <p:custDataLst>
      <p:tags r:id="rId1"/>
    </p:custDataLst>
    <p:extLst>
      <p:ext uri="{BB962C8B-B14F-4D97-AF65-F5344CB8AC3E}">
        <p14:creationId xmlns:p14="http://schemas.microsoft.com/office/powerpoint/2010/main" val="38430942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p:txBody>
          <a:bodyPr/>
          <a:lstStyle/>
          <a:p>
            <a:r>
              <a:rPr lang="en-US" smtClean="0">
                <a:latin typeface="Arial" charset="0"/>
              </a:rPr>
              <a:t>Cooperative Learning</a:t>
            </a:r>
          </a:p>
        </p:txBody>
      </p:sp>
      <p:sp>
        <p:nvSpPr>
          <p:cNvPr id="360450" name="Rectangle 3"/>
          <p:cNvSpPr>
            <a:spLocks noGrp="1" noChangeArrowheads="1"/>
          </p:cNvSpPr>
          <p:nvPr>
            <p:ph type="body" idx="1"/>
          </p:nvPr>
        </p:nvSpPr>
        <p:spPr>
          <a:xfrm>
            <a:off x="685800" y="1752600"/>
            <a:ext cx="7772400" cy="4114800"/>
          </a:xfrm>
        </p:spPr>
        <p:txBody>
          <a:bodyPr/>
          <a:lstStyle/>
          <a:p>
            <a:r>
              <a:rPr lang="en-US" smtClean="0">
                <a:latin typeface="Arial" charset="0"/>
              </a:rPr>
              <a:t>Theory – Social Interdependence – Lewin – Deutsch – Johnson &amp; Johnson</a:t>
            </a:r>
          </a:p>
          <a:p>
            <a:r>
              <a:rPr lang="en-US" smtClean="0">
                <a:latin typeface="Arial" charset="0"/>
              </a:rPr>
              <a:t>Research – Randomized Design Field Experiments</a:t>
            </a:r>
          </a:p>
          <a:p>
            <a:r>
              <a:rPr lang="en-US" smtClean="0">
                <a:latin typeface="Arial" charset="0"/>
              </a:rPr>
              <a:t>Practice – Formal Teams/Professor’s Role</a:t>
            </a:r>
          </a:p>
          <a:p>
            <a:endParaRPr lang="en-US" smtClean="0">
              <a:latin typeface="Arial" charset="0"/>
            </a:endParaRPr>
          </a:p>
        </p:txBody>
      </p:sp>
      <p:sp>
        <p:nvSpPr>
          <p:cNvPr id="360451" name="AutoShape 4"/>
          <p:cNvSpPr>
            <a:spLocks noChangeArrowheads="1"/>
          </p:cNvSpPr>
          <p:nvPr/>
        </p:nvSpPr>
        <p:spPr bwMode="auto">
          <a:xfrm>
            <a:off x="6386513" y="5019675"/>
            <a:ext cx="1420812" cy="844550"/>
          </a:xfrm>
          <a:prstGeom prst="triangle">
            <a:avLst>
              <a:gd name="adj" fmla="val 50000"/>
            </a:avLst>
          </a:prstGeom>
          <a:no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2400">
              <a:solidFill>
                <a:srgbClr val="000000"/>
              </a:solidFill>
              <a:latin typeface="Arial" charset="0"/>
              <a:cs typeface="Arial" charset="0"/>
            </a:endParaRPr>
          </a:p>
        </p:txBody>
      </p:sp>
      <p:sp>
        <p:nvSpPr>
          <p:cNvPr id="360452" name="Text Box 5"/>
          <p:cNvSpPr txBox="1">
            <a:spLocks noChangeArrowheads="1"/>
          </p:cNvSpPr>
          <p:nvPr/>
        </p:nvSpPr>
        <p:spPr bwMode="auto">
          <a:xfrm>
            <a:off x="6629400" y="4572000"/>
            <a:ext cx="974725" cy="3968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latin typeface="Arial" charset="0"/>
                <a:cs typeface="Arial" charset="0"/>
              </a:rPr>
              <a:t>Theory</a:t>
            </a:r>
          </a:p>
        </p:txBody>
      </p:sp>
      <p:sp>
        <p:nvSpPr>
          <p:cNvPr id="360453" name="Text Box 6"/>
          <p:cNvSpPr txBox="1">
            <a:spLocks noChangeArrowheads="1"/>
          </p:cNvSpPr>
          <p:nvPr/>
        </p:nvSpPr>
        <p:spPr bwMode="auto">
          <a:xfrm>
            <a:off x="5738813" y="5889625"/>
            <a:ext cx="1284287" cy="70802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latin typeface="Arial" charset="0"/>
                <a:cs typeface="Arial" charset="0"/>
              </a:rPr>
              <a:t>Research</a:t>
            </a:r>
          </a:p>
          <a:p>
            <a:pPr algn="ctr" eaLnBrk="0" fontAlgn="base" hangingPunct="0">
              <a:spcBef>
                <a:spcPct val="0"/>
              </a:spcBef>
              <a:spcAft>
                <a:spcPct val="0"/>
              </a:spcAft>
            </a:pPr>
            <a:r>
              <a:rPr lang="en-US" sz="2000">
                <a:solidFill>
                  <a:srgbClr val="000000"/>
                </a:solidFill>
                <a:latin typeface="Arial" charset="0"/>
                <a:cs typeface="Arial" charset="0"/>
              </a:rPr>
              <a:t>Evidence</a:t>
            </a:r>
          </a:p>
        </p:txBody>
      </p:sp>
      <p:sp>
        <p:nvSpPr>
          <p:cNvPr id="360454" name="Text Box 7"/>
          <p:cNvSpPr txBox="1">
            <a:spLocks noChangeArrowheads="1"/>
          </p:cNvSpPr>
          <p:nvPr/>
        </p:nvSpPr>
        <p:spPr bwMode="auto">
          <a:xfrm>
            <a:off x="7315200" y="5943600"/>
            <a:ext cx="1101725" cy="3968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a:solidFill>
                  <a:srgbClr val="000000"/>
                </a:solidFill>
                <a:latin typeface="Arial" charset="0"/>
                <a:cs typeface="Arial" charset="0"/>
              </a:rPr>
              <a:t>Practice</a:t>
            </a:r>
          </a:p>
        </p:txBody>
      </p:sp>
    </p:spTree>
    <p:custDataLst>
      <p:tags r:id="rId1"/>
    </p:custDataLst>
    <p:extLst>
      <p:ext uri="{BB962C8B-B14F-4D97-AF65-F5344CB8AC3E}">
        <p14:creationId xmlns:p14="http://schemas.microsoft.com/office/powerpoint/2010/main" val="299811492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533400"/>
            <a:ext cx="8382000" cy="1143000"/>
          </a:xfrm>
        </p:spPr>
        <p:txBody>
          <a:bodyPr/>
          <a:lstStyle/>
          <a:p>
            <a:r>
              <a:rPr lang="en-US" dirty="0" smtClean="0"/>
              <a:t>Cooperative Learning Introduced to Engineering – 1981</a:t>
            </a:r>
            <a:endParaRPr lang="en-US" dirty="0"/>
          </a:p>
        </p:txBody>
      </p:sp>
      <p:sp>
        <p:nvSpPr>
          <p:cNvPr id="6" name="Content Placeholder 5"/>
          <p:cNvSpPr>
            <a:spLocks noGrp="1"/>
          </p:cNvSpPr>
          <p:nvPr>
            <p:ph sz="half" idx="1"/>
          </p:nvPr>
        </p:nvSpPr>
        <p:spPr>
          <a:xfrm>
            <a:off x="457200" y="2057400"/>
            <a:ext cx="4038600" cy="4114800"/>
          </a:xfrm>
        </p:spPr>
        <p:txBody>
          <a:bodyPr/>
          <a:lstStyle/>
          <a:p>
            <a:r>
              <a:rPr lang="en-US" sz="2000" dirty="0" smtClean="0"/>
              <a:t>Smith, K.A., Johnson, D.W. and Johnson, R.T., 1981. The use of cooperative learning groups in engineering education.  In L.P. Grayson and J.M. </a:t>
            </a:r>
            <a:r>
              <a:rPr lang="en-US" sz="2000" dirty="0" err="1" smtClean="0"/>
              <a:t>Biedenbach</a:t>
            </a:r>
            <a:r>
              <a:rPr lang="en-US" sz="2000" dirty="0" smtClean="0"/>
              <a:t> (Eds.), </a:t>
            </a:r>
            <a:r>
              <a:rPr lang="en-US" sz="2000" i="1" dirty="0" smtClean="0"/>
              <a:t>Proceedings Eleventh Annual Frontiers in Education Conference</a:t>
            </a:r>
            <a:r>
              <a:rPr lang="en-US" sz="2000" dirty="0" smtClean="0"/>
              <a:t>, Rapid City, SD, Washington:  IEEE/ASEE, 26‑32.</a:t>
            </a:r>
          </a:p>
          <a:p>
            <a:pPr lvl="1"/>
            <a:endParaRPr lang="en-US" sz="1600" dirty="0"/>
          </a:p>
        </p:txBody>
      </p:sp>
      <p:sp>
        <p:nvSpPr>
          <p:cNvPr id="4" name="Footer Placeholder 3"/>
          <p:cNvSpPr>
            <a:spLocks noGrp="1"/>
          </p:cNvSpPr>
          <p:nvPr>
            <p:ph type="ftr" sz="quarter" idx="11"/>
          </p:nvPr>
        </p:nvSpPr>
        <p:spPr/>
        <p:txBody>
          <a:bodyPr/>
          <a:lstStyle/>
          <a:p>
            <a:fld id="{D036DA13-F160-4000-B79A-1C824EEFDE3C}" type="slidenum">
              <a:rPr lang="en-US" smtClean="0">
                <a:solidFill>
                  <a:srgbClr val="000000"/>
                </a:solidFill>
              </a:rPr>
              <a:pPr/>
              <a:t>15</a:t>
            </a:fld>
            <a:endParaRPr lang="en-US">
              <a:solidFill>
                <a:srgbClr val="000000"/>
              </a:solidFill>
            </a:endParaRPr>
          </a:p>
        </p:txBody>
      </p:sp>
      <p:pic>
        <p:nvPicPr>
          <p:cNvPr id="683010" name="Picture 2"/>
          <p:cNvPicPr>
            <a:picLocks noGrp="1" noChangeAspect="1" noChangeArrowheads="1"/>
          </p:cNvPicPr>
          <p:nvPr>
            <p:ph sz="half" idx="2"/>
          </p:nvPr>
        </p:nvPicPr>
        <p:blipFill>
          <a:blip r:embed="rId4" cstate="print"/>
          <a:srcRect l="31143" t="13906" r="30000" b="781"/>
          <a:stretch>
            <a:fillRect/>
          </a:stretch>
        </p:blipFill>
        <p:spPr bwMode="auto">
          <a:xfrm>
            <a:off x="4953000" y="1905000"/>
            <a:ext cx="3238081" cy="4333315"/>
          </a:xfrm>
          <a:prstGeom prst="rect">
            <a:avLst/>
          </a:prstGeom>
          <a:noFill/>
          <a:ln w="9525">
            <a:noFill/>
            <a:miter lim="800000"/>
            <a:headEnd/>
            <a:tailEnd/>
          </a:ln>
        </p:spPr>
      </p:pic>
      <p:sp>
        <p:nvSpPr>
          <p:cNvPr id="9" name="TextBox 8"/>
          <p:cNvSpPr txBox="1"/>
          <p:nvPr/>
        </p:nvSpPr>
        <p:spPr>
          <a:xfrm>
            <a:off x="5410200" y="6324600"/>
            <a:ext cx="2313454" cy="369332"/>
          </a:xfrm>
          <a:prstGeom prst="rect">
            <a:avLst/>
          </a:prstGeom>
          <a:noFill/>
        </p:spPr>
        <p:txBody>
          <a:bodyPr wrap="none" rtlCol="0">
            <a:spAutoFit/>
          </a:bodyPr>
          <a:lstStyle/>
          <a:p>
            <a:r>
              <a:rPr lang="en-US" dirty="0" smtClean="0">
                <a:solidFill>
                  <a:srgbClr val="000000"/>
                </a:solidFill>
              </a:rPr>
              <a:t>JEE December 1981</a:t>
            </a:r>
            <a:endParaRPr lang="en-US" dirty="0">
              <a:solidFill>
                <a:srgbClr val="000000"/>
              </a:solidFill>
            </a:endParaRPr>
          </a:p>
        </p:txBody>
      </p:sp>
    </p:spTree>
    <p:custDataLst>
      <p:tags r:id="rId1"/>
    </p:custDataLst>
    <p:extLst>
      <p:ext uri="{BB962C8B-B14F-4D97-AF65-F5344CB8AC3E}">
        <p14:creationId xmlns:p14="http://schemas.microsoft.com/office/powerpoint/2010/main" val="10599142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rrowheads="1"/>
          </p:cNvPicPr>
          <p:nvPr/>
        </p:nvPicPr>
        <p:blipFill>
          <a:blip r:embed="rId4" cstate="print"/>
          <a:srcRect/>
          <a:stretch>
            <a:fillRect/>
          </a:stretch>
        </p:blipFill>
        <p:spPr bwMode="auto">
          <a:xfrm>
            <a:off x="5181600" y="1371600"/>
            <a:ext cx="3643313" cy="3429000"/>
          </a:xfrm>
          <a:prstGeom prst="rect">
            <a:avLst/>
          </a:prstGeom>
          <a:solidFill>
            <a:srgbClr val="FFFFFF"/>
          </a:solidFill>
          <a:ln w="9525">
            <a:noFill/>
            <a:miter lim="800000"/>
            <a:headEnd/>
            <a:tailEnd/>
          </a:ln>
        </p:spPr>
      </p:pic>
      <p:sp>
        <p:nvSpPr>
          <p:cNvPr id="367618" name="Rectangle 3"/>
          <p:cNvSpPr>
            <a:spLocks noChangeArrowheads="1"/>
          </p:cNvSpPr>
          <p:nvPr/>
        </p:nvSpPr>
        <p:spPr bwMode="auto">
          <a:xfrm>
            <a:off x="304800" y="152400"/>
            <a:ext cx="8458200" cy="2376488"/>
          </a:xfrm>
          <a:prstGeom prst="rect">
            <a:avLst/>
          </a:prstGeom>
          <a:noFill/>
          <a:ln w="9525">
            <a:noFill/>
            <a:miter lim="800000"/>
            <a:headEnd/>
            <a:tailEnd/>
          </a:ln>
        </p:spPr>
        <p:txBody>
          <a:bodyPr lIns="0" tIns="0" rIns="0" bIns="0"/>
          <a:lstStyle/>
          <a:p>
            <a:pPr algn="ctr" eaLnBrk="0" fontAlgn="base" hangingPunct="0">
              <a:spcBef>
                <a:spcPct val="0"/>
              </a:spcBef>
              <a:spcAft>
                <a:spcPct val="0"/>
              </a:spcAft>
            </a:pPr>
            <a:r>
              <a:rPr lang="en-US" sz="2500" b="1">
                <a:solidFill>
                  <a:srgbClr val="000000"/>
                </a:solidFill>
                <a:cs typeface="Arial" charset="0"/>
              </a:rPr>
              <a:t>Cooperative Learning Research Support </a:t>
            </a:r>
            <a:endParaRPr lang="en-US" sz="2500">
              <a:solidFill>
                <a:srgbClr val="000000"/>
              </a:solidFill>
              <a:cs typeface="Arial" charset="0"/>
            </a:endParaRPr>
          </a:p>
          <a:p>
            <a:pPr algn="ctr" eaLnBrk="0" fontAlgn="base" hangingPunct="0">
              <a:spcBef>
                <a:spcPct val="0"/>
              </a:spcBef>
              <a:spcAft>
                <a:spcPct val="0"/>
              </a:spcAft>
            </a:pPr>
            <a:r>
              <a:rPr lang="en-US" sz="1700">
                <a:solidFill>
                  <a:srgbClr val="000000"/>
                </a:solidFill>
                <a:cs typeface="Arial" charset="0"/>
              </a:rPr>
              <a:t>Johnson, D.W., Johnson, R.T., &amp; Smith, K.A.  1998.  Cooperative learning returns to college: What evidence is there that it works?  </a:t>
            </a:r>
            <a:r>
              <a:rPr lang="en-US" sz="1700" i="1">
                <a:solidFill>
                  <a:srgbClr val="000000"/>
                </a:solidFill>
                <a:cs typeface="Arial" charset="0"/>
              </a:rPr>
              <a:t>Change</a:t>
            </a:r>
            <a:r>
              <a:rPr lang="en-US" sz="1700">
                <a:solidFill>
                  <a:srgbClr val="000000"/>
                </a:solidFill>
                <a:cs typeface="Arial" charset="0"/>
              </a:rPr>
              <a:t>, </a:t>
            </a:r>
            <a:r>
              <a:rPr lang="en-US" sz="1700" i="1">
                <a:solidFill>
                  <a:srgbClr val="000000"/>
                </a:solidFill>
                <a:cs typeface="Arial" charset="0"/>
              </a:rPr>
              <a:t>30</a:t>
            </a:r>
            <a:r>
              <a:rPr lang="en-US" sz="1700">
                <a:solidFill>
                  <a:srgbClr val="000000"/>
                </a:solidFill>
                <a:cs typeface="Arial" charset="0"/>
              </a:rPr>
              <a:t> (4), 26-35.</a:t>
            </a:r>
          </a:p>
          <a:p>
            <a:pPr algn="ctr" eaLnBrk="0" fontAlgn="base" hangingPunct="0">
              <a:spcBef>
                <a:spcPct val="0"/>
              </a:spcBef>
              <a:spcAft>
                <a:spcPct val="0"/>
              </a:spcAft>
            </a:pPr>
            <a:endParaRPr lang="en-US" sz="1700">
              <a:solidFill>
                <a:srgbClr val="000000"/>
              </a:solidFill>
              <a:cs typeface="Arial" charset="0"/>
            </a:endParaRPr>
          </a:p>
          <a:p>
            <a:pPr eaLnBrk="0" fontAlgn="base" hangingPunct="0">
              <a:spcBef>
                <a:spcPct val="0"/>
              </a:spcBef>
              <a:spcAft>
                <a:spcPct val="0"/>
              </a:spcAft>
            </a:pPr>
            <a:r>
              <a:rPr lang="en-US" sz="2500">
                <a:solidFill>
                  <a:srgbClr val="000000"/>
                </a:solidFill>
                <a:cs typeface="Arial" charset="0"/>
              </a:rPr>
              <a:t>• Over 300 Experimental Studies</a:t>
            </a:r>
          </a:p>
          <a:p>
            <a:pPr eaLnBrk="0" fontAlgn="base" hangingPunct="0">
              <a:spcBef>
                <a:spcPct val="0"/>
              </a:spcBef>
              <a:spcAft>
                <a:spcPct val="0"/>
              </a:spcAft>
            </a:pPr>
            <a:r>
              <a:rPr lang="en-US" sz="2500">
                <a:solidFill>
                  <a:srgbClr val="000000"/>
                </a:solidFill>
                <a:cs typeface="Arial" charset="0"/>
              </a:rPr>
              <a:t>• First study conducted in 1924</a:t>
            </a:r>
          </a:p>
          <a:p>
            <a:pPr eaLnBrk="0" fontAlgn="base" hangingPunct="0">
              <a:spcBef>
                <a:spcPct val="0"/>
              </a:spcBef>
              <a:spcAft>
                <a:spcPct val="0"/>
              </a:spcAft>
            </a:pPr>
            <a:r>
              <a:rPr lang="en-US" sz="2500">
                <a:solidFill>
                  <a:srgbClr val="000000"/>
                </a:solidFill>
                <a:cs typeface="Arial" charset="0"/>
              </a:rPr>
              <a:t>• High Generalizability</a:t>
            </a:r>
          </a:p>
          <a:p>
            <a:pPr eaLnBrk="0" fontAlgn="base" hangingPunct="0">
              <a:spcBef>
                <a:spcPct val="0"/>
              </a:spcBef>
              <a:spcAft>
                <a:spcPct val="0"/>
              </a:spcAft>
            </a:pPr>
            <a:r>
              <a:rPr lang="en-US" sz="2500">
                <a:solidFill>
                  <a:srgbClr val="000000"/>
                </a:solidFill>
                <a:cs typeface="Arial" charset="0"/>
              </a:rPr>
              <a:t>• Multiple Outcomes</a:t>
            </a:r>
          </a:p>
        </p:txBody>
      </p:sp>
      <p:sp>
        <p:nvSpPr>
          <p:cNvPr id="367619" name="Rectangle 4"/>
          <p:cNvSpPr>
            <a:spLocks noChangeArrowheads="1"/>
          </p:cNvSpPr>
          <p:nvPr/>
        </p:nvSpPr>
        <p:spPr bwMode="auto">
          <a:xfrm>
            <a:off x="76200" y="2971800"/>
            <a:ext cx="4962525" cy="3252788"/>
          </a:xfrm>
          <a:prstGeom prst="rect">
            <a:avLst/>
          </a:prstGeom>
          <a:noFill/>
          <a:ln w="9525">
            <a:noFill/>
            <a:miter lim="800000"/>
            <a:headEnd/>
            <a:tailEnd/>
          </a:ln>
        </p:spPr>
        <p:txBody>
          <a:bodyPr lIns="0" tIns="0" rIns="0" bIns="0"/>
          <a:lstStyle/>
          <a:p>
            <a:pPr marL="304800" indent="-304800" algn="ctr" eaLnBrk="0" fontAlgn="base" hangingPunct="0">
              <a:spcBef>
                <a:spcPct val="0"/>
              </a:spcBef>
              <a:spcAft>
                <a:spcPct val="0"/>
              </a:spcAft>
            </a:pPr>
            <a:r>
              <a:rPr lang="en-US" sz="2000" b="1">
                <a:solidFill>
                  <a:srgbClr val="000000"/>
                </a:solidFill>
                <a:cs typeface="Arial" charset="0"/>
              </a:rPr>
              <a:t>Outcomes</a:t>
            </a:r>
            <a:endParaRPr lang="en-US" sz="2000">
              <a:solidFill>
                <a:srgbClr val="000000"/>
              </a:solidFill>
              <a:cs typeface="Arial" charset="0"/>
            </a:endParaRPr>
          </a:p>
          <a:p>
            <a:pPr marL="304800" indent="-304800" algn="ctr" eaLnBrk="0" fontAlgn="base" hangingPunct="0">
              <a:spcBef>
                <a:spcPct val="0"/>
              </a:spcBef>
              <a:spcAft>
                <a:spcPct val="0"/>
              </a:spcAft>
            </a:pPr>
            <a:endParaRPr lang="en-US" sz="2000">
              <a:solidFill>
                <a:srgbClr val="000000"/>
              </a:solidFill>
              <a:cs typeface="Arial" charset="0"/>
            </a:endParaRPr>
          </a:p>
          <a:p>
            <a:pPr marL="304800" indent="-304800" eaLnBrk="0" fontAlgn="base" hangingPunct="0">
              <a:spcBef>
                <a:spcPct val="0"/>
              </a:spcBef>
              <a:spcAft>
                <a:spcPct val="0"/>
              </a:spcAft>
            </a:pPr>
            <a:r>
              <a:rPr lang="en-US" sz="2000">
                <a:solidFill>
                  <a:srgbClr val="000000"/>
                </a:solidFill>
                <a:cs typeface="Arial" charset="0"/>
              </a:rPr>
              <a:t>1. Achievement and retention</a:t>
            </a:r>
          </a:p>
          <a:p>
            <a:pPr marL="304800" indent="-304800" eaLnBrk="0" fontAlgn="base" hangingPunct="0">
              <a:spcBef>
                <a:spcPct val="0"/>
              </a:spcBef>
              <a:spcAft>
                <a:spcPct val="0"/>
              </a:spcAft>
            </a:pPr>
            <a:r>
              <a:rPr lang="en-US" sz="2000">
                <a:solidFill>
                  <a:srgbClr val="000000"/>
                </a:solidFill>
                <a:cs typeface="Arial" charset="0"/>
              </a:rPr>
              <a:t>2. Critical thinking and higher-level</a:t>
            </a:r>
          </a:p>
          <a:p>
            <a:pPr marL="304800" indent="-304800" eaLnBrk="0" fontAlgn="base" hangingPunct="0">
              <a:spcBef>
                <a:spcPct val="0"/>
              </a:spcBef>
              <a:spcAft>
                <a:spcPct val="0"/>
              </a:spcAft>
            </a:pPr>
            <a:r>
              <a:rPr lang="en-US" sz="2000">
                <a:solidFill>
                  <a:srgbClr val="000000"/>
                </a:solidFill>
                <a:cs typeface="Arial" charset="0"/>
              </a:rPr>
              <a:t>	reasoning</a:t>
            </a:r>
          </a:p>
          <a:p>
            <a:pPr marL="304800" indent="-304800" eaLnBrk="0" fontAlgn="base" hangingPunct="0">
              <a:spcBef>
                <a:spcPct val="0"/>
              </a:spcBef>
              <a:spcAft>
                <a:spcPct val="0"/>
              </a:spcAft>
            </a:pPr>
            <a:r>
              <a:rPr lang="en-US" sz="2000">
                <a:solidFill>
                  <a:srgbClr val="000000"/>
                </a:solidFill>
                <a:cs typeface="Arial" charset="0"/>
              </a:rPr>
              <a:t>3. Differentiated views of others</a:t>
            </a:r>
          </a:p>
          <a:p>
            <a:pPr marL="304800" indent="-304800" eaLnBrk="0" fontAlgn="base" hangingPunct="0">
              <a:spcBef>
                <a:spcPct val="0"/>
              </a:spcBef>
              <a:spcAft>
                <a:spcPct val="0"/>
              </a:spcAft>
            </a:pPr>
            <a:r>
              <a:rPr lang="en-US" sz="2000">
                <a:solidFill>
                  <a:srgbClr val="000000"/>
                </a:solidFill>
                <a:cs typeface="Arial" charset="0"/>
              </a:rPr>
              <a:t>4. Accurate understanding of others' perspectives</a:t>
            </a:r>
          </a:p>
          <a:p>
            <a:pPr marL="304800" indent="-304800" eaLnBrk="0" fontAlgn="base" hangingPunct="0">
              <a:spcBef>
                <a:spcPct val="0"/>
              </a:spcBef>
              <a:spcAft>
                <a:spcPct val="0"/>
              </a:spcAft>
            </a:pPr>
            <a:r>
              <a:rPr lang="en-US" sz="2000">
                <a:solidFill>
                  <a:srgbClr val="000000"/>
                </a:solidFill>
                <a:cs typeface="Arial" charset="0"/>
              </a:rPr>
              <a:t>5. Liking for classmates and teacher</a:t>
            </a:r>
          </a:p>
          <a:p>
            <a:pPr marL="304800" indent="-304800" eaLnBrk="0" fontAlgn="base" hangingPunct="0">
              <a:spcBef>
                <a:spcPct val="0"/>
              </a:spcBef>
              <a:spcAft>
                <a:spcPct val="0"/>
              </a:spcAft>
            </a:pPr>
            <a:r>
              <a:rPr lang="en-US" sz="2000">
                <a:solidFill>
                  <a:srgbClr val="000000"/>
                </a:solidFill>
                <a:cs typeface="Arial" charset="0"/>
              </a:rPr>
              <a:t>6.	Liking for subject areas</a:t>
            </a:r>
          </a:p>
          <a:p>
            <a:pPr marL="304800" indent="-304800" eaLnBrk="0" fontAlgn="base" hangingPunct="0">
              <a:spcBef>
                <a:spcPct val="0"/>
              </a:spcBef>
              <a:spcAft>
                <a:spcPct val="0"/>
              </a:spcAft>
            </a:pPr>
            <a:r>
              <a:rPr lang="en-US" sz="2000">
                <a:solidFill>
                  <a:srgbClr val="000000"/>
                </a:solidFill>
                <a:cs typeface="Arial" charset="0"/>
              </a:rPr>
              <a:t>7. Teamwork skills</a:t>
            </a:r>
          </a:p>
        </p:txBody>
      </p:sp>
      <p:pic>
        <p:nvPicPr>
          <p:cNvPr id="367620" name="Picture 5"/>
          <p:cNvPicPr>
            <a:picLocks noChangeAspect="1" noChangeArrowheads="1"/>
          </p:cNvPicPr>
          <p:nvPr/>
        </p:nvPicPr>
        <p:blipFill>
          <a:blip r:embed="rId5" cstate="print"/>
          <a:srcRect l="20000" t="2344" r="21875"/>
          <a:stretch>
            <a:fillRect/>
          </a:stretch>
        </p:blipFill>
        <p:spPr bwMode="auto">
          <a:xfrm>
            <a:off x="4572000" y="4581144"/>
            <a:ext cx="1524000" cy="2048256"/>
          </a:xfrm>
          <a:prstGeom prst="rect">
            <a:avLst/>
          </a:prstGeom>
          <a:noFill/>
          <a:ln w="9525">
            <a:noFill/>
            <a:miter lim="800000"/>
            <a:headEnd/>
            <a:tailEnd/>
          </a:ln>
        </p:spPr>
      </p:pic>
      <p:pic>
        <p:nvPicPr>
          <p:cNvPr id="367621" name="Picture 6"/>
          <p:cNvPicPr>
            <a:picLocks noChangeAspect="1" noChangeArrowheads="1"/>
          </p:cNvPicPr>
          <p:nvPr/>
        </p:nvPicPr>
        <p:blipFill>
          <a:blip r:embed="rId6" cstate="print"/>
          <a:srcRect t="14546"/>
          <a:stretch>
            <a:fillRect/>
          </a:stretch>
        </p:blipFill>
        <p:spPr bwMode="auto">
          <a:xfrm>
            <a:off x="7391400" y="4648200"/>
            <a:ext cx="1498600" cy="1943100"/>
          </a:xfrm>
          <a:prstGeom prst="rect">
            <a:avLst/>
          </a:prstGeom>
          <a:noFill/>
          <a:ln w="9525">
            <a:noFill/>
            <a:miter lim="800000"/>
            <a:headEnd/>
            <a:tailEnd/>
          </a:ln>
        </p:spPr>
      </p:pic>
      <p:sp>
        <p:nvSpPr>
          <p:cNvPr id="367622" name="Text Box 7"/>
          <p:cNvSpPr txBox="1">
            <a:spLocks noChangeArrowheads="1"/>
          </p:cNvSpPr>
          <p:nvPr/>
        </p:nvSpPr>
        <p:spPr bwMode="auto">
          <a:xfrm>
            <a:off x="4800600" y="6553200"/>
            <a:ext cx="1257300"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cs typeface="Arial" charset="0"/>
              </a:rPr>
              <a:t>January 2005</a:t>
            </a:r>
          </a:p>
        </p:txBody>
      </p:sp>
      <p:sp>
        <p:nvSpPr>
          <p:cNvPr id="367623" name="Text Box 8"/>
          <p:cNvSpPr txBox="1">
            <a:spLocks noChangeArrowheads="1"/>
          </p:cNvSpPr>
          <p:nvPr/>
        </p:nvSpPr>
        <p:spPr bwMode="auto">
          <a:xfrm>
            <a:off x="7543800" y="6553200"/>
            <a:ext cx="1119188"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cs typeface="Arial" charset="0"/>
              </a:rPr>
              <a:t>March 2007</a:t>
            </a:r>
          </a:p>
        </p:txBody>
      </p:sp>
    </p:spTree>
    <p:custDataLst>
      <p:tags r:id="rId1"/>
    </p:custDataLst>
    <p:extLst>
      <p:ext uri="{BB962C8B-B14F-4D97-AF65-F5344CB8AC3E}">
        <p14:creationId xmlns:p14="http://schemas.microsoft.com/office/powerpoint/2010/main" val="156821747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304800" y="304800"/>
            <a:ext cx="8458200" cy="6154738"/>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sz="2600" b="1">
                <a:solidFill>
                  <a:srgbClr val="000000"/>
                </a:solidFill>
                <a:cs typeface="Arial" charset="0"/>
              </a:rPr>
              <a:t>Cooperative Learning</a:t>
            </a:r>
            <a:r>
              <a:rPr lang="en-US" sz="2600">
                <a:solidFill>
                  <a:srgbClr val="000000"/>
                </a:solidFill>
                <a:cs typeface="Arial" charset="0"/>
              </a:rPr>
              <a:t> is instruction that involves people working in teams to accomplish a common goal, under conditions that involve both </a:t>
            </a:r>
            <a:r>
              <a:rPr lang="en-US" sz="2600" i="1">
                <a:solidFill>
                  <a:srgbClr val="000000"/>
                </a:solidFill>
                <a:cs typeface="Arial" charset="0"/>
              </a:rPr>
              <a:t>positive interdependence</a:t>
            </a:r>
            <a:r>
              <a:rPr lang="en-US" sz="2600">
                <a:solidFill>
                  <a:srgbClr val="000000"/>
                </a:solidFill>
                <a:cs typeface="Arial" charset="0"/>
              </a:rPr>
              <a:t> (all members must cooperate to complete the task) and </a:t>
            </a:r>
            <a:r>
              <a:rPr lang="en-US" sz="2600" i="1">
                <a:solidFill>
                  <a:srgbClr val="000000"/>
                </a:solidFill>
                <a:cs typeface="Arial" charset="0"/>
              </a:rPr>
              <a:t>individual and group accountability</a:t>
            </a:r>
            <a:r>
              <a:rPr lang="en-US" sz="2600">
                <a:solidFill>
                  <a:srgbClr val="000000"/>
                </a:solidFill>
                <a:cs typeface="Arial" charset="0"/>
              </a:rPr>
              <a:t> (each member is accountable for the complete final outcome).</a:t>
            </a:r>
          </a:p>
          <a:p>
            <a:pPr eaLnBrk="0" fontAlgn="base" hangingPunct="0">
              <a:spcBef>
                <a:spcPct val="0"/>
              </a:spcBef>
              <a:spcAft>
                <a:spcPct val="0"/>
              </a:spcAft>
            </a:pPr>
            <a:endParaRPr lang="en-US" sz="1600">
              <a:solidFill>
                <a:srgbClr val="000000"/>
              </a:solidFill>
              <a:cs typeface="Arial" charset="0"/>
            </a:endParaRPr>
          </a:p>
          <a:p>
            <a:pPr algn="ctr" eaLnBrk="0" fontAlgn="base" hangingPunct="0">
              <a:spcBef>
                <a:spcPct val="0"/>
              </a:spcBef>
              <a:spcAft>
                <a:spcPct val="0"/>
              </a:spcAft>
            </a:pPr>
            <a:r>
              <a:rPr lang="en-US" sz="3000" b="1">
                <a:solidFill>
                  <a:srgbClr val="000000"/>
                </a:solidFill>
                <a:cs typeface="Arial" charset="0"/>
              </a:rPr>
              <a:t>Key Concepts</a:t>
            </a:r>
          </a:p>
          <a:p>
            <a:pPr algn="ctr" eaLnBrk="0" fontAlgn="base" hangingPunct="0">
              <a:spcBef>
                <a:spcPct val="0"/>
              </a:spcBef>
              <a:spcAft>
                <a:spcPct val="0"/>
              </a:spcAft>
            </a:pPr>
            <a:endParaRPr lang="en-US" sz="1100" b="1">
              <a:solidFill>
                <a:srgbClr val="000000"/>
              </a:solidFill>
              <a:cs typeface="Arial" charset="0"/>
            </a:endParaRPr>
          </a:p>
          <a:p>
            <a:pPr eaLnBrk="0" fontAlgn="base" hangingPunct="0">
              <a:spcBef>
                <a:spcPct val="0"/>
              </a:spcBef>
              <a:spcAft>
                <a:spcPct val="0"/>
              </a:spcAft>
            </a:pPr>
            <a:r>
              <a:rPr lang="en-US" sz="3000">
                <a:solidFill>
                  <a:srgbClr val="000000"/>
                </a:solidFill>
                <a:cs typeface="Arial" charset="0"/>
              </a:rPr>
              <a:t>•Positive Interdependence</a:t>
            </a:r>
          </a:p>
          <a:p>
            <a:pPr eaLnBrk="0" fontAlgn="base" hangingPunct="0">
              <a:spcBef>
                <a:spcPct val="0"/>
              </a:spcBef>
              <a:spcAft>
                <a:spcPct val="0"/>
              </a:spcAft>
            </a:pPr>
            <a:r>
              <a:rPr lang="en-US" sz="3000">
                <a:solidFill>
                  <a:srgbClr val="000000"/>
                </a:solidFill>
                <a:cs typeface="Arial" charset="0"/>
              </a:rPr>
              <a:t>•Individual and Group Accountability</a:t>
            </a:r>
          </a:p>
          <a:p>
            <a:pPr eaLnBrk="0" fontAlgn="base" hangingPunct="0">
              <a:spcBef>
                <a:spcPct val="0"/>
              </a:spcBef>
              <a:spcAft>
                <a:spcPct val="0"/>
              </a:spcAft>
            </a:pPr>
            <a:r>
              <a:rPr lang="en-US" sz="3000">
                <a:solidFill>
                  <a:srgbClr val="000000"/>
                </a:solidFill>
                <a:cs typeface="Arial" charset="0"/>
              </a:rPr>
              <a:t>•Face-to-Face Promotive Interaction</a:t>
            </a:r>
          </a:p>
          <a:p>
            <a:pPr eaLnBrk="0" fontAlgn="base" hangingPunct="0">
              <a:spcBef>
                <a:spcPct val="0"/>
              </a:spcBef>
              <a:spcAft>
                <a:spcPct val="0"/>
              </a:spcAft>
            </a:pPr>
            <a:r>
              <a:rPr lang="en-US" sz="3000">
                <a:solidFill>
                  <a:srgbClr val="000000"/>
                </a:solidFill>
                <a:cs typeface="Arial" charset="0"/>
              </a:rPr>
              <a:t>•Teamwork Skills</a:t>
            </a:r>
          </a:p>
          <a:p>
            <a:pPr eaLnBrk="0" fontAlgn="base" hangingPunct="0">
              <a:spcBef>
                <a:spcPct val="0"/>
              </a:spcBef>
              <a:spcAft>
                <a:spcPct val="0"/>
              </a:spcAft>
            </a:pPr>
            <a:r>
              <a:rPr lang="en-US" sz="3000">
                <a:solidFill>
                  <a:srgbClr val="000000"/>
                </a:solidFill>
                <a:cs typeface="Arial" charset="0"/>
              </a:rPr>
              <a:t>•Group Processing</a:t>
            </a:r>
          </a:p>
        </p:txBody>
      </p:sp>
      <p:pic>
        <p:nvPicPr>
          <p:cNvPr id="371714" name="Picture 3"/>
          <p:cNvPicPr>
            <a:picLocks noChangeAspect="1" noChangeArrowheads="1"/>
          </p:cNvPicPr>
          <p:nvPr/>
        </p:nvPicPr>
        <p:blipFill>
          <a:blip r:embed="rId4" cstate="print"/>
          <a:srcRect l="25000" t="10222" r="26500" b="3236"/>
          <a:stretch>
            <a:fillRect/>
          </a:stretch>
        </p:blipFill>
        <p:spPr bwMode="auto">
          <a:xfrm>
            <a:off x="6669088" y="3733800"/>
            <a:ext cx="2387600" cy="3124200"/>
          </a:xfrm>
          <a:prstGeom prst="rect">
            <a:avLst/>
          </a:prstGeom>
          <a:noFill/>
          <a:ln w="12700">
            <a:noFill/>
            <a:miter lim="800000"/>
            <a:headEnd type="none" w="sm" len="sm"/>
            <a:tailEnd type="none" w="sm" len="sm"/>
          </a:ln>
        </p:spPr>
      </p:pic>
      <p:sp>
        <p:nvSpPr>
          <p:cNvPr id="4" name="Rectangle 3"/>
          <p:cNvSpPr>
            <a:spLocks noChangeArrowheads="1"/>
          </p:cNvSpPr>
          <p:nvPr/>
        </p:nvSpPr>
        <p:spPr bwMode="auto">
          <a:xfrm>
            <a:off x="152400" y="6400800"/>
            <a:ext cx="6499225" cy="338138"/>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600">
                <a:solidFill>
                  <a:srgbClr val="000000"/>
                </a:solidFill>
                <a:cs typeface="Arial" charset="0"/>
              </a:rPr>
              <a:t>http://www.ce.umn.edu/~smith/docs/Smith-CL%20Handout%2008.pdf</a:t>
            </a:r>
          </a:p>
        </p:txBody>
      </p:sp>
    </p:spTree>
    <p:custDataLst>
      <p:tags r:id="rId1"/>
    </p:custDataLst>
    <p:extLst>
      <p:ext uri="{BB962C8B-B14F-4D97-AF65-F5344CB8AC3E}">
        <p14:creationId xmlns:p14="http://schemas.microsoft.com/office/powerpoint/2010/main" val="12449187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p:txBody>
          <a:bodyPr/>
          <a:lstStyle/>
          <a:p>
            <a:fld id="{2B9A4D6B-B230-4826-BB36-FDE93E1262CF}" type="slidenum">
              <a:rPr lang="en-US">
                <a:solidFill>
                  <a:srgbClr val="000000"/>
                </a:solidFill>
              </a:rPr>
              <a:pPr/>
              <a:t>18</a:t>
            </a:fld>
            <a:endParaRPr lang="en-US">
              <a:solidFill>
                <a:srgbClr val="000000"/>
              </a:solidFill>
            </a:endParaRPr>
          </a:p>
        </p:txBody>
      </p:sp>
      <p:pic>
        <p:nvPicPr>
          <p:cNvPr id="230402" name="Picture 2"/>
          <p:cNvPicPr>
            <a:picLocks noChangeAspect="1" noChangeArrowheads="1"/>
          </p:cNvPicPr>
          <p:nvPr/>
        </p:nvPicPr>
        <p:blipFill>
          <a:blip r:embed="rId4" cstate="print"/>
          <a:srcRect/>
          <a:stretch>
            <a:fillRect/>
          </a:stretch>
        </p:blipFill>
        <p:spPr bwMode="auto">
          <a:xfrm>
            <a:off x="228600" y="838200"/>
            <a:ext cx="3721100" cy="4800600"/>
          </a:xfrm>
          <a:prstGeom prst="rect">
            <a:avLst/>
          </a:prstGeom>
          <a:noFill/>
          <a:ln w="9525">
            <a:noFill/>
            <a:miter lim="800000"/>
            <a:headEnd/>
            <a:tailEnd/>
          </a:ln>
          <a:effectLst/>
        </p:spPr>
      </p:pic>
      <p:sp>
        <p:nvSpPr>
          <p:cNvPr id="230403" name="Text Box 3"/>
          <p:cNvSpPr txBox="1">
            <a:spLocks noChangeArrowheads="1"/>
          </p:cNvSpPr>
          <p:nvPr/>
        </p:nvSpPr>
        <p:spPr bwMode="auto">
          <a:xfrm>
            <a:off x="3886200" y="381000"/>
            <a:ext cx="5105400" cy="6299200"/>
          </a:xfrm>
          <a:prstGeom prst="rect">
            <a:avLst/>
          </a:prstGeom>
          <a:noFill/>
          <a:ln w="9525">
            <a:noFill/>
            <a:miter lim="800000"/>
            <a:headEnd/>
            <a:tailEnd/>
          </a:ln>
          <a:effectLst/>
        </p:spPr>
        <p:txBody>
          <a:bodyPr>
            <a:spAutoFit/>
          </a:bodyPr>
          <a:lstStyle/>
          <a:p>
            <a:pPr fontAlgn="base">
              <a:spcBef>
                <a:spcPct val="0"/>
              </a:spcBef>
              <a:spcAft>
                <a:spcPct val="0"/>
              </a:spcAft>
            </a:pPr>
            <a:r>
              <a:rPr lang="en-US" sz="2400">
                <a:solidFill>
                  <a:srgbClr val="000000"/>
                </a:solidFill>
              </a:rPr>
              <a:t>“Throughout the whole enterprise, the core issue, in my view, is the mode of teaching and learning that is practiced. Learning ‘about’ things does not enable students to acquire the abilities and understanding they will need for the twenty-first century. We need new </a:t>
            </a:r>
            <a:r>
              <a:rPr lang="en-US" sz="2400" b="1">
                <a:solidFill>
                  <a:srgbClr val="000000"/>
                </a:solidFill>
              </a:rPr>
              <a:t>pedagogies of engagement</a:t>
            </a:r>
            <a:r>
              <a:rPr lang="en-US" sz="2400">
                <a:solidFill>
                  <a:srgbClr val="000000"/>
                </a:solidFill>
              </a:rPr>
              <a:t> that will turn out the kinds of resourceful, engaged workers and citizens that America now requires.” </a:t>
            </a:r>
          </a:p>
          <a:p>
            <a:pPr fontAlgn="base">
              <a:spcBef>
                <a:spcPct val="0"/>
              </a:spcBef>
              <a:spcAft>
                <a:spcPct val="0"/>
              </a:spcAft>
            </a:pPr>
            <a:endParaRPr lang="en-US" sz="2400">
              <a:solidFill>
                <a:srgbClr val="000000"/>
              </a:solidFill>
            </a:endParaRPr>
          </a:p>
          <a:p>
            <a:pPr fontAlgn="base">
              <a:spcBef>
                <a:spcPct val="0"/>
              </a:spcBef>
              <a:spcAft>
                <a:spcPct val="0"/>
              </a:spcAft>
            </a:pPr>
            <a:r>
              <a:rPr lang="en-US" sz="2400" b="1">
                <a:solidFill>
                  <a:srgbClr val="000000"/>
                </a:solidFill>
              </a:rPr>
              <a:t>Russ Edgerton</a:t>
            </a:r>
            <a:r>
              <a:rPr lang="en-US" sz="2400">
                <a:solidFill>
                  <a:srgbClr val="000000"/>
                </a:solidFill>
              </a:rPr>
              <a:t> (reflecting on higher education projects funded by the Pew Memorial Trust)</a:t>
            </a:r>
          </a:p>
          <a:p>
            <a:pPr fontAlgn="base">
              <a:spcBef>
                <a:spcPct val="0"/>
              </a:spcBef>
              <a:spcAft>
                <a:spcPct val="0"/>
              </a:spcAft>
            </a:pPr>
            <a:endParaRPr lang="en-US" sz="2400">
              <a:solidFill>
                <a:srgbClr val="000000"/>
              </a:solidFill>
            </a:endParaRPr>
          </a:p>
        </p:txBody>
      </p:sp>
      <p:sp>
        <p:nvSpPr>
          <p:cNvPr id="230404" name="Rectangle 4"/>
          <p:cNvSpPr>
            <a:spLocks noChangeArrowheads="1"/>
          </p:cNvSpPr>
          <p:nvPr/>
        </p:nvSpPr>
        <p:spPr bwMode="auto">
          <a:xfrm>
            <a:off x="609600" y="6400800"/>
            <a:ext cx="7886700"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srgbClr val="000000"/>
                </a:solidFill>
              </a:rPr>
              <a:t>http://www.asee.org/publications/jee/issueList.cfm?year=2005#January2005</a:t>
            </a:r>
          </a:p>
        </p:txBody>
      </p:sp>
    </p:spTree>
    <p:custDataLst>
      <p:tags r:id="rId1"/>
    </p:custDataLst>
    <p:extLst>
      <p:ext uri="{BB962C8B-B14F-4D97-AF65-F5344CB8AC3E}">
        <p14:creationId xmlns:p14="http://schemas.microsoft.com/office/powerpoint/2010/main" val="256884290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Footer Placeholder 6"/>
          <p:cNvSpPr>
            <a:spLocks noGrp="1"/>
          </p:cNvSpPr>
          <p:nvPr>
            <p:ph type="ftr" sz="quarter" idx="11"/>
          </p:nvPr>
        </p:nvSpPr>
        <p:spPr>
          <a:noFill/>
        </p:spPr>
        <p:txBody>
          <a:bodyPr/>
          <a:lstStyle/>
          <a:p>
            <a:fld id="{E4BA59B5-D72B-4CAB-BBB3-5C10B2A8FFCA}" type="slidenum">
              <a:rPr lang="en-US" smtClean="0">
                <a:latin typeface="Arial" pitchFamily="34" charset="0"/>
              </a:rPr>
              <a:pPr/>
              <a:t>19</a:t>
            </a:fld>
            <a:endParaRPr lang="en-US" smtClean="0">
              <a:latin typeface="Arial" pitchFamily="34" charset="0"/>
            </a:endParaRPr>
          </a:p>
        </p:txBody>
      </p:sp>
      <p:sp>
        <p:nvSpPr>
          <p:cNvPr id="50179" name="Rectangle 2"/>
          <p:cNvSpPr>
            <a:spLocks noGrp="1" noChangeArrowheads="1"/>
          </p:cNvSpPr>
          <p:nvPr>
            <p:ph type="body" sz="half" idx="1"/>
          </p:nvPr>
        </p:nvSpPr>
        <p:spPr>
          <a:noFill/>
        </p:spPr>
        <p:txBody>
          <a:bodyPr/>
          <a:lstStyle/>
          <a:p>
            <a:pPr>
              <a:buClr>
                <a:srgbClr val="FFFAEB"/>
              </a:buClr>
            </a:pPr>
            <a:endParaRPr lang="en-US" sz="2400" smtClean="0">
              <a:solidFill>
                <a:srgbClr val="000044"/>
              </a:solidFill>
            </a:endParaRPr>
          </a:p>
          <a:p>
            <a:pPr>
              <a:buClr>
                <a:srgbClr val="FFFAEB"/>
              </a:buClr>
            </a:pPr>
            <a:endParaRPr lang="en-US" sz="1800" smtClean="0">
              <a:solidFill>
                <a:srgbClr val="000066"/>
              </a:solidFill>
            </a:endParaRPr>
          </a:p>
          <a:p>
            <a:pPr>
              <a:buClr>
                <a:srgbClr val="FFFAEB"/>
              </a:buClr>
            </a:pPr>
            <a:endParaRPr lang="en-US" sz="1800" smtClean="0">
              <a:solidFill>
                <a:srgbClr val="000066"/>
              </a:solidFill>
            </a:endParaRPr>
          </a:p>
          <a:p>
            <a:pPr>
              <a:buClr>
                <a:srgbClr val="FFFAEB"/>
              </a:buClr>
            </a:pPr>
            <a:endParaRPr lang="en-US" sz="2000" smtClean="0">
              <a:solidFill>
                <a:srgbClr val="000066"/>
              </a:solidFill>
            </a:endParaRPr>
          </a:p>
          <a:p>
            <a:endParaRPr lang="en-US" sz="2000" smtClean="0">
              <a:solidFill>
                <a:srgbClr val="000066"/>
              </a:solidFill>
            </a:endParaRPr>
          </a:p>
        </p:txBody>
      </p:sp>
      <p:sp>
        <p:nvSpPr>
          <p:cNvPr id="50180" name="Line 3"/>
          <p:cNvSpPr>
            <a:spLocks noChangeShapeType="1"/>
          </p:cNvSpPr>
          <p:nvPr/>
        </p:nvSpPr>
        <p:spPr bwMode="auto">
          <a:xfrm flipV="1">
            <a:off x="3725863" y="2846388"/>
            <a:ext cx="762000" cy="609600"/>
          </a:xfrm>
          <a:prstGeom prst="line">
            <a:avLst/>
          </a:prstGeom>
          <a:noFill/>
          <a:ln w="76200">
            <a:solidFill>
              <a:srgbClr val="FF0000"/>
            </a:solidFill>
            <a:miter lim="800000"/>
            <a:headEnd/>
            <a:tailEnd type="stealth" w="lg" len="lg"/>
          </a:ln>
        </p:spPr>
        <p:txBody>
          <a:bodyPr wrap="none"/>
          <a:lstStyle/>
          <a:p>
            <a:endParaRPr lang="en-US"/>
          </a:p>
        </p:txBody>
      </p:sp>
      <p:pic>
        <p:nvPicPr>
          <p:cNvPr id="50181" name="Picture 4" descr="DSC00004"/>
          <p:cNvPicPr preferRelativeResize="0">
            <a:picLocks noChangeAspect="1" noChangeArrowheads="1"/>
          </p:cNvPicPr>
          <p:nvPr/>
        </p:nvPicPr>
        <p:blipFill>
          <a:blip r:embed="rId3" cstate="print"/>
          <a:srcRect/>
          <a:stretch>
            <a:fillRect/>
          </a:stretch>
        </p:blipFill>
        <p:spPr bwMode="auto">
          <a:xfrm>
            <a:off x="211138" y="3987800"/>
            <a:ext cx="2241550" cy="1681163"/>
          </a:xfrm>
          <a:prstGeom prst="rect">
            <a:avLst/>
          </a:prstGeom>
          <a:noFill/>
          <a:ln w="9525">
            <a:noFill/>
            <a:miter lim="800000"/>
            <a:headEnd/>
            <a:tailEnd/>
          </a:ln>
        </p:spPr>
      </p:pic>
      <p:pic>
        <p:nvPicPr>
          <p:cNvPr id="50182" name="Picture 5" descr="engr100bridgepic5"/>
          <p:cNvPicPr preferRelativeResize="0">
            <a:picLocks noChangeAspect="1" noChangeArrowheads="1"/>
          </p:cNvPicPr>
          <p:nvPr/>
        </p:nvPicPr>
        <p:blipFill>
          <a:blip r:embed="rId4" cstate="print"/>
          <a:srcRect/>
          <a:stretch>
            <a:fillRect/>
          </a:stretch>
        </p:blipFill>
        <p:spPr bwMode="auto">
          <a:xfrm>
            <a:off x="4953000" y="1493838"/>
            <a:ext cx="3810000" cy="2392362"/>
          </a:xfrm>
          <a:prstGeom prst="rect">
            <a:avLst/>
          </a:prstGeom>
          <a:noFill/>
          <a:ln w="9525">
            <a:noFill/>
            <a:miter lim="800000"/>
            <a:headEnd/>
            <a:tailEnd/>
          </a:ln>
        </p:spPr>
      </p:pic>
      <p:pic>
        <p:nvPicPr>
          <p:cNvPr id="50183" name="Picture 6"/>
          <p:cNvPicPr preferRelativeResize="0">
            <a:picLocks noGrp="1" noChangeAspect="1" noChangeArrowheads="1"/>
          </p:cNvPicPr>
          <p:nvPr>
            <p:ph sz="quarter" idx="3"/>
          </p:nvPr>
        </p:nvPicPr>
        <p:blipFill>
          <a:blip r:embed="rId5" cstate="print"/>
          <a:srcRect/>
          <a:stretch>
            <a:fillRect/>
          </a:stretch>
        </p:blipFill>
        <p:spPr>
          <a:xfrm>
            <a:off x="2335213" y="3911600"/>
            <a:ext cx="2355850" cy="1579563"/>
          </a:xfrm>
          <a:noFill/>
        </p:spPr>
      </p:pic>
      <p:pic>
        <p:nvPicPr>
          <p:cNvPr id="50184" name="Picture 7" descr="STOEBE"/>
          <p:cNvPicPr preferRelativeResize="0">
            <a:picLocks noChangeAspect="1" noChangeArrowheads="1"/>
          </p:cNvPicPr>
          <p:nvPr/>
        </p:nvPicPr>
        <p:blipFill>
          <a:blip r:embed="rId6" cstate="print"/>
          <a:srcRect/>
          <a:stretch>
            <a:fillRect/>
          </a:stretch>
        </p:blipFill>
        <p:spPr bwMode="auto">
          <a:xfrm>
            <a:off x="203200" y="2417763"/>
            <a:ext cx="2478088" cy="1897062"/>
          </a:xfrm>
          <a:prstGeom prst="rect">
            <a:avLst/>
          </a:prstGeom>
          <a:noFill/>
          <a:ln w="9525">
            <a:noFill/>
            <a:miter lim="800000"/>
            <a:headEnd/>
            <a:tailEnd/>
          </a:ln>
        </p:spPr>
      </p:pic>
      <p:pic>
        <p:nvPicPr>
          <p:cNvPr id="50185" name="Picture 8"/>
          <p:cNvPicPr preferRelativeResize="0">
            <a:picLocks noGrp="1" noChangeAspect="1" noChangeArrowheads="1"/>
          </p:cNvPicPr>
          <p:nvPr>
            <p:ph sz="quarter" idx="2"/>
          </p:nvPr>
        </p:nvPicPr>
        <p:blipFill>
          <a:blip r:embed="rId7" cstate="print"/>
          <a:srcRect/>
          <a:stretch>
            <a:fillRect/>
          </a:stretch>
        </p:blipFill>
        <p:spPr>
          <a:xfrm>
            <a:off x="5867400" y="2971800"/>
            <a:ext cx="3157537" cy="1835150"/>
          </a:xfrm>
          <a:noFill/>
        </p:spPr>
      </p:pic>
      <p:sp>
        <p:nvSpPr>
          <p:cNvPr id="50186" name="Line 9"/>
          <p:cNvSpPr>
            <a:spLocks noChangeShapeType="1"/>
          </p:cNvSpPr>
          <p:nvPr/>
        </p:nvSpPr>
        <p:spPr bwMode="auto">
          <a:xfrm flipV="1">
            <a:off x="4918075" y="4403725"/>
            <a:ext cx="762000" cy="609600"/>
          </a:xfrm>
          <a:prstGeom prst="line">
            <a:avLst/>
          </a:prstGeom>
          <a:noFill/>
          <a:ln w="76200">
            <a:solidFill>
              <a:srgbClr val="FF0000"/>
            </a:solidFill>
            <a:miter lim="800000"/>
            <a:headEnd/>
            <a:tailEnd type="stealth" w="lg" len="lg"/>
          </a:ln>
        </p:spPr>
        <p:txBody>
          <a:bodyPr wrap="none"/>
          <a:lstStyle/>
          <a:p>
            <a:endParaRPr lang="en-US"/>
          </a:p>
        </p:txBody>
      </p:sp>
      <p:pic>
        <p:nvPicPr>
          <p:cNvPr id="50187" name="Picture 10"/>
          <p:cNvPicPr preferRelativeResize="0">
            <a:picLocks noChangeAspect="1" noChangeArrowheads="1"/>
          </p:cNvPicPr>
          <p:nvPr/>
        </p:nvPicPr>
        <p:blipFill>
          <a:blip r:embed="rId8" cstate="print"/>
          <a:srcRect/>
          <a:stretch>
            <a:fillRect/>
          </a:stretch>
        </p:blipFill>
        <p:spPr bwMode="auto">
          <a:xfrm>
            <a:off x="4343400" y="5257800"/>
            <a:ext cx="1295400" cy="1341319"/>
          </a:xfrm>
          <a:prstGeom prst="rect">
            <a:avLst/>
          </a:prstGeom>
          <a:noFill/>
          <a:ln w="9525">
            <a:noFill/>
            <a:miter lim="800000"/>
            <a:headEnd/>
            <a:tailEnd/>
          </a:ln>
        </p:spPr>
      </p:pic>
      <p:pic>
        <p:nvPicPr>
          <p:cNvPr id="50188" name="Picture 11" descr="lecture"/>
          <p:cNvPicPr preferRelativeResize="0">
            <a:picLocks noChangeAspect="1" noChangeArrowheads="1"/>
          </p:cNvPicPr>
          <p:nvPr/>
        </p:nvPicPr>
        <p:blipFill>
          <a:blip r:embed="rId9" cstate="print"/>
          <a:srcRect/>
          <a:stretch>
            <a:fillRect/>
          </a:stretch>
        </p:blipFill>
        <p:spPr bwMode="auto">
          <a:xfrm>
            <a:off x="1635125" y="1684338"/>
            <a:ext cx="2874963" cy="1123950"/>
          </a:xfrm>
          <a:prstGeom prst="rect">
            <a:avLst/>
          </a:prstGeom>
          <a:noFill/>
          <a:ln w="9525">
            <a:noFill/>
            <a:miter lim="800000"/>
            <a:headEnd/>
            <a:tailEnd/>
          </a:ln>
        </p:spPr>
      </p:pic>
      <p:pic>
        <p:nvPicPr>
          <p:cNvPr id="50189" name="Picture 12" descr="group"/>
          <p:cNvPicPr preferRelativeResize="0">
            <a:picLocks noChangeAspect="1" noChangeArrowheads="1"/>
          </p:cNvPicPr>
          <p:nvPr/>
        </p:nvPicPr>
        <p:blipFill>
          <a:blip r:embed="rId10" cstate="print"/>
          <a:srcRect/>
          <a:stretch>
            <a:fillRect/>
          </a:stretch>
        </p:blipFill>
        <p:spPr bwMode="auto">
          <a:xfrm>
            <a:off x="5805735" y="4876800"/>
            <a:ext cx="3141415" cy="1447800"/>
          </a:xfrm>
          <a:prstGeom prst="rect">
            <a:avLst/>
          </a:prstGeom>
          <a:noFill/>
          <a:ln w="9525">
            <a:noFill/>
            <a:miter lim="800000"/>
            <a:headEnd/>
            <a:tailEnd/>
          </a:ln>
        </p:spPr>
      </p:pic>
      <p:sp>
        <p:nvSpPr>
          <p:cNvPr id="50190" name="Rectangle 13"/>
          <p:cNvSpPr>
            <a:spLocks noGrp="1" noChangeArrowheads="1"/>
          </p:cNvSpPr>
          <p:nvPr>
            <p:ph type="title"/>
          </p:nvPr>
        </p:nvSpPr>
        <p:spPr>
          <a:xfrm>
            <a:off x="685800" y="228600"/>
            <a:ext cx="7772400" cy="1143000"/>
          </a:xfrm>
          <a:noFill/>
        </p:spPr>
        <p:txBody>
          <a:bodyPr/>
          <a:lstStyle/>
          <a:p>
            <a:r>
              <a:rPr lang="en-US" dirty="0" smtClean="0"/>
              <a:t>Pedagogies of Engagement</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A49643AE-2E3D-42A0-AD8A-13FED88C5497}" type="slidenum">
              <a:rPr lang="en-US">
                <a:solidFill>
                  <a:srgbClr val="000000"/>
                </a:solidFill>
              </a:rPr>
              <a:pPr/>
              <a:t>2</a:t>
            </a:fld>
            <a:endParaRPr lang="en-US" dirty="0">
              <a:solidFill>
                <a:srgbClr val="000000"/>
              </a:solidFill>
            </a:endParaRPr>
          </a:p>
        </p:txBody>
      </p:sp>
      <p:sp>
        <p:nvSpPr>
          <p:cNvPr id="325634" name="Rectangle 2"/>
          <p:cNvSpPr>
            <a:spLocks noGrp="1" noChangeArrowheads="1"/>
          </p:cNvSpPr>
          <p:nvPr>
            <p:ph type="title"/>
          </p:nvPr>
        </p:nvSpPr>
        <p:spPr>
          <a:xfrm>
            <a:off x="685800" y="381000"/>
            <a:ext cx="7772400" cy="825500"/>
          </a:xfrm>
        </p:spPr>
        <p:txBody>
          <a:bodyPr/>
          <a:lstStyle/>
          <a:p>
            <a:r>
              <a:rPr lang="en-US" dirty="0" smtClean="0"/>
              <a:t>Session Layout</a:t>
            </a:r>
            <a:endParaRPr lang="en-US" dirty="0"/>
          </a:p>
        </p:txBody>
      </p:sp>
      <p:sp>
        <p:nvSpPr>
          <p:cNvPr id="325635" name="Rectangle 3"/>
          <p:cNvSpPr>
            <a:spLocks noGrp="1" noChangeArrowheads="1"/>
          </p:cNvSpPr>
          <p:nvPr>
            <p:ph type="body" idx="1"/>
          </p:nvPr>
        </p:nvSpPr>
        <p:spPr>
          <a:xfrm>
            <a:off x="304800" y="1295400"/>
            <a:ext cx="8534400" cy="4953000"/>
          </a:xfrm>
        </p:spPr>
        <p:txBody>
          <a:bodyPr/>
          <a:lstStyle/>
          <a:p>
            <a:pPr>
              <a:lnSpc>
                <a:spcPct val="90000"/>
              </a:lnSpc>
              <a:spcAft>
                <a:spcPct val="10000"/>
              </a:spcAft>
            </a:pPr>
            <a:r>
              <a:rPr lang="en-US" sz="2800" dirty="0"/>
              <a:t>Welcome &amp; Overview</a:t>
            </a:r>
          </a:p>
          <a:p>
            <a:pPr>
              <a:lnSpc>
                <a:spcPct val="90000"/>
              </a:lnSpc>
            </a:pPr>
            <a:r>
              <a:rPr lang="en-US" sz="2800" dirty="0" smtClean="0"/>
              <a:t>Cooperative Learning Basics</a:t>
            </a:r>
          </a:p>
          <a:p>
            <a:pPr>
              <a:lnSpc>
                <a:spcPct val="90000"/>
              </a:lnSpc>
            </a:pPr>
            <a:r>
              <a:rPr lang="en-US" sz="2800" dirty="0" smtClean="0"/>
              <a:t>Course Design Foundations</a:t>
            </a:r>
            <a:endParaRPr lang="en-US" sz="2000" dirty="0"/>
          </a:p>
          <a:p>
            <a:pPr>
              <a:lnSpc>
                <a:spcPct val="90000"/>
              </a:lnSpc>
              <a:spcAft>
                <a:spcPct val="10000"/>
              </a:spcAft>
            </a:pPr>
            <a:r>
              <a:rPr lang="en-US" sz="2800" dirty="0" smtClean="0"/>
              <a:t>Design and </a:t>
            </a:r>
            <a:r>
              <a:rPr lang="en-US" sz="2800" dirty="0" smtClean="0"/>
              <a:t>Implementation of Cooperative Learning</a:t>
            </a:r>
            <a:endParaRPr lang="en-US" sz="2800" dirty="0" smtClean="0"/>
          </a:p>
        </p:txBody>
      </p:sp>
    </p:spTree>
    <p:custDataLst>
      <p:tags r:id="rId1"/>
    </p:custDataLst>
    <p:extLst>
      <p:ext uri="{BB962C8B-B14F-4D97-AF65-F5344CB8AC3E}">
        <p14:creationId xmlns:p14="http://schemas.microsoft.com/office/powerpoint/2010/main" val="216789985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p:spPr>
        <p:txBody>
          <a:bodyPr/>
          <a:lstStyle/>
          <a:p>
            <a:fld id="{E64F4BBE-2DA9-4428-AF7F-A17C90D2C00F}" type="slidenum">
              <a:rPr lang="en-US" smtClean="0">
                <a:solidFill>
                  <a:srgbClr val="000000"/>
                </a:solidFill>
              </a:rPr>
              <a:pPr/>
              <a:t>20</a:t>
            </a:fld>
            <a:endParaRPr lang="en-US" smtClean="0">
              <a:solidFill>
                <a:srgbClr val="000000"/>
              </a:solidFill>
            </a:endParaRPr>
          </a:p>
        </p:txBody>
      </p:sp>
      <p:sp>
        <p:nvSpPr>
          <p:cNvPr id="51203" name="Rectangle 2"/>
          <p:cNvSpPr>
            <a:spLocks noGrp="1" noChangeArrowheads="1"/>
          </p:cNvSpPr>
          <p:nvPr>
            <p:ph type="title"/>
          </p:nvPr>
        </p:nvSpPr>
        <p:spPr>
          <a:xfrm>
            <a:off x="685800" y="381000"/>
            <a:ext cx="7772400" cy="1143000"/>
          </a:xfrm>
        </p:spPr>
        <p:txBody>
          <a:bodyPr/>
          <a:lstStyle/>
          <a:p>
            <a:r>
              <a:rPr lang="en-US" sz="4000" smtClean="0"/>
              <a:t>The American College Teacher: </a:t>
            </a:r>
            <a:br>
              <a:rPr lang="en-US" sz="4000" smtClean="0"/>
            </a:br>
            <a:r>
              <a:rPr lang="en-US" sz="2800" smtClean="0"/>
              <a:t>National Norms for 2007-2008</a:t>
            </a:r>
          </a:p>
        </p:txBody>
      </p:sp>
      <p:graphicFrame>
        <p:nvGraphicFramePr>
          <p:cNvPr id="453635" name="Group 3"/>
          <p:cNvGraphicFramePr>
            <a:graphicFrameLocks noGrp="1"/>
          </p:cNvGraphicFramePr>
          <p:nvPr>
            <p:ph idx="1"/>
          </p:nvPr>
        </p:nvGraphicFramePr>
        <p:xfrm>
          <a:off x="685800" y="1600200"/>
          <a:ext cx="7772400" cy="4601845"/>
        </p:xfrm>
        <a:graphic>
          <a:graphicData uri="http://schemas.openxmlformats.org/drawingml/2006/table">
            <a:tbl>
              <a:tblPr/>
              <a:tblGrid>
                <a:gridCol w="2819400"/>
                <a:gridCol w="1524000"/>
                <a:gridCol w="1485900"/>
                <a:gridCol w="1943100"/>
              </a:tblGrid>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Methods Used in “All” or “Most”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All – 2005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All – 2008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Assistant - 2008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Cooperative Learning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Group Projects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Grading on a curve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Term/research papers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236" name="Rectangle 35"/>
          <p:cNvSpPr>
            <a:spLocks noChangeArrowheads="1"/>
          </p:cNvSpPr>
          <p:nvPr/>
        </p:nvSpPr>
        <p:spPr bwMode="auto">
          <a:xfrm>
            <a:off x="1981200" y="6248400"/>
            <a:ext cx="4843463" cy="457200"/>
          </a:xfrm>
          <a:prstGeom prst="rect">
            <a:avLst/>
          </a:prstGeom>
          <a:noFill/>
          <a:ln w="9525">
            <a:noFill/>
            <a:miter lim="800000"/>
            <a:headEnd/>
            <a:tailEnd/>
          </a:ln>
        </p:spPr>
        <p:txBody>
          <a:bodyPr wrap="none">
            <a:spAutoFit/>
          </a:bodyPr>
          <a:lstStyle/>
          <a:p>
            <a:pPr eaLnBrk="0" hangingPunct="0"/>
            <a:r>
              <a:rPr lang="en-US" sz="2400">
                <a:solidFill>
                  <a:srgbClr val="000000"/>
                </a:solidFill>
                <a:ea typeface="ＭＳ Ｐゴシック" pitchFamily="-106" charset="-128"/>
              </a:rPr>
              <a:t>http://www.heri.ucla.edu/index.php</a:t>
            </a:r>
          </a:p>
        </p:txBody>
      </p:sp>
    </p:spTree>
    <p:extLst>
      <p:ext uri="{BB962C8B-B14F-4D97-AF65-F5344CB8AC3E}">
        <p14:creationId xmlns:p14="http://schemas.microsoft.com/office/powerpoint/2010/main" val="622324239"/>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sz="3600" dirty="0"/>
              <a:t>Undergraduate Teaching Faculty, </a:t>
            </a:r>
            <a:r>
              <a:rPr lang="en-US" sz="3600" dirty="0" smtClean="0"/>
              <a:t>2011*</a:t>
            </a:r>
            <a:endParaRPr lang="en-US" sz="36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39517013"/>
              </p:ext>
            </p:extLst>
          </p:nvPr>
        </p:nvGraphicFramePr>
        <p:xfrm>
          <a:off x="182880" y="1813560"/>
          <a:ext cx="8778240" cy="3901440"/>
        </p:xfrm>
        <a:graphic>
          <a:graphicData uri="http://schemas.openxmlformats.org/drawingml/2006/table">
            <a:tbl>
              <a:tblPr firstRow="1" bandRow="1">
                <a:tableStyleId>{00A15C55-8517-42AA-B614-E9B94910E393}</a:tableStyleId>
              </a:tblPr>
              <a:tblGrid>
                <a:gridCol w="3657600"/>
                <a:gridCol w="1280160"/>
                <a:gridCol w="1280160"/>
                <a:gridCol w="1280160"/>
                <a:gridCol w="1280160"/>
              </a:tblGrid>
              <a:tr h="3708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smtClean="0">
                          <a:ln>
                            <a:noFill/>
                          </a:ln>
                          <a:effectLst/>
                        </a:rPr>
                        <a:t>Methods Used in “All” or “Most”</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STEM women</a:t>
                      </a:r>
                      <a:endParaRPr kumimoji="0" lang="en-US" sz="20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u="none" strike="noStrike" kern="1200" cap="none" spc="0" normalizeH="0" baseline="0" noProof="0" dirty="0" smtClean="0">
                          <a:ln>
                            <a:noFill/>
                          </a:ln>
                          <a:effectLst/>
                          <a:uLnTx/>
                          <a:uFillTx/>
                        </a:rPr>
                        <a:t>STEM</a:t>
                      </a:r>
                      <a:br>
                        <a:rPr kumimoji="0" lang="en-US" sz="2000" u="none" strike="noStrike" kern="1200" cap="none" spc="0" normalizeH="0" baseline="0" noProof="0" dirty="0" smtClean="0">
                          <a:ln>
                            <a:noFill/>
                          </a:ln>
                          <a:effectLst/>
                          <a:uLnTx/>
                          <a:uFillTx/>
                        </a:rPr>
                      </a:br>
                      <a:r>
                        <a:rPr kumimoji="0" lang="en-US" sz="2000" u="none" strike="noStrike" kern="1200" cap="none" spc="0" normalizeH="0" baseline="0" noProof="0" dirty="0" smtClean="0">
                          <a:ln>
                            <a:noFill/>
                          </a:ln>
                          <a:effectLst/>
                          <a:uLnTx/>
                          <a:uFillTx/>
                        </a:rPr>
                        <a:t>men</a:t>
                      </a: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u="none" strike="noStrike" kern="1200" cap="none" spc="0" normalizeH="0" baseline="0" noProof="0" dirty="0" smtClean="0">
                          <a:ln>
                            <a:noFill/>
                          </a:ln>
                          <a:effectLst/>
                          <a:uLnTx/>
                          <a:uFillTx/>
                        </a:rPr>
                        <a:t>All other women</a:t>
                      </a: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u="none" strike="noStrike" kern="1200" cap="none" spc="0" normalizeH="0" baseline="0" noProof="0" dirty="0" smtClean="0">
                          <a:ln>
                            <a:noFill/>
                          </a:ln>
                          <a:effectLst/>
                          <a:uLnTx/>
                          <a:uFillTx/>
                        </a:rPr>
                        <a:t>All other men</a:t>
                      </a: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txBody>
                  <a:tcPr horzOverflow="overflow"/>
                </a:tc>
              </a:tr>
              <a:tr h="6400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Cooperative learning</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60%</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41%</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72%</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53%</a:t>
                      </a:r>
                      <a:endParaRPr kumimoji="0" lang="en-US" sz="2800" b="0" i="0" u="none" strike="noStrike" cap="none" normalizeH="0" baseline="0" dirty="0" smtClean="0">
                        <a:ln>
                          <a:noFill/>
                        </a:ln>
                        <a:solidFill>
                          <a:schemeClr val="tx1"/>
                        </a:solidFill>
                        <a:effectLst/>
                        <a:latin typeface="+mn-lt"/>
                      </a:endParaRPr>
                    </a:p>
                  </a:txBody>
                  <a:tcPr horzOverflow="overflow"/>
                </a:tc>
              </a:tr>
              <a:tr h="6400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Group projects</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36%</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27%</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38%</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29%</a:t>
                      </a:r>
                      <a:endParaRPr kumimoji="0" lang="en-US" sz="2800" b="0" i="0" u="none" strike="noStrike" cap="none" normalizeH="0" baseline="0" dirty="0" smtClean="0">
                        <a:ln>
                          <a:noFill/>
                        </a:ln>
                        <a:solidFill>
                          <a:schemeClr val="tx1"/>
                        </a:solidFill>
                        <a:effectLst/>
                        <a:latin typeface="+mn-lt"/>
                      </a:endParaRPr>
                    </a:p>
                  </a:txBody>
                  <a:tcPr horzOverflow="overflow"/>
                </a:tc>
              </a:tr>
              <a:tr h="6400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Grading on a curve</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17%</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31%</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10%</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16%</a:t>
                      </a:r>
                      <a:endParaRPr kumimoji="0" lang="en-US" sz="2800" b="0" i="0" u="none" strike="noStrike" cap="none" normalizeH="0" baseline="0" dirty="0" smtClean="0">
                        <a:ln>
                          <a:noFill/>
                        </a:ln>
                        <a:solidFill>
                          <a:schemeClr val="tx1"/>
                        </a:solidFill>
                        <a:effectLst/>
                        <a:latin typeface="+mn-lt"/>
                      </a:endParaRPr>
                    </a:p>
                  </a:txBody>
                  <a:tcPr horzOverflow="overflow"/>
                </a:tc>
              </a:tr>
              <a:tr h="6400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Student inquiry</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43%</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33%</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54%</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47%</a:t>
                      </a:r>
                      <a:endParaRPr kumimoji="0" lang="en-US" sz="2800" b="0" i="0" u="none" strike="noStrike" cap="none" normalizeH="0" baseline="0" dirty="0" smtClean="0">
                        <a:ln>
                          <a:noFill/>
                        </a:ln>
                        <a:solidFill>
                          <a:schemeClr val="tx1"/>
                        </a:solidFill>
                        <a:effectLst/>
                        <a:latin typeface="+mn-lt"/>
                      </a:endParaRPr>
                    </a:p>
                  </a:txBody>
                  <a:tcPr horzOverflow="overflow"/>
                </a:tc>
              </a:tr>
              <a:tr h="6400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Extensive lecturing</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50%</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70%</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29%</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u="none" strike="noStrike" cap="none" normalizeH="0" baseline="0" dirty="0" smtClean="0">
                          <a:ln>
                            <a:noFill/>
                          </a:ln>
                          <a:effectLst/>
                        </a:rPr>
                        <a:t>44%</a:t>
                      </a:r>
                      <a:endParaRPr kumimoji="0" lang="en-US" sz="2800" b="0" i="0" u="none" strike="noStrike" cap="none" normalizeH="0" baseline="0" dirty="0" smtClean="0">
                        <a:ln>
                          <a:noFill/>
                        </a:ln>
                        <a:solidFill>
                          <a:schemeClr val="tx1"/>
                        </a:solidFill>
                        <a:effectLst/>
                        <a:latin typeface="+mn-lt"/>
                      </a:endParaRPr>
                    </a:p>
                  </a:txBody>
                  <a:tcPr horzOverflow="overflow"/>
                </a:tc>
              </a:tr>
            </a:tbl>
          </a:graphicData>
        </a:graphic>
      </p:graphicFrame>
      <p:sp>
        <p:nvSpPr>
          <p:cNvPr id="6" name="TextBox 5"/>
          <p:cNvSpPr txBox="1"/>
          <p:nvPr/>
        </p:nvSpPr>
        <p:spPr>
          <a:xfrm>
            <a:off x="914400" y="5943599"/>
            <a:ext cx="7056120" cy="646331"/>
          </a:xfrm>
          <a:prstGeom prst="rect">
            <a:avLst/>
          </a:prstGeom>
          <a:noFill/>
        </p:spPr>
        <p:txBody>
          <a:bodyPr wrap="square" rtlCol="0">
            <a:spAutoFit/>
          </a:bodyPr>
          <a:lstStyle/>
          <a:p>
            <a:pPr algn="r"/>
            <a:r>
              <a:rPr lang="en-US" sz="1800" dirty="0" smtClean="0">
                <a:latin typeface="+mj-lt"/>
                <a:cs typeface="Calibri" pitchFamily="34" charset="0"/>
              </a:rPr>
              <a:t>*Undergraduate Teaching Faculty. National Norms for the </a:t>
            </a:r>
            <a:br>
              <a:rPr lang="en-US" sz="1800" dirty="0" smtClean="0">
                <a:latin typeface="+mj-lt"/>
                <a:cs typeface="Calibri" pitchFamily="34" charset="0"/>
              </a:rPr>
            </a:br>
            <a:r>
              <a:rPr lang="en-US" sz="1800" dirty="0" smtClean="0">
                <a:latin typeface="+mj-lt"/>
                <a:cs typeface="Calibri" pitchFamily="34" charset="0"/>
              </a:rPr>
              <a:t>2010-2011 </a:t>
            </a:r>
            <a:r>
              <a:rPr lang="en-US" sz="1800" dirty="0" err="1" smtClean="0">
                <a:latin typeface="+mj-lt"/>
                <a:cs typeface="Calibri" pitchFamily="34" charset="0"/>
              </a:rPr>
              <a:t>HERI</a:t>
            </a:r>
            <a:r>
              <a:rPr lang="en-US" sz="1800" dirty="0" smtClean="0">
                <a:latin typeface="+mj-lt"/>
                <a:cs typeface="Calibri" pitchFamily="34" charset="0"/>
              </a:rPr>
              <a:t> Faculty </a:t>
            </a:r>
            <a:r>
              <a:rPr lang="en-US" dirty="0">
                <a:latin typeface="+mj-lt"/>
                <a:cs typeface="Calibri" pitchFamily="34" charset="0"/>
              </a:rPr>
              <a:t>Survey, </a:t>
            </a:r>
            <a:r>
              <a:rPr lang="en-US" dirty="0" err="1" smtClean="0">
                <a:latin typeface="+mj-lt"/>
                <a:cs typeface="Calibri" pitchFamily="34" charset="0"/>
                <a:hlinkClick r:id="rId3"/>
              </a:rPr>
              <a:t>www.heri.ucla.edu</a:t>
            </a:r>
            <a:r>
              <a:rPr lang="en-US" dirty="0" smtClean="0">
                <a:latin typeface="+mj-lt"/>
                <a:cs typeface="Calibri" pitchFamily="34" charset="0"/>
                <a:hlinkClick r:id="rId3"/>
              </a:rPr>
              <a:t>/</a:t>
            </a:r>
            <a:r>
              <a:rPr lang="en-US" dirty="0" err="1" smtClean="0">
                <a:latin typeface="+mj-lt"/>
                <a:cs typeface="Calibri" pitchFamily="34" charset="0"/>
                <a:hlinkClick r:id="rId3"/>
              </a:rPr>
              <a:t>index.php</a:t>
            </a:r>
            <a:endParaRPr lang="en-US" sz="1800" dirty="0">
              <a:latin typeface="+mj-lt"/>
              <a:cs typeface="Calibri" pitchFamily="34" charset="0"/>
            </a:endParaRPr>
          </a:p>
        </p:txBody>
      </p:sp>
    </p:spTree>
    <p:extLst>
      <p:ext uri="{BB962C8B-B14F-4D97-AF65-F5344CB8AC3E}">
        <p14:creationId xmlns:p14="http://schemas.microsoft.com/office/powerpoint/2010/main" val="17175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p:spPr>
        <p:txBody>
          <a:bodyPr/>
          <a:lstStyle/>
          <a:p>
            <a:fld id="{948DA374-2AFE-4773-8B12-8C28EFC6448A}" type="slidenum">
              <a:rPr lang="en-US" smtClean="0">
                <a:latin typeface="Arial" pitchFamily="34" charset="0"/>
              </a:rPr>
              <a:pPr/>
              <a:t>22</a:t>
            </a:fld>
            <a:endParaRPr lang="en-US" smtClean="0">
              <a:latin typeface="Arial" pitchFamily="34" charset="0"/>
            </a:endParaRPr>
          </a:p>
        </p:txBody>
      </p:sp>
      <p:sp>
        <p:nvSpPr>
          <p:cNvPr id="25603" name="Rectangle 2"/>
          <p:cNvSpPr>
            <a:spLocks noGrp="1" noChangeArrowheads="1"/>
          </p:cNvSpPr>
          <p:nvPr>
            <p:ph type="title"/>
          </p:nvPr>
        </p:nvSpPr>
        <p:spPr>
          <a:xfrm>
            <a:off x="304800" y="304800"/>
            <a:ext cx="8458200" cy="1143000"/>
          </a:xfrm>
        </p:spPr>
        <p:txBody>
          <a:bodyPr/>
          <a:lstStyle/>
          <a:p>
            <a:pPr eaLnBrk="1" hangingPunct="1"/>
            <a:r>
              <a:rPr lang="en-US" sz="3200" smtClean="0"/>
              <a:t>Student Engagement Research Evidence</a:t>
            </a:r>
          </a:p>
        </p:txBody>
      </p:sp>
      <p:sp>
        <p:nvSpPr>
          <p:cNvPr id="25604" name="Rectangle 3"/>
          <p:cNvSpPr>
            <a:spLocks noGrp="1" noChangeArrowheads="1"/>
          </p:cNvSpPr>
          <p:nvPr>
            <p:ph type="body" idx="1"/>
          </p:nvPr>
        </p:nvSpPr>
        <p:spPr>
          <a:xfrm>
            <a:off x="381000" y="1371600"/>
            <a:ext cx="8382000" cy="4343400"/>
          </a:xfrm>
        </p:spPr>
        <p:txBody>
          <a:bodyPr/>
          <a:lstStyle/>
          <a:p>
            <a:pPr eaLnBrk="1" hangingPunct="1">
              <a:lnSpc>
                <a:spcPct val="80000"/>
              </a:lnSpc>
            </a:pPr>
            <a:r>
              <a:rPr lang="en-US" sz="2800" smtClean="0"/>
              <a:t>Perhaps the strongest conclusion that can be made is the least surprising. Simply put, the greater the student’s involvement or engagement in academic work or in the academic experience of college, the greater his or her level of knowledge acquisition and general cognitive development …(Pascarella and Terenzini, 2005).</a:t>
            </a:r>
          </a:p>
          <a:p>
            <a:pPr eaLnBrk="1" hangingPunct="1">
              <a:lnSpc>
                <a:spcPct val="80000"/>
              </a:lnSpc>
            </a:pPr>
            <a:r>
              <a:rPr lang="en-US" sz="2800" smtClean="0"/>
              <a:t>Active and collaborative instruction coupled with various means to encourage student engagement invariably lead to better student learning outcomes irrespective of academic discipline (Kuh et al., 2005, 2007). </a:t>
            </a:r>
          </a:p>
        </p:txBody>
      </p:sp>
      <p:sp>
        <p:nvSpPr>
          <p:cNvPr id="25605" name="Text Box 4"/>
          <p:cNvSpPr txBox="1">
            <a:spLocks noChangeArrowheads="1"/>
          </p:cNvSpPr>
          <p:nvPr/>
        </p:nvSpPr>
        <p:spPr bwMode="auto">
          <a:xfrm>
            <a:off x="304800" y="5791200"/>
            <a:ext cx="8610600" cy="915988"/>
          </a:xfrm>
          <a:prstGeom prst="rect">
            <a:avLst/>
          </a:prstGeom>
          <a:noFill/>
          <a:ln w="12700">
            <a:noFill/>
            <a:miter lim="800000"/>
            <a:headEnd type="none" w="sm" len="sm"/>
            <a:tailEnd type="none" w="sm" len="sm"/>
          </a:ln>
        </p:spPr>
        <p:txBody>
          <a:bodyPr>
            <a:spAutoFit/>
          </a:bodyPr>
          <a:lstStyle/>
          <a:p>
            <a:pPr eaLnBrk="0" hangingPunct="0"/>
            <a:r>
              <a:rPr lang="en-US"/>
              <a:t>See Smith, et.al, 2005 and Fairweather, 2008, Linking Evidence and Promising Practices in Science, Technology, Engineering, and Mathematics (STEM) Undergraduate Education - </a:t>
            </a:r>
            <a:r>
              <a:rPr lang="en-US" sz="1200"/>
              <a:t>http://www7.nationalacademies.org/bose/Fairweather_CommissionedPaper.pdf</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smtClean="0">
              <a:solidFill>
                <a:srgbClr val="000000"/>
              </a:solidFill>
              <a:latin typeface="Arial" pitchFamily="34" charset="0"/>
            </a:endParaRPr>
          </a:p>
        </p:txBody>
      </p:sp>
      <p:sp>
        <p:nvSpPr>
          <p:cNvPr id="54275" name="Text Box 2"/>
          <p:cNvSpPr txBox="1">
            <a:spLocks noChangeArrowheads="1"/>
          </p:cNvSpPr>
          <p:nvPr/>
        </p:nvSpPr>
        <p:spPr bwMode="auto">
          <a:xfrm>
            <a:off x="600075" y="557213"/>
            <a:ext cx="7977188"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Calibri" pitchFamily="34" charset="0"/>
              </a:defRPr>
            </a:lvl1pPr>
            <a:lvl2pPr marL="742950" indent="-285750" defTabSz="381000">
              <a:defRPr>
                <a:solidFill>
                  <a:schemeClr val="tx1"/>
                </a:solidFill>
                <a:latin typeface="Calibri" pitchFamily="34" charset="0"/>
              </a:defRPr>
            </a:lvl2pPr>
            <a:lvl3pPr marL="1143000" indent="-228600" defTabSz="381000">
              <a:defRPr>
                <a:solidFill>
                  <a:schemeClr val="tx1"/>
                </a:solidFill>
                <a:latin typeface="Calibri" pitchFamily="34" charset="0"/>
              </a:defRPr>
            </a:lvl3pPr>
            <a:lvl4pPr marL="1600200" indent="-228600" defTabSz="381000">
              <a:defRPr>
                <a:solidFill>
                  <a:schemeClr val="tx1"/>
                </a:solidFill>
                <a:latin typeface="Calibri" pitchFamily="34" charset="0"/>
              </a:defRPr>
            </a:lvl4pPr>
            <a:lvl5pPr marL="2057400" indent="-228600" defTabSz="381000">
              <a:defRPr>
                <a:solidFill>
                  <a:schemeClr val="tx1"/>
                </a:solidFill>
                <a:latin typeface="Calibri" pitchFamily="34" charset="0"/>
              </a:defRPr>
            </a:lvl5pPr>
            <a:lvl6pPr marL="2514600" indent="-228600" defTabSz="381000" fontAlgn="base">
              <a:spcBef>
                <a:spcPct val="0"/>
              </a:spcBef>
              <a:spcAft>
                <a:spcPct val="0"/>
              </a:spcAft>
              <a:defRPr>
                <a:solidFill>
                  <a:schemeClr val="tx1"/>
                </a:solidFill>
                <a:latin typeface="Calibri" pitchFamily="34" charset="0"/>
              </a:defRPr>
            </a:lvl6pPr>
            <a:lvl7pPr marL="2971800" indent="-228600" defTabSz="381000" fontAlgn="base">
              <a:spcBef>
                <a:spcPct val="0"/>
              </a:spcBef>
              <a:spcAft>
                <a:spcPct val="0"/>
              </a:spcAft>
              <a:defRPr>
                <a:solidFill>
                  <a:schemeClr val="tx1"/>
                </a:solidFill>
                <a:latin typeface="Calibri" pitchFamily="34" charset="0"/>
              </a:defRPr>
            </a:lvl7pPr>
            <a:lvl8pPr marL="3429000" indent="-228600" defTabSz="381000" fontAlgn="base">
              <a:spcBef>
                <a:spcPct val="0"/>
              </a:spcBef>
              <a:spcAft>
                <a:spcPct val="0"/>
              </a:spcAft>
              <a:defRPr>
                <a:solidFill>
                  <a:schemeClr val="tx1"/>
                </a:solidFill>
                <a:latin typeface="Calibri" pitchFamily="34" charset="0"/>
              </a:defRPr>
            </a:lvl8pPr>
            <a:lvl9pPr marL="3886200" indent="-228600" defTabSz="381000" fontAlgn="base">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en-US" sz="3600" i="1">
                <a:solidFill>
                  <a:srgbClr val="000000"/>
                </a:solidFill>
                <a:latin typeface="Arial" pitchFamily="34" charset="0"/>
                <a:cs typeface="Arial" pitchFamily="34" charset="0"/>
              </a:rPr>
              <a:t>“It could well be that faculty members of the twenty-first century college or university will find it necessary to set aside their roles as teachers and instead become </a:t>
            </a:r>
            <a:r>
              <a:rPr lang="en-US" sz="3600" b="1" i="1">
                <a:solidFill>
                  <a:srgbClr val="000000"/>
                </a:solidFill>
                <a:latin typeface="Arial" pitchFamily="34" charset="0"/>
                <a:cs typeface="Arial" pitchFamily="34" charset="0"/>
              </a:rPr>
              <a:t>designers</a:t>
            </a:r>
            <a:r>
              <a:rPr lang="en-US" sz="3600" i="1">
                <a:solidFill>
                  <a:srgbClr val="000000"/>
                </a:solidFill>
                <a:latin typeface="Arial" pitchFamily="34" charset="0"/>
                <a:cs typeface="Arial" pitchFamily="34" charset="0"/>
              </a:rPr>
              <a:t> of learning experiences, processes, and environments</a:t>
            </a:r>
            <a:r>
              <a:rPr lang="en-US" sz="3600">
                <a:solidFill>
                  <a:srgbClr val="000000"/>
                </a:solidFill>
                <a:latin typeface="Arial" pitchFamily="34" charset="0"/>
                <a:cs typeface="Arial" pitchFamily="34" charset="0"/>
              </a:rPr>
              <a:t>.” </a:t>
            </a:r>
          </a:p>
          <a:p>
            <a:pPr eaLnBrk="0" fontAlgn="base" hangingPunct="0">
              <a:spcBef>
                <a:spcPct val="0"/>
              </a:spcBef>
              <a:spcAft>
                <a:spcPct val="0"/>
              </a:spcAft>
            </a:pPr>
            <a:endParaRPr lang="en-US" sz="3600">
              <a:solidFill>
                <a:srgbClr val="000000"/>
              </a:solidFill>
              <a:latin typeface="Arial" pitchFamily="34" charset="0"/>
              <a:cs typeface="Arial" pitchFamily="34" charset="0"/>
            </a:endParaRPr>
          </a:p>
        </p:txBody>
      </p:sp>
      <p:pic>
        <p:nvPicPr>
          <p:cNvPr id="54276" name="Picture 3" descr="duderstad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933825"/>
            <a:ext cx="28448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4"/>
          <p:cNvSpPr txBox="1">
            <a:spLocks noChangeArrowheads="1"/>
          </p:cNvSpPr>
          <p:nvPr/>
        </p:nvSpPr>
        <p:spPr bwMode="auto">
          <a:xfrm>
            <a:off x="152400" y="4724400"/>
            <a:ext cx="5486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pPr>
            <a:r>
              <a:rPr lang="en-US" sz="2400" dirty="0">
                <a:solidFill>
                  <a:srgbClr val="000000"/>
                </a:solidFill>
                <a:latin typeface="Arial" pitchFamily="34" charset="0"/>
                <a:cs typeface="Arial" pitchFamily="34" charset="0"/>
              </a:rPr>
              <a:t>James </a:t>
            </a:r>
            <a:r>
              <a:rPr lang="en-US" sz="2400" dirty="0" err="1">
                <a:solidFill>
                  <a:srgbClr val="000000"/>
                </a:solidFill>
                <a:latin typeface="Arial" pitchFamily="34" charset="0"/>
                <a:cs typeface="Arial" pitchFamily="34" charset="0"/>
              </a:rPr>
              <a:t>Duderstadt</a:t>
            </a:r>
            <a:r>
              <a:rPr lang="en-US" sz="2400" dirty="0">
                <a:solidFill>
                  <a:srgbClr val="000000"/>
                </a:solidFill>
                <a:latin typeface="Arial" pitchFamily="34" charset="0"/>
                <a:cs typeface="Arial" pitchFamily="34" charset="0"/>
              </a:rPr>
              <a:t>, 1999 </a:t>
            </a:r>
          </a:p>
          <a:p>
            <a:pPr eaLnBrk="0" fontAlgn="base" hangingPunct="0">
              <a:spcBef>
                <a:spcPct val="0"/>
              </a:spcBef>
              <a:spcAft>
                <a:spcPct val="0"/>
              </a:spcAft>
            </a:pPr>
            <a:r>
              <a:rPr lang="en-US" sz="2000" dirty="0">
                <a:solidFill>
                  <a:srgbClr val="000000"/>
                </a:solidFill>
                <a:latin typeface="Arial" pitchFamily="34" charset="0"/>
                <a:cs typeface="Arial" pitchFamily="34" charset="0"/>
              </a:rPr>
              <a:t>Nuclear Engineering Professor;  </a:t>
            </a:r>
            <a:r>
              <a:rPr lang="en-US" sz="2000" dirty="0" smtClean="0">
                <a:solidFill>
                  <a:srgbClr val="000000"/>
                </a:solidFill>
                <a:latin typeface="Arial" pitchFamily="34" charset="0"/>
                <a:cs typeface="Arial" pitchFamily="34" charset="0"/>
              </a:rPr>
              <a:t>Former Dean</a:t>
            </a:r>
            <a:r>
              <a:rPr lang="en-US" sz="2000" dirty="0">
                <a:solidFill>
                  <a:srgbClr val="000000"/>
                </a:solidFill>
                <a:latin typeface="Arial" pitchFamily="34" charset="0"/>
                <a:cs typeface="Arial" pitchFamily="34" charset="0"/>
              </a:rPr>
              <a:t>, Provost and President of the University of Michigan</a:t>
            </a:r>
          </a:p>
        </p:txBody>
      </p:sp>
    </p:spTree>
    <p:custDataLst>
      <p:tags r:id="rId1"/>
    </p:custDataLst>
    <p:extLst>
      <p:ext uri="{BB962C8B-B14F-4D97-AF65-F5344CB8AC3E}">
        <p14:creationId xmlns:p14="http://schemas.microsoft.com/office/powerpoint/2010/main" val="200266808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7" name="Straight Arrow Connector 16"/>
          <p:cNvCxnSpPr/>
          <p:nvPr/>
        </p:nvCxnSpPr>
        <p:spPr>
          <a:xfrm>
            <a:off x="914400" y="2747665"/>
            <a:ext cx="228600" cy="1290935"/>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67000" y="2057400"/>
            <a:ext cx="12954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685800" y="37032"/>
            <a:ext cx="7772400" cy="1143000"/>
          </a:xfrm>
        </p:spPr>
        <p:txBody>
          <a:bodyPr>
            <a:normAutofit/>
          </a:bodyPr>
          <a:lstStyle/>
          <a:p>
            <a:r>
              <a:rPr lang="en-US" dirty="0"/>
              <a:t>Course Design Foundations</a:t>
            </a:r>
          </a:p>
        </p:txBody>
      </p:sp>
      <p:graphicFrame>
        <p:nvGraphicFramePr>
          <p:cNvPr id="187395" name="Group 3"/>
          <p:cNvGraphicFramePr>
            <a:graphicFrameLocks noGrp="1"/>
          </p:cNvGraphicFramePr>
          <p:nvPr>
            <p:ph sz="quarter" idx="1"/>
            <p:extLst>
              <p:ext uri="{D42A27DB-BD31-4B8C-83A1-F6EECF244321}">
                <p14:modId xmlns:p14="http://schemas.microsoft.com/office/powerpoint/2010/main" val="355273718"/>
              </p:ext>
            </p:extLst>
          </p:nvPr>
        </p:nvGraphicFramePr>
        <p:xfrm>
          <a:off x="1676400" y="2743200"/>
          <a:ext cx="7262812" cy="3200400"/>
        </p:xfrm>
        <a:graphic>
          <a:graphicData uri="http://schemas.openxmlformats.org/drawingml/2006/table">
            <a:tbl>
              <a:tblPr/>
              <a:tblGrid>
                <a:gridCol w="1792014"/>
                <a:gridCol w="2736244"/>
                <a:gridCol w="2734554"/>
              </a:tblGrid>
              <a:tr h="393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itchFamily="34" charset="0"/>
                      </a:endParaRPr>
                    </a:p>
                  </a:txBody>
                  <a:tcPr marL="117880" marR="117880"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No</a:t>
                      </a:r>
                    </a:p>
                  </a:txBody>
                  <a:tcPr marL="117880" marR="117880"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Yes</a:t>
                      </a:r>
                    </a:p>
                  </a:txBody>
                  <a:tcPr marL="117880" marR="117880"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36883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Yes</a:t>
                      </a:r>
                    </a:p>
                  </a:txBody>
                  <a:tcPr marL="117880" marR="11788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Good Theory/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Poor Practice</a:t>
                      </a:r>
                    </a:p>
                  </a:txBody>
                  <a:tcPr marL="117880" marR="1178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Good Theory &amp; Good Practice</a:t>
                      </a:r>
                    </a:p>
                  </a:txBody>
                  <a:tcPr marL="117880" marR="1178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37436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Tahoma" pitchFamily="34" charset="0"/>
                        <a:cs typeface="Tahoma"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cs typeface="Tahoma" pitchFamily="34" charset="0"/>
                        </a:rPr>
                        <a:t>No</a:t>
                      </a:r>
                    </a:p>
                  </a:txBody>
                  <a:tcPr marL="117880" marR="11788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ahoma" pitchFamily="34" charset="0"/>
                        </a:rPr>
                        <a:t> </a:t>
                      </a:r>
                    </a:p>
                  </a:txBody>
                  <a:tcPr marL="117880" marR="1178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Good Practice/ Poor Theory</a:t>
                      </a:r>
                    </a:p>
                  </a:txBody>
                  <a:tcPr marL="117880" marR="1178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7586" name="Text Box 27"/>
          <p:cNvSpPr txBox="1">
            <a:spLocks noChangeArrowheads="1"/>
          </p:cNvSpPr>
          <p:nvPr/>
        </p:nvSpPr>
        <p:spPr bwMode="auto">
          <a:xfrm>
            <a:off x="693738" y="1330325"/>
            <a:ext cx="184150" cy="39846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a:solidFill>
                <a:srgbClr val="FFFF00"/>
              </a:solidFill>
              <a:latin typeface="Tahoma" pitchFamily="34" charset="0"/>
            </a:endParaRPr>
          </a:p>
        </p:txBody>
      </p:sp>
      <p:sp>
        <p:nvSpPr>
          <p:cNvPr id="12308" name="Rectangle 28">
            <a:hlinkClick r:id="rId4"/>
          </p:cNvPr>
          <p:cNvSpPr>
            <a:spLocks noChangeArrowheads="1"/>
          </p:cNvSpPr>
          <p:nvPr/>
        </p:nvSpPr>
        <p:spPr bwMode="auto">
          <a:xfrm>
            <a:off x="304800" y="6096000"/>
            <a:ext cx="8458200" cy="762000"/>
          </a:xfrm>
          <a:prstGeom prst="rect">
            <a:avLst/>
          </a:prstGeom>
          <a:noFill/>
          <a:ln w="9525">
            <a:noFill/>
            <a:miter lim="800000"/>
            <a:headEnd/>
            <a:tailEnd/>
          </a:ln>
        </p:spPr>
        <p:txBody>
          <a:bodyPr anchor="ctr"/>
          <a:lstStyle/>
          <a:p>
            <a:pPr fontAlgn="base">
              <a:spcBef>
                <a:spcPct val="0"/>
              </a:spcBef>
              <a:spcAft>
                <a:spcPct val="0"/>
              </a:spcAft>
              <a:defRPr/>
            </a:pPr>
            <a:r>
              <a:rPr lang="en-US" dirty="0" err="1" smtClean="0">
                <a:solidFill>
                  <a:prstClr val="black"/>
                </a:solidFill>
              </a:rPr>
              <a:t>Bransford</a:t>
            </a:r>
            <a:r>
              <a:rPr lang="en-US" dirty="0">
                <a:solidFill>
                  <a:prstClr val="black"/>
                </a:solidFill>
              </a:rPr>
              <a:t>, Brown &amp; Cocking. 1999. </a:t>
            </a:r>
            <a:r>
              <a:rPr lang="en-US" i="1" dirty="0">
                <a:solidFill>
                  <a:prstClr val="black"/>
                </a:solidFill>
              </a:rPr>
              <a:t>How </a:t>
            </a:r>
            <a:r>
              <a:rPr lang="en-US" i="1" dirty="0" smtClean="0">
                <a:solidFill>
                  <a:prstClr val="black"/>
                </a:solidFill>
              </a:rPr>
              <a:t>People Learn</a:t>
            </a:r>
            <a:r>
              <a:rPr lang="en-US" i="1" dirty="0">
                <a:solidFill>
                  <a:prstClr val="black"/>
                </a:solidFill>
              </a:rPr>
              <a:t>. </a:t>
            </a:r>
            <a:r>
              <a:rPr lang="en-US" dirty="0">
                <a:solidFill>
                  <a:prstClr val="black"/>
                </a:solidFill>
              </a:rPr>
              <a:t>National Academy </a:t>
            </a:r>
            <a:r>
              <a:rPr lang="en-US" dirty="0" smtClean="0">
                <a:solidFill>
                  <a:prstClr val="black"/>
                </a:solidFill>
              </a:rPr>
              <a:t>Press.</a:t>
            </a:r>
            <a:br>
              <a:rPr lang="en-US" dirty="0" smtClean="0">
                <a:solidFill>
                  <a:prstClr val="black"/>
                </a:solidFill>
              </a:rPr>
            </a:br>
            <a:r>
              <a:rPr lang="en-US" dirty="0" smtClean="0">
                <a:solidFill>
                  <a:prstClr val="black"/>
                </a:solidFill>
              </a:rPr>
              <a:t>Wiggins &amp; </a:t>
            </a:r>
            <a:r>
              <a:rPr lang="en-US" dirty="0" err="1" smtClean="0">
                <a:solidFill>
                  <a:prstClr val="black"/>
                </a:solidFill>
              </a:rPr>
              <a:t>McTighe</a:t>
            </a:r>
            <a:r>
              <a:rPr lang="en-US" dirty="0" smtClean="0">
                <a:solidFill>
                  <a:prstClr val="black"/>
                </a:solidFill>
              </a:rPr>
              <a:t>, 2005. </a:t>
            </a:r>
            <a:r>
              <a:rPr lang="en-US" i="1" dirty="0" smtClean="0">
                <a:solidFill>
                  <a:prstClr val="black"/>
                </a:solidFill>
              </a:rPr>
              <a:t>Understanding by Design, </a:t>
            </a:r>
            <a:r>
              <a:rPr lang="en-US" i="1" dirty="0" err="1" smtClean="0">
                <a:solidFill>
                  <a:prstClr val="black"/>
                </a:solidFill>
              </a:rPr>
              <a:t>2ed</a:t>
            </a:r>
            <a:r>
              <a:rPr lang="en-US" dirty="0" smtClean="0">
                <a:solidFill>
                  <a:prstClr val="black"/>
                </a:solidFill>
              </a:rPr>
              <a:t>. </a:t>
            </a:r>
            <a:r>
              <a:rPr lang="en-US" dirty="0" err="1" smtClean="0">
                <a:solidFill>
                  <a:prstClr val="black"/>
                </a:solidFill>
              </a:rPr>
              <a:t>ASCD</a:t>
            </a:r>
            <a:r>
              <a:rPr lang="en-US" dirty="0" smtClean="0">
                <a:solidFill>
                  <a:prstClr val="black"/>
                </a:solidFill>
              </a:rPr>
              <a:t>.</a:t>
            </a:r>
            <a:endParaRPr lang="en-US" dirty="0">
              <a:solidFill>
                <a:srgbClr val="1F497D"/>
              </a:solidFill>
            </a:endParaRPr>
          </a:p>
        </p:txBody>
      </p:sp>
      <p:sp>
        <p:nvSpPr>
          <p:cNvPr id="237588" name="Text Box 29"/>
          <p:cNvSpPr txBox="1">
            <a:spLocks noChangeArrowheads="1"/>
          </p:cNvSpPr>
          <p:nvPr/>
        </p:nvSpPr>
        <p:spPr bwMode="auto">
          <a:xfrm>
            <a:off x="3854054" y="2286000"/>
            <a:ext cx="4604146"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smtClean="0">
                <a:solidFill>
                  <a:prstClr val="black"/>
                </a:solidFill>
                <a:latin typeface="Tahoma" pitchFamily="34" charset="0"/>
                <a:cs typeface="Tahoma" pitchFamily="34" charset="0"/>
              </a:rPr>
              <a:t>Science of Instruction (</a:t>
            </a:r>
            <a:r>
              <a:rPr lang="en-US" sz="2400" b="1" dirty="0" err="1" smtClean="0">
                <a:solidFill>
                  <a:prstClr val="black"/>
                </a:solidFill>
                <a:latin typeface="Tahoma" pitchFamily="34" charset="0"/>
                <a:cs typeface="Tahoma" pitchFamily="34" charset="0"/>
              </a:rPr>
              <a:t>UbD</a:t>
            </a:r>
            <a:r>
              <a:rPr lang="en-US" sz="2400" b="1" dirty="0" smtClean="0">
                <a:solidFill>
                  <a:prstClr val="black"/>
                </a:solidFill>
                <a:latin typeface="Tahoma" pitchFamily="34" charset="0"/>
                <a:cs typeface="Tahoma" pitchFamily="34" charset="0"/>
              </a:rPr>
              <a:t>)</a:t>
            </a:r>
            <a:endParaRPr lang="en-US" sz="2400" b="1" dirty="0">
              <a:solidFill>
                <a:prstClr val="black"/>
              </a:solidFill>
              <a:latin typeface="Tahoma" pitchFamily="34" charset="0"/>
              <a:cs typeface="Tahoma" pitchFamily="34" charset="0"/>
            </a:endParaRPr>
          </a:p>
        </p:txBody>
      </p:sp>
      <p:sp>
        <p:nvSpPr>
          <p:cNvPr id="237589" name="Text Box 30"/>
          <p:cNvSpPr txBox="1">
            <a:spLocks noChangeArrowheads="1"/>
          </p:cNvSpPr>
          <p:nvPr/>
        </p:nvSpPr>
        <p:spPr bwMode="auto">
          <a:xfrm>
            <a:off x="304800" y="4114800"/>
            <a:ext cx="2743200"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b="1" dirty="0" smtClean="0">
                <a:solidFill>
                  <a:prstClr val="black"/>
                </a:solidFill>
                <a:latin typeface="Tahoma" pitchFamily="34" charset="0"/>
                <a:cs typeface="Tahoma" pitchFamily="34" charset="0"/>
              </a:rPr>
              <a:t>Science of Learning </a:t>
            </a:r>
            <a:endParaRPr lang="en-US" sz="2400" b="1" dirty="0">
              <a:solidFill>
                <a:prstClr val="black"/>
              </a:solidFill>
              <a:latin typeface="Tahoma" pitchFamily="34" charset="0"/>
              <a:cs typeface="Tahoma" pitchFamily="34" charset="0"/>
            </a:endParaRPr>
          </a:p>
          <a:p>
            <a:pPr algn="ctr" fontAlgn="base">
              <a:spcBef>
                <a:spcPct val="0"/>
              </a:spcBef>
              <a:spcAft>
                <a:spcPct val="0"/>
              </a:spcAft>
            </a:pPr>
            <a:r>
              <a:rPr lang="en-US" sz="2400" b="1" dirty="0" smtClean="0">
                <a:solidFill>
                  <a:prstClr val="black"/>
                </a:solidFill>
                <a:latin typeface="Tahoma" pitchFamily="34" charset="0"/>
                <a:cs typeface="Tahoma" pitchFamily="34" charset="0"/>
              </a:rPr>
              <a:t>(HPL)</a:t>
            </a:r>
            <a:endParaRPr lang="en-US" sz="2400" b="1" dirty="0">
              <a:solidFill>
                <a:prstClr val="black"/>
              </a:solidFill>
              <a:latin typeface="Tahoma" pitchFamily="34" charset="0"/>
              <a:cs typeface="Tahoma" pitchFamily="34" charset="0"/>
            </a:endParaRPr>
          </a:p>
        </p:txBody>
      </p:sp>
      <p:grpSp>
        <p:nvGrpSpPr>
          <p:cNvPr id="6" name="Group 5"/>
          <p:cNvGrpSpPr/>
          <p:nvPr/>
        </p:nvGrpSpPr>
        <p:grpSpPr>
          <a:xfrm>
            <a:off x="152400" y="1143000"/>
            <a:ext cx="3034903" cy="2057400"/>
            <a:chOff x="609600" y="1371600"/>
            <a:chExt cx="3034903" cy="2057400"/>
          </a:xfrm>
        </p:grpSpPr>
        <p:pic>
          <p:nvPicPr>
            <p:cNvPr id="12" name="Picture 4"/>
            <p:cNvPicPr>
              <a:picLocks noChangeAspect="1" noChangeArrowheads="1"/>
            </p:cNvPicPr>
            <p:nvPr/>
          </p:nvPicPr>
          <p:blipFill>
            <a:blip r:embed="rId5" cstate="print"/>
            <a:srcRect/>
            <a:stretch>
              <a:fillRect/>
            </a:stretch>
          </p:blipFill>
          <p:spPr>
            <a:xfrm>
              <a:off x="609600" y="1371600"/>
              <a:ext cx="1524000" cy="2049492"/>
            </a:xfrm>
            <a:prstGeom prst="rect">
              <a:avLst/>
            </a:prstGeom>
            <a:noFill/>
            <a:ln/>
          </p:spPr>
        </p:pic>
        <p:pic>
          <p:nvPicPr>
            <p:cNvPr id="15" name="Picture 8"/>
            <p:cNvPicPr>
              <a:picLocks noChangeAspect="1" noChangeArrowheads="1"/>
            </p:cNvPicPr>
            <p:nvPr/>
          </p:nvPicPr>
          <p:blipFill>
            <a:blip r:embed="rId6" cstate="print"/>
            <a:srcRect l="36000" t="19231" r="22000" b="7692"/>
            <a:stretch>
              <a:fillRect/>
            </a:stretch>
          </p:blipFill>
          <p:spPr>
            <a:xfrm>
              <a:off x="2133600" y="1371600"/>
              <a:ext cx="1510903" cy="2057400"/>
            </a:xfrm>
            <a:prstGeom prst="rect">
              <a:avLst/>
            </a:prstGeom>
          </p:spPr>
        </p:pic>
      </p:grpSp>
    </p:spTree>
    <p:custDataLst>
      <p:tags r:id="rId1"/>
    </p:custDataLst>
    <p:extLst>
      <p:ext uri="{BB962C8B-B14F-4D97-AF65-F5344CB8AC3E}">
        <p14:creationId xmlns:p14="http://schemas.microsoft.com/office/powerpoint/2010/main" val="2433082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685800" y="228600"/>
            <a:ext cx="7772400" cy="1143000"/>
          </a:xfrm>
        </p:spPr>
        <p:txBody>
          <a:bodyPr>
            <a:normAutofit/>
          </a:bodyPr>
          <a:lstStyle/>
          <a:p>
            <a:r>
              <a:rPr lang="en-US" dirty="0"/>
              <a:t>How People Learn (HPL)</a:t>
            </a:r>
          </a:p>
        </p:txBody>
      </p:sp>
      <p:sp>
        <p:nvSpPr>
          <p:cNvPr id="294917" name="Rectangle 5"/>
          <p:cNvSpPr>
            <a:spLocks noChangeArrowheads="1"/>
          </p:cNvSpPr>
          <p:nvPr/>
        </p:nvSpPr>
        <p:spPr bwMode="auto">
          <a:xfrm>
            <a:off x="320675" y="6324600"/>
            <a:ext cx="8350250" cy="366713"/>
          </a:xfrm>
          <a:prstGeom prst="rect">
            <a:avLst/>
          </a:prstGeom>
          <a:noFill/>
          <a:ln w="139700" algn="ctr">
            <a:noFill/>
            <a:miter lim="800000"/>
            <a:headEnd/>
            <a:tailEnd/>
          </a:ln>
          <a:effectLst/>
        </p:spPr>
        <p:txBody>
          <a:bodyPr wrap="none" anchor="ctr">
            <a:spAutoFit/>
          </a:bodyPr>
          <a:lstStyle/>
          <a:p>
            <a:pPr fontAlgn="base">
              <a:spcBef>
                <a:spcPct val="0"/>
              </a:spcBef>
              <a:spcAft>
                <a:spcPct val="0"/>
              </a:spcAft>
            </a:pPr>
            <a:r>
              <a:rPr lang="en-US" dirty="0" err="1">
                <a:solidFill>
                  <a:srgbClr val="000000"/>
                </a:solidFill>
              </a:rPr>
              <a:t>Bransford</a:t>
            </a:r>
            <a:r>
              <a:rPr lang="en-US" dirty="0">
                <a:solidFill>
                  <a:srgbClr val="000000"/>
                </a:solidFill>
              </a:rPr>
              <a:t>, Brown &amp; Cocking. 1999. </a:t>
            </a:r>
            <a:r>
              <a:rPr lang="en-US" i="1" dirty="0">
                <a:solidFill>
                  <a:srgbClr val="000000"/>
                </a:solidFill>
              </a:rPr>
              <a:t>How people learn. </a:t>
            </a:r>
            <a:r>
              <a:rPr lang="en-US" dirty="0">
                <a:solidFill>
                  <a:srgbClr val="000000"/>
                </a:solidFill>
              </a:rPr>
              <a:t>National Academy Press. </a:t>
            </a:r>
          </a:p>
        </p:txBody>
      </p:sp>
      <p:pic>
        <p:nvPicPr>
          <p:cNvPr id="9" name="Picture 3"/>
          <p:cNvPicPr>
            <a:picLocks noChangeAspect="1" noChangeArrowheads="1"/>
          </p:cNvPicPr>
          <p:nvPr/>
        </p:nvPicPr>
        <p:blipFill>
          <a:blip r:embed="rId4" cstate="print"/>
          <a:srcRect/>
          <a:stretch>
            <a:fillRect/>
          </a:stretch>
        </p:blipFill>
        <p:spPr bwMode="auto">
          <a:xfrm>
            <a:off x="320675" y="2362200"/>
            <a:ext cx="3861792" cy="3962400"/>
          </a:xfrm>
          <a:prstGeom prst="rect">
            <a:avLst/>
          </a:prstGeom>
          <a:noFill/>
          <a:ln w="9525">
            <a:noFill/>
            <a:miter lim="800000"/>
            <a:headEnd/>
            <a:tailEnd/>
          </a:ln>
          <a:effectLst/>
        </p:spPr>
      </p:pic>
      <p:sp>
        <p:nvSpPr>
          <p:cNvPr id="11" name="Rectangle 3"/>
          <p:cNvSpPr>
            <a:spLocks noGrp="1" noChangeArrowheads="1"/>
          </p:cNvSpPr>
          <p:nvPr>
            <p:ph sz="quarter" idx="2"/>
          </p:nvPr>
        </p:nvSpPr>
        <p:spPr>
          <a:xfrm>
            <a:off x="4343400" y="1447800"/>
            <a:ext cx="4572000" cy="4572000"/>
          </a:xfrm>
        </p:spPr>
        <p:txBody>
          <a:bodyPr>
            <a:noAutofit/>
          </a:bodyPr>
          <a:lstStyle/>
          <a:p>
            <a:r>
              <a:rPr lang="en-US" sz="2800" dirty="0" smtClean="0"/>
              <a:t>Expertise implies (Ch. 2):</a:t>
            </a:r>
          </a:p>
          <a:p>
            <a:pPr lvl="1"/>
            <a:r>
              <a:rPr lang="en-US" sz="2400" dirty="0" smtClean="0"/>
              <a:t>a </a:t>
            </a:r>
            <a:r>
              <a:rPr lang="en-US" sz="2400" dirty="0"/>
              <a:t>set of cognitive and </a:t>
            </a:r>
            <a:r>
              <a:rPr lang="en-US" sz="2400" dirty="0" err="1"/>
              <a:t>metacognitive</a:t>
            </a:r>
            <a:r>
              <a:rPr lang="en-US" sz="2400" dirty="0"/>
              <a:t> skills</a:t>
            </a:r>
          </a:p>
          <a:p>
            <a:pPr lvl="1"/>
            <a:r>
              <a:rPr lang="en-US" sz="2400" dirty="0"/>
              <a:t>an organized body of knowledge that is deep and contextualized</a:t>
            </a:r>
          </a:p>
          <a:p>
            <a:pPr lvl="1"/>
            <a:r>
              <a:rPr lang="en-US" sz="2400" dirty="0"/>
              <a:t>an ability to notice patterns of information in a new situation</a:t>
            </a:r>
          </a:p>
          <a:p>
            <a:pPr lvl="1"/>
            <a:r>
              <a:rPr lang="en-US" sz="2400" dirty="0"/>
              <a:t>flexibility in retrieving and applying that knowledge to a new problem</a:t>
            </a:r>
          </a:p>
        </p:txBody>
      </p:sp>
      <p:sp>
        <p:nvSpPr>
          <p:cNvPr id="3" name="Content Placeholder 2"/>
          <p:cNvSpPr>
            <a:spLocks noGrp="1"/>
          </p:cNvSpPr>
          <p:nvPr>
            <p:ph sz="quarter" idx="1"/>
          </p:nvPr>
        </p:nvSpPr>
        <p:spPr>
          <a:xfrm>
            <a:off x="905137" y="1371600"/>
            <a:ext cx="2692868" cy="609600"/>
          </a:xfrm>
        </p:spPr>
        <p:txBody>
          <a:bodyPr/>
          <a:lstStyle/>
          <a:p>
            <a:pPr marL="0" indent="0" algn="ctr">
              <a:buNone/>
            </a:pPr>
            <a:r>
              <a:rPr lang="en-US" dirty="0" err="1" smtClean="0"/>
              <a:t>HPL</a:t>
            </a:r>
            <a:r>
              <a:rPr lang="en-US" dirty="0" smtClean="0"/>
              <a:t> Framework</a:t>
            </a:r>
            <a:endParaRPr lang="en-US" dirty="0"/>
          </a:p>
        </p:txBody>
      </p:sp>
    </p:spTree>
    <p:custDataLst>
      <p:tags r:id="rId1"/>
    </p:custDataLst>
    <p:extLst>
      <p:ext uri="{BB962C8B-B14F-4D97-AF65-F5344CB8AC3E}">
        <p14:creationId xmlns:p14="http://schemas.microsoft.com/office/powerpoint/2010/main" val="4198127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ChangeArrowheads="1"/>
          </p:cNvSpPr>
          <p:nvPr>
            <p:ph type="title"/>
          </p:nvPr>
        </p:nvSpPr>
        <p:spPr>
          <a:xfrm>
            <a:off x="591029" y="0"/>
            <a:ext cx="7772400" cy="1143000"/>
          </a:xfrm>
        </p:spPr>
        <p:txBody>
          <a:bodyPr/>
          <a:lstStyle/>
          <a:p>
            <a:r>
              <a:rPr lang="en-US" dirty="0" smtClean="0"/>
              <a:t>Understanding by Design</a:t>
            </a:r>
          </a:p>
        </p:txBody>
      </p:sp>
      <p:sp>
        <p:nvSpPr>
          <p:cNvPr id="144388" name="Rectangle 3"/>
          <p:cNvSpPr>
            <a:spLocks noGrp="1" noChangeArrowheads="1"/>
          </p:cNvSpPr>
          <p:nvPr>
            <p:ph sz="quarter" idx="1"/>
          </p:nvPr>
        </p:nvSpPr>
        <p:spPr>
          <a:xfrm>
            <a:off x="228600" y="990600"/>
            <a:ext cx="8763000" cy="4800600"/>
          </a:xfrm>
        </p:spPr>
        <p:txBody>
          <a:bodyPr/>
          <a:lstStyle/>
          <a:p>
            <a:r>
              <a:rPr lang="en-US" dirty="0" smtClean="0"/>
              <a:t>Stage 1. Identify Desired Results</a:t>
            </a:r>
          </a:p>
          <a:p>
            <a:pPr lvl="1"/>
            <a:r>
              <a:rPr lang="en-US" dirty="0" smtClean="0"/>
              <a:t>Enduring understanding (enduring outcomes)</a:t>
            </a:r>
          </a:p>
          <a:p>
            <a:pPr lvl="1"/>
            <a:r>
              <a:rPr lang="en-US" dirty="0" smtClean="0"/>
              <a:t>Important to know and do</a:t>
            </a:r>
          </a:p>
          <a:p>
            <a:pPr lvl="1"/>
            <a:r>
              <a:rPr lang="en-US" dirty="0" smtClean="0"/>
              <a:t>Worth being familiar with</a:t>
            </a:r>
          </a:p>
          <a:p>
            <a:r>
              <a:rPr lang="en-US" dirty="0" smtClean="0"/>
              <a:t>Stage 2. Determine Acceptable Evidence</a:t>
            </a:r>
          </a:p>
          <a:p>
            <a:r>
              <a:rPr lang="en-US" dirty="0" smtClean="0"/>
              <a:t>Stage 3. Plan Learning Experiences  and Instruction</a:t>
            </a:r>
          </a:p>
          <a:p>
            <a:r>
              <a:rPr lang="en-US" dirty="0" smtClean="0"/>
              <a:t>Overall: Are the desired results, assessments, and learning activities ALIGNED?</a:t>
            </a:r>
          </a:p>
        </p:txBody>
      </p:sp>
      <p:sp>
        <p:nvSpPr>
          <p:cNvPr id="144389" name="Text Box 4"/>
          <p:cNvSpPr txBox="1">
            <a:spLocks noChangeArrowheads="1"/>
          </p:cNvSpPr>
          <p:nvPr/>
        </p:nvSpPr>
        <p:spPr bwMode="auto">
          <a:xfrm>
            <a:off x="533400" y="6290846"/>
            <a:ext cx="7830029"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smtClean="0">
                <a:solidFill>
                  <a:srgbClr val="000000"/>
                </a:solidFill>
              </a:rPr>
              <a:t>Wiggins &amp; </a:t>
            </a:r>
            <a:r>
              <a:rPr lang="en-US" dirty="0" err="1" smtClean="0">
                <a:solidFill>
                  <a:srgbClr val="000000"/>
                </a:solidFill>
              </a:rPr>
              <a:t>McTighe</a:t>
            </a:r>
            <a:r>
              <a:rPr lang="en-US" dirty="0" smtClean="0">
                <a:solidFill>
                  <a:srgbClr val="000000"/>
                </a:solidFill>
              </a:rPr>
              <a:t>, 1997</a:t>
            </a:r>
            <a:r>
              <a:rPr lang="en-US" dirty="0">
                <a:solidFill>
                  <a:srgbClr val="000000"/>
                </a:solidFill>
              </a:rPr>
              <a:t>,</a:t>
            </a:r>
            <a:r>
              <a:rPr lang="en-US" dirty="0" smtClean="0">
                <a:solidFill>
                  <a:srgbClr val="000000"/>
                </a:solidFill>
              </a:rPr>
              <a:t> 2005.  </a:t>
            </a:r>
            <a:r>
              <a:rPr lang="en-US" i="1" dirty="0" smtClean="0">
                <a:solidFill>
                  <a:srgbClr val="000000"/>
                </a:solidFill>
              </a:rPr>
              <a:t>Understanding by Design</a:t>
            </a:r>
            <a:r>
              <a:rPr lang="en-US" dirty="0" smtClean="0">
                <a:solidFill>
                  <a:srgbClr val="000000"/>
                </a:solidFill>
              </a:rPr>
              <a:t>. Alexandria, VA: </a:t>
            </a:r>
            <a:r>
              <a:rPr lang="en-US" dirty="0" err="1" smtClean="0">
                <a:solidFill>
                  <a:srgbClr val="000000"/>
                </a:solidFill>
              </a:rPr>
              <a:t>ASCD</a:t>
            </a:r>
            <a:r>
              <a:rPr lang="en-US" dirty="0" smtClean="0">
                <a:solidFill>
                  <a:srgbClr val="000000"/>
                </a:solidFill>
              </a:rPr>
              <a:t>.</a:t>
            </a:r>
          </a:p>
        </p:txBody>
      </p:sp>
    </p:spTree>
    <p:extLst>
      <p:ext uri="{BB962C8B-B14F-4D97-AF65-F5344CB8AC3E}">
        <p14:creationId xmlns:p14="http://schemas.microsoft.com/office/powerpoint/2010/main" val="159846329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4" cstate="print"/>
          <a:srcRect/>
          <a:stretch>
            <a:fillRect/>
          </a:stretch>
        </p:blipFill>
        <p:spPr bwMode="auto">
          <a:xfrm>
            <a:off x="76201" y="381001"/>
            <a:ext cx="2269067" cy="3048000"/>
          </a:xfrm>
          <a:prstGeom prst="rect">
            <a:avLst/>
          </a:prstGeom>
          <a:noFill/>
          <a:ln w="9525">
            <a:noFill/>
            <a:miter lim="800000"/>
            <a:headEnd/>
            <a:tailEnd/>
          </a:ln>
        </p:spPr>
      </p:pic>
      <p:sp>
        <p:nvSpPr>
          <p:cNvPr id="214020" name="Rectangle 4"/>
          <p:cNvSpPr>
            <a:spLocks noChangeArrowheads="1"/>
          </p:cNvSpPr>
          <p:nvPr/>
        </p:nvSpPr>
        <p:spPr bwMode="auto">
          <a:xfrm>
            <a:off x="5257800" y="6100870"/>
            <a:ext cx="3657600" cy="757130"/>
          </a:xfrm>
          <a:prstGeom prst="rect">
            <a:avLst/>
          </a:prstGeom>
          <a:noFill/>
          <a:ln w="9525">
            <a:noFill/>
            <a:miter lim="800000"/>
            <a:headEnd/>
            <a:tailEnd/>
          </a:ln>
        </p:spPr>
        <p:txBody>
          <a:bodyPr wrap="square">
            <a:spAutoFit/>
          </a:bodyPr>
          <a:lstStyle/>
          <a:p>
            <a:pPr fontAlgn="base">
              <a:lnSpc>
                <a:spcPct val="80000"/>
              </a:lnSpc>
              <a:spcBef>
                <a:spcPct val="20000"/>
              </a:spcBef>
              <a:spcAft>
                <a:spcPct val="0"/>
              </a:spcAft>
              <a:buFontTx/>
              <a:buChar char="•"/>
            </a:pPr>
            <a:r>
              <a:rPr lang="en-US" dirty="0" err="1" smtClean="0">
                <a:solidFill>
                  <a:srgbClr val="000000"/>
                </a:solidFill>
                <a:hlinkClick r:id="rId5"/>
              </a:rPr>
              <a:t>Bransford</a:t>
            </a:r>
            <a:r>
              <a:rPr lang="en-US" dirty="0" smtClean="0">
                <a:solidFill>
                  <a:srgbClr val="000000"/>
                </a:solidFill>
                <a:hlinkClick r:id="rId5"/>
              </a:rPr>
              <a:t>, </a:t>
            </a:r>
            <a:r>
              <a:rPr lang="en-US" dirty="0" err="1" smtClean="0">
                <a:solidFill>
                  <a:srgbClr val="000000"/>
                </a:solidFill>
                <a:hlinkClick r:id="rId5"/>
              </a:rPr>
              <a:t>Vye</a:t>
            </a:r>
            <a:r>
              <a:rPr lang="en-US" dirty="0" smtClean="0">
                <a:solidFill>
                  <a:srgbClr val="000000"/>
                </a:solidFill>
                <a:hlinkClick r:id="rId5"/>
              </a:rPr>
              <a:t> and Bateman – Creating High Quality Learning Environments </a:t>
            </a:r>
            <a:endParaRPr lang="en-US" dirty="0" smtClean="0">
              <a:solidFill>
                <a:srgbClr val="000000"/>
              </a:solidFill>
            </a:endParaRPr>
          </a:p>
        </p:txBody>
      </p:sp>
      <p:pic>
        <p:nvPicPr>
          <p:cNvPr id="482306" name="Picture 2"/>
          <p:cNvPicPr>
            <a:picLocks noChangeAspect="1" noChangeArrowheads="1"/>
          </p:cNvPicPr>
          <p:nvPr/>
        </p:nvPicPr>
        <p:blipFill>
          <a:blip r:embed="rId6" cstate="print"/>
          <a:srcRect/>
          <a:stretch>
            <a:fillRect/>
          </a:stretch>
        </p:blipFill>
        <p:spPr bwMode="auto">
          <a:xfrm>
            <a:off x="1524000" y="2362200"/>
            <a:ext cx="2514600" cy="3751511"/>
          </a:xfrm>
          <a:prstGeom prst="rect">
            <a:avLst/>
          </a:prstGeom>
          <a:noFill/>
          <a:ln w="9525">
            <a:noFill/>
            <a:miter lim="800000"/>
            <a:headEnd/>
            <a:tailEnd/>
          </a:ln>
        </p:spPr>
      </p:pic>
      <p:pic>
        <p:nvPicPr>
          <p:cNvPr id="6" name="Picture 8"/>
          <p:cNvPicPr>
            <a:picLocks noChangeAspect="1" noChangeArrowheads="1"/>
          </p:cNvPicPr>
          <p:nvPr/>
        </p:nvPicPr>
        <p:blipFill>
          <a:blip r:embed="rId7" cstate="print"/>
          <a:srcRect l="36000" t="19231" r="22000" b="7692"/>
          <a:stretch>
            <a:fillRect/>
          </a:stretch>
        </p:blipFill>
        <p:spPr>
          <a:xfrm>
            <a:off x="4038600" y="381000"/>
            <a:ext cx="2209801" cy="3009092"/>
          </a:xfrm>
          <a:prstGeom prst="rect">
            <a:avLst/>
          </a:prstGeom>
        </p:spPr>
      </p:pic>
      <p:pic>
        <p:nvPicPr>
          <p:cNvPr id="214019" name="Picture 3" descr="knowpostsec"/>
          <p:cNvPicPr>
            <a:picLocks noChangeAspect="1" noChangeArrowheads="1"/>
          </p:cNvPicPr>
          <p:nvPr/>
        </p:nvPicPr>
        <p:blipFill>
          <a:blip r:embed="rId8" cstate="print"/>
          <a:srcRect/>
          <a:stretch>
            <a:fillRect/>
          </a:stretch>
        </p:blipFill>
        <p:spPr bwMode="auto">
          <a:xfrm>
            <a:off x="5943600" y="2362200"/>
            <a:ext cx="2828795" cy="3698544"/>
          </a:xfrm>
          <a:prstGeom prst="rect">
            <a:avLst/>
          </a:prstGeom>
          <a:noFill/>
          <a:ln w="9525">
            <a:noFill/>
            <a:miter lim="800000"/>
            <a:headEnd/>
            <a:tailEnd/>
          </a:ln>
        </p:spPr>
      </p:pic>
      <p:cxnSp>
        <p:nvCxnSpPr>
          <p:cNvPr id="8" name="Straight Arrow Connector 7"/>
          <p:cNvCxnSpPr/>
          <p:nvPr/>
        </p:nvCxnSpPr>
        <p:spPr>
          <a:xfrm>
            <a:off x="2209800" y="685800"/>
            <a:ext cx="3886200" cy="2514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15000" y="2590800"/>
            <a:ext cx="381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33400" y="5334000"/>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19200" y="27432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7795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0189" y="0"/>
            <a:ext cx="178220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2980387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5809" name="AutoShape 2"/>
          <p:cNvSpPr>
            <a:spLocks noChangeArrowheads="1"/>
          </p:cNvSpPr>
          <p:nvPr/>
        </p:nvSpPr>
        <p:spPr bwMode="auto">
          <a:xfrm>
            <a:off x="381000" y="2438400"/>
            <a:ext cx="8305800" cy="1905000"/>
          </a:xfrm>
          <a:prstGeom prst="leftRightArrow">
            <a:avLst>
              <a:gd name="adj1" fmla="val 50000"/>
              <a:gd name="adj2" fmla="val 87200"/>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75810" name="Rectangle 3"/>
          <p:cNvSpPr>
            <a:spLocks noGrp="1" noChangeArrowheads="1"/>
          </p:cNvSpPr>
          <p:nvPr>
            <p:ph type="title"/>
          </p:nvPr>
        </p:nvSpPr>
        <p:spPr>
          <a:xfrm>
            <a:off x="457200" y="107950"/>
            <a:ext cx="8229600" cy="1143000"/>
          </a:xfrm>
        </p:spPr>
        <p:txBody>
          <a:bodyPr/>
          <a:lstStyle/>
          <a:p>
            <a:pPr eaLnBrk="1" hangingPunct="1"/>
            <a:r>
              <a:rPr lang="en-US" dirty="0" smtClean="0"/>
              <a:t>Interactive Learning Continuum</a:t>
            </a:r>
          </a:p>
        </p:txBody>
      </p:sp>
      <p:sp>
        <p:nvSpPr>
          <p:cNvPr id="375811" name="Text Box 4"/>
          <p:cNvSpPr txBox="1">
            <a:spLocks noChangeArrowheads="1"/>
          </p:cNvSpPr>
          <p:nvPr/>
        </p:nvSpPr>
        <p:spPr bwMode="auto">
          <a:xfrm>
            <a:off x="914400" y="4191000"/>
            <a:ext cx="1239838" cy="82232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Active</a:t>
            </a:r>
          </a:p>
          <a:p>
            <a:pPr fontAlgn="base">
              <a:spcBef>
                <a:spcPct val="0"/>
              </a:spcBef>
              <a:spcAft>
                <a:spcPct val="0"/>
              </a:spcAft>
            </a:pPr>
            <a:r>
              <a:rPr lang="en-US" sz="2400" b="1">
                <a:solidFill>
                  <a:srgbClr val="000000"/>
                </a:solidFill>
                <a:latin typeface="Arial Narrow" pitchFamily="34" charset="0"/>
                <a:cs typeface="Arial" charset="0"/>
              </a:rPr>
              <a:t>Learning</a:t>
            </a:r>
          </a:p>
        </p:txBody>
      </p:sp>
      <p:sp>
        <p:nvSpPr>
          <p:cNvPr id="375812" name="Text Box 5"/>
          <p:cNvSpPr txBox="1">
            <a:spLocks noChangeArrowheads="1"/>
          </p:cNvSpPr>
          <p:nvPr/>
        </p:nvSpPr>
        <p:spPr bwMode="auto">
          <a:xfrm>
            <a:off x="7467600" y="4191000"/>
            <a:ext cx="1266825" cy="118745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Problem-</a:t>
            </a:r>
          </a:p>
          <a:p>
            <a:pPr fontAlgn="base">
              <a:spcBef>
                <a:spcPct val="0"/>
              </a:spcBef>
              <a:spcAft>
                <a:spcPct val="0"/>
              </a:spcAft>
            </a:pPr>
            <a:r>
              <a:rPr lang="en-US" sz="2400" b="1">
                <a:solidFill>
                  <a:srgbClr val="000000"/>
                </a:solidFill>
                <a:latin typeface="Arial Narrow" pitchFamily="34" charset="0"/>
                <a:cs typeface="Arial" charset="0"/>
              </a:rPr>
              <a:t>Based </a:t>
            </a:r>
          </a:p>
          <a:p>
            <a:pPr fontAlgn="base">
              <a:spcBef>
                <a:spcPct val="0"/>
              </a:spcBef>
              <a:spcAft>
                <a:spcPct val="0"/>
              </a:spcAft>
            </a:pPr>
            <a:r>
              <a:rPr lang="en-US" sz="2400" b="1">
                <a:solidFill>
                  <a:srgbClr val="000000"/>
                </a:solidFill>
                <a:latin typeface="Arial Narrow" pitchFamily="34" charset="0"/>
                <a:cs typeface="Arial" charset="0"/>
              </a:rPr>
              <a:t>Learning</a:t>
            </a:r>
          </a:p>
        </p:txBody>
      </p:sp>
      <p:sp>
        <p:nvSpPr>
          <p:cNvPr id="375813" name="Text Box 6"/>
          <p:cNvSpPr txBox="1">
            <a:spLocks noChangeArrowheads="1"/>
          </p:cNvSpPr>
          <p:nvPr/>
        </p:nvSpPr>
        <p:spPr bwMode="auto">
          <a:xfrm>
            <a:off x="820738" y="1579563"/>
            <a:ext cx="1785937" cy="82232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Make the</a:t>
            </a:r>
          </a:p>
          <a:p>
            <a:pPr fontAlgn="base">
              <a:spcBef>
                <a:spcPct val="0"/>
              </a:spcBef>
              <a:spcAft>
                <a:spcPct val="0"/>
              </a:spcAft>
            </a:pPr>
            <a:r>
              <a:rPr lang="en-US" sz="2400" b="1">
                <a:solidFill>
                  <a:srgbClr val="000000"/>
                </a:solidFill>
                <a:latin typeface="Arial Narrow" pitchFamily="34" charset="0"/>
                <a:cs typeface="Arial" charset="0"/>
              </a:rPr>
              <a:t>lecture active</a:t>
            </a:r>
          </a:p>
        </p:txBody>
      </p:sp>
      <p:sp>
        <p:nvSpPr>
          <p:cNvPr id="375814" name="Text Box 7"/>
          <p:cNvSpPr txBox="1">
            <a:spLocks noChangeArrowheads="1"/>
          </p:cNvSpPr>
          <p:nvPr/>
        </p:nvSpPr>
        <p:spPr bwMode="auto">
          <a:xfrm>
            <a:off x="7315200" y="1250950"/>
            <a:ext cx="1325563" cy="118745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Problems</a:t>
            </a:r>
          </a:p>
          <a:p>
            <a:pPr fontAlgn="base">
              <a:spcBef>
                <a:spcPct val="0"/>
              </a:spcBef>
              <a:spcAft>
                <a:spcPct val="0"/>
              </a:spcAft>
            </a:pPr>
            <a:r>
              <a:rPr lang="en-US" sz="2400" b="1">
                <a:solidFill>
                  <a:srgbClr val="000000"/>
                </a:solidFill>
                <a:latin typeface="Arial Narrow" pitchFamily="34" charset="0"/>
                <a:cs typeface="Arial" charset="0"/>
              </a:rPr>
              <a:t>Drive the </a:t>
            </a:r>
          </a:p>
          <a:p>
            <a:pPr fontAlgn="base">
              <a:spcBef>
                <a:spcPct val="0"/>
              </a:spcBef>
              <a:spcAft>
                <a:spcPct val="0"/>
              </a:spcAft>
            </a:pPr>
            <a:r>
              <a:rPr lang="en-US" sz="2400" b="1">
                <a:solidFill>
                  <a:srgbClr val="000000"/>
                </a:solidFill>
                <a:latin typeface="Arial Narrow" pitchFamily="34" charset="0"/>
                <a:cs typeface="Arial" charset="0"/>
              </a:rPr>
              <a:t>Course</a:t>
            </a:r>
          </a:p>
        </p:txBody>
      </p:sp>
      <p:sp>
        <p:nvSpPr>
          <p:cNvPr id="375815" name="Text Box 8"/>
          <p:cNvSpPr txBox="1">
            <a:spLocks noChangeArrowheads="1"/>
          </p:cNvSpPr>
          <p:nvPr/>
        </p:nvSpPr>
        <p:spPr bwMode="auto">
          <a:xfrm>
            <a:off x="914400" y="2951163"/>
            <a:ext cx="1419225" cy="82232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Instructor </a:t>
            </a:r>
          </a:p>
          <a:p>
            <a:pPr fontAlgn="base">
              <a:spcBef>
                <a:spcPct val="0"/>
              </a:spcBef>
              <a:spcAft>
                <a:spcPct val="0"/>
              </a:spcAft>
            </a:pPr>
            <a:r>
              <a:rPr lang="en-US" sz="2400" b="1">
                <a:solidFill>
                  <a:srgbClr val="000000"/>
                </a:solidFill>
                <a:latin typeface="Arial Narrow" pitchFamily="34" charset="0"/>
                <a:cs typeface="Arial" charset="0"/>
              </a:rPr>
              <a:t>Centered</a:t>
            </a:r>
          </a:p>
        </p:txBody>
      </p:sp>
      <p:sp>
        <p:nvSpPr>
          <p:cNvPr id="375816" name="Text Box 9"/>
          <p:cNvSpPr txBox="1">
            <a:spLocks noChangeArrowheads="1"/>
          </p:cNvSpPr>
          <p:nvPr/>
        </p:nvSpPr>
        <p:spPr bwMode="auto">
          <a:xfrm>
            <a:off x="6934200" y="2971800"/>
            <a:ext cx="1268413" cy="82232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Student</a:t>
            </a:r>
          </a:p>
          <a:p>
            <a:pPr fontAlgn="base">
              <a:spcBef>
                <a:spcPct val="0"/>
              </a:spcBef>
              <a:spcAft>
                <a:spcPct val="0"/>
              </a:spcAft>
            </a:pPr>
            <a:r>
              <a:rPr lang="en-US" sz="2400" b="1">
                <a:solidFill>
                  <a:srgbClr val="000000"/>
                </a:solidFill>
                <a:latin typeface="Arial Narrow" pitchFamily="34" charset="0"/>
                <a:cs typeface="Arial" charset="0"/>
              </a:rPr>
              <a:t>Centered</a:t>
            </a:r>
          </a:p>
        </p:txBody>
      </p:sp>
      <p:sp>
        <p:nvSpPr>
          <p:cNvPr id="375817" name="Text Box 10"/>
          <p:cNvSpPr txBox="1">
            <a:spLocks noChangeArrowheads="1"/>
          </p:cNvSpPr>
          <p:nvPr/>
        </p:nvSpPr>
        <p:spPr bwMode="auto">
          <a:xfrm>
            <a:off x="2819400" y="4191000"/>
            <a:ext cx="1770063" cy="82232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Collaborative</a:t>
            </a:r>
          </a:p>
          <a:p>
            <a:pPr fontAlgn="base">
              <a:spcBef>
                <a:spcPct val="0"/>
              </a:spcBef>
              <a:spcAft>
                <a:spcPct val="0"/>
              </a:spcAft>
            </a:pPr>
            <a:r>
              <a:rPr lang="en-US" sz="2400" b="1">
                <a:solidFill>
                  <a:srgbClr val="000000"/>
                </a:solidFill>
                <a:latin typeface="Arial Narrow" pitchFamily="34" charset="0"/>
                <a:cs typeface="Arial" charset="0"/>
              </a:rPr>
              <a:t>Learning</a:t>
            </a:r>
          </a:p>
        </p:txBody>
      </p:sp>
      <p:sp>
        <p:nvSpPr>
          <p:cNvPr id="375818" name="Text Box 11"/>
          <p:cNvSpPr txBox="1">
            <a:spLocks noChangeArrowheads="1"/>
          </p:cNvSpPr>
          <p:nvPr/>
        </p:nvSpPr>
        <p:spPr bwMode="auto">
          <a:xfrm>
            <a:off x="5257800" y="4267200"/>
            <a:ext cx="1645002" cy="1200329"/>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smtClean="0">
                <a:solidFill>
                  <a:srgbClr val="000000"/>
                </a:solidFill>
                <a:latin typeface="Arial Narrow" pitchFamily="34" charset="0"/>
                <a:cs typeface="Arial" charset="0"/>
              </a:rPr>
              <a:t>Formal</a:t>
            </a:r>
          </a:p>
          <a:p>
            <a:pPr fontAlgn="base">
              <a:spcBef>
                <a:spcPct val="0"/>
              </a:spcBef>
              <a:spcAft>
                <a:spcPct val="0"/>
              </a:spcAft>
            </a:pPr>
            <a:r>
              <a:rPr lang="en-US" sz="2400" b="1" dirty="0" smtClean="0">
                <a:solidFill>
                  <a:srgbClr val="000000"/>
                </a:solidFill>
                <a:latin typeface="Arial Narrow" pitchFamily="34" charset="0"/>
                <a:cs typeface="Arial" charset="0"/>
              </a:rPr>
              <a:t>Cooperative</a:t>
            </a:r>
            <a:endParaRPr lang="en-US" sz="2400" b="1" dirty="0">
              <a:solidFill>
                <a:srgbClr val="000000"/>
              </a:solidFill>
              <a:latin typeface="Arial Narrow" pitchFamily="34" charset="0"/>
              <a:cs typeface="Arial" charset="0"/>
            </a:endParaRPr>
          </a:p>
          <a:p>
            <a:pPr fontAlgn="base">
              <a:spcBef>
                <a:spcPct val="0"/>
              </a:spcBef>
              <a:spcAft>
                <a:spcPct val="0"/>
              </a:spcAft>
            </a:pPr>
            <a:r>
              <a:rPr lang="en-US" sz="2400" b="1" dirty="0">
                <a:solidFill>
                  <a:srgbClr val="000000"/>
                </a:solidFill>
                <a:latin typeface="Arial Narrow" pitchFamily="34" charset="0"/>
                <a:cs typeface="Arial" charset="0"/>
              </a:rPr>
              <a:t>Learning</a:t>
            </a:r>
          </a:p>
        </p:txBody>
      </p:sp>
      <p:sp>
        <p:nvSpPr>
          <p:cNvPr id="375819" name="Text Box 12"/>
          <p:cNvSpPr txBox="1">
            <a:spLocks noChangeArrowheads="1"/>
          </p:cNvSpPr>
          <p:nvPr/>
        </p:nvSpPr>
        <p:spPr bwMode="auto">
          <a:xfrm>
            <a:off x="3124200" y="1371600"/>
            <a:ext cx="1298575" cy="118745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Informal</a:t>
            </a:r>
          </a:p>
          <a:p>
            <a:pPr fontAlgn="base">
              <a:spcBef>
                <a:spcPct val="0"/>
              </a:spcBef>
              <a:spcAft>
                <a:spcPct val="0"/>
              </a:spcAft>
            </a:pPr>
            <a:r>
              <a:rPr lang="en-US" sz="2400" b="1">
                <a:solidFill>
                  <a:srgbClr val="000000"/>
                </a:solidFill>
                <a:latin typeface="Arial Narrow" pitchFamily="34" charset="0"/>
                <a:cs typeface="Arial" charset="0"/>
              </a:rPr>
              <a:t>Group</a:t>
            </a:r>
          </a:p>
          <a:p>
            <a:pPr fontAlgn="base">
              <a:spcBef>
                <a:spcPct val="0"/>
              </a:spcBef>
              <a:spcAft>
                <a:spcPct val="0"/>
              </a:spcAft>
            </a:pPr>
            <a:r>
              <a:rPr lang="en-US" sz="2400" b="1">
                <a:solidFill>
                  <a:srgbClr val="000000"/>
                </a:solidFill>
                <a:latin typeface="Arial Narrow" pitchFamily="34" charset="0"/>
                <a:cs typeface="Arial" charset="0"/>
              </a:rPr>
              <a:t>Activities</a:t>
            </a:r>
          </a:p>
        </p:txBody>
      </p:sp>
      <p:sp>
        <p:nvSpPr>
          <p:cNvPr id="375820" name="Text Box 13"/>
          <p:cNvSpPr txBox="1">
            <a:spLocks noChangeArrowheads="1"/>
          </p:cNvSpPr>
          <p:nvPr/>
        </p:nvSpPr>
        <p:spPr bwMode="auto">
          <a:xfrm>
            <a:off x="5241925" y="1327150"/>
            <a:ext cx="1446213" cy="118745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Arial Narrow" pitchFamily="34" charset="0"/>
                <a:cs typeface="Arial" charset="0"/>
              </a:rPr>
              <a:t>Structured</a:t>
            </a:r>
          </a:p>
          <a:p>
            <a:pPr fontAlgn="base">
              <a:spcBef>
                <a:spcPct val="0"/>
              </a:spcBef>
              <a:spcAft>
                <a:spcPct val="0"/>
              </a:spcAft>
            </a:pPr>
            <a:r>
              <a:rPr lang="en-US" sz="2400" b="1">
                <a:solidFill>
                  <a:srgbClr val="000000"/>
                </a:solidFill>
                <a:latin typeface="Arial Narrow" pitchFamily="34" charset="0"/>
                <a:cs typeface="Arial" charset="0"/>
              </a:rPr>
              <a:t>Team</a:t>
            </a:r>
          </a:p>
          <a:p>
            <a:pPr fontAlgn="base">
              <a:spcBef>
                <a:spcPct val="0"/>
              </a:spcBef>
              <a:spcAft>
                <a:spcPct val="0"/>
              </a:spcAft>
            </a:pPr>
            <a:r>
              <a:rPr lang="en-US" sz="2400" b="1">
                <a:solidFill>
                  <a:srgbClr val="000000"/>
                </a:solidFill>
                <a:latin typeface="Arial Narrow" pitchFamily="34" charset="0"/>
                <a:cs typeface="Arial" charset="0"/>
              </a:rPr>
              <a:t>Activities</a:t>
            </a:r>
          </a:p>
        </p:txBody>
      </p:sp>
      <p:sp>
        <p:nvSpPr>
          <p:cNvPr id="14" name="Rectangle 13"/>
          <p:cNvSpPr/>
          <p:nvPr/>
        </p:nvSpPr>
        <p:spPr>
          <a:xfrm>
            <a:off x="5105400" y="1219200"/>
            <a:ext cx="3886200"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75822" name="TextBox 14"/>
          <p:cNvSpPr txBox="1">
            <a:spLocks noChangeArrowheads="1"/>
          </p:cNvSpPr>
          <p:nvPr/>
        </p:nvSpPr>
        <p:spPr bwMode="auto">
          <a:xfrm>
            <a:off x="914400" y="6172200"/>
            <a:ext cx="2836863"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Arial" charset="0"/>
                <a:cs typeface="Arial" charset="0"/>
              </a:rPr>
              <a:t>Prince, M. (2010). NAE FOEE</a:t>
            </a:r>
          </a:p>
        </p:txBody>
      </p:sp>
      <p:sp>
        <p:nvSpPr>
          <p:cNvPr id="375823" name="TextBox 15"/>
          <p:cNvSpPr txBox="1">
            <a:spLocks noChangeArrowheads="1"/>
          </p:cNvSpPr>
          <p:nvPr/>
        </p:nvSpPr>
        <p:spPr bwMode="auto">
          <a:xfrm>
            <a:off x="5048007" y="5791200"/>
            <a:ext cx="4095993" cy="646331"/>
          </a:xfrm>
          <a:prstGeom prst="rect">
            <a:avLst/>
          </a:prstGeom>
          <a:noFill/>
          <a:ln w="9525">
            <a:noFill/>
            <a:miter lim="800000"/>
            <a:headEnd/>
            <a:tailEnd/>
          </a:ln>
        </p:spPr>
        <p:txBody>
          <a:bodyPr wrap="none">
            <a:spAutoFit/>
          </a:bodyPr>
          <a:lstStyle/>
          <a:p>
            <a:pPr fontAlgn="base">
              <a:spcBef>
                <a:spcPct val="0"/>
              </a:spcBef>
              <a:spcAft>
                <a:spcPct val="0"/>
              </a:spcAft>
            </a:pPr>
            <a:r>
              <a:rPr lang="en-US" dirty="0" smtClean="0">
                <a:solidFill>
                  <a:srgbClr val="000000"/>
                </a:solidFill>
                <a:latin typeface="Arial" charset="0"/>
                <a:cs typeface="Arial" charset="0"/>
              </a:rPr>
              <a:t>Strong Evidence Base – </a:t>
            </a:r>
            <a:r>
              <a:rPr lang="en-US" dirty="0">
                <a:solidFill>
                  <a:srgbClr val="000000"/>
                </a:solidFill>
                <a:latin typeface="Arial" charset="0"/>
                <a:cs typeface="Arial" charset="0"/>
              </a:rPr>
              <a:t>Cooperative</a:t>
            </a:r>
          </a:p>
          <a:p>
            <a:pPr fontAlgn="base">
              <a:spcBef>
                <a:spcPct val="0"/>
              </a:spcBef>
              <a:spcAft>
                <a:spcPct val="0"/>
              </a:spcAft>
            </a:pPr>
            <a:r>
              <a:rPr lang="en-US" dirty="0">
                <a:solidFill>
                  <a:srgbClr val="000000"/>
                </a:solidFill>
                <a:latin typeface="Arial" charset="0"/>
                <a:cs typeface="Arial" charset="0"/>
              </a:rPr>
              <a:t>Learning &amp; Challenge-Based Learning</a:t>
            </a:r>
          </a:p>
        </p:txBody>
      </p:sp>
    </p:spTree>
    <p:custDataLst>
      <p:tags r:id="rId1"/>
    </p:custDataLst>
    <p:extLst>
      <p:ext uri="{BB962C8B-B14F-4D97-AF65-F5344CB8AC3E}">
        <p14:creationId xmlns:p14="http://schemas.microsoft.com/office/powerpoint/2010/main" val="326751593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1" name="Picture 7"/>
          <p:cNvPicPr>
            <a:picLocks noChangeAspect="1" noChangeArrowheads="1"/>
          </p:cNvPicPr>
          <p:nvPr/>
        </p:nvPicPr>
        <p:blipFill>
          <a:blip r:embed="rId3" cstate="print"/>
          <a:srcRect/>
          <a:stretch>
            <a:fillRect/>
          </a:stretch>
        </p:blipFill>
        <p:spPr bwMode="auto">
          <a:xfrm>
            <a:off x="1676400" y="1143000"/>
            <a:ext cx="5791200" cy="4744874"/>
          </a:xfrm>
          <a:prstGeom prst="rect">
            <a:avLst/>
          </a:prstGeom>
          <a:noFill/>
          <a:ln w="9525">
            <a:solidFill>
              <a:srgbClr val="7F7F7F"/>
            </a:solidFill>
            <a:miter lim="800000"/>
            <a:headEnd/>
            <a:tailEnd/>
          </a:ln>
        </p:spPr>
      </p:pic>
      <p:sp>
        <p:nvSpPr>
          <p:cNvPr id="43012" name="Rectangle 8"/>
          <p:cNvSpPr>
            <a:spLocks noChangeArrowheads="1"/>
          </p:cNvSpPr>
          <p:nvPr/>
        </p:nvSpPr>
        <p:spPr bwMode="auto">
          <a:xfrm>
            <a:off x="228600" y="6019800"/>
            <a:ext cx="8458200" cy="276999"/>
          </a:xfrm>
          <a:prstGeom prst="rect">
            <a:avLst/>
          </a:prstGeom>
          <a:noFill/>
          <a:ln w="9525">
            <a:noFill/>
            <a:miter lim="800000"/>
            <a:headEnd/>
            <a:tailEnd/>
          </a:ln>
        </p:spPr>
        <p:txBody>
          <a:bodyPr wrap="square">
            <a:spAutoFit/>
          </a:bodyPr>
          <a:lstStyle/>
          <a:p>
            <a:pPr algn="ctr"/>
            <a:r>
              <a:rPr lang="en-US" sz="1200" dirty="0"/>
              <a:t>January 2, 2009—Science, Vol. </a:t>
            </a:r>
            <a:r>
              <a:rPr lang="en-US" sz="1200" dirty="0" smtClean="0"/>
              <a:t>323 – www.sciencemag.org</a:t>
            </a:r>
            <a:endParaRPr lang="en-US" sz="1200" dirty="0"/>
          </a:p>
        </p:txBody>
      </p:sp>
      <p:sp>
        <p:nvSpPr>
          <p:cNvPr id="43013" name="Text Box 9"/>
          <p:cNvSpPr txBox="1">
            <a:spLocks noChangeArrowheads="1"/>
          </p:cNvSpPr>
          <p:nvPr/>
        </p:nvSpPr>
        <p:spPr bwMode="auto">
          <a:xfrm>
            <a:off x="0" y="6400800"/>
            <a:ext cx="9144000" cy="457200"/>
          </a:xfrm>
          <a:prstGeom prst="rect">
            <a:avLst/>
          </a:prstGeom>
          <a:solidFill>
            <a:srgbClr val="5891D6"/>
          </a:solidFill>
          <a:ln w="9525">
            <a:noFill/>
            <a:miter lim="800000"/>
            <a:headEnd/>
            <a:tailEnd/>
          </a:ln>
        </p:spPr>
        <p:txBody>
          <a:bodyPr>
            <a:spAutoFit/>
          </a:bodyPr>
          <a:lstStyle/>
          <a:p>
            <a:pPr algn="ctr"/>
            <a:r>
              <a:rPr lang="en-US" sz="2400" dirty="0">
                <a:solidFill>
                  <a:schemeClr val="bg1"/>
                </a:solidFill>
              </a:rPr>
              <a:t>Calls for evidence-based </a:t>
            </a:r>
            <a:r>
              <a:rPr lang="en-US" sz="2400" dirty="0" smtClean="0">
                <a:solidFill>
                  <a:schemeClr val="bg1"/>
                </a:solidFill>
              </a:rPr>
              <a:t>instruction </a:t>
            </a:r>
            <a:r>
              <a:rPr lang="en-US" sz="2400" dirty="0">
                <a:solidFill>
                  <a:schemeClr val="bg1"/>
                </a:solidFill>
              </a:rPr>
              <a:t>practices</a:t>
            </a:r>
          </a:p>
        </p:txBody>
      </p:sp>
      <p:sp>
        <p:nvSpPr>
          <p:cNvPr id="10" name="Title 1"/>
          <p:cNvSpPr txBox="1">
            <a:spLocks/>
          </p:cNvSpPr>
          <p:nvPr/>
        </p:nvSpPr>
        <p:spPr bwMode="auto">
          <a:xfrm>
            <a:off x="0" y="0"/>
            <a:ext cx="9144000" cy="1066800"/>
          </a:xfrm>
          <a:prstGeom prst="rect">
            <a:avLst/>
          </a:prstGeom>
          <a:solidFill>
            <a:schemeClr val="bg1">
              <a:lumMod val="65000"/>
            </a:schemeClr>
          </a:solidFill>
          <a:ln w="9525">
            <a:noFill/>
            <a:miter lim="800000"/>
            <a:headEnd/>
            <a:tailEnd/>
          </a:ln>
        </p:spPr>
        <p:txBody>
          <a:bodyPr anchor="ctr">
            <a:normAutofit/>
          </a:bodyPr>
          <a:lstStyle/>
          <a:p>
            <a:pPr algn="ctr">
              <a:defRPr/>
            </a:pPr>
            <a:r>
              <a:rPr lang="en-US" sz="3200" b="1" dirty="0" smtClean="0">
                <a:latin typeface="Tahoma" pitchFamily="34" charset="0"/>
                <a:cs typeface="Tahoma" pitchFamily="34" charset="0"/>
              </a:rPr>
              <a:t>Informal Cooperative </a:t>
            </a:r>
            <a:r>
              <a:rPr lang="en-US" sz="3200" b="1" dirty="0">
                <a:latin typeface="Tahoma" pitchFamily="34" charset="0"/>
                <a:cs typeface="Tahoma" pitchFamily="34" charset="0"/>
              </a:rPr>
              <a:t>Learning</a:t>
            </a:r>
          </a:p>
        </p:txBody>
      </p:sp>
      <p:sp>
        <p:nvSpPr>
          <p:cNvPr id="11" name="Rectangle 10"/>
          <p:cNvSpPr/>
          <p:nvPr/>
        </p:nvSpPr>
        <p:spPr>
          <a:xfrm>
            <a:off x="0" y="1066800"/>
            <a:ext cx="9144000" cy="76200"/>
          </a:xfrm>
          <a:prstGeom prst="rect">
            <a:avLst/>
          </a:prstGeom>
          <a:solidFill>
            <a:srgbClr val="5891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Goal</a:t>
            </a:r>
            <a:endParaRPr lang="en-US" dirty="0"/>
          </a:p>
        </p:txBody>
      </p:sp>
      <p:sp>
        <p:nvSpPr>
          <p:cNvPr id="3" name="Content Placeholder 2"/>
          <p:cNvSpPr>
            <a:spLocks noGrp="1"/>
          </p:cNvSpPr>
          <p:nvPr>
            <p:ph idx="1"/>
          </p:nvPr>
        </p:nvSpPr>
        <p:spPr/>
        <p:txBody>
          <a:bodyPr/>
          <a:lstStyle/>
          <a:p>
            <a:r>
              <a:rPr lang="en-US" dirty="0" smtClean="0"/>
              <a:t>Build your repertoire of cooperative learning strategies as well as skills and confidence for implementing them</a:t>
            </a:r>
            <a:endParaRPr lang="en-US" dirty="0"/>
          </a:p>
        </p:txBody>
      </p:sp>
      <p:sp>
        <p:nvSpPr>
          <p:cNvPr id="4" name="Footer Placeholder 3"/>
          <p:cNvSpPr>
            <a:spLocks noGrp="1"/>
          </p:cNvSpPr>
          <p:nvPr>
            <p:ph type="ftr" sz="quarter" idx="11"/>
          </p:nvPr>
        </p:nvSpPr>
        <p:spPr/>
        <p:txBody>
          <a:bodyPr/>
          <a:lstStyle/>
          <a:p>
            <a:fld id="{D83E3B8F-FC48-4C22-9E44-56D9EDA52333}"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224540113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5"/>
          <p:cNvSpPr>
            <a:spLocks noGrp="1"/>
          </p:cNvSpPr>
          <p:nvPr>
            <p:ph type="ftr" sz="quarter" idx="11"/>
          </p:nvPr>
        </p:nvSpPr>
        <p:spPr>
          <a:noFill/>
        </p:spPr>
        <p:txBody>
          <a:bodyPr/>
          <a:lstStyle/>
          <a:p>
            <a:fld id="{398D9203-B50A-4BBD-86FB-D97439C557C5}" type="slidenum">
              <a:rPr lang="en-US" smtClean="0">
                <a:solidFill>
                  <a:srgbClr val="000000"/>
                </a:solidFill>
              </a:rPr>
              <a:pPr/>
              <a:t>30</a:t>
            </a:fld>
            <a:endParaRPr lang="en-US" dirty="0" smtClean="0">
              <a:solidFill>
                <a:srgbClr val="000000"/>
              </a:solidFill>
            </a:endParaRPr>
          </a:p>
        </p:txBody>
      </p:sp>
      <p:sp>
        <p:nvSpPr>
          <p:cNvPr id="52227" name="Rectangle 2"/>
          <p:cNvSpPr>
            <a:spLocks noGrp="1" noChangeArrowheads="1"/>
          </p:cNvSpPr>
          <p:nvPr>
            <p:ph type="title"/>
          </p:nvPr>
        </p:nvSpPr>
        <p:spPr/>
        <p:txBody>
          <a:bodyPr/>
          <a:lstStyle/>
          <a:p>
            <a:pPr eaLnBrk="1" hangingPunct="1"/>
            <a:r>
              <a:rPr lang="en-US" sz="3600" smtClean="0">
                <a:solidFill>
                  <a:srgbClr val="000000"/>
                </a:solidFill>
              </a:rPr>
              <a:t>Active Learning: Cooperation in the College Classroom</a:t>
            </a:r>
            <a:br>
              <a:rPr lang="en-US" sz="3600" smtClean="0">
                <a:solidFill>
                  <a:srgbClr val="000000"/>
                </a:solidFill>
              </a:rPr>
            </a:br>
            <a:endParaRPr lang="en-US" sz="3600" smtClean="0">
              <a:solidFill>
                <a:srgbClr val="000000"/>
              </a:solidFill>
            </a:endParaRPr>
          </a:p>
        </p:txBody>
      </p:sp>
      <p:sp>
        <p:nvSpPr>
          <p:cNvPr id="52228" name="Rectangle 3"/>
          <p:cNvSpPr>
            <a:spLocks noGrp="1" noChangeArrowheads="1"/>
          </p:cNvSpPr>
          <p:nvPr>
            <p:ph type="body" sz="half" idx="1"/>
          </p:nvPr>
        </p:nvSpPr>
        <p:spPr>
          <a:xfrm>
            <a:off x="685800" y="1676400"/>
            <a:ext cx="3810000" cy="4114800"/>
          </a:xfrm>
        </p:spPr>
        <p:txBody>
          <a:bodyPr/>
          <a:lstStyle/>
          <a:p>
            <a:pPr eaLnBrk="1" hangingPunct="1"/>
            <a:r>
              <a:rPr lang="en-US" sz="2800" b="1" smtClean="0">
                <a:solidFill>
                  <a:srgbClr val="000000"/>
                </a:solidFill>
              </a:rPr>
              <a:t>Informal</a:t>
            </a:r>
            <a:r>
              <a:rPr lang="en-US" sz="2800" smtClean="0">
                <a:solidFill>
                  <a:srgbClr val="000000"/>
                </a:solidFill>
              </a:rPr>
              <a:t> Cooperative Learning Groups</a:t>
            </a:r>
          </a:p>
          <a:p>
            <a:pPr eaLnBrk="1" hangingPunct="1"/>
            <a:r>
              <a:rPr lang="en-US" sz="2800" b="1" smtClean="0">
                <a:solidFill>
                  <a:srgbClr val="000000"/>
                </a:solidFill>
              </a:rPr>
              <a:t>Formal</a:t>
            </a:r>
            <a:r>
              <a:rPr lang="en-US" sz="2800" smtClean="0">
                <a:solidFill>
                  <a:srgbClr val="000000"/>
                </a:solidFill>
              </a:rPr>
              <a:t> Cooperative Learning Groups</a:t>
            </a:r>
          </a:p>
          <a:p>
            <a:pPr eaLnBrk="1" hangingPunct="1"/>
            <a:r>
              <a:rPr lang="en-US" sz="2800" smtClean="0">
                <a:solidFill>
                  <a:srgbClr val="000000"/>
                </a:solidFill>
              </a:rPr>
              <a:t>Cooperative </a:t>
            </a:r>
            <a:r>
              <a:rPr lang="en-US" sz="2800" b="1" smtClean="0">
                <a:solidFill>
                  <a:srgbClr val="000000"/>
                </a:solidFill>
              </a:rPr>
              <a:t>Base</a:t>
            </a:r>
            <a:r>
              <a:rPr lang="en-US" sz="2800" smtClean="0">
                <a:solidFill>
                  <a:srgbClr val="000000"/>
                </a:solidFill>
              </a:rPr>
              <a:t> Groups</a:t>
            </a:r>
          </a:p>
        </p:txBody>
      </p:sp>
      <p:sp>
        <p:nvSpPr>
          <p:cNvPr id="52229" name="Text Box 4"/>
          <p:cNvSpPr txBox="1">
            <a:spLocks noChangeArrowheads="1"/>
          </p:cNvSpPr>
          <p:nvPr/>
        </p:nvSpPr>
        <p:spPr bwMode="auto">
          <a:xfrm>
            <a:off x="1066800" y="5867400"/>
            <a:ext cx="3305136" cy="64633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dirty="0">
                <a:solidFill>
                  <a:srgbClr val="000000"/>
                </a:solidFill>
              </a:rPr>
              <a:t>See Cooperative Learning </a:t>
            </a:r>
          </a:p>
          <a:p>
            <a:pPr eaLnBrk="0" fontAlgn="base" hangingPunct="0">
              <a:spcBef>
                <a:spcPct val="0"/>
              </a:spcBef>
              <a:spcAft>
                <a:spcPct val="0"/>
              </a:spcAft>
            </a:pPr>
            <a:r>
              <a:rPr lang="en-US" dirty="0">
                <a:solidFill>
                  <a:srgbClr val="000000"/>
                </a:solidFill>
              </a:rPr>
              <a:t>Handout (CL </a:t>
            </a:r>
            <a:r>
              <a:rPr lang="en-US" dirty="0" smtClean="0">
                <a:solidFill>
                  <a:srgbClr val="000000"/>
                </a:solidFill>
              </a:rPr>
              <a:t>College-912.doc</a:t>
            </a:r>
            <a:r>
              <a:rPr lang="en-US" dirty="0">
                <a:solidFill>
                  <a:srgbClr val="000000"/>
                </a:solidFill>
              </a:rPr>
              <a:t>)</a:t>
            </a:r>
          </a:p>
        </p:txBody>
      </p:sp>
      <p:pic>
        <p:nvPicPr>
          <p:cNvPr id="52230" name="Picture 5" descr="Active_Learning-3"/>
          <p:cNvPicPr>
            <a:picLocks noGrp="1" noChangeAspect="1" noChangeArrowheads="1"/>
          </p:cNvPicPr>
          <p:nvPr>
            <p:ph sz="half" idx="2"/>
          </p:nvPr>
        </p:nvPicPr>
        <p:blipFill>
          <a:blip r:embed="rId4" cstate="print"/>
          <a:srcRect/>
          <a:stretch>
            <a:fillRect/>
          </a:stretch>
        </p:blipFill>
        <p:spPr>
          <a:xfrm>
            <a:off x="5029200" y="1676400"/>
            <a:ext cx="3127375" cy="4114800"/>
          </a:xfrm>
          <a:noFill/>
        </p:spPr>
      </p:pic>
      <p:sp>
        <p:nvSpPr>
          <p:cNvPr id="52231" name="AutoShape 6"/>
          <p:cNvSpPr>
            <a:spLocks noChangeArrowheads="1"/>
          </p:cNvSpPr>
          <p:nvPr/>
        </p:nvSpPr>
        <p:spPr bwMode="auto">
          <a:xfrm>
            <a:off x="0" y="17526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1400">
              <a:solidFill>
                <a:srgbClr val="000000"/>
              </a:solidFill>
            </a:endParaRPr>
          </a:p>
        </p:txBody>
      </p:sp>
    </p:spTree>
    <p:custDataLst>
      <p:tags r:id="rId1"/>
    </p:custData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2"/>
          <p:cNvSpPr>
            <a:spLocks noGrp="1"/>
          </p:cNvSpPr>
          <p:nvPr>
            <p:ph type="ftr" sz="quarter" idx="11"/>
          </p:nvPr>
        </p:nvSpPr>
        <p:spPr>
          <a:noFill/>
        </p:spPr>
        <p:txBody>
          <a:bodyPr/>
          <a:lstStyle/>
          <a:p>
            <a:fld id="{04DE2246-0578-4F67-AEBD-D7B6431FABE7}" type="slidenum">
              <a:rPr lang="en-US" smtClean="0">
                <a:solidFill>
                  <a:srgbClr val="000000"/>
                </a:solidFill>
              </a:rPr>
              <a:pPr/>
              <a:t>31</a:t>
            </a:fld>
            <a:endParaRPr lang="en-US" dirty="0" smtClean="0">
              <a:solidFill>
                <a:srgbClr val="000000"/>
              </a:solidFill>
            </a:endParaRPr>
          </a:p>
        </p:txBody>
      </p:sp>
      <p:pic>
        <p:nvPicPr>
          <p:cNvPr id="55299" name="Picture 2" descr="Bookendcrop"/>
          <p:cNvPicPr>
            <a:picLocks noChangeAspect="1" noChangeArrowheads="1"/>
          </p:cNvPicPr>
          <p:nvPr/>
        </p:nvPicPr>
        <p:blipFill>
          <a:blip r:embed="rId4" cstate="print"/>
          <a:srcRect/>
          <a:stretch>
            <a:fillRect/>
          </a:stretch>
        </p:blipFill>
        <p:spPr bwMode="auto">
          <a:xfrm>
            <a:off x="1066800" y="1143000"/>
            <a:ext cx="6781800" cy="5176838"/>
          </a:xfrm>
          <a:prstGeom prst="rect">
            <a:avLst/>
          </a:prstGeom>
          <a:noFill/>
          <a:ln w="9525">
            <a:noFill/>
            <a:miter lim="800000"/>
            <a:headEnd/>
            <a:tailEnd/>
          </a:ln>
        </p:spPr>
      </p:pic>
      <p:sp>
        <p:nvSpPr>
          <p:cNvPr id="55300" name="Text Box 3"/>
          <p:cNvSpPr txBox="1">
            <a:spLocks noChangeArrowheads="1"/>
          </p:cNvSpPr>
          <p:nvPr/>
        </p:nvSpPr>
        <p:spPr bwMode="auto">
          <a:xfrm>
            <a:off x="1600200" y="304800"/>
            <a:ext cx="5735638" cy="579438"/>
          </a:xfrm>
          <a:prstGeom prst="rect">
            <a:avLst/>
          </a:prstGeom>
          <a:noFill/>
          <a:ln w="9525">
            <a:noFill/>
            <a:miter lim="800000"/>
            <a:headEnd/>
            <a:tailEnd/>
          </a:ln>
        </p:spPr>
        <p:txBody>
          <a:bodyPr wrap="none">
            <a:spAutoFit/>
          </a:bodyPr>
          <a:lstStyle/>
          <a:p>
            <a:pPr eaLnBrk="0" hangingPunct="0"/>
            <a:r>
              <a:rPr lang="en-US" sz="3200" dirty="0">
                <a:solidFill>
                  <a:srgbClr val="000000"/>
                </a:solidFill>
              </a:rPr>
              <a:t>Book Ends on a Class Session</a:t>
            </a:r>
          </a:p>
        </p:txBody>
      </p:sp>
      <p:sp>
        <p:nvSpPr>
          <p:cNvPr id="7" name="Rectangle 6"/>
          <p:cNvSpPr/>
          <p:nvPr/>
        </p:nvSpPr>
        <p:spPr>
          <a:xfrm>
            <a:off x="457200" y="5943600"/>
            <a:ext cx="7848600" cy="738664"/>
          </a:xfrm>
          <a:prstGeom prst="rect">
            <a:avLst/>
          </a:prstGeom>
        </p:spPr>
        <p:txBody>
          <a:bodyPr wrap="square">
            <a:spAutoFit/>
          </a:bodyPr>
          <a:lstStyle/>
          <a:p>
            <a:pPr fontAlgn="base">
              <a:spcBef>
                <a:spcPct val="0"/>
              </a:spcBef>
              <a:spcAft>
                <a:spcPct val="0"/>
              </a:spcAft>
            </a:pPr>
            <a:r>
              <a:rPr lang="en-US" sz="1400" dirty="0" smtClean="0">
                <a:solidFill>
                  <a:srgbClr val="000000"/>
                </a:solidFill>
              </a:rPr>
              <a:t>Smith, K.A. 2000. Going deeper: Formal small-group learning in large classes. Energizing large classes: From small groups to learning communities. </a:t>
            </a:r>
            <a:r>
              <a:rPr lang="en-US" sz="1400" i="1" dirty="0" smtClean="0">
                <a:solidFill>
                  <a:srgbClr val="000000"/>
                </a:solidFill>
              </a:rPr>
              <a:t>New Directions for Teaching and Learning</a:t>
            </a:r>
            <a:r>
              <a:rPr lang="en-US" sz="1400" dirty="0" smtClean="0">
                <a:solidFill>
                  <a:srgbClr val="000000"/>
                </a:solidFill>
              </a:rPr>
              <a:t>, 2000, 81, 25-46. [</a:t>
            </a:r>
            <a:r>
              <a:rPr lang="en-US" sz="1400" dirty="0" smtClean="0">
                <a:solidFill>
                  <a:srgbClr val="000000"/>
                </a:solidFill>
                <a:hlinkClick r:id="rId5"/>
              </a:rPr>
              <a:t>NDTL81Ch3GoingDeeper.pdf</a:t>
            </a:r>
            <a:r>
              <a:rPr lang="en-US" sz="1400" dirty="0" smtClean="0">
                <a:solidFill>
                  <a:srgbClr val="000000"/>
                </a:solidFill>
              </a:rPr>
              <a:t>] </a:t>
            </a:r>
            <a:endParaRPr lang="en-US" sz="1400" dirty="0">
              <a:solidFill>
                <a:srgbClr val="000000"/>
              </a:solidFill>
            </a:endParaRPr>
          </a:p>
        </p:txBody>
      </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04800" y="304800"/>
            <a:ext cx="8639175" cy="4487863"/>
          </a:xfrm>
          <a:prstGeom prst="rect">
            <a:avLst/>
          </a:prstGeom>
          <a:noFill/>
          <a:ln w="9525">
            <a:noFill/>
            <a:miter lim="800000"/>
            <a:headEnd/>
            <a:tailEnd/>
          </a:ln>
        </p:spPr>
        <p:txBody>
          <a:bodyPr lIns="0" tIns="0" rIns="0" bIns="0"/>
          <a:lstStyle/>
          <a:p>
            <a:pPr marL="457200" indent="-457200" algn="ctr" eaLnBrk="0" fontAlgn="base" hangingPunct="0">
              <a:spcBef>
                <a:spcPct val="0"/>
              </a:spcBef>
              <a:spcAft>
                <a:spcPct val="0"/>
              </a:spcAft>
            </a:pPr>
            <a:r>
              <a:rPr lang="en-US" sz="4400" b="1">
                <a:solidFill>
                  <a:srgbClr val="000000"/>
                </a:solidFill>
              </a:rPr>
              <a:t>Book Ends on a Class Session</a:t>
            </a:r>
          </a:p>
          <a:p>
            <a:pPr marL="457200" indent="-457200" algn="ctr" eaLnBrk="0" fontAlgn="base" hangingPunct="0">
              <a:spcBef>
                <a:spcPct val="0"/>
              </a:spcBef>
              <a:spcAft>
                <a:spcPct val="0"/>
              </a:spcAft>
            </a:pPr>
            <a:endParaRPr lang="en-US" sz="4400" b="1">
              <a:solidFill>
                <a:srgbClr val="000000"/>
              </a:solidFill>
            </a:endParaRPr>
          </a:p>
          <a:p>
            <a:pPr marL="457200" indent="-457200" eaLnBrk="0" fontAlgn="base" hangingPunct="0">
              <a:spcBef>
                <a:spcPct val="0"/>
              </a:spcBef>
              <a:spcAft>
                <a:spcPct val="0"/>
              </a:spcAft>
              <a:buFontTx/>
              <a:buAutoNum type="arabicPeriod"/>
            </a:pPr>
            <a:r>
              <a:rPr lang="en-US" sz="3600">
                <a:solidFill>
                  <a:srgbClr val="000000"/>
                </a:solidFill>
              </a:rPr>
              <a:t>Advance Organizer</a:t>
            </a:r>
          </a:p>
          <a:p>
            <a:pPr marL="457200" indent="-457200" eaLnBrk="0" fontAlgn="base" hangingPunct="0">
              <a:spcBef>
                <a:spcPct val="0"/>
              </a:spcBef>
              <a:spcAft>
                <a:spcPct val="0"/>
              </a:spcAft>
              <a:buFontTx/>
              <a:buAutoNum type="arabicPeriod"/>
            </a:pPr>
            <a:r>
              <a:rPr lang="en-US" sz="3600">
                <a:solidFill>
                  <a:srgbClr val="000000"/>
                </a:solidFill>
              </a:rPr>
              <a:t>Formulate-Share-Listen-Create (Turn-to-your-neighbor)  -- repeated every 10-12 minutes</a:t>
            </a:r>
          </a:p>
          <a:p>
            <a:pPr marL="457200" indent="-457200" eaLnBrk="0" fontAlgn="base" hangingPunct="0">
              <a:spcBef>
                <a:spcPct val="0"/>
              </a:spcBef>
              <a:spcAft>
                <a:spcPct val="0"/>
              </a:spcAft>
              <a:buFontTx/>
              <a:buAutoNum type="arabicPeriod"/>
            </a:pPr>
            <a:r>
              <a:rPr lang="en-US" sz="3600">
                <a:solidFill>
                  <a:srgbClr val="000000"/>
                </a:solidFill>
              </a:rPr>
              <a:t>Session Summary (Minute Paper)</a:t>
            </a:r>
            <a:endParaRPr lang="en-US" sz="3200">
              <a:solidFill>
                <a:srgbClr val="000000"/>
              </a:solidFill>
            </a:endParaRPr>
          </a:p>
          <a:p>
            <a:pPr marL="914400" lvl="4" indent="-457200" eaLnBrk="0" fontAlgn="base" hangingPunct="0">
              <a:spcBef>
                <a:spcPct val="0"/>
              </a:spcBef>
              <a:spcAft>
                <a:spcPct val="0"/>
              </a:spcAft>
              <a:buFontTx/>
              <a:buAutoNum type="arabicPeriod"/>
            </a:pPr>
            <a:r>
              <a:rPr lang="en-US" sz="2400">
                <a:solidFill>
                  <a:srgbClr val="000000"/>
                </a:solidFill>
              </a:rPr>
              <a:t>What was the most useful or meaningful thing you learned during this session?</a:t>
            </a:r>
          </a:p>
          <a:p>
            <a:pPr marL="914400" lvl="4" indent="-457200" eaLnBrk="0" fontAlgn="base" hangingPunct="0">
              <a:spcBef>
                <a:spcPct val="0"/>
              </a:spcBef>
              <a:spcAft>
                <a:spcPct val="0"/>
              </a:spcAft>
              <a:buFontTx/>
              <a:buAutoNum type="arabicPeriod"/>
            </a:pPr>
            <a:r>
              <a:rPr lang="en-US" sz="2400">
                <a:solidFill>
                  <a:srgbClr val="000000"/>
                </a:solidFill>
              </a:rPr>
              <a:t>What question(s) remain uppermost in your mind as we end this session?</a:t>
            </a:r>
          </a:p>
          <a:p>
            <a:pPr marL="914400" lvl="4" indent="-457200" eaLnBrk="0" fontAlgn="base" hangingPunct="0">
              <a:spcBef>
                <a:spcPct val="0"/>
              </a:spcBef>
              <a:spcAft>
                <a:spcPct val="0"/>
              </a:spcAft>
              <a:buFontTx/>
              <a:buAutoNum type="arabicPeriod"/>
            </a:pPr>
            <a:r>
              <a:rPr lang="en-US" sz="2400">
                <a:solidFill>
                  <a:srgbClr val="000000"/>
                </a:solidFill>
              </a:rPr>
              <a:t>What was the “muddiest” point in this session?</a:t>
            </a:r>
          </a:p>
          <a:p>
            <a:pPr marL="457200" indent="-457200" eaLnBrk="0" fontAlgn="base" hangingPunct="0">
              <a:spcBef>
                <a:spcPct val="0"/>
              </a:spcBef>
              <a:spcAft>
                <a:spcPct val="0"/>
              </a:spcAft>
              <a:buFontTx/>
              <a:buAutoNum type="arabicPeriod"/>
            </a:pPr>
            <a:endParaRPr lang="en-US" sz="3200">
              <a:solidFill>
                <a:srgbClr val="000000"/>
              </a:solidFill>
            </a:endParaRPr>
          </a:p>
          <a:p>
            <a:pPr marL="457200" indent="-457200" eaLnBrk="0" fontAlgn="base" hangingPunct="0">
              <a:spcBef>
                <a:spcPct val="0"/>
              </a:spcBef>
              <a:spcAft>
                <a:spcPct val="0"/>
              </a:spcAft>
            </a:pPr>
            <a:endParaRPr lang="en-US" sz="3600">
              <a:solidFill>
                <a:srgbClr val="000000"/>
              </a:solidFill>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Footer Placeholder 2"/>
          <p:cNvSpPr>
            <a:spLocks noGrp="1"/>
          </p:cNvSpPr>
          <p:nvPr>
            <p:ph type="ftr" sz="quarter" idx="11"/>
          </p:nvPr>
        </p:nvSpPr>
        <p:spPr>
          <a:noFill/>
        </p:spPr>
        <p:txBody>
          <a:bodyPr/>
          <a:lstStyle/>
          <a:p>
            <a:fld id="{07F77985-5910-4FCF-899B-82C7175EEEA7}" type="slidenum">
              <a:rPr lang="en-US" smtClean="0">
                <a:solidFill>
                  <a:srgbClr val="000000"/>
                </a:solidFill>
              </a:rPr>
              <a:pPr/>
              <a:t>33</a:t>
            </a:fld>
            <a:endParaRPr lang="en-US" smtClean="0">
              <a:solidFill>
                <a:srgbClr val="000000"/>
              </a:solidFill>
            </a:endParaRPr>
          </a:p>
        </p:txBody>
      </p:sp>
      <p:sp>
        <p:nvSpPr>
          <p:cNvPr id="59395" name="Text Box 2"/>
          <p:cNvSpPr txBox="1">
            <a:spLocks noChangeArrowheads="1"/>
          </p:cNvSpPr>
          <p:nvPr/>
        </p:nvSpPr>
        <p:spPr bwMode="auto">
          <a:xfrm>
            <a:off x="390525" y="414338"/>
            <a:ext cx="8408988" cy="5863144"/>
          </a:xfrm>
          <a:prstGeom prst="rect">
            <a:avLst/>
          </a:prstGeom>
          <a:noFill/>
          <a:ln w="9525">
            <a:noFill/>
            <a:miter lim="800000"/>
            <a:headEnd/>
            <a:tailEnd/>
          </a:ln>
        </p:spPr>
        <p:txBody>
          <a:bodyPr lIns="0" tIns="0" rIns="0" bIns="0">
            <a:spAutoFit/>
          </a:bodyPr>
          <a:lstStyle/>
          <a:p>
            <a:pPr marL="457200" indent="-457200" algn="ctr" defTabSz="381000" eaLnBrk="0" fontAlgn="base" hangingPunct="0">
              <a:spcBef>
                <a:spcPct val="0"/>
              </a:spcBef>
              <a:spcAft>
                <a:spcPct val="0"/>
              </a:spcAft>
            </a:pPr>
            <a:r>
              <a:rPr lang="en-US" sz="3100" dirty="0">
                <a:solidFill>
                  <a:srgbClr val="000000"/>
                </a:solidFill>
              </a:rPr>
              <a:t>Formulate-Share-Listen-Create</a:t>
            </a:r>
          </a:p>
          <a:p>
            <a:pPr marL="457200" indent="-457200" algn="ctr" defTabSz="381000" eaLnBrk="0" fontAlgn="base" hangingPunct="0">
              <a:spcBef>
                <a:spcPct val="0"/>
              </a:spcBef>
              <a:spcAft>
                <a:spcPct val="0"/>
              </a:spcAft>
            </a:pPr>
            <a:endParaRPr lang="en-US" sz="3100" dirty="0">
              <a:solidFill>
                <a:srgbClr val="000000"/>
              </a:solidFill>
            </a:endParaRPr>
          </a:p>
          <a:p>
            <a:pPr marL="457200" indent="-457200" algn="ctr" defTabSz="381000" eaLnBrk="0" fontAlgn="base" hangingPunct="0">
              <a:spcBef>
                <a:spcPct val="0"/>
              </a:spcBef>
              <a:spcAft>
                <a:spcPct val="0"/>
              </a:spcAft>
            </a:pPr>
            <a:r>
              <a:rPr lang="en-US" sz="2100" dirty="0">
                <a:solidFill>
                  <a:srgbClr val="000000"/>
                </a:solidFill>
              </a:rPr>
              <a:t>Informal Cooperative Learning Group</a:t>
            </a:r>
          </a:p>
          <a:p>
            <a:pPr marL="457200" indent="-457200" algn="ctr" defTabSz="381000" eaLnBrk="0" fontAlgn="base" hangingPunct="0">
              <a:spcBef>
                <a:spcPct val="0"/>
              </a:spcBef>
              <a:spcAft>
                <a:spcPct val="0"/>
              </a:spcAft>
            </a:pPr>
            <a:r>
              <a:rPr lang="en-US" sz="2100" dirty="0">
                <a:solidFill>
                  <a:srgbClr val="000000"/>
                </a:solidFill>
              </a:rPr>
              <a:t>Introductory Pair Discussion of a</a:t>
            </a:r>
          </a:p>
          <a:p>
            <a:pPr marL="457200" indent="-457200" algn="ctr" defTabSz="381000" eaLnBrk="0" fontAlgn="base" hangingPunct="0">
              <a:spcBef>
                <a:spcPct val="0"/>
              </a:spcBef>
              <a:spcAft>
                <a:spcPct val="0"/>
              </a:spcAft>
            </a:pPr>
            <a:endParaRPr lang="en-US" sz="2100" dirty="0">
              <a:solidFill>
                <a:srgbClr val="000000"/>
              </a:solidFill>
            </a:endParaRPr>
          </a:p>
          <a:p>
            <a:pPr marL="457200" indent="-457200" algn="ctr" defTabSz="381000" eaLnBrk="0" fontAlgn="base" hangingPunct="0">
              <a:spcBef>
                <a:spcPct val="0"/>
              </a:spcBef>
              <a:spcAft>
                <a:spcPct val="0"/>
              </a:spcAft>
            </a:pPr>
            <a:r>
              <a:rPr lang="en-US" sz="5200" i="1" dirty="0">
                <a:solidFill>
                  <a:srgbClr val="000000"/>
                </a:solidFill>
              </a:rPr>
              <a:t>FOCUS </a:t>
            </a:r>
            <a:r>
              <a:rPr lang="en-US" sz="5200" i="1" dirty="0" smtClean="0">
                <a:solidFill>
                  <a:srgbClr val="000000"/>
                </a:solidFill>
              </a:rPr>
              <a:t>QUESTION</a:t>
            </a:r>
            <a:endParaRPr lang="en-US" sz="2000" i="1" dirty="0" smtClean="0">
              <a:solidFill>
                <a:srgbClr val="000000"/>
              </a:solidFill>
            </a:endParaRPr>
          </a:p>
          <a:p>
            <a:pPr marL="457200" indent="-457200" algn="ctr" defTabSz="381000" eaLnBrk="0" fontAlgn="base" hangingPunct="0">
              <a:spcBef>
                <a:spcPct val="0"/>
              </a:spcBef>
              <a:spcAft>
                <a:spcPct val="0"/>
              </a:spcAft>
            </a:pPr>
            <a:endParaRPr lang="en-US" dirty="0">
              <a:solidFill>
                <a:srgbClr val="000000"/>
              </a:solidFill>
            </a:endParaRPr>
          </a:p>
          <a:p>
            <a:pPr marL="457200" indent="-457200" defTabSz="381000" eaLnBrk="0" fontAlgn="base" hangingPunct="0">
              <a:spcBef>
                <a:spcPct val="0"/>
              </a:spcBef>
              <a:spcAft>
                <a:spcPct val="0"/>
              </a:spcAft>
              <a:buFontTx/>
              <a:buAutoNum type="arabicPeriod"/>
            </a:pPr>
            <a:r>
              <a:rPr lang="en-US" sz="3100" dirty="0">
                <a:solidFill>
                  <a:srgbClr val="000000"/>
                </a:solidFill>
              </a:rPr>
              <a:t>Formulate your response to the question </a:t>
            </a:r>
            <a:r>
              <a:rPr lang="en-US" sz="3100" b="1" dirty="0">
                <a:solidFill>
                  <a:srgbClr val="000000"/>
                </a:solidFill>
              </a:rPr>
              <a:t>individually</a:t>
            </a:r>
          </a:p>
          <a:p>
            <a:pPr marL="457200" indent="-457200" defTabSz="381000" eaLnBrk="0" fontAlgn="base" hangingPunct="0">
              <a:spcBef>
                <a:spcPct val="0"/>
              </a:spcBef>
              <a:spcAft>
                <a:spcPct val="0"/>
              </a:spcAft>
              <a:buFontTx/>
              <a:buAutoNum type="arabicPeriod"/>
            </a:pPr>
            <a:r>
              <a:rPr lang="en-US" sz="3100" dirty="0">
                <a:solidFill>
                  <a:srgbClr val="000000"/>
                </a:solidFill>
              </a:rPr>
              <a:t>Share your answer with a partner</a:t>
            </a:r>
          </a:p>
          <a:p>
            <a:pPr marL="457200" indent="-457200" defTabSz="381000" eaLnBrk="0" fontAlgn="base" hangingPunct="0">
              <a:spcBef>
                <a:spcPct val="0"/>
              </a:spcBef>
              <a:spcAft>
                <a:spcPct val="0"/>
              </a:spcAft>
              <a:buFontTx/>
              <a:buAutoNum type="arabicPeriod"/>
            </a:pPr>
            <a:r>
              <a:rPr lang="en-US" sz="3100" dirty="0">
                <a:solidFill>
                  <a:srgbClr val="000000"/>
                </a:solidFill>
              </a:rPr>
              <a:t>Listen carefully to your partner's answer</a:t>
            </a:r>
          </a:p>
          <a:p>
            <a:pPr marL="457200" indent="-457200" defTabSz="381000" eaLnBrk="0" fontAlgn="base" hangingPunct="0">
              <a:spcBef>
                <a:spcPct val="0"/>
              </a:spcBef>
              <a:spcAft>
                <a:spcPct val="0"/>
              </a:spcAft>
              <a:buFontTx/>
              <a:buAutoNum type="arabicPeriod"/>
            </a:pPr>
            <a:r>
              <a:rPr lang="en-US" sz="3100" dirty="0">
                <a:solidFill>
                  <a:srgbClr val="000000"/>
                </a:solidFill>
              </a:rPr>
              <a:t>Work together to Create a new answer through discussion</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Footer Placeholder 2"/>
          <p:cNvSpPr>
            <a:spLocks noGrp="1"/>
          </p:cNvSpPr>
          <p:nvPr>
            <p:ph type="ftr" sz="quarter" idx="11"/>
          </p:nvPr>
        </p:nvSpPr>
        <p:spPr>
          <a:noFill/>
        </p:spPr>
        <p:txBody>
          <a:bodyPr/>
          <a:lstStyle/>
          <a:p>
            <a:fld id="{AFC08929-0951-478C-9110-BF5D4D1F491F}" type="slidenum">
              <a:rPr lang="en-US" smtClean="0">
                <a:solidFill>
                  <a:srgbClr val="000000"/>
                </a:solidFill>
              </a:rPr>
              <a:pPr/>
              <a:t>34</a:t>
            </a:fld>
            <a:endParaRPr lang="en-US" smtClean="0">
              <a:solidFill>
                <a:srgbClr val="000000"/>
              </a:solidFill>
            </a:endParaRPr>
          </a:p>
        </p:txBody>
      </p:sp>
      <p:sp>
        <p:nvSpPr>
          <p:cNvPr id="62467" name="Text Box 2"/>
          <p:cNvSpPr txBox="1">
            <a:spLocks noChangeArrowheads="1"/>
          </p:cNvSpPr>
          <p:nvPr/>
        </p:nvSpPr>
        <p:spPr bwMode="auto">
          <a:xfrm>
            <a:off x="228600" y="152400"/>
            <a:ext cx="8382000" cy="6400800"/>
          </a:xfrm>
          <a:prstGeom prst="rect">
            <a:avLst/>
          </a:prstGeom>
          <a:noFill/>
          <a:ln w="9525">
            <a:noFill/>
            <a:miter lim="800000"/>
            <a:headEnd/>
            <a:tailEnd/>
          </a:ln>
        </p:spPr>
        <p:txBody>
          <a:bodyPr lIns="0" tIns="0" rIns="0" bIns="0">
            <a:spAutoFit/>
          </a:bodyPr>
          <a:lstStyle/>
          <a:p>
            <a:pPr algn="ctr" defTabSz="381000" eaLnBrk="0" fontAlgn="base" hangingPunct="0">
              <a:spcBef>
                <a:spcPct val="0"/>
              </a:spcBef>
              <a:spcAft>
                <a:spcPct val="0"/>
              </a:spcAft>
            </a:pPr>
            <a:r>
              <a:rPr lang="en-US" sz="2000" dirty="0">
                <a:solidFill>
                  <a:srgbClr val="000000"/>
                </a:solidFill>
              </a:rPr>
              <a:t>Informal CL (Book Ends on a Class Session) with Concept Tests</a:t>
            </a:r>
          </a:p>
          <a:p>
            <a:pPr defTabSz="381000" eaLnBrk="0" fontAlgn="base" hangingPunct="0">
              <a:spcBef>
                <a:spcPct val="0"/>
              </a:spcBef>
              <a:spcAft>
                <a:spcPct val="0"/>
              </a:spcAft>
            </a:pPr>
            <a:r>
              <a:rPr lang="en-US" sz="2000" dirty="0">
                <a:solidFill>
                  <a:srgbClr val="000000"/>
                </a:solidFill>
              </a:rPr>
              <a:t>	</a:t>
            </a:r>
          </a:p>
          <a:p>
            <a:pPr defTabSz="381000" eaLnBrk="0" fontAlgn="base" hangingPunct="0">
              <a:spcBef>
                <a:spcPct val="0"/>
              </a:spcBef>
              <a:spcAft>
                <a:spcPct val="0"/>
              </a:spcAft>
            </a:pPr>
            <a:r>
              <a:rPr lang="en-US" sz="2000" u="sng" dirty="0">
                <a:solidFill>
                  <a:srgbClr val="000000"/>
                </a:solidFill>
              </a:rPr>
              <a:t>Physics</a:t>
            </a:r>
            <a:r>
              <a:rPr lang="en-US" sz="2000" dirty="0">
                <a:solidFill>
                  <a:srgbClr val="000000"/>
                </a:solidFill>
              </a:rPr>
              <a:t> </a:t>
            </a:r>
          </a:p>
          <a:p>
            <a:pPr defTabSz="381000" eaLnBrk="0" fontAlgn="base" hangingPunct="0">
              <a:spcBef>
                <a:spcPct val="0"/>
              </a:spcBef>
              <a:spcAft>
                <a:spcPct val="0"/>
              </a:spcAft>
            </a:pPr>
            <a:r>
              <a:rPr lang="en-US" sz="2000" dirty="0">
                <a:solidFill>
                  <a:srgbClr val="000000"/>
                </a:solidFill>
              </a:rPr>
              <a:t>	Peer Instruction</a:t>
            </a:r>
          </a:p>
          <a:p>
            <a:pPr defTabSz="381000" eaLnBrk="0" fontAlgn="base" hangingPunct="0">
              <a:spcBef>
                <a:spcPct val="0"/>
              </a:spcBef>
              <a:spcAft>
                <a:spcPct val="0"/>
              </a:spcAft>
            </a:pPr>
            <a:r>
              <a:rPr lang="en-US" sz="2000" dirty="0">
                <a:solidFill>
                  <a:srgbClr val="000000"/>
                </a:solidFill>
              </a:rPr>
              <a:t>	Eric Mazur - Harvard </a:t>
            </a:r>
            <a:r>
              <a:rPr lang="en-US" sz="2000" dirty="0">
                <a:solidFill>
                  <a:srgbClr val="000000"/>
                </a:solidFill>
                <a:latin typeface="WP TypographicSymbols" pitchFamily="2" charset="0"/>
              </a:rPr>
              <a:t>– </a:t>
            </a:r>
            <a:r>
              <a:rPr lang="en-US" sz="2000" dirty="0">
                <a:solidFill>
                  <a:srgbClr val="000000"/>
                </a:solidFill>
              </a:rPr>
              <a:t>http://galileo.harvard.edu</a:t>
            </a:r>
          </a:p>
          <a:p>
            <a:pPr defTabSz="381000" eaLnBrk="0" fontAlgn="base" hangingPunct="0">
              <a:spcBef>
                <a:spcPct val="0"/>
              </a:spcBef>
              <a:spcAft>
                <a:spcPct val="0"/>
              </a:spcAft>
            </a:pPr>
            <a:r>
              <a:rPr lang="en-US" sz="2000" dirty="0">
                <a:solidFill>
                  <a:srgbClr val="000000"/>
                </a:solidFill>
              </a:rPr>
              <a:t>		Peer Instruction – www.prenhall.com</a:t>
            </a:r>
          </a:p>
          <a:p>
            <a:pPr defTabSz="381000" eaLnBrk="0" fontAlgn="base" hangingPunct="0">
              <a:spcBef>
                <a:spcPct val="0"/>
              </a:spcBef>
              <a:spcAft>
                <a:spcPct val="0"/>
              </a:spcAft>
            </a:pPr>
            <a:r>
              <a:rPr lang="en-US" sz="2000" dirty="0">
                <a:solidFill>
                  <a:srgbClr val="000000"/>
                </a:solidFill>
              </a:rPr>
              <a:t>	Richard Hake – http://www.physics.indiana.edu/~hake/</a:t>
            </a:r>
          </a:p>
          <a:p>
            <a:pPr defTabSz="381000" eaLnBrk="0" fontAlgn="base" hangingPunct="0">
              <a:spcBef>
                <a:spcPct val="0"/>
              </a:spcBef>
              <a:spcAft>
                <a:spcPct val="0"/>
              </a:spcAft>
            </a:pPr>
            <a:endParaRPr lang="en-US" sz="2000" dirty="0">
              <a:solidFill>
                <a:srgbClr val="000000"/>
              </a:solidFill>
            </a:endParaRPr>
          </a:p>
          <a:p>
            <a:pPr defTabSz="381000" eaLnBrk="0" fontAlgn="base" hangingPunct="0">
              <a:spcBef>
                <a:spcPct val="0"/>
              </a:spcBef>
              <a:spcAft>
                <a:spcPct val="0"/>
              </a:spcAft>
            </a:pPr>
            <a:r>
              <a:rPr lang="en-US" sz="2000" u="sng" dirty="0">
                <a:solidFill>
                  <a:srgbClr val="000000"/>
                </a:solidFill>
              </a:rPr>
              <a:t>Chemistry</a:t>
            </a:r>
            <a:r>
              <a:rPr lang="en-US" sz="2000" dirty="0">
                <a:solidFill>
                  <a:srgbClr val="000000"/>
                </a:solidFill>
              </a:rPr>
              <a:t> </a:t>
            </a:r>
          </a:p>
          <a:p>
            <a:pPr defTabSz="381000" eaLnBrk="0" fontAlgn="base" hangingPunct="0">
              <a:spcBef>
                <a:spcPct val="0"/>
              </a:spcBef>
              <a:spcAft>
                <a:spcPct val="0"/>
              </a:spcAft>
            </a:pPr>
            <a:r>
              <a:rPr lang="en-US" sz="2000" dirty="0">
                <a:solidFill>
                  <a:srgbClr val="000000"/>
                </a:solidFill>
              </a:rPr>
              <a:t>	Chemistry </a:t>
            </a:r>
            <a:r>
              <a:rPr lang="en-US" sz="2000" dirty="0" err="1">
                <a:solidFill>
                  <a:srgbClr val="000000"/>
                </a:solidFill>
              </a:rPr>
              <a:t>ConcepTests</a:t>
            </a:r>
            <a:r>
              <a:rPr lang="en-US" sz="2000" dirty="0">
                <a:solidFill>
                  <a:srgbClr val="000000"/>
                </a:solidFill>
              </a:rPr>
              <a:t> - UW Madison 		www.chem.wisc.edu/~concept</a:t>
            </a:r>
          </a:p>
          <a:p>
            <a:pPr defTabSz="381000" eaLnBrk="0" fontAlgn="base" hangingPunct="0">
              <a:spcBef>
                <a:spcPct val="0"/>
              </a:spcBef>
              <a:spcAft>
                <a:spcPct val="0"/>
              </a:spcAft>
            </a:pPr>
            <a:r>
              <a:rPr lang="en-US" sz="2000" dirty="0">
                <a:solidFill>
                  <a:srgbClr val="000000"/>
                </a:solidFill>
              </a:rPr>
              <a:t>Video: Making Lectures Interactive with </a:t>
            </a:r>
            <a:r>
              <a:rPr lang="en-US" sz="2000" dirty="0" err="1">
                <a:solidFill>
                  <a:srgbClr val="000000"/>
                </a:solidFill>
              </a:rPr>
              <a:t>ConcepTests</a:t>
            </a:r>
            <a:endParaRPr lang="en-US" sz="2000" dirty="0">
              <a:solidFill>
                <a:srgbClr val="000000"/>
              </a:solidFill>
            </a:endParaRPr>
          </a:p>
          <a:p>
            <a:pPr defTabSz="381000" eaLnBrk="0" fontAlgn="base" hangingPunct="0">
              <a:spcBef>
                <a:spcPct val="0"/>
              </a:spcBef>
              <a:spcAft>
                <a:spcPct val="0"/>
              </a:spcAft>
            </a:pPr>
            <a:r>
              <a:rPr lang="en-US" sz="2000" dirty="0">
                <a:solidFill>
                  <a:srgbClr val="000000"/>
                </a:solidFill>
              </a:rPr>
              <a:t>	</a:t>
            </a:r>
            <a:r>
              <a:rPr lang="en-US" sz="2000" dirty="0" err="1">
                <a:solidFill>
                  <a:srgbClr val="000000"/>
                </a:solidFill>
              </a:rPr>
              <a:t>ModularChem</a:t>
            </a:r>
            <a:r>
              <a:rPr lang="en-US" sz="2000" dirty="0">
                <a:solidFill>
                  <a:srgbClr val="000000"/>
                </a:solidFill>
              </a:rPr>
              <a:t> Consortium </a:t>
            </a:r>
            <a:r>
              <a:rPr lang="en-US" sz="2000" dirty="0">
                <a:solidFill>
                  <a:srgbClr val="000000"/>
                </a:solidFill>
                <a:latin typeface="WP TypographicSymbols" pitchFamily="2" charset="0"/>
              </a:rPr>
              <a:t>– </a:t>
            </a:r>
            <a:r>
              <a:rPr lang="en-US" sz="2000" dirty="0">
                <a:solidFill>
                  <a:srgbClr val="000000"/>
                </a:solidFill>
              </a:rPr>
              <a:t>http://mc2.cchem.berkeley.edu/</a:t>
            </a:r>
          </a:p>
          <a:p>
            <a:pPr defTabSz="381000" eaLnBrk="0" fontAlgn="base" hangingPunct="0">
              <a:spcBef>
                <a:spcPct val="0"/>
              </a:spcBef>
              <a:spcAft>
                <a:spcPct val="0"/>
              </a:spcAft>
            </a:pPr>
            <a:endParaRPr lang="en-US" sz="2000" dirty="0">
              <a:solidFill>
                <a:srgbClr val="000000"/>
              </a:solidFill>
            </a:endParaRPr>
          </a:p>
          <a:p>
            <a:pPr defTabSz="381000" eaLnBrk="0" fontAlgn="base" hangingPunct="0">
              <a:spcBef>
                <a:spcPct val="0"/>
              </a:spcBef>
              <a:spcAft>
                <a:spcPct val="0"/>
              </a:spcAft>
            </a:pPr>
            <a:r>
              <a:rPr lang="en-US" sz="2000" u="sng" dirty="0">
                <a:solidFill>
                  <a:srgbClr val="000000"/>
                </a:solidFill>
              </a:rPr>
              <a:t>STEMTEC</a:t>
            </a:r>
            <a:endParaRPr lang="en-US" sz="2000" dirty="0">
              <a:solidFill>
                <a:srgbClr val="000000"/>
              </a:solidFill>
            </a:endParaRPr>
          </a:p>
          <a:p>
            <a:pPr defTabSz="381000" eaLnBrk="0" fontAlgn="base" hangingPunct="0">
              <a:spcBef>
                <a:spcPct val="0"/>
              </a:spcBef>
              <a:spcAft>
                <a:spcPct val="0"/>
              </a:spcAft>
            </a:pPr>
            <a:r>
              <a:rPr lang="en-US" sz="2000" dirty="0">
                <a:solidFill>
                  <a:srgbClr val="000000"/>
                </a:solidFill>
              </a:rPr>
              <a:t>Video: How Change Happens: Breaking the </a:t>
            </a:r>
            <a:r>
              <a:rPr lang="en-US" sz="2000" dirty="0">
                <a:solidFill>
                  <a:srgbClr val="000000"/>
                </a:solidFill>
                <a:latin typeface="WP TypographicSymbols" pitchFamily="2" charset="0"/>
              </a:rPr>
              <a:t>“</a:t>
            </a:r>
            <a:r>
              <a:rPr lang="en-US" sz="2000" dirty="0">
                <a:solidFill>
                  <a:srgbClr val="000000"/>
                </a:solidFill>
              </a:rPr>
              <a:t>Teach as You Were Taught</a:t>
            </a:r>
            <a:r>
              <a:rPr lang="en-US" sz="2000" dirty="0">
                <a:solidFill>
                  <a:srgbClr val="000000"/>
                </a:solidFill>
                <a:latin typeface="WP TypographicSymbols" pitchFamily="2" charset="0"/>
              </a:rPr>
              <a:t>”</a:t>
            </a:r>
            <a:r>
              <a:rPr lang="en-US" sz="2000" dirty="0">
                <a:solidFill>
                  <a:srgbClr val="000000"/>
                </a:solidFill>
              </a:rPr>
              <a:t> Cycle </a:t>
            </a:r>
            <a:r>
              <a:rPr lang="en-US" sz="2000" dirty="0">
                <a:solidFill>
                  <a:srgbClr val="000000"/>
                </a:solidFill>
                <a:latin typeface="WP TypographicSymbols" pitchFamily="2" charset="0"/>
              </a:rPr>
              <a:t>– </a:t>
            </a:r>
            <a:r>
              <a:rPr lang="en-US" sz="2000" dirty="0">
                <a:solidFill>
                  <a:srgbClr val="000000"/>
                </a:solidFill>
              </a:rPr>
              <a:t>Films for the Humanities &amp; Sciences – www.films.com</a:t>
            </a:r>
          </a:p>
          <a:p>
            <a:pPr defTabSz="381000" eaLnBrk="0" fontAlgn="base" hangingPunct="0">
              <a:spcBef>
                <a:spcPct val="0"/>
              </a:spcBef>
              <a:spcAft>
                <a:spcPct val="0"/>
              </a:spcAft>
            </a:pPr>
            <a:endParaRPr lang="en-US" sz="2000" dirty="0">
              <a:solidFill>
                <a:srgbClr val="000000"/>
              </a:solidFill>
            </a:endParaRPr>
          </a:p>
          <a:p>
            <a:pPr defTabSz="381000" eaLnBrk="0" fontAlgn="base" hangingPunct="0">
              <a:spcBef>
                <a:spcPct val="0"/>
              </a:spcBef>
              <a:spcAft>
                <a:spcPct val="0"/>
              </a:spcAft>
            </a:pPr>
            <a:r>
              <a:rPr lang="en-US" sz="2000" u="sng" dirty="0" smtClean="0">
                <a:solidFill>
                  <a:srgbClr val="000000"/>
                </a:solidFill>
              </a:rPr>
              <a:t>Harvard – Derek Bok Center </a:t>
            </a:r>
            <a:endParaRPr lang="en-US" sz="2000" u="sng" dirty="0">
              <a:solidFill>
                <a:srgbClr val="000000"/>
              </a:solidFill>
            </a:endParaRPr>
          </a:p>
          <a:p>
            <a:pPr defTabSz="381000" eaLnBrk="0" fontAlgn="base" hangingPunct="0">
              <a:spcBef>
                <a:spcPct val="0"/>
              </a:spcBef>
              <a:spcAft>
                <a:spcPct val="0"/>
              </a:spcAft>
            </a:pPr>
            <a:r>
              <a:rPr lang="en-US" dirty="0">
                <a:solidFill>
                  <a:srgbClr val="000000"/>
                </a:solidFill>
              </a:rPr>
              <a:t>Thinking Together &amp; From Questions to </a:t>
            </a:r>
            <a:r>
              <a:rPr lang="en-US" dirty="0" smtClean="0">
                <a:solidFill>
                  <a:srgbClr val="000000"/>
                </a:solidFill>
              </a:rPr>
              <a:t>Concepts: </a:t>
            </a:r>
            <a:r>
              <a:rPr lang="en-US" dirty="0">
                <a:solidFill>
                  <a:srgbClr val="000000"/>
                </a:solidFill>
              </a:rPr>
              <a:t>Interactive Teaching in </a:t>
            </a:r>
            <a:r>
              <a:rPr lang="en-US" dirty="0" smtClean="0">
                <a:solidFill>
                  <a:srgbClr val="000000"/>
                </a:solidFill>
              </a:rPr>
              <a:t>Physics</a:t>
            </a:r>
            <a:r>
              <a:rPr lang="en-US" sz="2000" dirty="0" smtClean="0">
                <a:solidFill>
                  <a:srgbClr val="000000"/>
                </a:solidFill>
              </a:rPr>
              <a:t> </a:t>
            </a:r>
            <a:r>
              <a:rPr lang="en-US" sz="2000" dirty="0" smtClean="0">
                <a:solidFill>
                  <a:srgbClr val="000000"/>
                </a:solidFill>
                <a:latin typeface="WP TypographicSymbols" pitchFamily="2" charset="0"/>
              </a:rPr>
              <a:t>– </a:t>
            </a:r>
            <a:r>
              <a:rPr lang="en-US" sz="2000" dirty="0">
                <a:solidFill>
                  <a:srgbClr val="000000"/>
                </a:solidFill>
              </a:rPr>
              <a:t>www.fas.harvard.edu/~bok_cen/</a:t>
            </a:r>
            <a:endParaRPr lang="en-US" sz="2400" dirty="0">
              <a:solidFill>
                <a:srgbClr val="000000"/>
              </a:solidFill>
            </a:endParaRPr>
          </a:p>
        </p:txBody>
      </p:sp>
    </p:spTree>
  </p:cSld>
  <p:clrMapOvr>
    <a:masterClrMapping/>
  </p:clrMapOvr>
  <p:transition advClick="0">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fld id="{EF260B82-E7A1-47D6-BCC0-51D1860ED51D}" type="slidenum">
              <a:rPr lang="en-US" smtClean="0">
                <a:solidFill>
                  <a:srgbClr val="000000"/>
                </a:solidFill>
              </a:rPr>
              <a:pPr/>
              <a:t>35</a:t>
            </a:fld>
            <a:endParaRPr lang="en-US">
              <a:solidFill>
                <a:srgbClr val="000000"/>
              </a:solidFill>
            </a:endParaRPr>
          </a:p>
        </p:txBody>
      </p:sp>
      <p:pic>
        <p:nvPicPr>
          <p:cNvPr id="223234" name="Picture 2"/>
          <p:cNvPicPr>
            <a:picLocks noChangeAspect="1" noChangeArrowheads="1"/>
          </p:cNvPicPr>
          <p:nvPr/>
        </p:nvPicPr>
        <p:blipFill>
          <a:blip r:embed="rId3" cstate="print"/>
          <a:srcRect t="19531" r="63333"/>
          <a:stretch>
            <a:fillRect/>
          </a:stretch>
        </p:blipFill>
        <p:spPr bwMode="auto">
          <a:xfrm>
            <a:off x="2133600" y="0"/>
            <a:ext cx="4880499" cy="6528461"/>
          </a:xfrm>
          <a:prstGeom prst="rect">
            <a:avLst/>
          </a:prstGeom>
          <a:noFill/>
          <a:ln w="9525">
            <a:noFill/>
            <a:miter lim="800000"/>
            <a:headEnd/>
            <a:tailEnd/>
          </a:ln>
        </p:spPr>
      </p:pic>
      <p:sp>
        <p:nvSpPr>
          <p:cNvPr id="4" name="Rectangle 3"/>
          <p:cNvSpPr/>
          <p:nvPr/>
        </p:nvSpPr>
        <p:spPr>
          <a:xfrm>
            <a:off x="609600" y="6488668"/>
            <a:ext cx="8153400" cy="369332"/>
          </a:xfrm>
          <a:prstGeom prst="rect">
            <a:avLst/>
          </a:prstGeom>
        </p:spPr>
        <p:txBody>
          <a:bodyPr wrap="square">
            <a:spAutoFit/>
          </a:bodyPr>
          <a:lstStyle/>
          <a:p>
            <a:r>
              <a:rPr lang="en-US" dirty="0" smtClean="0"/>
              <a:t>http://groups.physics.umn.edu/physed/Research/MNModel/Model.html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a:bodyPr>
          <a:lstStyle/>
          <a:p>
            <a:r>
              <a:rPr lang="en-US" dirty="0" smtClean="0"/>
              <a:t>Conceptual Understanding</a:t>
            </a:r>
            <a:endParaRPr lang="en-US" dirty="0"/>
          </a:p>
        </p:txBody>
      </p:sp>
      <p:pic>
        <p:nvPicPr>
          <p:cNvPr id="4" name="Content Placeholder 3" descr="Screen shot 2012-11-07 at 1.38.04 PM.png"/>
          <p:cNvPicPr>
            <a:picLocks noGrp="1" noChangeAspect="1"/>
          </p:cNvPicPr>
          <p:nvPr>
            <p:ph idx="1"/>
          </p:nvPr>
        </p:nvPicPr>
        <p:blipFill>
          <a:blip r:embed="rId3" cstate="print"/>
          <a:srcRect t="-875" b="-875"/>
          <a:stretch>
            <a:fillRect/>
          </a:stretch>
        </p:blipFill>
        <p:spPr>
          <a:xfrm>
            <a:off x="762000" y="1371600"/>
            <a:ext cx="7620534" cy="4191000"/>
          </a:xfrm>
        </p:spPr>
      </p:pic>
      <p:sp>
        <p:nvSpPr>
          <p:cNvPr id="5" name="TextBox 4"/>
          <p:cNvSpPr txBox="1"/>
          <p:nvPr/>
        </p:nvSpPr>
        <p:spPr>
          <a:xfrm>
            <a:off x="1371600" y="5562600"/>
            <a:ext cx="6682914" cy="646331"/>
          </a:xfrm>
          <a:prstGeom prst="rect">
            <a:avLst/>
          </a:prstGeom>
          <a:noFill/>
        </p:spPr>
        <p:txBody>
          <a:bodyPr wrap="none" rtlCol="0">
            <a:spAutoFit/>
          </a:bodyPr>
          <a:lstStyle/>
          <a:p>
            <a:r>
              <a:rPr lang="en-US" dirty="0" smtClean="0"/>
              <a:t>http://</a:t>
            </a:r>
            <a:r>
              <a:rPr lang="en-US" dirty="0" err="1" smtClean="0"/>
              <a:t>groups.physics.umn.edu/physed/Research/MNModel/FCI.html</a:t>
            </a:r>
            <a:endParaRPr lang="en-US" dirty="0" smtClean="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a:noFill/>
        </p:spPr>
        <p:txBody>
          <a:bodyPr/>
          <a:lstStyle/>
          <a:p>
            <a:fld id="{FDA533F7-4AC0-4315-84CA-9CBB89A947DE}" type="slidenum">
              <a:rPr lang="en-US" smtClean="0">
                <a:solidFill>
                  <a:srgbClr val="000000"/>
                </a:solidFill>
              </a:rPr>
              <a:pPr/>
              <a:t>37</a:t>
            </a:fld>
            <a:endParaRPr lang="en-US" smtClean="0">
              <a:solidFill>
                <a:srgbClr val="000000"/>
              </a:solidFill>
            </a:endParaRPr>
          </a:p>
        </p:txBody>
      </p:sp>
      <p:sp>
        <p:nvSpPr>
          <p:cNvPr id="65539" name="Rectangle 2"/>
          <p:cNvSpPr>
            <a:spLocks noGrp="1" noChangeArrowheads="1"/>
          </p:cNvSpPr>
          <p:nvPr>
            <p:ph type="title"/>
          </p:nvPr>
        </p:nvSpPr>
        <p:spPr/>
        <p:txBody>
          <a:bodyPr/>
          <a:lstStyle/>
          <a:p>
            <a:pPr eaLnBrk="1" hangingPunct="1"/>
            <a:r>
              <a:rPr lang="en-US" sz="3600" smtClean="0"/>
              <a:t>Physics (Mechanics) Concepts:</a:t>
            </a:r>
            <a:br>
              <a:rPr lang="en-US" sz="3600" smtClean="0"/>
            </a:br>
            <a:r>
              <a:rPr lang="en-US" sz="3600" smtClean="0"/>
              <a:t>The Force Concept Inventory (FCI)</a:t>
            </a:r>
          </a:p>
        </p:txBody>
      </p:sp>
      <p:sp>
        <p:nvSpPr>
          <p:cNvPr id="65540" name="Rectangle 3"/>
          <p:cNvSpPr>
            <a:spLocks noGrp="1" noChangeArrowheads="1"/>
          </p:cNvSpPr>
          <p:nvPr>
            <p:ph type="body" idx="1"/>
          </p:nvPr>
        </p:nvSpPr>
        <p:spPr/>
        <p:txBody>
          <a:bodyPr/>
          <a:lstStyle/>
          <a:p>
            <a:pPr eaLnBrk="1" hangingPunct="1">
              <a:lnSpc>
                <a:spcPct val="90000"/>
              </a:lnSpc>
            </a:pPr>
            <a:r>
              <a:rPr lang="en-US" sz="2800" smtClean="0"/>
              <a:t>A 30 item multiple choice test to probe student's understanding of basic concepts in mechanics.</a:t>
            </a:r>
          </a:p>
          <a:p>
            <a:pPr eaLnBrk="1" hangingPunct="1">
              <a:lnSpc>
                <a:spcPct val="90000"/>
              </a:lnSpc>
            </a:pPr>
            <a:r>
              <a:rPr lang="en-US" sz="2800" smtClean="0"/>
              <a:t>The choice of topics is based on careful thought about what the fundamental issues and concepts are in Newtonian dynamics.</a:t>
            </a:r>
          </a:p>
          <a:p>
            <a:pPr eaLnBrk="1" hangingPunct="1">
              <a:lnSpc>
                <a:spcPct val="90000"/>
              </a:lnSpc>
            </a:pPr>
            <a:r>
              <a:rPr lang="en-US" sz="2800" smtClean="0"/>
              <a:t>Uses common speech rather than cueing specific physics principles. </a:t>
            </a:r>
          </a:p>
          <a:p>
            <a:pPr eaLnBrk="1" hangingPunct="1">
              <a:lnSpc>
                <a:spcPct val="90000"/>
              </a:lnSpc>
            </a:pPr>
            <a:r>
              <a:rPr lang="en-US" sz="2800" smtClean="0"/>
              <a:t>The distractors (wrong answers) are </a:t>
            </a:r>
            <a:br>
              <a:rPr lang="en-US" sz="2800" smtClean="0"/>
            </a:br>
            <a:r>
              <a:rPr lang="en-US" sz="2800" smtClean="0"/>
              <a:t>based on students' common inferences.</a:t>
            </a:r>
          </a:p>
        </p:txBody>
      </p:sp>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a:bodyPr>
          <a:lstStyle/>
          <a:p>
            <a:r>
              <a:rPr lang="en-US" dirty="0" smtClean="0"/>
              <a:t>Workshop Biology</a:t>
            </a:r>
            <a:endParaRPr lang="en-US" dirty="0"/>
          </a:p>
        </p:txBody>
      </p:sp>
      <p:sp>
        <p:nvSpPr>
          <p:cNvPr id="3" name="Content Placeholder 2"/>
          <p:cNvSpPr>
            <a:spLocks noGrp="1"/>
          </p:cNvSpPr>
          <p:nvPr>
            <p:ph idx="1"/>
          </p:nvPr>
        </p:nvSpPr>
        <p:spPr>
          <a:xfrm>
            <a:off x="228600" y="1447800"/>
            <a:ext cx="8686800" cy="4525963"/>
          </a:xfrm>
        </p:spPr>
        <p:txBody>
          <a:bodyPr/>
          <a:lstStyle/>
          <a:p>
            <a:pPr>
              <a:buNone/>
            </a:pPr>
            <a:r>
              <a:rPr lang="en-US" dirty="0" smtClean="0"/>
              <a:t>Traditional passive lecture vs. “Workshop biology”</a:t>
            </a:r>
          </a:p>
          <a:p>
            <a:pPr>
              <a:buNone/>
            </a:pPr>
            <a:endParaRPr lang="en-US" dirty="0"/>
          </a:p>
        </p:txBody>
      </p:sp>
      <p:pic>
        <p:nvPicPr>
          <p:cNvPr id="4" name="Picture 3" descr="Screen shot 2012-11-06 at 3.43.25 PM.png"/>
          <p:cNvPicPr>
            <a:picLocks noChangeAspect="1"/>
          </p:cNvPicPr>
          <p:nvPr/>
        </p:nvPicPr>
        <p:blipFill>
          <a:blip r:embed="rId3" cstate="print"/>
          <a:stretch>
            <a:fillRect/>
          </a:stretch>
        </p:blipFill>
        <p:spPr>
          <a:xfrm>
            <a:off x="1524000" y="2590800"/>
            <a:ext cx="5560060" cy="3352800"/>
          </a:xfrm>
          <a:prstGeom prst="rect">
            <a:avLst/>
          </a:prstGeom>
        </p:spPr>
      </p:pic>
      <p:sp>
        <p:nvSpPr>
          <p:cNvPr id="5" name="TextBox 4"/>
          <p:cNvSpPr txBox="1"/>
          <p:nvPr/>
        </p:nvSpPr>
        <p:spPr>
          <a:xfrm>
            <a:off x="5943600" y="6172200"/>
            <a:ext cx="2619452" cy="369332"/>
          </a:xfrm>
          <a:prstGeom prst="rect">
            <a:avLst/>
          </a:prstGeom>
          <a:noFill/>
        </p:spPr>
        <p:txBody>
          <a:bodyPr wrap="none" rtlCol="0">
            <a:spAutoFit/>
          </a:bodyPr>
          <a:lstStyle/>
          <a:p>
            <a:r>
              <a:rPr lang="en-US" dirty="0" smtClean="0"/>
              <a:t>Source: </a:t>
            </a:r>
            <a:r>
              <a:rPr lang="en-US" dirty="0" err="1" smtClean="0"/>
              <a:t>Udovic</a:t>
            </a:r>
            <a:r>
              <a:rPr lang="en-US" dirty="0" smtClean="0"/>
              <a:t> et al. 2002</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a:bodyPr>
          <a:lstStyle/>
          <a:p>
            <a:r>
              <a:rPr lang="en-US" dirty="0" smtClean="0"/>
              <a:t>Biology</a:t>
            </a:r>
            <a:endParaRPr lang="en-US" dirty="0"/>
          </a:p>
        </p:txBody>
      </p:sp>
      <p:pic>
        <p:nvPicPr>
          <p:cNvPr id="4" name="Content Placeholder 3" descr="Screen shot 2012-10-30 at 10.43.20 AM.png"/>
          <p:cNvPicPr>
            <a:picLocks noGrp="1" noChangeAspect="1"/>
          </p:cNvPicPr>
          <p:nvPr>
            <p:ph idx="1"/>
          </p:nvPr>
        </p:nvPicPr>
        <p:blipFill>
          <a:blip r:embed="rId3" cstate="print"/>
          <a:srcRect t="-17248" b="-17248"/>
          <a:stretch>
            <a:fillRect/>
          </a:stretch>
        </p:blipFill>
        <p:spPr>
          <a:xfrm>
            <a:off x="1" y="1371600"/>
            <a:ext cx="5403652" cy="2971800"/>
          </a:xfrm>
        </p:spPr>
      </p:pic>
      <p:sp>
        <p:nvSpPr>
          <p:cNvPr id="6" name="TextBox 5"/>
          <p:cNvSpPr txBox="1"/>
          <p:nvPr/>
        </p:nvSpPr>
        <p:spPr>
          <a:xfrm>
            <a:off x="3810000" y="5867400"/>
            <a:ext cx="5334000" cy="738664"/>
          </a:xfrm>
          <a:prstGeom prst="rect">
            <a:avLst/>
          </a:prstGeom>
          <a:noFill/>
        </p:spPr>
        <p:txBody>
          <a:bodyPr wrap="square" rtlCol="0">
            <a:spAutoFit/>
          </a:bodyPr>
          <a:lstStyle/>
          <a:p>
            <a:r>
              <a:rPr lang="en-US" sz="1400" dirty="0" smtClean="0"/>
              <a:t>Source: Knight, J. and Wood, W. (2005). Teaching more by lecturing less. </a:t>
            </a:r>
            <a:r>
              <a:rPr lang="en-US" sz="1400" i="1" dirty="0" smtClean="0"/>
              <a:t>Cell </a:t>
            </a:r>
            <a:r>
              <a:rPr lang="en-US" sz="1400" i="1" dirty="0" err="1" smtClean="0"/>
              <a:t>Biol</a:t>
            </a:r>
            <a:r>
              <a:rPr lang="en-US" sz="1400" i="1" dirty="0" smtClean="0"/>
              <a:t> Educ</a:t>
            </a:r>
            <a:r>
              <a:rPr lang="en-US" sz="1400" dirty="0" smtClean="0"/>
              <a:t>. 4(4): 298–310.</a:t>
            </a:r>
          </a:p>
          <a:p>
            <a:pPr lvl="0"/>
            <a:endParaRPr lang="en-US" sz="1400" dirty="0"/>
          </a:p>
        </p:txBody>
      </p:sp>
      <p:pic>
        <p:nvPicPr>
          <p:cNvPr id="7" name="Picture 6" descr="Screen shot 2012-11-05 at 1.50.19 PM.png"/>
          <p:cNvPicPr>
            <a:picLocks noChangeAspect="1"/>
          </p:cNvPicPr>
          <p:nvPr/>
        </p:nvPicPr>
        <p:blipFill>
          <a:blip r:embed="rId4" cstate="print"/>
          <a:stretch>
            <a:fillRect/>
          </a:stretch>
        </p:blipFill>
        <p:spPr>
          <a:xfrm>
            <a:off x="5454126" y="1524000"/>
            <a:ext cx="3689874" cy="3200400"/>
          </a:xfrm>
          <a:prstGeom prst="rect">
            <a:avLst/>
          </a:prstGeom>
        </p:spPr>
      </p:pic>
      <p:sp>
        <p:nvSpPr>
          <p:cNvPr id="9" name="TextBox 8"/>
          <p:cNvSpPr txBox="1"/>
          <p:nvPr/>
        </p:nvSpPr>
        <p:spPr>
          <a:xfrm>
            <a:off x="6858000" y="1981200"/>
            <a:ext cx="22860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7848600" y="1828800"/>
            <a:ext cx="990600" cy="228600"/>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975054FD-1427-4F03-AD98-BA355D047967}" type="slidenum">
              <a:rPr lang="en-US">
                <a:solidFill>
                  <a:srgbClr val="000000"/>
                </a:solidFill>
              </a:rPr>
              <a:pPr/>
              <a:t>4</a:t>
            </a:fld>
            <a:endParaRPr lang="en-US">
              <a:solidFill>
                <a:srgbClr val="000000"/>
              </a:solidFill>
            </a:endParaRPr>
          </a:p>
        </p:txBody>
      </p:sp>
      <p:sp>
        <p:nvSpPr>
          <p:cNvPr id="334850" name="Rectangle 2"/>
          <p:cNvSpPr>
            <a:spLocks noGrp="1" noChangeArrowheads="1"/>
          </p:cNvSpPr>
          <p:nvPr>
            <p:ph type="title"/>
          </p:nvPr>
        </p:nvSpPr>
        <p:spPr>
          <a:xfrm>
            <a:off x="685800" y="152400"/>
            <a:ext cx="7772400" cy="1143000"/>
          </a:xfrm>
        </p:spPr>
        <p:txBody>
          <a:bodyPr/>
          <a:lstStyle/>
          <a:p>
            <a:r>
              <a:rPr lang="en-US" sz="4000" dirty="0" smtClean="0"/>
              <a:t>Workshop </a:t>
            </a:r>
            <a:r>
              <a:rPr lang="en-US" sz="4000" dirty="0"/>
              <a:t>Objectives</a:t>
            </a:r>
            <a:endParaRPr lang="en-US" sz="3200" dirty="0"/>
          </a:p>
        </p:txBody>
      </p:sp>
      <p:sp>
        <p:nvSpPr>
          <p:cNvPr id="334851" name="Rectangle 3"/>
          <p:cNvSpPr>
            <a:spLocks noGrp="1" noChangeArrowheads="1"/>
          </p:cNvSpPr>
          <p:nvPr>
            <p:ph type="body" idx="1"/>
          </p:nvPr>
        </p:nvSpPr>
        <p:spPr>
          <a:xfrm>
            <a:off x="381000" y="1219200"/>
            <a:ext cx="8382000" cy="2286000"/>
          </a:xfrm>
        </p:spPr>
        <p:txBody>
          <a:bodyPr/>
          <a:lstStyle/>
          <a:p>
            <a:pPr>
              <a:lnSpc>
                <a:spcPct val="80000"/>
              </a:lnSpc>
            </a:pPr>
            <a:r>
              <a:rPr lang="en-US" sz="2800" dirty="0"/>
              <a:t>Participants will be able to :</a:t>
            </a:r>
          </a:p>
          <a:p>
            <a:pPr lvl="1">
              <a:lnSpc>
                <a:spcPct val="80000"/>
              </a:lnSpc>
            </a:pPr>
            <a:r>
              <a:rPr lang="en-US" sz="2400" dirty="0"/>
              <a:t>Describe </a:t>
            </a:r>
            <a:r>
              <a:rPr lang="en-US" sz="2400" dirty="0" smtClean="0"/>
              <a:t>key features </a:t>
            </a:r>
            <a:r>
              <a:rPr lang="en-US" sz="2400" dirty="0"/>
              <a:t>of </a:t>
            </a:r>
            <a:r>
              <a:rPr lang="en-US" sz="2400" dirty="0" smtClean="0"/>
              <a:t>cooperative learning and effective, interactive strategies for facilitating learning</a:t>
            </a:r>
          </a:p>
          <a:p>
            <a:pPr lvl="1">
              <a:lnSpc>
                <a:spcPct val="80000"/>
              </a:lnSpc>
            </a:pPr>
            <a:r>
              <a:rPr lang="en-US" sz="2400" dirty="0" smtClean="0"/>
              <a:t>Summarize key elements of Course Design Foundations</a:t>
            </a:r>
          </a:p>
          <a:p>
            <a:pPr lvl="2">
              <a:lnSpc>
                <a:spcPct val="80000"/>
              </a:lnSpc>
            </a:pPr>
            <a:r>
              <a:rPr lang="en-US" sz="2000" i="1" dirty="0" smtClean="0"/>
              <a:t>How People Learn (HPL)</a:t>
            </a:r>
            <a:endParaRPr lang="en-US" sz="2000" dirty="0" smtClean="0"/>
          </a:p>
          <a:p>
            <a:pPr lvl="2"/>
            <a:r>
              <a:rPr lang="en-US" sz="2000" i="1" dirty="0" smtClean="0">
                <a:solidFill>
                  <a:srgbClr val="000000"/>
                </a:solidFill>
              </a:rPr>
              <a:t>Understanding by Design </a:t>
            </a:r>
            <a:r>
              <a:rPr lang="en-US" sz="2000" dirty="0" smtClean="0">
                <a:solidFill>
                  <a:srgbClr val="000000"/>
                </a:solidFill>
              </a:rPr>
              <a:t>(</a:t>
            </a:r>
            <a:r>
              <a:rPr lang="en-US" sz="2000" dirty="0" err="1" smtClean="0">
                <a:solidFill>
                  <a:srgbClr val="000000"/>
                </a:solidFill>
              </a:rPr>
              <a:t>UbD</a:t>
            </a:r>
            <a:r>
              <a:rPr lang="en-US" sz="2000" dirty="0" smtClean="0">
                <a:solidFill>
                  <a:srgbClr val="000000"/>
                </a:solidFill>
              </a:rPr>
              <a:t>) process – Content (outcomes) – Assessment – Pedagogy</a:t>
            </a:r>
          </a:p>
          <a:p>
            <a:pPr lvl="1"/>
            <a:r>
              <a:rPr lang="en-US" sz="2400" dirty="0" smtClean="0">
                <a:solidFill>
                  <a:srgbClr val="000000"/>
                </a:solidFill>
              </a:rPr>
              <a:t>Explain key features of and rationale </a:t>
            </a:r>
            <a:r>
              <a:rPr lang="en-US" sz="2400" dirty="0">
                <a:solidFill>
                  <a:srgbClr val="000000"/>
                </a:solidFill>
              </a:rPr>
              <a:t>for </a:t>
            </a:r>
            <a:r>
              <a:rPr lang="en-US" sz="2400" dirty="0" smtClean="0">
                <a:solidFill>
                  <a:srgbClr val="000000"/>
                </a:solidFill>
              </a:rPr>
              <a:t>Cooperative </a:t>
            </a:r>
            <a:r>
              <a:rPr lang="en-US" sz="2400" dirty="0">
                <a:solidFill>
                  <a:srgbClr val="000000"/>
                </a:solidFill>
              </a:rPr>
              <a:t>Learning</a:t>
            </a:r>
          </a:p>
          <a:p>
            <a:pPr lvl="1"/>
            <a:r>
              <a:rPr lang="en-US" sz="2400" dirty="0" smtClean="0">
                <a:solidFill>
                  <a:srgbClr val="000000"/>
                </a:solidFill>
              </a:rPr>
              <a:t>Identify </a:t>
            </a:r>
            <a:r>
              <a:rPr lang="en-US" sz="2400" dirty="0">
                <a:solidFill>
                  <a:srgbClr val="000000"/>
                </a:solidFill>
              </a:rPr>
              <a:t>connections between cooperative learning and desired outcomes of courses and programs</a:t>
            </a:r>
          </a:p>
          <a:p>
            <a:pPr>
              <a:lnSpc>
                <a:spcPct val="80000"/>
              </a:lnSpc>
            </a:pPr>
            <a:r>
              <a:rPr lang="en-US" sz="2800" dirty="0"/>
              <a:t>Participants will begin applying key elements to the design on a course, class session or learning module </a:t>
            </a:r>
          </a:p>
        </p:txBody>
      </p:sp>
    </p:spTree>
    <p:extLst>
      <p:ext uri="{BB962C8B-B14F-4D97-AF65-F5344CB8AC3E}">
        <p14:creationId xmlns:p14="http://schemas.microsoft.com/office/powerpoint/2010/main" val="4263869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28600" y="266700"/>
            <a:ext cx="8763000" cy="6046788"/>
          </a:xfrm>
          <a:prstGeom prst="rect">
            <a:avLst/>
          </a:prstGeom>
          <a:noFill/>
          <a:ln w="9525">
            <a:noFill/>
            <a:miter lim="800000"/>
            <a:headEnd/>
            <a:tailEnd/>
          </a:ln>
        </p:spPr>
        <p:txBody>
          <a:bodyPr lIns="0" tIns="0" rIns="0" bIns="0"/>
          <a:lstStyle/>
          <a:p>
            <a:pPr eaLnBrk="0" fontAlgn="base" hangingPunct="0">
              <a:spcBef>
                <a:spcPct val="0"/>
              </a:spcBef>
              <a:spcAft>
                <a:spcPct val="0"/>
              </a:spcAft>
              <a:tabLst>
                <a:tab pos="4122738" algn="ctr"/>
              </a:tabLst>
            </a:pPr>
            <a:r>
              <a:rPr lang="en-US" sz="2900">
                <a:solidFill>
                  <a:srgbClr val="000000"/>
                </a:solidFill>
              </a:rPr>
              <a:t>	</a:t>
            </a:r>
            <a:r>
              <a:rPr lang="en-US" sz="2900" b="1">
                <a:solidFill>
                  <a:srgbClr val="000000"/>
                </a:solidFill>
              </a:rPr>
              <a:t>Informal Cooperative</a:t>
            </a:r>
          </a:p>
          <a:p>
            <a:pPr eaLnBrk="0" fontAlgn="base" hangingPunct="0">
              <a:spcBef>
                <a:spcPct val="0"/>
              </a:spcBef>
              <a:spcAft>
                <a:spcPct val="0"/>
              </a:spcAft>
              <a:tabLst>
                <a:tab pos="4122738" algn="ctr"/>
              </a:tabLst>
            </a:pPr>
            <a:r>
              <a:rPr lang="en-US" sz="2900" b="1">
                <a:solidFill>
                  <a:srgbClr val="000000"/>
                </a:solidFill>
              </a:rPr>
              <a:t>	Learning Groups</a:t>
            </a:r>
            <a:endParaRPr lang="en-US" sz="2900">
              <a:solidFill>
                <a:srgbClr val="000000"/>
              </a:solidFill>
            </a:endParaRPr>
          </a:p>
          <a:p>
            <a:pPr eaLnBrk="0" fontAlgn="base" hangingPunct="0">
              <a:spcBef>
                <a:spcPct val="0"/>
              </a:spcBef>
              <a:spcAft>
                <a:spcPct val="0"/>
              </a:spcAft>
              <a:tabLst>
                <a:tab pos="4122738" algn="ctr"/>
              </a:tabLst>
            </a:pPr>
            <a:endParaRPr lang="en-US" sz="2900">
              <a:solidFill>
                <a:srgbClr val="000000"/>
              </a:solidFill>
            </a:endParaRPr>
          </a:p>
          <a:p>
            <a:pPr eaLnBrk="0" fontAlgn="base" hangingPunct="0">
              <a:spcBef>
                <a:spcPct val="0"/>
              </a:spcBef>
              <a:spcAft>
                <a:spcPct val="0"/>
              </a:spcAft>
              <a:tabLst>
                <a:tab pos="4122738" algn="ctr"/>
              </a:tabLst>
            </a:pPr>
            <a:r>
              <a:rPr lang="en-US" sz="2900">
                <a:solidFill>
                  <a:srgbClr val="000000"/>
                </a:solidFill>
              </a:rPr>
              <a:t>Can be used at any time</a:t>
            </a:r>
          </a:p>
          <a:p>
            <a:pPr eaLnBrk="0" fontAlgn="base" hangingPunct="0">
              <a:spcBef>
                <a:spcPct val="0"/>
              </a:spcBef>
              <a:spcAft>
                <a:spcPct val="0"/>
              </a:spcAft>
              <a:tabLst>
                <a:tab pos="4122738" algn="ctr"/>
              </a:tabLst>
            </a:pPr>
            <a:r>
              <a:rPr lang="en-US" sz="2900">
                <a:solidFill>
                  <a:srgbClr val="000000"/>
                </a:solidFill>
              </a:rPr>
              <a:t>Can be short term and ad hoc</a:t>
            </a:r>
          </a:p>
          <a:p>
            <a:pPr eaLnBrk="0" fontAlgn="base" hangingPunct="0">
              <a:spcBef>
                <a:spcPct val="0"/>
              </a:spcBef>
              <a:spcAft>
                <a:spcPct val="0"/>
              </a:spcAft>
              <a:tabLst>
                <a:tab pos="4122738" algn="ctr"/>
              </a:tabLst>
            </a:pPr>
            <a:r>
              <a:rPr lang="en-US" sz="2900">
                <a:solidFill>
                  <a:srgbClr val="000000"/>
                </a:solidFill>
              </a:rPr>
              <a:t>May be used to break up a long lecture</a:t>
            </a:r>
          </a:p>
          <a:p>
            <a:pPr eaLnBrk="0" fontAlgn="base" hangingPunct="0">
              <a:spcBef>
                <a:spcPct val="0"/>
              </a:spcBef>
              <a:spcAft>
                <a:spcPct val="0"/>
              </a:spcAft>
              <a:tabLst>
                <a:tab pos="4122738" algn="ctr"/>
              </a:tabLst>
            </a:pPr>
            <a:r>
              <a:rPr lang="en-US" sz="2900" b="1">
                <a:solidFill>
                  <a:srgbClr val="000000"/>
                </a:solidFill>
              </a:rPr>
              <a:t>Provides an opportunity for students to process material  they have been listening to (Cognitive Rehearsal)</a:t>
            </a:r>
          </a:p>
          <a:p>
            <a:pPr eaLnBrk="0" fontAlgn="base" hangingPunct="0">
              <a:spcBef>
                <a:spcPct val="0"/>
              </a:spcBef>
              <a:spcAft>
                <a:spcPct val="0"/>
              </a:spcAft>
              <a:tabLst>
                <a:tab pos="4122738" algn="ctr"/>
              </a:tabLst>
            </a:pPr>
            <a:r>
              <a:rPr lang="en-US" sz="2900">
                <a:solidFill>
                  <a:srgbClr val="000000"/>
                </a:solidFill>
              </a:rPr>
              <a:t>Are especially effective in large lectures</a:t>
            </a:r>
          </a:p>
          <a:p>
            <a:pPr eaLnBrk="0" fontAlgn="base" hangingPunct="0">
              <a:spcBef>
                <a:spcPct val="0"/>
              </a:spcBef>
              <a:spcAft>
                <a:spcPct val="0"/>
              </a:spcAft>
              <a:tabLst>
                <a:tab pos="4122738" algn="ctr"/>
              </a:tabLst>
            </a:pPr>
            <a:r>
              <a:rPr lang="en-US" sz="2900">
                <a:solidFill>
                  <a:srgbClr val="000000"/>
                </a:solidFill>
              </a:rPr>
              <a:t>Include "book ends" procedure</a:t>
            </a:r>
          </a:p>
          <a:p>
            <a:pPr eaLnBrk="0" fontAlgn="base" hangingPunct="0">
              <a:spcBef>
                <a:spcPct val="0"/>
              </a:spcBef>
              <a:spcAft>
                <a:spcPct val="0"/>
              </a:spcAft>
              <a:tabLst>
                <a:tab pos="4122738" algn="ctr"/>
              </a:tabLst>
            </a:pPr>
            <a:r>
              <a:rPr lang="en-US" sz="2900">
                <a:solidFill>
                  <a:srgbClr val="000000"/>
                </a:solidFill>
              </a:rPr>
              <a:t>Are not as effective as Formal Cooperative Learning or Cooperative Base Groups</a:t>
            </a:r>
          </a:p>
        </p:txBody>
      </p:sp>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4953000" y="381000"/>
            <a:ext cx="3814763" cy="5807075"/>
          </a:xfrm>
          <a:prstGeom prst="rect">
            <a:avLst/>
          </a:prstGeom>
          <a:noFill/>
          <a:ln w="9525">
            <a:noFill/>
            <a:miter lim="800000"/>
            <a:headEnd/>
            <a:tailEnd/>
          </a:ln>
        </p:spPr>
        <p:txBody>
          <a:bodyPr lIns="0" tIns="0" rIns="0" bIns="0"/>
          <a:lstStyle/>
          <a:p>
            <a:pPr algn="ctr" eaLnBrk="0" fontAlgn="base" hangingPunct="0">
              <a:spcBef>
                <a:spcPct val="0"/>
              </a:spcBef>
              <a:spcAft>
                <a:spcPct val="0"/>
              </a:spcAft>
            </a:pPr>
            <a:r>
              <a:rPr lang="en-US" sz="2600" b="1" i="1">
                <a:solidFill>
                  <a:srgbClr val="000000"/>
                </a:solidFill>
              </a:rPr>
              <a:t>Strategies for Energizing Large Classes: From Small Groups to</a:t>
            </a:r>
          </a:p>
          <a:p>
            <a:pPr algn="ctr" eaLnBrk="0" fontAlgn="base" hangingPunct="0">
              <a:spcBef>
                <a:spcPct val="0"/>
              </a:spcBef>
              <a:spcAft>
                <a:spcPct val="0"/>
              </a:spcAft>
            </a:pPr>
            <a:r>
              <a:rPr lang="en-US" sz="2600" b="1" i="1">
                <a:solidFill>
                  <a:srgbClr val="000000"/>
                </a:solidFill>
              </a:rPr>
              <a:t>Learning Communities:</a:t>
            </a:r>
          </a:p>
          <a:p>
            <a:pPr algn="ctr" eaLnBrk="0" fontAlgn="base" hangingPunct="0">
              <a:spcBef>
                <a:spcPct val="0"/>
              </a:spcBef>
              <a:spcAft>
                <a:spcPct val="0"/>
              </a:spcAft>
            </a:pPr>
            <a:endParaRPr lang="en-US" sz="2600">
              <a:solidFill>
                <a:srgbClr val="000000"/>
              </a:solidFill>
            </a:endParaRPr>
          </a:p>
          <a:p>
            <a:pPr algn="ctr" eaLnBrk="0" fontAlgn="base" hangingPunct="0">
              <a:spcBef>
                <a:spcPct val="0"/>
              </a:spcBef>
              <a:spcAft>
                <a:spcPct val="0"/>
              </a:spcAft>
            </a:pPr>
            <a:r>
              <a:rPr lang="en-US" sz="2600">
                <a:solidFill>
                  <a:srgbClr val="000000"/>
                </a:solidFill>
              </a:rPr>
              <a:t>Jean MacGregor,</a:t>
            </a:r>
          </a:p>
          <a:p>
            <a:pPr algn="ctr" eaLnBrk="0" fontAlgn="base" hangingPunct="0">
              <a:spcBef>
                <a:spcPct val="0"/>
              </a:spcBef>
              <a:spcAft>
                <a:spcPct val="0"/>
              </a:spcAft>
            </a:pPr>
            <a:r>
              <a:rPr lang="en-US" sz="2600">
                <a:solidFill>
                  <a:srgbClr val="000000"/>
                </a:solidFill>
              </a:rPr>
              <a:t>James Cooper,</a:t>
            </a:r>
          </a:p>
          <a:p>
            <a:pPr algn="ctr" eaLnBrk="0" fontAlgn="base" hangingPunct="0">
              <a:spcBef>
                <a:spcPct val="0"/>
              </a:spcBef>
              <a:spcAft>
                <a:spcPct val="0"/>
              </a:spcAft>
            </a:pPr>
            <a:r>
              <a:rPr lang="en-US" sz="2600">
                <a:solidFill>
                  <a:srgbClr val="000000"/>
                </a:solidFill>
              </a:rPr>
              <a:t>Karl Smith,</a:t>
            </a:r>
          </a:p>
          <a:p>
            <a:pPr algn="ctr" eaLnBrk="0" fontAlgn="base" hangingPunct="0">
              <a:spcBef>
                <a:spcPct val="0"/>
              </a:spcBef>
              <a:spcAft>
                <a:spcPct val="0"/>
              </a:spcAft>
            </a:pPr>
            <a:r>
              <a:rPr lang="en-US" sz="2600">
                <a:solidFill>
                  <a:srgbClr val="000000"/>
                </a:solidFill>
              </a:rPr>
              <a:t>Pamela Robinson</a:t>
            </a:r>
          </a:p>
          <a:p>
            <a:pPr algn="ctr" eaLnBrk="0" fontAlgn="base" hangingPunct="0">
              <a:spcBef>
                <a:spcPct val="0"/>
              </a:spcBef>
              <a:spcAft>
                <a:spcPct val="0"/>
              </a:spcAft>
            </a:pPr>
            <a:endParaRPr lang="en-US" sz="2600">
              <a:solidFill>
                <a:srgbClr val="000000"/>
              </a:solidFill>
            </a:endParaRPr>
          </a:p>
          <a:p>
            <a:pPr algn="ctr" eaLnBrk="0" fontAlgn="base" hangingPunct="0">
              <a:spcBef>
                <a:spcPct val="0"/>
              </a:spcBef>
              <a:spcAft>
                <a:spcPct val="0"/>
              </a:spcAft>
            </a:pPr>
            <a:r>
              <a:rPr lang="en-US" sz="2600" i="1">
                <a:solidFill>
                  <a:srgbClr val="000000"/>
                </a:solidFill>
              </a:rPr>
              <a:t>New Directions for Teaching and Learning</a:t>
            </a:r>
            <a:r>
              <a:rPr lang="en-US" sz="2600">
                <a:solidFill>
                  <a:srgbClr val="000000"/>
                </a:solidFill>
              </a:rPr>
              <a:t>, No. </a:t>
            </a:r>
            <a:r>
              <a:rPr lang="en-US" sz="2600" i="1">
                <a:solidFill>
                  <a:srgbClr val="000000"/>
                </a:solidFill>
              </a:rPr>
              <a:t>81</a:t>
            </a:r>
            <a:r>
              <a:rPr lang="en-US" sz="2600">
                <a:solidFill>
                  <a:srgbClr val="000000"/>
                </a:solidFill>
              </a:rPr>
              <a:t>, 2000.</a:t>
            </a:r>
          </a:p>
          <a:p>
            <a:pPr algn="ctr" eaLnBrk="0" fontAlgn="base" hangingPunct="0">
              <a:spcBef>
                <a:spcPct val="0"/>
              </a:spcBef>
              <a:spcAft>
                <a:spcPct val="0"/>
              </a:spcAft>
            </a:pPr>
            <a:r>
              <a:rPr lang="en-US" sz="2600">
                <a:solidFill>
                  <a:srgbClr val="000000"/>
                </a:solidFill>
              </a:rPr>
              <a:t>Jossey- Bass</a:t>
            </a:r>
          </a:p>
        </p:txBody>
      </p:sp>
      <p:pic>
        <p:nvPicPr>
          <p:cNvPr id="67587" name="Picture 3"/>
          <p:cNvPicPr>
            <a:picLocks noChangeArrowheads="1"/>
          </p:cNvPicPr>
          <p:nvPr/>
        </p:nvPicPr>
        <p:blipFill>
          <a:blip r:embed="rId4" cstate="print"/>
          <a:srcRect/>
          <a:stretch>
            <a:fillRect/>
          </a:stretch>
        </p:blipFill>
        <p:spPr bwMode="auto">
          <a:xfrm>
            <a:off x="628650" y="630238"/>
            <a:ext cx="3806825" cy="5830887"/>
          </a:xfrm>
          <a:prstGeom prst="rect">
            <a:avLst/>
          </a:prstGeom>
          <a:solidFill>
            <a:srgbClr val="FFFFFF"/>
          </a:solid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fld id="{165D5B01-ECAB-4479-89BB-800841A47B8A}" type="slidenum">
              <a:rPr lang="en-US" smtClean="0">
                <a:solidFill>
                  <a:srgbClr val="000000"/>
                </a:solidFill>
              </a:rPr>
              <a:pPr>
                <a:defRPr/>
              </a:pPr>
              <a:t>42</a:t>
            </a:fld>
            <a:endParaRPr lang="en-US">
              <a:solidFill>
                <a:srgbClr val="000000"/>
              </a:solidFill>
            </a:endParaRPr>
          </a:p>
        </p:txBody>
      </p:sp>
      <p:pic>
        <p:nvPicPr>
          <p:cNvPr id="1683460" name="Picture 4"/>
          <p:cNvPicPr>
            <a:picLocks noChangeAspect="1" noChangeArrowheads="1"/>
          </p:cNvPicPr>
          <p:nvPr/>
        </p:nvPicPr>
        <p:blipFill>
          <a:blip r:embed="rId3" cstate="print"/>
          <a:srcRect l="14375" t="23773" r="13750" b="6977"/>
          <a:stretch>
            <a:fillRect/>
          </a:stretch>
        </p:blipFill>
        <p:spPr bwMode="auto">
          <a:xfrm>
            <a:off x="-1" y="533400"/>
            <a:ext cx="9144001" cy="5327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5"/>
          <p:cNvSpPr>
            <a:spLocks noGrp="1"/>
          </p:cNvSpPr>
          <p:nvPr>
            <p:ph type="ftr" sz="quarter" idx="11"/>
          </p:nvPr>
        </p:nvSpPr>
        <p:spPr>
          <a:noFill/>
        </p:spPr>
        <p:txBody>
          <a:bodyPr/>
          <a:lstStyle/>
          <a:p>
            <a:fld id="{05CCA28B-DE88-4B08-874F-3EF5CD192192}" type="slidenum">
              <a:rPr lang="en-US" smtClean="0">
                <a:solidFill>
                  <a:srgbClr val="000000"/>
                </a:solidFill>
              </a:rPr>
              <a:pPr/>
              <a:t>43</a:t>
            </a:fld>
            <a:endParaRPr lang="en-US" smtClean="0">
              <a:solidFill>
                <a:srgbClr val="000000"/>
              </a:solidFill>
            </a:endParaRPr>
          </a:p>
        </p:txBody>
      </p:sp>
      <p:sp>
        <p:nvSpPr>
          <p:cNvPr id="68611" name="Rectangle 2"/>
          <p:cNvSpPr>
            <a:spLocks noGrp="1" noChangeArrowheads="1"/>
          </p:cNvSpPr>
          <p:nvPr>
            <p:ph type="title"/>
          </p:nvPr>
        </p:nvSpPr>
        <p:spPr/>
        <p:txBody>
          <a:bodyPr/>
          <a:lstStyle/>
          <a:p>
            <a:pPr eaLnBrk="1" hangingPunct="1"/>
            <a:r>
              <a:rPr lang="en-US" sz="3600" smtClean="0">
                <a:solidFill>
                  <a:srgbClr val="000000"/>
                </a:solidFill>
              </a:rPr>
              <a:t>Active Learning: Cooperation in the College Classroom</a:t>
            </a:r>
            <a:br>
              <a:rPr lang="en-US" sz="3600" smtClean="0">
                <a:solidFill>
                  <a:srgbClr val="000000"/>
                </a:solidFill>
              </a:rPr>
            </a:br>
            <a:endParaRPr lang="en-US" sz="3600" smtClean="0">
              <a:solidFill>
                <a:srgbClr val="000000"/>
              </a:solidFill>
            </a:endParaRPr>
          </a:p>
        </p:txBody>
      </p:sp>
      <p:sp>
        <p:nvSpPr>
          <p:cNvPr id="68612" name="Rectangle 3"/>
          <p:cNvSpPr>
            <a:spLocks noGrp="1" noChangeArrowheads="1"/>
          </p:cNvSpPr>
          <p:nvPr>
            <p:ph type="body" sz="half" idx="1"/>
          </p:nvPr>
        </p:nvSpPr>
        <p:spPr>
          <a:xfrm>
            <a:off x="685800" y="1676400"/>
            <a:ext cx="3810000" cy="4114800"/>
          </a:xfrm>
        </p:spPr>
        <p:txBody>
          <a:bodyPr/>
          <a:lstStyle/>
          <a:p>
            <a:pPr eaLnBrk="1" hangingPunct="1"/>
            <a:r>
              <a:rPr lang="en-US" sz="2800" b="1" smtClean="0">
                <a:solidFill>
                  <a:srgbClr val="000000"/>
                </a:solidFill>
              </a:rPr>
              <a:t>Informal</a:t>
            </a:r>
            <a:r>
              <a:rPr lang="en-US" sz="2800" smtClean="0">
                <a:solidFill>
                  <a:srgbClr val="000000"/>
                </a:solidFill>
              </a:rPr>
              <a:t> Cooperative Learning Groups</a:t>
            </a:r>
          </a:p>
          <a:p>
            <a:pPr eaLnBrk="1" hangingPunct="1"/>
            <a:r>
              <a:rPr lang="en-US" sz="2800" b="1" smtClean="0">
                <a:solidFill>
                  <a:srgbClr val="000000"/>
                </a:solidFill>
              </a:rPr>
              <a:t>Formal</a:t>
            </a:r>
            <a:r>
              <a:rPr lang="en-US" sz="2800" smtClean="0">
                <a:solidFill>
                  <a:srgbClr val="000000"/>
                </a:solidFill>
              </a:rPr>
              <a:t> Cooperative Learning Groups</a:t>
            </a:r>
          </a:p>
          <a:p>
            <a:pPr eaLnBrk="1" hangingPunct="1"/>
            <a:r>
              <a:rPr lang="en-US" sz="2800" smtClean="0">
                <a:solidFill>
                  <a:srgbClr val="000000"/>
                </a:solidFill>
              </a:rPr>
              <a:t>Cooperative </a:t>
            </a:r>
            <a:r>
              <a:rPr lang="en-US" sz="2800" b="1" smtClean="0">
                <a:solidFill>
                  <a:srgbClr val="000000"/>
                </a:solidFill>
              </a:rPr>
              <a:t>Base</a:t>
            </a:r>
            <a:r>
              <a:rPr lang="en-US" sz="2800" smtClean="0">
                <a:solidFill>
                  <a:srgbClr val="000000"/>
                </a:solidFill>
              </a:rPr>
              <a:t> Groups</a:t>
            </a:r>
          </a:p>
        </p:txBody>
      </p:sp>
      <p:sp>
        <p:nvSpPr>
          <p:cNvPr id="68613" name="Text Box 4"/>
          <p:cNvSpPr txBox="1">
            <a:spLocks noChangeArrowheads="1"/>
          </p:cNvSpPr>
          <p:nvPr/>
        </p:nvSpPr>
        <p:spPr bwMode="auto">
          <a:xfrm>
            <a:off x="1066800" y="5867400"/>
            <a:ext cx="3305136" cy="64633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dirty="0">
                <a:solidFill>
                  <a:srgbClr val="000000"/>
                </a:solidFill>
              </a:rPr>
              <a:t>See Cooperative Learning </a:t>
            </a:r>
          </a:p>
          <a:p>
            <a:pPr eaLnBrk="0" fontAlgn="base" hangingPunct="0">
              <a:spcBef>
                <a:spcPct val="0"/>
              </a:spcBef>
              <a:spcAft>
                <a:spcPct val="0"/>
              </a:spcAft>
            </a:pPr>
            <a:r>
              <a:rPr lang="en-US" dirty="0">
                <a:solidFill>
                  <a:srgbClr val="000000"/>
                </a:solidFill>
              </a:rPr>
              <a:t>Handout (CL </a:t>
            </a:r>
            <a:r>
              <a:rPr lang="en-US" dirty="0" smtClean="0">
                <a:solidFill>
                  <a:srgbClr val="000000"/>
                </a:solidFill>
              </a:rPr>
              <a:t>College-912.doc</a:t>
            </a:r>
            <a:r>
              <a:rPr lang="en-US" dirty="0">
                <a:solidFill>
                  <a:srgbClr val="000000"/>
                </a:solidFill>
              </a:rPr>
              <a:t>)</a:t>
            </a:r>
          </a:p>
        </p:txBody>
      </p:sp>
      <p:pic>
        <p:nvPicPr>
          <p:cNvPr id="68614" name="Picture 5" descr="Active_Learning-3"/>
          <p:cNvPicPr>
            <a:picLocks noGrp="1" noChangeAspect="1" noChangeArrowheads="1"/>
          </p:cNvPicPr>
          <p:nvPr>
            <p:ph sz="half" idx="2"/>
          </p:nvPr>
        </p:nvPicPr>
        <p:blipFill>
          <a:blip r:embed="rId4" cstate="print"/>
          <a:srcRect/>
          <a:stretch>
            <a:fillRect/>
          </a:stretch>
        </p:blipFill>
        <p:spPr>
          <a:xfrm>
            <a:off x="5029200" y="1828800"/>
            <a:ext cx="3127375" cy="4114800"/>
          </a:xfrm>
          <a:noFill/>
        </p:spPr>
      </p:pic>
      <p:sp>
        <p:nvSpPr>
          <p:cNvPr id="68615" name="AutoShape 6"/>
          <p:cNvSpPr>
            <a:spLocks noChangeArrowheads="1"/>
          </p:cNvSpPr>
          <p:nvPr/>
        </p:nvSpPr>
        <p:spPr bwMode="auto">
          <a:xfrm>
            <a:off x="0" y="31242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1400">
              <a:solidFill>
                <a:srgbClr val="000000"/>
              </a:solidFill>
            </a:endParaRPr>
          </a:p>
        </p:txBody>
      </p:sp>
    </p:spTree>
    <p:custDataLst>
      <p:tags r:id="rId1"/>
    </p:custDataLst>
    <p:extLst>
      <p:ext uri="{BB962C8B-B14F-4D97-AF65-F5344CB8AC3E}">
        <p14:creationId xmlns:p14="http://schemas.microsoft.com/office/powerpoint/2010/main" val="337606732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741363" y="508000"/>
            <a:ext cx="7312025" cy="1130300"/>
          </a:xfrm>
          <a:prstGeom prst="rect">
            <a:avLst/>
          </a:prstGeom>
          <a:noFill/>
          <a:ln w="9525">
            <a:noFill/>
            <a:miter lim="800000"/>
            <a:headEnd/>
            <a:tailEnd/>
          </a:ln>
        </p:spPr>
        <p:txBody>
          <a:bodyPr lIns="0" tIns="0" rIns="0" bIns="0"/>
          <a:lstStyle/>
          <a:p>
            <a:pPr algn="ctr" eaLnBrk="0" fontAlgn="base" hangingPunct="0">
              <a:spcBef>
                <a:spcPct val="0"/>
              </a:spcBef>
              <a:spcAft>
                <a:spcPct val="0"/>
              </a:spcAft>
            </a:pPr>
            <a:r>
              <a:rPr lang="en-US" sz="4200">
                <a:solidFill>
                  <a:srgbClr val="500000"/>
                </a:solidFill>
              </a:rPr>
              <a:t>Formal Cooperative Learning Task Groups</a:t>
            </a:r>
          </a:p>
        </p:txBody>
      </p:sp>
      <p:pic>
        <p:nvPicPr>
          <p:cNvPr id="69635" name="Picture 3" descr="4persgroup"/>
          <p:cNvPicPr>
            <a:picLocks noGrp="1" noChangeAspect="1" noChangeArrowheads="1"/>
          </p:cNvPicPr>
          <p:nvPr>
            <p:ph/>
          </p:nvPr>
        </p:nvPicPr>
        <p:blipFill>
          <a:blip r:embed="rId4" cstate="print"/>
          <a:srcRect/>
          <a:stretch>
            <a:fillRect/>
          </a:stretch>
        </p:blipFill>
        <p:spPr>
          <a:xfrm>
            <a:off x="990600" y="2382838"/>
            <a:ext cx="7162800" cy="3771900"/>
          </a:xfrm>
          <a:noFill/>
        </p:spPr>
      </p:pic>
    </p:spTree>
    <p:custDataLst>
      <p:tags r:id="rId1"/>
    </p:custDataLst>
    <p:extLst>
      <p:ext uri="{BB962C8B-B14F-4D97-AF65-F5344CB8AC3E}">
        <p14:creationId xmlns:p14="http://schemas.microsoft.com/office/powerpoint/2010/main" val="176335772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52400" y="152400"/>
            <a:ext cx="8777288" cy="5722938"/>
          </a:xfrm>
          <a:prstGeom prst="rect">
            <a:avLst/>
          </a:prstGeom>
          <a:noFill/>
          <a:ln w="9525">
            <a:noFill/>
            <a:miter lim="800000"/>
            <a:headEnd/>
            <a:tailEnd/>
          </a:ln>
          <a:effectLst/>
        </p:spPr>
        <p:txBody>
          <a:bodyPr lIns="0" tIns="0" rIns="0" bIns="0"/>
          <a:lstStyle/>
          <a:p>
            <a:pPr eaLnBrk="0" fontAlgn="base" hangingPunct="0">
              <a:spcBef>
                <a:spcPct val="0"/>
              </a:spcBef>
              <a:spcAft>
                <a:spcPct val="0"/>
              </a:spcAft>
            </a:pPr>
            <a:r>
              <a:rPr lang="en-US" sz="4000">
                <a:solidFill>
                  <a:srgbClr val="000000"/>
                </a:solidFill>
              </a:rPr>
              <a:t>Design team failure is usually due to failed team dynamics </a:t>
            </a:r>
          </a:p>
          <a:p>
            <a:pPr eaLnBrk="0" fontAlgn="base" hangingPunct="0">
              <a:spcBef>
                <a:spcPct val="0"/>
              </a:spcBef>
              <a:spcAft>
                <a:spcPct val="0"/>
              </a:spcAft>
            </a:pPr>
            <a:r>
              <a:rPr lang="en-US" sz="2800">
                <a:solidFill>
                  <a:srgbClr val="000000"/>
                </a:solidFill>
              </a:rPr>
              <a:t>(Leifer, Koseff &amp; Lenshow, 1995).</a:t>
            </a:r>
          </a:p>
          <a:p>
            <a:pPr eaLnBrk="0" fontAlgn="base" hangingPunct="0">
              <a:spcBef>
                <a:spcPct val="0"/>
              </a:spcBef>
              <a:spcAft>
                <a:spcPct val="0"/>
              </a:spcAft>
            </a:pPr>
            <a:endParaRPr lang="en-US" sz="4000">
              <a:solidFill>
                <a:srgbClr val="000000"/>
              </a:solidFill>
            </a:endParaRPr>
          </a:p>
          <a:p>
            <a:pPr eaLnBrk="0" fontAlgn="base" hangingPunct="0">
              <a:spcBef>
                <a:spcPct val="0"/>
              </a:spcBef>
              <a:spcAft>
                <a:spcPct val="0"/>
              </a:spcAft>
            </a:pPr>
            <a:r>
              <a:rPr lang="en-US" sz="4000">
                <a:solidFill>
                  <a:srgbClr val="000000"/>
                </a:solidFill>
              </a:rPr>
              <a:t>It’s the soft stuff that’s hard, the hard stuff is easy</a:t>
            </a:r>
          </a:p>
          <a:p>
            <a:pPr eaLnBrk="0" fontAlgn="base" hangingPunct="0">
              <a:spcBef>
                <a:spcPct val="0"/>
              </a:spcBef>
              <a:spcAft>
                <a:spcPct val="0"/>
              </a:spcAft>
            </a:pPr>
            <a:r>
              <a:rPr lang="en-US" sz="2800">
                <a:solidFill>
                  <a:srgbClr val="000000"/>
                </a:solidFill>
              </a:rPr>
              <a:t>(Doug Wilde, quoted in Leifer, 1997)</a:t>
            </a:r>
          </a:p>
          <a:p>
            <a:pPr eaLnBrk="0" fontAlgn="base" hangingPunct="0">
              <a:spcBef>
                <a:spcPct val="0"/>
              </a:spcBef>
              <a:spcAft>
                <a:spcPct val="0"/>
              </a:spcAft>
            </a:pPr>
            <a:endParaRPr lang="en-US" sz="2800">
              <a:solidFill>
                <a:srgbClr val="000000"/>
              </a:solidFill>
            </a:endParaRPr>
          </a:p>
          <a:p>
            <a:pPr eaLnBrk="0" fontAlgn="base" hangingPunct="0">
              <a:spcBef>
                <a:spcPct val="0"/>
              </a:spcBef>
              <a:spcAft>
                <a:spcPct val="0"/>
              </a:spcAft>
            </a:pPr>
            <a:r>
              <a:rPr lang="en-US" sz="4000">
                <a:solidFill>
                  <a:srgbClr val="000000"/>
                </a:solidFill>
              </a:rPr>
              <a:t>Professional Skills</a:t>
            </a:r>
          </a:p>
          <a:p>
            <a:pPr eaLnBrk="0" fontAlgn="base" hangingPunct="0">
              <a:spcBef>
                <a:spcPct val="0"/>
              </a:spcBef>
              <a:spcAft>
                <a:spcPct val="0"/>
              </a:spcAft>
            </a:pPr>
            <a:r>
              <a:rPr lang="en-US" sz="2800">
                <a:solidFill>
                  <a:srgbClr val="000000"/>
                </a:solidFill>
              </a:rPr>
              <a:t>(</a:t>
            </a:r>
            <a:r>
              <a:rPr lang="en-US" sz="2000">
                <a:solidFill>
                  <a:srgbClr val="000000"/>
                </a:solidFill>
              </a:rPr>
              <a:t>Shuman, L., Besterfield-Sacre, M., and McGourty, J., “The</a:t>
            </a:r>
          </a:p>
          <a:p>
            <a:pPr eaLnBrk="0" fontAlgn="base" hangingPunct="0">
              <a:spcBef>
                <a:spcPct val="0"/>
              </a:spcBef>
              <a:spcAft>
                <a:spcPct val="0"/>
              </a:spcAft>
            </a:pPr>
            <a:r>
              <a:rPr lang="en-US" sz="2000">
                <a:solidFill>
                  <a:srgbClr val="000000"/>
                </a:solidFill>
              </a:rPr>
              <a:t>ABET Professional Skills-Can They Be Taught? Can They Be Assessed?” Journal of Engineering Education, Vo. 94, No. 1, 2005, pp. 41–55.)</a:t>
            </a:r>
          </a:p>
        </p:txBody>
      </p:sp>
    </p:spTree>
    <p:custDataLst>
      <p:tags r:id="rId1"/>
    </p:custDataLst>
    <p:extLst>
      <p:ext uri="{BB962C8B-B14F-4D97-AF65-F5344CB8AC3E}">
        <p14:creationId xmlns:p14="http://schemas.microsoft.com/office/powerpoint/2010/main" val="190903685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p:txBody>
          <a:bodyPr/>
          <a:lstStyle/>
          <a:p>
            <a:fld id="{3931102B-DBC7-4D9F-ADEE-8D192500C247}" type="slidenum">
              <a:rPr lang="en-US">
                <a:solidFill>
                  <a:srgbClr val="000000"/>
                </a:solidFill>
              </a:rPr>
              <a:pPr/>
              <a:t>46</a:t>
            </a:fld>
            <a:endParaRPr lang="en-US">
              <a:solidFill>
                <a:srgbClr val="000000"/>
              </a:solidFill>
            </a:endParaRPr>
          </a:p>
        </p:txBody>
      </p:sp>
      <p:pic>
        <p:nvPicPr>
          <p:cNvPr id="102402" name="Picture 2"/>
          <p:cNvPicPr>
            <a:picLocks noChangeAspect="1" noChangeArrowheads="1"/>
          </p:cNvPicPr>
          <p:nvPr/>
        </p:nvPicPr>
        <p:blipFill>
          <a:blip r:embed="rId4" cstate="print"/>
          <a:srcRect/>
          <a:stretch>
            <a:fillRect/>
          </a:stretch>
        </p:blipFill>
        <p:spPr bwMode="auto">
          <a:xfrm>
            <a:off x="152400" y="685800"/>
            <a:ext cx="2570163" cy="3276600"/>
          </a:xfrm>
          <a:prstGeom prst="rect">
            <a:avLst/>
          </a:prstGeom>
          <a:noFill/>
          <a:ln w="12700">
            <a:noFill/>
            <a:miter lim="800000"/>
            <a:headEnd type="none" w="sm" len="sm"/>
            <a:tailEnd type="none" w="sm" len="sm"/>
          </a:ln>
          <a:effectLst/>
        </p:spPr>
      </p:pic>
      <p:pic>
        <p:nvPicPr>
          <p:cNvPr id="102403" name="Picture 3"/>
          <p:cNvPicPr>
            <a:picLocks noChangeAspect="1" noChangeArrowheads="1"/>
          </p:cNvPicPr>
          <p:nvPr/>
        </p:nvPicPr>
        <p:blipFill>
          <a:blip r:embed="rId5" cstate="print"/>
          <a:srcRect/>
          <a:stretch>
            <a:fillRect/>
          </a:stretch>
        </p:blipFill>
        <p:spPr bwMode="auto">
          <a:xfrm>
            <a:off x="2819400" y="228600"/>
            <a:ext cx="5943600" cy="4635500"/>
          </a:xfrm>
          <a:prstGeom prst="rect">
            <a:avLst/>
          </a:prstGeom>
          <a:noFill/>
          <a:ln w="12700">
            <a:noFill/>
            <a:miter lim="800000"/>
            <a:headEnd type="none" w="sm" len="sm"/>
            <a:tailEnd type="none" w="sm" len="sm"/>
          </a:ln>
          <a:effectLst/>
        </p:spPr>
      </p:pic>
      <p:sp>
        <p:nvSpPr>
          <p:cNvPr id="102404" name="Rectangle 4"/>
          <p:cNvSpPr>
            <a:spLocks noChangeArrowheads="1"/>
          </p:cNvSpPr>
          <p:nvPr/>
        </p:nvSpPr>
        <p:spPr bwMode="auto">
          <a:xfrm>
            <a:off x="304800" y="5610225"/>
            <a:ext cx="8197850" cy="396875"/>
          </a:xfrm>
          <a:prstGeom prst="rect">
            <a:avLst/>
          </a:prstGeom>
          <a:noFill/>
          <a:ln w="12700">
            <a:noFill/>
            <a:miter lim="800000"/>
            <a:headEnd type="none" w="sm" len="sm"/>
            <a:tailEnd type="none" w="sm" len="sm"/>
          </a:ln>
          <a:effectLst/>
        </p:spPr>
        <p:txBody>
          <a:bodyPr wrap="none">
            <a:spAutoFit/>
          </a:bodyPr>
          <a:lstStyle/>
          <a:p>
            <a:pPr eaLnBrk="0" fontAlgn="base" hangingPunct="0">
              <a:spcBef>
                <a:spcPct val="0"/>
              </a:spcBef>
              <a:spcAft>
                <a:spcPct val="0"/>
              </a:spcAft>
            </a:pPr>
            <a:r>
              <a:rPr lang="en-US" sz="2000">
                <a:solidFill>
                  <a:srgbClr val="000000"/>
                </a:solidFill>
              </a:rPr>
              <a:t>http://www.aacu.org/advocacy/leap/documents/Re8097abcombined.pdf</a:t>
            </a:r>
          </a:p>
        </p:txBody>
      </p:sp>
    </p:spTree>
    <p:custDataLst>
      <p:tags r:id="rId1"/>
    </p:custDataLst>
    <p:extLst>
      <p:ext uri="{BB962C8B-B14F-4D97-AF65-F5344CB8AC3E}">
        <p14:creationId xmlns:p14="http://schemas.microsoft.com/office/powerpoint/2010/main" val="209979360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fld id="{65F9E6B3-556F-4F01-988C-3DADD984DD9E}" type="slidenum">
              <a:rPr lang="en-US">
                <a:solidFill>
                  <a:srgbClr val="000000"/>
                </a:solidFill>
              </a:rPr>
              <a:pPr/>
              <a:t>47</a:t>
            </a:fld>
            <a:endParaRPr lang="en-US">
              <a:solidFill>
                <a:srgbClr val="000000"/>
              </a:solidFill>
            </a:endParaRPr>
          </a:p>
        </p:txBody>
      </p:sp>
      <p:sp>
        <p:nvSpPr>
          <p:cNvPr id="104450" name="Rectangle 2"/>
          <p:cNvSpPr>
            <a:spLocks noGrp="1" noChangeArrowheads="1"/>
          </p:cNvSpPr>
          <p:nvPr>
            <p:ph type="title"/>
          </p:nvPr>
        </p:nvSpPr>
        <p:spPr>
          <a:xfrm>
            <a:off x="381000" y="304800"/>
            <a:ext cx="8229600" cy="1143000"/>
          </a:xfrm>
        </p:spPr>
        <p:txBody>
          <a:bodyPr/>
          <a:lstStyle/>
          <a:p>
            <a:r>
              <a:rPr lang="en-US" sz="3200"/>
              <a:t>Top Three Main Engineering Work Activities</a:t>
            </a:r>
            <a:r>
              <a:rPr lang="en-US" sz="4000"/>
              <a:t/>
            </a:r>
            <a:br>
              <a:rPr lang="en-US" sz="4000"/>
            </a:br>
            <a:endParaRPr lang="en-US" sz="2400"/>
          </a:p>
        </p:txBody>
      </p:sp>
      <p:sp>
        <p:nvSpPr>
          <p:cNvPr id="104451" name="Rectangle 3"/>
          <p:cNvSpPr>
            <a:spLocks noGrp="1" noChangeArrowheads="1"/>
          </p:cNvSpPr>
          <p:nvPr>
            <p:ph type="body" sz="half" idx="1"/>
          </p:nvPr>
        </p:nvSpPr>
        <p:spPr>
          <a:xfrm>
            <a:off x="762000" y="1600200"/>
            <a:ext cx="3810000" cy="4114800"/>
          </a:xfrm>
        </p:spPr>
        <p:txBody>
          <a:bodyPr/>
          <a:lstStyle/>
          <a:p>
            <a:pPr marL="533400" indent="-533400">
              <a:buFontTx/>
              <a:buNone/>
            </a:pPr>
            <a:r>
              <a:rPr lang="en-US" b="1"/>
              <a:t>Engineering Total</a:t>
            </a:r>
            <a:endParaRPr lang="en-US"/>
          </a:p>
          <a:p>
            <a:pPr marL="533400" indent="-533400"/>
            <a:r>
              <a:rPr lang="en-US"/>
              <a:t>Design – 36%</a:t>
            </a:r>
          </a:p>
          <a:p>
            <a:pPr marL="533400" indent="-533400"/>
            <a:r>
              <a:rPr lang="en-US"/>
              <a:t>Computer applications – 31%</a:t>
            </a:r>
          </a:p>
          <a:p>
            <a:pPr marL="533400" indent="-533400"/>
            <a:r>
              <a:rPr lang="en-US"/>
              <a:t>Management – 29%</a:t>
            </a:r>
          </a:p>
        </p:txBody>
      </p:sp>
      <p:sp>
        <p:nvSpPr>
          <p:cNvPr id="104452" name="Rectangle 4"/>
          <p:cNvSpPr>
            <a:spLocks noGrp="1" noChangeArrowheads="1"/>
          </p:cNvSpPr>
          <p:nvPr>
            <p:ph type="body" sz="half" idx="2"/>
          </p:nvPr>
        </p:nvSpPr>
        <p:spPr>
          <a:xfrm>
            <a:off x="4724400" y="1600200"/>
            <a:ext cx="3962400" cy="2819400"/>
          </a:xfrm>
        </p:spPr>
        <p:txBody>
          <a:bodyPr/>
          <a:lstStyle/>
          <a:p>
            <a:pPr marL="533400" indent="-533400">
              <a:lnSpc>
                <a:spcPct val="90000"/>
              </a:lnSpc>
              <a:buFontTx/>
              <a:buNone/>
            </a:pPr>
            <a:r>
              <a:rPr lang="en-US" b="1"/>
              <a:t>Civil/Architectural</a:t>
            </a:r>
            <a:endParaRPr lang="en-US"/>
          </a:p>
          <a:p>
            <a:pPr marL="533400" indent="-533400">
              <a:lnSpc>
                <a:spcPct val="90000"/>
              </a:lnSpc>
            </a:pPr>
            <a:r>
              <a:rPr lang="en-US"/>
              <a:t>Management – 45%</a:t>
            </a:r>
          </a:p>
          <a:p>
            <a:pPr marL="533400" indent="-533400">
              <a:lnSpc>
                <a:spcPct val="90000"/>
              </a:lnSpc>
            </a:pPr>
            <a:r>
              <a:rPr lang="en-US"/>
              <a:t>Design – 39%</a:t>
            </a:r>
          </a:p>
          <a:p>
            <a:pPr marL="533400" indent="-533400">
              <a:lnSpc>
                <a:spcPct val="90000"/>
              </a:lnSpc>
            </a:pPr>
            <a:r>
              <a:rPr lang="en-US"/>
              <a:t>Computer applications – 20%</a:t>
            </a:r>
          </a:p>
        </p:txBody>
      </p:sp>
      <p:sp>
        <p:nvSpPr>
          <p:cNvPr id="104453" name="Text Box 5"/>
          <p:cNvSpPr txBox="1">
            <a:spLocks noChangeArrowheads="1"/>
          </p:cNvSpPr>
          <p:nvPr/>
        </p:nvSpPr>
        <p:spPr bwMode="auto">
          <a:xfrm>
            <a:off x="609600" y="5181600"/>
            <a:ext cx="5181600" cy="10064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a:solidFill>
                  <a:srgbClr val="000000"/>
                </a:solidFill>
              </a:rPr>
              <a:t>Burton, L., Parker, L, &amp; LeBold, W. 1998.  U.S. engineering career trends.  </a:t>
            </a:r>
            <a:r>
              <a:rPr lang="en-US" sz="2000" i="1">
                <a:solidFill>
                  <a:srgbClr val="000000"/>
                </a:solidFill>
              </a:rPr>
              <a:t>ASEE Prism</a:t>
            </a:r>
            <a:r>
              <a:rPr lang="en-US" sz="2000">
                <a:solidFill>
                  <a:srgbClr val="000000"/>
                </a:solidFill>
              </a:rPr>
              <a:t>, </a:t>
            </a:r>
            <a:r>
              <a:rPr lang="en-US" sz="2000" i="1">
                <a:solidFill>
                  <a:srgbClr val="000000"/>
                </a:solidFill>
              </a:rPr>
              <a:t>7</a:t>
            </a:r>
            <a:r>
              <a:rPr lang="en-US" sz="2000">
                <a:solidFill>
                  <a:srgbClr val="000000"/>
                </a:solidFill>
              </a:rPr>
              <a:t>(9), 18-21.</a:t>
            </a:r>
          </a:p>
        </p:txBody>
      </p:sp>
      <p:pic>
        <p:nvPicPr>
          <p:cNvPr id="2426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892078"/>
            <a:ext cx="2362200" cy="288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165239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fld id="{A996137E-BF0B-4C08-9D41-A73BC561C5B1}" type="slidenum">
              <a:rPr lang="en-US">
                <a:solidFill>
                  <a:srgbClr val="000000"/>
                </a:solidFill>
              </a:rPr>
              <a:pPr/>
              <a:t>48</a:t>
            </a:fld>
            <a:endParaRPr lang="en-US">
              <a:solidFill>
                <a:srgbClr val="000000"/>
              </a:solidFill>
            </a:endParaRPr>
          </a:p>
        </p:txBody>
      </p:sp>
      <p:pic>
        <p:nvPicPr>
          <p:cNvPr id="11266" name="Picture 2" descr="teamperf"/>
          <p:cNvPicPr>
            <a:picLocks noChangeAspect="1" noChangeArrowheads="1"/>
          </p:cNvPicPr>
          <p:nvPr/>
        </p:nvPicPr>
        <p:blipFill>
          <a:blip r:embed="rId4" cstate="print"/>
          <a:srcRect/>
          <a:stretch>
            <a:fillRect/>
          </a:stretch>
        </p:blipFill>
        <p:spPr bwMode="auto">
          <a:xfrm>
            <a:off x="1828800" y="533400"/>
            <a:ext cx="5646738" cy="5670550"/>
          </a:xfrm>
          <a:prstGeom prst="rect">
            <a:avLst/>
          </a:prstGeom>
          <a:noFill/>
        </p:spPr>
      </p:pic>
      <p:sp>
        <p:nvSpPr>
          <p:cNvPr id="11267" name="Text Box 3"/>
          <p:cNvSpPr txBox="1">
            <a:spLocks noChangeArrowheads="1"/>
          </p:cNvSpPr>
          <p:nvPr/>
        </p:nvSpPr>
        <p:spPr bwMode="auto">
          <a:xfrm>
            <a:off x="3048000" y="457200"/>
            <a:ext cx="3155950" cy="914400"/>
          </a:xfrm>
          <a:prstGeom prst="rect">
            <a:avLst/>
          </a:prstGeom>
          <a:noFill/>
          <a:ln w="12700">
            <a:noFill/>
            <a:miter lim="800000"/>
            <a:headEnd type="none" w="sm" len="sm"/>
            <a:tailEnd type="none" w="sm" len="sm"/>
          </a:ln>
          <a:effectLst/>
        </p:spPr>
        <p:txBody>
          <a:bodyPr wrap="none">
            <a:spAutoFit/>
          </a:bodyPr>
          <a:lstStyle/>
          <a:p>
            <a:pPr eaLnBrk="0" fontAlgn="base" hangingPunct="0">
              <a:spcBef>
                <a:spcPct val="0"/>
              </a:spcBef>
              <a:spcAft>
                <a:spcPct val="0"/>
              </a:spcAft>
            </a:pPr>
            <a:r>
              <a:rPr lang="en-US" sz="5400">
                <a:solidFill>
                  <a:srgbClr val="000000"/>
                </a:solidFill>
                <a:latin typeface="Times New Roman" pitchFamily="18" charset="0"/>
              </a:rPr>
              <a:t>Teamwork</a:t>
            </a:r>
          </a:p>
        </p:txBody>
      </p:sp>
    </p:spTree>
    <p:custDataLst>
      <p:tags r:id="rId1"/>
    </p:custDataLst>
    <p:extLst>
      <p:ext uri="{BB962C8B-B14F-4D97-AF65-F5344CB8AC3E}">
        <p14:creationId xmlns:p14="http://schemas.microsoft.com/office/powerpoint/2010/main" val="290305340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fld id="{9C6C9479-1C6F-4806-858E-83C60746D1D6}" type="slidenum">
              <a:rPr lang="en-US">
                <a:solidFill>
                  <a:srgbClr val="000000"/>
                </a:solidFill>
              </a:rPr>
              <a:pPr/>
              <a:t>49</a:t>
            </a:fld>
            <a:endParaRPr lang="en-US">
              <a:solidFill>
                <a:srgbClr val="000000"/>
              </a:solidFill>
            </a:endParaRPr>
          </a:p>
        </p:txBody>
      </p:sp>
      <p:sp>
        <p:nvSpPr>
          <p:cNvPr id="71682" name="Text Box 2"/>
          <p:cNvSpPr txBox="1">
            <a:spLocks noChangeArrowheads="1"/>
          </p:cNvSpPr>
          <p:nvPr/>
        </p:nvSpPr>
        <p:spPr bwMode="auto">
          <a:xfrm>
            <a:off x="365125" y="268288"/>
            <a:ext cx="8245475" cy="1631216"/>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0"/>
              </a:spcBef>
              <a:spcAft>
                <a:spcPct val="0"/>
              </a:spcAft>
            </a:pPr>
            <a:r>
              <a:rPr lang="en-US" sz="2000" dirty="0">
                <a:solidFill>
                  <a:srgbClr val="000000"/>
                </a:solidFill>
              </a:rPr>
              <a:t>Characteristics of Effective Teams?</a:t>
            </a:r>
          </a:p>
          <a:p>
            <a:pPr eaLnBrk="0" fontAlgn="base" hangingPunct="0">
              <a:spcBef>
                <a:spcPct val="0"/>
              </a:spcBef>
              <a:spcAft>
                <a:spcPct val="0"/>
              </a:spcAft>
              <a:buFontTx/>
              <a:buChar char="•"/>
            </a:pPr>
            <a:r>
              <a:rPr lang="en-US" sz="2000" dirty="0">
                <a:solidFill>
                  <a:srgbClr val="000000"/>
                </a:solidFill>
              </a:rPr>
              <a:t> </a:t>
            </a:r>
            <a:r>
              <a:rPr lang="en-US" sz="2000" dirty="0" smtClean="0">
                <a:solidFill>
                  <a:srgbClr val="000000"/>
                </a:solidFill>
              </a:rPr>
              <a:t>?</a:t>
            </a:r>
          </a:p>
          <a:p>
            <a:pPr eaLnBrk="0" fontAlgn="base" hangingPunct="0">
              <a:spcBef>
                <a:spcPct val="0"/>
              </a:spcBef>
              <a:spcAft>
                <a:spcPct val="0"/>
              </a:spcAft>
              <a:buFontTx/>
              <a:buChar char="•"/>
            </a:pPr>
            <a:endParaRPr lang="en-US" sz="2000" dirty="0">
              <a:solidFill>
                <a:srgbClr val="000000"/>
              </a:solidFill>
            </a:endParaRPr>
          </a:p>
          <a:p>
            <a:pPr eaLnBrk="0" fontAlgn="base" hangingPunct="0">
              <a:spcBef>
                <a:spcPct val="0"/>
              </a:spcBef>
              <a:spcAft>
                <a:spcPct val="0"/>
              </a:spcAft>
              <a:buFontTx/>
              <a:buChar char="•"/>
            </a:pPr>
            <a:r>
              <a:rPr lang="en-US" sz="2000" dirty="0">
                <a:solidFill>
                  <a:srgbClr val="000000"/>
                </a:solidFill>
              </a:rPr>
              <a:t>?</a:t>
            </a:r>
          </a:p>
          <a:p>
            <a:pPr eaLnBrk="0" fontAlgn="base" hangingPunct="0">
              <a:spcBef>
                <a:spcPct val="0"/>
              </a:spcBef>
              <a:spcAft>
                <a:spcPct val="0"/>
              </a:spcAft>
              <a:buFontTx/>
              <a:buChar char="•"/>
            </a:pPr>
            <a:endParaRPr lang="en-US" sz="2000" dirty="0">
              <a:solidFill>
                <a:srgbClr val="000000"/>
              </a:solidFill>
            </a:endParaRPr>
          </a:p>
        </p:txBody>
      </p:sp>
    </p:spTree>
    <p:custDataLst>
      <p:tags r:id="rId1"/>
    </p:custDataLst>
    <p:extLst>
      <p:ext uri="{BB962C8B-B14F-4D97-AF65-F5344CB8AC3E}">
        <p14:creationId xmlns:p14="http://schemas.microsoft.com/office/powerpoint/2010/main" val="3715846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sz="4000"/>
              <a:t>Reflection and Dialogue</a:t>
            </a:r>
          </a:p>
        </p:txBody>
      </p:sp>
      <p:sp>
        <p:nvSpPr>
          <p:cNvPr id="409603" name="Rectangle 3"/>
          <p:cNvSpPr>
            <a:spLocks noGrp="1" noChangeArrowheads="1"/>
          </p:cNvSpPr>
          <p:nvPr>
            <p:ph type="body" idx="1"/>
          </p:nvPr>
        </p:nvSpPr>
        <p:spPr/>
        <p:txBody>
          <a:bodyPr/>
          <a:lstStyle/>
          <a:p>
            <a:r>
              <a:rPr lang="en-US" sz="2800" dirty="0"/>
              <a:t>Individually reflect on </a:t>
            </a:r>
            <a:r>
              <a:rPr lang="en-US" sz="2800" dirty="0" smtClean="0">
                <a:solidFill>
                  <a:schemeClr val="tx1"/>
                </a:solidFill>
              </a:rPr>
              <a:t>Effective, Interactive Strategies for Facilitating Learning</a:t>
            </a:r>
            <a:r>
              <a:rPr lang="en-US" sz="2800" dirty="0" smtClean="0"/>
              <a:t>. </a:t>
            </a:r>
            <a:r>
              <a:rPr lang="en-US" sz="2800" dirty="0"/>
              <a:t>Write for about 1 minute</a:t>
            </a:r>
          </a:p>
          <a:p>
            <a:pPr lvl="1"/>
            <a:r>
              <a:rPr lang="en-US" sz="2400" dirty="0">
                <a:solidFill>
                  <a:srgbClr val="000000"/>
                </a:solidFill>
              </a:rPr>
              <a:t>Context? Subject, Year, </a:t>
            </a:r>
            <a:r>
              <a:rPr lang="en-US" sz="2400" dirty="0" smtClean="0">
                <a:solidFill>
                  <a:srgbClr val="000000"/>
                </a:solidFill>
              </a:rPr>
              <a:t>School/Department</a:t>
            </a:r>
            <a:endParaRPr lang="en-US" sz="2400" dirty="0">
              <a:solidFill>
                <a:srgbClr val="000000"/>
              </a:solidFill>
            </a:endParaRPr>
          </a:p>
          <a:p>
            <a:pPr lvl="1"/>
            <a:r>
              <a:rPr lang="en-US" sz="2400" dirty="0">
                <a:solidFill>
                  <a:srgbClr val="000000"/>
                </a:solidFill>
              </a:rPr>
              <a:t>Structure/Procedure? </a:t>
            </a:r>
          </a:p>
          <a:p>
            <a:pPr lvl="1"/>
            <a:r>
              <a:rPr lang="en-US" sz="2400" dirty="0">
                <a:solidFill>
                  <a:srgbClr val="000000"/>
                </a:solidFill>
              </a:rPr>
              <a:t>Outcome? Evidence of Success</a:t>
            </a:r>
            <a:endParaRPr lang="en-US" sz="2400" dirty="0"/>
          </a:p>
          <a:p>
            <a:r>
              <a:rPr lang="en-US" sz="2800" dirty="0"/>
              <a:t>Discuss with your neighbor for about </a:t>
            </a:r>
            <a:r>
              <a:rPr lang="en-US" sz="2800" dirty="0" smtClean="0"/>
              <a:t>2 </a:t>
            </a:r>
            <a:r>
              <a:rPr lang="en-US" sz="2800" dirty="0"/>
              <a:t>minutes</a:t>
            </a:r>
          </a:p>
          <a:p>
            <a:pPr lvl="1"/>
            <a:r>
              <a:rPr lang="en-US" sz="2400" dirty="0"/>
              <a:t>Select </a:t>
            </a:r>
            <a:r>
              <a:rPr lang="en-US" sz="2400" dirty="0" smtClean="0"/>
              <a:t>Story</a:t>
            </a:r>
            <a:r>
              <a:rPr lang="en-US" sz="2400" dirty="0"/>
              <a:t>, Comment, Question, etc. that you would like to present to the whole group if you are randomly selected</a:t>
            </a:r>
          </a:p>
        </p:txBody>
      </p:sp>
    </p:spTree>
    <p:extLst>
      <p:ext uri="{BB962C8B-B14F-4D97-AF65-F5344CB8AC3E}">
        <p14:creationId xmlns:p14="http://schemas.microsoft.com/office/powerpoint/2010/main" val="420881661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57200" y="228600"/>
            <a:ext cx="8142288" cy="6235700"/>
          </a:xfrm>
          <a:prstGeom prst="rect">
            <a:avLst/>
          </a:prstGeom>
          <a:noFill/>
          <a:ln w="9525">
            <a:noFill/>
            <a:miter lim="800000"/>
            <a:headEnd/>
            <a:tailEnd/>
          </a:ln>
          <a:effectLst/>
        </p:spPr>
        <p:txBody>
          <a:bodyPr lIns="0" tIns="0" rIns="0" bIns="0"/>
          <a:lstStyle/>
          <a:p>
            <a:pPr eaLnBrk="0" fontAlgn="base" hangingPunct="0">
              <a:spcBef>
                <a:spcPct val="0"/>
              </a:spcBef>
              <a:spcAft>
                <a:spcPct val="0"/>
              </a:spcAft>
              <a:tabLst>
                <a:tab pos="457200" algn="l"/>
              </a:tabLst>
            </a:pPr>
            <a:r>
              <a:rPr lang="en-US" sz="2400">
                <a:solidFill>
                  <a:srgbClr val="000000"/>
                </a:solidFill>
              </a:rPr>
              <a:t>	A team is a small number of people with complementary skills who are committed to a common purpose, performance goals, and approach for which they hold themselves mutually accountable</a:t>
            </a:r>
          </a:p>
          <a:p>
            <a:pPr eaLnBrk="0" fontAlgn="base" hangingPunct="0">
              <a:spcBef>
                <a:spcPct val="0"/>
              </a:spcBef>
              <a:spcAft>
                <a:spcPct val="0"/>
              </a:spcAft>
              <a:tabLst>
                <a:tab pos="457200" algn="l"/>
              </a:tabLst>
            </a:pPr>
            <a:endParaRPr lang="en-US" sz="2400">
              <a:solidFill>
                <a:srgbClr val="000000"/>
              </a:solidFill>
            </a:endParaRPr>
          </a:p>
          <a:p>
            <a:pPr eaLnBrk="0" fontAlgn="base" hangingPunct="0">
              <a:spcBef>
                <a:spcPct val="0"/>
              </a:spcBef>
              <a:spcAft>
                <a:spcPct val="0"/>
              </a:spcAft>
              <a:tabLst>
                <a:tab pos="457200" algn="l"/>
              </a:tabLst>
            </a:pPr>
            <a:r>
              <a:rPr lang="en-US" sz="2400">
                <a:solidFill>
                  <a:srgbClr val="000000"/>
                </a:solidFill>
              </a:rPr>
              <a:t>• SMALL NUMBER</a:t>
            </a:r>
          </a:p>
          <a:p>
            <a:pPr eaLnBrk="0" fontAlgn="base" hangingPunct="0">
              <a:spcBef>
                <a:spcPct val="0"/>
              </a:spcBef>
              <a:spcAft>
                <a:spcPct val="0"/>
              </a:spcAft>
              <a:tabLst>
                <a:tab pos="457200" algn="l"/>
              </a:tabLst>
            </a:pPr>
            <a:endParaRPr lang="en-US" sz="2400">
              <a:solidFill>
                <a:srgbClr val="000000"/>
              </a:solidFill>
            </a:endParaRPr>
          </a:p>
          <a:p>
            <a:pPr eaLnBrk="0" fontAlgn="base" hangingPunct="0">
              <a:spcBef>
                <a:spcPct val="0"/>
              </a:spcBef>
              <a:spcAft>
                <a:spcPct val="0"/>
              </a:spcAft>
              <a:tabLst>
                <a:tab pos="457200" algn="l"/>
              </a:tabLst>
            </a:pPr>
            <a:r>
              <a:rPr lang="en-US" sz="2400">
                <a:solidFill>
                  <a:srgbClr val="000000"/>
                </a:solidFill>
              </a:rPr>
              <a:t>• COMPLEMENTARY SKILLS</a:t>
            </a:r>
          </a:p>
          <a:p>
            <a:pPr eaLnBrk="0" fontAlgn="base" hangingPunct="0">
              <a:spcBef>
                <a:spcPct val="0"/>
              </a:spcBef>
              <a:spcAft>
                <a:spcPct val="0"/>
              </a:spcAft>
              <a:tabLst>
                <a:tab pos="457200" algn="l"/>
              </a:tabLst>
            </a:pPr>
            <a:endParaRPr lang="en-US" sz="2400">
              <a:solidFill>
                <a:srgbClr val="000000"/>
              </a:solidFill>
            </a:endParaRPr>
          </a:p>
          <a:p>
            <a:pPr eaLnBrk="0" fontAlgn="base" hangingPunct="0">
              <a:spcBef>
                <a:spcPct val="0"/>
              </a:spcBef>
              <a:spcAft>
                <a:spcPct val="0"/>
              </a:spcAft>
              <a:tabLst>
                <a:tab pos="457200" algn="l"/>
              </a:tabLst>
            </a:pPr>
            <a:r>
              <a:rPr lang="en-US" sz="2400">
                <a:solidFill>
                  <a:srgbClr val="000000"/>
                </a:solidFill>
              </a:rPr>
              <a:t>• COMMON PURPOSE &amp; PERFORMANCE GOALS</a:t>
            </a:r>
          </a:p>
          <a:p>
            <a:pPr eaLnBrk="0" fontAlgn="base" hangingPunct="0">
              <a:spcBef>
                <a:spcPct val="0"/>
              </a:spcBef>
              <a:spcAft>
                <a:spcPct val="0"/>
              </a:spcAft>
              <a:tabLst>
                <a:tab pos="457200" algn="l"/>
              </a:tabLst>
            </a:pPr>
            <a:endParaRPr lang="en-US" sz="2400">
              <a:solidFill>
                <a:srgbClr val="000000"/>
              </a:solidFill>
            </a:endParaRPr>
          </a:p>
          <a:p>
            <a:pPr eaLnBrk="0" fontAlgn="base" hangingPunct="0">
              <a:spcBef>
                <a:spcPct val="0"/>
              </a:spcBef>
              <a:spcAft>
                <a:spcPct val="0"/>
              </a:spcAft>
              <a:tabLst>
                <a:tab pos="457200" algn="l"/>
              </a:tabLst>
            </a:pPr>
            <a:r>
              <a:rPr lang="en-US" sz="2400">
                <a:solidFill>
                  <a:srgbClr val="000000"/>
                </a:solidFill>
              </a:rPr>
              <a:t>• COMMON APPROACH</a:t>
            </a:r>
          </a:p>
          <a:p>
            <a:pPr eaLnBrk="0" fontAlgn="base" hangingPunct="0">
              <a:spcBef>
                <a:spcPct val="0"/>
              </a:spcBef>
              <a:spcAft>
                <a:spcPct val="0"/>
              </a:spcAft>
              <a:tabLst>
                <a:tab pos="457200" algn="l"/>
              </a:tabLst>
            </a:pPr>
            <a:endParaRPr lang="en-US" sz="2400">
              <a:solidFill>
                <a:srgbClr val="000000"/>
              </a:solidFill>
            </a:endParaRPr>
          </a:p>
          <a:p>
            <a:pPr eaLnBrk="0" fontAlgn="base" hangingPunct="0">
              <a:spcBef>
                <a:spcPct val="0"/>
              </a:spcBef>
              <a:spcAft>
                <a:spcPct val="0"/>
              </a:spcAft>
              <a:tabLst>
                <a:tab pos="457200" algn="l"/>
              </a:tabLst>
            </a:pPr>
            <a:r>
              <a:rPr lang="en-US" sz="2400">
                <a:solidFill>
                  <a:srgbClr val="000000"/>
                </a:solidFill>
              </a:rPr>
              <a:t>• MUTUAL ACCOUNTABILITY</a:t>
            </a:r>
          </a:p>
          <a:p>
            <a:pPr eaLnBrk="0" fontAlgn="base" hangingPunct="0">
              <a:spcBef>
                <a:spcPct val="0"/>
              </a:spcBef>
              <a:spcAft>
                <a:spcPct val="0"/>
              </a:spcAft>
              <a:tabLst>
                <a:tab pos="457200" algn="l"/>
              </a:tabLst>
            </a:pPr>
            <a:endParaRPr lang="en-US" sz="2400">
              <a:solidFill>
                <a:srgbClr val="000000"/>
              </a:solidFill>
            </a:endParaRPr>
          </a:p>
          <a:p>
            <a:pPr algn="ctr" eaLnBrk="0" fontAlgn="base" hangingPunct="0">
              <a:spcBef>
                <a:spcPct val="0"/>
              </a:spcBef>
              <a:spcAft>
                <a:spcPct val="0"/>
              </a:spcAft>
              <a:tabLst>
                <a:tab pos="457200" algn="l"/>
              </a:tabLst>
            </a:pPr>
            <a:r>
              <a:rPr lang="en-US" sz="2400">
                <a:solidFill>
                  <a:srgbClr val="000000"/>
                </a:solidFill>
              </a:rPr>
              <a:t>--Katzenbach &amp; Smith (1993)</a:t>
            </a:r>
          </a:p>
          <a:p>
            <a:pPr algn="ctr" eaLnBrk="0" fontAlgn="base" hangingPunct="0">
              <a:spcBef>
                <a:spcPct val="0"/>
              </a:spcBef>
              <a:spcAft>
                <a:spcPct val="0"/>
              </a:spcAft>
              <a:tabLst>
                <a:tab pos="457200" algn="l"/>
              </a:tabLst>
            </a:pPr>
            <a:r>
              <a:rPr lang="en-US" sz="2400" i="1">
                <a:solidFill>
                  <a:srgbClr val="000000"/>
                </a:solidFill>
              </a:rPr>
              <a:t>The Wisdom of Teams</a:t>
            </a:r>
          </a:p>
        </p:txBody>
      </p:sp>
    </p:spTree>
    <p:custDataLst>
      <p:tags r:id="rId1"/>
    </p:custDataLst>
    <p:extLst>
      <p:ext uri="{BB962C8B-B14F-4D97-AF65-F5344CB8AC3E}">
        <p14:creationId xmlns:p14="http://schemas.microsoft.com/office/powerpoint/2010/main" val="210745123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304800" y="304800"/>
            <a:ext cx="8458200" cy="6154738"/>
          </a:xfrm>
          <a:prstGeom prst="rect">
            <a:avLst/>
          </a:prstGeom>
          <a:noFill/>
          <a:ln w="9525">
            <a:noFill/>
            <a:miter lim="800000"/>
            <a:headEnd/>
            <a:tailEnd/>
          </a:ln>
        </p:spPr>
        <p:txBody>
          <a:bodyPr lIns="0" tIns="0" rIns="0" bIns="0"/>
          <a:lstStyle/>
          <a:p>
            <a:pPr eaLnBrk="0" fontAlgn="base" hangingPunct="0">
              <a:spcBef>
                <a:spcPct val="0"/>
              </a:spcBef>
              <a:spcAft>
                <a:spcPct val="0"/>
              </a:spcAft>
            </a:pPr>
            <a:r>
              <a:rPr lang="en-US" sz="2600" b="1">
                <a:solidFill>
                  <a:srgbClr val="000000"/>
                </a:solidFill>
                <a:cs typeface="Arial" charset="0"/>
              </a:rPr>
              <a:t>Cooperative Learning</a:t>
            </a:r>
            <a:r>
              <a:rPr lang="en-US" sz="2600">
                <a:solidFill>
                  <a:srgbClr val="000000"/>
                </a:solidFill>
                <a:cs typeface="Arial" charset="0"/>
              </a:rPr>
              <a:t> is instruction that involves people working in teams to accomplish a common goal, under conditions that involve both </a:t>
            </a:r>
            <a:r>
              <a:rPr lang="en-US" sz="2600" i="1">
                <a:solidFill>
                  <a:srgbClr val="000000"/>
                </a:solidFill>
                <a:cs typeface="Arial" charset="0"/>
              </a:rPr>
              <a:t>positive interdependence</a:t>
            </a:r>
            <a:r>
              <a:rPr lang="en-US" sz="2600">
                <a:solidFill>
                  <a:srgbClr val="000000"/>
                </a:solidFill>
                <a:cs typeface="Arial" charset="0"/>
              </a:rPr>
              <a:t> (all members must cooperate to complete the task) and </a:t>
            </a:r>
            <a:r>
              <a:rPr lang="en-US" sz="2600" i="1">
                <a:solidFill>
                  <a:srgbClr val="000000"/>
                </a:solidFill>
                <a:cs typeface="Arial" charset="0"/>
              </a:rPr>
              <a:t>individual and group accountability</a:t>
            </a:r>
            <a:r>
              <a:rPr lang="en-US" sz="2600">
                <a:solidFill>
                  <a:srgbClr val="000000"/>
                </a:solidFill>
                <a:cs typeface="Arial" charset="0"/>
              </a:rPr>
              <a:t> (each member is accountable for the complete final outcome).</a:t>
            </a:r>
          </a:p>
          <a:p>
            <a:pPr eaLnBrk="0" fontAlgn="base" hangingPunct="0">
              <a:spcBef>
                <a:spcPct val="0"/>
              </a:spcBef>
              <a:spcAft>
                <a:spcPct val="0"/>
              </a:spcAft>
            </a:pPr>
            <a:endParaRPr lang="en-US" sz="1600">
              <a:solidFill>
                <a:srgbClr val="000000"/>
              </a:solidFill>
              <a:cs typeface="Arial" charset="0"/>
            </a:endParaRPr>
          </a:p>
          <a:p>
            <a:pPr algn="ctr" eaLnBrk="0" fontAlgn="base" hangingPunct="0">
              <a:spcBef>
                <a:spcPct val="0"/>
              </a:spcBef>
              <a:spcAft>
                <a:spcPct val="0"/>
              </a:spcAft>
            </a:pPr>
            <a:r>
              <a:rPr lang="en-US" sz="3000" b="1">
                <a:solidFill>
                  <a:srgbClr val="000000"/>
                </a:solidFill>
                <a:cs typeface="Arial" charset="0"/>
              </a:rPr>
              <a:t>Key Concepts</a:t>
            </a:r>
          </a:p>
          <a:p>
            <a:pPr algn="ctr" eaLnBrk="0" fontAlgn="base" hangingPunct="0">
              <a:spcBef>
                <a:spcPct val="0"/>
              </a:spcBef>
              <a:spcAft>
                <a:spcPct val="0"/>
              </a:spcAft>
            </a:pPr>
            <a:endParaRPr lang="en-US" sz="1100" b="1">
              <a:solidFill>
                <a:srgbClr val="000000"/>
              </a:solidFill>
              <a:cs typeface="Arial" charset="0"/>
            </a:endParaRPr>
          </a:p>
          <a:p>
            <a:pPr eaLnBrk="0" fontAlgn="base" hangingPunct="0">
              <a:spcBef>
                <a:spcPct val="0"/>
              </a:spcBef>
              <a:spcAft>
                <a:spcPct val="0"/>
              </a:spcAft>
            </a:pPr>
            <a:r>
              <a:rPr lang="en-US" sz="3000">
                <a:solidFill>
                  <a:srgbClr val="000000"/>
                </a:solidFill>
                <a:cs typeface="Arial" charset="0"/>
              </a:rPr>
              <a:t>•Positive Interdependence</a:t>
            </a:r>
          </a:p>
          <a:p>
            <a:pPr eaLnBrk="0" fontAlgn="base" hangingPunct="0">
              <a:spcBef>
                <a:spcPct val="0"/>
              </a:spcBef>
              <a:spcAft>
                <a:spcPct val="0"/>
              </a:spcAft>
            </a:pPr>
            <a:r>
              <a:rPr lang="en-US" sz="3000">
                <a:solidFill>
                  <a:srgbClr val="000000"/>
                </a:solidFill>
                <a:cs typeface="Arial" charset="0"/>
              </a:rPr>
              <a:t>•Individual and Group Accountability</a:t>
            </a:r>
          </a:p>
          <a:p>
            <a:pPr eaLnBrk="0" fontAlgn="base" hangingPunct="0">
              <a:spcBef>
                <a:spcPct val="0"/>
              </a:spcBef>
              <a:spcAft>
                <a:spcPct val="0"/>
              </a:spcAft>
            </a:pPr>
            <a:r>
              <a:rPr lang="en-US" sz="3000">
                <a:solidFill>
                  <a:srgbClr val="000000"/>
                </a:solidFill>
                <a:cs typeface="Arial" charset="0"/>
              </a:rPr>
              <a:t>•Face-to-Face Promotive Interaction</a:t>
            </a:r>
          </a:p>
          <a:p>
            <a:pPr eaLnBrk="0" fontAlgn="base" hangingPunct="0">
              <a:spcBef>
                <a:spcPct val="0"/>
              </a:spcBef>
              <a:spcAft>
                <a:spcPct val="0"/>
              </a:spcAft>
            </a:pPr>
            <a:r>
              <a:rPr lang="en-US" sz="3000">
                <a:solidFill>
                  <a:srgbClr val="000000"/>
                </a:solidFill>
                <a:cs typeface="Arial" charset="0"/>
              </a:rPr>
              <a:t>•Teamwork Skills</a:t>
            </a:r>
          </a:p>
          <a:p>
            <a:pPr eaLnBrk="0" fontAlgn="base" hangingPunct="0">
              <a:spcBef>
                <a:spcPct val="0"/>
              </a:spcBef>
              <a:spcAft>
                <a:spcPct val="0"/>
              </a:spcAft>
            </a:pPr>
            <a:r>
              <a:rPr lang="en-US" sz="3000">
                <a:solidFill>
                  <a:srgbClr val="000000"/>
                </a:solidFill>
                <a:cs typeface="Arial" charset="0"/>
              </a:rPr>
              <a:t>•Group Processing</a:t>
            </a:r>
          </a:p>
        </p:txBody>
      </p:sp>
      <p:pic>
        <p:nvPicPr>
          <p:cNvPr id="371714" name="Picture 3"/>
          <p:cNvPicPr>
            <a:picLocks noChangeAspect="1" noChangeArrowheads="1"/>
          </p:cNvPicPr>
          <p:nvPr/>
        </p:nvPicPr>
        <p:blipFill>
          <a:blip r:embed="rId4" cstate="print"/>
          <a:srcRect l="25000" t="10222" r="26500" b="3236"/>
          <a:stretch>
            <a:fillRect/>
          </a:stretch>
        </p:blipFill>
        <p:spPr bwMode="auto">
          <a:xfrm>
            <a:off x="6669088" y="3733800"/>
            <a:ext cx="2387600" cy="3124200"/>
          </a:xfrm>
          <a:prstGeom prst="rect">
            <a:avLst/>
          </a:prstGeom>
          <a:noFill/>
          <a:ln w="12700">
            <a:noFill/>
            <a:miter lim="800000"/>
            <a:headEnd type="none" w="sm" len="sm"/>
            <a:tailEnd type="none" w="sm" len="sm"/>
          </a:ln>
        </p:spPr>
      </p:pic>
      <p:sp>
        <p:nvSpPr>
          <p:cNvPr id="4" name="Rectangle 3"/>
          <p:cNvSpPr>
            <a:spLocks noChangeArrowheads="1"/>
          </p:cNvSpPr>
          <p:nvPr/>
        </p:nvSpPr>
        <p:spPr bwMode="auto">
          <a:xfrm>
            <a:off x="152400" y="6400800"/>
            <a:ext cx="6499225" cy="338138"/>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600">
                <a:solidFill>
                  <a:srgbClr val="000000"/>
                </a:solidFill>
                <a:cs typeface="Arial" charset="0"/>
              </a:rPr>
              <a:t>http://www.ce.umn.edu/~smith/docs/Smith-CL%20Handout%2008.pdf</a:t>
            </a:r>
          </a:p>
        </p:txBody>
      </p:sp>
    </p:spTree>
    <p:custDataLst>
      <p:tags r:id="rId1"/>
    </p:custDataLst>
    <p:extLst>
      <p:ext uri="{BB962C8B-B14F-4D97-AF65-F5344CB8AC3E}">
        <p14:creationId xmlns:p14="http://schemas.microsoft.com/office/powerpoint/2010/main" val="3485928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365125" y="268288"/>
            <a:ext cx="7102475" cy="5578475"/>
          </a:xfrm>
          <a:prstGeom prst="rect">
            <a:avLst/>
          </a:prstGeom>
          <a:noFill/>
          <a:ln w="12700">
            <a:noFill/>
            <a:miter lim="800000"/>
            <a:headEnd type="none" w="sm" len="sm"/>
            <a:tailEnd type="none" w="sm" len="sm"/>
          </a:ln>
          <a:effectLst/>
        </p:spPr>
        <p:txBody>
          <a:bodyPr>
            <a:spAutoFit/>
          </a:bodyPr>
          <a:lstStyle/>
          <a:p>
            <a:pPr algn="ctr" eaLnBrk="0" fontAlgn="base" hangingPunct="0">
              <a:spcBef>
                <a:spcPct val="0"/>
              </a:spcBef>
              <a:spcAft>
                <a:spcPct val="0"/>
              </a:spcAft>
            </a:pPr>
            <a:r>
              <a:rPr lang="en-US" sz="4000">
                <a:solidFill>
                  <a:srgbClr val="000000"/>
                </a:solidFill>
                <a:latin typeface="Arial" pitchFamily="34" charset="0"/>
              </a:rPr>
              <a:t>Teamwork Skills</a:t>
            </a:r>
          </a:p>
          <a:p>
            <a:pPr algn="ctr" eaLnBrk="0" fontAlgn="base" hangingPunct="0">
              <a:spcBef>
                <a:spcPct val="0"/>
              </a:spcBef>
              <a:spcAft>
                <a:spcPct val="0"/>
              </a:spcAft>
            </a:pPr>
            <a:endParaRPr lang="en-US" sz="4000">
              <a:solidFill>
                <a:srgbClr val="000000"/>
              </a:solidFill>
              <a:latin typeface="Arial" pitchFamily="34" charset="0"/>
            </a:endParaRPr>
          </a:p>
          <a:p>
            <a:pPr eaLnBrk="0" fontAlgn="base" hangingPunct="0">
              <a:spcBef>
                <a:spcPct val="0"/>
              </a:spcBef>
              <a:spcAft>
                <a:spcPct val="0"/>
              </a:spcAft>
              <a:buFontTx/>
              <a:buChar char="•"/>
            </a:pPr>
            <a:r>
              <a:rPr lang="en-US" sz="4000">
                <a:solidFill>
                  <a:srgbClr val="000000"/>
                </a:solidFill>
                <a:latin typeface="Arial" pitchFamily="34" charset="0"/>
              </a:rPr>
              <a:t>Communication</a:t>
            </a:r>
          </a:p>
          <a:p>
            <a:pPr marL="228600" lvl="2" eaLnBrk="0" fontAlgn="base" hangingPunct="0">
              <a:spcBef>
                <a:spcPct val="0"/>
              </a:spcBef>
              <a:spcAft>
                <a:spcPct val="0"/>
              </a:spcAft>
              <a:buFontTx/>
              <a:buChar char="•"/>
            </a:pPr>
            <a:r>
              <a:rPr lang="en-US" sz="4000">
                <a:solidFill>
                  <a:srgbClr val="000000"/>
                </a:solidFill>
                <a:latin typeface="Arial" pitchFamily="34" charset="0"/>
              </a:rPr>
              <a:t> Listening and Persuading</a:t>
            </a:r>
          </a:p>
          <a:p>
            <a:pPr eaLnBrk="0" fontAlgn="base" hangingPunct="0">
              <a:spcBef>
                <a:spcPct val="0"/>
              </a:spcBef>
              <a:spcAft>
                <a:spcPct val="0"/>
              </a:spcAft>
              <a:buFontTx/>
              <a:buChar char="•"/>
            </a:pPr>
            <a:r>
              <a:rPr lang="en-US" sz="4000">
                <a:solidFill>
                  <a:srgbClr val="000000"/>
                </a:solidFill>
                <a:latin typeface="Arial" pitchFamily="34" charset="0"/>
              </a:rPr>
              <a:t>Decision Making</a:t>
            </a:r>
          </a:p>
          <a:p>
            <a:pPr eaLnBrk="0" fontAlgn="base" hangingPunct="0">
              <a:spcBef>
                <a:spcPct val="0"/>
              </a:spcBef>
              <a:spcAft>
                <a:spcPct val="0"/>
              </a:spcAft>
              <a:buFontTx/>
              <a:buChar char="•"/>
            </a:pPr>
            <a:r>
              <a:rPr lang="en-US" sz="4000">
                <a:solidFill>
                  <a:srgbClr val="000000"/>
                </a:solidFill>
                <a:latin typeface="Arial" pitchFamily="34" charset="0"/>
              </a:rPr>
              <a:t>Conflict Management</a:t>
            </a:r>
          </a:p>
          <a:p>
            <a:pPr eaLnBrk="0" fontAlgn="base" hangingPunct="0">
              <a:spcBef>
                <a:spcPct val="0"/>
              </a:spcBef>
              <a:spcAft>
                <a:spcPct val="0"/>
              </a:spcAft>
              <a:buFontTx/>
              <a:buChar char="•"/>
            </a:pPr>
            <a:r>
              <a:rPr lang="en-US" sz="4000">
                <a:solidFill>
                  <a:srgbClr val="000000"/>
                </a:solidFill>
                <a:latin typeface="Arial" pitchFamily="34" charset="0"/>
              </a:rPr>
              <a:t>Leadership</a:t>
            </a:r>
          </a:p>
          <a:p>
            <a:pPr eaLnBrk="0" fontAlgn="base" hangingPunct="0">
              <a:spcBef>
                <a:spcPct val="0"/>
              </a:spcBef>
              <a:spcAft>
                <a:spcPct val="0"/>
              </a:spcAft>
              <a:buFontTx/>
              <a:buChar char="•"/>
            </a:pPr>
            <a:r>
              <a:rPr lang="en-US" sz="4000">
                <a:solidFill>
                  <a:srgbClr val="000000"/>
                </a:solidFill>
                <a:latin typeface="Arial" pitchFamily="34" charset="0"/>
              </a:rPr>
              <a:t>Trust and Loyalty</a:t>
            </a:r>
          </a:p>
          <a:p>
            <a:pPr eaLnBrk="0" fontAlgn="base" hangingPunct="0">
              <a:spcBef>
                <a:spcPct val="0"/>
              </a:spcBef>
              <a:spcAft>
                <a:spcPct val="0"/>
              </a:spcAft>
              <a:buFontTx/>
              <a:buChar char="•"/>
            </a:pPr>
            <a:endParaRPr lang="en-US" sz="4000">
              <a:solidFill>
                <a:srgbClr val="000000"/>
              </a:solidFill>
              <a:latin typeface="Arial" pitchFamily="34" charset="0"/>
            </a:endParaRPr>
          </a:p>
        </p:txBody>
      </p:sp>
      <p:pic>
        <p:nvPicPr>
          <p:cNvPr id="125955" name="Picture 3"/>
          <p:cNvPicPr>
            <a:picLocks noChangeAspect="1" noChangeArrowheads="1"/>
          </p:cNvPicPr>
          <p:nvPr/>
        </p:nvPicPr>
        <p:blipFill>
          <a:blip r:embed="rId4" cstate="print"/>
          <a:srcRect l="25500" t="10222" r="26500" b="3918"/>
          <a:stretch>
            <a:fillRect/>
          </a:stretch>
        </p:blipFill>
        <p:spPr bwMode="auto">
          <a:xfrm>
            <a:off x="6183313" y="2971800"/>
            <a:ext cx="2960687" cy="3886200"/>
          </a:xfrm>
          <a:prstGeom prst="rect">
            <a:avLst/>
          </a:prstGeom>
          <a:noFill/>
          <a:ln w="12700">
            <a:noFill/>
            <a:miter lim="800000"/>
            <a:headEnd type="none" w="sm" len="sm"/>
            <a:tailEnd type="none" w="sm" len="sm"/>
          </a:ln>
          <a:effectLst/>
        </p:spPr>
      </p:pic>
    </p:spTree>
    <p:custDataLst>
      <p:tags r:id="rId1"/>
    </p:custDataLst>
    <p:extLst>
      <p:ext uri="{BB962C8B-B14F-4D97-AF65-F5344CB8AC3E}">
        <p14:creationId xmlns:p14="http://schemas.microsoft.com/office/powerpoint/2010/main" val="171522041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2"/>
          <p:cNvSpPr>
            <a:spLocks noGrp="1"/>
          </p:cNvSpPr>
          <p:nvPr>
            <p:ph type="ftr" sz="quarter" idx="11"/>
          </p:nvPr>
        </p:nvSpPr>
        <p:spPr>
          <a:noFill/>
        </p:spPr>
        <p:txBody>
          <a:bodyPr/>
          <a:lstStyle/>
          <a:p>
            <a:fld id="{7D874320-DFC1-43B4-98EB-064585525BAD}" type="slidenum">
              <a:rPr lang="en-US" smtClean="0">
                <a:solidFill>
                  <a:srgbClr val="000000"/>
                </a:solidFill>
              </a:rPr>
              <a:pPr/>
              <a:t>53</a:t>
            </a:fld>
            <a:endParaRPr lang="en-US" smtClean="0">
              <a:solidFill>
                <a:srgbClr val="000000"/>
              </a:solidFill>
            </a:endParaRPr>
          </a:p>
        </p:txBody>
      </p:sp>
      <p:sp>
        <p:nvSpPr>
          <p:cNvPr id="74755" name="Text Box 2"/>
          <p:cNvSpPr txBox="1">
            <a:spLocks noChangeArrowheads="1"/>
          </p:cNvSpPr>
          <p:nvPr/>
        </p:nvSpPr>
        <p:spPr bwMode="auto">
          <a:xfrm>
            <a:off x="285750" y="473075"/>
            <a:ext cx="8432800" cy="5978525"/>
          </a:xfrm>
          <a:prstGeom prst="rect">
            <a:avLst/>
          </a:prstGeom>
          <a:noFill/>
          <a:ln w="9525">
            <a:noFill/>
            <a:miter lim="800000"/>
            <a:headEnd/>
            <a:tailEnd/>
          </a:ln>
        </p:spPr>
        <p:txBody>
          <a:bodyPr lIns="0" tIns="0" rIns="0" bIns="0">
            <a:spAutoFit/>
          </a:bodyPr>
          <a:lstStyle/>
          <a:p>
            <a:pPr marL="457200" indent="-457200" algn="ctr" defTabSz="381000" eaLnBrk="0" fontAlgn="base" hangingPunct="0">
              <a:spcBef>
                <a:spcPct val="0"/>
              </a:spcBef>
              <a:spcAft>
                <a:spcPct val="0"/>
              </a:spcAft>
            </a:pPr>
            <a:r>
              <a:rPr lang="en-US" sz="2800">
                <a:solidFill>
                  <a:srgbClr val="000000"/>
                </a:solidFill>
              </a:rPr>
              <a:t>Professor's Role in</a:t>
            </a:r>
          </a:p>
          <a:p>
            <a:pPr marL="457200" indent="-457200" algn="ctr" defTabSz="381000" eaLnBrk="0" fontAlgn="base" hangingPunct="0">
              <a:spcBef>
                <a:spcPct val="0"/>
              </a:spcBef>
              <a:spcAft>
                <a:spcPct val="0"/>
              </a:spcAft>
            </a:pPr>
            <a:r>
              <a:rPr lang="en-US" sz="2800">
                <a:solidFill>
                  <a:srgbClr val="000000"/>
                </a:solidFill>
              </a:rPr>
              <a:t>Formal Cooperative Learning</a:t>
            </a:r>
          </a:p>
          <a:p>
            <a:pPr marL="457200" indent="-457200" defTabSz="381000" eaLnBrk="0" fontAlgn="base" hangingPunct="0">
              <a:spcBef>
                <a:spcPct val="0"/>
              </a:spcBef>
              <a:spcAft>
                <a:spcPct val="0"/>
              </a:spcAft>
            </a:pPr>
            <a:endParaRPr lang="en-US" sz="2800">
              <a:solidFill>
                <a:srgbClr val="000000"/>
              </a:solidFill>
            </a:endParaRPr>
          </a:p>
          <a:p>
            <a:pPr marL="457200" indent="-457200" defTabSz="381000" eaLnBrk="0" fontAlgn="base" hangingPunct="0">
              <a:spcBef>
                <a:spcPct val="0"/>
              </a:spcBef>
              <a:spcAft>
                <a:spcPct val="0"/>
              </a:spcAft>
              <a:buFontTx/>
              <a:buAutoNum type="arabicPeriod"/>
            </a:pPr>
            <a:r>
              <a:rPr lang="en-US" sz="2800">
                <a:solidFill>
                  <a:srgbClr val="000000"/>
                </a:solidFill>
              </a:rPr>
              <a:t>Specifying Objectives</a:t>
            </a:r>
          </a:p>
          <a:p>
            <a:pPr marL="457200" indent="-457200" defTabSz="381000" eaLnBrk="0" fontAlgn="base" hangingPunct="0">
              <a:spcBef>
                <a:spcPct val="0"/>
              </a:spcBef>
              <a:spcAft>
                <a:spcPct val="0"/>
              </a:spcAft>
              <a:buFontTx/>
              <a:buAutoNum type="arabicPeriod"/>
            </a:pPr>
            <a:endParaRPr lang="en-US" sz="2800">
              <a:solidFill>
                <a:srgbClr val="000000"/>
              </a:solidFill>
            </a:endParaRPr>
          </a:p>
          <a:p>
            <a:pPr marL="457200" indent="-457200" defTabSz="381000" eaLnBrk="0" fontAlgn="base" hangingPunct="0">
              <a:spcBef>
                <a:spcPct val="0"/>
              </a:spcBef>
              <a:spcAft>
                <a:spcPct val="0"/>
              </a:spcAft>
              <a:buFontTx/>
              <a:buAutoNum type="arabicPeriod"/>
            </a:pPr>
            <a:r>
              <a:rPr lang="en-US" sz="2800">
                <a:solidFill>
                  <a:srgbClr val="000000"/>
                </a:solidFill>
              </a:rPr>
              <a:t>Making Decisions</a:t>
            </a:r>
          </a:p>
          <a:p>
            <a:pPr marL="457200" indent="-457200" defTabSz="381000" eaLnBrk="0" fontAlgn="base" hangingPunct="0">
              <a:spcBef>
                <a:spcPct val="0"/>
              </a:spcBef>
              <a:spcAft>
                <a:spcPct val="0"/>
              </a:spcAft>
              <a:buFontTx/>
              <a:buAutoNum type="arabicPeriod"/>
            </a:pPr>
            <a:endParaRPr lang="en-US" sz="2800">
              <a:solidFill>
                <a:srgbClr val="000000"/>
              </a:solidFill>
            </a:endParaRPr>
          </a:p>
          <a:p>
            <a:pPr marL="457200" indent="-457200" defTabSz="381000" eaLnBrk="0" fontAlgn="base" hangingPunct="0">
              <a:spcBef>
                <a:spcPct val="0"/>
              </a:spcBef>
              <a:spcAft>
                <a:spcPct val="0"/>
              </a:spcAft>
              <a:buFontTx/>
              <a:buAutoNum type="arabicPeriod"/>
            </a:pPr>
            <a:r>
              <a:rPr lang="en-US" sz="2800">
                <a:solidFill>
                  <a:srgbClr val="000000"/>
                </a:solidFill>
              </a:rPr>
              <a:t>Explaining Task, Positive Interdependence, and Individual Accountability</a:t>
            </a:r>
          </a:p>
          <a:p>
            <a:pPr marL="457200" indent="-457200" defTabSz="381000" eaLnBrk="0" fontAlgn="base" hangingPunct="0">
              <a:spcBef>
                <a:spcPct val="0"/>
              </a:spcBef>
              <a:spcAft>
                <a:spcPct val="0"/>
              </a:spcAft>
              <a:buFontTx/>
              <a:buAutoNum type="arabicPeriod"/>
            </a:pPr>
            <a:endParaRPr lang="en-US" sz="2800">
              <a:solidFill>
                <a:srgbClr val="000000"/>
              </a:solidFill>
            </a:endParaRPr>
          </a:p>
          <a:p>
            <a:pPr marL="457200" indent="-457200" defTabSz="381000" eaLnBrk="0" fontAlgn="base" hangingPunct="0">
              <a:spcBef>
                <a:spcPct val="0"/>
              </a:spcBef>
              <a:spcAft>
                <a:spcPct val="0"/>
              </a:spcAft>
              <a:buFontTx/>
              <a:buAutoNum type="arabicPeriod"/>
            </a:pPr>
            <a:r>
              <a:rPr lang="en-US" sz="2800">
                <a:solidFill>
                  <a:srgbClr val="000000"/>
                </a:solidFill>
              </a:rPr>
              <a:t>Monitoring and Intervening to Teach Skills</a:t>
            </a:r>
          </a:p>
          <a:p>
            <a:pPr marL="457200" indent="-457200" defTabSz="381000" eaLnBrk="0" fontAlgn="base" hangingPunct="0">
              <a:spcBef>
                <a:spcPct val="0"/>
              </a:spcBef>
              <a:spcAft>
                <a:spcPct val="0"/>
              </a:spcAft>
              <a:buFontTx/>
              <a:buAutoNum type="arabicPeriod"/>
            </a:pPr>
            <a:endParaRPr lang="en-US" sz="2800">
              <a:solidFill>
                <a:srgbClr val="000000"/>
              </a:solidFill>
            </a:endParaRPr>
          </a:p>
          <a:p>
            <a:pPr marL="457200" indent="-457200" defTabSz="381000" eaLnBrk="0" fontAlgn="base" hangingPunct="0">
              <a:spcBef>
                <a:spcPct val="0"/>
              </a:spcBef>
              <a:spcAft>
                <a:spcPct val="0"/>
              </a:spcAft>
              <a:buFontTx/>
              <a:buAutoNum type="arabicPeriod"/>
            </a:pPr>
            <a:r>
              <a:rPr lang="en-US" sz="2800">
                <a:solidFill>
                  <a:srgbClr val="000000"/>
                </a:solidFill>
              </a:rPr>
              <a:t>Evaluating Students' Achievement and Group Effectiveness</a:t>
            </a:r>
          </a:p>
        </p:txBody>
      </p:sp>
    </p:spTree>
    <p:custDataLst>
      <p:tags r:id="rId1"/>
    </p:custDataLst>
    <p:extLst>
      <p:ext uri="{BB962C8B-B14F-4D97-AF65-F5344CB8AC3E}">
        <p14:creationId xmlns:p14="http://schemas.microsoft.com/office/powerpoint/2010/main" val="3484927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1"/>
          </p:nvPr>
        </p:nvSpPr>
        <p:spPr>
          <a:noFill/>
        </p:spPr>
        <p:txBody>
          <a:bodyPr/>
          <a:lstStyle/>
          <a:p>
            <a:fld id="{543E4190-06AE-4C49-9BFD-4D933983E7FE}" type="slidenum">
              <a:rPr lang="en-US">
                <a:solidFill>
                  <a:srgbClr val="000000"/>
                </a:solidFill>
              </a:rPr>
              <a:pPr/>
              <a:t>54</a:t>
            </a:fld>
            <a:endParaRPr lang="en-US">
              <a:solidFill>
                <a:srgbClr val="000000"/>
              </a:solidFill>
            </a:endParaRPr>
          </a:p>
        </p:txBody>
      </p:sp>
      <p:sp>
        <p:nvSpPr>
          <p:cNvPr id="8195" name="Text Box 2"/>
          <p:cNvSpPr txBox="1">
            <a:spLocks noChangeArrowheads="1"/>
          </p:cNvSpPr>
          <p:nvPr/>
        </p:nvSpPr>
        <p:spPr bwMode="auto">
          <a:xfrm>
            <a:off x="395288" y="812800"/>
            <a:ext cx="8185150" cy="4386263"/>
          </a:xfrm>
          <a:prstGeom prst="rect">
            <a:avLst/>
          </a:prstGeom>
          <a:noFill/>
          <a:ln w="9525">
            <a:noFill/>
            <a:miter lim="800000"/>
            <a:headEnd/>
            <a:tailEnd/>
          </a:ln>
        </p:spPr>
        <p:txBody>
          <a:bodyPr lIns="0" tIns="0" rIns="0" bIns="0">
            <a:spAutoFit/>
          </a:bodyPr>
          <a:lstStyle/>
          <a:p>
            <a:pPr algn="ctr" defTabSz="381000" eaLnBrk="0" fontAlgn="base" hangingPunct="0">
              <a:spcBef>
                <a:spcPct val="0"/>
              </a:spcBef>
              <a:spcAft>
                <a:spcPct val="0"/>
              </a:spcAft>
            </a:pPr>
            <a:r>
              <a:rPr lang="en-US" sz="3200">
                <a:solidFill>
                  <a:srgbClr val="000000"/>
                </a:solidFill>
              </a:rPr>
              <a:t>Decisions,Decisions</a:t>
            </a:r>
          </a:p>
          <a:p>
            <a:pPr defTabSz="381000" eaLnBrk="0" fontAlgn="base" hangingPunct="0">
              <a:spcBef>
                <a:spcPct val="0"/>
              </a:spcBef>
              <a:spcAft>
                <a:spcPct val="0"/>
              </a:spcAft>
            </a:pPr>
            <a:endParaRPr lang="en-US" sz="3200">
              <a:solidFill>
                <a:srgbClr val="000000"/>
              </a:solidFill>
            </a:endParaRPr>
          </a:p>
          <a:p>
            <a:pPr defTabSz="381000" eaLnBrk="0" fontAlgn="base" hangingPunct="0">
              <a:spcBef>
                <a:spcPct val="0"/>
              </a:spcBef>
              <a:spcAft>
                <a:spcPct val="0"/>
              </a:spcAft>
            </a:pPr>
            <a:r>
              <a:rPr lang="en-US" sz="3200">
                <a:solidFill>
                  <a:srgbClr val="000000"/>
                </a:solidFill>
              </a:rPr>
              <a:t>Group size? </a:t>
            </a:r>
          </a:p>
          <a:p>
            <a:pPr defTabSz="381000" eaLnBrk="0" fontAlgn="base" hangingPunct="0">
              <a:spcBef>
                <a:spcPct val="0"/>
              </a:spcBef>
              <a:spcAft>
                <a:spcPct val="0"/>
              </a:spcAft>
            </a:pPr>
            <a:r>
              <a:rPr lang="en-US" sz="3200">
                <a:solidFill>
                  <a:srgbClr val="000000"/>
                </a:solidFill>
              </a:rPr>
              <a:t>Group selection?</a:t>
            </a:r>
          </a:p>
          <a:p>
            <a:pPr defTabSz="381000" eaLnBrk="0" fontAlgn="base" hangingPunct="0">
              <a:spcBef>
                <a:spcPct val="0"/>
              </a:spcBef>
              <a:spcAft>
                <a:spcPct val="0"/>
              </a:spcAft>
            </a:pPr>
            <a:r>
              <a:rPr lang="en-US" sz="3200">
                <a:solidFill>
                  <a:srgbClr val="000000"/>
                </a:solidFill>
              </a:rPr>
              <a:t>Group member roles?</a:t>
            </a:r>
          </a:p>
          <a:p>
            <a:pPr defTabSz="381000" eaLnBrk="0" fontAlgn="base" hangingPunct="0">
              <a:spcBef>
                <a:spcPct val="0"/>
              </a:spcBef>
              <a:spcAft>
                <a:spcPct val="0"/>
              </a:spcAft>
            </a:pPr>
            <a:r>
              <a:rPr lang="en-US" sz="3200">
                <a:solidFill>
                  <a:srgbClr val="000000"/>
                </a:solidFill>
              </a:rPr>
              <a:t>How long to leave groups together?</a:t>
            </a:r>
          </a:p>
          <a:p>
            <a:pPr defTabSz="381000" eaLnBrk="0" fontAlgn="base" hangingPunct="0">
              <a:spcBef>
                <a:spcPct val="0"/>
              </a:spcBef>
              <a:spcAft>
                <a:spcPct val="0"/>
              </a:spcAft>
            </a:pPr>
            <a:r>
              <a:rPr lang="en-US" sz="3200">
                <a:solidFill>
                  <a:srgbClr val="000000"/>
                </a:solidFill>
              </a:rPr>
              <a:t>Arranging the room?</a:t>
            </a:r>
          </a:p>
          <a:p>
            <a:pPr defTabSz="381000" eaLnBrk="0" fontAlgn="base" hangingPunct="0">
              <a:spcBef>
                <a:spcPct val="0"/>
              </a:spcBef>
              <a:spcAft>
                <a:spcPct val="0"/>
              </a:spcAft>
            </a:pPr>
            <a:r>
              <a:rPr lang="en-US" sz="3200">
                <a:solidFill>
                  <a:srgbClr val="000000"/>
                </a:solidFill>
              </a:rPr>
              <a:t>Providing materials?</a:t>
            </a:r>
          </a:p>
          <a:p>
            <a:pPr defTabSz="381000" eaLnBrk="0" fontAlgn="base" hangingPunct="0">
              <a:spcBef>
                <a:spcPct val="0"/>
              </a:spcBef>
              <a:spcAft>
                <a:spcPct val="0"/>
              </a:spcAft>
            </a:pPr>
            <a:r>
              <a:rPr lang="en-US" sz="3200">
                <a:solidFill>
                  <a:srgbClr val="000000"/>
                </a:solidFill>
              </a:rPr>
              <a:t>Time allocation?</a:t>
            </a:r>
          </a:p>
        </p:txBody>
      </p:sp>
    </p:spTree>
    <p:custDataLst>
      <p:tags r:id="rId1"/>
    </p:custDataLst>
    <p:extLst>
      <p:ext uri="{BB962C8B-B14F-4D97-AF65-F5344CB8AC3E}">
        <p14:creationId xmlns:p14="http://schemas.microsoft.com/office/powerpoint/2010/main" val="416337684"/>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09600" y="228600"/>
            <a:ext cx="8113713" cy="5486400"/>
          </a:xfrm>
          <a:prstGeom prst="rect">
            <a:avLst/>
          </a:prstGeom>
          <a:noFill/>
          <a:ln w="9525">
            <a:noFill/>
            <a:miter lim="800000"/>
            <a:headEnd/>
            <a:tailEnd/>
          </a:ln>
        </p:spPr>
        <p:txBody>
          <a:bodyPr lIns="0" tIns="0" rIns="0" bIns="0"/>
          <a:lstStyle/>
          <a:p>
            <a:pPr marL="457200" indent="-457200" algn="ctr" eaLnBrk="0" fontAlgn="base" hangingPunct="0">
              <a:spcBef>
                <a:spcPct val="0"/>
              </a:spcBef>
              <a:spcAft>
                <a:spcPct val="0"/>
              </a:spcAft>
            </a:pPr>
            <a:r>
              <a:rPr lang="en-US" sz="2600" b="1" dirty="0">
                <a:solidFill>
                  <a:srgbClr val="000000"/>
                </a:solidFill>
              </a:rPr>
              <a:t>Formal Cooperative Learning – Types of Tasks</a:t>
            </a:r>
          </a:p>
          <a:p>
            <a:pPr marL="457200" indent="-457200" algn="ctr" eaLnBrk="0" fontAlgn="base" hangingPunct="0">
              <a:spcBef>
                <a:spcPct val="0"/>
              </a:spcBef>
              <a:spcAft>
                <a:spcPct val="0"/>
              </a:spcAft>
            </a:pPr>
            <a:endParaRPr lang="en-US" sz="2600" dirty="0">
              <a:solidFill>
                <a:srgbClr val="000000"/>
              </a:solidFill>
            </a:endParaRPr>
          </a:p>
          <a:p>
            <a:pPr marL="457200" indent="-457200" eaLnBrk="0" fontAlgn="base" hangingPunct="0">
              <a:spcBef>
                <a:spcPct val="0"/>
              </a:spcBef>
              <a:spcAft>
                <a:spcPct val="0"/>
              </a:spcAft>
              <a:buFontTx/>
              <a:buAutoNum type="arabicPeriod"/>
            </a:pPr>
            <a:r>
              <a:rPr lang="en-US" sz="2500" b="1" dirty="0">
                <a:solidFill>
                  <a:srgbClr val="000000"/>
                </a:solidFill>
              </a:rPr>
              <a:t>Jigsaw – Learning new conceptual/procedural material</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2.	Peer Composition or Editing</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3.	Reading Comprehension/Interpretation </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4.	</a:t>
            </a:r>
            <a:r>
              <a:rPr lang="en-US" sz="2500" b="1" dirty="0">
                <a:solidFill>
                  <a:srgbClr val="000000"/>
                </a:solidFill>
              </a:rPr>
              <a:t>Problem Solving, Project, or Presentation</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5.	Review/Correct Homework </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6.	Constructive </a:t>
            </a:r>
            <a:r>
              <a:rPr lang="en-US" sz="2500" dirty="0" smtClean="0">
                <a:solidFill>
                  <a:srgbClr val="000000"/>
                </a:solidFill>
              </a:rPr>
              <a:t>Controversy</a:t>
            </a:r>
            <a:endParaRPr lang="en-US" sz="2500" dirty="0">
              <a:solidFill>
                <a:srgbClr val="000000"/>
              </a:solidFill>
            </a:endParaRP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7.	</a:t>
            </a:r>
            <a:r>
              <a:rPr lang="en-US" sz="2500" b="1" dirty="0">
                <a:solidFill>
                  <a:srgbClr val="000000"/>
                </a:solidFill>
              </a:rPr>
              <a:t>Group Tests</a:t>
            </a:r>
          </a:p>
        </p:txBody>
      </p:sp>
    </p:spTree>
    <p:custDataLst>
      <p:tags r:id="rId1"/>
    </p:custDataLst>
    <p:extLst>
      <p:ext uri="{BB962C8B-B14F-4D97-AF65-F5344CB8AC3E}">
        <p14:creationId xmlns:p14="http://schemas.microsoft.com/office/powerpoint/2010/main" val="265868663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fld id="{165D5B01-ECAB-4479-89BB-800841A47B8A}" type="slidenum">
              <a:rPr lang="en-US" smtClean="0">
                <a:solidFill>
                  <a:srgbClr val="000000"/>
                </a:solidFill>
              </a:rPr>
              <a:pPr>
                <a:defRPr/>
              </a:pPr>
              <a:t>56</a:t>
            </a:fld>
            <a:endParaRPr lang="en-US">
              <a:solidFill>
                <a:srgbClr val="000000"/>
              </a:solidFill>
            </a:endParaRPr>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156" t="10506" r="33965" b="32485"/>
          <a:stretch/>
        </p:blipFill>
        <p:spPr bwMode="auto">
          <a:xfrm>
            <a:off x="235010" y="1301810"/>
            <a:ext cx="4565590" cy="456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2600" y="304800"/>
            <a:ext cx="5561138" cy="830997"/>
          </a:xfrm>
          <a:prstGeom prst="rect">
            <a:avLst/>
          </a:prstGeom>
          <a:noFill/>
        </p:spPr>
        <p:txBody>
          <a:bodyPr wrap="none" rtlCol="0">
            <a:spAutoFit/>
          </a:bodyPr>
          <a:lstStyle/>
          <a:p>
            <a:r>
              <a:rPr lang="en-US" sz="4800" dirty="0" smtClean="0"/>
              <a:t>Cooperative Jigsaw</a:t>
            </a:r>
            <a:endParaRPr lang="en-US" sz="4800" dirty="0"/>
          </a:p>
        </p:txBody>
      </p:sp>
      <p:sp>
        <p:nvSpPr>
          <p:cNvPr id="6" name="Rectangle 5"/>
          <p:cNvSpPr/>
          <p:nvPr/>
        </p:nvSpPr>
        <p:spPr>
          <a:xfrm>
            <a:off x="651687" y="6019800"/>
            <a:ext cx="2377254" cy="461665"/>
          </a:xfrm>
          <a:prstGeom prst="rect">
            <a:avLst/>
          </a:prstGeom>
        </p:spPr>
        <p:txBody>
          <a:bodyPr wrap="none">
            <a:spAutoFit/>
          </a:bodyPr>
          <a:lstStyle/>
          <a:p>
            <a:r>
              <a:rPr lang="en-US" sz="2400" dirty="0"/>
              <a:t>www.jigsaw.org/‎</a:t>
            </a:r>
          </a:p>
        </p:txBody>
      </p:sp>
      <p:sp>
        <p:nvSpPr>
          <p:cNvPr id="7" name="Rectangle 6"/>
          <p:cNvSpPr/>
          <p:nvPr/>
        </p:nvSpPr>
        <p:spPr>
          <a:xfrm>
            <a:off x="4953000" y="1371600"/>
            <a:ext cx="4038600" cy="3693319"/>
          </a:xfrm>
          <a:prstGeom prst="rect">
            <a:avLst/>
          </a:prstGeom>
        </p:spPr>
        <p:txBody>
          <a:bodyPr wrap="square">
            <a:spAutoFit/>
          </a:bodyPr>
          <a:lstStyle/>
          <a:p>
            <a:pPr algn="ctr" defTabSz="381000" eaLnBrk="0" fontAlgn="base" hangingPunct="0">
              <a:spcBef>
                <a:spcPct val="0"/>
              </a:spcBef>
              <a:spcAft>
                <a:spcPct val="0"/>
              </a:spcAft>
            </a:pPr>
            <a:r>
              <a:rPr lang="en-US" dirty="0">
                <a:solidFill>
                  <a:srgbClr val="000000"/>
                </a:solidFill>
              </a:rPr>
              <a:t>JIGSAW SCHEDULE</a:t>
            </a:r>
          </a:p>
          <a:p>
            <a:pPr defTabSz="381000" eaLnBrk="0" fontAlgn="base" hangingPunct="0">
              <a:spcBef>
                <a:spcPct val="0"/>
              </a:spcBef>
              <a:spcAft>
                <a:spcPct val="0"/>
              </a:spcAft>
            </a:pPr>
            <a:endParaRPr lang="en-US" dirty="0">
              <a:solidFill>
                <a:srgbClr val="000000"/>
              </a:solidFill>
            </a:endParaRPr>
          </a:p>
          <a:p>
            <a:pPr defTabSz="381000" eaLnBrk="0" fontAlgn="base" hangingPunct="0">
              <a:spcBef>
                <a:spcPct val="0"/>
              </a:spcBef>
              <a:spcAft>
                <a:spcPct val="0"/>
              </a:spcAft>
            </a:pPr>
            <a:r>
              <a:rPr lang="en-US" dirty="0">
                <a:solidFill>
                  <a:srgbClr val="000000"/>
                </a:solidFill>
              </a:rPr>
              <a:t>COOPERATIVE </a:t>
            </a:r>
            <a:r>
              <a:rPr lang="en-US" dirty="0" smtClean="0">
                <a:solidFill>
                  <a:srgbClr val="000000"/>
                </a:solidFill>
              </a:rPr>
              <a:t>GROUPS (3-4 members)</a:t>
            </a:r>
            <a:endParaRPr lang="en-US" dirty="0">
              <a:solidFill>
                <a:srgbClr val="000000"/>
              </a:solidFill>
            </a:endParaRPr>
          </a:p>
          <a:p>
            <a:pPr defTabSz="381000" eaLnBrk="0" fontAlgn="base" hangingPunct="0">
              <a:spcBef>
                <a:spcPct val="0"/>
              </a:spcBef>
              <a:spcAft>
                <a:spcPct val="0"/>
              </a:spcAft>
            </a:pPr>
            <a:endParaRPr lang="en-US" dirty="0">
              <a:solidFill>
                <a:srgbClr val="000000"/>
              </a:solidFill>
            </a:endParaRPr>
          </a:p>
          <a:p>
            <a:pPr defTabSz="381000" eaLnBrk="0" fontAlgn="base" hangingPunct="0">
              <a:spcBef>
                <a:spcPct val="0"/>
              </a:spcBef>
              <a:spcAft>
                <a:spcPct val="0"/>
              </a:spcAft>
            </a:pPr>
            <a:r>
              <a:rPr lang="en-US" dirty="0">
                <a:solidFill>
                  <a:srgbClr val="000000"/>
                </a:solidFill>
              </a:rPr>
              <a:t>PREPARATION PAIRS</a:t>
            </a:r>
          </a:p>
          <a:p>
            <a:pPr defTabSz="381000" eaLnBrk="0" fontAlgn="base" hangingPunct="0">
              <a:spcBef>
                <a:spcPct val="0"/>
              </a:spcBef>
              <a:spcAft>
                <a:spcPct val="0"/>
              </a:spcAft>
            </a:pPr>
            <a:endParaRPr lang="en-US" dirty="0">
              <a:solidFill>
                <a:srgbClr val="000000"/>
              </a:solidFill>
            </a:endParaRPr>
          </a:p>
          <a:p>
            <a:pPr defTabSz="381000" eaLnBrk="0" fontAlgn="base" hangingPunct="0">
              <a:spcBef>
                <a:spcPct val="0"/>
              </a:spcBef>
              <a:spcAft>
                <a:spcPct val="0"/>
              </a:spcAft>
            </a:pPr>
            <a:r>
              <a:rPr lang="en-US" dirty="0">
                <a:solidFill>
                  <a:srgbClr val="000000"/>
                </a:solidFill>
              </a:rPr>
              <a:t>CONSULTING/SHARING PAIRS</a:t>
            </a:r>
          </a:p>
          <a:p>
            <a:pPr defTabSz="381000" eaLnBrk="0" fontAlgn="base" hangingPunct="0">
              <a:spcBef>
                <a:spcPct val="0"/>
              </a:spcBef>
              <a:spcAft>
                <a:spcPct val="0"/>
              </a:spcAft>
            </a:pPr>
            <a:endParaRPr lang="en-US" dirty="0">
              <a:solidFill>
                <a:srgbClr val="000000"/>
              </a:solidFill>
            </a:endParaRPr>
          </a:p>
          <a:p>
            <a:pPr defTabSz="381000" eaLnBrk="0" fontAlgn="base" hangingPunct="0">
              <a:spcBef>
                <a:spcPct val="0"/>
              </a:spcBef>
              <a:spcAft>
                <a:spcPct val="0"/>
              </a:spcAft>
            </a:pPr>
            <a:r>
              <a:rPr lang="en-US" dirty="0">
                <a:solidFill>
                  <a:srgbClr val="000000"/>
                </a:solidFill>
              </a:rPr>
              <a:t>TEACHING/LEARNING IN COOPERATIVE GROUPS</a:t>
            </a:r>
          </a:p>
          <a:p>
            <a:pPr defTabSz="381000" eaLnBrk="0" fontAlgn="base" hangingPunct="0">
              <a:spcBef>
                <a:spcPct val="0"/>
              </a:spcBef>
              <a:spcAft>
                <a:spcPct val="0"/>
              </a:spcAft>
            </a:pPr>
            <a:endParaRPr lang="en-US" dirty="0">
              <a:solidFill>
                <a:srgbClr val="000000"/>
              </a:solidFill>
            </a:endParaRPr>
          </a:p>
          <a:p>
            <a:pPr defTabSz="381000" eaLnBrk="0" fontAlgn="base" hangingPunct="0">
              <a:spcBef>
                <a:spcPct val="0"/>
              </a:spcBef>
              <a:spcAft>
                <a:spcPct val="0"/>
              </a:spcAft>
            </a:pPr>
            <a:r>
              <a:rPr lang="en-US" dirty="0">
                <a:solidFill>
                  <a:srgbClr val="000000"/>
                </a:solidFill>
              </a:rPr>
              <a:t>WHOLE CLASS REVIEW</a:t>
            </a:r>
          </a:p>
        </p:txBody>
      </p:sp>
    </p:spTree>
    <p:extLst>
      <p:ext uri="{BB962C8B-B14F-4D97-AF65-F5344CB8AC3E}">
        <p14:creationId xmlns:p14="http://schemas.microsoft.com/office/powerpoint/2010/main" val="170947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09600" y="228600"/>
            <a:ext cx="8113713" cy="5486400"/>
          </a:xfrm>
          <a:prstGeom prst="rect">
            <a:avLst/>
          </a:prstGeom>
          <a:noFill/>
          <a:ln w="9525">
            <a:noFill/>
            <a:miter lim="800000"/>
            <a:headEnd/>
            <a:tailEnd/>
          </a:ln>
        </p:spPr>
        <p:txBody>
          <a:bodyPr lIns="0" tIns="0" rIns="0" bIns="0"/>
          <a:lstStyle/>
          <a:p>
            <a:pPr marL="457200" indent="-457200" algn="ctr" eaLnBrk="0" fontAlgn="base" hangingPunct="0">
              <a:spcBef>
                <a:spcPct val="0"/>
              </a:spcBef>
              <a:spcAft>
                <a:spcPct val="0"/>
              </a:spcAft>
            </a:pPr>
            <a:r>
              <a:rPr lang="en-US" sz="2600" b="1" dirty="0">
                <a:solidFill>
                  <a:srgbClr val="000000"/>
                </a:solidFill>
              </a:rPr>
              <a:t>Formal Cooperative Learning – Types of Tasks</a:t>
            </a:r>
          </a:p>
          <a:p>
            <a:pPr marL="457200" indent="-457200" algn="ctr" eaLnBrk="0" fontAlgn="base" hangingPunct="0">
              <a:spcBef>
                <a:spcPct val="0"/>
              </a:spcBef>
              <a:spcAft>
                <a:spcPct val="0"/>
              </a:spcAft>
            </a:pPr>
            <a:endParaRPr lang="en-US" sz="2600" dirty="0">
              <a:solidFill>
                <a:srgbClr val="000000"/>
              </a:solidFill>
            </a:endParaRPr>
          </a:p>
          <a:p>
            <a:pPr marL="457200" indent="-457200" eaLnBrk="0" fontAlgn="base" hangingPunct="0">
              <a:spcBef>
                <a:spcPct val="0"/>
              </a:spcBef>
              <a:spcAft>
                <a:spcPct val="0"/>
              </a:spcAft>
              <a:buFontTx/>
              <a:buAutoNum type="arabicPeriod"/>
            </a:pPr>
            <a:r>
              <a:rPr lang="en-US" sz="2500" b="1" dirty="0">
                <a:solidFill>
                  <a:srgbClr val="000000"/>
                </a:solidFill>
              </a:rPr>
              <a:t>Jigsaw – Learning new conceptual/procedural material</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2.	Peer Composition or Editing</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3.	Reading Comprehension/Interpretation </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4.	</a:t>
            </a:r>
            <a:r>
              <a:rPr lang="en-US" sz="2500" b="1" dirty="0">
                <a:solidFill>
                  <a:srgbClr val="000000"/>
                </a:solidFill>
              </a:rPr>
              <a:t>Problem Solving, Project, or Presentation</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5.	Review/Correct Homework </a:t>
            </a: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6.	Constructive </a:t>
            </a:r>
            <a:r>
              <a:rPr lang="en-US" sz="2500" dirty="0" smtClean="0">
                <a:solidFill>
                  <a:srgbClr val="000000"/>
                </a:solidFill>
              </a:rPr>
              <a:t>Controversy</a:t>
            </a:r>
            <a:endParaRPr lang="en-US" sz="2500" dirty="0">
              <a:solidFill>
                <a:srgbClr val="000000"/>
              </a:solidFill>
            </a:endParaRPr>
          </a:p>
          <a:p>
            <a:pPr marL="457200" indent="-457200" eaLnBrk="0" fontAlgn="base" hangingPunct="0">
              <a:spcBef>
                <a:spcPct val="0"/>
              </a:spcBef>
              <a:spcAft>
                <a:spcPct val="0"/>
              </a:spcAft>
            </a:pPr>
            <a:endParaRPr lang="en-US" sz="2500" dirty="0">
              <a:solidFill>
                <a:srgbClr val="000000"/>
              </a:solidFill>
            </a:endParaRPr>
          </a:p>
          <a:p>
            <a:pPr marL="457200" indent="-457200" eaLnBrk="0" fontAlgn="base" hangingPunct="0">
              <a:spcBef>
                <a:spcPct val="0"/>
              </a:spcBef>
              <a:spcAft>
                <a:spcPct val="0"/>
              </a:spcAft>
            </a:pPr>
            <a:r>
              <a:rPr lang="en-US" sz="2500" dirty="0">
                <a:solidFill>
                  <a:srgbClr val="000000"/>
                </a:solidFill>
              </a:rPr>
              <a:t>7.	</a:t>
            </a:r>
            <a:r>
              <a:rPr lang="en-US" sz="2500" b="1" dirty="0">
                <a:solidFill>
                  <a:srgbClr val="000000"/>
                </a:solidFill>
              </a:rPr>
              <a:t>Group Tests</a:t>
            </a:r>
          </a:p>
        </p:txBody>
      </p:sp>
    </p:spTree>
    <p:custDataLst>
      <p:tags r:id="rId1"/>
    </p:custDataLst>
    <p:extLst>
      <p:ext uri="{BB962C8B-B14F-4D97-AF65-F5344CB8AC3E}">
        <p14:creationId xmlns:p14="http://schemas.microsoft.com/office/powerpoint/2010/main" val="377429067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4"/>
          <p:cNvSpPr>
            <a:spLocks noGrp="1"/>
          </p:cNvSpPr>
          <p:nvPr>
            <p:ph type="ftr" sz="quarter" idx="11"/>
          </p:nvPr>
        </p:nvSpPr>
        <p:spPr>
          <a:noFill/>
        </p:spPr>
        <p:txBody>
          <a:bodyPr/>
          <a:lstStyle/>
          <a:p>
            <a:fld id="{84DF553C-1E0C-4B37-85AC-97EFC14E7CB9}" type="slidenum">
              <a:rPr lang="en-US" smtClean="0">
                <a:solidFill>
                  <a:srgbClr val="000000"/>
                </a:solidFill>
              </a:rPr>
              <a:pPr/>
              <a:t>58</a:t>
            </a:fld>
            <a:endParaRPr lang="en-US" smtClean="0">
              <a:solidFill>
                <a:srgbClr val="000000"/>
              </a:solidFill>
            </a:endParaRPr>
          </a:p>
        </p:txBody>
      </p:sp>
      <p:sp>
        <p:nvSpPr>
          <p:cNvPr id="76803" name="Rectangle 2"/>
          <p:cNvSpPr>
            <a:spLocks noGrp="1" noChangeArrowheads="1"/>
          </p:cNvSpPr>
          <p:nvPr>
            <p:ph type="title"/>
          </p:nvPr>
        </p:nvSpPr>
        <p:spPr/>
        <p:txBody>
          <a:bodyPr/>
          <a:lstStyle/>
          <a:p>
            <a:pPr eaLnBrk="1" hangingPunct="1"/>
            <a:r>
              <a:rPr lang="en-US" smtClean="0"/>
              <a:t>Challenge-Based Learning</a:t>
            </a:r>
          </a:p>
        </p:txBody>
      </p:sp>
      <p:sp>
        <p:nvSpPr>
          <p:cNvPr id="76804" name="Rectangle 3"/>
          <p:cNvSpPr>
            <a:spLocks noGrp="1" noChangeArrowheads="1"/>
          </p:cNvSpPr>
          <p:nvPr>
            <p:ph type="body" idx="1"/>
          </p:nvPr>
        </p:nvSpPr>
        <p:spPr>
          <a:xfrm>
            <a:off x="457200" y="1524000"/>
            <a:ext cx="8229600" cy="3810000"/>
          </a:xfrm>
        </p:spPr>
        <p:txBody>
          <a:bodyPr/>
          <a:lstStyle/>
          <a:p>
            <a:pPr eaLnBrk="1" hangingPunct="1"/>
            <a:r>
              <a:rPr lang="en-US" smtClean="0"/>
              <a:t>Problem-based learning</a:t>
            </a:r>
          </a:p>
          <a:p>
            <a:pPr eaLnBrk="1" hangingPunct="1"/>
            <a:r>
              <a:rPr lang="en-US" smtClean="0"/>
              <a:t>Case-based learning</a:t>
            </a:r>
          </a:p>
          <a:p>
            <a:pPr eaLnBrk="1" hangingPunct="1"/>
            <a:r>
              <a:rPr lang="en-US" smtClean="0"/>
              <a:t>Project-based learning</a:t>
            </a:r>
          </a:p>
          <a:p>
            <a:pPr eaLnBrk="1" hangingPunct="1"/>
            <a:r>
              <a:rPr lang="en-US" smtClean="0"/>
              <a:t>Learning by design</a:t>
            </a:r>
          </a:p>
          <a:p>
            <a:pPr eaLnBrk="1" hangingPunct="1"/>
            <a:r>
              <a:rPr lang="en-US" smtClean="0"/>
              <a:t>Inquiry learning</a:t>
            </a:r>
          </a:p>
          <a:p>
            <a:pPr eaLnBrk="1" hangingPunct="1"/>
            <a:r>
              <a:rPr lang="en-US" smtClean="0"/>
              <a:t>Anchored instruction</a:t>
            </a:r>
          </a:p>
        </p:txBody>
      </p:sp>
      <p:sp>
        <p:nvSpPr>
          <p:cNvPr id="76805" name="Text Box 4"/>
          <p:cNvSpPr txBox="1">
            <a:spLocks noChangeArrowheads="1"/>
          </p:cNvSpPr>
          <p:nvPr/>
        </p:nvSpPr>
        <p:spPr bwMode="auto">
          <a:xfrm>
            <a:off x="609600" y="5257800"/>
            <a:ext cx="7924800" cy="804863"/>
          </a:xfrm>
          <a:prstGeom prst="rect">
            <a:avLst/>
          </a:prstGeom>
          <a:noFill/>
          <a:ln w="9525">
            <a:noFill/>
            <a:miter lim="800000"/>
            <a:headEnd/>
            <a:tailEnd/>
          </a:ln>
        </p:spPr>
        <p:txBody>
          <a:bodyPr>
            <a:spAutoFit/>
          </a:bodyPr>
          <a:lstStyle/>
          <a:p>
            <a:pPr marL="342900" indent="-342900" fontAlgn="base">
              <a:lnSpc>
                <a:spcPct val="80000"/>
              </a:lnSpc>
              <a:spcBef>
                <a:spcPct val="20000"/>
              </a:spcBef>
              <a:spcAft>
                <a:spcPct val="0"/>
              </a:spcAft>
            </a:pPr>
            <a:r>
              <a:rPr lang="en-US">
                <a:solidFill>
                  <a:srgbClr val="000000"/>
                </a:solidFill>
              </a:rPr>
              <a:t>John Bransford, Nancy Vye and Helen Bateman. Creating High-Quality Learning Environments: Guidelines from Research on How People Learn </a:t>
            </a:r>
          </a:p>
          <a:p>
            <a:pPr marL="342900" indent="-342900"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85019948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Rectangle 2"/>
          <p:cNvSpPr>
            <a:spLocks noGrp="1" noRot="1" noChangeArrowheads="1"/>
          </p:cNvSpPr>
          <p:nvPr>
            <p:ph type="title" idx="4294967295"/>
          </p:nvPr>
        </p:nvSpPr>
        <p:spPr>
          <a:xfrm>
            <a:off x="685800" y="228600"/>
            <a:ext cx="7772400" cy="1143000"/>
          </a:xfrm>
        </p:spPr>
        <p:txBody>
          <a:bodyPr/>
          <a:lstStyle/>
          <a:p>
            <a:pPr eaLnBrk="1" hangingPunct="1"/>
            <a:r>
              <a:rPr lang="en-US" sz="3200" b="1" smtClean="0">
                <a:cs typeface="Arial" pitchFamily="34" charset="0"/>
              </a:rPr>
              <a:t>Challenge-Based Instruction                      with the Legacy Cycle</a:t>
            </a:r>
          </a:p>
        </p:txBody>
      </p:sp>
      <p:grpSp>
        <p:nvGrpSpPr>
          <p:cNvPr id="2" name="Group 3"/>
          <p:cNvGrpSpPr>
            <a:grpSpLocks/>
          </p:cNvGrpSpPr>
          <p:nvPr/>
        </p:nvGrpSpPr>
        <p:grpSpPr bwMode="auto">
          <a:xfrm>
            <a:off x="1524000" y="1371600"/>
            <a:ext cx="5864225" cy="4949825"/>
            <a:chOff x="979" y="1004"/>
            <a:chExt cx="3694" cy="3118"/>
          </a:xfrm>
        </p:grpSpPr>
        <p:graphicFrame>
          <p:nvGraphicFramePr>
            <p:cNvPr id="8194" name="Object 3"/>
            <p:cNvGraphicFramePr>
              <a:graphicFrameLocks noChangeAspect="1"/>
            </p:cNvGraphicFramePr>
            <p:nvPr/>
          </p:nvGraphicFramePr>
          <p:xfrm>
            <a:off x="1375" y="1140"/>
            <a:ext cx="3010" cy="2742"/>
          </p:xfrm>
          <a:graphic>
            <a:graphicData uri="http://schemas.openxmlformats.org/presentationml/2006/ole">
              <mc:AlternateContent xmlns:mc="http://schemas.openxmlformats.org/markup-compatibility/2006">
                <mc:Choice xmlns:v="urn:schemas-microsoft-com:vml" Requires="v">
                  <p:oleObj spid="_x0000_s3085" name="Image" r:id="rId5" imgW="4419048" imgH="4025397" progId="">
                    <p:embed/>
                  </p:oleObj>
                </mc:Choice>
                <mc:Fallback>
                  <p:oleObj name="Image" r:id="rId5" imgW="4419048" imgH="402539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 y="1140"/>
                          <a:ext cx="3010" cy="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9" name="Rectangle 57"/>
            <p:cNvSpPr>
              <a:spLocks noChangeArrowheads="1"/>
            </p:cNvSpPr>
            <p:nvPr/>
          </p:nvSpPr>
          <p:spPr bwMode="auto">
            <a:xfrm>
              <a:off x="2204" y="2315"/>
              <a:ext cx="1352" cy="659"/>
            </a:xfrm>
            <a:prstGeom prst="rect">
              <a:avLst/>
            </a:prstGeom>
            <a:solidFill>
              <a:srgbClr val="FFFFFF"/>
            </a:solidFill>
            <a:ln w="9525">
              <a:noFill/>
              <a:miter lim="800000"/>
              <a:headEnd/>
              <a:tailEnd/>
            </a:ln>
          </p:spPr>
          <p:txBody>
            <a:bodyPr/>
            <a:lstStyle/>
            <a:p>
              <a:pPr algn="ctr" eaLnBrk="0" fontAlgn="base" hangingPunct="0">
                <a:spcBef>
                  <a:spcPct val="0"/>
                </a:spcBef>
                <a:spcAft>
                  <a:spcPct val="0"/>
                </a:spcAft>
              </a:pPr>
              <a:r>
                <a:rPr lang="en-US" sz="3200" b="1">
                  <a:solidFill>
                    <a:srgbClr val="FF0000"/>
                  </a:solidFill>
                  <a:cs typeface="Arial" pitchFamily="34" charset="0"/>
                </a:rPr>
                <a:t>Legacy</a:t>
              </a:r>
            </a:p>
            <a:p>
              <a:pPr algn="ctr" eaLnBrk="0" fontAlgn="base" hangingPunct="0">
                <a:spcBef>
                  <a:spcPct val="0"/>
                </a:spcBef>
                <a:spcAft>
                  <a:spcPct val="0"/>
                </a:spcAft>
              </a:pPr>
              <a:r>
                <a:rPr lang="en-US" sz="3200" b="1">
                  <a:solidFill>
                    <a:srgbClr val="FF0000"/>
                  </a:solidFill>
                  <a:cs typeface="Arial" pitchFamily="34" charset="0"/>
                </a:rPr>
                <a:t>Cycle</a:t>
              </a:r>
            </a:p>
          </p:txBody>
        </p:sp>
        <p:sp>
          <p:nvSpPr>
            <p:cNvPr id="8200" name="Text Box 7"/>
            <p:cNvSpPr txBox="1">
              <a:spLocks noChangeArrowheads="1"/>
            </p:cNvSpPr>
            <p:nvPr/>
          </p:nvSpPr>
          <p:spPr bwMode="auto">
            <a:xfrm>
              <a:off x="1999" y="1004"/>
              <a:ext cx="1600" cy="232"/>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b="1">
                  <a:solidFill>
                    <a:srgbClr val="000000"/>
                  </a:solidFill>
                  <a:cs typeface="Arial" pitchFamily="34" charset="0"/>
                </a:rPr>
                <a:t>The Challenges</a:t>
              </a:r>
            </a:p>
          </p:txBody>
        </p:sp>
        <p:sp>
          <p:nvSpPr>
            <p:cNvPr id="8201" name="Text Box 9"/>
            <p:cNvSpPr txBox="1">
              <a:spLocks noChangeArrowheads="1"/>
            </p:cNvSpPr>
            <p:nvPr/>
          </p:nvSpPr>
          <p:spPr bwMode="auto">
            <a:xfrm>
              <a:off x="3605" y="1622"/>
              <a:ext cx="979" cy="404"/>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b="1">
                  <a:solidFill>
                    <a:srgbClr val="000000"/>
                  </a:solidFill>
                  <a:cs typeface="Arial" pitchFamily="34" charset="0"/>
                </a:rPr>
                <a:t>Generate Ideas</a:t>
              </a:r>
            </a:p>
          </p:txBody>
        </p:sp>
        <p:sp>
          <p:nvSpPr>
            <p:cNvPr id="8202" name="Text Box 12"/>
            <p:cNvSpPr txBox="1">
              <a:spLocks noChangeArrowheads="1"/>
            </p:cNvSpPr>
            <p:nvPr/>
          </p:nvSpPr>
          <p:spPr bwMode="auto">
            <a:xfrm>
              <a:off x="3361" y="3331"/>
              <a:ext cx="1312" cy="404"/>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b="1">
                  <a:solidFill>
                    <a:srgbClr val="000000"/>
                  </a:solidFill>
                  <a:cs typeface="Arial" pitchFamily="34" charset="0"/>
                </a:rPr>
                <a:t>Multiple Perspectives</a:t>
              </a:r>
            </a:p>
          </p:txBody>
        </p:sp>
        <p:sp>
          <p:nvSpPr>
            <p:cNvPr id="8203" name="Text Box 26"/>
            <p:cNvSpPr txBox="1">
              <a:spLocks noChangeArrowheads="1"/>
            </p:cNvSpPr>
            <p:nvPr/>
          </p:nvSpPr>
          <p:spPr bwMode="auto">
            <a:xfrm>
              <a:off x="2412" y="3718"/>
              <a:ext cx="891" cy="404"/>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b="1">
                  <a:solidFill>
                    <a:srgbClr val="000000"/>
                  </a:solidFill>
                  <a:cs typeface="Arial" pitchFamily="34" charset="0"/>
                </a:rPr>
                <a:t>Research     &amp; Revise</a:t>
              </a:r>
            </a:p>
          </p:txBody>
        </p:sp>
        <p:sp>
          <p:nvSpPr>
            <p:cNvPr id="8204" name="Text Box 31"/>
            <p:cNvSpPr txBox="1">
              <a:spLocks noChangeArrowheads="1"/>
            </p:cNvSpPr>
            <p:nvPr/>
          </p:nvSpPr>
          <p:spPr bwMode="auto">
            <a:xfrm>
              <a:off x="979" y="3108"/>
              <a:ext cx="1083" cy="404"/>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b="1">
                  <a:solidFill>
                    <a:srgbClr val="000000"/>
                  </a:solidFill>
                  <a:cs typeface="Arial" pitchFamily="34" charset="0"/>
                </a:rPr>
                <a:t>Test Your Mettle</a:t>
              </a:r>
            </a:p>
          </p:txBody>
        </p:sp>
        <p:sp>
          <p:nvSpPr>
            <p:cNvPr id="8205" name="Text Box 34"/>
            <p:cNvSpPr txBox="1">
              <a:spLocks noChangeArrowheads="1"/>
            </p:cNvSpPr>
            <p:nvPr/>
          </p:nvSpPr>
          <p:spPr bwMode="auto">
            <a:xfrm>
              <a:off x="1240" y="1677"/>
              <a:ext cx="629" cy="404"/>
            </a:xfrm>
            <a:prstGeom prst="rect">
              <a:avLst/>
            </a:prstGeom>
            <a:noFill/>
            <a:ln w="12700">
              <a:noFill/>
              <a:miter lim="800000"/>
              <a:headEnd/>
              <a:tailEnd/>
            </a:ln>
          </p:spPr>
          <p:txBody>
            <a:bodyPr>
              <a:spAutoFit/>
            </a:bodyPr>
            <a:lstStyle/>
            <a:p>
              <a:pPr algn="ctr" eaLnBrk="0" fontAlgn="base" hangingPunct="0">
                <a:spcBef>
                  <a:spcPct val="50000"/>
                </a:spcBef>
                <a:spcAft>
                  <a:spcPct val="0"/>
                </a:spcAft>
              </a:pPr>
              <a:r>
                <a:rPr lang="en-US" b="1">
                  <a:solidFill>
                    <a:srgbClr val="000000"/>
                  </a:solidFill>
                  <a:cs typeface="Arial" pitchFamily="34" charset="0"/>
                </a:rPr>
                <a:t>Go Public</a:t>
              </a:r>
            </a:p>
          </p:txBody>
        </p:sp>
      </p:grpSp>
      <p:sp>
        <p:nvSpPr>
          <p:cNvPr id="8197" name="Slide Number Placeholder 2"/>
          <p:cNvSpPr txBox="1">
            <a:spLocks noGrp="1"/>
          </p:cNvSpPr>
          <p:nvPr/>
        </p:nvSpPr>
        <p:spPr bwMode="auto">
          <a:xfrm>
            <a:off x="6900863" y="6465888"/>
            <a:ext cx="2133600" cy="365125"/>
          </a:xfrm>
          <a:prstGeom prst="rect">
            <a:avLst/>
          </a:prstGeom>
          <a:noFill/>
          <a:ln w="9525">
            <a:noFill/>
            <a:miter lim="800000"/>
            <a:headEnd/>
            <a:tailEnd/>
          </a:ln>
        </p:spPr>
        <p:txBody>
          <a:bodyPr anchor="ctr"/>
          <a:lstStyle/>
          <a:p>
            <a:pPr algn="r" eaLnBrk="0" fontAlgn="base" hangingPunct="0">
              <a:spcBef>
                <a:spcPct val="0"/>
              </a:spcBef>
              <a:spcAft>
                <a:spcPct val="0"/>
              </a:spcAft>
            </a:pPr>
            <a:fld id="{37F3E810-B9E1-4C80-84AB-4C4950B67AFF}" type="slidenum">
              <a:rPr lang="en-US" sz="1600" b="1">
                <a:solidFill>
                  <a:srgbClr val="000000"/>
                </a:solidFill>
                <a:latin typeface="Garamond" pitchFamily="18" charset="0"/>
                <a:cs typeface="Arial" pitchFamily="34" charset="0"/>
              </a:rPr>
              <a:pPr algn="r" eaLnBrk="0" fontAlgn="base" hangingPunct="0">
                <a:spcBef>
                  <a:spcPct val="0"/>
                </a:spcBef>
                <a:spcAft>
                  <a:spcPct val="0"/>
                </a:spcAft>
              </a:pPr>
              <a:t>59</a:t>
            </a:fld>
            <a:endParaRPr lang="en-US" sz="1600" b="1">
              <a:solidFill>
                <a:srgbClr val="000000"/>
              </a:solidFill>
              <a:latin typeface="Garamond" pitchFamily="18" charset="0"/>
              <a:cs typeface="Arial" pitchFamily="34" charset="0"/>
            </a:endParaRPr>
          </a:p>
        </p:txBody>
      </p:sp>
      <p:sp>
        <p:nvSpPr>
          <p:cNvPr id="8198" name="Text Box 13"/>
          <p:cNvSpPr txBox="1">
            <a:spLocks noChangeArrowheads="1"/>
          </p:cNvSpPr>
          <p:nvPr/>
        </p:nvSpPr>
        <p:spPr bwMode="auto">
          <a:xfrm>
            <a:off x="914400" y="6400800"/>
            <a:ext cx="7788275" cy="336550"/>
          </a:xfrm>
          <a:prstGeom prst="rect">
            <a:avLst/>
          </a:prstGeom>
          <a:noFill/>
          <a:ln w="9525">
            <a:noFill/>
            <a:miter lim="800000"/>
            <a:headEnd/>
            <a:tailEnd/>
          </a:ln>
        </p:spPr>
        <p:txBody>
          <a:bodyPr>
            <a:spAutoFit/>
          </a:bodyPr>
          <a:lstStyle/>
          <a:p>
            <a:pPr fontAlgn="base">
              <a:spcBef>
                <a:spcPct val="0"/>
              </a:spcBef>
              <a:spcAft>
                <a:spcPct val="0"/>
              </a:spcAft>
            </a:pPr>
            <a:r>
              <a:rPr lang="en-US" sz="1600">
                <a:solidFill>
                  <a:srgbClr val="000000"/>
                </a:solidFill>
              </a:rPr>
              <a:t>https://repo.vanth.org/portal/public-content/star-legacy-cycle/star-legacy-cycle</a:t>
            </a:r>
          </a:p>
        </p:txBody>
      </p:sp>
    </p:spTree>
    <p:custDataLst>
      <p:tags r:id="rId2"/>
    </p:custDataLst>
    <p:extLst>
      <p:ext uri="{BB962C8B-B14F-4D97-AF65-F5344CB8AC3E}">
        <p14:creationId xmlns:p14="http://schemas.microsoft.com/office/powerpoint/2010/main" val="2864425821"/>
      </p:ext>
    </p:extLst>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1143000"/>
          </a:xfrm>
        </p:spPr>
        <p:txBody>
          <a:bodyPr/>
          <a:lstStyle/>
          <a:p>
            <a:r>
              <a:rPr lang="en-US" sz="3600" dirty="0" smtClean="0"/>
              <a:t>Seven Principles for Good Practice in Undergraduate Education</a:t>
            </a:r>
            <a:endParaRPr lang="en-US" sz="3600" dirty="0"/>
          </a:p>
        </p:txBody>
      </p:sp>
      <p:sp>
        <p:nvSpPr>
          <p:cNvPr id="5" name="Content Placeholder 4"/>
          <p:cNvSpPr>
            <a:spLocks noGrp="1"/>
          </p:cNvSpPr>
          <p:nvPr>
            <p:ph idx="1"/>
          </p:nvPr>
        </p:nvSpPr>
        <p:spPr>
          <a:xfrm>
            <a:off x="457200" y="1447800"/>
            <a:ext cx="8305800" cy="4572000"/>
          </a:xfrm>
        </p:spPr>
        <p:txBody>
          <a:bodyPr/>
          <a:lstStyle/>
          <a:p>
            <a:r>
              <a:rPr lang="en-US" dirty="0" smtClean="0"/>
              <a:t>Good practice in undergraduate education:</a:t>
            </a:r>
          </a:p>
          <a:p>
            <a:pPr lvl="1"/>
            <a:r>
              <a:rPr lang="en-US" dirty="0" smtClean="0"/>
              <a:t>Encourages student-faculty contact</a:t>
            </a:r>
          </a:p>
          <a:p>
            <a:pPr lvl="1"/>
            <a:r>
              <a:rPr lang="en-US" dirty="0" smtClean="0"/>
              <a:t>Encourages cooperation among students</a:t>
            </a:r>
          </a:p>
          <a:p>
            <a:pPr lvl="1"/>
            <a:r>
              <a:rPr lang="en-US" dirty="0" smtClean="0"/>
              <a:t>Encourages active learning</a:t>
            </a:r>
          </a:p>
          <a:p>
            <a:pPr lvl="1"/>
            <a:r>
              <a:rPr lang="en-US" dirty="0" smtClean="0"/>
              <a:t>Gives prompt feedback</a:t>
            </a:r>
          </a:p>
          <a:p>
            <a:pPr lvl="1"/>
            <a:r>
              <a:rPr lang="en-US" dirty="0" smtClean="0"/>
              <a:t>Emphasizes time on task</a:t>
            </a:r>
          </a:p>
          <a:p>
            <a:pPr lvl="1"/>
            <a:r>
              <a:rPr lang="en-US" dirty="0" smtClean="0"/>
              <a:t>Communicates high expectations</a:t>
            </a:r>
          </a:p>
          <a:p>
            <a:pPr lvl="1"/>
            <a:r>
              <a:rPr lang="en-US" dirty="0" smtClean="0"/>
              <a:t>Respects diverse talents and ways of learning</a:t>
            </a:r>
            <a:endParaRPr lang="en-US" dirty="0"/>
          </a:p>
        </p:txBody>
      </p:sp>
      <p:sp>
        <p:nvSpPr>
          <p:cNvPr id="2" name="Footer Placeholder 1"/>
          <p:cNvSpPr>
            <a:spLocks noGrp="1"/>
          </p:cNvSpPr>
          <p:nvPr>
            <p:ph type="ftr" sz="quarter" idx="11"/>
          </p:nvPr>
        </p:nvSpPr>
        <p:spPr/>
        <p:txBody>
          <a:bodyPr/>
          <a:lstStyle/>
          <a:p>
            <a:pPr>
              <a:defRPr/>
            </a:pPr>
            <a:fld id="{A5AFC46F-3EC2-4E90-AEF9-86D0405B23E2}" type="slidenum">
              <a:rPr lang="en-US" smtClean="0">
                <a:solidFill>
                  <a:srgbClr val="000000"/>
                </a:solidFill>
              </a:rPr>
              <a:pPr>
                <a:defRPr/>
              </a:pPr>
              <a:t>6</a:t>
            </a:fld>
            <a:endParaRPr lang="en-US">
              <a:solidFill>
                <a:srgbClr val="000000"/>
              </a:solidFill>
            </a:endParaRPr>
          </a:p>
        </p:txBody>
      </p:sp>
      <p:sp>
        <p:nvSpPr>
          <p:cNvPr id="6" name="TextBox 5"/>
          <p:cNvSpPr txBox="1"/>
          <p:nvPr/>
        </p:nvSpPr>
        <p:spPr>
          <a:xfrm>
            <a:off x="914400" y="5791200"/>
            <a:ext cx="5775940" cy="646331"/>
          </a:xfrm>
          <a:prstGeom prst="rect">
            <a:avLst/>
          </a:prstGeom>
          <a:noFill/>
        </p:spPr>
        <p:txBody>
          <a:bodyPr wrap="none" rtlCol="0">
            <a:spAutoFit/>
          </a:bodyPr>
          <a:lstStyle/>
          <a:p>
            <a:r>
              <a:rPr lang="en-US" dirty="0" err="1" smtClean="0">
                <a:solidFill>
                  <a:srgbClr val="000000"/>
                </a:solidFill>
              </a:rPr>
              <a:t>Chickering</a:t>
            </a:r>
            <a:r>
              <a:rPr lang="en-US" dirty="0" smtClean="0">
                <a:solidFill>
                  <a:srgbClr val="000000"/>
                </a:solidFill>
              </a:rPr>
              <a:t> &amp; </a:t>
            </a:r>
            <a:r>
              <a:rPr lang="en-US" dirty="0" err="1" smtClean="0">
                <a:solidFill>
                  <a:srgbClr val="000000"/>
                </a:solidFill>
              </a:rPr>
              <a:t>Gamson</a:t>
            </a:r>
            <a:r>
              <a:rPr lang="en-US" dirty="0" smtClean="0">
                <a:solidFill>
                  <a:srgbClr val="000000"/>
                </a:solidFill>
              </a:rPr>
              <a:t>, June, 1987</a:t>
            </a:r>
          </a:p>
          <a:p>
            <a:r>
              <a:rPr lang="en-US" dirty="0" smtClean="0">
                <a:solidFill>
                  <a:srgbClr val="000000"/>
                </a:solidFill>
              </a:rPr>
              <a:t>http://learningcommons.evergreen.edu/pdf/fall1987.pdf</a:t>
            </a:r>
            <a:endParaRPr lang="en-US" dirty="0">
              <a:solidFill>
                <a:srgbClr val="000000"/>
              </a:solidFill>
            </a:endParaRPr>
          </a:p>
        </p:txBody>
      </p:sp>
    </p:spTree>
    <p:extLst>
      <p:ext uri="{BB962C8B-B14F-4D97-AF65-F5344CB8AC3E}">
        <p14:creationId xmlns:p14="http://schemas.microsoft.com/office/powerpoint/2010/main" val="309551721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2"/>
          <p:cNvSpPr>
            <a:spLocks noGrp="1"/>
          </p:cNvSpPr>
          <p:nvPr>
            <p:ph type="ftr" sz="quarter" idx="11"/>
          </p:nvPr>
        </p:nvSpPr>
        <p:spPr>
          <a:noFill/>
        </p:spPr>
        <p:txBody>
          <a:bodyPr/>
          <a:lstStyle/>
          <a:p>
            <a:fld id="{0CFCD977-606B-44DA-81E9-3D6255B601FC}" type="slidenum">
              <a:rPr lang="en-US" smtClean="0">
                <a:solidFill>
                  <a:srgbClr val="000000"/>
                </a:solidFill>
              </a:rPr>
              <a:pPr/>
              <a:t>60</a:t>
            </a:fld>
            <a:endParaRPr lang="en-US" smtClean="0">
              <a:solidFill>
                <a:srgbClr val="000000"/>
              </a:solidFill>
            </a:endParaRPr>
          </a:p>
        </p:txBody>
      </p:sp>
      <p:sp>
        <p:nvSpPr>
          <p:cNvPr id="77827" name="Text Box 2"/>
          <p:cNvSpPr txBox="1">
            <a:spLocks noChangeArrowheads="1"/>
          </p:cNvSpPr>
          <p:nvPr/>
        </p:nvSpPr>
        <p:spPr bwMode="auto">
          <a:xfrm>
            <a:off x="1676400" y="838200"/>
            <a:ext cx="5943600" cy="549275"/>
          </a:xfrm>
          <a:prstGeom prst="rect">
            <a:avLst/>
          </a:prstGeom>
          <a:noFill/>
          <a:ln w="9525">
            <a:noFill/>
            <a:miter lim="800000"/>
            <a:headEnd/>
            <a:tailEnd/>
          </a:ln>
        </p:spPr>
        <p:txBody>
          <a:bodyPr lIns="0" tIns="0" rIns="0" bIns="0">
            <a:spAutoFit/>
          </a:bodyPr>
          <a:lstStyle/>
          <a:p>
            <a:pPr algn="ctr" defTabSz="381000" eaLnBrk="0" fontAlgn="base" hangingPunct="0">
              <a:spcBef>
                <a:spcPct val="0"/>
              </a:spcBef>
              <a:spcAft>
                <a:spcPct val="0"/>
              </a:spcAft>
            </a:pPr>
            <a:r>
              <a:rPr lang="en-US" sz="3600">
                <a:solidFill>
                  <a:srgbClr val="000000"/>
                </a:solidFill>
              </a:rPr>
              <a:t>Problem-Based Learning</a:t>
            </a:r>
          </a:p>
        </p:txBody>
      </p:sp>
      <p:grpSp>
        <p:nvGrpSpPr>
          <p:cNvPr id="2" name="Group 3"/>
          <p:cNvGrpSpPr>
            <a:grpSpLocks/>
          </p:cNvGrpSpPr>
          <p:nvPr/>
        </p:nvGrpSpPr>
        <p:grpSpPr bwMode="auto">
          <a:xfrm>
            <a:off x="2057400" y="1981200"/>
            <a:ext cx="5257800" cy="3429000"/>
            <a:chOff x="689" y="735"/>
            <a:chExt cx="2340" cy="1494"/>
          </a:xfrm>
        </p:grpSpPr>
        <p:sp>
          <p:nvSpPr>
            <p:cNvPr id="77829" name="Oval 4"/>
            <p:cNvSpPr>
              <a:spLocks noChangeArrowheads="1"/>
            </p:cNvSpPr>
            <p:nvPr/>
          </p:nvSpPr>
          <p:spPr bwMode="auto">
            <a:xfrm>
              <a:off x="839" y="969"/>
              <a:ext cx="1678" cy="1254"/>
            </a:xfrm>
            <a:prstGeom prst="ellipse">
              <a:avLst/>
            </a:prstGeom>
            <a:solidFill>
              <a:srgbClr val="FFFFFF"/>
            </a:solidFill>
            <a:ln w="832">
              <a:solidFill>
                <a:srgbClr val="000000"/>
              </a:solidFill>
              <a:round/>
              <a:headEnd/>
              <a:tailEnd/>
            </a:ln>
          </p:spPr>
          <p:txBody>
            <a:bodyPr/>
            <a:lstStyle/>
            <a:p>
              <a:pPr fontAlgn="base">
                <a:spcBef>
                  <a:spcPct val="0"/>
                </a:spcBef>
                <a:spcAft>
                  <a:spcPct val="0"/>
                </a:spcAft>
              </a:pPr>
              <a:endParaRPr lang="en-US">
                <a:solidFill>
                  <a:srgbClr val="000000"/>
                </a:solidFill>
              </a:endParaRPr>
            </a:p>
          </p:txBody>
        </p:sp>
        <p:sp>
          <p:nvSpPr>
            <p:cNvPr id="77830" name="Rectangle 5"/>
            <p:cNvSpPr>
              <a:spLocks noChangeArrowheads="1"/>
            </p:cNvSpPr>
            <p:nvPr/>
          </p:nvSpPr>
          <p:spPr bwMode="auto">
            <a:xfrm>
              <a:off x="2106" y="1130"/>
              <a:ext cx="635" cy="100"/>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sz="1500" b="1">
                  <a:solidFill>
                    <a:srgbClr val="000000"/>
                  </a:solidFill>
                </a:rPr>
                <a:t>Problem  posed</a:t>
              </a:r>
            </a:p>
          </p:txBody>
        </p:sp>
        <p:sp>
          <p:nvSpPr>
            <p:cNvPr id="77831" name="Text Box 6"/>
            <p:cNvSpPr txBox="1">
              <a:spLocks noChangeArrowheads="1"/>
            </p:cNvSpPr>
            <p:nvPr/>
          </p:nvSpPr>
          <p:spPr bwMode="auto">
            <a:xfrm>
              <a:off x="1812" y="1952"/>
              <a:ext cx="995" cy="200"/>
            </a:xfrm>
            <a:prstGeom prst="rect">
              <a:avLst/>
            </a:prstGeom>
            <a:noFill/>
            <a:ln w="9525">
              <a:noFill/>
              <a:miter lim="800000"/>
              <a:headEnd/>
              <a:tailEnd/>
            </a:ln>
          </p:spPr>
          <p:txBody>
            <a:bodyPr lIns="0" tIns="0" rIns="0" bIns="0">
              <a:spAutoFit/>
            </a:bodyPr>
            <a:lstStyle/>
            <a:p>
              <a:pPr defTabSz="381000" eaLnBrk="0" fontAlgn="base" hangingPunct="0">
                <a:spcBef>
                  <a:spcPct val="0"/>
                </a:spcBef>
                <a:spcAft>
                  <a:spcPct val="0"/>
                </a:spcAft>
              </a:pPr>
              <a:r>
                <a:rPr lang="en-US" sz="1500">
                  <a:solidFill>
                    <a:srgbClr val="000000"/>
                  </a:solidFill>
                </a:rPr>
                <a:t>Identify what we</a:t>
              </a:r>
            </a:p>
            <a:p>
              <a:pPr defTabSz="381000" eaLnBrk="0" fontAlgn="base" hangingPunct="0">
                <a:spcBef>
                  <a:spcPct val="0"/>
                </a:spcBef>
                <a:spcAft>
                  <a:spcPct val="0"/>
                </a:spcAft>
              </a:pPr>
              <a:r>
                <a:rPr lang="en-US" sz="1500">
                  <a:solidFill>
                    <a:srgbClr val="000000"/>
                  </a:solidFill>
                </a:rPr>
                <a:t>need to know</a:t>
              </a:r>
            </a:p>
          </p:txBody>
        </p:sp>
        <p:sp>
          <p:nvSpPr>
            <p:cNvPr id="77832" name="Text Box 7"/>
            <p:cNvSpPr txBox="1">
              <a:spLocks noChangeArrowheads="1"/>
            </p:cNvSpPr>
            <p:nvPr/>
          </p:nvSpPr>
          <p:spPr bwMode="auto">
            <a:xfrm>
              <a:off x="689" y="1815"/>
              <a:ext cx="583" cy="99"/>
            </a:xfrm>
            <a:prstGeom prst="rect">
              <a:avLst/>
            </a:prstGeom>
            <a:noFill/>
            <a:ln w="9525">
              <a:noFill/>
              <a:miter lim="800000"/>
              <a:headEnd/>
              <a:tailEnd/>
            </a:ln>
          </p:spPr>
          <p:txBody>
            <a:bodyPr lIns="0" tIns="0" rIns="0" bIns="0">
              <a:spAutoFit/>
            </a:bodyPr>
            <a:lstStyle/>
            <a:p>
              <a:pPr defTabSz="381000" eaLnBrk="0" fontAlgn="base" hangingPunct="0">
                <a:spcBef>
                  <a:spcPct val="0"/>
                </a:spcBef>
                <a:spcAft>
                  <a:spcPct val="0"/>
                </a:spcAft>
              </a:pPr>
              <a:r>
                <a:rPr lang="en-US" sz="1500">
                  <a:solidFill>
                    <a:srgbClr val="000000"/>
                  </a:solidFill>
                </a:rPr>
                <a:t>Learn it</a:t>
              </a:r>
            </a:p>
          </p:txBody>
        </p:sp>
        <p:sp>
          <p:nvSpPr>
            <p:cNvPr id="77833" name="Text Box 8"/>
            <p:cNvSpPr txBox="1">
              <a:spLocks noChangeArrowheads="1"/>
            </p:cNvSpPr>
            <p:nvPr/>
          </p:nvSpPr>
          <p:spPr bwMode="auto">
            <a:xfrm>
              <a:off x="880" y="1121"/>
              <a:ext cx="562" cy="100"/>
            </a:xfrm>
            <a:prstGeom prst="rect">
              <a:avLst/>
            </a:prstGeom>
            <a:noFill/>
            <a:ln w="9525">
              <a:noFill/>
              <a:miter lim="800000"/>
              <a:headEnd/>
              <a:tailEnd/>
            </a:ln>
          </p:spPr>
          <p:txBody>
            <a:bodyPr lIns="0" tIns="0" rIns="0" bIns="0">
              <a:spAutoFit/>
            </a:bodyPr>
            <a:lstStyle/>
            <a:p>
              <a:pPr defTabSz="381000" eaLnBrk="0" fontAlgn="base" hangingPunct="0">
                <a:spcBef>
                  <a:spcPct val="0"/>
                </a:spcBef>
                <a:spcAft>
                  <a:spcPct val="0"/>
                </a:spcAft>
              </a:pPr>
              <a:r>
                <a:rPr lang="en-US" sz="1500">
                  <a:solidFill>
                    <a:srgbClr val="000000"/>
                  </a:solidFill>
                </a:rPr>
                <a:t>Apply it</a:t>
              </a:r>
            </a:p>
          </p:txBody>
        </p:sp>
        <p:sp>
          <p:nvSpPr>
            <p:cNvPr id="77834" name="Freeform 9"/>
            <p:cNvSpPr>
              <a:spLocks noChangeArrowheads="1"/>
            </p:cNvSpPr>
            <p:nvPr/>
          </p:nvSpPr>
          <p:spPr bwMode="auto">
            <a:xfrm>
              <a:off x="2308" y="1589"/>
              <a:ext cx="323" cy="267"/>
            </a:xfrm>
            <a:custGeom>
              <a:avLst/>
              <a:gdLst>
                <a:gd name="T0" fmla="*/ 137 w 323"/>
                <a:gd name="T1" fmla="*/ 260 h 267"/>
                <a:gd name="T2" fmla="*/ 124 w 323"/>
                <a:gd name="T3" fmla="*/ 249 h 267"/>
                <a:gd name="T4" fmla="*/ 103 w 323"/>
                <a:gd name="T5" fmla="*/ 231 h 267"/>
                <a:gd name="T6" fmla="*/ 78 w 323"/>
                <a:gd name="T7" fmla="*/ 210 h 267"/>
                <a:gd name="T8" fmla="*/ 52 w 323"/>
                <a:gd name="T9" fmla="*/ 188 h 267"/>
                <a:gd name="T10" fmla="*/ 29 w 323"/>
                <a:gd name="T11" fmla="*/ 167 h 267"/>
                <a:gd name="T12" fmla="*/ 10 w 323"/>
                <a:gd name="T13" fmla="*/ 152 h 267"/>
                <a:gd name="T14" fmla="*/ 1 w 323"/>
                <a:gd name="T15" fmla="*/ 143 h 267"/>
                <a:gd name="T16" fmla="*/ 2 w 323"/>
                <a:gd name="T17" fmla="*/ 144 h 267"/>
                <a:gd name="T18" fmla="*/ 24 w 323"/>
                <a:gd name="T19" fmla="*/ 152 h 267"/>
                <a:gd name="T20" fmla="*/ 57 w 323"/>
                <a:gd name="T21" fmla="*/ 165 h 267"/>
                <a:gd name="T22" fmla="*/ 79 w 323"/>
                <a:gd name="T23" fmla="*/ 173 h 267"/>
                <a:gd name="T24" fmla="*/ 84 w 323"/>
                <a:gd name="T25" fmla="*/ 167 h 267"/>
                <a:gd name="T26" fmla="*/ 93 w 323"/>
                <a:gd name="T27" fmla="*/ 142 h 267"/>
                <a:gd name="T28" fmla="*/ 103 w 323"/>
                <a:gd name="T29" fmla="*/ 115 h 267"/>
                <a:gd name="T30" fmla="*/ 114 w 323"/>
                <a:gd name="T31" fmla="*/ 88 h 267"/>
                <a:gd name="T32" fmla="*/ 125 w 323"/>
                <a:gd name="T33" fmla="*/ 61 h 267"/>
                <a:gd name="T34" fmla="*/ 135 w 323"/>
                <a:gd name="T35" fmla="*/ 37 h 267"/>
                <a:gd name="T36" fmla="*/ 142 w 323"/>
                <a:gd name="T37" fmla="*/ 17 h 267"/>
                <a:gd name="T38" fmla="*/ 148 w 323"/>
                <a:gd name="T39" fmla="*/ 4 h 267"/>
                <a:gd name="T40" fmla="*/ 150 w 323"/>
                <a:gd name="T41" fmla="*/ 0 h 267"/>
                <a:gd name="T42" fmla="*/ 158 w 323"/>
                <a:gd name="T43" fmla="*/ 3 h 267"/>
                <a:gd name="T44" fmla="*/ 190 w 323"/>
                <a:gd name="T45" fmla="*/ 15 h 267"/>
                <a:gd name="T46" fmla="*/ 221 w 323"/>
                <a:gd name="T47" fmla="*/ 28 h 267"/>
                <a:gd name="T48" fmla="*/ 230 w 323"/>
                <a:gd name="T49" fmla="*/ 31 h 267"/>
                <a:gd name="T50" fmla="*/ 247 w 323"/>
                <a:gd name="T51" fmla="*/ 38 h 267"/>
                <a:gd name="T52" fmla="*/ 282 w 323"/>
                <a:gd name="T53" fmla="*/ 51 h 267"/>
                <a:gd name="T54" fmla="*/ 308 w 323"/>
                <a:gd name="T55" fmla="*/ 61 h 267"/>
                <a:gd name="T56" fmla="*/ 310 w 323"/>
                <a:gd name="T57" fmla="*/ 63 h 267"/>
                <a:gd name="T58" fmla="*/ 306 w 323"/>
                <a:gd name="T59" fmla="*/ 71 h 267"/>
                <a:gd name="T60" fmla="*/ 300 w 323"/>
                <a:gd name="T61" fmla="*/ 87 h 267"/>
                <a:gd name="T62" fmla="*/ 291 w 323"/>
                <a:gd name="T63" fmla="*/ 110 h 267"/>
                <a:gd name="T64" fmla="*/ 281 w 323"/>
                <a:gd name="T65" fmla="*/ 137 h 267"/>
                <a:gd name="T66" fmla="*/ 269 w 323"/>
                <a:gd name="T67" fmla="*/ 165 h 267"/>
                <a:gd name="T68" fmla="*/ 258 w 323"/>
                <a:gd name="T69" fmla="*/ 194 h 267"/>
                <a:gd name="T70" fmla="*/ 248 w 323"/>
                <a:gd name="T71" fmla="*/ 220 h 267"/>
                <a:gd name="T72" fmla="*/ 242 w 323"/>
                <a:gd name="T73" fmla="*/ 236 h 267"/>
                <a:gd name="T74" fmla="*/ 260 w 323"/>
                <a:gd name="T75" fmla="*/ 243 h 267"/>
                <a:gd name="T76" fmla="*/ 294 w 323"/>
                <a:gd name="T77" fmla="*/ 256 h 267"/>
                <a:gd name="T78" fmla="*/ 321 w 323"/>
                <a:gd name="T79" fmla="*/ 266 h 267"/>
                <a:gd name="T80" fmla="*/ 322 w 323"/>
                <a:gd name="T81" fmla="*/ 267 h 267"/>
                <a:gd name="T82" fmla="*/ 309 w 323"/>
                <a:gd name="T83" fmla="*/ 266 h 267"/>
                <a:gd name="T84" fmla="*/ 285 w 323"/>
                <a:gd name="T85" fmla="*/ 266 h 267"/>
                <a:gd name="T86" fmla="*/ 254 w 323"/>
                <a:gd name="T87" fmla="*/ 265 h 267"/>
                <a:gd name="T88" fmla="*/ 220 w 323"/>
                <a:gd name="T89" fmla="*/ 264 h 267"/>
                <a:gd name="T90" fmla="*/ 187 w 323"/>
                <a:gd name="T91" fmla="*/ 263 h 267"/>
                <a:gd name="T92" fmla="*/ 160 w 323"/>
                <a:gd name="T93" fmla="*/ 262 h 267"/>
                <a:gd name="T94" fmla="*/ 143 w 323"/>
                <a:gd name="T95" fmla="*/ 262 h 267"/>
                <a:gd name="T96" fmla="*/ 140 w 323"/>
                <a:gd name="T97" fmla="*/ 262 h 2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3"/>
                <a:gd name="T148" fmla="*/ 0 h 267"/>
                <a:gd name="T149" fmla="*/ 323 w 323"/>
                <a:gd name="T150" fmla="*/ 267 h 2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3" h="267">
                  <a:moveTo>
                    <a:pt x="140" y="262"/>
                  </a:moveTo>
                  <a:lnTo>
                    <a:pt x="139" y="261"/>
                  </a:lnTo>
                  <a:lnTo>
                    <a:pt x="137" y="260"/>
                  </a:lnTo>
                  <a:lnTo>
                    <a:pt x="133" y="257"/>
                  </a:lnTo>
                  <a:lnTo>
                    <a:pt x="129" y="253"/>
                  </a:lnTo>
                  <a:lnTo>
                    <a:pt x="124" y="249"/>
                  </a:lnTo>
                  <a:lnTo>
                    <a:pt x="118" y="243"/>
                  </a:lnTo>
                  <a:lnTo>
                    <a:pt x="111" y="237"/>
                  </a:lnTo>
                  <a:lnTo>
                    <a:pt x="103" y="231"/>
                  </a:lnTo>
                  <a:lnTo>
                    <a:pt x="95" y="224"/>
                  </a:lnTo>
                  <a:lnTo>
                    <a:pt x="87" y="217"/>
                  </a:lnTo>
                  <a:lnTo>
                    <a:pt x="78" y="210"/>
                  </a:lnTo>
                  <a:lnTo>
                    <a:pt x="70" y="202"/>
                  </a:lnTo>
                  <a:lnTo>
                    <a:pt x="61" y="195"/>
                  </a:lnTo>
                  <a:lnTo>
                    <a:pt x="52" y="188"/>
                  </a:lnTo>
                  <a:lnTo>
                    <a:pt x="44" y="180"/>
                  </a:lnTo>
                  <a:lnTo>
                    <a:pt x="36" y="174"/>
                  </a:lnTo>
                  <a:lnTo>
                    <a:pt x="29" y="167"/>
                  </a:lnTo>
                  <a:lnTo>
                    <a:pt x="22" y="161"/>
                  </a:lnTo>
                  <a:lnTo>
                    <a:pt x="15" y="156"/>
                  </a:lnTo>
                  <a:lnTo>
                    <a:pt x="10" y="152"/>
                  </a:lnTo>
                  <a:lnTo>
                    <a:pt x="6" y="148"/>
                  </a:lnTo>
                  <a:lnTo>
                    <a:pt x="3" y="145"/>
                  </a:lnTo>
                  <a:lnTo>
                    <a:pt x="1" y="143"/>
                  </a:lnTo>
                  <a:lnTo>
                    <a:pt x="0" y="143"/>
                  </a:lnTo>
                  <a:lnTo>
                    <a:pt x="2" y="144"/>
                  </a:lnTo>
                  <a:lnTo>
                    <a:pt x="7" y="146"/>
                  </a:lnTo>
                  <a:lnTo>
                    <a:pt x="15" y="149"/>
                  </a:lnTo>
                  <a:lnTo>
                    <a:pt x="24" y="152"/>
                  </a:lnTo>
                  <a:lnTo>
                    <a:pt x="35" y="156"/>
                  </a:lnTo>
                  <a:lnTo>
                    <a:pt x="46" y="161"/>
                  </a:lnTo>
                  <a:lnTo>
                    <a:pt x="57" y="165"/>
                  </a:lnTo>
                  <a:lnTo>
                    <a:pt x="66" y="168"/>
                  </a:lnTo>
                  <a:lnTo>
                    <a:pt x="74" y="171"/>
                  </a:lnTo>
                  <a:lnTo>
                    <a:pt x="79" y="173"/>
                  </a:lnTo>
                  <a:lnTo>
                    <a:pt x="81" y="174"/>
                  </a:lnTo>
                  <a:lnTo>
                    <a:pt x="84" y="167"/>
                  </a:lnTo>
                  <a:lnTo>
                    <a:pt x="87" y="159"/>
                  </a:lnTo>
                  <a:lnTo>
                    <a:pt x="90" y="151"/>
                  </a:lnTo>
                  <a:lnTo>
                    <a:pt x="93" y="142"/>
                  </a:lnTo>
                  <a:lnTo>
                    <a:pt x="96" y="134"/>
                  </a:lnTo>
                  <a:lnTo>
                    <a:pt x="100" y="125"/>
                  </a:lnTo>
                  <a:lnTo>
                    <a:pt x="103" y="115"/>
                  </a:lnTo>
                  <a:lnTo>
                    <a:pt x="107" y="106"/>
                  </a:lnTo>
                  <a:lnTo>
                    <a:pt x="111" y="97"/>
                  </a:lnTo>
                  <a:lnTo>
                    <a:pt x="114" y="88"/>
                  </a:lnTo>
                  <a:lnTo>
                    <a:pt x="118" y="78"/>
                  </a:lnTo>
                  <a:lnTo>
                    <a:pt x="122" y="70"/>
                  </a:lnTo>
                  <a:lnTo>
                    <a:pt x="125" y="61"/>
                  </a:lnTo>
                  <a:lnTo>
                    <a:pt x="128" y="52"/>
                  </a:lnTo>
                  <a:lnTo>
                    <a:pt x="132" y="44"/>
                  </a:lnTo>
                  <a:lnTo>
                    <a:pt x="135" y="37"/>
                  </a:lnTo>
                  <a:lnTo>
                    <a:pt x="138" y="30"/>
                  </a:lnTo>
                  <a:lnTo>
                    <a:pt x="140" y="23"/>
                  </a:lnTo>
                  <a:lnTo>
                    <a:pt x="142" y="17"/>
                  </a:lnTo>
                  <a:lnTo>
                    <a:pt x="145" y="12"/>
                  </a:lnTo>
                  <a:lnTo>
                    <a:pt x="146" y="8"/>
                  </a:lnTo>
                  <a:lnTo>
                    <a:pt x="148" y="4"/>
                  </a:lnTo>
                  <a:lnTo>
                    <a:pt x="149" y="2"/>
                  </a:lnTo>
                  <a:lnTo>
                    <a:pt x="149" y="0"/>
                  </a:lnTo>
                  <a:lnTo>
                    <a:pt x="150" y="0"/>
                  </a:lnTo>
                  <a:lnTo>
                    <a:pt x="152" y="1"/>
                  </a:lnTo>
                  <a:lnTo>
                    <a:pt x="158" y="3"/>
                  </a:lnTo>
                  <a:lnTo>
                    <a:pt x="167" y="7"/>
                  </a:lnTo>
                  <a:lnTo>
                    <a:pt x="178" y="11"/>
                  </a:lnTo>
                  <a:lnTo>
                    <a:pt x="190" y="15"/>
                  </a:lnTo>
                  <a:lnTo>
                    <a:pt x="202" y="20"/>
                  </a:lnTo>
                  <a:lnTo>
                    <a:pt x="212" y="24"/>
                  </a:lnTo>
                  <a:lnTo>
                    <a:pt x="221" y="28"/>
                  </a:lnTo>
                  <a:lnTo>
                    <a:pt x="227" y="30"/>
                  </a:lnTo>
                  <a:lnTo>
                    <a:pt x="230" y="31"/>
                  </a:lnTo>
                  <a:lnTo>
                    <a:pt x="232" y="32"/>
                  </a:lnTo>
                  <a:lnTo>
                    <a:pt x="238" y="34"/>
                  </a:lnTo>
                  <a:lnTo>
                    <a:pt x="247" y="38"/>
                  </a:lnTo>
                  <a:lnTo>
                    <a:pt x="258" y="42"/>
                  </a:lnTo>
                  <a:lnTo>
                    <a:pt x="270" y="47"/>
                  </a:lnTo>
                  <a:lnTo>
                    <a:pt x="282" y="51"/>
                  </a:lnTo>
                  <a:lnTo>
                    <a:pt x="293" y="55"/>
                  </a:lnTo>
                  <a:lnTo>
                    <a:pt x="302" y="59"/>
                  </a:lnTo>
                  <a:lnTo>
                    <a:pt x="308" y="61"/>
                  </a:lnTo>
                  <a:lnTo>
                    <a:pt x="310" y="62"/>
                  </a:lnTo>
                  <a:lnTo>
                    <a:pt x="310" y="63"/>
                  </a:lnTo>
                  <a:lnTo>
                    <a:pt x="309" y="64"/>
                  </a:lnTo>
                  <a:lnTo>
                    <a:pt x="308" y="67"/>
                  </a:lnTo>
                  <a:lnTo>
                    <a:pt x="306" y="71"/>
                  </a:lnTo>
                  <a:lnTo>
                    <a:pt x="305" y="76"/>
                  </a:lnTo>
                  <a:lnTo>
                    <a:pt x="302" y="81"/>
                  </a:lnTo>
                  <a:lnTo>
                    <a:pt x="300" y="87"/>
                  </a:lnTo>
                  <a:lnTo>
                    <a:pt x="297" y="94"/>
                  </a:lnTo>
                  <a:lnTo>
                    <a:pt x="294" y="102"/>
                  </a:lnTo>
                  <a:lnTo>
                    <a:pt x="291" y="110"/>
                  </a:lnTo>
                  <a:lnTo>
                    <a:pt x="288" y="119"/>
                  </a:lnTo>
                  <a:lnTo>
                    <a:pt x="284" y="127"/>
                  </a:lnTo>
                  <a:lnTo>
                    <a:pt x="281" y="137"/>
                  </a:lnTo>
                  <a:lnTo>
                    <a:pt x="277" y="146"/>
                  </a:lnTo>
                  <a:lnTo>
                    <a:pt x="273" y="156"/>
                  </a:lnTo>
                  <a:lnTo>
                    <a:pt x="269" y="165"/>
                  </a:lnTo>
                  <a:lnTo>
                    <a:pt x="266" y="175"/>
                  </a:lnTo>
                  <a:lnTo>
                    <a:pt x="262" y="184"/>
                  </a:lnTo>
                  <a:lnTo>
                    <a:pt x="258" y="194"/>
                  </a:lnTo>
                  <a:lnTo>
                    <a:pt x="255" y="203"/>
                  </a:lnTo>
                  <a:lnTo>
                    <a:pt x="251" y="212"/>
                  </a:lnTo>
                  <a:lnTo>
                    <a:pt x="248" y="220"/>
                  </a:lnTo>
                  <a:lnTo>
                    <a:pt x="245" y="228"/>
                  </a:lnTo>
                  <a:lnTo>
                    <a:pt x="242" y="236"/>
                  </a:lnTo>
                  <a:lnTo>
                    <a:pt x="244" y="237"/>
                  </a:lnTo>
                  <a:lnTo>
                    <a:pt x="251" y="239"/>
                  </a:lnTo>
                  <a:lnTo>
                    <a:pt x="260" y="243"/>
                  </a:lnTo>
                  <a:lnTo>
                    <a:pt x="271" y="247"/>
                  </a:lnTo>
                  <a:lnTo>
                    <a:pt x="283" y="251"/>
                  </a:lnTo>
                  <a:lnTo>
                    <a:pt x="294" y="256"/>
                  </a:lnTo>
                  <a:lnTo>
                    <a:pt x="305" y="260"/>
                  </a:lnTo>
                  <a:lnTo>
                    <a:pt x="314" y="263"/>
                  </a:lnTo>
                  <a:lnTo>
                    <a:pt x="321" y="266"/>
                  </a:lnTo>
                  <a:lnTo>
                    <a:pt x="323" y="267"/>
                  </a:lnTo>
                  <a:lnTo>
                    <a:pt x="322" y="267"/>
                  </a:lnTo>
                  <a:lnTo>
                    <a:pt x="319" y="267"/>
                  </a:lnTo>
                  <a:lnTo>
                    <a:pt x="315" y="266"/>
                  </a:lnTo>
                  <a:lnTo>
                    <a:pt x="309" y="266"/>
                  </a:lnTo>
                  <a:lnTo>
                    <a:pt x="302" y="266"/>
                  </a:lnTo>
                  <a:lnTo>
                    <a:pt x="294" y="266"/>
                  </a:lnTo>
                  <a:lnTo>
                    <a:pt x="285" y="266"/>
                  </a:lnTo>
                  <a:lnTo>
                    <a:pt x="275" y="265"/>
                  </a:lnTo>
                  <a:lnTo>
                    <a:pt x="265" y="265"/>
                  </a:lnTo>
                  <a:lnTo>
                    <a:pt x="254" y="265"/>
                  </a:lnTo>
                  <a:lnTo>
                    <a:pt x="243" y="265"/>
                  </a:lnTo>
                  <a:lnTo>
                    <a:pt x="231" y="264"/>
                  </a:lnTo>
                  <a:lnTo>
                    <a:pt x="220" y="264"/>
                  </a:lnTo>
                  <a:lnTo>
                    <a:pt x="208" y="264"/>
                  </a:lnTo>
                  <a:lnTo>
                    <a:pt x="198" y="263"/>
                  </a:lnTo>
                  <a:lnTo>
                    <a:pt x="187" y="263"/>
                  </a:lnTo>
                  <a:lnTo>
                    <a:pt x="177" y="263"/>
                  </a:lnTo>
                  <a:lnTo>
                    <a:pt x="168" y="263"/>
                  </a:lnTo>
                  <a:lnTo>
                    <a:pt x="160" y="262"/>
                  </a:lnTo>
                  <a:lnTo>
                    <a:pt x="153" y="262"/>
                  </a:lnTo>
                  <a:lnTo>
                    <a:pt x="147" y="262"/>
                  </a:lnTo>
                  <a:lnTo>
                    <a:pt x="143" y="262"/>
                  </a:lnTo>
                  <a:lnTo>
                    <a:pt x="140" y="262"/>
                  </a:lnTo>
                  <a:close/>
                </a:path>
              </a:pathLst>
            </a:custGeom>
            <a:solidFill>
              <a:srgbClr val="FFFFFF"/>
            </a:solidFill>
            <a:ln w="832">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7835" name="Freeform 10"/>
            <p:cNvSpPr>
              <a:spLocks noChangeArrowheads="1"/>
            </p:cNvSpPr>
            <p:nvPr/>
          </p:nvSpPr>
          <p:spPr bwMode="auto">
            <a:xfrm>
              <a:off x="1697" y="827"/>
              <a:ext cx="279" cy="318"/>
            </a:xfrm>
            <a:custGeom>
              <a:avLst/>
              <a:gdLst>
                <a:gd name="T0" fmla="*/ 267 w 279"/>
                <a:gd name="T1" fmla="*/ 183 h 318"/>
                <a:gd name="T2" fmla="*/ 259 w 279"/>
                <a:gd name="T3" fmla="*/ 194 h 318"/>
                <a:gd name="T4" fmla="*/ 243 w 279"/>
                <a:gd name="T5" fmla="*/ 213 h 318"/>
                <a:gd name="T6" fmla="*/ 223 w 279"/>
                <a:gd name="T7" fmla="*/ 235 h 318"/>
                <a:gd name="T8" fmla="*/ 202 w 279"/>
                <a:gd name="T9" fmla="*/ 258 h 318"/>
                <a:gd name="T10" fmla="*/ 180 w 279"/>
                <a:gd name="T11" fmla="*/ 281 h 318"/>
                <a:gd name="T12" fmla="*/ 162 w 279"/>
                <a:gd name="T13" fmla="*/ 300 h 318"/>
                <a:gd name="T14" fmla="*/ 150 w 279"/>
                <a:gd name="T15" fmla="*/ 313 h 318"/>
                <a:gd name="T16" fmla="*/ 145 w 279"/>
                <a:gd name="T17" fmla="*/ 318 h 318"/>
                <a:gd name="T18" fmla="*/ 148 w 279"/>
                <a:gd name="T19" fmla="*/ 310 h 318"/>
                <a:gd name="T20" fmla="*/ 161 w 279"/>
                <a:gd name="T21" fmla="*/ 278 h 318"/>
                <a:gd name="T22" fmla="*/ 174 w 279"/>
                <a:gd name="T23" fmla="*/ 247 h 318"/>
                <a:gd name="T24" fmla="*/ 178 w 279"/>
                <a:gd name="T25" fmla="*/ 239 h 318"/>
                <a:gd name="T26" fmla="*/ 156 w 279"/>
                <a:gd name="T27" fmla="*/ 229 h 318"/>
                <a:gd name="T28" fmla="*/ 130 w 279"/>
                <a:gd name="T29" fmla="*/ 218 h 318"/>
                <a:gd name="T30" fmla="*/ 103 w 279"/>
                <a:gd name="T31" fmla="*/ 205 h 318"/>
                <a:gd name="T32" fmla="*/ 76 w 279"/>
                <a:gd name="T33" fmla="*/ 193 h 318"/>
                <a:gd name="T34" fmla="*/ 51 w 279"/>
                <a:gd name="T35" fmla="*/ 181 h 318"/>
                <a:gd name="T36" fmla="*/ 29 w 279"/>
                <a:gd name="T37" fmla="*/ 171 h 318"/>
                <a:gd name="T38" fmla="*/ 12 w 279"/>
                <a:gd name="T39" fmla="*/ 163 h 318"/>
                <a:gd name="T40" fmla="*/ 2 w 279"/>
                <a:gd name="T41" fmla="*/ 158 h 318"/>
                <a:gd name="T42" fmla="*/ 0 w 279"/>
                <a:gd name="T43" fmla="*/ 157 h 318"/>
                <a:gd name="T44" fmla="*/ 8 w 279"/>
                <a:gd name="T45" fmla="*/ 141 h 318"/>
                <a:gd name="T46" fmla="*/ 24 w 279"/>
                <a:gd name="T47" fmla="*/ 107 h 318"/>
                <a:gd name="T48" fmla="*/ 36 w 279"/>
                <a:gd name="T49" fmla="*/ 82 h 318"/>
                <a:gd name="T50" fmla="*/ 38 w 279"/>
                <a:gd name="T51" fmla="*/ 78 h 318"/>
                <a:gd name="T52" fmla="*/ 50 w 279"/>
                <a:gd name="T53" fmla="*/ 52 h 318"/>
                <a:gd name="T54" fmla="*/ 66 w 279"/>
                <a:gd name="T55" fmla="*/ 19 h 318"/>
                <a:gd name="T56" fmla="*/ 74 w 279"/>
                <a:gd name="T57" fmla="*/ 2 h 318"/>
                <a:gd name="T58" fmla="*/ 76 w 279"/>
                <a:gd name="T59" fmla="*/ 3 h 318"/>
                <a:gd name="T60" fmla="*/ 87 w 279"/>
                <a:gd name="T61" fmla="*/ 8 h 318"/>
                <a:gd name="T62" fmla="*/ 104 w 279"/>
                <a:gd name="T63" fmla="*/ 16 h 318"/>
                <a:gd name="T64" fmla="*/ 126 w 279"/>
                <a:gd name="T65" fmla="*/ 26 h 318"/>
                <a:gd name="T66" fmla="*/ 152 w 279"/>
                <a:gd name="T67" fmla="*/ 38 h 318"/>
                <a:gd name="T68" fmla="*/ 179 w 279"/>
                <a:gd name="T69" fmla="*/ 50 h 318"/>
                <a:gd name="T70" fmla="*/ 206 w 279"/>
                <a:gd name="T71" fmla="*/ 62 h 318"/>
                <a:gd name="T72" fmla="*/ 231 w 279"/>
                <a:gd name="T73" fmla="*/ 73 h 318"/>
                <a:gd name="T74" fmla="*/ 245 w 279"/>
                <a:gd name="T75" fmla="*/ 79 h 318"/>
                <a:gd name="T76" fmla="*/ 251 w 279"/>
                <a:gd name="T77" fmla="*/ 65 h 318"/>
                <a:gd name="T78" fmla="*/ 264 w 279"/>
                <a:gd name="T79" fmla="*/ 34 h 318"/>
                <a:gd name="T80" fmla="*/ 276 w 279"/>
                <a:gd name="T81" fmla="*/ 6 h 318"/>
                <a:gd name="T82" fmla="*/ 279 w 279"/>
                <a:gd name="T83" fmla="*/ 0 h 318"/>
                <a:gd name="T84" fmla="*/ 278 w 279"/>
                <a:gd name="T85" fmla="*/ 7 h 318"/>
                <a:gd name="T86" fmla="*/ 276 w 279"/>
                <a:gd name="T87" fmla="*/ 26 h 318"/>
                <a:gd name="T88" fmla="*/ 274 w 279"/>
                <a:gd name="T89" fmla="*/ 53 h 318"/>
                <a:gd name="T90" fmla="*/ 271 w 279"/>
                <a:gd name="T91" fmla="*/ 85 h 318"/>
                <a:gd name="T92" fmla="*/ 269 w 279"/>
                <a:gd name="T93" fmla="*/ 118 h 318"/>
                <a:gd name="T94" fmla="*/ 267 w 279"/>
                <a:gd name="T95" fmla="*/ 147 h 318"/>
                <a:gd name="T96" fmla="*/ 267 w 279"/>
                <a:gd name="T97" fmla="*/ 168 h 318"/>
                <a:gd name="T98" fmla="*/ 267 w 279"/>
                <a:gd name="T99" fmla="*/ 179 h 318"/>
                <a:gd name="T100" fmla="*/ 268 w 279"/>
                <a:gd name="T101" fmla="*/ 180 h 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9"/>
                <a:gd name="T154" fmla="*/ 0 h 318"/>
                <a:gd name="T155" fmla="*/ 279 w 279"/>
                <a:gd name="T156" fmla="*/ 318 h 3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9" h="318">
                  <a:moveTo>
                    <a:pt x="268" y="180"/>
                  </a:moveTo>
                  <a:lnTo>
                    <a:pt x="268" y="181"/>
                  </a:lnTo>
                  <a:lnTo>
                    <a:pt x="267" y="183"/>
                  </a:lnTo>
                  <a:lnTo>
                    <a:pt x="265" y="186"/>
                  </a:lnTo>
                  <a:lnTo>
                    <a:pt x="262" y="190"/>
                  </a:lnTo>
                  <a:lnTo>
                    <a:pt x="259" y="194"/>
                  </a:lnTo>
                  <a:lnTo>
                    <a:pt x="254" y="200"/>
                  </a:lnTo>
                  <a:lnTo>
                    <a:pt x="249" y="206"/>
                  </a:lnTo>
                  <a:lnTo>
                    <a:pt x="243" y="213"/>
                  </a:lnTo>
                  <a:lnTo>
                    <a:pt x="237" y="220"/>
                  </a:lnTo>
                  <a:lnTo>
                    <a:pt x="230" y="227"/>
                  </a:lnTo>
                  <a:lnTo>
                    <a:pt x="223" y="235"/>
                  </a:lnTo>
                  <a:lnTo>
                    <a:pt x="216" y="242"/>
                  </a:lnTo>
                  <a:lnTo>
                    <a:pt x="209" y="250"/>
                  </a:lnTo>
                  <a:lnTo>
                    <a:pt x="202" y="258"/>
                  </a:lnTo>
                  <a:lnTo>
                    <a:pt x="194" y="266"/>
                  </a:lnTo>
                  <a:lnTo>
                    <a:pt x="187" y="273"/>
                  </a:lnTo>
                  <a:lnTo>
                    <a:pt x="180" y="281"/>
                  </a:lnTo>
                  <a:lnTo>
                    <a:pt x="174" y="288"/>
                  </a:lnTo>
                  <a:lnTo>
                    <a:pt x="168" y="294"/>
                  </a:lnTo>
                  <a:lnTo>
                    <a:pt x="162" y="300"/>
                  </a:lnTo>
                  <a:lnTo>
                    <a:pt x="157" y="305"/>
                  </a:lnTo>
                  <a:lnTo>
                    <a:pt x="153" y="310"/>
                  </a:lnTo>
                  <a:lnTo>
                    <a:pt x="150" y="313"/>
                  </a:lnTo>
                  <a:lnTo>
                    <a:pt x="147" y="316"/>
                  </a:lnTo>
                  <a:lnTo>
                    <a:pt x="145" y="318"/>
                  </a:lnTo>
                  <a:lnTo>
                    <a:pt x="146" y="316"/>
                  </a:lnTo>
                  <a:lnTo>
                    <a:pt x="148" y="310"/>
                  </a:lnTo>
                  <a:lnTo>
                    <a:pt x="152" y="301"/>
                  </a:lnTo>
                  <a:lnTo>
                    <a:pt x="156" y="290"/>
                  </a:lnTo>
                  <a:lnTo>
                    <a:pt x="161" y="278"/>
                  </a:lnTo>
                  <a:lnTo>
                    <a:pt x="166" y="267"/>
                  </a:lnTo>
                  <a:lnTo>
                    <a:pt x="171" y="256"/>
                  </a:lnTo>
                  <a:lnTo>
                    <a:pt x="174" y="247"/>
                  </a:lnTo>
                  <a:lnTo>
                    <a:pt x="177" y="241"/>
                  </a:lnTo>
                  <a:lnTo>
                    <a:pt x="178" y="239"/>
                  </a:lnTo>
                  <a:lnTo>
                    <a:pt x="171" y="236"/>
                  </a:lnTo>
                  <a:lnTo>
                    <a:pt x="164" y="232"/>
                  </a:lnTo>
                  <a:lnTo>
                    <a:pt x="156" y="229"/>
                  </a:lnTo>
                  <a:lnTo>
                    <a:pt x="147" y="225"/>
                  </a:lnTo>
                  <a:lnTo>
                    <a:pt x="139" y="222"/>
                  </a:lnTo>
                  <a:lnTo>
                    <a:pt x="130" y="218"/>
                  </a:lnTo>
                  <a:lnTo>
                    <a:pt x="121" y="214"/>
                  </a:lnTo>
                  <a:lnTo>
                    <a:pt x="112" y="209"/>
                  </a:lnTo>
                  <a:lnTo>
                    <a:pt x="103" y="205"/>
                  </a:lnTo>
                  <a:lnTo>
                    <a:pt x="94" y="201"/>
                  </a:lnTo>
                  <a:lnTo>
                    <a:pt x="85" y="197"/>
                  </a:lnTo>
                  <a:lnTo>
                    <a:pt x="76" y="193"/>
                  </a:lnTo>
                  <a:lnTo>
                    <a:pt x="67" y="189"/>
                  </a:lnTo>
                  <a:lnTo>
                    <a:pt x="59" y="185"/>
                  </a:lnTo>
                  <a:lnTo>
                    <a:pt x="51" y="181"/>
                  </a:lnTo>
                  <a:lnTo>
                    <a:pt x="43" y="178"/>
                  </a:lnTo>
                  <a:lnTo>
                    <a:pt x="35" y="174"/>
                  </a:lnTo>
                  <a:lnTo>
                    <a:pt x="29" y="171"/>
                  </a:lnTo>
                  <a:lnTo>
                    <a:pt x="22" y="168"/>
                  </a:lnTo>
                  <a:lnTo>
                    <a:pt x="17" y="165"/>
                  </a:lnTo>
                  <a:lnTo>
                    <a:pt x="12" y="163"/>
                  </a:lnTo>
                  <a:lnTo>
                    <a:pt x="8" y="161"/>
                  </a:lnTo>
                  <a:lnTo>
                    <a:pt x="4" y="160"/>
                  </a:lnTo>
                  <a:lnTo>
                    <a:pt x="2" y="158"/>
                  </a:lnTo>
                  <a:lnTo>
                    <a:pt x="0" y="158"/>
                  </a:lnTo>
                  <a:lnTo>
                    <a:pt x="0" y="157"/>
                  </a:lnTo>
                  <a:lnTo>
                    <a:pt x="1" y="155"/>
                  </a:lnTo>
                  <a:lnTo>
                    <a:pt x="4" y="149"/>
                  </a:lnTo>
                  <a:lnTo>
                    <a:pt x="8" y="141"/>
                  </a:lnTo>
                  <a:lnTo>
                    <a:pt x="13" y="130"/>
                  </a:lnTo>
                  <a:lnTo>
                    <a:pt x="18" y="119"/>
                  </a:lnTo>
                  <a:lnTo>
                    <a:pt x="24" y="107"/>
                  </a:lnTo>
                  <a:lnTo>
                    <a:pt x="29" y="96"/>
                  </a:lnTo>
                  <a:lnTo>
                    <a:pt x="33" y="88"/>
                  </a:lnTo>
                  <a:lnTo>
                    <a:pt x="36" y="82"/>
                  </a:lnTo>
                  <a:lnTo>
                    <a:pt x="37" y="80"/>
                  </a:lnTo>
                  <a:lnTo>
                    <a:pt x="38" y="78"/>
                  </a:lnTo>
                  <a:lnTo>
                    <a:pt x="41" y="72"/>
                  </a:lnTo>
                  <a:lnTo>
                    <a:pt x="45" y="63"/>
                  </a:lnTo>
                  <a:lnTo>
                    <a:pt x="50" y="52"/>
                  </a:lnTo>
                  <a:lnTo>
                    <a:pt x="55" y="41"/>
                  </a:lnTo>
                  <a:lnTo>
                    <a:pt x="61" y="29"/>
                  </a:lnTo>
                  <a:lnTo>
                    <a:pt x="66" y="19"/>
                  </a:lnTo>
                  <a:lnTo>
                    <a:pt x="70" y="10"/>
                  </a:lnTo>
                  <a:lnTo>
                    <a:pt x="73" y="4"/>
                  </a:lnTo>
                  <a:lnTo>
                    <a:pt x="74" y="2"/>
                  </a:lnTo>
                  <a:lnTo>
                    <a:pt x="75" y="2"/>
                  </a:lnTo>
                  <a:lnTo>
                    <a:pt x="76" y="3"/>
                  </a:lnTo>
                  <a:lnTo>
                    <a:pt x="79" y="4"/>
                  </a:lnTo>
                  <a:lnTo>
                    <a:pt x="82" y="6"/>
                  </a:lnTo>
                  <a:lnTo>
                    <a:pt x="87" y="8"/>
                  </a:lnTo>
                  <a:lnTo>
                    <a:pt x="92" y="10"/>
                  </a:lnTo>
                  <a:lnTo>
                    <a:pt x="97" y="13"/>
                  </a:lnTo>
                  <a:lnTo>
                    <a:pt x="104" y="16"/>
                  </a:lnTo>
                  <a:lnTo>
                    <a:pt x="111" y="19"/>
                  </a:lnTo>
                  <a:lnTo>
                    <a:pt x="118" y="23"/>
                  </a:lnTo>
                  <a:lnTo>
                    <a:pt x="126" y="26"/>
                  </a:lnTo>
                  <a:lnTo>
                    <a:pt x="134" y="30"/>
                  </a:lnTo>
                  <a:lnTo>
                    <a:pt x="143" y="34"/>
                  </a:lnTo>
                  <a:lnTo>
                    <a:pt x="152" y="38"/>
                  </a:lnTo>
                  <a:lnTo>
                    <a:pt x="161" y="42"/>
                  </a:lnTo>
                  <a:lnTo>
                    <a:pt x="170" y="46"/>
                  </a:lnTo>
                  <a:lnTo>
                    <a:pt x="179" y="50"/>
                  </a:lnTo>
                  <a:lnTo>
                    <a:pt x="188" y="54"/>
                  </a:lnTo>
                  <a:lnTo>
                    <a:pt x="197" y="58"/>
                  </a:lnTo>
                  <a:lnTo>
                    <a:pt x="206" y="62"/>
                  </a:lnTo>
                  <a:lnTo>
                    <a:pt x="214" y="66"/>
                  </a:lnTo>
                  <a:lnTo>
                    <a:pt x="223" y="70"/>
                  </a:lnTo>
                  <a:lnTo>
                    <a:pt x="231" y="73"/>
                  </a:lnTo>
                  <a:lnTo>
                    <a:pt x="238" y="76"/>
                  </a:lnTo>
                  <a:lnTo>
                    <a:pt x="245" y="79"/>
                  </a:lnTo>
                  <a:lnTo>
                    <a:pt x="246" y="77"/>
                  </a:lnTo>
                  <a:lnTo>
                    <a:pt x="248" y="72"/>
                  </a:lnTo>
                  <a:lnTo>
                    <a:pt x="251" y="65"/>
                  </a:lnTo>
                  <a:lnTo>
                    <a:pt x="255" y="55"/>
                  </a:lnTo>
                  <a:lnTo>
                    <a:pt x="260" y="45"/>
                  </a:lnTo>
                  <a:lnTo>
                    <a:pt x="264" y="34"/>
                  </a:lnTo>
                  <a:lnTo>
                    <a:pt x="269" y="23"/>
                  </a:lnTo>
                  <a:lnTo>
                    <a:pt x="273" y="14"/>
                  </a:lnTo>
                  <a:lnTo>
                    <a:pt x="276" y="6"/>
                  </a:lnTo>
                  <a:lnTo>
                    <a:pt x="278" y="1"/>
                  </a:lnTo>
                  <a:lnTo>
                    <a:pt x="279" y="0"/>
                  </a:lnTo>
                  <a:lnTo>
                    <a:pt x="278" y="3"/>
                  </a:lnTo>
                  <a:lnTo>
                    <a:pt x="278" y="7"/>
                  </a:lnTo>
                  <a:lnTo>
                    <a:pt x="278" y="12"/>
                  </a:lnTo>
                  <a:lnTo>
                    <a:pt x="277" y="19"/>
                  </a:lnTo>
                  <a:lnTo>
                    <a:pt x="276" y="26"/>
                  </a:lnTo>
                  <a:lnTo>
                    <a:pt x="276" y="34"/>
                  </a:lnTo>
                  <a:lnTo>
                    <a:pt x="275" y="44"/>
                  </a:lnTo>
                  <a:lnTo>
                    <a:pt x="274" y="53"/>
                  </a:lnTo>
                  <a:lnTo>
                    <a:pt x="273" y="64"/>
                  </a:lnTo>
                  <a:lnTo>
                    <a:pt x="272" y="74"/>
                  </a:lnTo>
                  <a:lnTo>
                    <a:pt x="271" y="85"/>
                  </a:lnTo>
                  <a:lnTo>
                    <a:pt x="270" y="96"/>
                  </a:lnTo>
                  <a:lnTo>
                    <a:pt x="270" y="107"/>
                  </a:lnTo>
                  <a:lnTo>
                    <a:pt x="269" y="118"/>
                  </a:lnTo>
                  <a:lnTo>
                    <a:pt x="268" y="128"/>
                  </a:lnTo>
                  <a:lnTo>
                    <a:pt x="268" y="137"/>
                  </a:lnTo>
                  <a:lnTo>
                    <a:pt x="267" y="147"/>
                  </a:lnTo>
                  <a:lnTo>
                    <a:pt x="267" y="155"/>
                  </a:lnTo>
                  <a:lnTo>
                    <a:pt x="267" y="162"/>
                  </a:lnTo>
                  <a:lnTo>
                    <a:pt x="267" y="168"/>
                  </a:lnTo>
                  <a:lnTo>
                    <a:pt x="267" y="174"/>
                  </a:lnTo>
                  <a:lnTo>
                    <a:pt x="267" y="177"/>
                  </a:lnTo>
                  <a:lnTo>
                    <a:pt x="267" y="179"/>
                  </a:lnTo>
                  <a:lnTo>
                    <a:pt x="268" y="180"/>
                  </a:lnTo>
                  <a:close/>
                </a:path>
              </a:pathLst>
            </a:custGeom>
            <a:solidFill>
              <a:srgbClr val="FFFFFF"/>
            </a:solidFill>
            <a:ln w="832">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7836" name="Freeform 11"/>
            <p:cNvSpPr>
              <a:spLocks noChangeArrowheads="1"/>
            </p:cNvSpPr>
            <p:nvPr/>
          </p:nvSpPr>
          <p:spPr bwMode="auto">
            <a:xfrm>
              <a:off x="1060" y="1901"/>
              <a:ext cx="303" cy="328"/>
            </a:xfrm>
            <a:custGeom>
              <a:avLst/>
              <a:gdLst>
                <a:gd name="T0" fmla="*/ 24 w 303"/>
                <a:gd name="T1" fmla="*/ 119 h 328"/>
                <a:gd name="T2" fmla="*/ 37 w 303"/>
                <a:gd name="T3" fmla="*/ 108 h 328"/>
                <a:gd name="T4" fmla="*/ 57 w 303"/>
                <a:gd name="T5" fmla="*/ 90 h 328"/>
                <a:gd name="T6" fmla="*/ 82 w 303"/>
                <a:gd name="T7" fmla="*/ 68 h 328"/>
                <a:gd name="T8" fmla="*/ 109 w 303"/>
                <a:gd name="T9" fmla="*/ 46 h 328"/>
                <a:gd name="T10" fmla="*/ 133 w 303"/>
                <a:gd name="T11" fmla="*/ 25 h 328"/>
                <a:gd name="T12" fmla="*/ 151 w 303"/>
                <a:gd name="T13" fmla="*/ 9 h 328"/>
                <a:gd name="T14" fmla="*/ 161 w 303"/>
                <a:gd name="T15" fmla="*/ 1 h 328"/>
                <a:gd name="T16" fmla="*/ 160 w 303"/>
                <a:gd name="T17" fmla="*/ 2 h 328"/>
                <a:gd name="T18" fmla="*/ 147 w 303"/>
                <a:gd name="T19" fmla="*/ 27 h 328"/>
                <a:gd name="T20" fmla="*/ 130 w 303"/>
                <a:gd name="T21" fmla="*/ 60 h 328"/>
                <a:gd name="T22" fmla="*/ 121 w 303"/>
                <a:gd name="T23" fmla="*/ 77 h 328"/>
                <a:gd name="T24" fmla="*/ 136 w 303"/>
                <a:gd name="T25" fmla="*/ 84 h 328"/>
                <a:gd name="T26" fmla="*/ 160 w 303"/>
                <a:gd name="T27" fmla="*/ 98 h 328"/>
                <a:gd name="T28" fmla="*/ 187 w 303"/>
                <a:gd name="T29" fmla="*/ 112 h 328"/>
                <a:gd name="T30" fmla="*/ 213 w 303"/>
                <a:gd name="T31" fmla="*/ 127 h 328"/>
                <a:gd name="T32" fmla="*/ 239 w 303"/>
                <a:gd name="T33" fmla="*/ 141 h 328"/>
                <a:gd name="T34" fmla="*/ 263 w 303"/>
                <a:gd name="T35" fmla="*/ 154 h 328"/>
                <a:gd name="T36" fmla="*/ 282 w 303"/>
                <a:gd name="T37" fmla="*/ 164 h 328"/>
                <a:gd name="T38" fmla="*/ 296 w 303"/>
                <a:gd name="T39" fmla="*/ 172 h 328"/>
                <a:gd name="T40" fmla="*/ 303 w 303"/>
                <a:gd name="T41" fmla="*/ 176 h 328"/>
                <a:gd name="T42" fmla="*/ 302 w 303"/>
                <a:gd name="T43" fmla="*/ 178 h 328"/>
                <a:gd name="T44" fmla="*/ 289 w 303"/>
                <a:gd name="T45" fmla="*/ 203 h 328"/>
                <a:gd name="T46" fmla="*/ 271 w 303"/>
                <a:gd name="T47" fmla="*/ 235 h 328"/>
                <a:gd name="T48" fmla="*/ 262 w 303"/>
                <a:gd name="T49" fmla="*/ 252 h 328"/>
                <a:gd name="T50" fmla="*/ 258 w 303"/>
                <a:gd name="T51" fmla="*/ 260 h 328"/>
                <a:gd name="T52" fmla="*/ 242 w 303"/>
                <a:gd name="T53" fmla="*/ 290 h 328"/>
                <a:gd name="T54" fmla="*/ 225 w 303"/>
                <a:gd name="T55" fmla="*/ 320 h 328"/>
                <a:gd name="T56" fmla="*/ 221 w 303"/>
                <a:gd name="T57" fmla="*/ 328 h 328"/>
                <a:gd name="T58" fmla="*/ 217 w 303"/>
                <a:gd name="T59" fmla="*/ 325 h 328"/>
                <a:gd name="T60" fmla="*/ 205 w 303"/>
                <a:gd name="T61" fmla="*/ 319 h 328"/>
                <a:gd name="T62" fmla="*/ 188 w 303"/>
                <a:gd name="T63" fmla="*/ 309 h 328"/>
                <a:gd name="T64" fmla="*/ 166 w 303"/>
                <a:gd name="T65" fmla="*/ 297 h 328"/>
                <a:gd name="T66" fmla="*/ 141 w 303"/>
                <a:gd name="T67" fmla="*/ 283 h 328"/>
                <a:gd name="T68" fmla="*/ 114 w 303"/>
                <a:gd name="T69" fmla="*/ 269 h 328"/>
                <a:gd name="T70" fmla="*/ 88 w 303"/>
                <a:gd name="T71" fmla="*/ 255 h 328"/>
                <a:gd name="T72" fmla="*/ 63 w 303"/>
                <a:gd name="T73" fmla="*/ 241 h 328"/>
                <a:gd name="T74" fmla="*/ 41 w 303"/>
                <a:gd name="T75" fmla="*/ 229 h 328"/>
                <a:gd name="T76" fmla="*/ 36 w 303"/>
                <a:gd name="T77" fmla="*/ 237 h 328"/>
                <a:gd name="T78" fmla="*/ 20 w 303"/>
                <a:gd name="T79" fmla="*/ 267 h 328"/>
                <a:gd name="T80" fmla="*/ 4 w 303"/>
                <a:gd name="T81" fmla="*/ 298 h 328"/>
                <a:gd name="T82" fmla="*/ 0 w 303"/>
                <a:gd name="T83" fmla="*/ 306 h 328"/>
                <a:gd name="T84" fmla="*/ 1 w 303"/>
                <a:gd name="T85" fmla="*/ 298 h 328"/>
                <a:gd name="T86" fmla="*/ 4 w 303"/>
                <a:gd name="T87" fmla="*/ 277 h 328"/>
                <a:gd name="T88" fmla="*/ 7 w 303"/>
                <a:gd name="T89" fmla="*/ 247 h 328"/>
                <a:gd name="T90" fmla="*/ 11 w 303"/>
                <a:gd name="T91" fmla="*/ 213 h 328"/>
                <a:gd name="T92" fmla="*/ 14 w 303"/>
                <a:gd name="T93" fmla="*/ 180 h 328"/>
                <a:gd name="T94" fmla="*/ 18 w 303"/>
                <a:gd name="T95" fmla="*/ 150 h 328"/>
                <a:gd name="T96" fmla="*/ 20 w 303"/>
                <a:gd name="T97" fmla="*/ 129 h 328"/>
                <a:gd name="T98" fmla="*/ 21 w 303"/>
                <a:gd name="T99" fmla="*/ 121 h 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3"/>
                <a:gd name="T151" fmla="*/ 0 h 328"/>
                <a:gd name="T152" fmla="*/ 303 w 303"/>
                <a:gd name="T153" fmla="*/ 328 h 3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3" h="328">
                  <a:moveTo>
                    <a:pt x="21" y="121"/>
                  </a:moveTo>
                  <a:lnTo>
                    <a:pt x="22" y="121"/>
                  </a:lnTo>
                  <a:lnTo>
                    <a:pt x="24" y="119"/>
                  </a:lnTo>
                  <a:lnTo>
                    <a:pt x="27" y="116"/>
                  </a:lnTo>
                  <a:lnTo>
                    <a:pt x="31" y="112"/>
                  </a:lnTo>
                  <a:lnTo>
                    <a:pt x="37" y="108"/>
                  </a:lnTo>
                  <a:lnTo>
                    <a:pt x="43" y="102"/>
                  </a:lnTo>
                  <a:lnTo>
                    <a:pt x="50" y="96"/>
                  </a:lnTo>
                  <a:lnTo>
                    <a:pt x="57" y="90"/>
                  </a:lnTo>
                  <a:lnTo>
                    <a:pt x="65" y="83"/>
                  </a:lnTo>
                  <a:lnTo>
                    <a:pt x="74" y="76"/>
                  </a:lnTo>
                  <a:lnTo>
                    <a:pt x="82" y="68"/>
                  </a:lnTo>
                  <a:lnTo>
                    <a:pt x="91" y="61"/>
                  </a:lnTo>
                  <a:lnTo>
                    <a:pt x="100" y="53"/>
                  </a:lnTo>
                  <a:lnTo>
                    <a:pt x="109" y="46"/>
                  </a:lnTo>
                  <a:lnTo>
                    <a:pt x="117" y="39"/>
                  </a:lnTo>
                  <a:lnTo>
                    <a:pt x="125" y="32"/>
                  </a:lnTo>
                  <a:lnTo>
                    <a:pt x="133" y="25"/>
                  </a:lnTo>
                  <a:lnTo>
                    <a:pt x="140" y="19"/>
                  </a:lnTo>
                  <a:lnTo>
                    <a:pt x="146" y="14"/>
                  </a:lnTo>
                  <a:lnTo>
                    <a:pt x="151" y="9"/>
                  </a:lnTo>
                  <a:lnTo>
                    <a:pt x="156" y="5"/>
                  </a:lnTo>
                  <a:lnTo>
                    <a:pt x="159" y="3"/>
                  </a:lnTo>
                  <a:lnTo>
                    <a:pt x="161" y="1"/>
                  </a:lnTo>
                  <a:lnTo>
                    <a:pt x="162" y="0"/>
                  </a:lnTo>
                  <a:lnTo>
                    <a:pt x="160" y="2"/>
                  </a:lnTo>
                  <a:lnTo>
                    <a:pt x="157" y="8"/>
                  </a:lnTo>
                  <a:lnTo>
                    <a:pt x="153" y="17"/>
                  </a:lnTo>
                  <a:lnTo>
                    <a:pt x="147" y="27"/>
                  </a:lnTo>
                  <a:lnTo>
                    <a:pt x="141" y="38"/>
                  </a:lnTo>
                  <a:lnTo>
                    <a:pt x="135" y="50"/>
                  </a:lnTo>
                  <a:lnTo>
                    <a:pt x="130" y="60"/>
                  </a:lnTo>
                  <a:lnTo>
                    <a:pt x="125" y="69"/>
                  </a:lnTo>
                  <a:lnTo>
                    <a:pt x="122" y="74"/>
                  </a:lnTo>
                  <a:lnTo>
                    <a:pt x="121" y="77"/>
                  </a:lnTo>
                  <a:lnTo>
                    <a:pt x="128" y="80"/>
                  </a:lnTo>
                  <a:lnTo>
                    <a:pt x="136" y="84"/>
                  </a:lnTo>
                  <a:lnTo>
                    <a:pt x="144" y="89"/>
                  </a:lnTo>
                  <a:lnTo>
                    <a:pt x="152" y="93"/>
                  </a:lnTo>
                  <a:lnTo>
                    <a:pt x="160" y="98"/>
                  </a:lnTo>
                  <a:lnTo>
                    <a:pt x="169" y="102"/>
                  </a:lnTo>
                  <a:lnTo>
                    <a:pt x="178" y="107"/>
                  </a:lnTo>
                  <a:lnTo>
                    <a:pt x="187" y="112"/>
                  </a:lnTo>
                  <a:lnTo>
                    <a:pt x="196" y="117"/>
                  </a:lnTo>
                  <a:lnTo>
                    <a:pt x="204" y="122"/>
                  </a:lnTo>
                  <a:lnTo>
                    <a:pt x="213" y="127"/>
                  </a:lnTo>
                  <a:lnTo>
                    <a:pt x="222" y="131"/>
                  </a:lnTo>
                  <a:lnTo>
                    <a:pt x="231" y="136"/>
                  </a:lnTo>
                  <a:lnTo>
                    <a:pt x="239" y="141"/>
                  </a:lnTo>
                  <a:lnTo>
                    <a:pt x="247" y="145"/>
                  </a:lnTo>
                  <a:lnTo>
                    <a:pt x="255" y="150"/>
                  </a:lnTo>
                  <a:lnTo>
                    <a:pt x="263" y="154"/>
                  </a:lnTo>
                  <a:lnTo>
                    <a:pt x="270" y="157"/>
                  </a:lnTo>
                  <a:lnTo>
                    <a:pt x="276" y="161"/>
                  </a:lnTo>
                  <a:lnTo>
                    <a:pt x="282" y="164"/>
                  </a:lnTo>
                  <a:lnTo>
                    <a:pt x="287" y="167"/>
                  </a:lnTo>
                  <a:lnTo>
                    <a:pt x="292" y="170"/>
                  </a:lnTo>
                  <a:lnTo>
                    <a:pt x="296" y="172"/>
                  </a:lnTo>
                  <a:lnTo>
                    <a:pt x="299" y="174"/>
                  </a:lnTo>
                  <a:lnTo>
                    <a:pt x="301" y="175"/>
                  </a:lnTo>
                  <a:lnTo>
                    <a:pt x="303" y="176"/>
                  </a:lnTo>
                  <a:lnTo>
                    <a:pt x="302" y="178"/>
                  </a:lnTo>
                  <a:lnTo>
                    <a:pt x="299" y="184"/>
                  </a:lnTo>
                  <a:lnTo>
                    <a:pt x="294" y="192"/>
                  </a:lnTo>
                  <a:lnTo>
                    <a:pt x="289" y="203"/>
                  </a:lnTo>
                  <a:lnTo>
                    <a:pt x="283" y="214"/>
                  </a:lnTo>
                  <a:lnTo>
                    <a:pt x="276" y="225"/>
                  </a:lnTo>
                  <a:lnTo>
                    <a:pt x="271" y="235"/>
                  </a:lnTo>
                  <a:lnTo>
                    <a:pt x="266" y="244"/>
                  </a:lnTo>
                  <a:lnTo>
                    <a:pt x="263" y="250"/>
                  </a:lnTo>
                  <a:lnTo>
                    <a:pt x="262" y="252"/>
                  </a:lnTo>
                  <a:lnTo>
                    <a:pt x="261" y="254"/>
                  </a:lnTo>
                  <a:lnTo>
                    <a:pt x="258" y="260"/>
                  </a:lnTo>
                  <a:lnTo>
                    <a:pt x="253" y="268"/>
                  </a:lnTo>
                  <a:lnTo>
                    <a:pt x="248" y="278"/>
                  </a:lnTo>
                  <a:lnTo>
                    <a:pt x="242" y="290"/>
                  </a:lnTo>
                  <a:lnTo>
                    <a:pt x="235" y="301"/>
                  </a:lnTo>
                  <a:lnTo>
                    <a:pt x="230" y="311"/>
                  </a:lnTo>
                  <a:lnTo>
                    <a:pt x="225" y="320"/>
                  </a:lnTo>
                  <a:lnTo>
                    <a:pt x="222" y="325"/>
                  </a:lnTo>
                  <a:lnTo>
                    <a:pt x="221" y="328"/>
                  </a:lnTo>
                  <a:lnTo>
                    <a:pt x="221" y="327"/>
                  </a:lnTo>
                  <a:lnTo>
                    <a:pt x="219" y="327"/>
                  </a:lnTo>
                  <a:lnTo>
                    <a:pt x="217" y="325"/>
                  </a:lnTo>
                  <a:lnTo>
                    <a:pt x="214" y="324"/>
                  </a:lnTo>
                  <a:lnTo>
                    <a:pt x="210" y="321"/>
                  </a:lnTo>
                  <a:lnTo>
                    <a:pt x="205" y="319"/>
                  </a:lnTo>
                  <a:lnTo>
                    <a:pt x="200" y="316"/>
                  </a:lnTo>
                  <a:lnTo>
                    <a:pt x="194" y="313"/>
                  </a:lnTo>
                  <a:lnTo>
                    <a:pt x="188" y="309"/>
                  </a:lnTo>
                  <a:lnTo>
                    <a:pt x="181" y="305"/>
                  </a:lnTo>
                  <a:lnTo>
                    <a:pt x="173" y="301"/>
                  </a:lnTo>
                  <a:lnTo>
                    <a:pt x="166" y="297"/>
                  </a:lnTo>
                  <a:lnTo>
                    <a:pt x="158" y="293"/>
                  </a:lnTo>
                  <a:lnTo>
                    <a:pt x="149" y="288"/>
                  </a:lnTo>
                  <a:lnTo>
                    <a:pt x="141" y="283"/>
                  </a:lnTo>
                  <a:lnTo>
                    <a:pt x="132" y="279"/>
                  </a:lnTo>
                  <a:lnTo>
                    <a:pt x="123" y="274"/>
                  </a:lnTo>
                  <a:lnTo>
                    <a:pt x="114" y="269"/>
                  </a:lnTo>
                  <a:lnTo>
                    <a:pt x="105" y="264"/>
                  </a:lnTo>
                  <a:lnTo>
                    <a:pt x="96" y="259"/>
                  </a:lnTo>
                  <a:lnTo>
                    <a:pt x="88" y="255"/>
                  </a:lnTo>
                  <a:lnTo>
                    <a:pt x="79" y="250"/>
                  </a:lnTo>
                  <a:lnTo>
                    <a:pt x="71" y="245"/>
                  </a:lnTo>
                  <a:lnTo>
                    <a:pt x="63" y="241"/>
                  </a:lnTo>
                  <a:lnTo>
                    <a:pt x="55" y="237"/>
                  </a:lnTo>
                  <a:lnTo>
                    <a:pt x="48" y="233"/>
                  </a:lnTo>
                  <a:lnTo>
                    <a:pt x="41" y="229"/>
                  </a:lnTo>
                  <a:lnTo>
                    <a:pt x="39" y="231"/>
                  </a:lnTo>
                  <a:lnTo>
                    <a:pt x="36" y="237"/>
                  </a:lnTo>
                  <a:lnTo>
                    <a:pt x="32" y="246"/>
                  </a:lnTo>
                  <a:lnTo>
                    <a:pt x="26" y="256"/>
                  </a:lnTo>
                  <a:lnTo>
                    <a:pt x="20" y="267"/>
                  </a:lnTo>
                  <a:lnTo>
                    <a:pt x="14" y="279"/>
                  </a:lnTo>
                  <a:lnTo>
                    <a:pt x="9" y="289"/>
                  </a:lnTo>
                  <a:lnTo>
                    <a:pt x="4" y="298"/>
                  </a:lnTo>
                  <a:lnTo>
                    <a:pt x="1" y="303"/>
                  </a:lnTo>
                  <a:lnTo>
                    <a:pt x="0" y="306"/>
                  </a:lnTo>
                  <a:lnTo>
                    <a:pt x="0" y="305"/>
                  </a:lnTo>
                  <a:lnTo>
                    <a:pt x="1" y="302"/>
                  </a:lnTo>
                  <a:lnTo>
                    <a:pt x="1" y="298"/>
                  </a:lnTo>
                  <a:lnTo>
                    <a:pt x="2" y="292"/>
                  </a:lnTo>
                  <a:lnTo>
                    <a:pt x="3" y="285"/>
                  </a:lnTo>
                  <a:lnTo>
                    <a:pt x="4" y="277"/>
                  </a:lnTo>
                  <a:lnTo>
                    <a:pt x="5" y="268"/>
                  </a:lnTo>
                  <a:lnTo>
                    <a:pt x="6" y="258"/>
                  </a:lnTo>
                  <a:lnTo>
                    <a:pt x="7" y="247"/>
                  </a:lnTo>
                  <a:lnTo>
                    <a:pt x="8" y="236"/>
                  </a:lnTo>
                  <a:lnTo>
                    <a:pt x="9" y="225"/>
                  </a:lnTo>
                  <a:lnTo>
                    <a:pt x="11" y="213"/>
                  </a:lnTo>
                  <a:lnTo>
                    <a:pt x="12" y="202"/>
                  </a:lnTo>
                  <a:lnTo>
                    <a:pt x="13" y="191"/>
                  </a:lnTo>
                  <a:lnTo>
                    <a:pt x="14" y="180"/>
                  </a:lnTo>
                  <a:lnTo>
                    <a:pt x="16" y="169"/>
                  </a:lnTo>
                  <a:lnTo>
                    <a:pt x="17" y="159"/>
                  </a:lnTo>
                  <a:lnTo>
                    <a:pt x="18" y="150"/>
                  </a:lnTo>
                  <a:lnTo>
                    <a:pt x="19" y="142"/>
                  </a:lnTo>
                  <a:lnTo>
                    <a:pt x="19" y="135"/>
                  </a:lnTo>
                  <a:lnTo>
                    <a:pt x="20" y="129"/>
                  </a:lnTo>
                  <a:lnTo>
                    <a:pt x="21" y="125"/>
                  </a:lnTo>
                  <a:lnTo>
                    <a:pt x="21" y="122"/>
                  </a:lnTo>
                  <a:lnTo>
                    <a:pt x="21" y="121"/>
                  </a:lnTo>
                  <a:close/>
                </a:path>
              </a:pathLst>
            </a:custGeom>
            <a:solidFill>
              <a:srgbClr val="FFFFFF"/>
            </a:solidFill>
            <a:ln w="832">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7837" name="Freeform 12"/>
            <p:cNvSpPr>
              <a:spLocks noChangeArrowheads="1"/>
            </p:cNvSpPr>
            <p:nvPr/>
          </p:nvSpPr>
          <p:spPr bwMode="auto">
            <a:xfrm>
              <a:off x="757" y="1269"/>
              <a:ext cx="307" cy="254"/>
            </a:xfrm>
            <a:custGeom>
              <a:avLst/>
              <a:gdLst>
                <a:gd name="T0" fmla="*/ 176 w 307"/>
                <a:gd name="T1" fmla="*/ 40 h 254"/>
                <a:gd name="T2" fmla="*/ 188 w 307"/>
                <a:gd name="T3" fmla="*/ 48 h 254"/>
                <a:gd name="T4" fmla="*/ 207 w 307"/>
                <a:gd name="T5" fmla="*/ 65 h 254"/>
                <a:gd name="T6" fmla="*/ 229 w 307"/>
                <a:gd name="T7" fmla="*/ 85 h 254"/>
                <a:gd name="T8" fmla="*/ 253 w 307"/>
                <a:gd name="T9" fmla="*/ 108 h 254"/>
                <a:gd name="T10" fmla="*/ 275 w 307"/>
                <a:gd name="T11" fmla="*/ 129 h 254"/>
                <a:gd name="T12" fmla="*/ 293 w 307"/>
                <a:gd name="T13" fmla="*/ 147 h 254"/>
                <a:gd name="T14" fmla="*/ 305 w 307"/>
                <a:gd name="T15" fmla="*/ 158 h 254"/>
                <a:gd name="T16" fmla="*/ 307 w 307"/>
                <a:gd name="T17" fmla="*/ 160 h 254"/>
                <a:gd name="T18" fmla="*/ 291 w 307"/>
                <a:gd name="T19" fmla="*/ 151 h 254"/>
                <a:gd name="T20" fmla="*/ 258 w 307"/>
                <a:gd name="T21" fmla="*/ 134 h 254"/>
                <a:gd name="T22" fmla="*/ 233 w 307"/>
                <a:gd name="T23" fmla="*/ 121 h 254"/>
                <a:gd name="T24" fmla="*/ 227 w 307"/>
                <a:gd name="T25" fmla="*/ 127 h 254"/>
                <a:gd name="T26" fmla="*/ 215 w 307"/>
                <a:gd name="T27" fmla="*/ 150 h 254"/>
                <a:gd name="T28" fmla="*/ 200 w 307"/>
                <a:gd name="T29" fmla="*/ 177 h 254"/>
                <a:gd name="T30" fmla="*/ 186 w 307"/>
                <a:gd name="T31" fmla="*/ 203 h 254"/>
                <a:gd name="T32" fmla="*/ 173 w 307"/>
                <a:gd name="T33" fmla="*/ 226 h 254"/>
                <a:gd name="T34" fmla="*/ 163 w 307"/>
                <a:gd name="T35" fmla="*/ 244 h 254"/>
                <a:gd name="T36" fmla="*/ 157 w 307"/>
                <a:gd name="T37" fmla="*/ 253 h 254"/>
                <a:gd name="T38" fmla="*/ 155 w 307"/>
                <a:gd name="T39" fmla="*/ 252 h 254"/>
                <a:gd name="T40" fmla="*/ 131 w 307"/>
                <a:gd name="T41" fmla="*/ 238 h 254"/>
                <a:gd name="T42" fmla="*/ 99 w 307"/>
                <a:gd name="T43" fmla="*/ 220 h 254"/>
                <a:gd name="T44" fmla="*/ 83 w 307"/>
                <a:gd name="T45" fmla="*/ 210 h 254"/>
                <a:gd name="T46" fmla="*/ 75 w 307"/>
                <a:gd name="T47" fmla="*/ 206 h 254"/>
                <a:gd name="T48" fmla="*/ 46 w 307"/>
                <a:gd name="T49" fmla="*/ 189 h 254"/>
                <a:gd name="T50" fmla="*/ 16 w 307"/>
                <a:gd name="T51" fmla="*/ 171 h 254"/>
                <a:gd name="T52" fmla="*/ 9 w 307"/>
                <a:gd name="T53" fmla="*/ 167 h 254"/>
                <a:gd name="T54" fmla="*/ 12 w 307"/>
                <a:gd name="T55" fmla="*/ 160 h 254"/>
                <a:gd name="T56" fmla="*/ 22 w 307"/>
                <a:gd name="T57" fmla="*/ 143 h 254"/>
                <a:gd name="T58" fmla="*/ 35 w 307"/>
                <a:gd name="T59" fmla="*/ 119 h 254"/>
                <a:gd name="T60" fmla="*/ 50 w 307"/>
                <a:gd name="T61" fmla="*/ 91 h 254"/>
                <a:gd name="T62" fmla="*/ 65 w 307"/>
                <a:gd name="T63" fmla="*/ 64 h 254"/>
                <a:gd name="T64" fmla="*/ 77 w 307"/>
                <a:gd name="T65" fmla="*/ 40 h 254"/>
                <a:gd name="T66" fmla="*/ 71 w 307"/>
                <a:gd name="T67" fmla="*/ 37 h 254"/>
                <a:gd name="T68" fmla="*/ 44 w 307"/>
                <a:gd name="T69" fmla="*/ 23 h 254"/>
                <a:gd name="T70" fmla="*/ 14 w 307"/>
                <a:gd name="T71" fmla="*/ 7 h 254"/>
                <a:gd name="T72" fmla="*/ 0 w 307"/>
                <a:gd name="T73" fmla="*/ 0 h 254"/>
                <a:gd name="T74" fmla="*/ 4 w 307"/>
                <a:gd name="T75" fmla="*/ 1 h 254"/>
                <a:gd name="T76" fmla="*/ 19 w 307"/>
                <a:gd name="T77" fmla="*/ 5 h 254"/>
                <a:gd name="T78" fmla="*/ 42 w 307"/>
                <a:gd name="T79" fmla="*/ 12 h 254"/>
                <a:gd name="T80" fmla="*/ 72 w 307"/>
                <a:gd name="T81" fmla="*/ 19 h 254"/>
                <a:gd name="T82" fmla="*/ 103 w 307"/>
                <a:gd name="T83" fmla="*/ 27 h 254"/>
                <a:gd name="T84" fmla="*/ 132 w 307"/>
                <a:gd name="T85" fmla="*/ 34 h 254"/>
                <a:gd name="T86" fmla="*/ 156 w 307"/>
                <a:gd name="T87" fmla="*/ 39 h 254"/>
                <a:gd name="T88" fmla="*/ 170 w 307"/>
                <a:gd name="T89" fmla="*/ 41 h 254"/>
                <a:gd name="T90" fmla="*/ 173 w 307"/>
                <a:gd name="T91" fmla="*/ 39 h 2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7"/>
                <a:gd name="T139" fmla="*/ 0 h 254"/>
                <a:gd name="T140" fmla="*/ 307 w 307"/>
                <a:gd name="T141" fmla="*/ 254 h 2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7" h="254">
                  <a:moveTo>
                    <a:pt x="173" y="39"/>
                  </a:moveTo>
                  <a:lnTo>
                    <a:pt x="174" y="39"/>
                  </a:lnTo>
                  <a:lnTo>
                    <a:pt x="176" y="40"/>
                  </a:lnTo>
                  <a:lnTo>
                    <a:pt x="179" y="42"/>
                  </a:lnTo>
                  <a:lnTo>
                    <a:pt x="183" y="45"/>
                  </a:lnTo>
                  <a:lnTo>
                    <a:pt x="188" y="48"/>
                  </a:lnTo>
                  <a:lnTo>
                    <a:pt x="194" y="53"/>
                  </a:lnTo>
                  <a:lnTo>
                    <a:pt x="200" y="59"/>
                  </a:lnTo>
                  <a:lnTo>
                    <a:pt x="207" y="65"/>
                  </a:lnTo>
                  <a:lnTo>
                    <a:pt x="214" y="71"/>
                  </a:lnTo>
                  <a:lnTo>
                    <a:pt x="222" y="78"/>
                  </a:lnTo>
                  <a:lnTo>
                    <a:pt x="229" y="85"/>
                  </a:lnTo>
                  <a:lnTo>
                    <a:pt x="237" y="93"/>
                  </a:lnTo>
                  <a:lnTo>
                    <a:pt x="245" y="100"/>
                  </a:lnTo>
                  <a:lnTo>
                    <a:pt x="253" y="108"/>
                  </a:lnTo>
                  <a:lnTo>
                    <a:pt x="261" y="115"/>
                  </a:lnTo>
                  <a:lnTo>
                    <a:pt x="268" y="122"/>
                  </a:lnTo>
                  <a:lnTo>
                    <a:pt x="275" y="129"/>
                  </a:lnTo>
                  <a:lnTo>
                    <a:pt x="282" y="135"/>
                  </a:lnTo>
                  <a:lnTo>
                    <a:pt x="288" y="141"/>
                  </a:lnTo>
                  <a:lnTo>
                    <a:pt x="293" y="147"/>
                  </a:lnTo>
                  <a:lnTo>
                    <a:pt x="298" y="151"/>
                  </a:lnTo>
                  <a:lnTo>
                    <a:pt x="302" y="155"/>
                  </a:lnTo>
                  <a:lnTo>
                    <a:pt x="305" y="158"/>
                  </a:lnTo>
                  <a:lnTo>
                    <a:pt x="307" y="159"/>
                  </a:lnTo>
                  <a:lnTo>
                    <a:pt x="307" y="160"/>
                  </a:lnTo>
                  <a:lnTo>
                    <a:pt x="305" y="159"/>
                  </a:lnTo>
                  <a:lnTo>
                    <a:pt x="299" y="156"/>
                  </a:lnTo>
                  <a:lnTo>
                    <a:pt x="291" y="151"/>
                  </a:lnTo>
                  <a:lnTo>
                    <a:pt x="280" y="146"/>
                  </a:lnTo>
                  <a:lnTo>
                    <a:pt x="269" y="140"/>
                  </a:lnTo>
                  <a:lnTo>
                    <a:pt x="258" y="134"/>
                  </a:lnTo>
                  <a:lnTo>
                    <a:pt x="247" y="129"/>
                  </a:lnTo>
                  <a:lnTo>
                    <a:pt x="239" y="124"/>
                  </a:lnTo>
                  <a:lnTo>
                    <a:pt x="233" y="121"/>
                  </a:lnTo>
                  <a:lnTo>
                    <a:pt x="231" y="120"/>
                  </a:lnTo>
                  <a:lnTo>
                    <a:pt x="227" y="127"/>
                  </a:lnTo>
                  <a:lnTo>
                    <a:pt x="224" y="134"/>
                  </a:lnTo>
                  <a:lnTo>
                    <a:pt x="219" y="142"/>
                  </a:lnTo>
                  <a:lnTo>
                    <a:pt x="215" y="150"/>
                  </a:lnTo>
                  <a:lnTo>
                    <a:pt x="210" y="159"/>
                  </a:lnTo>
                  <a:lnTo>
                    <a:pt x="205" y="168"/>
                  </a:lnTo>
                  <a:lnTo>
                    <a:pt x="200" y="177"/>
                  </a:lnTo>
                  <a:lnTo>
                    <a:pt x="195" y="186"/>
                  </a:lnTo>
                  <a:lnTo>
                    <a:pt x="191" y="194"/>
                  </a:lnTo>
                  <a:lnTo>
                    <a:pt x="186" y="203"/>
                  </a:lnTo>
                  <a:lnTo>
                    <a:pt x="181" y="211"/>
                  </a:lnTo>
                  <a:lnTo>
                    <a:pt x="177" y="219"/>
                  </a:lnTo>
                  <a:lnTo>
                    <a:pt x="173" y="226"/>
                  </a:lnTo>
                  <a:lnTo>
                    <a:pt x="169" y="233"/>
                  </a:lnTo>
                  <a:lnTo>
                    <a:pt x="165" y="239"/>
                  </a:lnTo>
                  <a:lnTo>
                    <a:pt x="163" y="244"/>
                  </a:lnTo>
                  <a:lnTo>
                    <a:pt x="160" y="248"/>
                  </a:lnTo>
                  <a:lnTo>
                    <a:pt x="158" y="251"/>
                  </a:lnTo>
                  <a:lnTo>
                    <a:pt x="157" y="253"/>
                  </a:lnTo>
                  <a:lnTo>
                    <a:pt x="157" y="254"/>
                  </a:lnTo>
                  <a:lnTo>
                    <a:pt x="155" y="252"/>
                  </a:lnTo>
                  <a:lnTo>
                    <a:pt x="149" y="249"/>
                  </a:lnTo>
                  <a:lnTo>
                    <a:pt x="141" y="244"/>
                  </a:lnTo>
                  <a:lnTo>
                    <a:pt x="131" y="238"/>
                  </a:lnTo>
                  <a:lnTo>
                    <a:pt x="120" y="232"/>
                  </a:lnTo>
                  <a:lnTo>
                    <a:pt x="109" y="226"/>
                  </a:lnTo>
                  <a:lnTo>
                    <a:pt x="99" y="220"/>
                  </a:lnTo>
                  <a:lnTo>
                    <a:pt x="90" y="215"/>
                  </a:lnTo>
                  <a:lnTo>
                    <a:pt x="85" y="212"/>
                  </a:lnTo>
                  <a:lnTo>
                    <a:pt x="83" y="210"/>
                  </a:lnTo>
                  <a:lnTo>
                    <a:pt x="80" y="209"/>
                  </a:lnTo>
                  <a:lnTo>
                    <a:pt x="75" y="206"/>
                  </a:lnTo>
                  <a:lnTo>
                    <a:pt x="67" y="201"/>
                  </a:lnTo>
                  <a:lnTo>
                    <a:pt x="56" y="195"/>
                  </a:lnTo>
                  <a:lnTo>
                    <a:pt x="46" y="189"/>
                  </a:lnTo>
                  <a:lnTo>
                    <a:pt x="35" y="182"/>
                  </a:lnTo>
                  <a:lnTo>
                    <a:pt x="25" y="176"/>
                  </a:lnTo>
                  <a:lnTo>
                    <a:pt x="16" y="171"/>
                  </a:lnTo>
                  <a:lnTo>
                    <a:pt x="11" y="168"/>
                  </a:lnTo>
                  <a:lnTo>
                    <a:pt x="9" y="167"/>
                  </a:lnTo>
                  <a:lnTo>
                    <a:pt x="9" y="166"/>
                  </a:lnTo>
                  <a:lnTo>
                    <a:pt x="10" y="164"/>
                  </a:lnTo>
                  <a:lnTo>
                    <a:pt x="12" y="160"/>
                  </a:lnTo>
                  <a:lnTo>
                    <a:pt x="15" y="155"/>
                  </a:lnTo>
                  <a:lnTo>
                    <a:pt x="18" y="150"/>
                  </a:lnTo>
                  <a:lnTo>
                    <a:pt x="22" y="143"/>
                  </a:lnTo>
                  <a:lnTo>
                    <a:pt x="26" y="135"/>
                  </a:lnTo>
                  <a:lnTo>
                    <a:pt x="30" y="127"/>
                  </a:lnTo>
                  <a:lnTo>
                    <a:pt x="35" y="119"/>
                  </a:lnTo>
                  <a:lnTo>
                    <a:pt x="40" y="110"/>
                  </a:lnTo>
                  <a:lnTo>
                    <a:pt x="45" y="100"/>
                  </a:lnTo>
                  <a:lnTo>
                    <a:pt x="50" y="91"/>
                  </a:lnTo>
                  <a:lnTo>
                    <a:pt x="55" y="82"/>
                  </a:lnTo>
                  <a:lnTo>
                    <a:pt x="60" y="73"/>
                  </a:lnTo>
                  <a:lnTo>
                    <a:pt x="65" y="64"/>
                  </a:lnTo>
                  <a:lnTo>
                    <a:pt x="69" y="55"/>
                  </a:lnTo>
                  <a:lnTo>
                    <a:pt x="74" y="48"/>
                  </a:lnTo>
                  <a:lnTo>
                    <a:pt x="77" y="40"/>
                  </a:lnTo>
                  <a:lnTo>
                    <a:pt x="75" y="39"/>
                  </a:lnTo>
                  <a:lnTo>
                    <a:pt x="71" y="37"/>
                  </a:lnTo>
                  <a:lnTo>
                    <a:pt x="63" y="33"/>
                  </a:lnTo>
                  <a:lnTo>
                    <a:pt x="54" y="28"/>
                  </a:lnTo>
                  <a:lnTo>
                    <a:pt x="44" y="23"/>
                  </a:lnTo>
                  <a:lnTo>
                    <a:pt x="34" y="18"/>
                  </a:lnTo>
                  <a:lnTo>
                    <a:pt x="24" y="12"/>
                  </a:lnTo>
                  <a:lnTo>
                    <a:pt x="14" y="7"/>
                  </a:lnTo>
                  <a:lnTo>
                    <a:pt x="7" y="4"/>
                  </a:lnTo>
                  <a:lnTo>
                    <a:pt x="2" y="1"/>
                  </a:lnTo>
                  <a:lnTo>
                    <a:pt x="0" y="0"/>
                  </a:lnTo>
                  <a:lnTo>
                    <a:pt x="1" y="0"/>
                  </a:lnTo>
                  <a:lnTo>
                    <a:pt x="4" y="1"/>
                  </a:lnTo>
                  <a:lnTo>
                    <a:pt x="7" y="2"/>
                  </a:lnTo>
                  <a:lnTo>
                    <a:pt x="12" y="3"/>
                  </a:lnTo>
                  <a:lnTo>
                    <a:pt x="19" y="5"/>
                  </a:lnTo>
                  <a:lnTo>
                    <a:pt x="26" y="7"/>
                  </a:lnTo>
                  <a:lnTo>
                    <a:pt x="34" y="9"/>
                  </a:lnTo>
                  <a:lnTo>
                    <a:pt x="42" y="12"/>
                  </a:lnTo>
                  <a:lnTo>
                    <a:pt x="52" y="14"/>
                  </a:lnTo>
                  <a:lnTo>
                    <a:pt x="62" y="17"/>
                  </a:lnTo>
                  <a:lnTo>
                    <a:pt x="72" y="19"/>
                  </a:lnTo>
                  <a:lnTo>
                    <a:pt x="82" y="22"/>
                  </a:lnTo>
                  <a:lnTo>
                    <a:pt x="93" y="25"/>
                  </a:lnTo>
                  <a:lnTo>
                    <a:pt x="103" y="27"/>
                  </a:lnTo>
                  <a:lnTo>
                    <a:pt x="113" y="30"/>
                  </a:lnTo>
                  <a:lnTo>
                    <a:pt x="123" y="32"/>
                  </a:lnTo>
                  <a:lnTo>
                    <a:pt x="132" y="34"/>
                  </a:lnTo>
                  <a:lnTo>
                    <a:pt x="141" y="36"/>
                  </a:lnTo>
                  <a:lnTo>
                    <a:pt x="149" y="38"/>
                  </a:lnTo>
                  <a:lnTo>
                    <a:pt x="156" y="39"/>
                  </a:lnTo>
                  <a:lnTo>
                    <a:pt x="162" y="40"/>
                  </a:lnTo>
                  <a:lnTo>
                    <a:pt x="167" y="41"/>
                  </a:lnTo>
                  <a:lnTo>
                    <a:pt x="170" y="41"/>
                  </a:lnTo>
                  <a:lnTo>
                    <a:pt x="173" y="40"/>
                  </a:lnTo>
                  <a:lnTo>
                    <a:pt x="173" y="39"/>
                  </a:lnTo>
                  <a:close/>
                </a:path>
              </a:pathLst>
            </a:custGeom>
            <a:solidFill>
              <a:srgbClr val="FFFFFF"/>
            </a:solidFill>
            <a:ln w="832">
              <a:solidFill>
                <a:srgbClr val="000000"/>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7838" name="Rectangle 13"/>
            <p:cNvSpPr>
              <a:spLocks noChangeArrowheads="1"/>
            </p:cNvSpPr>
            <p:nvPr/>
          </p:nvSpPr>
          <p:spPr bwMode="auto">
            <a:xfrm>
              <a:off x="2125" y="735"/>
              <a:ext cx="583" cy="261"/>
            </a:xfrm>
            <a:prstGeom prst="rect">
              <a:avLst/>
            </a:prstGeom>
            <a:solidFill>
              <a:srgbClr val="FFFFFF"/>
            </a:solidFill>
            <a:ln w="832">
              <a:solidFill>
                <a:srgbClr val="000000"/>
              </a:solidFill>
              <a:miter lim="800000"/>
              <a:headEnd/>
              <a:tailEnd/>
            </a:ln>
          </p:spPr>
          <p:txBody>
            <a:bodyPr/>
            <a:lstStyle/>
            <a:p>
              <a:pPr fontAlgn="base">
                <a:spcBef>
                  <a:spcPct val="0"/>
                </a:spcBef>
                <a:spcAft>
                  <a:spcPct val="0"/>
                </a:spcAft>
              </a:pPr>
              <a:endParaRPr lang="en-US">
                <a:solidFill>
                  <a:srgbClr val="000000"/>
                </a:solidFill>
              </a:endParaRPr>
            </a:p>
          </p:txBody>
        </p:sp>
        <p:sp>
          <p:nvSpPr>
            <p:cNvPr id="77839" name="Text Box 14"/>
            <p:cNvSpPr txBox="1">
              <a:spLocks noChangeArrowheads="1"/>
            </p:cNvSpPr>
            <p:nvPr/>
          </p:nvSpPr>
          <p:spPr bwMode="auto">
            <a:xfrm>
              <a:off x="2155" y="809"/>
              <a:ext cx="874" cy="100"/>
            </a:xfrm>
            <a:prstGeom prst="rect">
              <a:avLst/>
            </a:prstGeom>
            <a:noFill/>
            <a:ln w="9525">
              <a:noFill/>
              <a:miter lim="800000"/>
              <a:headEnd/>
              <a:tailEnd/>
            </a:ln>
          </p:spPr>
          <p:txBody>
            <a:bodyPr lIns="0" tIns="0" rIns="0" bIns="0">
              <a:spAutoFit/>
            </a:bodyPr>
            <a:lstStyle/>
            <a:p>
              <a:pPr defTabSz="381000" eaLnBrk="0" fontAlgn="base" hangingPunct="0">
                <a:spcBef>
                  <a:spcPct val="0"/>
                </a:spcBef>
                <a:spcAft>
                  <a:spcPct val="0"/>
                </a:spcAft>
              </a:pPr>
              <a:r>
                <a:rPr lang="en-US" sz="1500">
                  <a:solidFill>
                    <a:srgbClr val="000000"/>
                  </a:solidFill>
                </a:rPr>
                <a:t>START</a:t>
              </a:r>
            </a:p>
          </p:txBody>
        </p:sp>
      </p:grpSp>
    </p:spTree>
    <p:custDataLst>
      <p:tags r:id="rId1"/>
    </p:custDataLst>
    <p:extLst>
      <p:ext uri="{BB962C8B-B14F-4D97-AF65-F5344CB8AC3E}">
        <p14:creationId xmlns:p14="http://schemas.microsoft.com/office/powerpoint/2010/main" val="140157318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4" cstate="print"/>
          <a:srcRect/>
          <a:stretch>
            <a:fillRect/>
          </a:stretch>
        </p:blipFill>
        <p:spPr bwMode="auto">
          <a:xfrm>
            <a:off x="1828800" y="1219200"/>
            <a:ext cx="5410200" cy="5087236"/>
          </a:xfrm>
          <a:prstGeom prst="rect">
            <a:avLst/>
          </a:prstGeom>
          <a:noFill/>
          <a:ln w="9525">
            <a:noFill/>
            <a:miter lim="800000"/>
            <a:headEnd/>
            <a:tailEnd/>
          </a:ln>
        </p:spPr>
      </p:pic>
      <p:sp>
        <p:nvSpPr>
          <p:cNvPr id="10" name="Title 1"/>
          <p:cNvSpPr txBox="1">
            <a:spLocks/>
          </p:cNvSpPr>
          <p:nvPr/>
        </p:nvSpPr>
        <p:spPr bwMode="auto">
          <a:xfrm>
            <a:off x="0" y="0"/>
            <a:ext cx="9144000" cy="1143000"/>
          </a:xfrm>
          <a:prstGeom prst="rect">
            <a:avLst/>
          </a:prstGeom>
          <a:solidFill>
            <a:schemeClr val="bg1">
              <a:lumMod val="65000"/>
            </a:schemeClr>
          </a:solidFill>
          <a:ln w="9525">
            <a:noFill/>
            <a:miter lim="800000"/>
            <a:headEnd/>
            <a:tailEnd/>
          </a:ln>
        </p:spPr>
        <p:txBody>
          <a:bodyPr anchor="ctr">
            <a:normAutofit/>
          </a:bodyPr>
          <a:lstStyle/>
          <a:p>
            <a:pPr algn="ctr">
              <a:defRPr/>
            </a:pPr>
            <a:r>
              <a:rPr lang="en-US" sz="3200" b="1" dirty="0" smtClean="0">
                <a:solidFill>
                  <a:srgbClr val="000000"/>
                </a:solidFill>
                <a:latin typeface="Tahoma" pitchFamily="34" charset="0"/>
                <a:cs typeface="Tahoma" pitchFamily="34" charset="0"/>
              </a:rPr>
              <a:t>Problem-Based Cooperative </a:t>
            </a:r>
            <a:r>
              <a:rPr lang="en-US" sz="3200" b="1" dirty="0">
                <a:solidFill>
                  <a:srgbClr val="000000"/>
                </a:solidFill>
                <a:latin typeface="Tahoma" pitchFamily="34" charset="0"/>
                <a:cs typeface="Tahoma" pitchFamily="34" charset="0"/>
              </a:rPr>
              <a:t>Learning</a:t>
            </a:r>
          </a:p>
        </p:txBody>
      </p:sp>
      <p:sp>
        <p:nvSpPr>
          <p:cNvPr id="11" name="Rectangle 10"/>
          <p:cNvSpPr/>
          <p:nvPr/>
        </p:nvSpPr>
        <p:spPr>
          <a:xfrm>
            <a:off x="0" y="1066800"/>
            <a:ext cx="9144000" cy="76200"/>
          </a:xfrm>
          <a:prstGeom prst="rect">
            <a:avLst/>
          </a:prstGeom>
          <a:solidFill>
            <a:srgbClr val="5891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FF"/>
              </a:solidFill>
            </a:endParaRPr>
          </a:p>
        </p:txBody>
      </p:sp>
      <p:sp>
        <p:nvSpPr>
          <p:cNvPr id="43016" name="Text Box 5"/>
          <p:cNvSpPr txBox="1">
            <a:spLocks noChangeArrowheads="1"/>
          </p:cNvSpPr>
          <p:nvPr/>
        </p:nvSpPr>
        <p:spPr bwMode="auto">
          <a:xfrm>
            <a:off x="304800" y="6400800"/>
            <a:ext cx="8513763" cy="276999"/>
          </a:xfrm>
          <a:prstGeom prst="rect">
            <a:avLst/>
          </a:prstGeom>
          <a:noFill/>
          <a:ln w="9525">
            <a:noFill/>
            <a:miter lim="800000"/>
            <a:headEnd/>
            <a:tailEnd/>
          </a:ln>
        </p:spPr>
        <p:txBody>
          <a:bodyPr wrap="square">
            <a:spAutoFit/>
          </a:bodyPr>
          <a:lstStyle/>
          <a:p>
            <a:r>
              <a:rPr lang="en-US" sz="1200" dirty="0">
                <a:solidFill>
                  <a:srgbClr val="000000"/>
                </a:solidFill>
              </a:rPr>
              <a:t>January 13, 2009—New York </a:t>
            </a:r>
            <a:r>
              <a:rPr lang="en-US" sz="1200" dirty="0" smtClean="0">
                <a:solidFill>
                  <a:srgbClr val="000000"/>
                </a:solidFill>
              </a:rPr>
              <a:t>Times – http</a:t>
            </a:r>
            <a:r>
              <a:rPr lang="en-US" sz="1200" dirty="0">
                <a:solidFill>
                  <a:srgbClr val="000000"/>
                </a:solidFill>
              </a:rPr>
              <a:t>://www.nytimes.com/2009/01/13/us/13physics.html?em</a:t>
            </a:r>
          </a:p>
        </p:txBody>
      </p:sp>
      <p:sp>
        <p:nvSpPr>
          <p:cNvPr id="6" name="Slide Number Placeholder 5"/>
          <p:cNvSpPr>
            <a:spLocks noGrp="1"/>
          </p:cNvSpPr>
          <p:nvPr>
            <p:ph type="sldNum" sz="quarter" idx="12"/>
          </p:nvPr>
        </p:nvSpPr>
        <p:spPr/>
        <p:txBody>
          <a:bodyPr/>
          <a:lstStyle/>
          <a:p>
            <a:fld id="{FFB777ED-8EBB-4091-979B-2D173A27FDDF}" type="slidenum">
              <a:rPr lang="en-US" smtClean="0">
                <a:solidFill>
                  <a:srgbClr val="000000"/>
                </a:solidFill>
              </a:rPr>
              <a:pPr/>
              <a:t>61</a:t>
            </a:fld>
            <a:endParaRPr lang="en-US">
              <a:solidFill>
                <a:srgbClr val="000000"/>
              </a:solidFill>
            </a:endParaRPr>
          </a:p>
        </p:txBody>
      </p:sp>
    </p:spTree>
    <p:custDataLst>
      <p:tags r:id="rId1"/>
    </p:custDataLst>
    <p:extLst>
      <p:ext uri="{BB962C8B-B14F-4D97-AF65-F5344CB8AC3E}">
        <p14:creationId xmlns:p14="http://schemas.microsoft.com/office/powerpoint/2010/main" val="228648753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381000" y="381000"/>
            <a:ext cx="8458200" cy="5135563"/>
          </a:xfrm>
          <a:prstGeom prst="rect">
            <a:avLst/>
          </a:prstGeom>
          <a:noFill/>
          <a:ln w="9525">
            <a:noFill/>
            <a:miter lim="800000"/>
            <a:headEnd/>
            <a:tailEnd/>
          </a:ln>
        </p:spPr>
      </p:pic>
      <p:sp>
        <p:nvSpPr>
          <p:cNvPr id="44035" name="Rectangle 3"/>
          <p:cNvSpPr>
            <a:spLocks noChangeArrowheads="1"/>
          </p:cNvSpPr>
          <p:nvPr/>
        </p:nvSpPr>
        <p:spPr bwMode="auto">
          <a:xfrm>
            <a:off x="1371600" y="5867400"/>
            <a:ext cx="5607050" cy="366713"/>
          </a:xfrm>
          <a:prstGeom prst="rect">
            <a:avLst/>
          </a:prstGeom>
          <a:noFill/>
          <a:ln w="9525">
            <a:noFill/>
            <a:miter lim="800000"/>
            <a:headEnd/>
            <a:tailEnd/>
          </a:ln>
        </p:spPr>
        <p:txBody>
          <a:bodyPr wrap="none">
            <a:spAutoFit/>
          </a:bodyPr>
          <a:lstStyle/>
          <a:p>
            <a:r>
              <a:rPr lang="en-US">
                <a:solidFill>
                  <a:srgbClr val="000000"/>
                </a:solidFill>
              </a:rPr>
              <a:t>http://web.mit.edu/edtech/casestudies/teal.html#video</a:t>
            </a:r>
          </a:p>
        </p:txBody>
      </p:sp>
    </p:spTree>
    <p:extLst>
      <p:ext uri="{BB962C8B-B14F-4D97-AF65-F5344CB8AC3E}">
        <p14:creationId xmlns:p14="http://schemas.microsoft.com/office/powerpoint/2010/main" val="987593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85800" y="6240463"/>
            <a:ext cx="6934200" cy="366712"/>
          </a:xfrm>
          <a:prstGeom prst="rect">
            <a:avLst/>
          </a:prstGeom>
          <a:noFill/>
          <a:ln w="9525">
            <a:noFill/>
            <a:miter lim="800000"/>
            <a:headEnd/>
            <a:tailEnd/>
          </a:ln>
        </p:spPr>
        <p:txBody>
          <a:bodyPr>
            <a:spAutoFit/>
          </a:bodyPr>
          <a:lstStyle/>
          <a:p>
            <a:pPr>
              <a:spcBef>
                <a:spcPct val="50000"/>
              </a:spcBef>
            </a:pPr>
            <a:endParaRPr lang="en-US">
              <a:solidFill>
                <a:srgbClr val="000000"/>
              </a:solidFill>
            </a:endParaRPr>
          </a:p>
        </p:txBody>
      </p:sp>
      <p:sp>
        <p:nvSpPr>
          <p:cNvPr id="45059" name="Rectangle 3"/>
          <p:cNvSpPr>
            <a:spLocks noChangeArrowheads="1"/>
          </p:cNvSpPr>
          <p:nvPr/>
        </p:nvSpPr>
        <p:spPr bwMode="auto">
          <a:xfrm>
            <a:off x="5334000" y="5638800"/>
            <a:ext cx="3684588" cy="336550"/>
          </a:xfrm>
          <a:prstGeom prst="rect">
            <a:avLst/>
          </a:prstGeom>
          <a:noFill/>
          <a:ln w="9525">
            <a:noFill/>
            <a:miter lim="800000"/>
            <a:headEnd/>
            <a:tailEnd/>
          </a:ln>
        </p:spPr>
        <p:txBody>
          <a:bodyPr wrap="none">
            <a:spAutoFit/>
          </a:bodyPr>
          <a:lstStyle/>
          <a:p>
            <a:r>
              <a:rPr lang="en-US" sz="1600">
                <a:solidFill>
                  <a:srgbClr val="000000"/>
                </a:solidFill>
              </a:rPr>
              <a:t>http://www.ncsu.edu/PER/scaleup.html</a:t>
            </a:r>
          </a:p>
        </p:txBody>
      </p:sp>
      <p:pic>
        <p:nvPicPr>
          <p:cNvPr id="45060" name="Picture 4"/>
          <p:cNvPicPr>
            <a:picLocks noChangeAspect="1" noChangeArrowheads="1"/>
          </p:cNvPicPr>
          <p:nvPr/>
        </p:nvPicPr>
        <p:blipFill>
          <a:blip r:embed="rId3" cstate="print"/>
          <a:srcRect/>
          <a:stretch>
            <a:fillRect/>
          </a:stretch>
        </p:blipFill>
        <p:spPr bwMode="auto">
          <a:xfrm>
            <a:off x="0" y="0"/>
            <a:ext cx="5280025" cy="6858000"/>
          </a:xfrm>
          <a:prstGeom prst="rect">
            <a:avLst/>
          </a:prstGeom>
          <a:noFill/>
          <a:ln w="9525">
            <a:noFill/>
            <a:miter lim="800000"/>
            <a:headEnd/>
            <a:tailEnd/>
          </a:ln>
        </p:spPr>
      </p:pic>
    </p:spTree>
    <p:extLst>
      <p:ext uri="{BB962C8B-B14F-4D97-AF65-F5344CB8AC3E}">
        <p14:creationId xmlns:p14="http://schemas.microsoft.com/office/powerpoint/2010/main" val="3947063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print"/>
          <a:srcRect l="18513" t="10390" r="19411" b="557"/>
          <a:stretch>
            <a:fillRect/>
          </a:stretch>
        </p:blipFill>
        <p:spPr bwMode="auto">
          <a:xfrm>
            <a:off x="0" y="76200"/>
            <a:ext cx="4343400" cy="4572000"/>
          </a:xfrm>
          <a:prstGeom prst="rect">
            <a:avLst/>
          </a:prstGeom>
          <a:noFill/>
          <a:ln w="9525">
            <a:noFill/>
            <a:miter lim="800000"/>
            <a:headEnd/>
            <a:tailEnd/>
          </a:ln>
        </p:spPr>
      </p:pic>
      <p:sp>
        <p:nvSpPr>
          <p:cNvPr id="386050" name="Rectangle 3"/>
          <p:cNvSpPr>
            <a:spLocks noChangeArrowheads="1"/>
          </p:cNvSpPr>
          <p:nvPr/>
        </p:nvSpPr>
        <p:spPr bwMode="auto">
          <a:xfrm>
            <a:off x="152400" y="4953000"/>
            <a:ext cx="4572000" cy="523875"/>
          </a:xfrm>
          <a:prstGeom prst="rect">
            <a:avLst/>
          </a:prstGeom>
          <a:noFill/>
          <a:ln w="9525">
            <a:noFill/>
            <a:miter lim="800000"/>
            <a:headEnd/>
            <a:tailEnd/>
          </a:ln>
        </p:spPr>
        <p:txBody>
          <a:bodyPr>
            <a:spAutoFit/>
          </a:bodyPr>
          <a:lstStyle/>
          <a:p>
            <a:r>
              <a:rPr lang="en-US" sz="1400">
                <a:solidFill>
                  <a:srgbClr val="000000"/>
                </a:solidFill>
                <a:cs typeface="Arial" charset="0"/>
              </a:rPr>
              <a:t>http://www1.umn.edu/news/news-releases/2010/UR_CONTENT_248261.html</a:t>
            </a:r>
          </a:p>
        </p:txBody>
      </p:sp>
      <p:pic>
        <p:nvPicPr>
          <p:cNvPr id="386051" name="Picture 3"/>
          <p:cNvPicPr>
            <a:picLocks noChangeAspect="1" noChangeArrowheads="1"/>
          </p:cNvPicPr>
          <p:nvPr/>
        </p:nvPicPr>
        <p:blipFill>
          <a:blip r:embed="rId4" cstate="print"/>
          <a:srcRect t="9540" r="69000" b="64566"/>
          <a:stretch>
            <a:fillRect/>
          </a:stretch>
        </p:blipFill>
        <p:spPr bwMode="auto">
          <a:xfrm>
            <a:off x="4419600" y="685800"/>
            <a:ext cx="4600575" cy="2819400"/>
          </a:xfrm>
          <a:prstGeom prst="rect">
            <a:avLst/>
          </a:prstGeom>
          <a:noFill/>
          <a:ln w="9525">
            <a:noFill/>
            <a:miter lim="800000"/>
            <a:headEnd/>
            <a:tailEnd/>
          </a:ln>
        </p:spPr>
      </p:pic>
      <p:sp>
        <p:nvSpPr>
          <p:cNvPr id="386052" name="Rectangle 5"/>
          <p:cNvSpPr>
            <a:spLocks noChangeArrowheads="1"/>
          </p:cNvSpPr>
          <p:nvPr/>
        </p:nvSpPr>
        <p:spPr bwMode="auto">
          <a:xfrm>
            <a:off x="4572000" y="3581400"/>
            <a:ext cx="4419600" cy="307975"/>
          </a:xfrm>
          <a:prstGeom prst="rect">
            <a:avLst/>
          </a:prstGeom>
          <a:noFill/>
          <a:ln w="9525">
            <a:noFill/>
            <a:miter lim="800000"/>
            <a:headEnd/>
            <a:tailEnd/>
          </a:ln>
        </p:spPr>
        <p:txBody>
          <a:bodyPr>
            <a:spAutoFit/>
          </a:bodyPr>
          <a:lstStyle/>
          <a:p>
            <a:r>
              <a:rPr lang="en-US" sz="1400">
                <a:solidFill>
                  <a:srgbClr val="000000"/>
                </a:solidFill>
                <a:cs typeface="Arial" charset="0"/>
              </a:rPr>
              <a:t>http://mediamill.cla.umn.edu/mediamill/embed/78755</a:t>
            </a:r>
          </a:p>
        </p:txBody>
      </p:sp>
      <p:sp>
        <p:nvSpPr>
          <p:cNvPr id="386053" name="Slide Number Placeholder 6"/>
          <p:cNvSpPr>
            <a:spLocks noGrp="1"/>
          </p:cNvSpPr>
          <p:nvPr>
            <p:ph type="sldNum" sz="quarter" idx="12"/>
          </p:nvPr>
        </p:nvSpPr>
        <p:spPr>
          <a:noFill/>
        </p:spPr>
        <p:txBody>
          <a:bodyPr/>
          <a:lstStyle/>
          <a:p>
            <a:fld id="{2514886B-21D0-4BD1-9B78-F0065F9EFB8F}" type="slidenum">
              <a:rPr lang="en-US" smtClean="0">
                <a:solidFill>
                  <a:srgbClr val="000000"/>
                </a:solidFill>
                <a:cs typeface="Arial" charset="0"/>
              </a:rPr>
              <a:pPr/>
              <a:t>64</a:t>
            </a:fld>
            <a:endParaRPr lang="en-US" smtClean="0">
              <a:solidFill>
                <a:srgbClr val="000000"/>
              </a:solidFill>
              <a:cs typeface="Arial" charset="0"/>
            </a:endParaRPr>
          </a:p>
        </p:txBody>
      </p:sp>
      <p:sp>
        <p:nvSpPr>
          <p:cNvPr id="386054" name="Rectangle 7"/>
          <p:cNvSpPr>
            <a:spLocks noChangeArrowheads="1"/>
          </p:cNvSpPr>
          <p:nvPr/>
        </p:nvSpPr>
        <p:spPr bwMode="auto">
          <a:xfrm>
            <a:off x="1295400" y="5715000"/>
            <a:ext cx="6497638" cy="457200"/>
          </a:xfrm>
          <a:prstGeom prst="rect">
            <a:avLst/>
          </a:prstGeom>
          <a:noFill/>
          <a:ln w="9525">
            <a:noFill/>
            <a:miter lim="800000"/>
            <a:headEnd/>
            <a:tailEnd/>
          </a:ln>
        </p:spPr>
        <p:txBody>
          <a:bodyPr wrap="none">
            <a:spAutoFit/>
          </a:bodyPr>
          <a:lstStyle/>
          <a:p>
            <a:r>
              <a:rPr lang="en-US" sz="2400">
                <a:solidFill>
                  <a:srgbClr val="000000"/>
                </a:solidFill>
                <a:cs typeface="Arial" charset="0"/>
              </a:rPr>
              <a:t>http://www.youtube.com/watch?v=lfT_hoiuY8w</a:t>
            </a:r>
          </a:p>
        </p:txBody>
      </p:sp>
      <p:sp>
        <p:nvSpPr>
          <p:cNvPr id="8" name="Rectangle 7"/>
          <p:cNvSpPr/>
          <p:nvPr/>
        </p:nvSpPr>
        <p:spPr>
          <a:xfrm>
            <a:off x="2514600" y="6248400"/>
            <a:ext cx="3914854" cy="461665"/>
          </a:xfrm>
          <a:prstGeom prst="rect">
            <a:avLst/>
          </a:prstGeom>
        </p:spPr>
        <p:txBody>
          <a:bodyPr wrap="none">
            <a:spAutoFit/>
          </a:bodyPr>
          <a:lstStyle/>
          <a:p>
            <a:r>
              <a:rPr lang="en-US" sz="2400" dirty="0" smtClean="0">
                <a:solidFill>
                  <a:srgbClr val="000000"/>
                </a:solidFill>
                <a:cs typeface="Arial" charset="0"/>
                <a:hlinkClick r:id="rId5"/>
              </a:rPr>
              <a:t>http://youtu.be/lfT_hoiuY8w</a:t>
            </a:r>
            <a:endParaRPr lang="en-US" sz="2400" dirty="0">
              <a:solidFill>
                <a:srgbClr val="000000"/>
              </a:solidFill>
              <a:cs typeface="Arial" charset="0"/>
            </a:endParaRPr>
          </a:p>
        </p:txBody>
      </p:sp>
    </p:spTree>
    <p:extLst>
      <p:ext uri="{BB962C8B-B14F-4D97-AF65-F5344CB8AC3E}">
        <p14:creationId xmlns:p14="http://schemas.microsoft.com/office/powerpoint/2010/main" val="53274130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467600" cy="1143000"/>
          </a:xfrm>
        </p:spPr>
        <p:txBody>
          <a:bodyPr>
            <a:normAutofit fontScale="90000"/>
          </a:bodyPr>
          <a:lstStyle/>
          <a:p>
            <a:r>
              <a:rPr lang="en-US" dirty="0" smtClean="0"/>
              <a:t>Inside an Active Learning Classroom</a:t>
            </a:r>
            <a:endParaRPr lang="en-US" dirty="0"/>
          </a:p>
        </p:txBody>
      </p:sp>
      <p:sp>
        <p:nvSpPr>
          <p:cNvPr id="3" name="Content Placeholder 2"/>
          <p:cNvSpPr>
            <a:spLocks noGrp="1"/>
          </p:cNvSpPr>
          <p:nvPr>
            <p:ph idx="1"/>
          </p:nvPr>
        </p:nvSpPr>
        <p:spPr>
          <a:xfrm>
            <a:off x="381000" y="1676400"/>
            <a:ext cx="8305800" cy="4754563"/>
          </a:xfrm>
        </p:spPr>
        <p:txBody>
          <a:bodyPr>
            <a:normAutofit fontScale="85000" lnSpcReduction="20000"/>
          </a:bodyPr>
          <a:lstStyle/>
          <a:p>
            <a:r>
              <a:rPr lang="en-US" dirty="0" smtClean="0"/>
              <a:t>STSS at the University of Minnesota</a:t>
            </a:r>
          </a:p>
          <a:p>
            <a:endParaRPr lang="en-US" sz="1200" dirty="0" smtClean="0"/>
          </a:p>
          <a:p>
            <a:pPr>
              <a:buNone/>
            </a:pPr>
            <a:r>
              <a:rPr lang="en-US" dirty="0" smtClean="0"/>
              <a:t> </a:t>
            </a:r>
            <a:r>
              <a:rPr lang="en-US" dirty="0" smtClean="0">
                <a:hlinkClick r:id="rId3"/>
              </a:rPr>
              <a:t>http://vimeo.com/andyub/activeclassroom</a:t>
            </a:r>
            <a:endParaRPr lang="en-US" dirty="0" smtClean="0"/>
          </a:p>
          <a:p>
            <a:endParaRPr lang="en-US" dirty="0" smtClean="0"/>
          </a:p>
          <a:p>
            <a:pPr>
              <a:buNone/>
            </a:pPr>
            <a:r>
              <a:rPr lang="en-US" dirty="0" smtClean="0"/>
              <a:t> </a:t>
            </a:r>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“I love this space! It makes me feel appreciated as a student, and I feel intellectually invigorated when I work and learn in it.”</a:t>
            </a:r>
            <a:endParaRPr lang="en-US" dirty="0"/>
          </a:p>
        </p:txBody>
      </p:sp>
      <p:pic>
        <p:nvPicPr>
          <p:cNvPr id="4" name="Picture 3" descr="Screen shot 2012-11-01 at 9.44.40 AM.png"/>
          <p:cNvPicPr>
            <a:picLocks noChangeAspect="1"/>
          </p:cNvPicPr>
          <p:nvPr/>
        </p:nvPicPr>
        <p:blipFill>
          <a:blip r:embed="rId4" cstate="print"/>
          <a:stretch>
            <a:fillRect/>
          </a:stretch>
        </p:blipFill>
        <p:spPr>
          <a:xfrm>
            <a:off x="3657600" y="2895600"/>
            <a:ext cx="5314950" cy="2012025"/>
          </a:xfrm>
          <a:prstGeom prst="rect">
            <a:avLst/>
          </a:prstGeom>
        </p:spPr>
      </p:pic>
      <p:pic>
        <p:nvPicPr>
          <p:cNvPr id="5" name="Picture 4" descr="Screen shot 2012-11-01 at 9.43.14 AM.png"/>
          <p:cNvPicPr>
            <a:picLocks noChangeAspect="1"/>
          </p:cNvPicPr>
          <p:nvPr/>
        </p:nvPicPr>
        <p:blipFill>
          <a:blip r:embed="rId5" cstate="print"/>
          <a:stretch>
            <a:fillRect/>
          </a:stretch>
        </p:blipFill>
        <p:spPr>
          <a:xfrm>
            <a:off x="381000" y="2895600"/>
            <a:ext cx="3238359" cy="2019300"/>
          </a:xfrm>
          <a:prstGeom prst="rect">
            <a:avLst/>
          </a:prstGeom>
        </p:spPr>
      </p:pic>
    </p:spTree>
    <p:extLst>
      <p:ext uri="{BB962C8B-B14F-4D97-AF65-F5344CB8AC3E}">
        <p14:creationId xmlns:p14="http://schemas.microsoft.com/office/powerpoint/2010/main" val="1023747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fld id="{EF260B82-E7A1-47D6-BCC0-51D1860ED51D}" type="slidenum">
              <a:rPr lang="en-US" smtClean="0">
                <a:solidFill>
                  <a:srgbClr val="000000"/>
                </a:solidFill>
              </a:rPr>
              <a:pPr/>
              <a:t>66</a:t>
            </a:fld>
            <a:endParaRPr lang="en-US">
              <a:solidFill>
                <a:srgbClr val="00000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25" t="10054" r="17462"/>
          <a:stretch/>
        </p:blipFill>
        <p:spPr bwMode="auto">
          <a:xfrm>
            <a:off x="838200" y="304800"/>
            <a:ext cx="7467600" cy="559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47800" y="6172200"/>
            <a:ext cx="2236510" cy="369332"/>
          </a:xfrm>
          <a:prstGeom prst="rect">
            <a:avLst/>
          </a:prstGeom>
        </p:spPr>
        <p:txBody>
          <a:bodyPr wrap="none">
            <a:spAutoFit/>
          </a:bodyPr>
          <a:lstStyle/>
          <a:p>
            <a:r>
              <a:rPr lang="en-US" dirty="0"/>
              <a:t>http://tile.uiowa.edu/</a:t>
            </a:r>
          </a:p>
        </p:txBody>
      </p:sp>
    </p:spTree>
    <p:extLst>
      <p:ext uri="{BB962C8B-B14F-4D97-AF65-F5344CB8AC3E}">
        <p14:creationId xmlns:p14="http://schemas.microsoft.com/office/powerpoint/2010/main" val="17650799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2"/>
          <p:cNvSpPr>
            <a:spLocks noGrp="1"/>
          </p:cNvSpPr>
          <p:nvPr>
            <p:ph type="ftr" sz="quarter" idx="11"/>
          </p:nvPr>
        </p:nvSpPr>
        <p:spPr>
          <a:noFill/>
        </p:spPr>
        <p:txBody>
          <a:bodyPr/>
          <a:lstStyle/>
          <a:p>
            <a:fld id="{6E558EFF-423F-496B-A0B8-9992D5013DBF}" type="slidenum">
              <a:rPr lang="en-US" smtClean="0">
                <a:solidFill>
                  <a:srgbClr val="000000"/>
                </a:solidFill>
              </a:rPr>
              <a:pPr/>
              <a:t>67</a:t>
            </a:fld>
            <a:endParaRPr lang="en-US" smtClean="0">
              <a:solidFill>
                <a:srgbClr val="000000"/>
              </a:solidFill>
            </a:endParaRPr>
          </a:p>
        </p:txBody>
      </p:sp>
      <p:pic>
        <p:nvPicPr>
          <p:cNvPr id="741378" name="Picture 2"/>
          <p:cNvPicPr>
            <a:picLocks noChangeAspect="1" noChangeArrowheads="1"/>
          </p:cNvPicPr>
          <p:nvPr/>
        </p:nvPicPr>
        <p:blipFill>
          <a:blip r:embed="rId4" cstate="print"/>
          <a:srcRect l="18627" t="9375" r="22857" b="5269"/>
          <a:stretch>
            <a:fillRect/>
          </a:stretch>
        </p:blipFill>
        <p:spPr bwMode="auto">
          <a:xfrm>
            <a:off x="685800" y="76055"/>
            <a:ext cx="7627883" cy="6781945"/>
          </a:xfrm>
          <a:prstGeom prst="rect">
            <a:avLst/>
          </a:prstGeom>
          <a:noFill/>
          <a:ln w="9525">
            <a:noFill/>
            <a:miter lim="800000"/>
            <a:headEnd/>
            <a:tailEnd/>
          </a:ln>
        </p:spPr>
      </p:pic>
      <p:sp>
        <p:nvSpPr>
          <p:cNvPr id="6" name="Rectangle 3"/>
          <p:cNvSpPr>
            <a:spLocks noChangeArrowheads="1"/>
          </p:cNvSpPr>
          <p:nvPr/>
        </p:nvSpPr>
        <p:spPr bwMode="auto">
          <a:xfrm>
            <a:off x="381000" y="5486400"/>
            <a:ext cx="352115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rPr>
              <a:t>http://www.udel.edu/inst/</a:t>
            </a:r>
            <a:endParaRPr lang="en-US" sz="2400" dirty="0">
              <a:solidFill>
                <a:srgbClr val="000000"/>
              </a:solidFill>
            </a:endParaRPr>
          </a:p>
        </p:txBody>
      </p:sp>
    </p:spTree>
    <p:custDataLst>
      <p:tags r:id="rId1"/>
    </p:custDataLst>
    <p:extLst>
      <p:ext uri="{BB962C8B-B14F-4D97-AF65-F5344CB8AC3E}">
        <p14:creationId xmlns:p14="http://schemas.microsoft.com/office/powerpoint/2010/main" val="84478269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2"/>
          <p:cNvSpPr>
            <a:spLocks noGrp="1"/>
          </p:cNvSpPr>
          <p:nvPr>
            <p:ph type="ftr" sz="quarter" idx="11"/>
          </p:nvPr>
        </p:nvSpPr>
        <p:spPr>
          <a:noFill/>
        </p:spPr>
        <p:txBody>
          <a:bodyPr/>
          <a:lstStyle/>
          <a:p>
            <a:fld id="{E74A4C4E-1364-44BB-9273-B4DBE4ED4893}" type="slidenum">
              <a:rPr lang="en-US" smtClean="0">
                <a:solidFill>
                  <a:srgbClr val="000000"/>
                </a:solidFill>
              </a:rPr>
              <a:pPr/>
              <a:t>68</a:t>
            </a:fld>
            <a:endParaRPr lang="en-US" smtClean="0">
              <a:solidFill>
                <a:srgbClr val="000000"/>
              </a:solidFill>
            </a:endParaRPr>
          </a:p>
        </p:txBody>
      </p:sp>
      <p:sp>
        <p:nvSpPr>
          <p:cNvPr id="78851" name="Text Box 2"/>
          <p:cNvSpPr txBox="1">
            <a:spLocks noChangeArrowheads="1"/>
          </p:cNvSpPr>
          <p:nvPr/>
        </p:nvSpPr>
        <p:spPr bwMode="auto">
          <a:xfrm>
            <a:off x="222250" y="990600"/>
            <a:ext cx="8697913" cy="4389438"/>
          </a:xfrm>
          <a:prstGeom prst="rect">
            <a:avLst/>
          </a:prstGeom>
          <a:noFill/>
          <a:ln w="9525">
            <a:noFill/>
            <a:miter lim="800000"/>
            <a:headEnd/>
            <a:tailEnd/>
          </a:ln>
        </p:spPr>
        <p:txBody>
          <a:bodyPr lIns="0" tIns="0" rIns="0" bIns="0">
            <a:spAutoFit/>
          </a:bodyPr>
          <a:lstStyle/>
          <a:p>
            <a:pPr algn="ctr" defTabSz="381000" eaLnBrk="0" fontAlgn="base" hangingPunct="0">
              <a:spcBef>
                <a:spcPct val="0"/>
              </a:spcBef>
              <a:spcAft>
                <a:spcPct val="0"/>
              </a:spcAft>
            </a:pPr>
            <a:r>
              <a:rPr lang="en-US" sz="4000" dirty="0">
                <a:solidFill>
                  <a:srgbClr val="000000"/>
                </a:solidFill>
              </a:rPr>
              <a:t>Problem-Based Cooperative Learning</a:t>
            </a:r>
            <a:endParaRPr lang="en-US" sz="3200" dirty="0">
              <a:solidFill>
                <a:srgbClr val="000000"/>
              </a:solidFill>
            </a:endParaRPr>
          </a:p>
          <a:p>
            <a:pPr algn="ctr" defTabSz="381000" eaLnBrk="0" fontAlgn="base" hangingPunct="0">
              <a:spcBef>
                <a:spcPct val="0"/>
              </a:spcBef>
              <a:spcAft>
                <a:spcPct val="0"/>
              </a:spcAft>
            </a:pPr>
            <a:endParaRPr lang="en-US" sz="3200" dirty="0">
              <a:solidFill>
                <a:srgbClr val="000000"/>
              </a:solidFill>
            </a:endParaRPr>
          </a:p>
          <a:p>
            <a:pPr algn="ctr" defTabSz="381000" eaLnBrk="0" fontAlgn="base" hangingPunct="0">
              <a:spcBef>
                <a:spcPct val="0"/>
              </a:spcBef>
              <a:spcAft>
                <a:spcPct val="0"/>
              </a:spcAft>
            </a:pPr>
            <a:r>
              <a:rPr lang="en-US" sz="3200" b="1" dirty="0">
                <a:solidFill>
                  <a:srgbClr val="000000"/>
                </a:solidFill>
              </a:rPr>
              <a:t>Karl A. Smith</a:t>
            </a:r>
          </a:p>
          <a:p>
            <a:pPr algn="ctr" defTabSz="381000" eaLnBrk="0" fontAlgn="base" hangingPunct="0">
              <a:spcBef>
                <a:spcPct val="0"/>
              </a:spcBef>
              <a:spcAft>
                <a:spcPct val="0"/>
              </a:spcAft>
            </a:pPr>
            <a:r>
              <a:rPr lang="en-US" sz="2800" dirty="0">
                <a:solidFill>
                  <a:srgbClr val="000000"/>
                </a:solidFill>
              </a:rPr>
              <a:t>Engineering Education – Purdue University</a:t>
            </a:r>
          </a:p>
          <a:p>
            <a:pPr algn="ctr" defTabSz="381000" eaLnBrk="0" fontAlgn="base" hangingPunct="0">
              <a:spcBef>
                <a:spcPct val="0"/>
              </a:spcBef>
              <a:spcAft>
                <a:spcPct val="0"/>
              </a:spcAft>
            </a:pPr>
            <a:r>
              <a:rPr lang="en-US" sz="2800" dirty="0">
                <a:solidFill>
                  <a:srgbClr val="000000"/>
                </a:solidFill>
              </a:rPr>
              <a:t>Civil Engineering - University of Minnesota</a:t>
            </a:r>
          </a:p>
          <a:p>
            <a:pPr algn="ctr" defTabSz="381000" eaLnBrk="0" fontAlgn="base" hangingPunct="0">
              <a:spcBef>
                <a:spcPct val="0"/>
              </a:spcBef>
              <a:spcAft>
                <a:spcPct val="0"/>
              </a:spcAft>
            </a:pPr>
            <a:r>
              <a:rPr lang="en-US" sz="2800" dirty="0">
                <a:solidFill>
                  <a:srgbClr val="000000"/>
                </a:solidFill>
              </a:rPr>
              <a:t>ksmith@umn.edu</a:t>
            </a:r>
          </a:p>
          <a:p>
            <a:pPr algn="ctr" defTabSz="381000" eaLnBrk="0" fontAlgn="base" hangingPunct="0">
              <a:spcBef>
                <a:spcPct val="0"/>
              </a:spcBef>
              <a:spcAft>
                <a:spcPct val="0"/>
              </a:spcAft>
            </a:pPr>
            <a:r>
              <a:rPr lang="en-US" sz="2800" dirty="0">
                <a:solidFill>
                  <a:srgbClr val="000000"/>
                </a:solidFill>
              </a:rPr>
              <a:t>http://www.ce.umn.edu/~smith</a:t>
            </a:r>
          </a:p>
          <a:p>
            <a:pPr algn="ctr" defTabSz="381000" eaLnBrk="0" fontAlgn="base" hangingPunct="0">
              <a:spcBef>
                <a:spcPct val="0"/>
              </a:spcBef>
              <a:spcAft>
                <a:spcPct val="0"/>
              </a:spcAft>
            </a:pPr>
            <a:endParaRPr lang="en-US" sz="3200" dirty="0">
              <a:solidFill>
                <a:srgbClr val="000000"/>
              </a:solidFill>
            </a:endParaRPr>
          </a:p>
          <a:p>
            <a:pPr algn="ctr" defTabSz="381000" eaLnBrk="0" fontAlgn="base" hangingPunct="0">
              <a:spcBef>
                <a:spcPct val="0"/>
              </a:spcBef>
              <a:spcAft>
                <a:spcPct val="0"/>
              </a:spcAft>
            </a:pPr>
            <a:r>
              <a:rPr lang="en-US" sz="4000" dirty="0">
                <a:solidFill>
                  <a:srgbClr val="000000"/>
                </a:solidFill>
              </a:rPr>
              <a:t>Estimation Exercise</a:t>
            </a:r>
          </a:p>
        </p:txBody>
      </p:sp>
    </p:spTree>
    <p:custDataLst>
      <p:tags r:id="rId1"/>
    </p:custDataLst>
    <p:extLst>
      <p:ext uri="{BB962C8B-B14F-4D97-AF65-F5344CB8AC3E}">
        <p14:creationId xmlns:p14="http://schemas.microsoft.com/office/powerpoint/2010/main" val="276821451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4" name="Rectangle 4"/>
          <p:cNvSpPr>
            <a:spLocks noGrp="1" noChangeArrowheads="1"/>
          </p:cNvSpPr>
          <p:nvPr>
            <p:ph type="title"/>
          </p:nvPr>
        </p:nvSpPr>
        <p:spPr/>
        <p:txBody>
          <a:bodyPr/>
          <a:lstStyle/>
          <a:p>
            <a:r>
              <a:rPr lang="en-US" sz="3600">
                <a:latin typeface="Arial" pitchFamily="34" charset="0"/>
              </a:rPr>
              <a:t>First Course Design Experience</a:t>
            </a:r>
            <a:br>
              <a:rPr lang="en-US" sz="3600">
                <a:latin typeface="Arial" pitchFamily="34" charset="0"/>
              </a:rPr>
            </a:br>
            <a:r>
              <a:rPr lang="en-US" sz="3600">
                <a:latin typeface="Arial" pitchFamily="34" charset="0"/>
              </a:rPr>
              <a:t> UMN – Institute of Technology</a:t>
            </a:r>
          </a:p>
        </p:txBody>
      </p:sp>
      <p:sp>
        <p:nvSpPr>
          <p:cNvPr id="112645" name="Rectangle 5"/>
          <p:cNvSpPr>
            <a:spLocks noGrp="1" noChangeArrowheads="1"/>
          </p:cNvSpPr>
          <p:nvPr>
            <p:ph type="body" sz="half" idx="1"/>
          </p:nvPr>
        </p:nvSpPr>
        <p:spPr/>
        <p:txBody>
          <a:bodyPr/>
          <a:lstStyle/>
          <a:p>
            <a:pPr>
              <a:lnSpc>
                <a:spcPct val="90000"/>
              </a:lnSpc>
            </a:pPr>
            <a:r>
              <a:rPr lang="en-US" sz="2800">
                <a:latin typeface="Arial" pitchFamily="34" charset="0"/>
              </a:rPr>
              <a:t>Thinking Like an Engineer</a:t>
            </a:r>
          </a:p>
          <a:p>
            <a:pPr>
              <a:lnSpc>
                <a:spcPct val="90000"/>
              </a:lnSpc>
            </a:pPr>
            <a:r>
              <a:rPr lang="en-US" sz="2800">
                <a:latin typeface="Arial" pitchFamily="34" charset="0"/>
              </a:rPr>
              <a:t>Problem Identification</a:t>
            </a:r>
          </a:p>
          <a:p>
            <a:pPr>
              <a:lnSpc>
                <a:spcPct val="90000"/>
              </a:lnSpc>
            </a:pPr>
            <a:r>
              <a:rPr lang="en-US" sz="2800">
                <a:latin typeface="Arial" pitchFamily="34" charset="0"/>
              </a:rPr>
              <a:t>Problem Formulation</a:t>
            </a:r>
          </a:p>
          <a:p>
            <a:pPr>
              <a:lnSpc>
                <a:spcPct val="90000"/>
              </a:lnSpc>
            </a:pPr>
            <a:r>
              <a:rPr lang="en-US" sz="2800">
                <a:latin typeface="Arial" pitchFamily="34" charset="0"/>
              </a:rPr>
              <a:t>Problem Representation </a:t>
            </a:r>
          </a:p>
          <a:p>
            <a:pPr>
              <a:lnSpc>
                <a:spcPct val="90000"/>
              </a:lnSpc>
            </a:pPr>
            <a:r>
              <a:rPr lang="en-US" sz="2800">
                <a:latin typeface="Arial" pitchFamily="34" charset="0"/>
              </a:rPr>
              <a:t>Problem Solving</a:t>
            </a:r>
            <a:endParaRPr lang="en-US" sz="2800"/>
          </a:p>
        </p:txBody>
      </p:sp>
      <p:pic>
        <p:nvPicPr>
          <p:cNvPr id="112647" name="Picture 7"/>
          <p:cNvPicPr>
            <a:picLocks noGrp="1" noChangeArrowheads="1"/>
          </p:cNvPicPr>
          <p:nvPr>
            <p:ph sz="half" idx="2"/>
          </p:nvPr>
        </p:nvPicPr>
        <p:blipFill>
          <a:blip r:embed="rId4" cstate="print"/>
          <a:srcRect/>
          <a:stretch>
            <a:fillRect/>
          </a:stretch>
        </p:blipFill>
        <p:spPr>
          <a:xfrm>
            <a:off x="5135563" y="1981200"/>
            <a:ext cx="2713037" cy="3505200"/>
          </a:xfrm>
          <a:solidFill>
            <a:srgbClr val="FFFFFF"/>
          </a:solidFill>
          <a:ln/>
        </p:spPr>
      </p:pic>
      <p:sp>
        <p:nvSpPr>
          <p:cNvPr id="112648" name="Text Box 8"/>
          <p:cNvSpPr txBox="1">
            <a:spLocks noChangeArrowheads="1"/>
          </p:cNvSpPr>
          <p:nvPr/>
        </p:nvSpPr>
        <p:spPr bwMode="auto">
          <a:xfrm>
            <a:off x="4800600" y="5791200"/>
            <a:ext cx="3560763" cy="457200"/>
          </a:xfrm>
          <a:prstGeom prst="rect">
            <a:avLst/>
          </a:prstGeom>
          <a:noFill/>
          <a:ln w="9525">
            <a:noFill/>
            <a:miter lim="800000"/>
            <a:headEnd/>
            <a:tailEnd/>
          </a:ln>
          <a:effectLst/>
        </p:spPr>
        <p:txBody>
          <a:bodyPr wrap="none">
            <a:spAutoFit/>
          </a:bodyPr>
          <a:lstStyle/>
          <a:p>
            <a:r>
              <a:rPr lang="en-US">
                <a:solidFill>
                  <a:srgbClr val="000000"/>
                </a:solidFill>
              </a:rPr>
              <a:t>Problem-Based Learning</a:t>
            </a:r>
          </a:p>
        </p:txBody>
      </p:sp>
    </p:spTree>
    <p:custDataLst>
      <p:tags r:id="rId1"/>
    </p:custDataLst>
    <p:extLst>
      <p:ext uri="{BB962C8B-B14F-4D97-AF65-F5344CB8AC3E}">
        <p14:creationId xmlns:p14="http://schemas.microsoft.com/office/powerpoint/2010/main" val="350224491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ChangeArrowheads="1"/>
          </p:cNvSpPr>
          <p:nvPr>
            <p:ph type="title"/>
          </p:nvPr>
        </p:nvSpPr>
        <p:spPr/>
        <p:txBody>
          <a:bodyPr/>
          <a:lstStyle/>
          <a:p>
            <a:r>
              <a:rPr lang="en-US" sz="4000" smtClean="0">
                <a:latin typeface="Arial" charset="0"/>
              </a:rPr>
              <a:t>Process Metallurgy</a:t>
            </a:r>
          </a:p>
        </p:txBody>
      </p:sp>
      <p:sp>
        <p:nvSpPr>
          <p:cNvPr id="332802" name="Rectangle 3"/>
          <p:cNvSpPr>
            <a:spLocks noGrp="1" noChangeArrowheads="1"/>
          </p:cNvSpPr>
          <p:nvPr>
            <p:ph type="body" idx="1"/>
          </p:nvPr>
        </p:nvSpPr>
        <p:spPr>
          <a:xfrm>
            <a:off x="685800" y="2057400"/>
            <a:ext cx="7772400" cy="4114800"/>
          </a:xfrm>
        </p:spPr>
        <p:txBody>
          <a:bodyPr/>
          <a:lstStyle/>
          <a:p>
            <a:r>
              <a:rPr lang="en-US" smtClean="0">
                <a:latin typeface="Arial" charset="0"/>
              </a:rPr>
              <a:t>Dissolution Kinetics – liquid-solid interface</a:t>
            </a:r>
          </a:p>
          <a:p>
            <a:r>
              <a:rPr lang="en-US" smtClean="0">
                <a:latin typeface="Arial" charset="0"/>
              </a:rPr>
              <a:t>Iron Ore Desliming – solid-solid interface</a:t>
            </a:r>
          </a:p>
          <a:p>
            <a:r>
              <a:rPr lang="en-US" smtClean="0">
                <a:latin typeface="Arial" charset="0"/>
              </a:rPr>
              <a:t>Metal-oxide reduction roasting – gas-solid interface</a:t>
            </a:r>
          </a:p>
          <a:p>
            <a:endParaRPr lang="en-US" smtClean="0">
              <a:latin typeface="Arial" charset="0"/>
            </a:endParaRPr>
          </a:p>
        </p:txBody>
      </p:sp>
    </p:spTree>
    <p:extLst>
      <p:ext uri="{BB962C8B-B14F-4D97-AF65-F5344CB8AC3E}">
        <p14:creationId xmlns:p14="http://schemas.microsoft.com/office/powerpoint/2010/main" val="18369161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4" cstate="print"/>
          <a:srcRect/>
          <a:stretch>
            <a:fillRect/>
          </a:stretch>
        </p:blipFill>
        <p:spPr bwMode="auto">
          <a:xfrm>
            <a:off x="127001" y="173039"/>
            <a:ext cx="4216400" cy="6380162"/>
          </a:xfrm>
          <a:prstGeom prst="rect">
            <a:avLst/>
          </a:prstGeom>
          <a:solidFill>
            <a:srgbClr val="FFFFFF"/>
          </a:solidFill>
          <a:ln w="9525">
            <a:noFill/>
            <a:miter lim="800000"/>
            <a:headEnd/>
            <a:tailEnd/>
          </a:ln>
          <a:effectLst/>
        </p:spPr>
      </p:pic>
      <p:pic>
        <p:nvPicPr>
          <p:cNvPr id="4" name="Picture 3" descr="HTMI-real_world-model_world_model.jpg"/>
          <p:cNvPicPr>
            <a:picLocks noChangeAspect="1"/>
          </p:cNvPicPr>
          <p:nvPr/>
        </p:nvPicPr>
        <p:blipFill>
          <a:blip r:embed="rId5" cstate="print"/>
          <a:stretch>
            <a:fillRect/>
          </a:stretch>
        </p:blipFill>
        <p:spPr>
          <a:xfrm>
            <a:off x="4572000" y="990600"/>
            <a:ext cx="4443984" cy="3594182"/>
          </a:xfrm>
          <a:prstGeom prst="rect">
            <a:avLst/>
          </a:prstGeom>
        </p:spPr>
      </p:pic>
      <p:sp>
        <p:nvSpPr>
          <p:cNvPr id="5" name="TextBox 4"/>
          <p:cNvSpPr txBox="1"/>
          <p:nvPr/>
        </p:nvSpPr>
        <p:spPr>
          <a:xfrm>
            <a:off x="5029200" y="5257800"/>
            <a:ext cx="3962400" cy="923330"/>
          </a:xfrm>
          <a:prstGeom prst="rect">
            <a:avLst/>
          </a:prstGeom>
          <a:noFill/>
        </p:spPr>
        <p:txBody>
          <a:bodyPr wrap="square" rtlCol="0">
            <a:spAutoFit/>
          </a:bodyPr>
          <a:lstStyle/>
          <a:p>
            <a:r>
              <a:rPr lang="en-US" dirty="0" smtClean="0">
                <a:solidFill>
                  <a:prstClr val="black"/>
                </a:solidFill>
                <a:latin typeface="Calibri"/>
              </a:rPr>
              <a:t>*Based on First Year Engineering course – Problem-based cooperative learning </a:t>
            </a:r>
            <a:r>
              <a:rPr lang="en-US" i="1" dirty="0" smtClean="0">
                <a:solidFill>
                  <a:prstClr val="black"/>
                </a:solidFill>
                <a:latin typeface="Calibri"/>
              </a:rPr>
              <a:t>How to Model It</a:t>
            </a:r>
            <a:r>
              <a:rPr lang="en-US" dirty="0" smtClean="0">
                <a:solidFill>
                  <a:prstClr val="black"/>
                </a:solidFill>
                <a:latin typeface="Calibri"/>
              </a:rPr>
              <a:t> published in 1990.</a:t>
            </a:r>
            <a:endParaRPr lang="en-US" dirty="0">
              <a:solidFill>
                <a:prstClr val="black"/>
              </a:solidFill>
              <a:latin typeface="Calibri"/>
            </a:endParaRPr>
          </a:p>
        </p:txBody>
      </p:sp>
    </p:spTree>
    <p:custDataLst>
      <p:tags r:id="rId1"/>
    </p:custDataLst>
    <p:extLst>
      <p:ext uri="{BB962C8B-B14F-4D97-AF65-F5344CB8AC3E}">
        <p14:creationId xmlns:p14="http://schemas.microsoft.com/office/powerpoint/2010/main" val="426292269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2"/>
          <p:cNvSpPr>
            <a:spLocks noGrp="1"/>
          </p:cNvSpPr>
          <p:nvPr>
            <p:ph type="ftr" sz="quarter" idx="11"/>
          </p:nvPr>
        </p:nvSpPr>
        <p:spPr>
          <a:noFill/>
        </p:spPr>
        <p:txBody>
          <a:bodyPr/>
          <a:lstStyle/>
          <a:p>
            <a:fld id="{2A33DDA6-7E44-4C66-B001-24609F24F47F}" type="slidenum">
              <a:rPr lang="en-US" smtClean="0">
                <a:solidFill>
                  <a:srgbClr val="000000"/>
                </a:solidFill>
              </a:rPr>
              <a:pPr/>
              <a:t>71</a:t>
            </a:fld>
            <a:endParaRPr lang="en-US" smtClean="0">
              <a:solidFill>
                <a:srgbClr val="000000"/>
              </a:solidFill>
            </a:endParaRPr>
          </a:p>
        </p:txBody>
      </p:sp>
      <p:sp>
        <p:nvSpPr>
          <p:cNvPr id="79875" name="Text Box 2"/>
          <p:cNvSpPr txBox="1">
            <a:spLocks noChangeArrowheads="1"/>
          </p:cNvSpPr>
          <p:nvPr/>
        </p:nvSpPr>
        <p:spPr bwMode="auto">
          <a:xfrm>
            <a:off x="228600" y="152400"/>
            <a:ext cx="8748713" cy="6519863"/>
          </a:xfrm>
          <a:prstGeom prst="rect">
            <a:avLst/>
          </a:prstGeom>
          <a:noFill/>
          <a:ln w="9525">
            <a:noFill/>
            <a:miter lim="800000"/>
            <a:headEnd/>
            <a:tailEnd/>
          </a:ln>
        </p:spPr>
        <p:txBody>
          <a:bodyPr lIns="0" tIns="0" rIns="0" bIns="0">
            <a:spAutoFit/>
          </a:bodyPr>
          <a:lstStyle/>
          <a:p>
            <a:pPr defTabSz="381000" eaLnBrk="0" fontAlgn="base" hangingPunct="0">
              <a:spcBef>
                <a:spcPct val="0"/>
              </a:spcBef>
              <a:spcAft>
                <a:spcPct val="0"/>
              </a:spcAft>
            </a:pPr>
            <a:r>
              <a:rPr lang="en-US" sz="3200" dirty="0">
                <a:solidFill>
                  <a:srgbClr val="000000"/>
                </a:solidFill>
              </a:rPr>
              <a:t>Problem Based Cooperative Learning Format</a:t>
            </a:r>
            <a:endParaRPr lang="en-US" sz="1200" dirty="0">
              <a:solidFill>
                <a:srgbClr val="000000"/>
              </a:solidFill>
            </a:endParaRP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TASK:  Solve the problem(s) or Complete the project.</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INDIVIDUAL:  Estimate answer.  Note strategy.</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COOPERATIVE:  One set of answers from the group, strive for agreement, make sure everyone is able to explain the strategies used to solve each problem.</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EXPECTED CRITERIA FOR SUCCESS:  Everyone must be able to explain the strategies used to solve each problem.</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EVALUATION:  Best answer within available resources or constraints.</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INDIVIDUAL ACCOUNTABILITY:  One member from your group may be randomly chosen to explain (a) the answer and (b) how to solve each problem.  </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EXPECTED BEHAVIORS:  Active participating, checking, encouraging, and elaborating by all members.</a:t>
            </a:r>
          </a:p>
          <a:p>
            <a:pPr defTabSz="381000" eaLnBrk="0" fontAlgn="base" hangingPunct="0">
              <a:spcBef>
                <a:spcPct val="0"/>
              </a:spcBef>
              <a:spcAft>
                <a:spcPct val="0"/>
              </a:spcAft>
            </a:pPr>
            <a:endParaRPr lang="en-US" sz="1200" dirty="0">
              <a:solidFill>
                <a:srgbClr val="000000"/>
              </a:solidFill>
            </a:endParaRPr>
          </a:p>
          <a:p>
            <a:pPr defTabSz="381000" eaLnBrk="0" fontAlgn="base" hangingPunct="0">
              <a:spcBef>
                <a:spcPct val="0"/>
              </a:spcBef>
              <a:spcAft>
                <a:spcPct val="0"/>
              </a:spcAft>
            </a:pPr>
            <a:r>
              <a:rPr lang="en-US" sz="2000" dirty="0">
                <a:solidFill>
                  <a:srgbClr val="000000"/>
                </a:solidFill>
              </a:rPr>
              <a:t>INTERGROUP COOPERATION:  Whenever it is helpful, check procedures, answers, and strategies with another group.</a:t>
            </a:r>
          </a:p>
        </p:txBody>
      </p:sp>
    </p:spTree>
    <p:custDataLst>
      <p:tags r:id="rId1"/>
    </p:custDataLst>
    <p:extLst>
      <p:ext uri="{BB962C8B-B14F-4D97-AF65-F5344CB8AC3E}">
        <p14:creationId xmlns:p14="http://schemas.microsoft.com/office/powerpoint/2010/main" val="328523396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5"/>
          <p:cNvSpPr>
            <a:spLocks noGrp="1"/>
          </p:cNvSpPr>
          <p:nvPr>
            <p:ph type="ftr" sz="quarter" idx="11"/>
          </p:nvPr>
        </p:nvSpPr>
        <p:spPr>
          <a:noFill/>
        </p:spPr>
        <p:txBody>
          <a:bodyPr/>
          <a:lstStyle/>
          <a:p>
            <a:fld id="{05CCA28B-DE88-4B08-874F-3EF5CD192192}" type="slidenum">
              <a:rPr lang="en-US" smtClean="0">
                <a:solidFill>
                  <a:srgbClr val="000000"/>
                </a:solidFill>
              </a:rPr>
              <a:pPr/>
              <a:t>72</a:t>
            </a:fld>
            <a:endParaRPr lang="en-US" smtClean="0">
              <a:solidFill>
                <a:srgbClr val="000000"/>
              </a:solidFill>
            </a:endParaRPr>
          </a:p>
        </p:txBody>
      </p:sp>
      <p:sp>
        <p:nvSpPr>
          <p:cNvPr id="68611" name="Rectangle 2"/>
          <p:cNvSpPr>
            <a:spLocks noGrp="1" noChangeArrowheads="1"/>
          </p:cNvSpPr>
          <p:nvPr>
            <p:ph type="title"/>
          </p:nvPr>
        </p:nvSpPr>
        <p:spPr/>
        <p:txBody>
          <a:bodyPr/>
          <a:lstStyle/>
          <a:p>
            <a:pPr eaLnBrk="1" hangingPunct="1"/>
            <a:r>
              <a:rPr lang="en-US" sz="3600" smtClean="0">
                <a:solidFill>
                  <a:srgbClr val="000000"/>
                </a:solidFill>
              </a:rPr>
              <a:t>Active Learning: Cooperation in the College Classroom</a:t>
            </a:r>
            <a:br>
              <a:rPr lang="en-US" sz="3600" smtClean="0">
                <a:solidFill>
                  <a:srgbClr val="000000"/>
                </a:solidFill>
              </a:rPr>
            </a:br>
            <a:endParaRPr lang="en-US" sz="3600" smtClean="0">
              <a:solidFill>
                <a:srgbClr val="000000"/>
              </a:solidFill>
            </a:endParaRPr>
          </a:p>
        </p:txBody>
      </p:sp>
      <p:sp>
        <p:nvSpPr>
          <p:cNvPr id="68612" name="Rectangle 3"/>
          <p:cNvSpPr>
            <a:spLocks noGrp="1" noChangeArrowheads="1"/>
          </p:cNvSpPr>
          <p:nvPr>
            <p:ph type="body" sz="half" idx="1"/>
          </p:nvPr>
        </p:nvSpPr>
        <p:spPr>
          <a:xfrm>
            <a:off x="685800" y="1676400"/>
            <a:ext cx="3810000" cy="4114800"/>
          </a:xfrm>
        </p:spPr>
        <p:txBody>
          <a:bodyPr/>
          <a:lstStyle/>
          <a:p>
            <a:pPr eaLnBrk="1" hangingPunct="1"/>
            <a:r>
              <a:rPr lang="en-US" sz="2800" b="1" smtClean="0">
                <a:solidFill>
                  <a:srgbClr val="000000"/>
                </a:solidFill>
              </a:rPr>
              <a:t>Informal</a:t>
            </a:r>
            <a:r>
              <a:rPr lang="en-US" sz="2800" smtClean="0">
                <a:solidFill>
                  <a:srgbClr val="000000"/>
                </a:solidFill>
              </a:rPr>
              <a:t> Cooperative Learning Groups</a:t>
            </a:r>
          </a:p>
          <a:p>
            <a:pPr eaLnBrk="1" hangingPunct="1"/>
            <a:r>
              <a:rPr lang="en-US" sz="2800" b="1" smtClean="0">
                <a:solidFill>
                  <a:srgbClr val="000000"/>
                </a:solidFill>
              </a:rPr>
              <a:t>Formal</a:t>
            </a:r>
            <a:r>
              <a:rPr lang="en-US" sz="2800" smtClean="0">
                <a:solidFill>
                  <a:srgbClr val="000000"/>
                </a:solidFill>
              </a:rPr>
              <a:t> Cooperative Learning Groups</a:t>
            </a:r>
          </a:p>
          <a:p>
            <a:pPr eaLnBrk="1" hangingPunct="1"/>
            <a:r>
              <a:rPr lang="en-US" sz="2800" smtClean="0">
                <a:solidFill>
                  <a:srgbClr val="000000"/>
                </a:solidFill>
              </a:rPr>
              <a:t>Cooperative </a:t>
            </a:r>
            <a:r>
              <a:rPr lang="en-US" sz="2800" b="1" smtClean="0">
                <a:solidFill>
                  <a:srgbClr val="000000"/>
                </a:solidFill>
              </a:rPr>
              <a:t>Base</a:t>
            </a:r>
            <a:r>
              <a:rPr lang="en-US" sz="2800" smtClean="0">
                <a:solidFill>
                  <a:srgbClr val="000000"/>
                </a:solidFill>
              </a:rPr>
              <a:t> Groups</a:t>
            </a:r>
          </a:p>
        </p:txBody>
      </p:sp>
      <p:sp>
        <p:nvSpPr>
          <p:cNvPr id="68613" name="Text Box 4"/>
          <p:cNvSpPr txBox="1">
            <a:spLocks noChangeArrowheads="1"/>
          </p:cNvSpPr>
          <p:nvPr/>
        </p:nvSpPr>
        <p:spPr bwMode="auto">
          <a:xfrm>
            <a:off x="1066800" y="5867400"/>
            <a:ext cx="3305136" cy="64633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dirty="0">
                <a:solidFill>
                  <a:srgbClr val="000000"/>
                </a:solidFill>
              </a:rPr>
              <a:t>See Cooperative Learning </a:t>
            </a:r>
          </a:p>
          <a:p>
            <a:pPr eaLnBrk="0" fontAlgn="base" hangingPunct="0">
              <a:spcBef>
                <a:spcPct val="0"/>
              </a:spcBef>
              <a:spcAft>
                <a:spcPct val="0"/>
              </a:spcAft>
            </a:pPr>
            <a:r>
              <a:rPr lang="en-US" dirty="0">
                <a:solidFill>
                  <a:srgbClr val="000000"/>
                </a:solidFill>
              </a:rPr>
              <a:t>Handout (CL </a:t>
            </a:r>
            <a:r>
              <a:rPr lang="en-US" dirty="0" smtClean="0">
                <a:solidFill>
                  <a:srgbClr val="000000"/>
                </a:solidFill>
              </a:rPr>
              <a:t>College-912.doc</a:t>
            </a:r>
            <a:r>
              <a:rPr lang="en-US" dirty="0">
                <a:solidFill>
                  <a:srgbClr val="000000"/>
                </a:solidFill>
              </a:rPr>
              <a:t>)</a:t>
            </a:r>
          </a:p>
        </p:txBody>
      </p:sp>
      <p:pic>
        <p:nvPicPr>
          <p:cNvPr id="68614" name="Picture 5" descr="Active_Learning-3"/>
          <p:cNvPicPr>
            <a:picLocks noGrp="1" noChangeAspect="1" noChangeArrowheads="1"/>
          </p:cNvPicPr>
          <p:nvPr>
            <p:ph sz="half" idx="2"/>
          </p:nvPr>
        </p:nvPicPr>
        <p:blipFill>
          <a:blip r:embed="rId4" cstate="print"/>
          <a:srcRect/>
          <a:stretch>
            <a:fillRect/>
          </a:stretch>
        </p:blipFill>
        <p:spPr>
          <a:xfrm>
            <a:off x="5029200" y="1828800"/>
            <a:ext cx="3127375" cy="4114800"/>
          </a:xfrm>
          <a:noFill/>
        </p:spPr>
      </p:pic>
      <p:sp>
        <p:nvSpPr>
          <p:cNvPr id="68615" name="AutoShape 6"/>
          <p:cNvSpPr>
            <a:spLocks noChangeArrowheads="1"/>
          </p:cNvSpPr>
          <p:nvPr/>
        </p:nvSpPr>
        <p:spPr bwMode="auto">
          <a:xfrm>
            <a:off x="0" y="41148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1400">
              <a:solidFill>
                <a:srgbClr val="000000"/>
              </a:solidFill>
            </a:endParaRPr>
          </a:p>
        </p:txBody>
      </p:sp>
    </p:spTree>
    <p:custDataLst>
      <p:tags r:id="rId1"/>
    </p:custDataLst>
    <p:extLst>
      <p:ext uri="{BB962C8B-B14F-4D97-AF65-F5344CB8AC3E}">
        <p14:creationId xmlns:p14="http://schemas.microsoft.com/office/powerpoint/2010/main" val="390167571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4"/>
          <p:cNvSpPr>
            <a:spLocks noGrp="1"/>
          </p:cNvSpPr>
          <p:nvPr>
            <p:ph type="ftr" sz="quarter" idx="11"/>
          </p:nvPr>
        </p:nvSpPr>
        <p:spPr>
          <a:noFill/>
        </p:spPr>
        <p:txBody>
          <a:bodyPr/>
          <a:lstStyle/>
          <a:p>
            <a:fld id="{FF4ACB57-B81E-44CB-93FA-33CFBA199732}" type="slidenum">
              <a:rPr lang="en-US" smtClean="0">
                <a:solidFill>
                  <a:srgbClr val="000000"/>
                </a:solidFill>
              </a:rPr>
              <a:pPr/>
              <a:t>73</a:t>
            </a:fld>
            <a:endParaRPr lang="en-US" smtClean="0">
              <a:solidFill>
                <a:srgbClr val="000000"/>
              </a:solidFill>
            </a:endParaRPr>
          </a:p>
        </p:txBody>
      </p:sp>
      <p:sp>
        <p:nvSpPr>
          <p:cNvPr id="81923" name="Rectangle 2"/>
          <p:cNvSpPr>
            <a:spLocks noGrp="1" noChangeArrowheads="1"/>
          </p:cNvSpPr>
          <p:nvPr>
            <p:ph type="title"/>
          </p:nvPr>
        </p:nvSpPr>
        <p:spPr>
          <a:xfrm>
            <a:off x="685800" y="228600"/>
            <a:ext cx="7772400" cy="1143000"/>
          </a:xfrm>
        </p:spPr>
        <p:txBody>
          <a:bodyPr/>
          <a:lstStyle/>
          <a:p>
            <a:pPr eaLnBrk="1" hangingPunct="1"/>
            <a:r>
              <a:rPr lang="en-US" smtClean="0"/>
              <a:t>Cooperative Base Groups</a:t>
            </a:r>
          </a:p>
        </p:txBody>
      </p:sp>
      <p:sp>
        <p:nvSpPr>
          <p:cNvPr id="81924" name="Rectangle 3"/>
          <p:cNvSpPr>
            <a:spLocks noGrp="1" noChangeArrowheads="1"/>
          </p:cNvSpPr>
          <p:nvPr>
            <p:ph type="body" idx="1"/>
          </p:nvPr>
        </p:nvSpPr>
        <p:spPr>
          <a:xfrm>
            <a:off x="685800" y="1524000"/>
            <a:ext cx="7772400" cy="4114800"/>
          </a:xfrm>
        </p:spPr>
        <p:txBody>
          <a:bodyPr/>
          <a:lstStyle/>
          <a:p>
            <a:pPr eaLnBrk="1" hangingPunct="1">
              <a:lnSpc>
                <a:spcPct val="80000"/>
              </a:lnSpc>
            </a:pPr>
            <a:r>
              <a:rPr lang="en-US" sz="2800" smtClean="0"/>
              <a:t>Are Heterogeneous</a:t>
            </a:r>
          </a:p>
          <a:p>
            <a:pPr eaLnBrk="1" hangingPunct="1">
              <a:lnSpc>
                <a:spcPct val="80000"/>
              </a:lnSpc>
            </a:pPr>
            <a:r>
              <a:rPr lang="en-US" sz="2800" smtClean="0"/>
              <a:t>Are Long Term (at least one quarter or semester)</a:t>
            </a:r>
          </a:p>
          <a:p>
            <a:pPr eaLnBrk="1" hangingPunct="1">
              <a:lnSpc>
                <a:spcPct val="80000"/>
              </a:lnSpc>
            </a:pPr>
            <a:r>
              <a:rPr lang="en-US" sz="2800" smtClean="0"/>
              <a:t>Are Small (3-5 members)</a:t>
            </a:r>
          </a:p>
          <a:p>
            <a:pPr eaLnBrk="1" hangingPunct="1">
              <a:lnSpc>
                <a:spcPct val="80000"/>
              </a:lnSpc>
            </a:pPr>
            <a:r>
              <a:rPr lang="en-US" sz="2800" smtClean="0"/>
              <a:t>Are for support</a:t>
            </a:r>
          </a:p>
          <a:p>
            <a:pPr eaLnBrk="1" hangingPunct="1">
              <a:lnSpc>
                <a:spcPct val="80000"/>
              </a:lnSpc>
            </a:pPr>
            <a:r>
              <a:rPr lang="en-US" sz="2800" smtClean="0"/>
              <a:t>May meet at the beginning of each session or may meet between sessions</a:t>
            </a:r>
          </a:p>
          <a:p>
            <a:pPr eaLnBrk="1" hangingPunct="1">
              <a:lnSpc>
                <a:spcPct val="80000"/>
              </a:lnSpc>
            </a:pPr>
            <a:r>
              <a:rPr lang="en-US" sz="2800" smtClean="0"/>
              <a:t>Review for quizzes, tests, etc. together</a:t>
            </a:r>
          </a:p>
          <a:p>
            <a:pPr eaLnBrk="1" hangingPunct="1">
              <a:lnSpc>
                <a:spcPct val="80000"/>
              </a:lnSpc>
            </a:pPr>
            <a:r>
              <a:rPr lang="en-US" sz="2800" smtClean="0"/>
              <a:t>Share resources, references, etc. for individual projects</a:t>
            </a:r>
          </a:p>
          <a:p>
            <a:pPr eaLnBrk="1" hangingPunct="1">
              <a:lnSpc>
                <a:spcPct val="80000"/>
              </a:lnSpc>
            </a:pPr>
            <a:r>
              <a:rPr lang="en-US" sz="2800" smtClean="0"/>
              <a:t>Provide a means for covering for absentees</a:t>
            </a:r>
          </a:p>
        </p:txBody>
      </p:sp>
    </p:spTree>
    <p:custDataLst>
      <p:tags r:id="rId1"/>
    </p:custDataLst>
    <p:extLst>
      <p:ext uri="{BB962C8B-B14F-4D97-AF65-F5344CB8AC3E}">
        <p14:creationId xmlns:p14="http://schemas.microsoft.com/office/powerpoint/2010/main" val="60853738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cstate="print"/>
          <a:srcRect l="12000" t="18399" r="8501" b="29984"/>
          <a:stretch>
            <a:fillRect/>
          </a:stretch>
        </p:blipFill>
        <p:spPr bwMode="auto">
          <a:xfrm>
            <a:off x="381000" y="457200"/>
            <a:ext cx="8153400" cy="3884613"/>
          </a:xfrm>
          <a:prstGeom prst="rect">
            <a:avLst/>
          </a:prstGeom>
          <a:noFill/>
          <a:ln w="9525">
            <a:noFill/>
            <a:miter lim="800000"/>
            <a:headEnd/>
            <a:tailEnd/>
          </a:ln>
          <a:effectLst/>
        </p:spPr>
      </p:pic>
      <p:sp>
        <p:nvSpPr>
          <p:cNvPr id="3" name="Rectangle 2"/>
          <p:cNvSpPr/>
          <p:nvPr/>
        </p:nvSpPr>
        <p:spPr>
          <a:xfrm>
            <a:off x="304800" y="6488668"/>
            <a:ext cx="8839200" cy="369332"/>
          </a:xfrm>
          <a:prstGeom prst="rect">
            <a:avLst/>
          </a:prstGeom>
        </p:spPr>
        <p:txBody>
          <a:bodyPr wrap="square">
            <a:spAutoFit/>
          </a:bodyPr>
          <a:lstStyle/>
          <a:p>
            <a:pPr fontAlgn="base">
              <a:spcBef>
                <a:spcPct val="0"/>
              </a:spcBef>
              <a:spcAft>
                <a:spcPct val="0"/>
              </a:spcAft>
            </a:pPr>
            <a:r>
              <a:rPr lang="en-US" dirty="0" smtClean="0">
                <a:solidFill>
                  <a:srgbClr val="000000"/>
                </a:solidFill>
              </a:rPr>
              <a:t>Edmonson-Competitive_Advantage_of_Learning-HBR-2008.pdf</a:t>
            </a:r>
            <a:endParaRPr lang="en-US" dirty="0">
              <a:solidFill>
                <a:srgbClr val="000000"/>
              </a:solidFill>
            </a:endParaRPr>
          </a:p>
        </p:txBody>
      </p:sp>
    </p:spTree>
    <p:custDataLst>
      <p:tags r:id="rId1"/>
    </p:custDataLst>
    <p:extLst>
      <p:ext uri="{BB962C8B-B14F-4D97-AF65-F5344CB8AC3E}">
        <p14:creationId xmlns:p14="http://schemas.microsoft.com/office/powerpoint/2010/main" val="203404894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4" cstate="print"/>
          <a:srcRect l="38004" t="18399" r="8501" b="29984"/>
          <a:stretch>
            <a:fillRect/>
          </a:stretch>
        </p:blipFill>
        <p:spPr bwMode="auto">
          <a:xfrm>
            <a:off x="228600" y="295275"/>
            <a:ext cx="8534400" cy="6042025"/>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61281634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dirty="0" smtClean="0">
                <a:latin typeface="Arial" pitchFamily="34" charset="0"/>
              </a:rPr>
              <a:t>Designing and Implementing Cooperative Learning</a:t>
            </a:r>
            <a:endParaRPr lang="en-US" sz="4000" dirty="0">
              <a:latin typeface="Arial" pitchFamily="34" charset="0"/>
            </a:endParaRPr>
          </a:p>
        </p:txBody>
      </p:sp>
      <p:sp>
        <p:nvSpPr>
          <p:cNvPr id="10243" name="Rectangle 3"/>
          <p:cNvSpPr>
            <a:spLocks noGrp="1" noChangeArrowheads="1"/>
          </p:cNvSpPr>
          <p:nvPr>
            <p:ph type="body" idx="1"/>
          </p:nvPr>
        </p:nvSpPr>
        <p:spPr/>
        <p:txBody>
          <a:bodyPr/>
          <a:lstStyle/>
          <a:p>
            <a:r>
              <a:rPr lang="en-US" dirty="0" smtClean="0">
                <a:latin typeface="Arial" pitchFamily="34" charset="0"/>
              </a:rPr>
              <a:t>Think like a designer</a:t>
            </a:r>
            <a:endParaRPr lang="en-US" dirty="0">
              <a:latin typeface="Arial" pitchFamily="34" charset="0"/>
            </a:endParaRPr>
          </a:p>
          <a:p>
            <a:r>
              <a:rPr lang="en-US" dirty="0" smtClean="0">
                <a:latin typeface="Arial" pitchFamily="34" charset="0"/>
              </a:rPr>
              <a:t>Ground practice in robust theoretical framework</a:t>
            </a:r>
          </a:p>
          <a:p>
            <a:r>
              <a:rPr lang="en-US" dirty="0" smtClean="0">
                <a:latin typeface="Arial" pitchFamily="34" charset="0"/>
              </a:rPr>
              <a:t>Start small, start early and iterate</a:t>
            </a:r>
            <a:endParaRPr lang="en-US" dirty="0">
              <a:latin typeface="Arial" pitchFamily="34" charset="0"/>
            </a:endParaRPr>
          </a:p>
          <a:p>
            <a:r>
              <a:rPr lang="en-US" dirty="0" smtClean="0">
                <a:latin typeface="Arial" pitchFamily="34" charset="0"/>
              </a:rPr>
              <a:t>Celebrate the successes; problem-solve the failures</a:t>
            </a:r>
            <a:endParaRPr lang="en-US" dirty="0">
              <a:latin typeface="Arial" pitchFamily="34" charset="0"/>
            </a:endParaRPr>
          </a:p>
          <a:p>
            <a:endParaRPr lang="en-US" dirty="0">
              <a:latin typeface="Arial" pitchFamily="34" charset="0"/>
            </a:endParaRPr>
          </a:p>
        </p:txBody>
      </p:sp>
    </p:spTree>
    <p:custDataLst>
      <p:tags r:id="rId1"/>
    </p:custDataLst>
    <p:extLst>
      <p:ext uri="{BB962C8B-B14F-4D97-AF65-F5344CB8AC3E}">
        <p14:creationId xmlns:p14="http://schemas.microsoft.com/office/powerpoint/2010/main" val="208166104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fld id="{7C230439-DA52-4F59-812C-15DE78BC41CE}" type="slidenum">
              <a:rPr lang="en-US" smtClean="0">
                <a:solidFill>
                  <a:srgbClr val="000000"/>
                </a:solidFill>
              </a:rPr>
              <a:pPr>
                <a:defRPr/>
              </a:pPr>
              <a:t>77</a:t>
            </a:fld>
            <a:endParaRPr lang="en-US">
              <a:solidFill>
                <a:srgbClr val="000000"/>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78" t="9520" r="28219"/>
          <a:stretch/>
        </p:blipFill>
        <p:spPr bwMode="auto">
          <a:xfrm>
            <a:off x="1592366" y="152400"/>
            <a:ext cx="5945025" cy="6546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760815"/>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fld id="{81979DDD-F73F-4E9D-A059-5787E309C878}" type="slidenum">
              <a:rPr lang="en-US" smtClean="0">
                <a:solidFill>
                  <a:srgbClr val="000000"/>
                </a:solidFill>
              </a:rPr>
              <a:pPr>
                <a:defRPr/>
              </a:pPr>
              <a:t>78</a:t>
            </a:fld>
            <a:endParaRPr lang="en-US">
              <a:solidFill>
                <a:srgbClr val="000000"/>
              </a:solidFill>
            </a:endParaRPr>
          </a:p>
        </p:txBody>
      </p:sp>
      <p:pic>
        <p:nvPicPr>
          <p:cNvPr id="1684482" name="Picture 2"/>
          <p:cNvPicPr>
            <a:picLocks noChangeAspect="1" noChangeArrowheads="1"/>
          </p:cNvPicPr>
          <p:nvPr/>
        </p:nvPicPr>
        <p:blipFill>
          <a:blip r:embed="rId3" cstate="print"/>
          <a:srcRect l="15000" t="23773" r="15000" b="9044"/>
          <a:stretch>
            <a:fillRect/>
          </a:stretch>
        </p:blipFill>
        <p:spPr bwMode="auto">
          <a:xfrm>
            <a:off x="0" y="533400"/>
            <a:ext cx="9059594" cy="5257800"/>
          </a:xfrm>
          <a:prstGeom prst="rect">
            <a:avLst/>
          </a:prstGeom>
          <a:noFill/>
          <a:ln w="9525">
            <a:noFill/>
            <a:miter lim="800000"/>
            <a:headEnd/>
            <a:tailEnd/>
          </a:ln>
        </p:spPr>
      </p:pic>
    </p:spTree>
    <p:extLst>
      <p:ext uri="{BB962C8B-B14F-4D97-AF65-F5344CB8AC3E}">
        <p14:creationId xmlns:p14="http://schemas.microsoft.com/office/powerpoint/2010/main" val="284308152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fld id="{5F02A358-3BD2-4B50-9817-F30F66BD1A79}" type="slidenum">
              <a:rPr lang="en-US" smtClean="0">
                <a:solidFill>
                  <a:srgbClr val="000000"/>
                </a:solidFill>
              </a:rPr>
              <a:pPr>
                <a:defRPr/>
              </a:pPr>
              <a:t>79</a:t>
            </a:fld>
            <a:endParaRPr lang="en-US">
              <a:solidFill>
                <a:srgbClr val="000000"/>
              </a:solidFill>
            </a:endParaRPr>
          </a:p>
        </p:txBody>
      </p:sp>
      <p:pic>
        <p:nvPicPr>
          <p:cNvPr id="1685506" name="Picture 2"/>
          <p:cNvPicPr>
            <a:picLocks noChangeAspect="1" noChangeArrowheads="1"/>
          </p:cNvPicPr>
          <p:nvPr/>
        </p:nvPicPr>
        <p:blipFill>
          <a:blip r:embed="rId3" cstate="print"/>
          <a:srcRect l="15000" t="22739" r="13750" b="6977"/>
          <a:stretch>
            <a:fillRect/>
          </a:stretch>
        </p:blipFill>
        <p:spPr bwMode="auto">
          <a:xfrm>
            <a:off x="0" y="533400"/>
            <a:ext cx="9144000" cy="5454316"/>
          </a:xfrm>
          <a:prstGeom prst="rect">
            <a:avLst/>
          </a:prstGeom>
          <a:noFill/>
          <a:ln w="9525">
            <a:noFill/>
            <a:miter lim="800000"/>
            <a:headEnd/>
            <a:tailEnd/>
          </a:ln>
        </p:spPr>
      </p:pic>
    </p:spTree>
    <p:extLst>
      <p:ext uri="{BB962C8B-B14F-4D97-AF65-F5344CB8AC3E}">
        <p14:creationId xmlns:p14="http://schemas.microsoft.com/office/powerpoint/2010/main" val="37858032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2"/>
          <p:cNvSpPr>
            <a:spLocks noGrp="1" noChangeArrowheads="1"/>
          </p:cNvSpPr>
          <p:nvPr>
            <p:ph type="title"/>
          </p:nvPr>
        </p:nvSpPr>
        <p:spPr/>
        <p:txBody>
          <a:bodyPr/>
          <a:lstStyle/>
          <a:p>
            <a:r>
              <a:rPr lang="en-US" smtClean="0">
                <a:latin typeface="Arial" charset="0"/>
              </a:rPr>
              <a:t>Dissolution Kinetics</a:t>
            </a:r>
          </a:p>
        </p:txBody>
      </p:sp>
      <p:sp>
        <p:nvSpPr>
          <p:cNvPr id="11272" name="Rectangle 3"/>
          <p:cNvSpPr>
            <a:spLocks noGrp="1" noChangeArrowheads="1"/>
          </p:cNvSpPr>
          <p:nvPr>
            <p:ph type="body" sz="half" idx="1"/>
          </p:nvPr>
        </p:nvSpPr>
        <p:spPr/>
        <p:txBody>
          <a:bodyPr/>
          <a:lstStyle/>
          <a:p>
            <a:r>
              <a:rPr lang="en-US" sz="2800" smtClean="0">
                <a:latin typeface="Arial" charset="0"/>
              </a:rPr>
              <a:t>Theory – Governing Equation for Mass Transport </a:t>
            </a:r>
          </a:p>
          <a:p>
            <a:r>
              <a:rPr lang="en-US" sz="2800" smtClean="0">
                <a:latin typeface="Arial" charset="0"/>
              </a:rPr>
              <a:t>Research – rotating disk </a:t>
            </a:r>
          </a:p>
          <a:p>
            <a:r>
              <a:rPr lang="en-US" sz="2800" smtClean="0">
                <a:latin typeface="Arial" charset="0"/>
              </a:rPr>
              <a:t>Practice – leaching of silver bearing metallic copper</a:t>
            </a:r>
          </a:p>
        </p:txBody>
      </p:sp>
      <p:graphicFrame>
        <p:nvGraphicFramePr>
          <p:cNvPr id="11268" name="Object 4"/>
          <p:cNvGraphicFramePr>
            <a:graphicFrameLocks noGrp="1" noChangeAspect="1"/>
          </p:cNvGraphicFramePr>
          <p:nvPr>
            <p:ph sz="quarter" idx="2"/>
          </p:nvPr>
        </p:nvGraphicFramePr>
        <p:xfrm>
          <a:off x="5105400" y="2209800"/>
          <a:ext cx="2895600" cy="650875"/>
        </p:xfrm>
        <a:graphic>
          <a:graphicData uri="http://schemas.openxmlformats.org/presentationml/2006/ole">
            <mc:AlternateContent xmlns:mc="http://schemas.openxmlformats.org/markup-compatibility/2006">
              <mc:Choice xmlns:v="urn:schemas-microsoft-com:vml" Requires="v">
                <p:oleObj spid="_x0000_s4120" name="Equation" r:id="rId4" imgW="1015920" imgH="228600" progId="Equation.3">
                  <p:embed/>
                </p:oleObj>
              </mc:Choice>
              <mc:Fallback>
                <p:oleObj name="Equation" r:id="rId4" imgW="101592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209800"/>
                        <a:ext cx="2895600"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0" name="Object 6"/>
          <p:cNvGraphicFramePr>
            <a:graphicFrameLocks noGrp="1" noChangeAspect="1"/>
          </p:cNvGraphicFramePr>
          <p:nvPr>
            <p:ph sz="quarter" idx="3"/>
          </p:nvPr>
        </p:nvGraphicFramePr>
        <p:xfrm>
          <a:off x="5257800" y="3248025"/>
          <a:ext cx="2362200" cy="1149350"/>
        </p:xfrm>
        <a:graphic>
          <a:graphicData uri="http://schemas.openxmlformats.org/presentationml/2006/ole">
            <mc:AlternateContent xmlns:mc="http://schemas.openxmlformats.org/markup-compatibility/2006">
              <mc:Choice xmlns:v="urn:schemas-microsoft-com:vml" Requires="v">
                <p:oleObj spid="_x0000_s4121" name="Equation" r:id="rId6" imgW="914400" imgH="444240" progId="Equation.3">
                  <p:embed/>
                </p:oleObj>
              </mc:Choice>
              <mc:Fallback>
                <p:oleObj name="Equation" r:id="rId6" imgW="914400" imgH="444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248025"/>
                        <a:ext cx="2362200" cy="1149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3924119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fld id="{9B0728B9-3B9B-4028-92B8-90FA1CD65297}" type="slidenum">
              <a:rPr lang="en-US">
                <a:solidFill>
                  <a:prstClr val="black">
                    <a:tint val="75000"/>
                  </a:prstClr>
                </a:solidFill>
              </a:rPr>
              <a:pPr/>
              <a:t>80</a:t>
            </a:fld>
            <a:endParaRPr lang="en-US">
              <a:solidFill>
                <a:prstClr val="black">
                  <a:tint val="75000"/>
                </a:prstClr>
              </a:solidFill>
            </a:endParaRPr>
          </a:p>
        </p:txBody>
      </p:sp>
      <p:sp>
        <p:nvSpPr>
          <p:cNvPr id="527362" name="Rectangle 2"/>
          <p:cNvSpPr>
            <a:spLocks noGrp="1" noChangeArrowheads="1"/>
          </p:cNvSpPr>
          <p:nvPr>
            <p:ph type="title"/>
          </p:nvPr>
        </p:nvSpPr>
        <p:spPr>
          <a:xfrm>
            <a:off x="685800" y="0"/>
            <a:ext cx="7772400" cy="609600"/>
          </a:xfrm>
        </p:spPr>
        <p:txBody>
          <a:bodyPr/>
          <a:lstStyle/>
          <a:p>
            <a:r>
              <a:rPr lang="en-US" sz="3200" dirty="0" smtClean="0"/>
              <a:t>Resources</a:t>
            </a:r>
            <a:endParaRPr lang="en-US" sz="3200" dirty="0"/>
          </a:p>
        </p:txBody>
      </p:sp>
      <p:sp>
        <p:nvSpPr>
          <p:cNvPr id="527363" name="Rectangle 3"/>
          <p:cNvSpPr>
            <a:spLocks noGrp="1" noChangeArrowheads="1"/>
          </p:cNvSpPr>
          <p:nvPr>
            <p:ph type="body" idx="1"/>
          </p:nvPr>
        </p:nvSpPr>
        <p:spPr>
          <a:xfrm>
            <a:off x="152400" y="533400"/>
            <a:ext cx="8839200" cy="6324600"/>
          </a:xfrm>
        </p:spPr>
        <p:txBody>
          <a:bodyPr>
            <a:normAutofit lnSpcReduction="10000"/>
          </a:bodyPr>
          <a:lstStyle/>
          <a:p>
            <a:pPr>
              <a:lnSpc>
                <a:spcPct val="80000"/>
              </a:lnSpc>
            </a:pPr>
            <a:r>
              <a:rPr lang="en-US" sz="1600" dirty="0" smtClean="0"/>
              <a:t>Design Framework – How People Learn (HPL) &amp; Understanding by Design (</a:t>
            </a:r>
            <a:r>
              <a:rPr lang="en-US" sz="1600" dirty="0" err="1" smtClean="0"/>
              <a:t>UdB</a:t>
            </a:r>
            <a:r>
              <a:rPr lang="en-US" sz="1600" dirty="0" smtClean="0"/>
              <a:t>) Process</a:t>
            </a:r>
          </a:p>
          <a:p>
            <a:pPr lvl="1">
              <a:lnSpc>
                <a:spcPct val="80000"/>
              </a:lnSpc>
            </a:pPr>
            <a:r>
              <a:rPr lang="en-US" sz="1400" dirty="0" smtClean="0"/>
              <a:t>Ambrose, S., et.al. 2010. </a:t>
            </a:r>
            <a:r>
              <a:rPr lang="en-US" sz="1400" i="1" dirty="0" smtClean="0"/>
              <a:t>How learning works: 7 research based principles for smart </a:t>
            </a:r>
            <a:r>
              <a:rPr lang="en-US" sz="1400" dirty="0" smtClean="0"/>
              <a:t>teaching. </a:t>
            </a:r>
            <a:r>
              <a:rPr lang="en-US" sz="1400" dirty="0" err="1" smtClean="0"/>
              <a:t>Jossey</a:t>
            </a:r>
            <a:r>
              <a:rPr lang="en-US" sz="1400" dirty="0" smtClean="0"/>
              <a:t>-Bass</a:t>
            </a:r>
          </a:p>
          <a:p>
            <a:pPr lvl="1">
              <a:lnSpc>
                <a:spcPct val="80000"/>
              </a:lnSpc>
            </a:pPr>
            <a:r>
              <a:rPr lang="en-US" sz="1400" dirty="0" err="1" smtClean="0"/>
              <a:t>Bransford</a:t>
            </a:r>
            <a:r>
              <a:rPr lang="en-US" sz="1400" dirty="0" smtClean="0"/>
              <a:t>, John, </a:t>
            </a:r>
            <a:r>
              <a:rPr lang="en-US" sz="1400" dirty="0" err="1" smtClean="0"/>
              <a:t>Vye</a:t>
            </a:r>
            <a:r>
              <a:rPr lang="en-US" sz="1400" dirty="0" smtClean="0"/>
              <a:t>, Nancy, and Bateman, Helen. 2002. Creating High-Quality Learning Environments: Guidelines from Research on How People Learn. </a:t>
            </a:r>
            <a:r>
              <a:rPr lang="en-US" sz="1400" i="1" dirty="0" smtClean="0"/>
              <a:t>The Knowledge Economy and Postsecondary Education: Report of a Workshop</a:t>
            </a:r>
            <a:r>
              <a:rPr lang="en-US" sz="1400" dirty="0" smtClean="0"/>
              <a:t>. National Research Council. Committee on the Impact of the Changing Economy of the Education System. P.A. Graham and N.G. Stacey (Eds.). Center for Education. Washington, DC: National Academy Press. </a:t>
            </a:r>
            <a:r>
              <a:rPr lang="en-US" sz="1200" dirty="0" smtClean="0">
                <a:hlinkClick r:id="rId3"/>
              </a:rPr>
              <a:t>http://www.nap.edu/openbook/0309082927/html/</a:t>
            </a:r>
            <a:endParaRPr lang="en-US" sz="1200" dirty="0" smtClean="0"/>
          </a:p>
          <a:p>
            <a:pPr lvl="1">
              <a:lnSpc>
                <a:spcPct val="80000"/>
              </a:lnSpc>
            </a:pPr>
            <a:r>
              <a:rPr lang="en-US" sz="1400" dirty="0" smtClean="0"/>
              <a:t>Pellegrino, J. 2006. Rethinking and redesigning curriculum, instruction and assessment: What contemporary research and theory suggests. </a:t>
            </a:r>
            <a:r>
              <a:rPr lang="en-US" sz="1400" dirty="0" smtClean="0">
                <a:hlinkClick r:id="rId4"/>
              </a:rPr>
              <a:t>http://www.skillscommission.org/commissioned.htm</a:t>
            </a:r>
            <a:endParaRPr lang="en-US" sz="1400" dirty="0" smtClean="0"/>
          </a:p>
          <a:p>
            <a:pPr lvl="1">
              <a:lnSpc>
                <a:spcPct val="80000"/>
              </a:lnSpc>
            </a:pPr>
            <a:r>
              <a:rPr lang="en-US" sz="1400" dirty="0" smtClean="0">
                <a:solidFill>
                  <a:srgbClr val="000000"/>
                </a:solidFill>
                <a:cs typeface="Times New Roman" pitchFamily="18" charset="0"/>
              </a:rPr>
              <a:t>Smith, K. A., Douglas, T. C., &amp; Cox, M. 2009. Supportive teaching and learning strategies in STEM education. In R. Baldwin, (Ed.). Improving the climate for undergraduate teaching in STEM fields. </a:t>
            </a:r>
            <a:r>
              <a:rPr lang="en-US" sz="1400" dirty="0" smtClean="0">
                <a:solidFill>
                  <a:srgbClr val="000000"/>
                </a:solidFill>
                <a:cs typeface="Times New Roman" pitchFamily="18" charset="0"/>
                <a:hlinkClick r:id="rId5"/>
              </a:rPr>
              <a:t>New Directions for Teaching and Learning, 117</a:t>
            </a:r>
            <a:r>
              <a:rPr lang="en-US" sz="1400" dirty="0" smtClean="0">
                <a:solidFill>
                  <a:srgbClr val="000000"/>
                </a:solidFill>
                <a:cs typeface="Times New Roman" pitchFamily="18" charset="0"/>
              </a:rPr>
              <a:t>, 19-32. San Francisco: </a:t>
            </a:r>
            <a:r>
              <a:rPr lang="en-US" sz="1400" dirty="0" err="1" smtClean="0">
                <a:solidFill>
                  <a:srgbClr val="000000"/>
                </a:solidFill>
                <a:cs typeface="Times New Roman" pitchFamily="18" charset="0"/>
              </a:rPr>
              <a:t>Jossey</a:t>
            </a:r>
            <a:r>
              <a:rPr lang="en-US" sz="1400" dirty="0" smtClean="0">
                <a:solidFill>
                  <a:srgbClr val="000000"/>
                </a:solidFill>
                <a:cs typeface="Times New Roman" pitchFamily="18" charset="0"/>
              </a:rPr>
              <a:t>-Bass.</a:t>
            </a:r>
          </a:p>
          <a:p>
            <a:pPr lvl="1">
              <a:lnSpc>
                <a:spcPct val="80000"/>
              </a:lnSpc>
            </a:pPr>
            <a:r>
              <a:rPr lang="en-US" sz="1400" dirty="0" err="1" smtClean="0"/>
              <a:t>Streveler</a:t>
            </a:r>
            <a:r>
              <a:rPr lang="en-US" sz="1400" dirty="0" smtClean="0"/>
              <a:t>, R.A., Smith, K.A. and </a:t>
            </a:r>
            <a:r>
              <a:rPr lang="en-US" sz="1400" dirty="0" err="1" smtClean="0"/>
              <a:t>Pilotte</a:t>
            </a:r>
            <a:r>
              <a:rPr lang="en-US" sz="1400" dirty="0" smtClean="0"/>
              <a:t>, M. 2012. Content, Assessment and Pedagogy (CAP): An Integrated Engineering Design Approach. In Dr. </a:t>
            </a:r>
            <a:r>
              <a:rPr lang="en-US" sz="1400" dirty="0" err="1" smtClean="0"/>
              <a:t>Khairiyah</a:t>
            </a:r>
            <a:r>
              <a:rPr lang="en-US" sz="1400" dirty="0" smtClean="0"/>
              <a:t> </a:t>
            </a:r>
            <a:r>
              <a:rPr lang="en-US" sz="1400" dirty="0" err="1" smtClean="0"/>
              <a:t>Mohd</a:t>
            </a:r>
            <a:r>
              <a:rPr lang="en-US" sz="1400" dirty="0" smtClean="0"/>
              <a:t> </a:t>
            </a:r>
            <a:r>
              <a:rPr lang="en-US" sz="1400" dirty="0" err="1" smtClean="0"/>
              <a:t>Yusof</a:t>
            </a:r>
            <a:r>
              <a:rPr lang="en-US" sz="1400" dirty="0" smtClean="0"/>
              <a:t>, Dr. </a:t>
            </a:r>
            <a:r>
              <a:rPr lang="en-US" sz="1400" dirty="0" err="1" smtClean="0"/>
              <a:t>Shahrin</a:t>
            </a:r>
            <a:r>
              <a:rPr lang="en-US" sz="1400" dirty="0" smtClean="0"/>
              <a:t> Mohammad, Dr. </a:t>
            </a:r>
            <a:r>
              <a:rPr lang="en-US" sz="1400" dirty="0" err="1" smtClean="0"/>
              <a:t>Naziha</a:t>
            </a:r>
            <a:r>
              <a:rPr lang="en-US" sz="1400" dirty="0" smtClean="0"/>
              <a:t> Ahmad </a:t>
            </a:r>
            <a:r>
              <a:rPr lang="en-US" sz="1400" dirty="0" err="1" smtClean="0"/>
              <a:t>Azli</a:t>
            </a:r>
            <a:r>
              <a:rPr lang="en-US" sz="1400" dirty="0" smtClean="0"/>
              <a:t>, Dr. Mohamed </a:t>
            </a:r>
            <a:r>
              <a:rPr lang="en-US" sz="1400" dirty="0" err="1" smtClean="0"/>
              <a:t>Noor</a:t>
            </a:r>
            <a:r>
              <a:rPr lang="en-US" sz="1400" dirty="0" smtClean="0"/>
              <a:t> Hassan, Dr. </a:t>
            </a:r>
            <a:r>
              <a:rPr lang="en-US" sz="1400" dirty="0" err="1" smtClean="0"/>
              <a:t>Azlina</a:t>
            </a:r>
            <a:r>
              <a:rPr lang="en-US" sz="1400" dirty="0" smtClean="0"/>
              <a:t> </a:t>
            </a:r>
            <a:r>
              <a:rPr lang="en-US" sz="1400" dirty="0" err="1" smtClean="0"/>
              <a:t>Kosnin</a:t>
            </a:r>
            <a:r>
              <a:rPr lang="en-US" sz="1400" dirty="0" smtClean="0"/>
              <a:t> and Dr. </a:t>
            </a:r>
            <a:r>
              <a:rPr lang="en-US" sz="1400" dirty="0" err="1" smtClean="0"/>
              <a:t>Sharifah</a:t>
            </a:r>
            <a:r>
              <a:rPr lang="en-US" sz="1400" dirty="0" smtClean="0"/>
              <a:t> </a:t>
            </a:r>
            <a:r>
              <a:rPr lang="en-US" sz="1400" dirty="0" err="1" smtClean="0"/>
              <a:t>Kamilah</a:t>
            </a:r>
            <a:r>
              <a:rPr lang="en-US" sz="1400" dirty="0" smtClean="0"/>
              <a:t> </a:t>
            </a:r>
            <a:r>
              <a:rPr lang="en-US" sz="1400" dirty="0" err="1" smtClean="0"/>
              <a:t>Syed</a:t>
            </a:r>
            <a:r>
              <a:rPr lang="en-US" sz="1400" dirty="0" smtClean="0"/>
              <a:t> </a:t>
            </a:r>
            <a:r>
              <a:rPr lang="en-US" sz="1400" dirty="0" err="1" smtClean="0"/>
              <a:t>Yusof</a:t>
            </a:r>
            <a:r>
              <a:rPr lang="en-US" sz="1400" dirty="0" smtClean="0"/>
              <a:t> (Eds.). </a:t>
            </a:r>
            <a:r>
              <a:rPr lang="en-US" sz="1400" i="1" dirty="0" smtClean="0"/>
              <a:t>Outcome-Based Education and Engineering Curriculum: Evaluation, Assessment and Accreditation</a:t>
            </a:r>
            <a:r>
              <a:rPr lang="en-US" sz="1400" dirty="0" smtClean="0"/>
              <a:t>, </a:t>
            </a:r>
            <a:r>
              <a:rPr lang="en-US" sz="1400" dirty="0" err="1" smtClean="0"/>
              <a:t>Universiti</a:t>
            </a:r>
            <a:r>
              <a:rPr lang="en-US" sz="1400" dirty="0" smtClean="0"/>
              <a:t> </a:t>
            </a:r>
            <a:r>
              <a:rPr lang="en-US" sz="1400" dirty="0" err="1" smtClean="0"/>
              <a:t>Teknologi</a:t>
            </a:r>
            <a:r>
              <a:rPr lang="en-US" sz="1400" dirty="0" smtClean="0"/>
              <a:t> Malaysia, Malaysia [</a:t>
            </a:r>
            <a:r>
              <a:rPr lang="en-US" sz="1400" dirty="0" smtClean="0">
                <a:hlinkClick r:id="rId6"/>
              </a:rPr>
              <a:t>Streveler-Smith-Pilotte_OBE_Chapter-CAP-v11.pdf</a:t>
            </a:r>
            <a:r>
              <a:rPr lang="en-US" sz="1400" dirty="0" smtClean="0"/>
              <a:t>]</a:t>
            </a:r>
          </a:p>
          <a:p>
            <a:pPr lvl="1">
              <a:lnSpc>
                <a:spcPct val="80000"/>
              </a:lnSpc>
            </a:pPr>
            <a:r>
              <a:rPr lang="en-US" sz="1400" dirty="0" smtClean="0"/>
              <a:t>Wiggins, G. &amp; </a:t>
            </a:r>
            <a:r>
              <a:rPr lang="en-US" sz="1400" dirty="0" err="1" smtClean="0"/>
              <a:t>McTighe</a:t>
            </a:r>
            <a:r>
              <a:rPr lang="en-US" sz="1400" dirty="0" smtClean="0"/>
              <a:t>, J. 2005. </a:t>
            </a:r>
            <a:r>
              <a:rPr lang="en-US" sz="1400" i="1" dirty="0" smtClean="0"/>
              <a:t>Understanding by Design: Expanded Second Edition</a:t>
            </a:r>
            <a:r>
              <a:rPr lang="en-US" sz="1400" dirty="0" smtClean="0"/>
              <a:t>. Prentice Hall.</a:t>
            </a:r>
          </a:p>
          <a:p>
            <a:pPr>
              <a:lnSpc>
                <a:spcPct val="80000"/>
              </a:lnSpc>
            </a:pPr>
            <a:r>
              <a:rPr lang="en-US" sz="1600" dirty="0" smtClean="0"/>
              <a:t>Content </a:t>
            </a:r>
            <a:r>
              <a:rPr lang="en-US" sz="1600" dirty="0"/>
              <a:t>Resources</a:t>
            </a:r>
          </a:p>
          <a:p>
            <a:pPr lvl="1">
              <a:lnSpc>
                <a:spcPct val="80000"/>
              </a:lnSpc>
            </a:pPr>
            <a:r>
              <a:rPr lang="en-US" sz="1400" dirty="0"/>
              <a:t>Donald, Janet. 2002. Learning to think: Disciplinary perspectives. San Francisco: </a:t>
            </a:r>
            <a:r>
              <a:rPr lang="en-US" sz="1400" dirty="0" err="1"/>
              <a:t>Jossey</a:t>
            </a:r>
            <a:r>
              <a:rPr lang="en-US" sz="1400" dirty="0"/>
              <a:t>-Bass.</a:t>
            </a:r>
          </a:p>
          <a:p>
            <a:pPr lvl="1">
              <a:lnSpc>
                <a:spcPct val="80000"/>
              </a:lnSpc>
            </a:pPr>
            <a:r>
              <a:rPr lang="en-US" sz="1400" dirty="0" err="1"/>
              <a:t>Middendorf</a:t>
            </a:r>
            <a:r>
              <a:rPr lang="en-US" sz="1400" dirty="0"/>
              <a:t>, Joan and Pace, David. 2004. Decoding the Disciplines: A Model for Helping Students Learn Disciplinary Ways of Thinking. New Directions for Teaching and Learning, 98.</a:t>
            </a:r>
          </a:p>
          <a:p>
            <a:pPr>
              <a:lnSpc>
                <a:spcPct val="80000"/>
              </a:lnSpc>
            </a:pPr>
            <a:r>
              <a:rPr lang="en-US" sz="1600" dirty="0" smtClean="0"/>
              <a:t>Cooperative Learning</a:t>
            </a:r>
            <a:endParaRPr lang="en-US" sz="1600" dirty="0"/>
          </a:p>
          <a:p>
            <a:pPr lvl="1">
              <a:lnSpc>
                <a:spcPct val="80000"/>
              </a:lnSpc>
            </a:pPr>
            <a:r>
              <a:rPr lang="en-US" sz="1400" dirty="0"/>
              <a:t>Cooperative Learning (Johnson, Johnson &amp; Smith</a:t>
            </a:r>
            <a:r>
              <a:rPr lang="en-US" sz="1400" dirty="0" smtClean="0"/>
              <a:t>) - </a:t>
            </a:r>
            <a:r>
              <a:rPr lang="en-US" sz="1200" dirty="0" smtClean="0"/>
              <a:t>Smith </a:t>
            </a:r>
            <a:r>
              <a:rPr lang="en-US" sz="1200" dirty="0"/>
              <a:t>web site – </a:t>
            </a:r>
            <a:r>
              <a:rPr lang="en-US" sz="1200" dirty="0">
                <a:hlinkClick r:id="rId7"/>
              </a:rPr>
              <a:t>www.ce.umn.edu/~smith</a:t>
            </a:r>
            <a:endParaRPr lang="en-US" sz="1200" dirty="0"/>
          </a:p>
          <a:p>
            <a:pPr lvl="1">
              <a:lnSpc>
                <a:spcPct val="80000"/>
              </a:lnSpc>
            </a:pPr>
            <a:r>
              <a:rPr lang="en-US" sz="1400" dirty="0" smtClean="0"/>
              <a:t>Smith (2010) Social nature of learning: From small groups to learning communities. New Directions for Teaching and Learning, 2010, 123, 11-22 [</a:t>
            </a:r>
            <a:r>
              <a:rPr lang="en-US" sz="1400" dirty="0" smtClean="0">
                <a:hlinkClick r:id="rId8"/>
              </a:rPr>
              <a:t>NDTL-123-2-Smith-Social_Basis_of_Learning-.pdf</a:t>
            </a:r>
            <a:r>
              <a:rPr lang="en-US" sz="1400" dirty="0" smtClean="0"/>
              <a:t>] </a:t>
            </a:r>
          </a:p>
          <a:p>
            <a:pPr lvl="1">
              <a:lnSpc>
                <a:spcPct val="80000"/>
              </a:lnSpc>
            </a:pPr>
            <a:r>
              <a:rPr lang="en-US" sz="1400" dirty="0" smtClean="0"/>
              <a:t>Smith, Sheppard, Johnson &amp; Johnson (2005) Pedagogies of Engagement [</a:t>
            </a:r>
            <a:r>
              <a:rPr lang="en-US" sz="1400" dirty="0" smtClean="0">
                <a:hlinkClick r:id="rId9"/>
              </a:rPr>
              <a:t>Smith-Pedagogies_of_Engagement.pdf</a:t>
            </a:r>
            <a:r>
              <a:rPr lang="en-US" sz="1400" dirty="0" smtClean="0"/>
              <a:t>] </a:t>
            </a:r>
          </a:p>
          <a:p>
            <a:pPr lvl="1">
              <a:lnSpc>
                <a:spcPct val="80000"/>
              </a:lnSpc>
            </a:pPr>
            <a:r>
              <a:rPr lang="en-US" sz="1400" dirty="0" smtClean="0"/>
              <a:t>Johnson, Johnson &amp; Smith. 1998. Cooperative learning returns to college: What evidence is there that it works? Change, 1998, 30 (4), 26-35. [</a:t>
            </a:r>
            <a:r>
              <a:rPr lang="en-US" sz="1400" dirty="0" smtClean="0">
                <a:hlinkClick r:id="rId10"/>
              </a:rPr>
              <a:t>CLReturnstoCollege.pdf</a:t>
            </a:r>
            <a:r>
              <a:rPr lang="en-US" sz="1400" dirty="0" smtClean="0"/>
              <a:t>] </a:t>
            </a:r>
          </a:p>
          <a:p>
            <a:pPr>
              <a:lnSpc>
                <a:spcPct val="80000"/>
              </a:lnSpc>
            </a:pPr>
            <a:r>
              <a:rPr lang="en-US" sz="1600" dirty="0" smtClean="0"/>
              <a:t>Other Resources</a:t>
            </a:r>
          </a:p>
          <a:p>
            <a:pPr lvl="1">
              <a:lnSpc>
                <a:spcPct val="80000"/>
              </a:lnSpc>
            </a:pPr>
            <a:r>
              <a:rPr lang="en-US" sz="1400" dirty="0" smtClean="0"/>
              <a:t>University of Delaware PBL web site – </a:t>
            </a:r>
            <a:r>
              <a:rPr lang="en-US" sz="1400" dirty="0" smtClean="0">
                <a:hlinkClick r:id="rId11"/>
              </a:rPr>
              <a:t>www.udel.edu/pbl</a:t>
            </a:r>
            <a:endParaRPr lang="en-US" sz="1400" dirty="0" smtClean="0"/>
          </a:p>
          <a:p>
            <a:pPr lvl="1">
              <a:lnSpc>
                <a:spcPct val="80000"/>
              </a:lnSpc>
            </a:pPr>
            <a:r>
              <a:rPr lang="en-US" sz="1400" dirty="0" smtClean="0"/>
              <a:t>PKAL – Pedagogies of Engagement – </a:t>
            </a:r>
            <a:r>
              <a:rPr lang="en-US" sz="1000" dirty="0" smtClean="0">
                <a:hlinkClick r:id="rId12"/>
              </a:rPr>
              <a:t>http://www.pkal.org/activities/PedagogiesOfEngagementSummit.cfm</a:t>
            </a:r>
            <a:endParaRPr lang="en-US" sz="1000" dirty="0" smtClean="0"/>
          </a:p>
          <a:p>
            <a:pPr lvl="1">
              <a:lnSpc>
                <a:spcPct val="80000"/>
              </a:lnSpc>
            </a:pPr>
            <a:r>
              <a:rPr lang="en-US" sz="1400" dirty="0" err="1" smtClean="0"/>
              <a:t>Fairweather</a:t>
            </a:r>
            <a:r>
              <a:rPr lang="en-US" sz="1400" dirty="0" smtClean="0"/>
              <a:t> (2008) Linking Evidence and Promising Practices in Science, Technology, Engineering, and Mathematics (STEM) Undergraduate Education</a:t>
            </a:r>
            <a:r>
              <a:rPr lang="en-US" sz="1000" dirty="0" smtClean="0"/>
              <a:t> - </a:t>
            </a:r>
            <a:r>
              <a:rPr lang="en-US" sz="1000" dirty="0" smtClean="0">
                <a:hlinkClick r:id="rId13"/>
              </a:rPr>
              <a:t>http://www7.nationalacademies.org/bose/Fairweather_CommissionedPaper.pdf</a:t>
            </a:r>
            <a:endParaRPr lang="en-US" sz="1000" dirty="0" smtClean="0"/>
          </a:p>
        </p:txBody>
      </p:sp>
    </p:spTree>
    <p:extLst>
      <p:ext uri="{BB962C8B-B14F-4D97-AF65-F5344CB8AC3E}">
        <p14:creationId xmlns:p14="http://schemas.microsoft.com/office/powerpoint/2010/main" val="426676575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r>
              <a:rPr lang="en-US" smtClean="0">
                <a:latin typeface="Arial" charset="0"/>
              </a:rPr>
              <a:t>First Teaching Experience</a:t>
            </a:r>
          </a:p>
        </p:txBody>
      </p:sp>
      <p:sp>
        <p:nvSpPr>
          <p:cNvPr id="98307" name="Rectangle 3"/>
          <p:cNvSpPr>
            <a:spLocks noGrp="1" noChangeArrowheads="1"/>
          </p:cNvSpPr>
          <p:nvPr>
            <p:ph type="body" idx="1"/>
          </p:nvPr>
        </p:nvSpPr>
        <p:spPr/>
        <p:txBody>
          <a:bodyPr/>
          <a:lstStyle/>
          <a:p>
            <a:r>
              <a:rPr lang="en-US" dirty="0" smtClean="0">
                <a:latin typeface="Arial" charset="0"/>
              </a:rPr>
              <a:t>Practice – Third-year course in metallurgical reactions – thermodynamics and kinetics</a:t>
            </a:r>
          </a:p>
        </p:txBody>
      </p:sp>
    </p:spTree>
    <p:extLst>
      <p:ext uri="{BB962C8B-B14F-4D97-AF65-F5344CB8AC3E}">
        <p14:creationId xmlns:p14="http://schemas.microsoft.com/office/powerpoint/2010/main" val="131354872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Blank Presentation">
  <a:themeElements>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1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Blank Presentation">
  <a:themeElements>
    <a:clrScheme name="1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Blank Presentation">
  <a:themeElements>
    <a:clrScheme name="1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4484</TotalTime>
  <Words>3872</Words>
  <Application>Microsoft Office PowerPoint</Application>
  <PresentationFormat>On-screen Show (4:3)</PresentationFormat>
  <Paragraphs>709</Paragraphs>
  <Slides>80</Slides>
  <Notes>77</Notes>
  <HiddenSlides>27</HiddenSlides>
  <MMClips>0</MMClips>
  <ScaleCrop>false</ScaleCrop>
  <HeadingPairs>
    <vt:vector size="6" baseType="variant">
      <vt:variant>
        <vt:lpstr>Theme</vt:lpstr>
      </vt:variant>
      <vt:variant>
        <vt:i4>19</vt:i4>
      </vt:variant>
      <vt:variant>
        <vt:lpstr>Embedded OLE Servers</vt:lpstr>
      </vt:variant>
      <vt:variant>
        <vt:i4>2</vt:i4>
      </vt:variant>
      <vt:variant>
        <vt:lpstr>Slide Titles</vt:lpstr>
      </vt:variant>
      <vt:variant>
        <vt:i4>80</vt:i4>
      </vt:variant>
    </vt:vector>
  </HeadingPairs>
  <TitlesOfParts>
    <vt:vector size="101" baseType="lpstr">
      <vt:lpstr>Blank Presentation</vt:lpstr>
      <vt:lpstr>2_Blank Presentation</vt:lpstr>
      <vt:lpstr>5_Blank Presentation</vt:lpstr>
      <vt:lpstr>7_Blank Presentation</vt:lpstr>
      <vt:lpstr>10_Blank Presentation</vt:lpstr>
      <vt:lpstr>6_Blank Presentation</vt:lpstr>
      <vt:lpstr>9_Office Theme</vt:lpstr>
      <vt:lpstr>8_Blank Presentation</vt:lpstr>
      <vt:lpstr>9_Blank Presentation</vt:lpstr>
      <vt:lpstr>4_Blank Presentation</vt:lpstr>
      <vt:lpstr>11_Blank Presentation</vt:lpstr>
      <vt:lpstr>1_Blank Presentation</vt:lpstr>
      <vt:lpstr>2_Default Design</vt:lpstr>
      <vt:lpstr>4_Office Theme</vt:lpstr>
      <vt:lpstr>3_Default Design</vt:lpstr>
      <vt:lpstr>4_Default Design</vt:lpstr>
      <vt:lpstr>12_Blank Presentation</vt:lpstr>
      <vt:lpstr>13_Blank Presentation</vt:lpstr>
      <vt:lpstr>14_Blank Presentation</vt:lpstr>
      <vt:lpstr>Equation</vt:lpstr>
      <vt:lpstr>Image</vt:lpstr>
      <vt:lpstr>Teaming Up – Learning as Cooperative Experiences</vt:lpstr>
      <vt:lpstr>Session Layout</vt:lpstr>
      <vt:lpstr>Overall Goal</vt:lpstr>
      <vt:lpstr>Workshop Objectives</vt:lpstr>
      <vt:lpstr>Reflection and Dialogue</vt:lpstr>
      <vt:lpstr>Seven Principles for Good Practice in Undergraduate Education</vt:lpstr>
      <vt:lpstr>Process Metallurgy</vt:lpstr>
      <vt:lpstr>Dissolution Kinetics</vt:lpstr>
      <vt:lpstr>First Teaching Experience</vt:lpstr>
      <vt:lpstr>PowerPoint Presentation</vt:lpstr>
      <vt:lpstr>Engineering Education</vt:lpstr>
      <vt:lpstr>University of Minnesota College of Education Social, Psychological and Philosophical Foundations of Education</vt:lpstr>
      <vt:lpstr>PowerPoint Presentation</vt:lpstr>
      <vt:lpstr>Cooperative Learning</vt:lpstr>
      <vt:lpstr>Cooperative Learning Introduced to Engineering – 1981</vt:lpstr>
      <vt:lpstr>PowerPoint Presentation</vt:lpstr>
      <vt:lpstr>PowerPoint Presentation</vt:lpstr>
      <vt:lpstr>PowerPoint Presentation</vt:lpstr>
      <vt:lpstr>Pedagogies of Engagement</vt:lpstr>
      <vt:lpstr>The American College Teacher:  National Norms for 2007-2008</vt:lpstr>
      <vt:lpstr>Undergraduate Teaching Faculty, 2011*</vt:lpstr>
      <vt:lpstr>Student Engagement Research Evidence</vt:lpstr>
      <vt:lpstr>PowerPoint Presentation</vt:lpstr>
      <vt:lpstr>Course Design Foundations</vt:lpstr>
      <vt:lpstr>How People Learn (HPL)</vt:lpstr>
      <vt:lpstr>Understanding by Design</vt:lpstr>
      <vt:lpstr>PowerPoint Presentation</vt:lpstr>
      <vt:lpstr>Interactive Learning Continuum</vt:lpstr>
      <vt:lpstr>PowerPoint Presentation</vt:lpstr>
      <vt:lpstr>Active Learning: Cooperation in the College Classroom </vt:lpstr>
      <vt:lpstr>PowerPoint Presentation</vt:lpstr>
      <vt:lpstr>PowerPoint Presentation</vt:lpstr>
      <vt:lpstr>PowerPoint Presentation</vt:lpstr>
      <vt:lpstr>PowerPoint Presentation</vt:lpstr>
      <vt:lpstr>PowerPoint Presentation</vt:lpstr>
      <vt:lpstr>Conceptual Understanding</vt:lpstr>
      <vt:lpstr>Physics (Mechanics) Concepts: The Force Concept Inventory (FCI)</vt:lpstr>
      <vt:lpstr>Workshop Biology</vt:lpstr>
      <vt:lpstr>Biology</vt:lpstr>
      <vt:lpstr>PowerPoint Presentation</vt:lpstr>
      <vt:lpstr>PowerPoint Presentation</vt:lpstr>
      <vt:lpstr>PowerPoint Presentation</vt:lpstr>
      <vt:lpstr>Active Learning: Cooperation in the College Classroom </vt:lpstr>
      <vt:lpstr>PowerPoint Presentation</vt:lpstr>
      <vt:lpstr>PowerPoint Presentation</vt:lpstr>
      <vt:lpstr>PowerPoint Presentation</vt:lpstr>
      <vt:lpstr>Top Three Main Engineering Work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Challenge-Based Learning</vt:lpstr>
      <vt:lpstr>Challenge-Based Instruction                      with the Legacy Cycle</vt:lpstr>
      <vt:lpstr>PowerPoint Presentation</vt:lpstr>
      <vt:lpstr>PowerPoint Presentation</vt:lpstr>
      <vt:lpstr>PowerPoint Presentation</vt:lpstr>
      <vt:lpstr>PowerPoint Presentation</vt:lpstr>
      <vt:lpstr>PowerPoint Presentation</vt:lpstr>
      <vt:lpstr>Inside an Active Learning Classroom</vt:lpstr>
      <vt:lpstr>PowerPoint Presentation</vt:lpstr>
      <vt:lpstr>PowerPoint Presentation</vt:lpstr>
      <vt:lpstr>PowerPoint Presentation</vt:lpstr>
      <vt:lpstr>First Course Design Experience  UMN – Institute of Technology</vt:lpstr>
      <vt:lpstr>PowerPoint Presentation</vt:lpstr>
      <vt:lpstr>PowerPoint Presentation</vt:lpstr>
      <vt:lpstr>Active Learning: Cooperation in the College Classroom </vt:lpstr>
      <vt:lpstr>Cooperative Base Groups</vt:lpstr>
      <vt:lpstr>PowerPoint Presentation</vt:lpstr>
      <vt:lpstr>PowerPoint Presentation</vt:lpstr>
      <vt:lpstr>Designing and Implementing Cooperative Learning</vt:lpstr>
      <vt:lpstr>PowerPoint Presentation</vt:lpstr>
      <vt:lpstr>PowerPoint Presentation</vt:lpstr>
      <vt:lpstr>PowerPoint Presentation</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Elements of Effective Teaching</dc:title>
  <dc:creator>Karl Smith</dc:creator>
  <cp:lastModifiedBy>Karl A Smith</cp:lastModifiedBy>
  <cp:revision>66</cp:revision>
  <cp:lastPrinted>2013-05-30T17:48:10Z</cp:lastPrinted>
  <dcterms:created xsi:type="dcterms:W3CDTF">2010-10-23T17:38:44Z</dcterms:created>
  <dcterms:modified xsi:type="dcterms:W3CDTF">2013-09-18T21:26:54Z</dcterms:modified>
</cp:coreProperties>
</file>