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90" r:id="rId3"/>
    <p:sldMasterId id="2147483716" r:id="rId4"/>
    <p:sldMasterId id="2147483731" r:id="rId5"/>
    <p:sldMasterId id="2147483746" r:id="rId6"/>
    <p:sldMasterId id="2147483772" r:id="rId7"/>
    <p:sldMasterId id="2147483788" r:id="rId8"/>
    <p:sldMasterId id="2147483800" r:id="rId9"/>
    <p:sldMasterId id="2147483812" r:id="rId10"/>
    <p:sldMasterId id="2147483824" r:id="rId11"/>
    <p:sldMasterId id="2147483836" r:id="rId12"/>
    <p:sldMasterId id="2147483848" r:id="rId13"/>
    <p:sldMasterId id="2147483861" r:id="rId14"/>
    <p:sldMasterId id="2147483873" r:id="rId15"/>
    <p:sldMasterId id="2147483886" r:id="rId16"/>
    <p:sldMasterId id="2147483911" r:id="rId17"/>
    <p:sldMasterId id="2147483923" r:id="rId18"/>
    <p:sldMasterId id="2147483974" r:id="rId19"/>
    <p:sldMasterId id="2147483987" r:id="rId20"/>
    <p:sldMasterId id="2147484001" r:id="rId21"/>
    <p:sldMasterId id="2147484013" r:id="rId22"/>
    <p:sldMasterId id="2147484025" r:id="rId23"/>
    <p:sldMasterId id="2147484037" r:id="rId24"/>
  </p:sldMasterIdLst>
  <p:notesMasterIdLst>
    <p:notesMasterId r:id="rId91"/>
  </p:notesMasterIdLst>
  <p:handoutMasterIdLst>
    <p:handoutMasterId r:id="rId92"/>
  </p:handoutMasterIdLst>
  <p:sldIdLst>
    <p:sldId id="367" r:id="rId25"/>
    <p:sldId id="443" r:id="rId26"/>
    <p:sldId id="439" r:id="rId27"/>
    <p:sldId id="421" r:id="rId28"/>
    <p:sldId id="264" r:id="rId29"/>
    <p:sldId id="265" r:id="rId30"/>
    <p:sldId id="266" r:id="rId31"/>
    <p:sldId id="267" r:id="rId32"/>
    <p:sldId id="314" r:id="rId33"/>
    <p:sldId id="351" r:id="rId34"/>
    <p:sldId id="422" r:id="rId35"/>
    <p:sldId id="316" r:id="rId36"/>
    <p:sldId id="387" r:id="rId37"/>
    <p:sldId id="390" r:id="rId38"/>
    <p:sldId id="386" r:id="rId39"/>
    <p:sldId id="393" r:id="rId40"/>
    <p:sldId id="353" r:id="rId41"/>
    <p:sldId id="277" r:id="rId42"/>
    <p:sldId id="317" r:id="rId43"/>
    <p:sldId id="370" r:id="rId44"/>
    <p:sldId id="371" r:id="rId45"/>
    <p:sldId id="279" r:id="rId46"/>
    <p:sldId id="368" r:id="rId47"/>
    <p:sldId id="440" r:id="rId48"/>
    <p:sldId id="441" r:id="rId49"/>
    <p:sldId id="442" r:id="rId50"/>
    <p:sldId id="375" r:id="rId51"/>
    <p:sldId id="376" r:id="rId52"/>
    <p:sldId id="377" r:id="rId53"/>
    <p:sldId id="378" r:id="rId54"/>
    <p:sldId id="379" r:id="rId55"/>
    <p:sldId id="380" r:id="rId56"/>
    <p:sldId id="446" r:id="rId57"/>
    <p:sldId id="447" r:id="rId58"/>
    <p:sldId id="445" r:id="rId59"/>
    <p:sldId id="427" r:id="rId60"/>
    <p:sldId id="428" r:id="rId61"/>
    <p:sldId id="429" r:id="rId62"/>
    <p:sldId id="444" r:id="rId63"/>
    <p:sldId id="431" r:id="rId64"/>
    <p:sldId id="432" r:id="rId65"/>
    <p:sldId id="423" r:id="rId66"/>
    <p:sldId id="382" r:id="rId67"/>
    <p:sldId id="451" r:id="rId68"/>
    <p:sldId id="450" r:id="rId69"/>
    <p:sldId id="453" r:id="rId70"/>
    <p:sldId id="452" r:id="rId71"/>
    <p:sldId id="454" r:id="rId72"/>
    <p:sldId id="385" r:id="rId73"/>
    <p:sldId id="414" r:id="rId74"/>
    <p:sldId id="408" r:id="rId75"/>
    <p:sldId id="415" r:id="rId76"/>
    <p:sldId id="416" r:id="rId77"/>
    <p:sldId id="361" r:id="rId78"/>
    <p:sldId id="417" r:id="rId79"/>
    <p:sldId id="410" r:id="rId80"/>
    <p:sldId id="418" r:id="rId81"/>
    <p:sldId id="396" r:id="rId82"/>
    <p:sldId id="448" r:id="rId83"/>
    <p:sldId id="405" r:id="rId84"/>
    <p:sldId id="402" r:id="rId85"/>
    <p:sldId id="403" r:id="rId86"/>
    <p:sldId id="404" r:id="rId87"/>
    <p:sldId id="406" r:id="rId88"/>
    <p:sldId id="407" r:id="rId89"/>
    <p:sldId id="419" r:id="rId90"/>
  </p:sldIdLst>
  <p:sldSz cx="9144000" cy="6858000" type="screen4x3"/>
  <p:notesSz cx="9372600" cy="70866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autoAdjust="0"/>
    <p:restoredTop sz="95495" autoAdjust="0"/>
  </p:normalViewPr>
  <p:slideViewPr>
    <p:cSldViewPr>
      <p:cViewPr varScale="1">
        <p:scale>
          <a:sx n="126" d="100"/>
          <a:sy n="126" d="100"/>
        </p:scale>
        <p:origin x="-2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1"/>
            <a:ext cx="4062172" cy="353845"/>
          </a:xfrm>
          <a:prstGeom prst="rect">
            <a:avLst/>
          </a:prstGeom>
          <a:noFill/>
          <a:ln w="9525">
            <a:noFill/>
            <a:miter lim="800000"/>
            <a:headEnd/>
            <a:tailEnd/>
          </a:ln>
          <a:effectLst/>
        </p:spPr>
        <p:txBody>
          <a:bodyPr vert="horz" wrap="square" lIns="94038" tIns="47019" rIns="94038" bIns="47019" numCol="1" anchor="t" anchorCtr="0" compatLnSpc="1">
            <a:prstTxWarp prst="textNoShape">
              <a:avLst/>
            </a:prstTxWarp>
          </a:bodyPr>
          <a:lstStyle>
            <a:lvl1pPr algn="l" defTabSz="941086">
              <a:defRPr sz="1200">
                <a:latin typeface="Times New Roman" pitchFamily="18" charset="0"/>
              </a:defRPr>
            </a:lvl1pPr>
          </a:lstStyle>
          <a:p>
            <a:endParaRPr lang="en-US"/>
          </a:p>
        </p:txBody>
      </p:sp>
      <p:sp>
        <p:nvSpPr>
          <p:cNvPr id="83971" name="Rectangle 3"/>
          <p:cNvSpPr>
            <a:spLocks noGrp="1" noChangeArrowheads="1"/>
          </p:cNvSpPr>
          <p:nvPr>
            <p:ph type="dt" sz="quarter" idx="1"/>
          </p:nvPr>
        </p:nvSpPr>
        <p:spPr bwMode="auto">
          <a:xfrm>
            <a:off x="5308300" y="1"/>
            <a:ext cx="4062172" cy="353845"/>
          </a:xfrm>
          <a:prstGeom prst="rect">
            <a:avLst/>
          </a:prstGeom>
          <a:noFill/>
          <a:ln w="9525">
            <a:noFill/>
            <a:miter lim="800000"/>
            <a:headEnd/>
            <a:tailEnd/>
          </a:ln>
          <a:effectLst/>
        </p:spPr>
        <p:txBody>
          <a:bodyPr vert="horz" wrap="square" lIns="94038" tIns="47019" rIns="94038" bIns="47019" numCol="1" anchor="t" anchorCtr="0" compatLnSpc="1">
            <a:prstTxWarp prst="textNoShape">
              <a:avLst/>
            </a:prstTxWarp>
          </a:bodyPr>
          <a:lstStyle>
            <a:lvl1pPr algn="r" defTabSz="941086">
              <a:defRPr sz="1200">
                <a:latin typeface="Times New Roman" pitchFamily="18" charset="0"/>
              </a:defRPr>
            </a:lvl1pPr>
          </a:lstStyle>
          <a:p>
            <a:endParaRPr lang="en-US"/>
          </a:p>
        </p:txBody>
      </p:sp>
      <p:sp>
        <p:nvSpPr>
          <p:cNvPr id="83972" name="Rectangle 4"/>
          <p:cNvSpPr>
            <a:spLocks noGrp="1" noChangeArrowheads="1"/>
          </p:cNvSpPr>
          <p:nvPr>
            <p:ph type="ftr" sz="quarter" idx="2"/>
          </p:nvPr>
        </p:nvSpPr>
        <p:spPr bwMode="auto">
          <a:xfrm>
            <a:off x="0" y="6731544"/>
            <a:ext cx="4062172" cy="353845"/>
          </a:xfrm>
          <a:prstGeom prst="rect">
            <a:avLst/>
          </a:prstGeom>
          <a:noFill/>
          <a:ln w="9525">
            <a:noFill/>
            <a:miter lim="800000"/>
            <a:headEnd/>
            <a:tailEnd/>
          </a:ln>
          <a:effectLst/>
        </p:spPr>
        <p:txBody>
          <a:bodyPr vert="horz" wrap="square" lIns="94038" tIns="47019" rIns="94038" bIns="47019" numCol="1" anchor="b" anchorCtr="0" compatLnSpc="1">
            <a:prstTxWarp prst="textNoShape">
              <a:avLst/>
            </a:prstTxWarp>
          </a:bodyPr>
          <a:lstStyle>
            <a:lvl1pPr algn="l" defTabSz="941086">
              <a:defRPr sz="1200">
                <a:latin typeface="Times New Roman" pitchFamily="18" charset="0"/>
              </a:defRPr>
            </a:lvl1pPr>
          </a:lstStyle>
          <a:p>
            <a:endParaRPr lang="en-US"/>
          </a:p>
        </p:txBody>
      </p:sp>
      <p:sp>
        <p:nvSpPr>
          <p:cNvPr id="83973" name="Rectangle 5"/>
          <p:cNvSpPr>
            <a:spLocks noGrp="1" noChangeArrowheads="1"/>
          </p:cNvSpPr>
          <p:nvPr>
            <p:ph type="sldNum" sz="quarter" idx="3"/>
          </p:nvPr>
        </p:nvSpPr>
        <p:spPr bwMode="auto">
          <a:xfrm>
            <a:off x="5308300" y="6731544"/>
            <a:ext cx="4062172" cy="353845"/>
          </a:xfrm>
          <a:prstGeom prst="rect">
            <a:avLst/>
          </a:prstGeom>
          <a:noFill/>
          <a:ln w="9525">
            <a:noFill/>
            <a:miter lim="800000"/>
            <a:headEnd/>
            <a:tailEnd/>
          </a:ln>
          <a:effectLst/>
        </p:spPr>
        <p:txBody>
          <a:bodyPr vert="horz" wrap="square" lIns="94038" tIns="47019" rIns="94038" bIns="47019" numCol="1" anchor="b" anchorCtr="0" compatLnSpc="1">
            <a:prstTxWarp prst="textNoShape">
              <a:avLst/>
            </a:prstTxWarp>
          </a:bodyPr>
          <a:lstStyle>
            <a:lvl1pPr algn="r" defTabSz="941086">
              <a:defRPr sz="1200">
                <a:latin typeface="Times New Roman" pitchFamily="18" charset="0"/>
              </a:defRPr>
            </a:lvl1pPr>
          </a:lstStyle>
          <a:p>
            <a:fld id="{459082B7-A75C-439D-AF52-C6702DBEC22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4062172" cy="353845"/>
          </a:xfrm>
          <a:prstGeom prst="rect">
            <a:avLst/>
          </a:prstGeom>
          <a:noFill/>
          <a:ln w="9525">
            <a:noFill/>
            <a:miter lim="800000"/>
            <a:headEnd/>
            <a:tailEnd/>
          </a:ln>
          <a:effectLst/>
        </p:spPr>
        <p:txBody>
          <a:bodyPr vert="horz" wrap="square" lIns="94038" tIns="47019" rIns="94038" bIns="47019" numCol="1" anchor="t" anchorCtr="0" compatLnSpc="1">
            <a:prstTxWarp prst="textNoShape">
              <a:avLst/>
            </a:prstTxWarp>
          </a:bodyPr>
          <a:lstStyle>
            <a:lvl1pPr algn="l" defTabSz="941086">
              <a:defRPr sz="1200">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5308300" y="1"/>
            <a:ext cx="4062172" cy="353845"/>
          </a:xfrm>
          <a:prstGeom prst="rect">
            <a:avLst/>
          </a:prstGeom>
          <a:noFill/>
          <a:ln w="9525">
            <a:noFill/>
            <a:miter lim="800000"/>
            <a:headEnd/>
            <a:tailEnd/>
          </a:ln>
          <a:effectLst/>
        </p:spPr>
        <p:txBody>
          <a:bodyPr vert="horz" wrap="square" lIns="94038" tIns="47019" rIns="94038" bIns="47019" numCol="1" anchor="t" anchorCtr="0" compatLnSpc="1">
            <a:prstTxWarp prst="textNoShape">
              <a:avLst/>
            </a:prstTxWarp>
          </a:bodyPr>
          <a:lstStyle>
            <a:lvl1pPr algn="r" defTabSz="941086">
              <a:defRPr sz="1200">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2914650" y="533400"/>
            <a:ext cx="3543300" cy="265747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7260" y="3366378"/>
            <a:ext cx="7498080" cy="3188243"/>
          </a:xfrm>
          <a:prstGeom prst="rect">
            <a:avLst/>
          </a:prstGeom>
          <a:noFill/>
          <a:ln w="9525">
            <a:noFill/>
            <a:miter lim="800000"/>
            <a:headEnd/>
            <a:tailEnd/>
          </a:ln>
          <a:effectLst/>
        </p:spPr>
        <p:txBody>
          <a:bodyPr vert="horz" wrap="square" lIns="94038" tIns="47019" rIns="94038" bIns="470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6731544"/>
            <a:ext cx="4062172" cy="353845"/>
          </a:xfrm>
          <a:prstGeom prst="rect">
            <a:avLst/>
          </a:prstGeom>
          <a:noFill/>
          <a:ln w="9525">
            <a:noFill/>
            <a:miter lim="800000"/>
            <a:headEnd/>
            <a:tailEnd/>
          </a:ln>
          <a:effectLst/>
        </p:spPr>
        <p:txBody>
          <a:bodyPr vert="horz" wrap="square" lIns="94038" tIns="47019" rIns="94038" bIns="47019" numCol="1" anchor="b" anchorCtr="0" compatLnSpc="1">
            <a:prstTxWarp prst="textNoShape">
              <a:avLst/>
            </a:prstTxWarp>
          </a:bodyPr>
          <a:lstStyle>
            <a:lvl1pPr algn="l" defTabSz="941086">
              <a:defRPr sz="1200">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5308300" y="6731544"/>
            <a:ext cx="4062172" cy="353845"/>
          </a:xfrm>
          <a:prstGeom prst="rect">
            <a:avLst/>
          </a:prstGeom>
          <a:noFill/>
          <a:ln w="9525">
            <a:noFill/>
            <a:miter lim="800000"/>
            <a:headEnd/>
            <a:tailEnd/>
          </a:ln>
          <a:effectLst/>
        </p:spPr>
        <p:txBody>
          <a:bodyPr vert="horz" wrap="square" lIns="94038" tIns="47019" rIns="94038" bIns="47019" numCol="1" anchor="b" anchorCtr="0" compatLnSpc="1">
            <a:prstTxWarp prst="textNoShape">
              <a:avLst/>
            </a:prstTxWarp>
          </a:bodyPr>
          <a:lstStyle>
            <a:lvl1pPr algn="r" defTabSz="941086">
              <a:defRPr sz="1200">
                <a:latin typeface="Times New Roman" pitchFamily="18" charset="0"/>
              </a:defRPr>
            </a:lvl1pPr>
          </a:lstStyle>
          <a:p>
            <a:fld id="{E85B301D-5786-465B-BB6D-224533A8E10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Dislocation" TargetMode="External"/><Relationship Id="rId3" Type="http://schemas.openxmlformats.org/officeDocument/2006/relationships/hyperlink" Target="http://en.wikipedia.org/wiki/Geoffrey_Ingram_Taylor" TargetMode="External"/><Relationship Id="rId7" Type="http://schemas.openxmlformats.org/officeDocument/2006/relationships/hyperlink" Target="http://en.wikipedia.org/wiki/Ductil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Deformation_(mechanics)" TargetMode="External"/><Relationship Id="rId5" Type="http://schemas.openxmlformats.org/officeDocument/2006/relationships/hyperlink" Target="http://en.wikipedia.org/wiki/Plasticity_(physics)" TargetMode="External"/><Relationship Id="rId10" Type="http://schemas.openxmlformats.org/officeDocument/2006/relationships/hyperlink" Target="http://en.wikipedia.org/wiki/Solid_mechanics" TargetMode="External"/><Relationship Id="rId4" Type="http://schemas.openxmlformats.org/officeDocument/2006/relationships/hyperlink" Target="http://en.wikipedia.org/wiki/Egon_Orowan" TargetMode="External"/><Relationship Id="rId9" Type="http://schemas.openxmlformats.org/officeDocument/2006/relationships/hyperlink" Target="http://en.wikipedia.org/wiki/Vito_Volterr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20493-8F9A-460E-A639-A50316C65776}"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37260" y="3366378"/>
            <a:ext cx="7498080" cy="3188243"/>
          </a:xfrm>
          <a:ln/>
        </p:spPr>
        <p:txBody>
          <a:bodyPr lIns="94016" tIns="47008" rIns="94016" bIns="4700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250391" y="3366378"/>
            <a:ext cx="6871820" cy="3188243"/>
          </a:xfrm>
          <a:prstGeom prst="rect">
            <a:avLst/>
          </a:prstGeom>
          <a:noFill/>
          <a:ln w="9525">
            <a:noFill/>
            <a:miter lim="800000"/>
            <a:headEnd/>
            <a:tailEnd/>
          </a:ln>
          <a:effectLst/>
        </p:spPr>
        <p:txBody>
          <a:bodyPr wrap="none" lIns="0" tIns="0" rIns="0" bIns="0"/>
          <a:lstStyle/>
          <a:p>
            <a:pPr algn="l" defTabSz="941086"/>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98C91-6C9E-40F6-B3F1-A4D426E7DC67}" type="slidenum">
              <a:rPr lang="en-US"/>
              <a:pPr/>
              <a:t>11</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933ED-E657-4D54-9A42-A89652F64FD3}" type="slidenum">
              <a:rPr lang="en-US"/>
              <a:pPr/>
              <a:t>12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5F98E-95C8-4BC5-8D34-5475E3616780}" type="slidenum">
              <a:rPr lang="en-US">
                <a:solidFill>
                  <a:prstClr val="black"/>
                </a:solidFill>
              </a:rPr>
              <a:pPr/>
              <a:t>13</a:t>
            </a:fld>
            <a:endParaRPr lang="en-US">
              <a:solidFill>
                <a:prstClr val="black"/>
              </a:solidFill>
            </a:endParaRPr>
          </a:p>
        </p:txBody>
      </p:sp>
      <p:sp>
        <p:nvSpPr>
          <p:cNvPr id="218114" name="Rectangle 2"/>
          <p:cNvSpPr>
            <a:spLocks noGrp="1" noRot="1" noChangeAspect="1" noChangeArrowheads="1" noTextEdit="1"/>
          </p:cNvSpPr>
          <p:nvPr>
            <p:ph type="sldImg"/>
          </p:nvPr>
        </p:nvSpPr>
        <p:spPr>
          <a:xfrm>
            <a:off x="2916238" y="533400"/>
            <a:ext cx="3543300" cy="2657475"/>
          </a:xfrm>
          <a:ln/>
        </p:spPr>
      </p:sp>
      <p:sp>
        <p:nvSpPr>
          <p:cNvPr id="218115" name="Rectangle 3"/>
          <p:cNvSpPr>
            <a:spLocks noGrp="1" noChangeArrowheads="1"/>
          </p:cNvSpPr>
          <p:nvPr>
            <p:ph type="body" idx="1"/>
          </p:nvPr>
        </p:nvSpPr>
        <p:spPr>
          <a:ln/>
        </p:spPr>
        <p:txBody>
          <a:bodyPr lIns="94023" tIns="47012" rIns="94023" bIns="47012"/>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E5B17-F8F6-45DC-BD23-4447A524ABB5}" type="slidenum">
              <a:rPr lang="en-US">
                <a:solidFill>
                  <a:prstClr val="black"/>
                </a:solidFill>
              </a:rPr>
              <a:pPr/>
              <a:t>14</a:t>
            </a:fld>
            <a:endParaRPr lang="en-US">
              <a:solidFill>
                <a:prstClr val="black"/>
              </a:solidFill>
            </a:endParaRPr>
          </a:p>
        </p:txBody>
      </p:sp>
      <p:sp>
        <p:nvSpPr>
          <p:cNvPr id="230402" name="Rectangle 2"/>
          <p:cNvSpPr>
            <a:spLocks noGrp="1" noRot="1" noChangeAspect="1" noChangeArrowheads="1" noTextEdit="1"/>
          </p:cNvSpPr>
          <p:nvPr>
            <p:ph type="sldImg"/>
          </p:nvPr>
        </p:nvSpPr>
        <p:spPr>
          <a:xfrm>
            <a:off x="2916238" y="533400"/>
            <a:ext cx="3543300" cy="2657475"/>
          </a:xfrm>
          <a:ln/>
        </p:spPr>
      </p:sp>
      <p:sp>
        <p:nvSpPr>
          <p:cNvPr id="230403" name="Rectangle 3"/>
          <p:cNvSpPr>
            <a:spLocks noGrp="1" noChangeArrowheads="1"/>
          </p:cNvSpPr>
          <p:nvPr>
            <p:ph type="body" idx="1"/>
          </p:nvPr>
        </p:nvSpPr>
        <p:spPr>
          <a:ln/>
        </p:spPr>
        <p:txBody>
          <a:bodyPr lIns="94023" tIns="47012" rIns="94023" bIns="47012"/>
          <a:lstStyle/>
          <a:p>
            <a:r>
              <a:rPr lang="en-US" dirty="0" smtClean="0"/>
              <a:t>In 1934, Polanyi, at about the same time as </a:t>
            </a:r>
            <a:r>
              <a:rPr lang="en-US" dirty="0" smtClean="0">
                <a:hlinkClick r:id="rId3" tooltip="Geoffrey Ingram Taylor"/>
              </a:rPr>
              <a:t>G. I. Taylor</a:t>
            </a:r>
            <a:r>
              <a:rPr lang="en-US" dirty="0" smtClean="0"/>
              <a:t> and </a:t>
            </a:r>
            <a:r>
              <a:rPr lang="en-US" dirty="0" err="1" smtClean="0">
                <a:hlinkClick r:id="rId4" tooltip="Egon Orowan"/>
              </a:rPr>
              <a:t>Egon</a:t>
            </a:r>
            <a:r>
              <a:rPr lang="en-US" dirty="0" smtClean="0">
                <a:hlinkClick r:id="rId4" tooltip="Egon Orowan"/>
              </a:rPr>
              <a:t> </a:t>
            </a:r>
            <a:r>
              <a:rPr lang="en-US" dirty="0" err="1" smtClean="0">
                <a:hlinkClick r:id="rId4" tooltip="Egon Orowan"/>
              </a:rPr>
              <a:t>Orowan</a:t>
            </a:r>
            <a:r>
              <a:rPr lang="en-US" dirty="0" smtClean="0"/>
              <a:t>, </a:t>
            </a:r>
            <a:r>
              <a:rPr lang="en-US" dirty="0" err="1" smtClean="0"/>
              <a:t>realised</a:t>
            </a:r>
            <a:r>
              <a:rPr lang="en-US" dirty="0" smtClean="0"/>
              <a:t> that the </a:t>
            </a:r>
            <a:r>
              <a:rPr lang="en-US" dirty="0" smtClean="0">
                <a:hlinkClick r:id="rId5" tooltip="Plasticity (physics)"/>
              </a:rPr>
              <a:t>plastic</a:t>
            </a:r>
            <a:r>
              <a:rPr lang="en-US" dirty="0" smtClean="0"/>
              <a:t> </a:t>
            </a:r>
            <a:r>
              <a:rPr lang="en-US" dirty="0" smtClean="0">
                <a:hlinkClick r:id="rId6" tooltip="Deformation (mechanics)"/>
              </a:rPr>
              <a:t>deformation</a:t>
            </a:r>
            <a:r>
              <a:rPr lang="en-US" dirty="0" smtClean="0"/>
              <a:t> of </a:t>
            </a:r>
            <a:r>
              <a:rPr lang="en-US" dirty="0" smtClean="0">
                <a:hlinkClick r:id="rId7" tooltip="Ductile"/>
              </a:rPr>
              <a:t>ductile</a:t>
            </a:r>
            <a:r>
              <a:rPr lang="en-US" dirty="0" smtClean="0"/>
              <a:t> materials could be explained in terms of the theory of </a:t>
            </a:r>
            <a:r>
              <a:rPr lang="en-US" dirty="0" smtClean="0">
                <a:hlinkClick r:id="rId8" tooltip="Dislocation"/>
              </a:rPr>
              <a:t>dislocations</a:t>
            </a:r>
            <a:r>
              <a:rPr lang="en-US" dirty="0" smtClean="0"/>
              <a:t> developed by </a:t>
            </a:r>
            <a:r>
              <a:rPr lang="en-US" dirty="0" smtClean="0">
                <a:hlinkClick r:id="rId9" tooltip="Vito Volterra"/>
              </a:rPr>
              <a:t>Vito </a:t>
            </a:r>
            <a:r>
              <a:rPr lang="en-US" dirty="0" err="1" smtClean="0">
                <a:hlinkClick r:id="rId9" tooltip="Vito Volterra"/>
              </a:rPr>
              <a:t>Volterra</a:t>
            </a:r>
            <a:r>
              <a:rPr lang="en-US" dirty="0" smtClean="0"/>
              <a:t> in 1905. The insight was critical in developing the field of </a:t>
            </a:r>
            <a:r>
              <a:rPr lang="en-US" dirty="0" smtClean="0">
                <a:hlinkClick r:id="rId10" tooltip="Solid mechanics"/>
              </a:rPr>
              <a:t>solid mechanics</a:t>
            </a:r>
            <a:r>
              <a:rPr lang="en-US" dirty="0" smtClean="0"/>
              <a: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D75DD-C0DC-4AA2-965E-2A645FD98D4D}" type="slidenum">
              <a:rPr lang="en-US">
                <a:solidFill>
                  <a:prstClr val="black"/>
                </a:solidFill>
              </a:rPr>
              <a:pPr/>
              <a:t>15</a:t>
            </a:fld>
            <a:endParaRPr lang="en-US">
              <a:solidFill>
                <a:prstClr val="black"/>
              </a:solidFill>
            </a:endParaRPr>
          </a:p>
        </p:txBody>
      </p:sp>
      <p:sp>
        <p:nvSpPr>
          <p:cNvPr id="216066" name="Rectangle 2"/>
          <p:cNvSpPr>
            <a:spLocks noGrp="1" noRot="1" noChangeAspect="1" noChangeArrowheads="1" noTextEdit="1"/>
          </p:cNvSpPr>
          <p:nvPr>
            <p:ph type="sldImg"/>
          </p:nvPr>
        </p:nvSpPr>
        <p:spPr>
          <a:xfrm>
            <a:off x="2916238" y="533400"/>
            <a:ext cx="3543300" cy="2657475"/>
          </a:xfrm>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933ED-E657-4D54-9A42-A89652F64FD3}" type="slidenum">
              <a:rPr lang="en-US"/>
              <a:pPr/>
              <a:t>16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1250391" y="3366378"/>
            <a:ext cx="6871820" cy="3188243"/>
          </a:xfrm>
          <a:prstGeom prst="rect">
            <a:avLst/>
          </a:prstGeom>
          <a:noFill/>
          <a:ln w="9525">
            <a:noFill/>
            <a:miter lim="800000"/>
            <a:headEnd/>
            <a:tailEnd/>
          </a:ln>
          <a:effectLst/>
        </p:spPr>
        <p:txBody>
          <a:bodyPr wrap="none" lIns="0" tIns="0" rIns="0" bIns="0"/>
          <a:lstStyle/>
          <a:p>
            <a:pPr algn="l" defTabSz="941086"/>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1F40C-9DEE-43A2-80B8-D344C2671395}" type="slidenum">
              <a:rPr lang="en-US"/>
              <a:pPr/>
              <a:t>18</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643C0-EDE3-4BF3-9F9E-EA6D599296AD}" type="slidenum">
              <a:rPr lang="en-US"/>
              <a:pPr/>
              <a:t>19</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6A4163-D261-4CDB-97AC-9CD15D22A691}"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20CD2A0-E1CE-4FE4-A5FD-67176DEE2FCE}" type="slidenum">
              <a:rPr lang="en-US" smtClean="0">
                <a:solidFill>
                  <a:prstClr val="black"/>
                </a:solidFill>
                <a:latin typeface="Arial" pitchFamily="34" charset="0"/>
              </a:rPr>
              <a:pPr/>
              <a:t>20</a:t>
            </a:fld>
            <a:endParaRPr lang="en-US" smtClean="0">
              <a:solidFill>
                <a:prstClr val="black"/>
              </a:solidFill>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9396" y="3366378"/>
            <a:ext cx="7493819" cy="3188244"/>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250396" y="3367591"/>
            <a:ext cx="6871818" cy="3187031"/>
          </a:xfrm>
          <a:prstGeom prst="rect">
            <a:avLst/>
          </a:prstGeom>
          <a:noFill/>
          <a:ln w="9525">
            <a:noFill/>
            <a:miter lim="800000"/>
            <a:headEnd/>
            <a:tailEnd/>
          </a:ln>
        </p:spPr>
        <p:txBody>
          <a:bodyPr wrap="none" lIns="0" tIns="0" rIns="0" bIns="0"/>
          <a:lstStyle/>
          <a:p>
            <a:pPr algn="l" defTabSz="939328" fontAlgn="auto">
              <a:spcBef>
                <a:spcPts val="0"/>
              </a:spcBef>
              <a:spcAft>
                <a:spcPts val="0"/>
              </a:spcAft>
            </a:pPr>
            <a:r>
              <a:rPr lang="en-US" sz="1200" dirty="0">
                <a:solidFill>
                  <a:srgbClr val="000000"/>
                </a:solidFill>
                <a:latin typeface="Calibri"/>
              </a:rPr>
              <a:t>Table summarizes my perception of the shift.  A version of this table is available in New Paradigms for Engineering Education -- FIE Conf proceedings 97 (avail on the www)</a:t>
            </a:r>
          </a:p>
          <a:p>
            <a:pPr algn="l" defTabSz="939328" fontAlgn="auto">
              <a:spcBef>
                <a:spcPts val="0"/>
              </a:spcBef>
              <a:spcAft>
                <a:spcPts val="0"/>
              </a:spcAft>
            </a:pPr>
            <a:endParaRPr lang="en-US" sz="1200" dirty="0">
              <a:solidFill>
                <a:srgbClr val="000000"/>
              </a:solidFill>
              <a:latin typeface="Calibri"/>
            </a:endParaRPr>
          </a:p>
          <a:p>
            <a:pPr algn="l" defTabSz="939328" fontAlgn="auto">
              <a:spcBef>
                <a:spcPts val="0"/>
              </a:spcBef>
              <a:spcAft>
                <a:spcPts val="0"/>
              </a:spcAft>
            </a:pPr>
            <a:r>
              <a:rPr lang="en-US" sz="1200" dirty="0">
                <a:solidFill>
                  <a:srgbClr val="000000"/>
                </a:solidFill>
                <a:latin typeface="Calibri"/>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250391" y="3366378"/>
            <a:ext cx="6871820" cy="3188243"/>
          </a:xfrm>
          <a:prstGeom prst="rect">
            <a:avLst/>
          </a:prstGeom>
          <a:noFill/>
          <a:ln w="9525">
            <a:noFill/>
            <a:miter lim="800000"/>
            <a:headEnd/>
            <a:tailEnd/>
          </a:ln>
          <a:effectLst/>
        </p:spPr>
        <p:txBody>
          <a:bodyPr wrap="none" lIns="0" tIns="0" rIns="0" bIns="0"/>
          <a:lstStyle/>
          <a:p>
            <a:pPr algn="l" defTabSz="941086"/>
            <a:r>
              <a:rPr lang="en-US" sz="1200" dirty="0">
                <a:solidFill>
                  <a:srgbClr val="000000"/>
                </a:solidFill>
              </a:rPr>
              <a:t>Table summarizes my perception of the shift.  A version of this table is available in New Paradigms for Engineering Education -- FIE Conf proceedings 97 (avail on the www)</a:t>
            </a:r>
          </a:p>
          <a:p>
            <a:pPr algn="l" defTabSz="941086"/>
            <a:endParaRPr lang="en-US" sz="1200" dirty="0">
              <a:solidFill>
                <a:srgbClr val="000000"/>
              </a:solidFill>
            </a:endParaRPr>
          </a:p>
          <a:p>
            <a:pPr algn="l" defTabSz="941086"/>
            <a:r>
              <a:rPr lang="en-US" sz="12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248265" y="3367591"/>
            <a:ext cx="6876078" cy="3187031"/>
          </a:xfrm>
          <a:prstGeom prst="rect">
            <a:avLst/>
          </a:prstGeom>
          <a:noFill/>
          <a:ln w="9525">
            <a:noFill/>
            <a:miter lim="800000"/>
            <a:headEnd/>
            <a:tailEnd/>
          </a:ln>
        </p:spPr>
        <p:txBody>
          <a:bodyPr wrap="none" lIns="0" tIns="0" rIns="0" bIns="0"/>
          <a:lstStyle/>
          <a:p>
            <a:pPr algn="l" defTabSz="940882"/>
            <a:r>
              <a:rPr lang="en-US" sz="1300" dirty="0">
                <a:solidFill>
                  <a:srgbClr val="000000"/>
                </a:solidFill>
              </a:rPr>
              <a:t>Table summarizes my perception of the shift.  A version of this table is available in New Paradigms for Engineering Education -- FIE Conf proceedings 97 (avail on the www)</a:t>
            </a:r>
          </a:p>
          <a:p>
            <a:pPr algn="l" defTabSz="940882"/>
            <a:endParaRPr lang="en-US" sz="1300" dirty="0">
              <a:solidFill>
                <a:srgbClr val="000000"/>
              </a:solidFill>
            </a:endParaRPr>
          </a:p>
          <a:p>
            <a:pPr algn="l" defTabSz="940882"/>
            <a:r>
              <a:rPr lang="en-US" sz="13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AE9BF35-C7CE-41EE-A766-067C5F70C958}" type="slidenum">
              <a:rPr lang="en-US" smtClean="0">
                <a:solidFill>
                  <a:prstClr val="black"/>
                </a:solidFill>
                <a:latin typeface="Arial" pitchFamily="34" charset="0"/>
              </a:rPr>
              <a:pPr/>
              <a:t>24</a:t>
            </a:fld>
            <a:endParaRPr lang="en-US" smtClean="0">
              <a:solidFill>
                <a:prstClr val="black"/>
              </a:solidFill>
              <a:latin typeface="Arial" pitchFamily="34" charset="0"/>
            </a:endParaRPr>
          </a:p>
        </p:txBody>
      </p:sp>
      <p:sp>
        <p:nvSpPr>
          <p:cNvPr id="124931" name="Rectangle 2"/>
          <p:cNvSpPr>
            <a:spLocks noGrp="1" noRot="1" noChangeAspect="1" noChangeArrowheads="1" noTextEdit="1"/>
          </p:cNvSpPr>
          <p:nvPr>
            <p:ph type="sldImg"/>
          </p:nvPr>
        </p:nvSpPr>
        <p:spPr>
          <a:xfrm>
            <a:off x="2916238" y="531813"/>
            <a:ext cx="3543300" cy="2657475"/>
          </a:xfrm>
          <a:ln/>
        </p:spPr>
      </p:sp>
      <p:sp>
        <p:nvSpPr>
          <p:cNvPr id="124932" name="Rectangle 3"/>
          <p:cNvSpPr>
            <a:spLocks noGrp="1" noChangeArrowheads="1"/>
          </p:cNvSpPr>
          <p:nvPr>
            <p:ph type="body" idx="1"/>
          </p:nvPr>
        </p:nvSpPr>
        <p:spPr>
          <a:xfrm>
            <a:off x="937260" y="3366379"/>
            <a:ext cx="7498080" cy="3189455"/>
          </a:xfrm>
          <a:noFill/>
          <a:ln/>
        </p:spPr>
        <p:txBody>
          <a:bodyPr lIns="91823" tIns="45912" rIns="91823" bIns="45912"/>
          <a:lstStyle/>
          <a:p>
            <a:pPr eaLnBrk="1" hangingPunct="1"/>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14780C-1080-4E3F-8E0A-D9A93F0B86E7}"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26</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2914650" y="531813"/>
            <a:ext cx="3544888" cy="2659062"/>
          </a:xfrm>
          <a:ln/>
        </p:spPr>
      </p:sp>
      <p:sp>
        <p:nvSpPr>
          <p:cNvPr id="130052" name="Rectangle 3"/>
          <p:cNvSpPr>
            <a:spLocks noGrp="1" noChangeArrowheads="1"/>
          </p:cNvSpPr>
          <p:nvPr>
            <p:ph type="body" idx="1"/>
          </p:nvPr>
        </p:nvSpPr>
        <p:spPr>
          <a:xfrm>
            <a:off x="937260" y="3366378"/>
            <a:ext cx="7498080" cy="3189455"/>
          </a:xfrm>
          <a:noFill/>
          <a:ln/>
        </p:spPr>
        <p:txBody>
          <a:bodyPr lIns="94228" tIns="47115" rIns="94228" bIns="47115"/>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CBA484B-6942-4320-88E7-ED6E4216A16D}" type="slidenum">
              <a:rPr lang="en-US" smtClean="0">
                <a:solidFill>
                  <a:prstClr val="black"/>
                </a:solidFill>
                <a:latin typeface="Arial" pitchFamily="34" charset="0"/>
              </a:rPr>
              <a:pPr/>
              <a:t>27</a:t>
            </a:fld>
            <a:endParaRPr lang="en-US" smtClean="0">
              <a:solidFill>
                <a:prstClr val="black"/>
              </a:solidFill>
              <a:latin typeface="Arial" pitchFamily="34" charset="0"/>
            </a:endParaRPr>
          </a:p>
        </p:txBody>
      </p:sp>
      <p:sp>
        <p:nvSpPr>
          <p:cNvPr id="117763" name="Rectangle 2"/>
          <p:cNvSpPr>
            <a:spLocks noGrp="1" noRot="1" noChangeAspect="1" noTextEdit="1"/>
          </p:cNvSpPr>
          <p:nvPr>
            <p:ph type="sldImg"/>
          </p:nvPr>
        </p:nvSpPr>
        <p:spPr>
          <a:xfrm>
            <a:off x="2914650" y="531813"/>
            <a:ext cx="3544888" cy="2657475"/>
          </a:xfrm>
          <a:ln/>
        </p:spPr>
      </p:sp>
      <p:sp>
        <p:nvSpPr>
          <p:cNvPr id="117764" name="Rectangle 3"/>
          <p:cNvSpPr>
            <a:spLocks noGrp="1"/>
          </p:cNvSpPr>
          <p:nvPr>
            <p:ph type="body" idx="1"/>
          </p:nvPr>
        </p:nvSpPr>
        <p:spPr>
          <a:xfrm>
            <a:off x="937260" y="3366379"/>
            <a:ext cx="7498080" cy="3189455"/>
          </a:xfrm>
          <a:noFill/>
          <a:ln/>
        </p:spPr>
        <p:txBody>
          <a:bodyPr lIns="93979" tIns="46989" rIns="93979" bIns="46989"/>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C107586-FA93-4550-B0F8-A7CEE9CF603C}" type="slidenum">
              <a:rPr lang="en-US" smtClean="0">
                <a:solidFill>
                  <a:prstClr val="black"/>
                </a:solidFill>
                <a:latin typeface="Arial" pitchFamily="34" charset="0"/>
              </a:rPr>
              <a:pPr/>
              <a:t>28</a:t>
            </a:fld>
            <a:endParaRPr lang="en-US" smtClean="0">
              <a:solidFill>
                <a:prstClr val="black"/>
              </a:solidFill>
              <a:latin typeface="Arial" pitchFamily="34" charset="0"/>
            </a:endParaRPr>
          </a:p>
        </p:txBody>
      </p:sp>
      <p:sp>
        <p:nvSpPr>
          <p:cNvPr id="118787" name="Rectangle 2"/>
          <p:cNvSpPr>
            <a:spLocks noGrp="1" noRot="1" noChangeAspect="1" noChangeArrowheads="1" noTextEdit="1"/>
          </p:cNvSpPr>
          <p:nvPr>
            <p:ph type="sldImg"/>
          </p:nvPr>
        </p:nvSpPr>
        <p:spPr>
          <a:xfrm>
            <a:off x="2914650" y="531813"/>
            <a:ext cx="3544888" cy="2657475"/>
          </a:xfrm>
          <a:ln/>
        </p:spPr>
      </p:sp>
      <p:sp>
        <p:nvSpPr>
          <p:cNvPr id="118788" name="Rectangle 3"/>
          <p:cNvSpPr>
            <a:spLocks noGrp="1" noChangeArrowheads="1"/>
          </p:cNvSpPr>
          <p:nvPr>
            <p:ph type="body" idx="1"/>
          </p:nvPr>
        </p:nvSpPr>
        <p:spPr>
          <a:xfrm>
            <a:off x="937260" y="3366379"/>
            <a:ext cx="7498080" cy="3189455"/>
          </a:xfrm>
          <a:noFill/>
          <a:ln/>
        </p:spPr>
        <p:txBody>
          <a:bodyPr lIns="92469" tIns="46233" rIns="92469" bIns="46233"/>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BBBED0D-07B3-431B-90D1-BBE59A16DD91}" type="slidenum">
              <a:rPr lang="en-US" smtClean="0">
                <a:solidFill>
                  <a:prstClr val="black"/>
                </a:solidFill>
                <a:latin typeface="Arial" pitchFamily="34" charset="0"/>
              </a:rPr>
              <a:pPr/>
              <a:t>29</a:t>
            </a:fld>
            <a:endParaRPr lang="en-US" smtClean="0">
              <a:solidFill>
                <a:prstClr val="black"/>
              </a:solidFill>
              <a:latin typeface="Arial" pitchFamily="34" charset="0"/>
            </a:endParaRPr>
          </a:p>
        </p:txBody>
      </p:sp>
      <p:sp>
        <p:nvSpPr>
          <p:cNvPr id="119811" name="Rectangle 2"/>
          <p:cNvSpPr>
            <a:spLocks noGrp="1" noRot="1" noChangeAspect="1" noChangeArrowheads="1" noTextEdit="1"/>
          </p:cNvSpPr>
          <p:nvPr>
            <p:ph type="sldImg"/>
          </p:nvPr>
        </p:nvSpPr>
        <p:spPr>
          <a:xfrm>
            <a:off x="2914650" y="531813"/>
            <a:ext cx="3544888" cy="2657475"/>
          </a:xfrm>
          <a:ln/>
        </p:spPr>
      </p:sp>
      <p:sp>
        <p:nvSpPr>
          <p:cNvPr id="119812" name="Rectangle 3"/>
          <p:cNvSpPr>
            <a:spLocks noGrp="1" noChangeArrowheads="1"/>
          </p:cNvSpPr>
          <p:nvPr>
            <p:ph type="body" idx="1"/>
          </p:nvPr>
        </p:nvSpPr>
        <p:spPr>
          <a:xfrm>
            <a:off x="937260" y="3366379"/>
            <a:ext cx="7498080" cy="3189455"/>
          </a:xfrm>
          <a:noFill/>
          <a:ln/>
        </p:spPr>
        <p:txBody>
          <a:bodyPr lIns="92469" tIns="46233" rIns="92469" bIns="46233"/>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B301D-5786-465B-BB6D-224533A8E10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E4339-7844-4484-B67C-719256F1E3F6}" type="slidenum">
              <a:rPr lang="en-US">
                <a:solidFill>
                  <a:prstClr val="black"/>
                </a:solidFill>
              </a:rPr>
              <a:pPr/>
              <a:t>31</a:t>
            </a:fld>
            <a:endParaRPr lang="en-US">
              <a:solidFill>
                <a:prstClr val="black"/>
              </a:solidFill>
            </a:endParaRPr>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lIns="92477" tIns="46239" rIns="92477" bIns="46239"/>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3EC8A7D-04A2-4526-BB06-BF6C83C69E37}" type="slidenum">
              <a:rPr lang="en-US" smtClean="0">
                <a:solidFill>
                  <a:prstClr val="black"/>
                </a:solidFill>
                <a:latin typeface="Arial" pitchFamily="34" charset="0"/>
              </a:rPr>
              <a:pPr/>
              <a:t>32</a:t>
            </a:fld>
            <a:endParaRPr lang="en-US" smtClean="0">
              <a:solidFill>
                <a:prstClr val="black"/>
              </a:solidFill>
              <a:latin typeface="Arial" pitchFamily="34" charset="0"/>
            </a:endParaRPr>
          </a:p>
        </p:txBody>
      </p:sp>
      <p:sp>
        <p:nvSpPr>
          <p:cNvPr id="125955" name="Rectangle 2"/>
          <p:cNvSpPr>
            <a:spLocks noGrp="1" noRot="1" noChangeAspect="1" noChangeArrowheads="1" noTextEdit="1"/>
          </p:cNvSpPr>
          <p:nvPr>
            <p:ph type="sldImg"/>
          </p:nvPr>
        </p:nvSpPr>
        <p:spPr>
          <a:xfrm>
            <a:off x="2914650" y="531813"/>
            <a:ext cx="3543300" cy="2657475"/>
          </a:xfrm>
          <a:ln/>
        </p:spPr>
      </p:sp>
      <p:sp>
        <p:nvSpPr>
          <p:cNvPr id="125956" name="Rectangle 3"/>
          <p:cNvSpPr>
            <a:spLocks noGrp="1" noChangeArrowheads="1"/>
          </p:cNvSpPr>
          <p:nvPr>
            <p:ph type="body" idx="1"/>
          </p:nvPr>
        </p:nvSpPr>
        <p:spPr>
          <a:xfrm>
            <a:off x="1250396" y="3366379"/>
            <a:ext cx="6871818" cy="3189455"/>
          </a:xfrm>
          <a:noFill/>
          <a:ln/>
        </p:spPr>
        <p:txBody>
          <a:bodyPr lIns="94012" tIns="47006" rIns="94012" bIns="47006"/>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41D7C3-EB80-469B-B369-ECF1B192B516}"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41D7C3-EB80-469B-B369-ECF1B192B516}"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63426-B190-4360-B6AF-9E90DF559D83}" type="slidenum">
              <a:rPr lang="en-US">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the distribution of innovations in these 4 quadrants? Did it change over time, and if so, how? Where does your innovation fit?</a:t>
            </a:r>
            <a:endParaRPr lang="en-US" dirty="0"/>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C7859-A1BF-42BB-BA8F-3CDDBA002D7A}" type="slidenum">
              <a:rPr lang="en-US">
                <a:solidFill>
                  <a:prstClr val="black"/>
                </a:solidFill>
              </a:rPr>
              <a:pPr/>
              <a:t>4</a:t>
            </a:fld>
            <a:endParaRPr 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smtClean="0"/>
              <a:t>In this seminar I</a:t>
            </a:r>
            <a:r>
              <a:rPr lang="en-US" baseline="0" dirty="0" smtClean="0"/>
              <a:t> plan to provide links between my experience as a researcher and an innovation that I’m associated with. I’m using Denning and </a:t>
            </a:r>
            <a:r>
              <a:rPr lang="en-US" baseline="0" dirty="0" err="1" smtClean="0"/>
              <a:t>Dunhams</a:t>
            </a:r>
            <a:r>
              <a:rPr lang="en-US" baseline="0" dirty="0" smtClean="0"/>
              <a:t> (2010) definition of innovation as the adoption of a new practice in a community. Several researchers argue that a principal aspect of innovation is novel combinations, and I will highlight this aspect, too. Individual reflection – what link between research and innovation are you or would you like to be know for?</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6A4163-D261-4CDB-97AC-9CD15D22A691}" type="slidenum">
              <a:rPr lang="en-US">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6A4163-D261-4CDB-97AC-9CD15D22A691}" type="slidenum">
              <a:rPr lang="en-US">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084EA-1401-4081-86E3-299D88E17B0F}" type="slidenum">
              <a:rPr lang="en-US"/>
              <a:pPr/>
              <a:t>42</a:t>
            </a:fld>
            <a:endParaRPr lang="en-US"/>
          </a:p>
        </p:txBody>
      </p:sp>
      <p:sp>
        <p:nvSpPr>
          <p:cNvPr id="194562" name="Rectangle 2"/>
          <p:cNvSpPr>
            <a:spLocks noGrp="1" noRot="1" noChangeAspect="1" noChangeArrowheads="1" noTextEdit="1"/>
          </p:cNvSpPr>
          <p:nvPr>
            <p:ph type="sldImg"/>
          </p:nvPr>
        </p:nvSpPr>
        <p:spPr>
          <a:xfrm>
            <a:off x="2914650" y="533400"/>
            <a:ext cx="3543300" cy="2657475"/>
          </a:xfrm>
          <a:ln/>
        </p:spPr>
      </p:sp>
      <p:sp>
        <p:nvSpPr>
          <p:cNvPr id="194563" name="Rectangle 3"/>
          <p:cNvSpPr>
            <a:spLocks noGrp="1" noChangeArrowheads="1"/>
          </p:cNvSpPr>
          <p:nvPr>
            <p:ph type="body" idx="1"/>
          </p:nvPr>
        </p:nvSpPr>
        <p:spPr>
          <a:xfrm>
            <a:off x="937260" y="3366379"/>
            <a:ext cx="7498080" cy="3187031"/>
          </a:xfrm>
        </p:spPr>
        <p:txBody>
          <a:bodyPr lIns="93994" tIns="46997" rIns="93994" bIns="46997"/>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0FA10-A703-41F4-AD09-4DDBFE695D79}" type="slidenum">
              <a:rPr lang="en-US">
                <a:solidFill>
                  <a:prstClr val="black"/>
                </a:solidFill>
              </a:rPr>
              <a:pPr/>
              <a:t>43</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B00BF36-9A27-4BCB-B123-25DA78729C77}" type="slidenum">
              <a:rPr lang="en-US">
                <a:solidFill>
                  <a:prstClr val="black"/>
                </a:solidFill>
              </a:rPr>
              <a:pPr/>
              <a:t>45</a:t>
            </a:fld>
            <a:endParaRPr lang="en-US">
              <a:solidFill>
                <a:prstClr val="black"/>
              </a:solidFill>
            </a:endParaRPr>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p:spPr>
        <p:txBody>
          <a:bodyPr lIns="92902" tIns="46452" rIns="92902" bIns="46452"/>
          <a:lstStyle/>
          <a:p>
            <a:pPr eaLnBrk="1" hangingPunct="1"/>
            <a:endParaRPr lang="en-US" dirty="0" smtClean="0">
              <a:latin typeface="Arial" pitchFamily="34" charset="0"/>
            </a:endParaRPr>
          </a:p>
        </p:txBody>
      </p:sp>
      <p:sp>
        <p:nvSpPr>
          <p:cNvPr id="129029" name="Slide Number Placeholder 3"/>
          <p:cNvSpPr txBox="1">
            <a:spLocks noGrp="1"/>
          </p:cNvSpPr>
          <p:nvPr/>
        </p:nvSpPr>
        <p:spPr bwMode="auto">
          <a:xfrm>
            <a:off x="5308303" y="6731545"/>
            <a:ext cx="4062169" cy="353845"/>
          </a:xfrm>
          <a:prstGeom prst="rect">
            <a:avLst/>
          </a:prstGeom>
          <a:noFill/>
          <a:ln w="9525">
            <a:noFill/>
            <a:miter lim="800000"/>
            <a:headEnd/>
            <a:tailEnd/>
          </a:ln>
        </p:spPr>
        <p:txBody>
          <a:bodyPr lIns="92902" tIns="46452" rIns="92902" bIns="46452" anchor="b"/>
          <a:lstStyle/>
          <a:p>
            <a:pPr algn="r" defTabSz="929972" eaLnBrk="1" fontAlgn="auto" hangingPunct="1">
              <a:spcBef>
                <a:spcPts val="0"/>
              </a:spcBef>
              <a:spcAft>
                <a:spcPts val="0"/>
              </a:spcAft>
            </a:pPr>
            <a:fld id="{FC3B4A25-DD4E-4818-B270-4EC491FF4736}" type="slidenum">
              <a:rPr lang="en-US" sz="1200">
                <a:solidFill>
                  <a:srgbClr val="000000"/>
                </a:solidFill>
                <a:latin typeface="Calibri"/>
              </a:rPr>
              <a:pPr algn="r" defTabSz="929972" eaLnBrk="1" fontAlgn="auto" hangingPunct="1">
                <a:spcBef>
                  <a:spcPts val="0"/>
                </a:spcBef>
                <a:spcAft>
                  <a:spcPts val="0"/>
                </a:spcAft>
              </a:pPr>
              <a:t>45</a:t>
            </a:fld>
            <a:endParaRPr lang="en-US" sz="1200" dirty="0">
              <a:solidFill>
                <a:srgbClr val="000000"/>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01F49-E34D-4DA2-8E39-D0F531602382}" type="slidenum">
              <a:rPr lang="en-US">
                <a:solidFill>
                  <a:prstClr val="black"/>
                </a:solidFill>
              </a:rPr>
              <a:pPr/>
              <a:t>46</a:t>
            </a:fld>
            <a:endParaRPr lang="en-US">
              <a:solidFill>
                <a:prstClr val="black"/>
              </a:solidFill>
            </a:endParaRPr>
          </a:p>
        </p:txBody>
      </p:sp>
      <p:sp>
        <p:nvSpPr>
          <p:cNvPr id="432130" name="Rectangle 2"/>
          <p:cNvSpPr>
            <a:spLocks noRo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84F86-A084-4B93-94E4-41A644103592}" type="slidenum">
              <a:rPr lang="en-US">
                <a:solidFill>
                  <a:prstClr val="black"/>
                </a:solidFill>
              </a:rPr>
              <a:pPr/>
              <a:t>47</a:t>
            </a:fld>
            <a:endParaRPr lang="en-US">
              <a:solidFill>
                <a:prstClr val="black"/>
              </a:solidFill>
            </a:endParaRPr>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3BAD7-64CF-446A-99A9-30EBB80FBABE}" type="slidenum">
              <a:rPr lang="en-US">
                <a:solidFill>
                  <a:prstClr val="black"/>
                </a:solidFill>
              </a:rPr>
              <a:pPr/>
              <a:t>48</a:t>
            </a:fld>
            <a:endParaRPr lang="en-US">
              <a:solidFill>
                <a:prstClr val="black"/>
              </a:solidFill>
            </a:endParaRPr>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CB4A5-3A0F-4DC6-A54A-480D1523531C}" type="slidenum">
              <a:rPr lang="en-US">
                <a:solidFill>
                  <a:prstClr val="black"/>
                </a:solidFill>
              </a:rPr>
              <a:pPr/>
              <a:t>49</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2916238" y="533400"/>
            <a:ext cx="3543300" cy="2657475"/>
          </a:xfrm>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BB386-5647-487E-9BB7-1DDE6ACBCA62}" type="slidenum">
              <a:rPr lang="en-US"/>
              <a:pPr/>
              <a:t>5</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a:noFill/>
          <a:ln/>
        </p:spPr>
        <p:txBody>
          <a:bodyPr lIns="94017" tIns="47010" rIns="94017" bIns="47010"/>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BFCC1-C566-46E8-8E49-5933AD0D8083}" type="slidenum">
              <a:rPr lang="en-US"/>
              <a:pPr/>
              <a:t>54</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t>Purposes:  Exploration, description, explanation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2935288" y="538163"/>
            <a:ext cx="3506787" cy="2628900"/>
          </a:xfrm>
          <a:noFill/>
          <a:ln>
            <a:solidFill>
              <a:srgbClr val="000000"/>
            </a:solidFill>
            <a:miter lim="800000"/>
            <a:headEnd/>
            <a:tailEnd/>
          </a:ln>
        </p:spPr>
      </p:sp>
      <p:sp>
        <p:nvSpPr>
          <p:cNvPr id="48131" name="Rectangle 3"/>
          <p:cNvSpPr>
            <a:spLocks noGrp="1"/>
          </p:cNvSpPr>
          <p:nvPr>
            <p:ph type="body" idx="1"/>
          </p:nvPr>
        </p:nvSpPr>
        <p:spPr>
          <a:xfrm>
            <a:off x="1250902" y="3347623"/>
            <a:ext cx="6870799" cy="3224591"/>
          </a:xfrm>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55299" name="Rectangle 3"/>
          <p:cNvSpPr>
            <a:spLocks noGrp="1"/>
          </p:cNvSpPr>
          <p:nvPr>
            <p:ph type="body" idx="1"/>
          </p:nvPr>
        </p:nvSpPr>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91013-012D-4820-AB75-2F69AC2F1F66}" type="slidenum">
              <a:rPr lang="en-US"/>
              <a:pPr/>
              <a:t>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a:noFill/>
          <a:ln/>
        </p:spPr>
        <p:txBody>
          <a:bodyPr lIns="94017" tIns="47010" rIns="94017" bIns="47010"/>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a:noFill/>
          <a:ln/>
        </p:spPr>
        <p:txBody>
          <a:bodyPr lIns="94017" tIns="47010" rIns="94017" bIns="47010"/>
          <a:lstStyle/>
          <a:p>
            <a:pPr eaLnBrk="1" hangingPunct="1"/>
            <a:r>
              <a:rPr lang="en-US" smtClean="0"/>
              <a:t>Mention the Diplomado Puebla-Tlaxcala (I might have brochures)</a:t>
            </a:r>
          </a:p>
          <a:p>
            <a:pPr eaLnBrk="1" hangingPunct="1"/>
            <a:r>
              <a:rPr lang="en-US" smtClean="0"/>
              <a:t>Ask participants if they know other groups, centers, or departments in Mexico</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a:noFill/>
          <a:ln/>
        </p:spPr>
        <p:txBody>
          <a:bodyPr lIns="94017" tIns="47010" rIns="94017" bIns="47010"/>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a:noFill/>
          <a:ln/>
        </p:spPr>
        <p:txBody>
          <a:bodyPr lIns="94017" tIns="47010" rIns="94017" bIns="47010"/>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xfrm>
            <a:off x="2916238" y="531813"/>
            <a:ext cx="3543300" cy="2657475"/>
          </a:xfrm>
          <a:ln/>
        </p:spPr>
      </p:sp>
      <p:sp>
        <p:nvSpPr>
          <p:cNvPr id="88067" name="Rectangle 3"/>
          <p:cNvSpPr>
            <a:spLocks noGrp="1"/>
          </p:cNvSpPr>
          <p:nvPr>
            <p:ph type="body" idx="1"/>
          </p:nvPr>
        </p:nvSpPr>
        <p:spPr>
          <a:xfrm>
            <a:off x="937669" y="3366370"/>
            <a:ext cx="7497267" cy="3189439"/>
          </a:xfrm>
        </p:spPr>
        <p:txBody>
          <a:bodyPr lIns="93997" tIns="46998" rIns="93997" bIns="46998"/>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756FC-7D8C-42F0-854F-9040C638958E}" type="slidenum">
              <a:rPr lang="en-US"/>
              <a:pPr/>
              <a:t>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252E2-9BAF-4FB6-9299-3D9FA8605D81}" type="slidenum">
              <a:rPr lang="en-US"/>
              <a:pPr/>
              <a:t>8</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A6C6E-DB76-4A59-91DF-70813C13C9DD}" type="slidenum">
              <a:rPr lang="en-US"/>
              <a:pPr/>
              <a:t>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A5C7F0-27FA-45FA-8B3F-737E14912D29}"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918672-6FEF-462F-9703-0AF9B6801CAA}" type="slidenum">
              <a:rPr lang="en-US"/>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D888FC-06DE-4DA0-9DF9-4D10225DF47B}"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622A8D-002E-4F23-A3BA-132581C3C1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04B2D-9ABC-4673-8A87-55731CF3F49F}" type="datetimeFigureOut">
              <a:rPr lang="en-US">
                <a:solidFill>
                  <a:prstClr val="black">
                    <a:tint val="75000"/>
                  </a:prstClr>
                </a:solidFill>
              </a:rPr>
              <a:pPr>
                <a:defRPr/>
              </a:pPr>
              <a:t>8/5/2011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83CCD-1718-4700-9428-ABA30234041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B5C380-3629-4A59-BE4F-ED9B5CD8143F}" type="datetimeFigureOut">
              <a:rPr lang="en-US">
                <a:solidFill>
                  <a:prstClr val="black">
                    <a:tint val="75000"/>
                  </a:prstClr>
                </a:solidFill>
              </a:rPr>
              <a:pPr>
                <a:defRPr/>
              </a:pPr>
              <a:t>8/5/2011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E70E8C-3428-4B03-808A-0CDAB220B97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A3693E-12A2-4577-873A-92127F74EF4E}" type="datetimeFigureOut">
              <a:rPr lang="en-US">
                <a:solidFill>
                  <a:prstClr val="black">
                    <a:tint val="75000"/>
                  </a:prstClr>
                </a:solidFill>
              </a:rPr>
              <a:pPr>
                <a:defRPr/>
              </a:pPr>
              <a:t>8/5/2011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E4AB91-F3D0-4DA9-9D91-04AEEBE6C9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2D74D-3994-472A-A547-E343A9BD459A}"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18D4F5-C8E9-4086-847D-3571B22DD20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00FF86-CEB5-4ECC-A6A3-81F3C51EBDEF}"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52B81D-A03E-422E-92A1-107062605FF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6E36E-E72C-4C6C-ABC5-D3B91FE96120}"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B8D00F-4B20-49FA-A354-97709DE9FB6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E097B2-019C-428E-A431-701E49A99902}"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56850-85BC-48E9-B9B0-EFD88436383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B003E7-59DA-490E-9798-C320CDB3A440}"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9D0FF2-07A6-4743-A337-56A5C2D5B4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34CA5C-C5D0-4833-8866-DA358041F1D4}"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6872F5-3EE7-4DE2-9839-55B4906C756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CCC52C-4FB0-47B0-BBC8-0BA794115430}" type="slidenum">
              <a:rPr lang="en-US"/>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FBEDE-A7AF-4064-85A8-43691EDEF8C9}"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0454A0-72D6-4E81-97EA-85614C2F2AE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D888FC-06DE-4DA0-9DF9-4D10225DF47B}"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622A8D-002E-4F23-A3BA-132581C3C1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04B2D-9ABC-4673-8A87-55731CF3F49F}" type="datetimeFigureOut">
              <a:rPr lang="en-US">
                <a:solidFill>
                  <a:prstClr val="black">
                    <a:tint val="75000"/>
                  </a:prstClr>
                </a:solidFill>
              </a:rPr>
              <a:pPr>
                <a:defRPr/>
              </a:pPr>
              <a:t>8/5/2011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83CCD-1718-4700-9428-ABA30234041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B5C380-3629-4A59-BE4F-ED9B5CD8143F}" type="datetimeFigureOut">
              <a:rPr lang="en-US">
                <a:solidFill>
                  <a:prstClr val="black">
                    <a:tint val="75000"/>
                  </a:prstClr>
                </a:solidFill>
              </a:rPr>
              <a:pPr>
                <a:defRPr/>
              </a:pPr>
              <a:t>8/5/2011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E70E8C-3428-4B03-808A-0CDAB220B97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A3693E-12A2-4577-873A-92127F74EF4E}" type="datetimeFigureOut">
              <a:rPr lang="en-US">
                <a:solidFill>
                  <a:prstClr val="black">
                    <a:tint val="75000"/>
                  </a:prstClr>
                </a:solidFill>
              </a:rPr>
              <a:pPr>
                <a:defRPr/>
              </a:pPr>
              <a:t>8/5/2011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E4AB91-F3D0-4DA9-9D91-04AEEBE6C9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2D74D-3994-472A-A547-E343A9BD459A}"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18D4F5-C8E9-4086-847D-3571B22DD20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00FF86-CEB5-4ECC-A6A3-81F3C51EBDEF}"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52B81D-A03E-422E-92A1-107062605FF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6E36E-E72C-4C6C-ABC5-D3B91FE96120}"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B8D00F-4B20-49FA-A354-97709DE9FB6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E097B2-019C-428E-A431-701E49A99902}"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56850-85BC-48E9-B9B0-EFD88436383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3F3BF44-C893-44F9-9153-D8B574230797}"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91A18D-80C8-4A6C-9FE0-B1139B04C7A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E78746D-35E1-45AD-941E-FD6F27B46A12}" type="slidenum">
              <a:rPr lang="en-US"/>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1C283D-F453-4C02-9902-70E10D3F1F8F}"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8C1982-766B-43F9-81F4-4087D19D58F5}"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EA22102-0FF7-4E43-977F-8D8040885C60}"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BE54A0-034A-40DA-A9DC-0384AE0F0ED3}"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079732-5A1D-4D89-8482-55941855FA31}" type="datetime1">
              <a:rPr lang="en-US"/>
              <a:pPr/>
              <a:t>8/5/2011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EA906F-E46B-440F-A743-C1F1B90FC3BF}"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AE00EAD-C816-4BAD-AF29-51FDF03B5E1D}" type="datetime1">
              <a:rPr lang="en-US"/>
              <a:pPr/>
              <a:t>8/5/2011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ACA3159-B5BF-42F4-BFE1-EFD96522CB14}"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9DEFB19-2096-4A4B-A3FD-E02C655015D5}" type="datetime1">
              <a:rPr lang="en-US"/>
              <a:pPr/>
              <a:t>8/5/2011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C4350E1-80ED-40D9-9DF4-A28EB71C0E3B}"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233E380-DE06-4CF1-B346-69F2C72EC3AF}" type="datetime1">
              <a:rPr lang="en-US"/>
              <a:pPr/>
              <a:t>8/5/2011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16FAFDE-DD5E-4075-83B7-6A54EE28CED6}"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00FB3A-CDAB-4B07-B4EC-6A42BD93DFA6}" type="datetime1">
              <a:rPr lang="en-US"/>
              <a:pPr/>
              <a:t>8/5/2011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2698BDC-09E1-4139-B87E-C7CE15ACC51E}"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A8E7B3E-F1C7-4464-818E-C0A8F2FAFCB8}" type="datetime1">
              <a:rPr lang="en-US"/>
              <a:pPr/>
              <a:t>8/5/2011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BD7CADF-98B1-49F6-8D01-F1EE9B91D36F}"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4091B5-7AAC-4DE5-898C-D5C8C9BB5D71}"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162BE9-C2A0-44F9-8B40-CE18AEC3EDB4}"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42AB55-1AC7-4C73-A91D-AB98C2986562}"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B5F3611-9B59-4FD0-8991-E8582F437A9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F9F751D-F64D-434C-B527-80EF7FFF4183}" type="slidenum">
              <a:rPr lang="en-US"/>
              <a:pPr/>
              <a:t>‹#›</a:t>
            </a:fld>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A172653-C0C7-48B5-AD2C-9D45CB0BEF76}"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90131EF-1CE0-473D-81BA-82F47699B46A}"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C01D83-2FDD-4774-A743-F58F65D81544}"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1058EEA-550D-4983-B1DE-F0FD2D4C8874}"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4EA709-B7B5-4FAC-A283-252AB69AEC50}"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FF5B5B1-C52C-4199-882B-224F703E27BA}"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69D3376-A89C-49A4-9105-59C602742197}" type="datetime1">
              <a:rPr lang="en-US"/>
              <a:pPr/>
              <a:t>8/5/2011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333CD429-D8EA-4DAC-8513-C4154A16304F}"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8762224-33BB-418B-B9C0-6909E4B90C1D}" type="datetime1">
              <a:rPr lang="en-US"/>
              <a:pPr/>
              <a:t>8/5/2011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fld id="{5F22C25F-6AA3-4789-816D-F3E84C195306}"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C93194-61B3-4400-81BD-80765D3774FC}" type="datetime1">
              <a:rPr lang="en-US"/>
              <a:pPr/>
              <a:t>8/5/2011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fld id="{0CC9C674-5EC4-4B64-B001-AF1D32890806}"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BA5F11-DD8B-4C6F-B2FA-2D388AF570BE}" type="datetime1">
              <a:rPr lang="en-US"/>
              <a:pPr/>
              <a:t>8/5/2011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fld id="{B24BD132-5B25-41A5-8AB1-55A027C214A0}"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E0F95C-F3D5-4800-BB95-7A47F3DFF9B2}" type="datetime1">
              <a:rPr lang="en-US"/>
              <a:pPr/>
              <a:t>8/5/2011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6A4716FA-A5C8-4CC8-A402-B05E0488BC7F}"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63E5BD-4435-4414-9082-7EB9BAB838BE}" type="datetime1">
              <a:rPr lang="en-US"/>
              <a:pPr/>
              <a:t>8/5/2011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EA5C8457-3E8E-4320-940A-F06A4F0631F4}"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295098-25CD-4231-A817-E1E8B4ED8956}"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2D54039-D35F-49E3-8076-D30DC3FC91C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9D6B1A-F169-4A94-B36B-2F119CB68E78}" type="slidenum">
              <a:rPr lang="en-US"/>
              <a:pPr/>
              <a:t>‹#›</a:t>
            </a:fld>
            <a:endParaRPr lang="en-US"/>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CAFA8A-B0E1-466A-A4F3-7501F6E04842}"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C80D9388-9CBB-4341-AEC7-4C9630C92C1A}"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B39FB5-6CA5-4AB5-901E-6CAAA9EC2F9B}"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C9AC5-561C-48A0-A55E-ADDB05297E8C}"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263114-2BC3-412B-AA08-9DE842167BE0}"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59D05F5-D5C8-481A-ADC3-CE39337F5C7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D807D0-987D-429B-B271-F785B4E58381}"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6A9AB5A-BAD9-4CCE-B5AC-00A1ECC2B66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79C506-4932-4474-96DD-93957B524904}" type="datetimeFigureOut">
              <a:rPr lang="en-US">
                <a:solidFill>
                  <a:srgbClr val="000000">
                    <a:tint val="75000"/>
                  </a:srgbClr>
                </a:solidFill>
              </a:rPr>
              <a:pPr>
                <a:defRPr/>
              </a:pPr>
              <a:t>8/5/2011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C2416F2-FE75-4643-BE9F-6B1EBEE3E20A}"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9DCEBF-9768-423A-92DB-02D30AB51A50}" type="datetimeFigureOut">
              <a:rPr lang="en-US">
                <a:solidFill>
                  <a:srgbClr val="000000">
                    <a:tint val="75000"/>
                  </a:srgbClr>
                </a:solidFill>
              </a:rPr>
              <a:pPr>
                <a:defRPr/>
              </a:pPr>
              <a:t>8/5/2011</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1E5BA6D-BFC4-4F42-9CD5-9D491DC3CBC2}"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DD2B9B-E65D-4E38-8EBE-90341F880753}" type="datetimeFigureOut">
              <a:rPr lang="en-US">
                <a:solidFill>
                  <a:srgbClr val="000000">
                    <a:tint val="75000"/>
                  </a:srgbClr>
                </a:solidFill>
              </a:rPr>
              <a:pPr>
                <a:defRPr/>
              </a:pPr>
              <a:t>8/5/2011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E573CF7-828D-4508-A1F2-CA3497E12B1A}"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FC26C3-D5C3-4671-A16F-489422DA55C0}" type="datetimeFigureOut">
              <a:rPr lang="en-US">
                <a:solidFill>
                  <a:srgbClr val="000000">
                    <a:tint val="75000"/>
                  </a:srgbClr>
                </a:solidFill>
              </a:rPr>
              <a:pPr>
                <a:defRPr/>
              </a:pPr>
              <a:t>8/5/2011</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218E9D0D-624E-4AF6-BD68-659D8EF23DC0}"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A906DB-66BE-4364-94AF-F82C9AC3A2AB}" type="datetimeFigureOut">
              <a:rPr lang="en-US">
                <a:solidFill>
                  <a:srgbClr val="000000">
                    <a:tint val="75000"/>
                  </a:srgbClr>
                </a:solidFill>
              </a:rPr>
              <a:pPr>
                <a:defRPr/>
              </a:pPr>
              <a:t>8/5/2011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C63755D-5D53-4118-A860-9FCEC009C9E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A5B154-CB16-4BDB-84FD-37C609E25629}" type="datetimeFigureOut">
              <a:rPr lang="en-US">
                <a:solidFill>
                  <a:srgbClr val="000000">
                    <a:tint val="75000"/>
                  </a:srgbClr>
                </a:solidFill>
              </a:rPr>
              <a:pPr>
                <a:defRPr/>
              </a:pPr>
              <a:t>8/5/2011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104C279-1C3F-486D-BE53-75BCF64DA973}"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B8CB447-28E1-4A8B-A030-86B0313FDF45}" type="slidenum">
              <a:rPr lang="en-US"/>
              <a:pPr/>
              <a:t>‹#›</a:t>
            </a:fld>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3052C1-5DB0-4AB5-A721-9DED4C7A60A9}"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A59A00E-2419-423F-A953-12E98790A0B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084C94-197E-4228-824F-2BA8E221DFD0}"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ED74CB9-3336-4087-B748-9412C4B0D76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B003E7-59DA-490E-9798-C320CDB3A440}"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9D0FF2-07A6-4743-A337-56A5C2D5B4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34CA5C-C5D0-4833-8866-DA358041F1D4}"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6872F5-3EE7-4DE2-9839-55B4906C756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FBEDE-A7AF-4064-85A8-43691EDEF8C9}"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0454A0-72D6-4E81-97EA-85614C2F2AE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D888FC-06DE-4DA0-9DF9-4D10225DF47B}"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622A8D-002E-4F23-A3BA-132581C3C1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04B2D-9ABC-4673-8A87-55731CF3F49F}" type="datetimeFigureOut">
              <a:rPr lang="en-US">
                <a:solidFill>
                  <a:prstClr val="black">
                    <a:tint val="75000"/>
                  </a:prstClr>
                </a:solidFill>
              </a:rPr>
              <a:pPr>
                <a:defRPr/>
              </a:pPr>
              <a:t>8/5/2011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83CCD-1718-4700-9428-ABA30234041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B5C380-3629-4A59-BE4F-ED9B5CD8143F}" type="datetimeFigureOut">
              <a:rPr lang="en-US">
                <a:solidFill>
                  <a:prstClr val="black">
                    <a:tint val="75000"/>
                  </a:prstClr>
                </a:solidFill>
              </a:rPr>
              <a:pPr>
                <a:defRPr/>
              </a:pPr>
              <a:t>8/5/2011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E70E8C-3428-4B03-808A-0CDAB220B97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A3693E-12A2-4577-873A-92127F74EF4E}" type="datetimeFigureOut">
              <a:rPr lang="en-US">
                <a:solidFill>
                  <a:prstClr val="black">
                    <a:tint val="75000"/>
                  </a:prstClr>
                </a:solidFill>
              </a:rPr>
              <a:pPr>
                <a:defRPr/>
              </a:pPr>
              <a:t>8/5/2011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E4AB91-F3D0-4DA9-9D91-04AEEBE6C9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2D74D-3994-472A-A547-E343A9BD459A}"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18D4F5-C8E9-4086-847D-3571B22DD20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6EA9489-C3FC-4FA5-8766-C1F8A25AD0F3}" type="slidenum">
              <a:rPr lang="en-US"/>
              <a:pPr/>
              <a:t>‹#›</a:t>
            </a:fld>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00FF86-CEB5-4ECC-A6A3-81F3C51EBDEF}"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52B81D-A03E-422E-92A1-107062605FF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6E36E-E72C-4C6C-ABC5-D3B91FE96120}"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B8D00F-4B20-49FA-A354-97709DE9FB6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E097B2-019C-428E-A431-701E49A99902}"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56850-85BC-48E9-B9B0-EFD88436383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DE5156-B054-4C1C-9545-420ECA048544}"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D35FC9-D783-4B54-8B62-75397493A4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08EDE0-5A55-4AE1-99A3-09F04EF03FE7}"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F39ABC-81BD-43D3-BF92-42FF8D177CE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08CA93-8DF5-4589-8B93-8F60AC27AD9D}"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CA3C98-D5B8-44A4-B77F-5156D192766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D3D60D-F878-449D-A47E-69E120FE61E9}"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EBFD5C-722F-42AC-BEED-03E48EB4F60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63ED1B-E51C-4B16-8E61-E83CF22F2E93}" type="datetimeFigureOut">
              <a:rPr lang="en-US">
                <a:solidFill>
                  <a:prstClr val="black">
                    <a:tint val="75000"/>
                  </a:prstClr>
                </a:solidFill>
              </a:rPr>
              <a:pPr>
                <a:defRPr/>
              </a:pPr>
              <a:t>8/5/2011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662D42-EE0F-4597-AFF2-E4A9F1E8D19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E98F70-21CA-4F5E-8CE8-325BB0FE5A9F}" type="datetimeFigureOut">
              <a:rPr lang="en-US">
                <a:solidFill>
                  <a:prstClr val="black">
                    <a:tint val="75000"/>
                  </a:prstClr>
                </a:solidFill>
              </a:rPr>
              <a:pPr>
                <a:defRPr/>
              </a:pPr>
              <a:t>8/5/2011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27ABF9-F669-46EB-B030-E7A6E22C157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708082-91EC-4031-BAB4-FDD542A65B69}" type="datetimeFigureOut">
              <a:rPr lang="en-US">
                <a:solidFill>
                  <a:prstClr val="black">
                    <a:tint val="75000"/>
                  </a:prstClr>
                </a:solidFill>
              </a:rPr>
              <a:pPr>
                <a:defRPr/>
              </a:pPr>
              <a:t>8/5/2011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54A76BA-3968-4D3C-83A7-79574081F9F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F8A2D8-FDF5-41EE-ABA0-D79281F2228C}"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CF60B6-9E71-452E-8C5D-1352A6454A06}"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4F3D79-56B7-43D7-9772-07369027072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AB9839-DF70-4834-BE88-75E0E4A3195D}" type="datetimeFigureOut">
              <a:rPr lang="en-US">
                <a:solidFill>
                  <a:prstClr val="black">
                    <a:tint val="75000"/>
                  </a:prstClr>
                </a:solidFill>
              </a:rPr>
              <a:pPr>
                <a:defRPr/>
              </a:pPr>
              <a:t>8/5/2011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B74CE9-9F4D-4C59-9AD9-4CEDAB29A00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C0AB2C-EB38-4D9A-AE27-DCB6AE8DC261}"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0D4C7B-810A-4A9B-AC20-D2C706ACC33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1EF1FC-B635-4032-90AA-4C3A060766DB}"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00C87E-6EC9-4369-9142-C2497D12F69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10CFBB-CDF3-4D0E-AC73-7395DFCE8096}" type="datetimeFigureOut">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C5469D-B143-4FD0-82FF-09611F6BA1C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366298-630A-4129-8823-71F3D7BB82AD}" type="datetimeFigureOut">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ADB005-D4E3-4DE2-BB93-09D680F180A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6A59C3-06DE-4D4C-917E-C78C76C6B72D}" type="datetimeFigureOut">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511FF-0F08-465B-BE4B-8768B82D259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196ED6-BCD4-41EF-A85E-E2979A7C4C44}" type="datetimeFigureOut">
              <a:rPr lang="en-US">
                <a:solidFill>
                  <a:srgbClr val="000000"/>
                </a:solidFill>
              </a:rPr>
              <a:pPr>
                <a:defRPr/>
              </a:pPr>
              <a:t>8/5/2011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939230-0B5F-483C-B10D-9CE900835D1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CE3D8A-7CC5-47C1-8042-6E043F6C7C5F}" type="datetimeFigureOut">
              <a:rPr lang="en-US">
                <a:solidFill>
                  <a:srgbClr val="000000"/>
                </a:solidFill>
              </a:rPr>
              <a:pPr>
                <a:defRPr/>
              </a:pPr>
              <a:t>8/5/2011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EBCC14-A787-474A-B263-8EFBD3A0AB9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9D55096-9893-4FC0-B015-6C71041996CB}" type="datetimeFigureOut">
              <a:rPr lang="en-US">
                <a:solidFill>
                  <a:srgbClr val="000000"/>
                </a:solidFill>
              </a:rPr>
              <a:pPr>
                <a:defRPr/>
              </a:pPr>
              <a:t>8/5/2011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D83C9C-C25E-46FC-90E0-2D3D2CA0B6C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78DDD9-4E54-4524-9E5F-085C6F773F4A}"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C9806F-880E-4C98-A02B-6AB077D56ED2}" type="datetimeFigureOut">
              <a:rPr lang="en-US">
                <a:solidFill>
                  <a:srgbClr val="000000"/>
                </a:solidFill>
              </a:rPr>
              <a:pPr>
                <a:defRPr/>
              </a:pPr>
              <a:t>8/5/2011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67022A-34D2-48D9-8406-FE841914834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BF49E0F-0FE0-4207-A2D8-FCCCD2997B47}" type="datetimeFigureOut">
              <a:rPr lang="en-US">
                <a:solidFill>
                  <a:srgbClr val="000000"/>
                </a:solidFill>
              </a:rPr>
              <a:pPr>
                <a:defRPr/>
              </a:pPr>
              <a:t>8/5/2011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FE0243-C095-4339-B334-0D704EDFBB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748F74-F217-4C54-8D99-4B229F567F03}" type="datetimeFigureOut">
              <a:rPr lang="en-US">
                <a:solidFill>
                  <a:srgbClr val="000000"/>
                </a:solidFill>
              </a:rPr>
              <a:pPr>
                <a:defRPr/>
              </a:pPr>
              <a:t>8/5/2011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226224-0F4D-426C-865D-C18B218AF1C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D6C18-9946-45CC-A8EE-F88CAD4ABF33}" type="datetimeFigureOut">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7B40BA-A242-4282-B50C-401361E3AF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ACC87C-276E-4412-BA89-83A7B6B17A52}" type="datetimeFigureOut">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90F1D-2731-4FCC-BB03-8DE5F2D037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D299AB47-3925-4966-9860-9EECC51616AE}" type="datetimeFigureOut">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66B88-3E61-4AE2-B51F-A214B68C602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98744D8-58A2-46F9-8271-4F363375A2CC}"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01F02E0-87F1-4478-BE93-2B30FD6D1BE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30A64DD-1CC7-440E-9BD9-803526E9385B}"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C07C249-67A4-47DD-8560-E0136B1D081B}"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8448F0B9-FDBF-4313-BB92-097AE5652207}"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6B92874-EE0B-43DC-B382-5812B03DCC5A}"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8863EB1-F3BF-4EAB-98C2-6ECFA608B9FF}" type="datetimeFigureOut">
              <a:rPr lang="en-US">
                <a:solidFill>
                  <a:srgbClr val="000000">
                    <a:tint val="75000"/>
                  </a:srgbClr>
                </a:solidFill>
              </a:rPr>
              <a:pPr>
                <a:defRPr/>
              </a:pPr>
              <a:t>8/5/2011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725CA1D-4AD8-4844-98AC-8FEF059E8FA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EE71C5-D944-4B1B-80D2-19E64627B841}"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2FBDCDD3-C91A-4D34-B3D1-928527A0495F}" type="datetimeFigureOut">
              <a:rPr lang="en-US">
                <a:solidFill>
                  <a:srgbClr val="000000">
                    <a:tint val="75000"/>
                  </a:srgbClr>
                </a:solidFill>
              </a:rPr>
              <a:pPr>
                <a:defRPr/>
              </a:pPr>
              <a:t>8/5/2011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88D29DF-88B3-469E-A169-210BB4229AD1}"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12B38BB8-3998-476C-84B4-2D18A1BBD90C}" type="datetimeFigureOut">
              <a:rPr lang="en-US">
                <a:solidFill>
                  <a:srgbClr val="000000">
                    <a:tint val="75000"/>
                  </a:srgbClr>
                </a:solidFill>
              </a:rPr>
              <a:pPr>
                <a:defRPr/>
              </a:pPr>
              <a:t>8/5/2011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EE0D2279-9079-4855-AA17-8354FB1F5454}"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FEDFB78-FD22-44D9-B8C4-E55524FF0590}" type="datetimeFigureOut">
              <a:rPr lang="en-US">
                <a:solidFill>
                  <a:srgbClr val="000000">
                    <a:tint val="75000"/>
                  </a:srgbClr>
                </a:solidFill>
              </a:rPr>
              <a:pPr>
                <a:defRPr/>
              </a:pPr>
              <a:t>8/5/2011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9ECBF6E8-6F8F-45ED-9883-53037525FB10}"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D3B33926-CB85-406D-B909-4F35342016BD}" type="datetimeFigureOut">
              <a:rPr lang="en-US">
                <a:solidFill>
                  <a:srgbClr val="000000">
                    <a:tint val="75000"/>
                  </a:srgbClr>
                </a:solidFill>
              </a:rPr>
              <a:pPr>
                <a:defRPr/>
              </a:pPr>
              <a:t>8/5/2011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4139148-48EC-41F1-8C08-2E32F6287C03}"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1A5D196-AD90-44CF-9AC9-C830440691C5}" type="datetimeFigureOut">
              <a:rPr lang="en-US">
                <a:solidFill>
                  <a:srgbClr val="000000">
                    <a:tint val="75000"/>
                  </a:srgbClr>
                </a:solidFill>
              </a:rPr>
              <a:pPr>
                <a:defRPr/>
              </a:pPr>
              <a:t>8/5/2011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C783DA8A-2B97-4407-A905-A2A96679849D}"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F4F8A2A-E865-4DD2-8984-66431359CAAB}"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8A10312-C8EB-435B-97F9-2D58960AE95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9A89D8A-D38B-4C67-A7A3-79E39658B393}" type="datetimeFigureOut">
              <a:rPr lang="en-US">
                <a:solidFill>
                  <a:srgbClr val="000000">
                    <a:tint val="75000"/>
                  </a:srgbClr>
                </a:solidFill>
              </a:rPr>
              <a:pPr>
                <a:defRPr/>
              </a:pPr>
              <a:t>8/5/2011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28C1E33-5D5A-445C-8B53-0E58813046C0}"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96734E-2DB9-4A27-B518-7574413208B7}"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15C544-0EA3-45CD-AD25-4AB900EE9132}"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3A9DE-AE29-4556-9B65-B49E554FA0E9}"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4234E-5357-47CE-B94A-A8DC5216A7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E1706C-C454-469F-B576-58F62907B1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F68D72-09BB-4B13-9A70-049BCE66B6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F44EC2-3021-4B87-8938-5C8DB6C90A72}"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5BDDFF-AFE3-4FCD-AC50-2FBBC711F4E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86F0D2-67A7-40E8-9F0A-580C72CE46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CEA3CDB-BD32-4588-839A-A73635C7E4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8DB1EB9-3A60-4DB6-9C5C-56E9D381EE1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DEF033-6C12-4957-811E-99F0FB85693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1FA083-DD01-4783-9147-33E209E3B4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1F062B-14BE-48F9-90D6-CAD8E992D45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CB61BF-206D-4488-943B-4BDF48A4C1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CC15D-ED66-41AD-B2C8-2AB8921480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340AD62-EFB9-4E98-AB65-A94D96137E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C4C967-4AC4-4A6A-BC45-75B534376F39}"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1F6F6A-5F62-4FE0-9616-74C50C58BA16}" type="slidenum">
              <a:rPr lang="en-US"/>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3F2D23-E0F8-4CE9-A596-F5557679D6D8}" type="slidenum">
              <a:rPr lang="en-US"/>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0A8CFA-CA09-4535-A35D-57659001B7C0}" type="slidenum">
              <a:rPr lang="en-US"/>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2E415-2690-40FA-AC09-3B634E5FEA67}"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CA7ED-0564-4AE4-AB90-CA7EF551583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905231-942E-46FC-8866-ACAC3185BBFD}" type="slidenum">
              <a:rPr lang="en-US"/>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C9AD-4C2D-4A14-86A4-A5543338035F}" type="datetimeFigureOut">
              <a:rPr lang="en-US" smtClean="0">
                <a:solidFill>
                  <a:prstClr val="black">
                    <a:tint val="75000"/>
                  </a:prstClr>
                </a:solidFill>
              </a: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4D602-43A6-461B-9644-45EE6C28333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3F3BF44-C893-44F9-9153-D8B574230797}"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91A18D-80C8-4A6C-9FE0-B1139B04C7A8}" type="slidenum">
              <a:rPr lang="en-US"/>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1C283D-F453-4C02-9902-70E10D3F1F8F}"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8C1982-766B-43F9-81F4-4087D19D58F5}" type="slidenum">
              <a:rPr lang="en-US"/>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EA22102-0FF7-4E43-977F-8D8040885C60}"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BE54A0-034A-40DA-A9DC-0384AE0F0ED3}"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3EEB4-F9EF-48BE-85BA-7A2932BD7F07}" type="slidenum">
              <a:rPr lang="en-US"/>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079732-5A1D-4D89-8482-55941855FA31}" type="datetime1">
              <a:rPr lang="en-US"/>
              <a:pPr/>
              <a:t>8/5/2011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EA906F-E46B-440F-A743-C1F1B90FC3BF}" type="slidenum">
              <a:rPr lang="en-US"/>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AE00EAD-C816-4BAD-AF29-51FDF03B5E1D}" type="datetime1">
              <a:rPr lang="en-US"/>
              <a:pPr/>
              <a:t>8/5/2011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ACA3159-B5BF-42F4-BFE1-EFD96522CB14}" type="slidenum">
              <a:rPr lang="en-US"/>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9DEFB19-2096-4A4B-A3FD-E02C655015D5}" type="datetime1">
              <a:rPr lang="en-US"/>
              <a:pPr/>
              <a:t>8/5/2011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C4350E1-80ED-40D9-9DF4-A28EB71C0E3B}" type="slidenum">
              <a:rPr lang="en-US"/>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233E380-DE06-4CF1-B346-69F2C72EC3AF}" type="datetime1">
              <a:rPr lang="en-US"/>
              <a:pPr/>
              <a:t>8/5/2011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16FAFDE-DD5E-4075-83B7-6A54EE28CED6}" type="slidenum">
              <a:rPr lang="en-US"/>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00FB3A-CDAB-4B07-B4EC-6A42BD93DFA6}" type="datetime1">
              <a:rPr lang="en-US"/>
              <a:pPr/>
              <a:t>8/5/2011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2698BDC-09E1-4139-B87E-C7CE15ACC51E}" type="slidenum">
              <a:rPr lang="en-US"/>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A8E7B3E-F1C7-4464-818E-C0A8F2FAFCB8}" type="datetime1">
              <a:rPr lang="en-US"/>
              <a:pPr/>
              <a:t>8/5/2011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BD7CADF-98B1-49F6-8D01-F1EE9B91D36F}" type="slidenum">
              <a:rPr lang="en-US"/>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4091B5-7AAC-4DE5-898C-D5C8C9BB5D71}"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162BE9-C2A0-44F9-8B40-CE18AEC3EDB4}" type="slidenum">
              <a:rPr lang="en-US"/>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42AB55-1AC7-4C73-A91D-AB98C2986562}" type="datetime1">
              <a:rPr lang="en-US"/>
              <a:pPr/>
              <a:t>8/5/2011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B5F3611-9B59-4FD0-8991-E8582F437A93}" type="slidenum">
              <a:rPr lang="en-US"/>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4CB3B-56AB-4073-9246-BC542CE375F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48208C-7C95-4844-8823-5C627E438F5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A25DA32-4BAE-48E4-929F-A396C3EC8266}" type="slidenum">
              <a:rPr lang="en-US"/>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77959-718F-49DD-91B7-76A7AC2FC1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967411-C21B-41EB-961E-794AF0D0295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2F0A1F5-8119-4337-B95E-C4FE121A3E0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C2C2AC-FF65-49C2-9CB2-529280BA98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4527800-0617-4A00-B615-CDAC0F1AB8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3298D1-7FE9-44AC-8D25-C1F0FA8B693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1CCF60-8A9B-4178-9AA8-FA420AE0BFA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39634-FD8C-4B77-8531-1D90937267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919665-E853-47B0-9677-71D0C048BA7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A8AA26-9D40-4876-9229-060983ED0A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5EEFC68-2D96-4C60-B29A-ED4100FF4686}"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2AB4B4-8B71-4E02-B2F0-591C88B4776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9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DEAD6A5-30B5-4E77-99BF-36EC77D444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47300A-8810-4BD4-B855-4E18EB707DA9}"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947C2544-5C1A-40C6-BCA3-E6382E10A1E2}"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2633FF-E2AF-47F9-B939-AFBE124ADCA2}"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F170E1A3-4E80-40D9-A116-447C30A1CEA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50B337-9774-4304-A158-F83AAF99378E}"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885B0D14-66CF-40BB-B1D5-FC2175C29855}"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93A8A8-65E2-4D48-9B02-D780E5F8256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68570804-82EF-4C92-92A7-06BE8AE1FC47}"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008DEE-B116-4BD2-B5E5-E3A963A25DB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56597467-1F68-410C-A381-EA09BD7FFD6C}"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815AF4-6BF4-43C9-B8E1-9BCDB2DD3A3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EA157C7B-1303-4875-8E84-1A53974BA1BB}"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9736CF-1597-4E49-9B4D-D1F1AEC1024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0030B861-85D4-415A-9ACF-69FF00FE4AEE}"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467421-5F70-49B0-A265-3C96770250AB}"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ABF3DEA9-8900-4FCE-A916-EE447BECD04D}"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F5F15-A0B4-4F7A-8C35-93F8C50AE982}"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A392966B-03CA-4F59-BC0B-0C3BDCE13E9D}"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CBE34-56A9-445F-8888-A659D43A490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9CE5759A-E901-4692-9D37-4EB3A6E4AE9B}"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71E2F2-5A6D-4CFC-80F9-A1F404099E5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456DE9-5ED0-44F8-9C04-5AD86CC0C5DB}"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AF4C15-11CE-4417-B8BA-39BBDB93B86D}" type="slidenum">
              <a:rPr lang="en-US"/>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03BDFEE-F9A3-450E-936D-8D7D5AB4207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371C79-F6EE-4DC5-8578-66C53514B22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CCA860-CE24-47B8-BDB9-F1B5CAFFBF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9C888-F138-45B9-95E0-AEF6F912EE0A}"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1500CDE-A157-4E70-8D48-134191C9593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AA117A-B6C1-492A-9E92-290C52B4158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89FF102C-8015-4B39-A48B-E8A33F836B1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E5B3BB-9A77-4101-B597-E2C6795F047B}"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5A7ABA-852E-4741-B3F7-152AFB3A5286}" type="slidenum">
              <a:rPr lang="en-US"/>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62ACAC57-B594-4099-922E-329726E052F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266A7A-923C-40F5-9D96-6D1CAE960EE8}"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08C9EED7-1B99-43B1-B77D-9741B3462E3C}"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F9601E-04E3-4F16-B998-BE00EB1B87E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162DD39F-77A1-481C-9640-AB4D1801EE09}"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EA59FA-C83D-43DC-BDC8-9D21DAB31AD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4681D32C-3BC1-459F-93B3-9D791868385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A871C7-BCDB-40A7-A9FF-69CB8732843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612567A-FD7B-4B9D-9581-D9212570C02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E92DD-2940-43BB-A072-3F58CDCC437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40B511B-DA51-4142-B4B4-F17C6AF2C4C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D358A-F947-4F5E-AE06-340F12A8318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F0103B-CBF0-41B4-9459-9B28F272B91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6EE6C0-28DC-4A86-B075-0C8ECC65139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9FE6A58B-805E-4E2B-9D62-AB42E6E64A80}"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77CA0CE-E178-4C6C-8380-756CBFA9BB9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97759FA6-DC3F-4447-A638-F6087CB652A2}"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4EE44D8-94AA-4341-A1F5-D4B73C6C4E0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C26E50-E828-4E77-ACEE-4A320D95A0D9}" type="slidenum">
              <a:rPr lang="en-US"/>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A56938-8AFC-46B1-8D38-E30515401E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CFE80F-B8E9-40A4-BD00-8A726F24474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0C5F20-3B6F-41C6-8E57-DB8CB07F85F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CBC5E8-F239-4447-9BD9-86E4468F5A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4D472FA-D2F0-4F27-8891-8890C806233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DF2BBD4-D447-4886-AA56-35963DB937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8EECC57-5B8E-4982-B377-9A4E71C740D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E920EB-F0FC-4CFC-8988-1E1DE183008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3F70DB-9239-45D3-B1B1-8F66C8C613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408E10-4FB1-4D0D-8726-896F16ACCA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76D588-5B05-490F-8AAB-2937FA357C20}" type="slidenum">
              <a:rPr lang="en-US"/>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D356B5-886F-4990-B0F8-4E00B3424C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C7D543F-75EA-475F-BA75-C97B12FB1AA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5C8AD4-2239-4C16-BB04-A3CCF25EBA3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F420DC-E4AA-48CC-83C9-6D1DE222B76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1E64A4-0C05-40BE-AD78-6DE7499E4E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8A3DFB-69E3-4A17-B80C-74481B0A637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943DC2-7249-40DE-8DA0-16A9D33A43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07F8072-03CD-4C2D-BC54-04211444260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38C04C-2453-4544-8C69-9F6665455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BB407A-ED95-4F66-9739-FB4952B3A2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6755DA-97AA-44E1-95D1-97B9B987F3E4}" type="slidenum">
              <a:rPr lang="en-US"/>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6B83E6-6D73-476F-A0AB-49F07526C3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7DF182-592B-4B7C-ABE9-AE091181F7E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AF995B-81AD-4243-AB0B-DEFA7818128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9D08320-3932-4730-8DEE-61F022F8DF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72C720-487F-4CEF-94E4-D80DB93229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553D701-94C3-48EA-8D5A-F85010200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3D1A774-AAC4-4A42-BF59-C5189BE06F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B003E7-59DA-490E-9798-C320CDB3A440}"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9D0FF2-07A6-4743-A337-56A5C2D5B4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34CA5C-C5D0-4833-8866-DA358041F1D4}"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6872F5-3EE7-4DE2-9839-55B4906C756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FBEDE-A7AF-4064-85A8-43691EDEF8C9}" type="datetimeFigureOut">
              <a:rPr lang="en-US">
                <a:solidFill>
                  <a:prstClr val="black">
                    <a:tint val="75000"/>
                  </a:prstClr>
                </a:solidFill>
              </a:rPr>
              <a:pPr>
                <a:defRPr/>
              </a:pPr>
              <a:t>8/5/2011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0454A0-72D6-4E81-97EA-85614C2F2AE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5.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6.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7.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8.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19.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1.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2.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3.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978FE5E-1C27-41FE-9C04-DF5A57570A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 id="2147483685" r:id="rId13"/>
    <p:sldLayoutId id="2147483686" r:id="rId14"/>
    <p:sldLayoutId id="2147483688" r:id="rId15"/>
    <p:sldLayoutId id="2147483689"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lgn="l" eaLnBrk="1" hangingPunct="1"/>
            <a:fld id="{C3965692-9F28-416B-91E3-3CC2B205E593}" type="datetime1">
              <a:rPr lang="en-US"/>
              <a:pPr algn="l" eaLnBrk="1" hangingPunct="1"/>
              <a:t>8/5/2011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eaLnBrk="1" hangingPunct="1"/>
            <a:fld id="{A1C497AF-2ECE-4A71-8B7A-FB3DF6EBC98B}" type="slidenum">
              <a:rPr lang="en-US"/>
              <a:pPr eaLnBrk="1" hangingPunct="1"/>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lgn="l" eaLnBrk="1" hangingPunct="1"/>
            <a:fld id="{73D6E56A-76B6-4555-B54C-921E4FF31365}" type="datetime1">
              <a:rPr lang="en-US"/>
              <a:pPr algn="l" eaLnBrk="1" hangingPunct="1"/>
              <a:t>8/5/2011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eaLnBrk="1" hangingPunct="1"/>
            <a:fld id="{44D6CE97-4AC8-41F7-B194-FB98BC0671E2}" type="slidenum">
              <a:rPr lang="en-US"/>
              <a:pPr eaLnBrk="1" hangingPunct="1"/>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ea typeface="ＭＳ Ｐゴシック" charset="-128"/>
        </a:defRPr>
      </a:lvl2pPr>
      <a:lvl3pPr algn="ctr" rtl="0" fontAlgn="base">
        <a:spcBef>
          <a:spcPct val="0"/>
        </a:spcBef>
        <a:spcAft>
          <a:spcPct val="0"/>
        </a:spcAft>
        <a:defRPr sz="4400">
          <a:solidFill>
            <a:schemeClr val="tx1"/>
          </a:solidFill>
          <a:latin typeface="Calibri" charset="0"/>
          <a:ea typeface="ＭＳ Ｐゴシック" charset="-128"/>
        </a:defRPr>
      </a:lvl3pPr>
      <a:lvl4pPr algn="ctr" rtl="0" fontAlgn="base">
        <a:spcBef>
          <a:spcPct val="0"/>
        </a:spcBef>
        <a:spcAft>
          <a:spcPct val="0"/>
        </a:spcAft>
        <a:defRPr sz="4400">
          <a:solidFill>
            <a:schemeClr val="tx1"/>
          </a:solidFill>
          <a:latin typeface="Calibri" charset="0"/>
          <a:ea typeface="ＭＳ Ｐゴシック" charset="-128"/>
        </a:defRPr>
      </a:lvl4pPr>
      <a:lvl5pPr algn="ctr" rtl="0" fontAlgn="base">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ea typeface="+mn-ea"/>
        </a:defRPr>
      </a:lvl2pPr>
      <a:lvl3pPr marL="1143000" indent="-228600" algn="l" rtl="0" fontAlgn="base">
        <a:spcBef>
          <a:spcPct val="20000"/>
        </a:spcBef>
        <a:spcAft>
          <a:spcPct val="0"/>
        </a:spcAft>
        <a:buFont typeface="Arial" charset="0"/>
        <a:buChar char="•"/>
        <a:defRPr sz="2400">
          <a:solidFill>
            <a:schemeClr val="tx1"/>
          </a:solidFill>
          <a:latin typeface="+mn-lt"/>
          <a:ea typeface="+mn-ea"/>
        </a:defRPr>
      </a:lvl3pPr>
      <a:lvl4pPr marL="1600200" indent="-228600" algn="l" rtl="0" fontAlgn="base">
        <a:spcBef>
          <a:spcPct val="20000"/>
        </a:spcBef>
        <a:spcAft>
          <a:spcPct val="0"/>
        </a:spcAft>
        <a:buFont typeface="Arial" charset="0"/>
        <a:buChar char="–"/>
        <a:defRPr sz="2000">
          <a:solidFill>
            <a:schemeClr val="tx1"/>
          </a:solidFill>
          <a:latin typeface="+mn-lt"/>
          <a:ea typeface="+mn-ea"/>
        </a:defRPr>
      </a:lvl4pPr>
      <a:lvl5pPr marL="2057400" indent="-228600" algn="l" rtl="0" fontAlgn="base">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47D6467C-DBCC-4B90-88F8-1437509848CD}" type="datetimeFigureOut">
              <a:rPr lang="en-US">
                <a:solidFill>
                  <a:srgbClr val="000000">
                    <a:tint val="75000"/>
                  </a:srgbClr>
                </a:solidFill>
              </a:rPr>
              <a:pPr eaLnBrk="1" hangingPunct="1">
                <a:defRPr/>
              </a:pPr>
              <a:t>8/5/2011</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125AF38B-4719-4EA5-9A82-26E32C4448AF}" type="slidenum">
              <a:rPr lang="en-US">
                <a:solidFill>
                  <a:srgbClr val="000000">
                    <a:tint val="75000"/>
                  </a:srgbClr>
                </a:solidFill>
              </a:rPr>
              <a:pPr eaLnBrk="1" hangingPunct="1">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2285D39-5F09-45DE-B808-29AF5496AEE3}" type="datetimeFigureOut">
              <a:rPr lang="en-US">
                <a:solidFill>
                  <a:prstClr val="black">
                    <a:tint val="75000"/>
                  </a:prstClr>
                </a:solidFill>
              </a:rPr>
              <a:pPr eaLnBrk="1" hangingPunct="1">
                <a:defRPr/>
              </a:pPr>
              <a:t>8/5/2011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B8B46592-2551-4029-A0E7-F9EA5CFDB9D5}" type="slidenum">
              <a:rPr lang="en-US">
                <a:solidFill>
                  <a:prstClr val="black">
                    <a:tint val="75000"/>
                  </a:prstClr>
                </a:solidFill>
              </a:rPr>
              <a:pPr eaLnBrk="1" hangingPunct="1">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8A766A0B-AF32-4727-91C0-65C260E8E7E6}" type="datetimeFigureOut">
              <a:rPr lang="en-US">
                <a:solidFill>
                  <a:prstClr val="black">
                    <a:tint val="75000"/>
                  </a:prstClr>
                </a:solidFill>
              </a:rPr>
              <a:pPr eaLnBrk="1" hangingPunct="1">
                <a:defRPr/>
              </a:pPr>
              <a:t>8/5/2011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CB3D606D-B417-4590-8369-1EFD86E5322F}" type="slidenum">
              <a:rPr lang="en-US">
                <a:solidFill>
                  <a:prstClr val="black">
                    <a:tint val="75000"/>
                  </a:prstClr>
                </a:solidFill>
              </a:rPr>
              <a:pPr eaLnBrk="1" hangingPunct="1">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eaLnBrk="1" hangingPunct="1">
              <a:defRPr/>
            </a:pPr>
            <a:fld id="{3477E9CA-3CD9-41E0-8A17-8233ED666AF9}" type="datetimeFigureOut">
              <a:rPr lang="en-US">
                <a:solidFill>
                  <a:srgbClr val="000000"/>
                </a:solidFill>
              </a:rPr>
              <a:pPr algn="l" eaLnBrk="1" hangingPunct="1">
                <a:defRPr/>
              </a:pPr>
              <a:t>8/5/2011</a:t>
            </a:fld>
            <a:endParaRPr lang="en-US">
              <a:solidFill>
                <a:srgbClr val="000000"/>
              </a:solidFill>
            </a:endParaRPr>
          </a:p>
        </p:txBody>
      </p:sp>
      <p:sp>
        <p:nvSpPr>
          <p:cNvPr id="18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1" hangingPunct="1">
              <a:defRPr/>
            </a:pPr>
            <a:endParaRPr lang="en-US">
              <a:solidFill>
                <a:srgbClr val="000000"/>
              </a:solidFill>
            </a:endParaRPr>
          </a:p>
        </p:txBody>
      </p:sp>
      <p:sp>
        <p:nvSpPr>
          <p:cNvPr id="18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1" hangingPunct="1">
              <a:defRPr/>
            </a:pPr>
            <a:fld id="{F6E84F5F-2B7C-4A69-9F72-F0A20A1EF776}" type="slidenum">
              <a:rPr lang="en-US">
                <a:solidFill>
                  <a:srgbClr val="000000"/>
                </a:solidFill>
              </a:rPr>
              <a:pPr eaLnBrk="1" hangingPunct="1">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4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B92ADA80-4BB5-4C06-82D1-622892F13314}" type="datetimeFigureOut">
              <a:rPr lang="en-US">
                <a:solidFill>
                  <a:srgbClr val="000000">
                    <a:tint val="75000"/>
                  </a:srgbClr>
                </a:solidFill>
              </a:rPr>
              <a:pPr eaLnBrk="1" hangingPunct="1">
                <a:defRPr/>
              </a:pPr>
              <a:t>8/5/2011</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81B78DF5-D60A-421B-93CF-0D26848E8D39}" type="slidenum">
              <a:rPr lang="en-US">
                <a:solidFill>
                  <a:srgbClr val="000000">
                    <a:tint val="75000"/>
                  </a:srgbClr>
                </a:solidFill>
              </a:rPr>
              <a:pPr eaLnBrk="1" hangingPunct="1">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023A9DE-AE29-4556-9B65-B49E554FA0E9}" type="datetimeFigureOut">
              <a:rPr lang="en-US" smtClean="0">
                <a:solidFill>
                  <a:prstClr val="black">
                    <a:tint val="75000"/>
                  </a:prstClr>
                </a:solidFill>
                <a:latin typeface="Calibri"/>
              </a:rPr>
              <a:pPr eaLnBrk="1" fontAlgn="auto" hangingPunct="1">
                <a:spcBef>
                  <a:spcPts val="0"/>
                </a:spcBef>
                <a:spcAft>
                  <a:spcPts val="0"/>
                </a:spcAft>
              </a:pPr>
              <a:t>8/5/2011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524234E-5357-47CE-B94A-A8DC5216A7A1}"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eaLnBrk="1" hangingPunct="1"/>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6D8B542-355F-4AE4-99D9-F174CABD3A1C}" type="slidenum">
              <a:rPr lang="en-US" smtClean="0">
                <a:solidFill>
                  <a:srgbClr val="000000"/>
                </a:solidFill>
              </a:rPr>
              <a:pPr eaLnBrk="1" hangingPunct="1"/>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algn="l"/>
            <a:endParaRPr lang="en-US">
              <a:solidFill>
                <a:srgbClr val="000000"/>
              </a:solidFill>
              <a:latin typeface="Arial" charset="0"/>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136D6DCA-3146-4724-9C3F-ED8F1AA87CA7}" type="slidenum">
              <a:rPr lang="en-US">
                <a:solidFill>
                  <a:srgbClr val="000000"/>
                </a:solidFill>
                <a:latin typeface="Arial" charset="0"/>
              </a:rPr>
              <a:pPr/>
              <a:t>‹#›</a:t>
            </a:fld>
            <a:endParaRPr lang="en-US">
              <a:solidFill>
                <a:srgbClr val="000000"/>
              </a:solidFill>
              <a:latin typeface="Arial" charset="0"/>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0B972CA2-7E50-426B-A280-7F41BE3C9A82}" type="slidenum">
              <a:rPr lang="en-US">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endParaRPr lang="en-US"/>
          </a:p>
        </p:txBody>
      </p:sp>
      <p:sp>
        <p:nvSpPr>
          <p:cNvPr id="266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266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6B34860-C7C7-45A9-966E-3961EC366E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algn="l">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a:defRPr/>
            </a:pPr>
            <a:fld id="{CADD10AF-82F5-4454-AC09-E626DB7E242E}"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2E2E415-2690-40FA-AC09-3B634E5FEA67}" type="datetimeFigureOut">
              <a:rPr lang="en-US" smtClean="0">
                <a:solidFill>
                  <a:prstClr val="black">
                    <a:tint val="75000"/>
                  </a:prstClr>
                </a:solidFill>
                <a:latin typeface="Calibri"/>
              </a:rPr>
              <a:pPr eaLnBrk="1" fontAlgn="auto" hangingPunct="1">
                <a:spcBef>
                  <a:spcPts val="0"/>
                </a:spcBef>
                <a:spcAft>
                  <a:spcPts val="0"/>
                </a:spcAft>
              </a:pPr>
              <a:t>8/5/2011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8ACA7ED-0564-4AE4-AB90-CA7EF551583E}"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800C9AD-4C2D-4A14-86A4-A5543338035F}" type="datetimeFigureOut">
              <a:rPr lang="en-US" smtClean="0">
                <a:solidFill>
                  <a:prstClr val="black">
                    <a:tint val="75000"/>
                  </a:prstClr>
                </a:solidFill>
                <a:latin typeface="Calibri"/>
              </a:rPr>
              <a:pPr eaLnBrk="1" fontAlgn="auto" hangingPunct="1">
                <a:spcBef>
                  <a:spcPts val="0"/>
                </a:spcBef>
                <a:spcAft>
                  <a:spcPts val="0"/>
                </a:spcAft>
              </a:pPr>
              <a:t>8/5/2011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04D602-43A6-461B-9644-45EE6C28333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lgn="l" eaLnBrk="1" hangingPunct="1"/>
            <a:fld id="{C3965692-9F28-416B-91E3-3CC2B205E593}" type="datetime1">
              <a:rPr lang="en-US"/>
              <a:pPr algn="l" eaLnBrk="1" hangingPunct="1"/>
              <a:t>8/5/2011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eaLnBrk="1" hangingPunct="1"/>
            <a:fld id="{A1C497AF-2ECE-4A71-8B7A-FB3DF6EBC98B}" type="slidenum">
              <a:rPr lang="en-US"/>
              <a:pPr eaLnBrk="1" hangingPunct="1"/>
              <a:t>‹#›</a:t>
            </a:fld>
            <a:endParaRPr 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eaLnBrk="1" hangingPunct="1"/>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1EE05A7-7B57-4C64-ACF0-D745ACA5D0A1}" type="slidenum">
              <a:rPr lang="en-US" smtClean="0">
                <a:solidFill>
                  <a:srgbClr val="000000"/>
                </a:solidFill>
                <a:latin typeface="Arial" charset="0"/>
              </a:rPr>
              <a:pPr eaLnBrk="1" hangingPunct="1"/>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atin typeface="Arial" charset="0"/>
              </a:defRPr>
            </a:lvl1pPr>
          </a:lstStyle>
          <a:p>
            <a:pPr algn="l">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atin typeface="Arial" charset="0"/>
              </a:defRPr>
            </a:lvl1pPr>
          </a:lstStyle>
          <a:p>
            <a:pPr>
              <a:defRPr/>
            </a:pPr>
            <a:fld id="{89A72010-C777-4EAC-A2D2-4BB02775AD70}" type="slidenum">
              <a:rPr lang="en-US">
                <a:solidFill>
                  <a:srgbClr val="000000"/>
                </a:solidFill>
              </a:rPr>
              <a:pPr>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atin typeface="Arial" charset="0"/>
              </a:defRPr>
            </a:lvl1pPr>
          </a:lstStyle>
          <a:p>
            <a:pPr>
              <a:defRPr/>
            </a:pPr>
            <a:fld id="{62794DAE-F360-46ED-8CFB-AEB400B6E40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algn="l"/>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fld id="{ADC1A4A8-6532-41EF-9976-9ED063244ACF}" type="slidenum">
              <a:rPr lang="en-US">
                <a:solidFill>
                  <a:srgbClr val="000000"/>
                </a:solidFill>
                <a:latin typeface="Arial"/>
              </a:rPr>
              <a:pPr/>
              <a:t>‹#›</a:t>
            </a:fld>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0F01CAFB-6440-4C82-AAFE-6EBB32227057}" type="slidenum">
              <a:rPr lang="en-US">
                <a:solidFill>
                  <a:srgbClr val="000000"/>
                </a:solidFill>
                <a:latin typeface="Arial"/>
              </a:rPr>
              <a:pPr/>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algn="l"/>
            <a:endParaRPr lang="en-US" smtClean="0">
              <a:solidFill>
                <a:srgbClr val="000000"/>
              </a:solidFill>
              <a:latin typeface="Aria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0AB48C55-E3FB-4054-BF48-62D75A00D0B0}" type="slidenum">
              <a:rPr lang="en-US" smtClean="0">
                <a:solidFill>
                  <a:srgbClr val="000000"/>
                </a:solidFill>
                <a:latin typeface="Arial"/>
              </a:rPr>
              <a:pPr/>
              <a:t>‹#›</a:t>
            </a:fld>
            <a:endParaRPr lang="en-US" smtClean="0">
              <a:solidFill>
                <a:srgbClr val="000000"/>
              </a:solidFill>
              <a:latin typeface="Aria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8F92B704-79B0-49FE-AA80-27B5B12B8D69}" type="slidenum">
              <a:rPr lang="en-US" smtClean="0">
                <a:solidFill>
                  <a:srgbClr val="000000"/>
                </a:solidFill>
                <a:latin typeface="Arial"/>
              </a:rPr>
              <a:pPr/>
              <a:t>‹#›</a:t>
            </a:fld>
            <a:endParaRPr lang="en-US" smtClean="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eaLnBrk="1" hangingPunct="1"/>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BE9F264-99D1-4FB4-9202-F1952803DF4D}" type="slidenum">
              <a:rPr lang="en-US">
                <a:solidFill>
                  <a:srgbClr val="000000"/>
                </a:solidFill>
                <a:latin typeface="Arial"/>
              </a:rPr>
              <a:pPr eaLnBrk="1" hangingPunct="1"/>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eaLnBrk="1" hangingPunct="1"/>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9EB53ED-D2DC-4C6E-877A-F98496E98072}" type="slidenum">
              <a:rPr lang="en-US" smtClean="0">
                <a:solidFill>
                  <a:srgbClr val="000000"/>
                </a:solidFill>
                <a:latin typeface="Arial" charset="0"/>
              </a:rPr>
              <a:pPr eaLnBrk="1" hangingPunct="1"/>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2285D39-5F09-45DE-B808-29AF5496AEE3}" type="datetimeFigureOut">
              <a:rPr lang="en-US">
                <a:solidFill>
                  <a:prstClr val="black">
                    <a:tint val="75000"/>
                  </a:prstClr>
                </a:solidFill>
              </a:rPr>
              <a:pPr eaLnBrk="1" hangingPunct="1">
                <a:defRPr/>
              </a:pPr>
              <a:t>8/5/2011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B8B46592-2551-4029-A0E7-F9EA5CFDB9D5}" type="slidenum">
              <a:rPr lang="en-US">
                <a:solidFill>
                  <a:prstClr val="black">
                    <a:tint val="75000"/>
                  </a:prstClr>
                </a:solidFill>
              </a:rPr>
              <a:pPr eaLnBrk="1" hangingPunct="1">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2285D39-5F09-45DE-B808-29AF5496AEE3}" type="datetimeFigureOut">
              <a:rPr lang="en-US">
                <a:solidFill>
                  <a:prstClr val="black">
                    <a:tint val="75000"/>
                  </a:prstClr>
                </a:solidFill>
              </a:rPr>
              <a:pPr eaLnBrk="1" hangingPunct="1">
                <a:defRPr/>
              </a:pPr>
              <a:t>8/5/2011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B8B46592-2551-4029-A0E7-F9EA5CFDB9D5}" type="slidenum">
              <a:rPr lang="en-US">
                <a:solidFill>
                  <a:prstClr val="black">
                    <a:tint val="75000"/>
                  </a:prstClr>
                </a:solidFill>
              </a:rPr>
              <a:pPr eaLnBrk="1" hangingPunct="1">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9.jpeg"/><Relationship Id="rId2" Type="http://schemas.openxmlformats.org/officeDocument/2006/relationships/slideLayout" Target="../slideLayouts/slideLayout4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3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3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8.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59.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59.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0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0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0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0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5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hyperlink" Target="http://www.ce.umn.edu/~smith/docs/Smith-NAE-FOEE-HPL-UbD-12-10-v8.pdf"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80-dictionary.oed.com.floyd.lib.umn.edu/cgi/crossref?query_type=word&amp;queryword=engineering&amp;first=1&amp;max_to_show=10&amp;sort_type=alpha&amp;search_id=J6ae-CfGH3X-18051&amp;result_place=2&amp;xrefword=engineer" TargetMode="External"/><Relationship Id="rId2" Type="http://schemas.openxmlformats.org/officeDocument/2006/relationships/notesSlide" Target="../notesSlides/notesSlide40.xml"/><Relationship Id="rId1" Type="http://schemas.openxmlformats.org/officeDocument/2006/relationships/slideLayout" Target="../slideLayouts/slideLayout20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9.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35.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8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9.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79.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69.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4.xml"/></Relationships>
</file>

<file path=ppt/slides/_rels/slide53.xml.rels><?xml version="1.0" encoding="UTF-8" standalone="yes"?>
<Relationships xmlns="http://schemas.openxmlformats.org/package/2006/relationships"><Relationship Id="rId3" Type="http://schemas.openxmlformats.org/officeDocument/2006/relationships/hyperlink" Target="http://inside.mines.edu/research/cee/ND.htm" TargetMode="External"/><Relationship Id="rId2" Type="http://schemas.openxmlformats.org/officeDocument/2006/relationships/notesSlide" Target="../notesSlides/notesSlide53.xml"/><Relationship Id="rId1" Type="http://schemas.openxmlformats.org/officeDocument/2006/relationships/slideLayout" Target="../slideLayouts/slideLayout169.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hyperlink" Target="http://www.brookings.edu/press/Books/1997/pasteur.aspx" TargetMode="External"/><Relationship Id="rId2" Type="http://schemas.openxmlformats.org/officeDocument/2006/relationships/notesSlide" Target="../notesSlides/notesSlide55.xml"/><Relationship Id="rId1" Type="http://schemas.openxmlformats.org/officeDocument/2006/relationships/slideLayout" Target="../slideLayouts/slideLayout185.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1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7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60.xml"/><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103.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63.xml.rels><?xml version="1.0" encoding="UTF-8" standalone="yes"?>
<Relationships xmlns="http://schemas.openxmlformats.org/package/2006/relationships"><Relationship Id="rId3" Type="http://schemas.openxmlformats.org/officeDocument/2006/relationships/hyperlink" Target="../../CCLI-ND-RigorousResearch/RREE-2/Valpo/Hypertext%20Files/REES%202009.ppt" TargetMode="External"/><Relationship Id="rId2" Type="http://schemas.openxmlformats.org/officeDocument/2006/relationships/notesSlide" Target="../notesSlides/notesSlide63.xml"/><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6.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178800" cy="1228725"/>
          </a:xfrm>
          <a:noFill/>
          <a:ln/>
        </p:spPr>
        <p:txBody>
          <a:bodyPr lIns="0" tIns="0" rIns="0" bIns="0" anchor="t">
            <a:noAutofit/>
          </a:bodyPr>
          <a:lstStyle/>
          <a:p>
            <a:r>
              <a:rPr lang="en-US" sz="4000" b="1" dirty="0" smtClean="0">
                <a:solidFill>
                  <a:srgbClr val="000000"/>
                </a:solidFill>
                <a:latin typeface="Arial" pitchFamily="34" charset="0"/>
              </a:rPr>
              <a:t>Advancing the Practice of</a:t>
            </a:r>
            <a:br>
              <a:rPr lang="en-US" sz="4000" b="1" dirty="0" smtClean="0">
                <a:solidFill>
                  <a:srgbClr val="000000"/>
                </a:solidFill>
                <a:latin typeface="Arial" pitchFamily="34" charset="0"/>
              </a:rPr>
            </a:br>
            <a:r>
              <a:rPr lang="en-US" sz="4000" b="1" dirty="0" smtClean="0">
                <a:solidFill>
                  <a:srgbClr val="000000"/>
                </a:solidFill>
                <a:latin typeface="Arial" pitchFamily="34" charset="0"/>
              </a:rPr>
              <a:t>Engineering Education</a:t>
            </a:r>
            <a:endParaRPr lang="en-US" sz="3600" b="1" dirty="0"/>
          </a:p>
        </p:txBody>
      </p:sp>
      <p:sp>
        <p:nvSpPr>
          <p:cNvPr id="15363" name="Freeform 3"/>
          <p:cNvSpPr>
            <a:spLocks/>
          </p:cNvSpPr>
          <p:nvPr/>
        </p:nvSpPr>
        <p:spPr bwMode="auto">
          <a:xfrm>
            <a:off x="304800" y="1752600"/>
            <a:ext cx="8567738" cy="98425"/>
          </a:xfrm>
          <a:custGeom>
            <a:avLst/>
            <a:gdLst/>
            <a:ahLst/>
            <a:cxnLst>
              <a:cxn ang="0">
                <a:pos x="0" y="61"/>
              </a:cxn>
              <a:cxn ang="0">
                <a:pos x="5396" y="61"/>
              </a:cxn>
              <a:cxn ang="0">
                <a:pos x="5396" y="0"/>
              </a:cxn>
              <a:cxn ang="0">
                <a:pos x="0" y="0"/>
              </a:cxn>
              <a:cxn ang="0">
                <a:pos x="0" y="61"/>
              </a:cxn>
            </a:cxnLst>
            <a:rect l="0" t="0" r="r" b="b"/>
            <a:pathLst>
              <a:path w="5397" h="62">
                <a:moveTo>
                  <a:pt x="0" y="61"/>
                </a:moveTo>
                <a:lnTo>
                  <a:pt x="5396" y="61"/>
                </a:lnTo>
                <a:lnTo>
                  <a:pt x="5396" y="0"/>
                </a:lnTo>
                <a:lnTo>
                  <a:pt x="0" y="0"/>
                </a:lnTo>
                <a:lnTo>
                  <a:pt x="0" y="61"/>
                </a:lnTo>
              </a:path>
            </a:pathLst>
          </a:custGeom>
          <a:solidFill>
            <a:srgbClr val="000000"/>
          </a:solidFill>
          <a:ln w="9525" cap="rnd">
            <a:noFill/>
            <a:round/>
            <a:headEnd/>
            <a:tailEnd/>
          </a:ln>
          <a:effectLst/>
        </p:spPr>
        <p:txBody>
          <a:bodyPr/>
          <a:lstStyle/>
          <a:p>
            <a:endParaRPr lang="en-US"/>
          </a:p>
        </p:txBody>
      </p:sp>
      <p:sp>
        <p:nvSpPr>
          <p:cNvPr id="15364" name="Rectangle 4"/>
          <p:cNvSpPr>
            <a:spLocks noChangeArrowheads="1"/>
          </p:cNvSpPr>
          <p:nvPr/>
        </p:nvSpPr>
        <p:spPr bwMode="auto">
          <a:xfrm>
            <a:off x="152400" y="2209800"/>
            <a:ext cx="8839200" cy="3976688"/>
          </a:xfrm>
          <a:prstGeom prst="rect">
            <a:avLst/>
          </a:prstGeom>
          <a:noFill/>
          <a:ln w="9525">
            <a:noFill/>
            <a:miter lim="800000"/>
            <a:headEnd/>
            <a:tailEnd/>
          </a:ln>
          <a:effectLst/>
        </p:spPr>
        <p:txBody>
          <a:bodyPr lIns="0" tIns="0" rIns="0" bIns="0"/>
          <a:lstStyle/>
          <a:p>
            <a:pPr algn="ctr"/>
            <a:r>
              <a:rPr lang="en-US" sz="3000" b="1" dirty="0">
                <a:solidFill>
                  <a:srgbClr val="000000"/>
                </a:solidFill>
              </a:rPr>
              <a:t>Karl A. Smith</a:t>
            </a:r>
          </a:p>
          <a:p>
            <a:pPr algn="ctr"/>
            <a:r>
              <a:rPr lang="en-US" sz="2600" dirty="0">
                <a:solidFill>
                  <a:srgbClr val="000000"/>
                </a:solidFill>
              </a:rPr>
              <a:t>Engineering Education – Purdue University</a:t>
            </a:r>
          </a:p>
          <a:p>
            <a:r>
              <a:rPr lang="en-US" sz="2600" dirty="0" smtClean="0">
                <a:solidFill>
                  <a:srgbClr val="000000"/>
                </a:solidFill>
              </a:rPr>
              <a:t>STEM Education Center/Civil Eng – University </a:t>
            </a:r>
            <a:r>
              <a:rPr lang="en-US" sz="2600" dirty="0">
                <a:solidFill>
                  <a:srgbClr val="000000"/>
                </a:solidFill>
              </a:rPr>
              <a:t>of Minnesota</a:t>
            </a:r>
          </a:p>
          <a:p>
            <a:pPr algn="ctr"/>
            <a:r>
              <a:rPr lang="en-US" dirty="0">
                <a:solidFill>
                  <a:srgbClr val="000000"/>
                </a:solidFill>
              </a:rPr>
              <a:t>ksmith@umn.edu - http://www.ce.umn.edu/~smith/</a:t>
            </a:r>
            <a:endParaRPr lang="en-US" sz="2600" dirty="0">
              <a:solidFill>
                <a:srgbClr val="000000"/>
              </a:solidFill>
            </a:endParaRPr>
          </a:p>
          <a:p>
            <a:pPr algn="ctr"/>
            <a:endParaRPr lang="en-US" b="1" dirty="0"/>
          </a:p>
          <a:p>
            <a:pPr algn="ctr"/>
            <a:r>
              <a:rPr lang="en-US" sz="3600" b="1" dirty="0" smtClean="0"/>
              <a:t>South African Society for</a:t>
            </a:r>
          </a:p>
          <a:p>
            <a:pPr algn="ctr"/>
            <a:r>
              <a:rPr lang="en-US" sz="3600" b="1" dirty="0" smtClean="0"/>
              <a:t>Engineering Education</a:t>
            </a:r>
            <a:endParaRPr lang="en-US" sz="3600" b="1" dirty="0"/>
          </a:p>
          <a:p>
            <a:pPr algn="ctr"/>
            <a:endParaRPr lang="en-US" sz="1400" b="1" dirty="0" smtClean="0"/>
          </a:p>
          <a:p>
            <a:pPr algn="ctr"/>
            <a:r>
              <a:rPr lang="en-US" sz="2800" b="1" dirty="0" smtClean="0"/>
              <a:t>Stellenbosch, South Africa</a:t>
            </a:r>
          </a:p>
          <a:p>
            <a:pPr algn="ctr"/>
            <a:r>
              <a:rPr lang="en-US" sz="2800" b="1" dirty="0" smtClean="0"/>
              <a:t>10-12 August, 2011</a:t>
            </a:r>
            <a:endParaRPr lang="en-US" sz="28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686550" y="6165850"/>
            <a:ext cx="2303463" cy="274638"/>
          </a:xfrm>
          <a:prstGeom prst="rect">
            <a:avLst/>
          </a:prstGeom>
          <a:noFill/>
          <a:ln w="9525">
            <a:noFill/>
            <a:miter lim="800000"/>
            <a:headEnd/>
            <a:tailEnd/>
          </a:ln>
          <a:effectLst/>
        </p:spPr>
        <p:txBody>
          <a:bodyPr lIns="0" tIns="0" rIns="0" bIns="0"/>
          <a:lstStyle/>
          <a:p>
            <a:pPr algn="l"/>
            <a:r>
              <a:rPr lang="en-US" sz="2000">
                <a:solidFill>
                  <a:srgbClr val="000000"/>
                </a:solidFill>
                <a:latin typeface="Staccato222 BT" pitchFamily="66" charset="0"/>
              </a:rPr>
              <a:t>Lila M. Smith</a:t>
            </a:r>
          </a:p>
        </p:txBody>
      </p:sp>
      <p:pic>
        <p:nvPicPr>
          <p:cNvPr id="247811" name="Picture 3" descr="smhd100dpi"/>
          <p:cNvPicPr>
            <a:picLocks noChangeAspect="1" noChangeArrowheads="1"/>
          </p:cNvPicPr>
          <p:nvPr/>
        </p:nvPicPr>
        <p:blipFill>
          <a:blip r:embed="rId3" cstate="print"/>
          <a:srcRect/>
          <a:stretch>
            <a:fillRect/>
          </a:stretch>
        </p:blipFill>
        <p:spPr bwMode="auto">
          <a:xfrm>
            <a:off x="2438400" y="609600"/>
            <a:ext cx="4105275" cy="5200650"/>
          </a:xfrm>
          <a:prstGeom prst="rect">
            <a:avLst/>
          </a:prstGeom>
          <a:noFill/>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r>
              <a:rPr lang="en-US" dirty="0">
                <a:latin typeface="Arial" pitchFamily="34" charset="0"/>
              </a:rPr>
              <a:t>Engineering Education</a:t>
            </a:r>
          </a:p>
        </p:txBody>
      </p:sp>
      <p:sp>
        <p:nvSpPr>
          <p:cNvPr id="99331" name="Rectangle 3"/>
          <p:cNvSpPr>
            <a:spLocks noGrp="1" noChangeArrowheads="1"/>
          </p:cNvSpPr>
          <p:nvPr>
            <p:ph type="body" idx="1"/>
          </p:nvPr>
        </p:nvSpPr>
        <p:spPr>
          <a:xfrm>
            <a:off x="685800" y="1447800"/>
            <a:ext cx="7772400" cy="2743200"/>
          </a:xfrm>
        </p:spPr>
        <p:txBody>
          <a:bodyPr/>
          <a:lstStyle/>
          <a:p>
            <a:r>
              <a:rPr lang="en-US" dirty="0">
                <a:latin typeface="Arial" pitchFamily="34" charset="0"/>
              </a:rPr>
              <a:t>Practice – Third-year course in metallurgical reactions – thermodynamics and kinetics</a:t>
            </a:r>
          </a:p>
          <a:p>
            <a:r>
              <a:rPr lang="en-US" dirty="0">
                <a:latin typeface="Arial" pitchFamily="34" charset="0"/>
              </a:rPr>
              <a:t>Research – ? </a:t>
            </a:r>
          </a:p>
          <a:p>
            <a:r>
              <a:rPr lang="en-US" dirty="0">
                <a:latin typeface="Arial" pitchFamily="34" charset="0"/>
              </a:rPr>
              <a:t>Theory – ?</a:t>
            </a:r>
          </a:p>
          <a:p>
            <a:endParaRPr lang="en-US" dirty="0">
              <a:latin typeface="Arial" pitchFamily="34" charset="0"/>
            </a:endParaRPr>
          </a:p>
        </p:txBody>
      </p:sp>
      <p:sp>
        <p:nvSpPr>
          <p:cNvPr id="9" name="AutoShape 4"/>
          <p:cNvSpPr>
            <a:spLocks noChangeArrowheads="1"/>
          </p:cNvSpPr>
          <p:nvPr/>
        </p:nvSpPr>
        <p:spPr bwMode="auto">
          <a:xfrm>
            <a:off x="6096000" y="4419600"/>
            <a:ext cx="1420812" cy="844550"/>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0" name="Text Box 5"/>
          <p:cNvSpPr txBox="1">
            <a:spLocks noChangeArrowheads="1"/>
          </p:cNvSpPr>
          <p:nvPr/>
        </p:nvSpPr>
        <p:spPr bwMode="auto">
          <a:xfrm>
            <a:off x="6338887" y="3971925"/>
            <a:ext cx="974725" cy="396875"/>
          </a:xfrm>
          <a:prstGeom prst="rect">
            <a:avLst/>
          </a:prstGeom>
          <a:noFill/>
          <a:ln w="9525">
            <a:noFill/>
            <a:miter lim="800000"/>
            <a:headEnd/>
            <a:tailEnd/>
          </a:ln>
          <a:effectLst/>
        </p:spPr>
        <p:txBody>
          <a:bodyPr wrap="none">
            <a:spAutoFit/>
          </a:bodyPr>
          <a:lstStyle/>
          <a:p>
            <a:r>
              <a:rPr lang="en-US" sz="2000"/>
              <a:t>Theory</a:t>
            </a:r>
          </a:p>
        </p:txBody>
      </p:sp>
      <p:sp>
        <p:nvSpPr>
          <p:cNvPr id="11" name="Text Box 6"/>
          <p:cNvSpPr txBox="1">
            <a:spLocks noChangeArrowheads="1"/>
          </p:cNvSpPr>
          <p:nvPr/>
        </p:nvSpPr>
        <p:spPr bwMode="auto">
          <a:xfrm>
            <a:off x="5454650" y="5289550"/>
            <a:ext cx="1271587" cy="396875"/>
          </a:xfrm>
          <a:prstGeom prst="rect">
            <a:avLst/>
          </a:prstGeom>
          <a:noFill/>
          <a:ln w="9525">
            <a:noFill/>
            <a:miter lim="800000"/>
            <a:headEnd/>
            <a:tailEnd/>
          </a:ln>
          <a:effectLst/>
        </p:spPr>
        <p:txBody>
          <a:bodyPr wrap="none">
            <a:spAutoFit/>
          </a:bodyPr>
          <a:lstStyle/>
          <a:p>
            <a:r>
              <a:rPr lang="en-US" sz="2000" dirty="0"/>
              <a:t>Research</a:t>
            </a:r>
          </a:p>
        </p:txBody>
      </p:sp>
      <p:sp>
        <p:nvSpPr>
          <p:cNvPr id="12" name="Text Box 7"/>
          <p:cNvSpPr txBox="1">
            <a:spLocks noChangeArrowheads="1"/>
          </p:cNvSpPr>
          <p:nvPr/>
        </p:nvSpPr>
        <p:spPr bwMode="auto">
          <a:xfrm>
            <a:off x="6918325" y="5289550"/>
            <a:ext cx="1101725" cy="396875"/>
          </a:xfrm>
          <a:prstGeom prst="rect">
            <a:avLst/>
          </a:prstGeom>
          <a:noFill/>
          <a:ln w="9525">
            <a:noFill/>
            <a:miter lim="800000"/>
            <a:headEnd/>
            <a:tailEnd/>
          </a:ln>
          <a:effectLst/>
        </p:spPr>
        <p:txBody>
          <a:bodyPr wrap="none">
            <a:spAutoFit/>
          </a:bodyPr>
          <a:lstStyle/>
          <a:p>
            <a:r>
              <a:rPr lang="en-US" sz="2000" dirty="0"/>
              <a:t>Practice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2800">
                <a:latin typeface="Arial" pitchFamily="34" charset="0"/>
              </a:rPr>
              <a:t>University of Minnesota College of Education</a:t>
            </a:r>
            <a:br>
              <a:rPr lang="en-US" sz="2800">
                <a:latin typeface="Arial" pitchFamily="34" charset="0"/>
              </a:rPr>
            </a:br>
            <a:r>
              <a:rPr lang="en-US" sz="2800">
                <a:latin typeface="Arial" pitchFamily="34" charset="0"/>
              </a:rPr>
              <a:t>Social, Psychological and Philosophical Foundations of Education</a:t>
            </a:r>
          </a:p>
        </p:txBody>
      </p:sp>
      <p:sp>
        <p:nvSpPr>
          <p:cNvPr id="100355" name="Rectangle 3"/>
          <p:cNvSpPr>
            <a:spLocks noGrp="1" noChangeArrowheads="1"/>
          </p:cNvSpPr>
          <p:nvPr>
            <p:ph type="body" idx="1"/>
          </p:nvPr>
        </p:nvSpPr>
        <p:spPr/>
        <p:txBody>
          <a:bodyPr/>
          <a:lstStyle/>
          <a:p>
            <a:pPr>
              <a:lnSpc>
                <a:spcPct val="90000"/>
              </a:lnSpc>
            </a:pPr>
            <a:r>
              <a:rPr lang="en-US" dirty="0">
                <a:latin typeface="Arial" pitchFamily="34" charset="0"/>
              </a:rPr>
              <a:t>Statistics, Measurement, Research Methodology</a:t>
            </a:r>
          </a:p>
          <a:p>
            <a:pPr>
              <a:lnSpc>
                <a:spcPct val="90000"/>
              </a:lnSpc>
            </a:pPr>
            <a:r>
              <a:rPr lang="en-US" dirty="0">
                <a:latin typeface="Arial" pitchFamily="34" charset="0"/>
              </a:rPr>
              <a:t>Assessment and Evaluation</a:t>
            </a:r>
          </a:p>
          <a:p>
            <a:pPr>
              <a:lnSpc>
                <a:spcPct val="90000"/>
              </a:lnSpc>
            </a:pPr>
            <a:r>
              <a:rPr lang="en-US" dirty="0" smtClean="0">
                <a:latin typeface="Arial" pitchFamily="34" charset="0"/>
              </a:rPr>
              <a:t>Learning and Cognitive Psychology</a:t>
            </a:r>
            <a:endParaRPr lang="en-US" dirty="0">
              <a:latin typeface="Arial" pitchFamily="34" charset="0"/>
            </a:endParaRPr>
          </a:p>
          <a:p>
            <a:pPr>
              <a:lnSpc>
                <a:spcPct val="90000"/>
              </a:lnSpc>
            </a:pPr>
            <a:r>
              <a:rPr lang="en-US" dirty="0">
                <a:latin typeface="Arial" pitchFamily="34" charset="0"/>
              </a:rPr>
              <a:t>Knowledge Acquisition, Artificial Intelligence, Expert Systems</a:t>
            </a:r>
          </a:p>
          <a:p>
            <a:pPr>
              <a:lnSpc>
                <a:spcPct val="90000"/>
              </a:lnSpc>
            </a:pPr>
            <a:r>
              <a:rPr lang="en-US" dirty="0">
                <a:latin typeface="Arial" pitchFamily="34" charset="0"/>
              </a:rPr>
              <a:t>Social psychology of learning – student – student interaction</a:t>
            </a:r>
          </a:p>
          <a:p>
            <a:pPr>
              <a:lnSpc>
                <a:spcPct val="90000"/>
              </a:lnSpc>
            </a:pPr>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z="4000"/>
              <a:t>Acquisition of Expertise</a:t>
            </a:r>
            <a:br>
              <a:rPr lang="en-US" sz="4000"/>
            </a:br>
            <a:r>
              <a:rPr lang="en-US" sz="1800"/>
              <a:t>Fitts P, &amp; Posner MI. Human Performance. Belmont, CA: Brooks/Cole, 1967.</a:t>
            </a:r>
            <a:endParaRPr lang="en-US" sz="4000"/>
          </a:p>
        </p:txBody>
      </p:sp>
      <p:sp>
        <p:nvSpPr>
          <p:cNvPr id="217091" name="Rectangle 3"/>
          <p:cNvSpPr>
            <a:spLocks noGrp="1" noChangeArrowheads="1"/>
          </p:cNvSpPr>
          <p:nvPr>
            <p:ph type="body" idx="1"/>
          </p:nvPr>
        </p:nvSpPr>
        <p:spPr/>
        <p:txBody>
          <a:bodyPr/>
          <a:lstStyle/>
          <a:p>
            <a:r>
              <a:rPr lang="en-US" sz="2800"/>
              <a:t>Cognition: Learn from instruction or observation what knowledge and actions are appropriate</a:t>
            </a:r>
          </a:p>
          <a:p>
            <a:r>
              <a:rPr lang="en-US" sz="2800"/>
              <a:t>Associative: Practice (with feedback) allowing smooth and accurate performance</a:t>
            </a:r>
          </a:p>
          <a:p>
            <a:r>
              <a:rPr lang="en-US" sz="2800"/>
              <a:t>Automaticity: “Compilation” or performance and associative sequences so that they can be done without large amounts of cognitive resources</a:t>
            </a:r>
          </a:p>
        </p:txBody>
      </p:sp>
      <p:sp>
        <p:nvSpPr>
          <p:cNvPr id="217092" name="Text Box 4"/>
          <p:cNvSpPr txBox="1">
            <a:spLocks noChangeArrowheads="1"/>
          </p:cNvSpPr>
          <p:nvPr/>
        </p:nvSpPr>
        <p:spPr bwMode="auto">
          <a:xfrm>
            <a:off x="517525" y="4989513"/>
            <a:ext cx="7864475" cy="1187450"/>
          </a:xfrm>
          <a:prstGeom prst="rect">
            <a:avLst/>
          </a:prstGeom>
          <a:noFill/>
          <a:ln w="9525">
            <a:noFill/>
            <a:miter lim="800000"/>
            <a:headEnd/>
            <a:tailEnd/>
          </a:ln>
          <a:effectLst/>
        </p:spPr>
        <p:txBody>
          <a:bodyPr>
            <a:spAutoFit/>
          </a:bodyPr>
          <a:lstStyle/>
          <a:p>
            <a:pPr algn="l" eaLnBrk="1" hangingPunct="1"/>
            <a:r>
              <a:rPr lang="en-US" smtClean="0">
                <a:solidFill>
                  <a:srgbClr val="000000"/>
                </a:solidFill>
                <a:latin typeface="Arial" charset="0"/>
              </a:rPr>
              <a:t>“The secret of expertise is that there is no secret. It takes at least 10 years of concentrated effort to develop expertise.” Herbert Simon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Paradox of Expertise</a:t>
            </a:r>
          </a:p>
        </p:txBody>
      </p:sp>
      <p:sp>
        <p:nvSpPr>
          <p:cNvPr id="229379" name="Rectangle 3"/>
          <p:cNvSpPr>
            <a:spLocks noGrp="1" noChangeArrowheads="1"/>
          </p:cNvSpPr>
          <p:nvPr>
            <p:ph type="body" idx="1"/>
          </p:nvPr>
        </p:nvSpPr>
        <p:spPr/>
        <p:txBody>
          <a:bodyPr/>
          <a:lstStyle/>
          <a:p>
            <a:r>
              <a:rPr lang="en-US"/>
              <a:t>The very knowledge we wish to teach others (as well as the knowledge we wish to represent in computer programs) often turns out to be the knowledge we are least able to talk about.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Expertise Implies:</a:t>
            </a:r>
          </a:p>
        </p:txBody>
      </p:sp>
      <p:sp>
        <p:nvSpPr>
          <p:cNvPr id="215043" name="Rectangle 3"/>
          <p:cNvSpPr>
            <a:spLocks noGrp="1" noChangeArrowheads="1"/>
          </p:cNvSpPr>
          <p:nvPr>
            <p:ph type="body" sz="half" idx="2"/>
          </p:nvPr>
        </p:nvSpPr>
        <p:spPr>
          <a:xfrm>
            <a:off x="4419600" y="1600200"/>
            <a:ext cx="4419600" cy="4525963"/>
          </a:xfrm>
        </p:spPr>
        <p:txBody>
          <a:bodyPr/>
          <a:lstStyle/>
          <a:p>
            <a:r>
              <a:rPr lang="en-US" sz="2400"/>
              <a:t>a set of cognitive and metacognitive skills</a:t>
            </a:r>
          </a:p>
          <a:p>
            <a:r>
              <a:rPr lang="en-US" sz="2400"/>
              <a:t>an organized body of knowledge that is deep and contextualized</a:t>
            </a:r>
          </a:p>
          <a:p>
            <a:r>
              <a:rPr lang="en-US" sz="2400"/>
              <a:t>an ability to notice patterns of information in a new situation</a:t>
            </a:r>
          </a:p>
          <a:p>
            <a:r>
              <a:rPr lang="en-US" sz="2400"/>
              <a:t>flexibility in retrieving and applying that knowledge to a new problem</a:t>
            </a:r>
          </a:p>
        </p:txBody>
      </p:sp>
      <p:pic>
        <p:nvPicPr>
          <p:cNvPr id="215044" name="Picture 4"/>
          <p:cNvPicPr>
            <a:picLocks noGrp="1" noChangeAspect="1" noChangeArrowheads="1"/>
          </p:cNvPicPr>
          <p:nvPr>
            <p:ph sz="half" idx="1"/>
          </p:nvPr>
        </p:nvPicPr>
        <p:blipFill>
          <a:blip r:embed="rId3" cstate="print"/>
          <a:srcRect/>
          <a:stretch>
            <a:fillRect/>
          </a:stretch>
        </p:blipFill>
        <p:spPr>
          <a:xfrm>
            <a:off x="609600" y="1524000"/>
            <a:ext cx="3365500" cy="4525963"/>
          </a:xfrm>
          <a:noFill/>
          <a:ln/>
        </p:spPr>
      </p:pic>
      <p:sp>
        <p:nvSpPr>
          <p:cNvPr id="215045" name="Rectangle 5"/>
          <p:cNvSpPr>
            <a:spLocks noChangeArrowheads="1"/>
          </p:cNvSpPr>
          <p:nvPr/>
        </p:nvSpPr>
        <p:spPr bwMode="auto">
          <a:xfrm>
            <a:off x="381000" y="6324600"/>
            <a:ext cx="8350250" cy="366713"/>
          </a:xfrm>
          <a:prstGeom prst="rect">
            <a:avLst/>
          </a:prstGeom>
          <a:noFill/>
          <a:ln w="139700" algn="ctr">
            <a:noFill/>
            <a:miter lim="800000"/>
            <a:headEnd/>
            <a:tailEnd/>
          </a:ln>
          <a:effectLst/>
        </p:spPr>
        <p:txBody>
          <a:bodyPr wrap="none" anchor="ctr">
            <a:spAutoFit/>
          </a:bodyPr>
          <a:lstStyle/>
          <a:p>
            <a:pPr algn="l" eaLnBrk="1" hangingPunct="1"/>
            <a:r>
              <a:rPr lang="en-US" sz="1800" smtClean="0">
                <a:solidFill>
                  <a:srgbClr val="000000"/>
                </a:solidFill>
                <a:latin typeface="Arial" charset="0"/>
              </a:rPr>
              <a:t>Bransford, Brown &amp; Cocking. 1999. </a:t>
            </a:r>
            <a:r>
              <a:rPr lang="en-US" sz="1800" i="1" smtClean="0">
                <a:solidFill>
                  <a:srgbClr val="000000"/>
                </a:solidFill>
                <a:latin typeface="Arial" charset="0"/>
              </a:rPr>
              <a:t>How people learn. </a:t>
            </a:r>
            <a:r>
              <a:rPr lang="en-US" sz="1800" smtClean="0">
                <a:solidFill>
                  <a:srgbClr val="000000"/>
                </a:solidFill>
                <a:latin typeface="Arial" charset="0"/>
              </a:rPr>
              <a:t>National Academy Press.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2800">
                <a:latin typeface="Arial" pitchFamily="34" charset="0"/>
              </a:rPr>
              <a:t>University of Minnesota College of Education</a:t>
            </a:r>
            <a:br>
              <a:rPr lang="en-US" sz="2800">
                <a:latin typeface="Arial" pitchFamily="34" charset="0"/>
              </a:rPr>
            </a:br>
            <a:r>
              <a:rPr lang="en-US" sz="2800">
                <a:latin typeface="Arial" pitchFamily="34" charset="0"/>
              </a:rPr>
              <a:t>Social, Psychological and Philosophical Foundations of Education</a:t>
            </a:r>
          </a:p>
        </p:txBody>
      </p:sp>
      <p:sp>
        <p:nvSpPr>
          <p:cNvPr id="100355" name="Rectangle 3"/>
          <p:cNvSpPr>
            <a:spLocks noGrp="1" noChangeArrowheads="1"/>
          </p:cNvSpPr>
          <p:nvPr>
            <p:ph type="body" idx="1"/>
          </p:nvPr>
        </p:nvSpPr>
        <p:spPr/>
        <p:txBody>
          <a:bodyPr/>
          <a:lstStyle/>
          <a:p>
            <a:pPr>
              <a:lnSpc>
                <a:spcPct val="90000"/>
              </a:lnSpc>
            </a:pPr>
            <a:r>
              <a:rPr lang="en-US" dirty="0">
                <a:latin typeface="Arial" pitchFamily="34" charset="0"/>
              </a:rPr>
              <a:t>Statistics, Measurement, Research Methodology</a:t>
            </a:r>
          </a:p>
          <a:p>
            <a:pPr>
              <a:lnSpc>
                <a:spcPct val="90000"/>
              </a:lnSpc>
            </a:pPr>
            <a:r>
              <a:rPr lang="en-US" dirty="0">
                <a:latin typeface="Arial" pitchFamily="34" charset="0"/>
              </a:rPr>
              <a:t>Assessment and Evaluation</a:t>
            </a:r>
          </a:p>
          <a:p>
            <a:pPr>
              <a:lnSpc>
                <a:spcPct val="90000"/>
              </a:lnSpc>
            </a:pPr>
            <a:r>
              <a:rPr lang="en-US" dirty="0" smtClean="0">
                <a:latin typeface="Arial" pitchFamily="34" charset="0"/>
              </a:rPr>
              <a:t>Learning and Cognitive Psychology</a:t>
            </a:r>
            <a:endParaRPr lang="en-US" dirty="0">
              <a:latin typeface="Arial" pitchFamily="34" charset="0"/>
            </a:endParaRPr>
          </a:p>
          <a:p>
            <a:pPr>
              <a:lnSpc>
                <a:spcPct val="90000"/>
              </a:lnSpc>
            </a:pPr>
            <a:r>
              <a:rPr lang="en-US" dirty="0">
                <a:latin typeface="Arial" pitchFamily="34" charset="0"/>
              </a:rPr>
              <a:t>Knowledge Acquisition, Artificial Intelligence, Expert Systems</a:t>
            </a:r>
          </a:p>
          <a:p>
            <a:pPr>
              <a:lnSpc>
                <a:spcPct val="90000"/>
              </a:lnSpc>
            </a:pPr>
            <a:r>
              <a:rPr lang="en-US" b="1" dirty="0">
                <a:latin typeface="Arial" pitchFamily="34" charset="0"/>
              </a:rPr>
              <a:t>Social psychology of learning – student – student interaction</a:t>
            </a:r>
          </a:p>
          <a:p>
            <a:pPr>
              <a:lnSpc>
                <a:spcPct val="90000"/>
              </a:lnSpc>
            </a:pPr>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reeform 2"/>
          <p:cNvSpPr>
            <a:spLocks/>
          </p:cNvSpPr>
          <p:nvPr/>
        </p:nvSpPr>
        <p:spPr bwMode="auto">
          <a:xfrm>
            <a:off x="1162050" y="287338"/>
            <a:ext cx="6856413" cy="6354762"/>
          </a:xfrm>
          <a:custGeom>
            <a:avLst/>
            <a:gdLst/>
            <a:ahLst/>
            <a:cxnLst>
              <a:cxn ang="0">
                <a:pos x="4318" y="0"/>
              </a:cxn>
              <a:cxn ang="0">
                <a:pos x="4318" y="4001"/>
              </a:cxn>
              <a:cxn ang="0">
                <a:pos x="0" y="4002"/>
              </a:cxn>
              <a:cxn ang="0">
                <a:pos x="0" y="1"/>
              </a:cxn>
              <a:cxn ang="0">
                <a:pos x="4318" y="0"/>
              </a:cxn>
            </a:cxnLst>
            <a:rect l="0" t="0" r="r" b="b"/>
            <a:pathLst>
              <a:path w="4319" h="4003">
                <a:moveTo>
                  <a:pt x="4318" y="0"/>
                </a:moveTo>
                <a:lnTo>
                  <a:pt x="4318" y="4001"/>
                </a:lnTo>
                <a:lnTo>
                  <a:pt x="0" y="4002"/>
                </a:lnTo>
                <a:lnTo>
                  <a:pt x="0" y="1"/>
                </a:lnTo>
                <a:lnTo>
                  <a:pt x="4318" y="0"/>
                </a:lnTo>
              </a:path>
            </a:pathLst>
          </a:custGeom>
          <a:noFill/>
          <a:ln w="9525" cap="rnd">
            <a:noFill/>
            <a:round/>
            <a:headEnd/>
            <a:tailEnd/>
          </a:ln>
          <a:effectLst/>
        </p:spPr>
        <p:txBody>
          <a:bodyPr/>
          <a:lstStyle/>
          <a:p>
            <a:endParaRPr lang="en-US"/>
          </a:p>
        </p:txBody>
      </p:sp>
      <p:pic>
        <p:nvPicPr>
          <p:cNvPr id="251907" name="Picture 3" descr="heads100dpi"/>
          <p:cNvPicPr>
            <a:picLocks noChangeAspect="1" noChangeArrowheads="1"/>
          </p:cNvPicPr>
          <p:nvPr/>
        </p:nvPicPr>
        <p:blipFill>
          <a:blip r:embed="rId3" cstate="print"/>
          <a:srcRect/>
          <a:stretch>
            <a:fillRect/>
          </a:stretch>
        </p:blipFill>
        <p:spPr bwMode="auto">
          <a:xfrm>
            <a:off x="928688" y="0"/>
            <a:ext cx="7286625" cy="6705600"/>
          </a:xfrm>
          <a:prstGeom prst="rect">
            <a:avLst/>
          </a:prstGeom>
          <a:noFill/>
        </p:spPr>
      </p:pic>
      <p:sp>
        <p:nvSpPr>
          <p:cNvPr id="251908" name="Rectangle 4"/>
          <p:cNvSpPr>
            <a:spLocks noChangeArrowheads="1"/>
          </p:cNvSpPr>
          <p:nvPr/>
        </p:nvSpPr>
        <p:spPr bwMode="auto">
          <a:xfrm>
            <a:off x="6629400" y="6096000"/>
            <a:ext cx="2303463" cy="274638"/>
          </a:xfrm>
          <a:prstGeom prst="rect">
            <a:avLst/>
          </a:prstGeom>
          <a:noFill/>
          <a:ln w="9525">
            <a:noFill/>
            <a:miter lim="800000"/>
            <a:headEnd/>
            <a:tailEnd/>
          </a:ln>
          <a:effectLst/>
        </p:spPr>
        <p:txBody>
          <a:bodyPr lIns="0" tIns="0" rIns="0" bIns="0"/>
          <a:lstStyle/>
          <a:p>
            <a:pPr algn="l"/>
            <a:r>
              <a:rPr lang="en-US" sz="2000">
                <a:solidFill>
                  <a:srgbClr val="000000"/>
                </a:solidFill>
                <a:latin typeface="Staccato222 BT" pitchFamily="66" charset="0"/>
              </a:rPr>
              <a:t>Lila M. Smith</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Arial" pitchFamily="34" charset="0"/>
              </a:rPr>
              <a:t>Cooperative Learning</a:t>
            </a:r>
          </a:p>
        </p:txBody>
      </p:sp>
      <p:sp>
        <p:nvSpPr>
          <p:cNvPr id="34819" name="Rectangle 3"/>
          <p:cNvSpPr>
            <a:spLocks noGrp="1" noChangeArrowheads="1"/>
          </p:cNvSpPr>
          <p:nvPr>
            <p:ph type="body" idx="1"/>
          </p:nvPr>
        </p:nvSpPr>
        <p:spPr>
          <a:xfrm>
            <a:off x="685800" y="1752600"/>
            <a:ext cx="7772400" cy="4114800"/>
          </a:xfrm>
        </p:spPr>
        <p:txBody>
          <a:bodyPr/>
          <a:lstStyle/>
          <a:p>
            <a:r>
              <a:rPr lang="en-US">
                <a:latin typeface="Arial" pitchFamily="34" charset="0"/>
              </a:rPr>
              <a:t>Theory – Social Interdependence – Lewin – Deutsch – Johnson &amp; Johnson</a:t>
            </a:r>
          </a:p>
          <a:p>
            <a:r>
              <a:rPr lang="en-US">
                <a:latin typeface="Arial" pitchFamily="34" charset="0"/>
              </a:rPr>
              <a:t>Research – Randomized Design Field Experiments</a:t>
            </a:r>
          </a:p>
          <a:p>
            <a:r>
              <a:rPr lang="en-US">
                <a:latin typeface="Arial" pitchFamily="34" charset="0"/>
              </a:rPr>
              <a:t>Practice – Formal Teams/Professor’s Role</a:t>
            </a:r>
          </a:p>
          <a:p>
            <a:endParaRPr lang="en-US">
              <a:latin typeface="Arial" pitchFamily="34" charset="0"/>
            </a:endParaRPr>
          </a:p>
        </p:txBody>
      </p:sp>
      <p:sp>
        <p:nvSpPr>
          <p:cNvPr id="34820"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34821" name="Text Box 5"/>
          <p:cNvSpPr txBox="1">
            <a:spLocks noChangeArrowheads="1"/>
          </p:cNvSpPr>
          <p:nvPr/>
        </p:nvSpPr>
        <p:spPr bwMode="auto">
          <a:xfrm>
            <a:off x="6629400" y="4572000"/>
            <a:ext cx="974725" cy="396875"/>
          </a:xfrm>
          <a:prstGeom prst="rect">
            <a:avLst/>
          </a:prstGeom>
          <a:noFill/>
          <a:ln w="9525">
            <a:noFill/>
            <a:miter lim="800000"/>
            <a:headEnd/>
            <a:tailEnd/>
          </a:ln>
          <a:effectLst/>
        </p:spPr>
        <p:txBody>
          <a:bodyPr wrap="none">
            <a:spAutoFit/>
          </a:bodyPr>
          <a:lstStyle/>
          <a:p>
            <a:r>
              <a:rPr lang="en-US" sz="2000"/>
              <a:t>Theory</a:t>
            </a:r>
          </a:p>
        </p:txBody>
      </p:sp>
      <p:sp>
        <p:nvSpPr>
          <p:cNvPr id="34822" name="Text Box 6"/>
          <p:cNvSpPr txBox="1">
            <a:spLocks noChangeArrowheads="1"/>
          </p:cNvSpPr>
          <p:nvPr/>
        </p:nvSpPr>
        <p:spPr bwMode="auto">
          <a:xfrm>
            <a:off x="5739595" y="5889625"/>
            <a:ext cx="1282723" cy="707886"/>
          </a:xfrm>
          <a:prstGeom prst="rect">
            <a:avLst/>
          </a:prstGeom>
          <a:noFill/>
          <a:ln w="9525">
            <a:noFill/>
            <a:miter lim="800000"/>
            <a:headEnd/>
            <a:tailEnd/>
          </a:ln>
          <a:effectLst/>
        </p:spPr>
        <p:txBody>
          <a:bodyPr wrap="none">
            <a:spAutoFit/>
          </a:bodyPr>
          <a:lstStyle/>
          <a:p>
            <a:r>
              <a:rPr lang="en-US" sz="2000" dirty="0" smtClean="0"/>
              <a:t>Research</a:t>
            </a:r>
          </a:p>
          <a:p>
            <a:r>
              <a:rPr lang="en-US" sz="2000" dirty="0" smtClean="0"/>
              <a:t>Evidence</a:t>
            </a:r>
            <a:endParaRPr lang="en-US" sz="2000" dirty="0"/>
          </a:p>
        </p:txBody>
      </p:sp>
      <p:sp>
        <p:nvSpPr>
          <p:cNvPr id="34823" name="Text Box 7"/>
          <p:cNvSpPr txBox="1">
            <a:spLocks noChangeArrowheads="1"/>
          </p:cNvSpPr>
          <p:nvPr/>
        </p:nvSpPr>
        <p:spPr bwMode="auto">
          <a:xfrm>
            <a:off x="7315200" y="5943600"/>
            <a:ext cx="1101725" cy="396875"/>
          </a:xfrm>
          <a:prstGeom prst="rect">
            <a:avLst/>
          </a:prstGeom>
          <a:noFill/>
          <a:ln w="9525">
            <a:noFill/>
            <a:miter lim="800000"/>
            <a:headEnd/>
            <a:tailEnd/>
          </a:ln>
          <a:effectLst/>
        </p:spPr>
        <p:txBody>
          <a:bodyPr wrap="none">
            <a:spAutoFit/>
          </a:bodyPr>
          <a:lstStyle/>
          <a:p>
            <a:r>
              <a:rPr lang="en-US" sz="2000" dirty="0"/>
              <a:t>Practice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p:txBody>
          <a:bodyPr/>
          <a:lstStyle/>
          <a:p>
            <a:r>
              <a:rPr lang="en-US" sz="4000" dirty="0" err="1" smtClean="0">
                <a:solidFill>
                  <a:srgbClr val="000000"/>
                </a:solidFill>
                <a:latin typeface="Arial" pitchFamily="34" charset="0"/>
              </a:rPr>
              <a:t>Lewin’s</a:t>
            </a:r>
            <a:r>
              <a:rPr lang="en-US" sz="4000" dirty="0" smtClean="0">
                <a:solidFill>
                  <a:srgbClr val="000000"/>
                </a:solidFill>
                <a:latin typeface="Arial" pitchFamily="34" charset="0"/>
              </a:rPr>
              <a:t> </a:t>
            </a:r>
            <a:r>
              <a:rPr lang="en-US" sz="4000" dirty="0">
                <a:solidFill>
                  <a:srgbClr val="000000"/>
                </a:solidFill>
                <a:latin typeface="Arial" pitchFamily="34" charset="0"/>
              </a:rPr>
              <a:t>Contributions</a:t>
            </a:r>
          </a:p>
        </p:txBody>
      </p:sp>
      <p:sp>
        <p:nvSpPr>
          <p:cNvPr id="101380" name="Rectangle 4"/>
          <p:cNvSpPr>
            <a:spLocks noGrp="1" noChangeArrowheads="1"/>
          </p:cNvSpPr>
          <p:nvPr>
            <p:ph type="body" idx="1"/>
          </p:nvPr>
        </p:nvSpPr>
        <p:spPr/>
        <p:txBody>
          <a:bodyPr/>
          <a:lstStyle/>
          <a:p>
            <a:r>
              <a:rPr lang="en-US" dirty="0">
                <a:latin typeface="Arial" pitchFamily="34" charset="0"/>
              </a:rPr>
              <a:t>Founded field of social psychology</a:t>
            </a:r>
          </a:p>
          <a:p>
            <a:r>
              <a:rPr lang="en-US" dirty="0">
                <a:latin typeface="Arial" pitchFamily="34" charset="0"/>
              </a:rPr>
              <a:t>Action Research</a:t>
            </a:r>
          </a:p>
          <a:p>
            <a:r>
              <a:rPr lang="en-US" dirty="0">
                <a:latin typeface="Arial" pitchFamily="34" charset="0"/>
              </a:rPr>
              <a:t>Force-Field analysis</a:t>
            </a:r>
          </a:p>
          <a:p>
            <a:r>
              <a:rPr lang="en-US" dirty="0">
                <a:latin typeface="Arial" pitchFamily="34" charset="0"/>
              </a:rPr>
              <a:t>B = f(P,E)</a:t>
            </a:r>
          </a:p>
          <a:p>
            <a:r>
              <a:rPr lang="en-US" dirty="0">
                <a:latin typeface="Arial" pitchFamily="34" charset="0"/>
              </a:rPr>
              <a:t>Social Interdependence Theory</a:t>
            </a:r>
          </a:p>
          <a:p>
            <a:r>
              <a:rPr lang="en-US" dirty="0">
                <a:latin typeface="Arial" pitchFamily="34" charset="0"/>
              </a:rPr>
              <a:t>“There is nothing so practical as a good theory”</a:t>
            </a:r>
          </a:p>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990600"/>
          </a:xfrm>
          <a:noFill/>
          <a:ln/>
        </p:spPr>
        <p:txBody>
          <a:bodyPr lIns="90488" tIns="44450" rIns="90488" bIns="44450" anchor="b"/>
          <a:lstStyle/>
          <a:p>
            <a:r>
              <a:rPr lang="en-US" dirty="0" smtClean="0"/>
              <a:t>Engineering</a:t>
            </a:r>
            <a:endParaRPr lang="en-US" dirty="0"/>
          </a:p>
        </p:txBody>
      </p:sp>
      <p:sp>
        <p:nvSpPr>
          <p:cNvPr id="18435" name="Rectangle 3"/>
          <p:cNvSpPr>
            <a:spLocks noGrp="1" noChangeArrowheads="1"/>
          </p:cNvSpPr>
          <p:nvPr>
            <p:ph type="body" idx="1"/>
          </p:nvPr>
        </p:nvSpPr>
        <p:spPr>
          <a:xfrm>
            <a:off x="381000" y="1066800"/>
            <a:ext cx="8305800" cy="4572000"/>
          </a:xfrm>
          <a:noFill/>
          <a:ln/>
        </p:spPr>
        <p:txBody>
          <a:bodyPr lIns="90488" tIns="44450" rIns="90488" bIns="44450"/>
          <a:lstStyle/>
          <a:p>
            <a:pPr>
              <a:buFontTx/>
              <a:buNone/>
            </a:pPr>
            <a:r>
              <a:rPr lang="en-US" sz="2200" dirty="0"/>
              <a:t>	</a:t>
            </a:r>
            <a:endParaRPr lang="en-US" dirty="0"/>
          </a:p>
        </p:txBody>
      </p:sp>
      <p:sp>
        <p:nvSpPr>
          <p:cNvPr id="18436" name="Text Box 4"/>
          <p:cNvSpPr txBox="1">
            <a:spLocks noChangeArrowheads="1"/>
          </p:cNvSpPr>
          <p:nvPr/>
        </p:nvSpPr>
        <p:spPr bwMode="auto">
          <a:xfrm>
            <a:off x="381000" y="1066800"/>
            <a:ext cx="8382000" cy="6093976"/>
          </a:xfrm>
          <a:prstGeom prst="rect">
            <a:avLst/>
          </a:prstGeom>
          <a:noFill/>
          <a:ln w="12700">
            <a:noFill/>
            <a:miter lim="800000"/>
            <a:headEnd type="none" w="sm" len="sm"/>
            <a:tailEnd type="none" w="sm" len="sm"/>
          </a:ln>
          <a:effectLst/>
        </p:spPr>
        <p:txBody>
          <a:bodyPr>
            <a:spAutoFit/>
          </a:bodyPr>
          <a:lstStyle/>
          <a:p>
            <a:pPr algn="l"/>
            <a:r>
              <a:rPr lang="en-US" sz="3000" dirty="0" smtClean="0">
                <a:solidFill>
                  <a:srgbClr val="000000"/>
                </a:solidFill>
                <a:cs typeface="Times New Roman" pitchFamily="18" charset="0"/>
              </a:rPr>
              <a:t>A principal feature of the engineering method is advancing the state of the </a:t>
            </a:r>
            <a:r>
              <a:rPr lang="en-US" sz="3000" dirty="0" smtClean="0">
                <a:solidFill>
                  <a:srgbClr val="000000"/>
                </a:solidFill>
                <a:cs typeface="Times New Roman" pitchFamily="18" charset="0"/>
              </a:rPr>
              <a:t>art (</a:t>
            </a:r>
            <a:r>
              <a:rPr lang="en-US" sz="3000" dirty="0" err="1" smtClean="0">
                <a:solidFill>
                  <a:srgbClr val="000000"/>
                </a:solidFill>
                <a:cs typeface="Times New Roman" pitchFamily="18" charset="0"/>
              </a:rPr>
              <a:t>Koen</a:t>
            </a:r>
            <a:r>
              <a:rPr lang="en-US" sz="3000" dirty="0" smtClean="0">
                <a:solidFill>
                  <a:srgbClr val="000000"/>
                </a:solidFill>
                <a:cs typeface="Times New Roman" pitchFamily="18" charset="0"/>
              </a:rPr>
              <a:t>, 2009).</a:t>
            </a:r>
          </a:p>
          <a:p>
            <a:pPr algn="l"/>
            <a:endParaRPr lang="en-US" sz="3000" dirty="0" smtClean="0">
              <a:solidFill>
                <a:srgbClr val="000000"/>
              </a:solidFill>
              <a:cs typeface="Times New Roman" pitchFamily="18" charset="0"/>
            </a:endParaRPr>
          </a:p>
          <a:p>
            <a:pPr algn="l"/>
            <a:r>
              <a:rPr lang="en-US" sz="3000" dirty="0" smtClean="0">
                <a:solidFill>
                  <a:srgbClr val="000000"/>
                </a:solidFill>
              </a:rPr>
              <a:t>The engineering method is the use of heuristics to cause the best change in a poorly understood situation within the available resources </a:t>
            </a:r>
            <a:r>
              <a:rPr lang="en-US" sz="3000" dirty="0" smtClean="0">
                <a:solidFill>
                  <a:srgbClr val="000000"/>
                </a:solidFill>
              </a:rPr>
              <a:t>– (</a:t>
            </a:r>
            <a:r>
              <a:rPr lang="en-US" sz="3000" dirty="0" err="1" smtClean="0">
                <a:solidFill>
                  <a:srgbClr val="000000"/>
                </a:solidFill>
              </a:rPr>
              <a:t>Koen</a:t>
            </a:r>
            <a:r>
              <a:rPr lang="en-US" sz="3000" dirty="0" smtClean="0">
                <a:solidFill>
                  <a:srgbClr val="000000"/>
                </a:solidFill>
              </a:rPr>
              <a:t>, 1971</a:t>
            </a:r>
            <a:r>
              <a:rPr lang="en-US" sz="3000" dirty="0" smtClean="0">
                <a:solidFill>
                  <a:srgbClr val="000000"/>
                </a:solidFill>
              </a:rPr>
              <a:t>, 2000</a:t>
            </a:r>
            <a:r>
              <a:rPr lang="en-US" sz="3000" dirty="0" smtClean="0">
                <a:solidFill>
                  <a:srgbClr val="000000"/>
                </a:solidFill>
              </a:rPr>
              <a:t>)</a:t>
            </a:r>
          </a:p>
          <a:p>
            <a:pPr algn="l"/>
            <a:endParaRPr lang="en-US" sz="3000" dirty="0" smtClean="0">
              <a:solidFill>
                <a:srgbClr val="000000"/>
              </a:solidFill>
            </a:endParaRPr>
          </a:p>
          <a:p>
            <a:pPr algn="l"/>
            <a:r>
              <a:rPr lang="en-US" sz="3000" dirty="0" smtClean="0">
                <a:solidFill>
                  <a:srgbClr val="000000"/>
                </a:solidFill>
              </a:rPr>
              <a:t>The engineering method is design under constraints – Wm. </a:t>
            </a:r>
            <a:r>
              <a:rPr lang="en-US" sz="3000" dirty="0" err="1" smtClean="0">
                <a:solidFill>
                  <a:srgbClr val="000000"/>
                </a:solidFill>
              </a:rPr>
              <a:t>Wulf</a:t>
            </a:r>
            <a:r>
              <a:rPr lang="en-US" sz="3000" dirty="0" smtClean="0">
                <a:solidFill>
                  <a:srgbClr val="000000"/>
                </a:solidFill>
              </a:rPr>
              <a:t>, Past President, </a:t>
            </a:r>
            <a:r>
              <a:rPr lang="en-US" sz="3000" dirty="0" smtClean="0">
                <a:solidFill>
                  <a:srgbClr val="000000"/>
                </a:solidFill>
              </a:rPr>
              <a:t>U.S. National </a:t>
            </a:r>
            <a:r>
              <a:rPr lang="en-US" sz="3000" dirty="0" smtClean="0">
                <a:solidFill>
                  <a:srgbClr val="000000"/>
                </a:solidFill>
              </a:rPr>
              <a:t>Academy of </a:t>
            </a:r>
            <a:r>
              <a:rPr lang="en-US" sz="3000" dirty="0" smtClean="0">
                <a:solidFill>
                  <a:srgbClr val="000000"/>
                </a:solidFill>
              </a:rPr>
              <a:t>Engineering</a:t>
            </a:r>
            <a:endParaRPr lang="en-US" sz="3000" dirty="0" smtClean="0">
              <a:solidFill>
                <a:srgbClr val="000000"/>
              </a:solidFill>
            </a:endParaRPr>
          </a:p>
          <a:p>
            <a:pPr algn="l"/>
            <a:endParaRPr lang="en-US" sz="3000" dirty="0" smtClean="0">
              <a:solidFill>
                <a:srgbClr val="000000"/>
              </a:solidFill>
              <a:cs typeface="Times New Roman" pitchFamily="18" charset="0"/>
            </a:endParaRPr>
          </a:p>
          <a:p>
            <a:pPr algn="l"/>
            <a:endParaRPr lang="en-US" sz="3000" dirty="0" smtClean="0">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5" descr="CL-ASHE"/>
          <p:cNvPicPr>
            <a:picLocks noChangeAspect="1" noChangeArrowheads="1"/>
          </p:cNvPicPr>
          <p:nvPr/>
        </p:nvPicPr>
        <p:blipFill>
          <a:blip r:embed="rId4" cstate="print"/>
          <a:srcRect/>
          <a:stretch>
            <a:fillRect/>
          </a:stretch>
        </p:blipFill>
        <p:spPr bwMode="auto">
          <a:xfrm>
            <a:off x="228600" y="228600"/>
            <a:ext cx="2576513" cy="39624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771650" y="1695450"/>
          <a:ext cx="5600700" cy="3467100"/>
        </p:xfrm>
        <a:graphic>
          <a:graphicData uri="http://schemas.openxmlformats.org/presentationml/2006/ole">
            <p:oleObj spid="_x0000_s276482" name="Drawing" r:id="rId5" imgW="5600880" imgH="3467160" progId="Presentations.Drawing.12">
              <p:embed/>
            </p:oleObj>
          </a:graphicData>
        </a:graphic>
      </p:graphicFrame>
      <p:graphicFrame>
        <p:nvGraphicFramePr>
          <p:cNvPr id="1027" name="Object 3"/>
          <p:cNvGraphicFramePr>
            <a:graphicFrameLocks noChangeAspect="1"/>
          </p:cNvGraphicFramePr>
          <p:nvPr/>
        </p:nvGraphicFramePr>
        <p:xfrm>
          <a:off x="3543300" y="381000"/>
          <a:ext cx="5600700" cy="3467100"/>
        </p:xfrm>
        <a:graphic>
          <a:graphicData uri="http://schemas.openxmlformats.org/presentationml/2006/ole">
            <p:oleObj spid="_x0000_s276483" name="Drawing" r:id="rId6" imgW="5600634" imgH="3467018" progId="Presentations.Drawing.12">
              <p:embed/>
            </p:oleObj>
          </a:graphicData>
        </a:graphic>
      </p:graphicFrame>
      <p:sp>
        <p:nvSpPr>
          <p:cNvPr id="1029" name="Rectangle 6"/>
          <p:cNvSpPr>
            <a:spLocks noChangeArrowheads="1"/>
          </p:cNvSpPr>
          <p:nvPr/>
        </p:nvSpPr>
        <p:spPr bwMode="auto">
          <a:xfrm>
            <a:off x="4267200" y="4057233"/>
            <a:ext cx="4724400" cy="2123658"/>
          </a:xfrm>
          <a:prstGeom prst="rect">
            <a:avLst/>
          </a:prstGeom>
          <a:noFill/>
          <a:ln w="9525">
            <a:noFill/>
            <a:miter lim="800000"/>
            <a:headEnd/>
            <a:tailEnd/>
          </a:ln>
        </p:spPr>
        <p:txBody>
          <a:bodyPr wrap="square">
            <a:spAutoFit/>
          </a:bodyPr>
          <a:lstStyle/>
          <a:p>
            <a:pPr algn="l" eaLnBrk="1" fontAlgn="auto" hangingPunct="1">
              <a:spcBef>
                <a:spcPts val="0"/>
              </a:spcBef>
              <a:spcAft>
                <a:spcPts val="0"/>
              </a:spcAft>
            </a:pPr>
            <a:r>
              <a:rPr lang="en-US" sz="2200" b="1" dirty="0">
                <a:solidFill>
                  <a:srgbClr val="000000"/>
                </a:solidFill>
                <a:latin typeface="Arial"/>
              </a:rPr>
              <a:t>Cooperative Learning</a:t>
            </a:r>
          </a:p>
          <a:p>
            <a:pPr algn="l" eaLnBrk="1" fontAlgn="auto" hangingPunct="1">
              <a:spcBef>
                <a:spcPts val="0"/>
              </a:spcBef>
              <a:spcAft>
                <a:spcPts val="0"/>
              </a:spcAft>
            </a:pPr>
            <a:r>
              <a:rPr lang="en-US" sz="2200" dirty="0">
                <a:solidFill>
                  <a:srgbClr val="000000"/>
                </a:solidFill>
                <a:latin typeface="Arial"/>
              </a:rPr>
              <a:t>•Positive Interdependence</a:t>
            </a:r>
          </a:p>
          <a:p>
            <a:pPr algn="l" eaLnBrk="1" fontAlgn="auto" hangingPunct="1">
              <a:spcBef>
                <a:spcPts val="0"/>
              </a:spcBef>
              <a:spcAft>
                <a:spcPts val="0"/>
              </a:spcAft>
            </a:pPr>
            <a:r>
              <a:rPr lang="en-US" sz="2200" dirty="0">
                <a:solidFill>
                  <a:srgbClr val="000000"/>
                </a:solidFill>
                <a:latin typeface="Arial"/>
              </a:rPr>
              <a:t>•Individual and Group Accountability</a:t>
            </a:r>
          </a:p>
          <a:p>
            <a:pPr algn="l" eaLnBrk="1" fontAlgn="auto" hangingPunct="1">
              <a:spcBef>
                <a:spcPts val="0"/>
              </a:spcBef>
              <a:spcAft>
                <a:spcPts val="0"/>
              </a:spcAft>
            </a:pPr>
            <a:r>
              <a:rPr lang="en-US" sz="2200" dirty="0">
                <a:solidFill>
                  <a:srgbClr val="000000"/>
                </a:solidFill>
                <a:latin typeface="Arial"/>
              </a:rPr>
              <a:t>•Face-to-Face </a:t>
            </a:r>
            <a:r>
              <a:rPr lang="en-US" sz="2200" dirty="0" err="1">
                <a:solidFill>
                  <a:srgbClr val="000000"/>
                </a:solidFill>
                <a:latin typeface="Arial"/>
              </a:rPr>
              <a:t>Promotive</a:t>
            </a:r>
            <a:r>
              <a:rPr lang="en-US" sz="2200" dirty="0">
                <a:solidFill>
                  <a:srgbClr val="000000"/>
                </a:solidFill>
                <a:latin typeface="Arial"/>
              </a:rPr>
              <a:t> Interaction</a:t>
            </a:r>
          </a:p>
          <a:p>
            <a:pPr algn="l" eaLnBrk="1" fontAlgn="auto" hangingPunct="1">
              <a:spcBef>
                <a:spcPts val="0"/>
              </a:spcBef>
              <a:spcAft>
                <a:spcPts val="0"/>
              </a:spcAft>
            </a:pPr>
            <a:r>
              <a:rPr lang="en-US" sz="2200" dirty="0">
                <a:solidFill>
                  <a:srgbClr val="000000"/>
                </a:solidFill>
                <a:latin typeface="Arial"/>
              </a:rPr>
              <a:t>•Teamwork Skills</a:t>
            </a:r>
          </a:p>
          <a:p>
            <a:pPr algn="l" eaLnBrk="1" fontAlgn="auto" hangingPunct="1">
              <a:spcBef>
                <a:spcPts val="0"/>
              </a:spcBef>
              <a:spcAft>
                <a:spcPts val="0"/>
              </a:spcAft>
            </a:pPr>
            <a:r>
              <a:rPr lang="en-US" sz="2200" dirty="0">
                <a:solidFill>
                  <a:srgbClr val="000000"/>
                </a:solidFill>
                <a:latin typeface="Arial"/>
              </a:rPr>
              <a:t>•Group Processing</a:t>
            </a:r>
          </a:p>
        </p:txBody>
      </p:sp>
      <p:pic>
        <p:nvPicPr>
          <p:cNvPr id="1030" name="Picture 7" descr="Active_Learning-3"/>
          <p:cNvPicPr>
            <a:picLocks noChangeAspect="1" noChangeArrowheads="1"/>
          </p:cNvPicPr>
          <p:nvPr/>
        </p:nvPicPr>
        <p:blipFill>
          <a:blip r:embed="rId7" cstate="print"/>
          <a:srcRect/>
          <a:stretch>
            <a:fillRect/>
          </a:stretch>
        </p:blipFill>
        <p:spPr bwMode="auto">
          <a:xfrm>
            <a:off x="1295400" y="2895600"/>
            <a:ext cx="2895600" cy="3810000"/>
          </a:xfrm>
          <a:prstGeom prst="rect">
            <a:avLst/>
          </a:prstGeom>
          <a:noFill/>
          <a:ln w="9525">
            <a:noFill/>
            <a:miter lim="800000"/>
            <a:headEnd/>
            <a:tailEnd/>
          </a:ln>
        </p:spPr>
      </p:pic>
      <p:sp>
        <p:nvSpPr>
          <p:cNvPr id="7" name="TextBox 6"/>
          <p:cNvSpPr txBox="1"/>
          <p:nvPr/>
        </p:nvSpPr>
        <p:spPr>
          <a:xfrm>
            <a:off x="4495800" y="6324600"/>
            <a:ext cx="2172390" cy="369332"/>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srgbClr val="000000"/>
                </a:solidFill>
                <a:latin typeface="Arial"/>
              </a:rPr>
              <a:t>[*First edition 1991]</a:t>
            </a:r>
            <a:endParaRPr lang="en-US" sz="1800" dirty="0">
              <a:solidFill>
                <a:srgbClr val="000000"/>
              </a:solidFill>
              <a:latin typeface="Aria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3"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24579"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fontAlgn="auto">
              <a:spcBef>
                <a:spcPts val="0"/>
              </a:spcBef>
              <a:spcAft>
                <a:spcPts val="0"/>
              </a:spcAft>
            </a:pPr>
            <a:r>
              <a:rPr lang="en-US" sz="2500" b="1">
                <a:solidFill>
                  <a:srgbClr val="000000"/>
                </a:solidFill>
                <a:latin typeface="Arial"/>
              </a:rPr>
              <a:t>Cooperative Learning Research Support </a:t>
            </a:r>
            <a:endParaRPr lang="en-US" sz="2500">
              <a:solidFill>
                <a:srgbClr val="000000"/>
              </a:solidFill>
              <a:latin typeface="Arial"/>
            </a:endParaRPr>
          </a:p>
          <a:p>
            <a:pPr fontAlgn="auto">
              <a:spcBef>
                <a:spcPts val="0"/>
              </a:spcBef>
              <a:spcAft>
                <a:spcPts val="0"/>
              </a:spcAft>
            </a:pPr>
            <a:r>
              <a:rPr lang="en-US" sz="1700">
                <a:solidFill>
                  <a:srgbClr val="000000"/>
                </a:solidFill>
                <a:latin typeface="Arial"/>
              </a:rPr>
              <a:t>Johnson, D.W., Johnson, R.T., &amp; Smith, K.A.  1998.  Cooperative learning returns to college: What evidence is there that it works?  </a:t>
            </a:r>
            <a:r>
              <a:rPr lang="en-US" sz="1700" i="1">
                <a:solidFill>
                  <a:srgbClr val="000000"/>
                </a:solidFill>
                <a:latin typeface="Arial"/>
              </a:rPr>
              <a:t>Change</a:t>
            </a:r>
            <a:r>
              <a:rPr lang="en-US" sz="1700">
                <a:solidFill>
                  <a:srgbClr val="000000"/>
                </a:solidFill>
                <a:latin typeface="Arial"/>
              </a:rPr>
              <a:t>, </a:t>
            </a:r>
            <a:r>
              <a:rPr lang="en-US" sz="1700" i="1">
                <a:solidFill>
                  <a:srgbClr val="000000"/>
                </a:solidFill>
                <a:latin typeface="Arial"/>
              </a:rPr>
              <a:t>30</a:t>
            </a:r>
            <a:r>
              <a:rPr lang="en-US" sz="1700">
                <a:solidFill>
                  <a:srgbClr val="000000"/>
                </a:solidFill>
                <a:latin typeface="Arial"/>
              </a:rPr>
              <a:t> (4), 26-35.</a:t>
            </a:r>
          </a:p>
          <a:p>
            <a:pPr fontAlgn="auto">
              <a:spcBef>
                <a:spcPts val="0"/>
              </a:spcBef>
              <a:spcAft>
                <a:spcPts val="0"/>
              </a:spcAft>
            </a:pPr>
            <a:endParaRPr lang="en-US" sz="1700">
              <a:solidFill>
                <a:srgbClr val="000000"/>
              </a:solidFill>
              <a:latin typeface="Arial"/>
            </a:endParaRPr>
          </a:p>
          <a:p>
            <a:pPr algn="l" fontAlgn="auto">
              <a:spcBef>
                <a:spcPts val="0"/>
              </a:spcBef>
              <a:spcAft>
                <a:spcPts val="0"/>
              </a:spcAft>
            </a:pPr>
            <a:r>
              <a:rPr lang="en-US" sz="2500">
                <a:solidFill>
                  <a:srgbClr val="000000"/>
                </a:solidFill>
                <a:latin typeface="Arial"/>
              </a:rPr>
              <a:t>• Over 300 Experimental Studies</a:t>
            </a:r>
          </a:p>
          <a:p>
            <a:pPr algn="l" fontAlgn="auto">
              <a:spcBef>
                <a:spcPts val="0"/>
              </a:spcBef>
              <a:spcAft>
                <a:spcPts val="0"/>
              </a:spcAft>
            </a:pPr>
            <a:r>
              <a:rPr lang="en-US" sz="2500">
                <a:solidFill>
                  <a:srgbClr val="000000"/>
                </a:solidFill>
                <a:latin typeface="Arial"/>
              </a:rPr>
              <a:t>• First study conducted in 1924</a:t>
            </a:r>
          </a:p>
          <a:p>
            <a:pPr algn="l" fontAlgn="auto">
              <a:spcBef>
                <a:spcPts val="0"/>
              </a:spcBef>
              <a:spcAft>
                <a:spcPts val="0"/>
              </a:spcAft>
            </a:pPr>
            <a:r>
              <a:rPr lang="en-US" sz="2500">
                <a:solidFill>
                  <a:srgbClr val="000000"/>
                </a:solidFill>
                <a:latin typeface="Arial"/>
              </a:rPr>
              <a:t>• High Generalizability</a:t>
            </a:r>
          </a:p>
          <a:p>
            <a:pPr algn="l" fontAlgn="auto">
              <a:spcBef>
                <a:spcPts val="0"/>
              </a:spcBef>
              <a:spcAft>
                <a:spcPts val="0"/>
              </a:spcAft>
            </a:pPr>
            <a:r>
              <a:rPr lang="en-US" sz="2500">
                <a:solidFill>
                  <a:srgbClr val="000000"/>
                </a:solidFill>
                <a:latin typeface="Arial"/>
              </a:rPr>
              <a:t>• Multiple Outcomes</a:t>
            </a:r>
          </a:p>
        </p:txBody>
      </p:sp>
      <p:sp>
        <p:nvSpPr>
          <p:cNvPr id="24580"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fontAlgn="auto">
              <a:spcBef>
                <a:spcPts val="0"/>
              </a:spcBef>
              <a:spcAft>
                <a:spcPts val="0"/>
              </a:spcAft>
            </a:pPr>
            <a:r>
              <a:rPr lang="en-US" sz="2000" b="1" dirty="0">
                <a:solidFill>
                  <a:srgbClr val="000000"/>
                </a:solidFill>
                <a:latin typeface="Arial"/>
              </a:rPr>
              <a:t>Outcomes</a:t>
            </a:r>
            <a:endParaRPr lang="en-US" sz="2000" dirty="0">
              <a:solidFill>
                <a:srgbClr val="000000"/>
              </a:solidFill>
              <a:latin typeface="Arial"/>
            </a:endParaRPr>
          </a:p>
          <a:p>
            <a:pPr marL="304800" indent="-304800" fontAlgn="auto">
              <a:spcBef>
                <a:spcPts val="0"/>
              </a:spcBef>
              <a:spcAft>
                <a:spcPts val="0"/>
              </a:spcAft>
            </a:pPr>
            <a:endParaRPr lang="en-US" sz="2000" dirty="0">
              <a:solidFill>
                <a:srgbClr val="000000"/>
              </a:solidFill>
              <a:latin typeface="Arial"/>
            </a:endParaRPr>
          </a:p>
          <a:p>
            <a:pPr marL="304800" indent="-304800" algn="l" fontAlgn="auto">
              <a:spcBef>
                <a:spcPts val="0"/>
              </a:spcBef>
              <a:spcAft>
                <a:spcPts val="0"/>
              </a:spcAft>
            </a:pPr>
            <a:r>
              <a:rPr lang="en-US" sz="2000" dirty="0">
                <a:solidFill>
                  <a:srgbClr val="000000"/>
                </a:solidFill>
                <a:latin typeface="Arial"/>
              </a:rPr>
              <a:t>1. Achievement and retention</a:t>
            </a:r>
          </a:p>
          <a:p>
            <a:pPr marL="304800" indent="-304800" algn="l" fontAlgn="auto">
              <a:spcBef>
                <a:spcPts val="0"/>
              </a:spcBef>
              <a:spcAft>
                <a:spcPts val="0"/>
              </a:spcAft>
            </a:pPr>
            <a:r>
              <a:rPr lang="en-US" sz="2000" dirty="0">
                <a:solidFill>
                  <a:srgbClr val="000000"/>
                </a:solidFill>
                <a:latin typeface="Arial"/>
              </a:rPr>
              <a:t>2. Critical thinking and higher-level</a:t>
            </a:r>
          </a:p>
          <a:p>
            <a:pPr marL="304800" indent="-304800" algn="l" fontAlgn="auto">
              <a:spcBef>
                <a:spcPts val="0"/>
              </a:spcBef>
              <a:spcAft>
                <a:spcPts val="0"/>
              </a:spcAft>
            </a:pPr>
            <a:r>
              <a:rPr lang="en-US" sz="2000" dirty="0">
                <a:solidFill>
                  <a:srgbClr val="000000"/>
                </a:solidFill>
                <a:latin typeface="Arial"/>
              </a:rPr>
              <a:t>	reasoning</a:t>
            </a:r>
          </a:p>
          <a:p>
            <a:pPr marL="304800" indent="-304800" algn="l" fontAlgn="auto">
              <a:spcBef>
                <a:spcPts val="0"/>
              </a:spcBef>
              <a:spcAft>
                <a:spcPts val="0"/>
              </a:spcAft>
            </a:pPr>
            <a:r>
              <a:rPr lang="en-US" sz="2000" dirty="0">
                <a:solidFill>
                  <a:srgbClr val="000000"/>
                </a:solidFill>
                <a:latin typeface="Arial"/>
              </a:rPr>
              <a:t>3. Differentiated views of others</a:t>
            </a:r>
          </a:p>
          <a:p>
            <a:pPr marL="304800" indent="-304800" algn="l" fontAlgn="auto">
              <a:spcBef>
                <a:spcPts val="0"/>
              </a:spcBef>
              <a:spcAft>
                <a:spcPts val="0"/>
              </a:spcAft>
            </a:pPr>
            <a:r>
              <a:rPr lang="en-US" sz="2000" dirty="0">
                <a:solidFill>
                  <a:srgbClr val="000000"/>
                </a:solidFill>
                <a:latin typeface="Arial"/>
              </a:rPr>
              <a:t>4. Accurate understanding of others' perspectives</a:t>
            </a:r>
          </a:p>
          <a:p>
            <a:pPr marL="304800" indent="-304800" algn="l" fontAlgn="auto">
              <a:spcBef>
                <a:spcPts val="0"/>
              </a:spcBef>
              <a:spcAft>
                <a:spcPts val="0"/>
              </a:spcAft>
            </a:pPr>
            <a:r>
              <a:rPr lang="en-US" sz="2000" dirty="0">
                <a:solidFill>
                  <a:srgbClr val="000000"/>
                </a:solidFill>
                <a:latin typeface="Arial"/>
              </a:rPr>
              <a:t>5. Liking for classmates and teacher</a:t>
            </a:r>
          </a:p>
          <a:p>
            <a:pPr marL="304800" indent="-304800" algn="l" fontAlgn="auto">
              <a:spcBef>
                <a:spcPts val="0"/>
              </a:spcBef>
              <a:spcAft>
                <a:spcPts val="0"/>
              </a:spcAft>
            </a:pPr>
            <a:r>
              <a:rPr lang="en-US" sz="2000" dirty="0">
                <a:solidFill>
                  <a:srgbClr val="000000"/>
                </a:solidFill>
                <a:latin typeface="Arial"/>
              </a:rPr>
              <a:t>6.	Liking for subject areas</a:t>
            </a:r>
          </a:p>
          <a:p>
            <a:pPr marL="304800" indent="-304800" algn="l" fontAlgn="auto">
              <a:spcBef>
                <a:spcPts val="0"/>
              </a:spcBef>
              <a:spcAft>
                <a:spcPts val="0"/>
              </a:spcAft>
            </a:pPr>
            <a:r>
              <a:rPr lang="en-US" sz="2000" dirty="0">
                <a:solidFill>
                  <a:srgbClr val="000000"/>
                </a:solidFill>
                <a:latin typeface="Arial"/>
              </a:rPr>
              <a:t>7. Teamwork skills</a:t>
            </a:r>
          </a:p>
        </p:txBody>
      </p:sp>
      <p:pic>
        <p:nvPicPr>
          <p:cNvPr id="24581" name="Picture 5"/>
          <p:cNvPicPr>
            <a:picLocks noChangeAspect="1" noChangeArrowheads="1"/>
          </p:cNvPicPr>
          <p:nvPr/>
        </p:nvPicPr>
        <p:blipFill>
          <a:blip r:embed="rId4" cstate="print"/>
          <a:srcRect l="20000" t="2344" r="21875"/>
          <a:stretch>
            <a:fillRect/>
          </a:stretch>
        </p:blipFill>
        <p:spPr bwMode="auto">
          <a:xfrm>
            <a:off x="4648200" y="4495800"/>
            <a:ext cx="1587500" cy="2133600"/>
          </a:xfrm>
          <a:prstGeom prst="rect">
            <a:avLst/>
          </a:prstGeom>
          <a:noFill/>
          <a:ln w="9525">
            <a:noFill/>
            <a:miter lim="800000"/>
            <a:headEnd/>
            <a:tailEnd/>
          </a:ln>
        </p:spPr>
      </p:pic>
      <p:pic>
        <p:nvPicPr>
          <p:cNvPr id="24582" name="Picture 6"/>
          <p:cNvPicPr>
            <a:picLocks noChangeAspect="1" noChangeArrowheads="1"/>
          </p:cNvPicPr>
          <p:nvPr/>
        </p:nvPicPr>
        <p:blipFill>
          <a:blip r:embed="rId5" cstate="print"/>
          <a:srcRect t="14546"/>
          <a:stretch>
            <a:fillRect/>
          </a:stretch>
        </p:blipFill>
        <p:spPr bwMode="auto">
          <a:xfrm>
            <a:off x="7391400" y="4648200"/>
            <a:ext cx="1498600" cy="1943100"/>
          </a:xfrm>
          <a:prstGeom prst="rect">
            <a:avLst/>
          </a:prstGeom>
          <a:noFill/>
          <a:ln w="9525">
            <a:noFill/>
            <a:miter lim="800000"/>
            <a:headEnd/>
            <a:tailEnd/>
          </a:ln>
        </p:spPr>
      </p:pic>
      <p:sp>
        <p:nvSpPr>
          <p:cNvPr id="24583" name="Text Box 7"/>
          <p:cNvSpPr txBox="1">
            <a:spLocks noChangeArrowheads="1"/>
          </p:cNvSpPr>
          <p:nvPr/>
        </p:nvSpPr>
        <p:spPr bwMode="auto">
          <a:xfrm>
            <a:off x="5105400" y="6553200"/>
            <a:ext cx="1257300" cy="304800"/>
          </a:xfrm>
          <a:prstGeom prst="rect">
            <a:avLst/>
          </a:prstGeom>
          <a:noFill/>
          <a:ln w="9525">
            <a:noFill/>
            <a:miter lim="800000"/>
            <a:headEnd/>
            <a:tailEnd/>
          </a:ln>
        </p:spPr>
        <p:txBody>
          <a:bodyPr wrap="none">
            <a:spAutoFit/>
          </a:bodyPr>
          <a:lstStyle/>
          <a:p>
            <a:pPr algn="l" eaLnBrk="1" fontAlgn="auto" hangingPunct="1">
              <a:spcBef>
                <a:spcPts val="0"/>
              </a:spcBef>
              <a:spcAft>
                <a:spcPts val="0"/>
              </a:spcAft>
            </a:pPr>
            <a:r>
              <a:rPr lang="en-US" sz="1400">
                <a:solidFill>
                  <a:srgbClr val="000000"/>
                </a:solidFill>
                <a:latin typeface="Arial"/>
              </a:rPr>
              <a:t>January 2005</a:t>
            </a:r>
          </a:p>
        </p:txBody>
      </p:sp>
      <p:sp>
        <p:nvSpPr>
          <p:cNvPr id="24584" name="Text Box 8"/>
          <p:cNvSpPr txBox="1">
            <a:spLocks noChangeArrowheads="1"/>
          </p:cNvSpPr>
          <p:nvPr/>
        </p:nvSpPr>
        <p:spPr bwMode="auto">
          <a:xfrm>
            <a:off x="7543800" y="6553200"/>
            <a:ext cx="1119188" cy="304800"/>
          </a:xfrm>
          <a:prstGeom prst="rect">
            <a:avLst/>
          </a:prstGeom>
          <a:noFill/>
          <a:ln w="9525">
            <a:noFill/>
            <a:miter lim="800000"/>
            <a:headEnd/>
            <a:tailEnd/>
          </a:ln>
        </p:spPr>
        <p:txBody>
          <a:bodyPr wrap="none">
            <a:spAutoFit/>
          </a:bodyPr>
          <a:lstStyle/>
          <a:p>
            <a:pPr algn="l" eaLnBrk="1" fontAlgn="auto" hangingPunct="1">
              <a:spcBef>
                <a:spcPts val="0"/>
              </a:spcBef>
              <a:spcAft>
                <a:spcPts val="0"/>
              </a:spcAft>
            </a:pPr>
            <a:r>
              <a:rPr lang="en-US" sz="1400">
                <a:solidFill>
                  <a:srgbClr val="000000"/>
                </a:solidFill>
                <a:latin typeface="Arial"/>
              </a:rPr>
              <a:t>March 2007</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143000" y="685800"/>
            <a:ext cx="6881813" cy="579438"/>
          </a:xfrm>
          <a:prstGeom prst="rect">
            <a:avLst/>
          </a:prstGeom>
          <a:noFill/>
          <a:ln w="12700">
            <a:noFill/>
            <a:miter lim="800000"/>
            <a:headEnd type="none" w="sm" len="sm"/>
            <a:tailEnd type="none" w="sm" len="sm"/>
          </a:ln>
          <a:effectLst/>
        </p:spPr>
        <p:txBody>
          <a:bodyPr wrap="none">
            <a:spAutoFit/>
          </a:bodyPr>
          <a:lstStyle/>
          <a:p>
            <a:pPr algn="l"/>
            <a:r>
              <a:rPr lang="en-US" sz="3200"/>
              <a:t>Small-Group Learning: Meta-analysis</a:t>
            </a:r>
          </a:p>
        </p:txBody>
      </p:sp>
      <p:sp>
        <p:nvSpPr>
          <p:cNvPr id="37891" name="Rectangle 3"/>
          <p:cNvSpPr>
            <a:spLocks noChangeArrowheads="1"/>
          </p:cNvSpPr>
          <p:nvPr/>
        </p:nvSpPr>
        <p:spPr bwMode="auto">
          <a:xfrm>
            <a:off x="838200" y="1524000"/>
            <a:ext cx="7620000" cy="825500"/>
          </a:xfrm>
          <a:prstGeom prst="rect">
            <a:avLst/>
          </a:prstGeom>
          <a:noFill/>
          <a:ln w="12700">
            <a:noFill/>
            <a:miter lim="800000"/>
            <a:headEnd type="none" w="sm" len="sm"/>
            <a:tailEnd type="none" w="sm" len="sm"/>
          </a:ln>
          <a:effectLst/>
        </p:spPr>
        <p:txBody>
          <a:bodyPr>
            <a:spAutoFit/>
          </a:bodyPr>
          <a:lstStyle/>
          <a:p>
            <a:r>
              <a:rPr lang="en-US" sz="1600"/>
              <a:t>Springer, L., Stanne, M. E., &amp; Donovan, S.  1999.  Effects of small-group learning on undergraduates in science, mathematics, engineering, and technology: A meta-analysis.  Review of Educational Research, 69(1), 21-52.</a:t>
            </a:r>
          </a:p>
        </p:txBody>
      </p:sp>
      <p:sp>
        <p:nvSpPr>
          <p:cNvPr id="37892" name="Rectangle 4"/>
          <p:cNvSpPr>
            <a:spLocks noChangeArrowheads="1"/>
          </p:cNvSpPr>
          <p:nvPr/>
        </p:nvSpPr>
        <p:spPr bwMode="auto">
          <a:xfrm>
            <a:off x="457200" y="2590800"/>
            <a:ext cx="8382000" cy="356076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Small-group (predominantly cooperative) learning in postsecondary science, mathematics, engineering, and technology (SMET).  383 reports from 1980 or later, 39 of which met the rigorous inclusion criteria for meta-analysis.  </a:t>
            </a:r>
          </a:p>
          <a:p>
            <a:pPr algn="l">
              <a:spcBef>
                <a:spcPct val="50000"/>
              </a:spcBef>
            </a:pPr>
            <a:r>
              <a:rPr lang="en-US" b="1"/>
              <a:t>The main effect of small-group learning on achievement, persistence, and attitudes among undergraduates in SMET was significant and positive.</a:t>
            </a:r>
            <a:r>
              <a:rPr lang="en-US"/>
              <a:t>  Mean effect sizes for achievement, persistence, and attitudes were 0.51, 0.46, and 0.55, respectively.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algn="l"/>
            <a:r>
              <a:rPr lang="en-US" sz="2600" b="1" dirty="0" smtClean="0">
                <a:solidFill>
                  <a:srgbClr val="000000"/>
                </a:solidFill>
                <a:latin typeface="Arial"/>
              </a:rPr>
              <a:t>Cooperative </a:t>
            </a:r>
            <a:r>
              <a:rPr lang="en-US" sz="2600" b="1" dirty="0">
                <a:solidFill>
                  <a:srgbClr val="000000"/>
                </a:solidFill>
                <a:latin typeface="Arial"/>
              </a:rPr>
              <a:t>Learning</a:t>
            </a:r>
            <a:r>
              <a:rPr lang="en-US" sz="2600" dirty="0">
                <a:solidFill>
                  <a:srgbClr val="000000"/>
                </a:solidFill>
                <a:latin typeface="Arial"/>
              </a:rPr>
              <a:t> is instruction that involves people working in teams to accomplish a common goal, under conditions that involve both </a:t>
            </a:r>
            <a:r>
              <a:rPr lang="en-US" sz="2600" i="1" dirty="0">
                <a:solidFill>
                  <a:srgbClr val="000000"/>
                </a:solidFill>
                <a:latin typeface="Arial"/>
              </a:rPr>
              <a:t>positive interdependence</a:t>
            </a:r>
            <a:r>
              <a:rPr lang="en-US" sz="2600" dirty="0">
                <a:solidFill>
                  <a:srgbClr val="000000"/>
                </a:solidFill>
                <a:latin typeface="Arial"/>
              </a:rPr>
              <a:t> (all members must cooperate to complete the task) and </a:t>
            </a:r>
            <a:r>
              <a:rPr lang="en-US" sz="2600" i="1" dirty="0">
                <a:solidFill>
                  <a:srgbClr val="000000"/>
                </a:solidFill>
                <a:latin typeface="Arial"/>
              </a:rPr>
              <a:t>individual and group accountability</a:t>
            </a:r>
            <a:r>
              <a:rPr lang="en-US" sz="2600" dirty="0">
                <a:solidFill>
                  <a:srgbClr val="000000"/>
                </a:solidFill>
                <a:latin typeface="Arial"/>
              </a:rPr>
              <a:t> (each member is accountable for the complete final outcome).</a:t>
            </a:r>
          </a:p>
          <a:p>
            <a:pPr algn="l"/>
            <a:endParaRPr lang="en-US" sz="1600" dirty="0">
              <a:solidFill>
                <a:srgbClr val="000000"/>
              </a:solidFill>
              <a:latin typeface="Arial"/>
            </a:endParaRPr>
          </a:p>
          <a:p>
            <a:r>
              <a:rPr lang="en-US" sz="3000" b="1" dirty="0">
                <a:solidFill>
                  <a:srgbClr val="000000"/>
                </a:solidFill>
                <a:latin typeface="Arial"/>
              </a:rPr>
              <a:t>Key Concepts</a:t>
            </a:r>
          </a:p>
          <a:p>
            <a:endParaRPr lang="en-US" sz="1100" b="1" dirty="0">
              <a:solidFill>
                <a:srgbClr val="000000"/>
              </a:solidFill>
              <a:latin typeface="Arial"/>
            </a:endParaRPr>
          </a:p>
          <a:p>
            <a:pPr algn="l"/>
            <a:r>
              <a:rPr lang="en-US" sz="3000" dirty="0">
                <a:solidFill>
                  <a:srgbClr val="000000"/>
                </a:solidFill>
                <a:latin typeface="Arial"/>
              </a:rPr>
              <a:t>•Positive Interdependence</a:t>
            </a:r>
          </a:p>
          <a:p>
            <a:pPr algn="l"/>
            <a:r>
              <a:rPr lang="en-US" sz="3000" dirty="0">
                <a:solidFill>
                  <a:srgbClr val="000000"/>
                </a:solidFill>
                <a:latin typeface="Arial"/>
              </a:rPr>
              <a:t>•Individual and Group Accountability</a:t>
            </a:r>
          </a:p>
          <a:p>
            <a:pPr algn="l"/>
            <a:r>
              <a:rPr lang="en-US" sz="3000" dirty="0">
                <a:solidFill>
                  <a:srgbClr val="000000"/>
                </a:solidFill>
                <a:latin typeface="Arial"/>
              </a:rPr>
              <a:t>•Face-to-Face </a:t>
            </a:r>
            <a:r>
              <a:rPr lang="en-US" sz="3000" dirty="0" err="1">
                <a:solidFill>
                  <a:srgbClr val="000000"/>
                </a:solidFill>
                <a:latin typeface="Arial"/>
              </a:rPr>
              <a:t>Promotive</a:t>
            </a:r>
            <a:r>
              <a:rPr lang="en-US" sz="3000" dirty="0">
                <a:solidFill>
                  <a:srgbClr val="000000"/>
                </a:solidFill>
                <a:latin typeface="Arial"/>
              </a:rPr>
              <a:t> Interaction</a:t>
            </a:r>
          </a:p>
          <a:p>
            <a:pPr algn="l"/>
            <a:r>
              <a:rPr lang="en-US" sz="3000" dirty="0">
                <a:solidFill>
                  <a:srgbClr val="000000"/>
                </a:solidFill>
                <a:latin typeface="Arial"/>
              </a:rPr>
              <a:t>•Teamwork Skills</a:t>
            </a:r>
          </a:p>
          <a:p>
            <a:pPr algn="l"/>
            <a:r>
              <a:rPr lang="en-US" sz="3000" dirty="0">
                <a:solidFill>
                  <a:srgbClr val="000000"/>
                </a:solidFill>
                <a:latin typeface="Arial"/>
              </a:rPr>
              <a:t>•Group Processing</a:t>
            </a:r>
          </a:p>
        </p:txBody>
      </p:sp>
      <p:pic>
        <p:nvPicPr>
          <p:cNvPr id="53251" name="Picture 3"/>
          <p:cNvPicPr>
            <a:picLocks noChangeAspect="1" noChangeArrowheads="1"/>
          </p:cNvPicPr>
          <p:nvPr/>
        </p:nvPicPr>
        <p:blipFill>
          <a:blip r:embed="rId3"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8767" cy="338554"/>
          </a:xfrm>
          <a:prstGeom prst="rect">
            <a:avLst/>
          </a:prstGeom>
          <a:noFill/>
          <a:ln w="12700">
            <a:noFill/>
            <a:miter lim="800000"/>
            <a:headEnd type="none" w="sm" len="sm"/>
            <a:tailEnd type="none" w="sm" len="sm"/>
          </a:ln>
        </p:spPr>
        <p:txBody>
          <a:bodyPr wrap="none">
            <a:spAutoFit/>
          </a:bodyPr>
          <a:lstStyle/>
          <a:p>
            <a:pPr algn="l" fontAlgn="auto">
              <a:spcBef>
                <a:spcPts val="0"/>
              </a:spcBef>
              <a:spcAft>
                <a:spcPts val="0"/>
              </a:spcAft>
            </a:pPr>
            <a:r>
              <a:rPr lang="en-US" sz="1600" dirty="0">
                <a:solidFill>
                  <a:srgbClr val="000000"/>
                </a:solidFill>
                <a:latin typeface="Arial"/>
              </a:rPr>
              <a:t>http://www.ce.umn.edu/~smith/docs/Smith-CL%20Handout%2008.pdf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Footer Placeholder 6"/>
          <p:cNvSpPr>
            <a:spLocks noGrp="1"/>
          </p:cNvSpPr>
          <p:nvPr>
            <p:ph type="ftr" sz="quarter" idx="11"/>
          </p:nvPr>
        </p:nvSpPr>
        <p:spPr>
          <a:noFill/>
        </p:spPr>
        <p:txBody>
          <a:bodyPr/>
          <a:lstStyle/>
          <a:p>
            <a:fld id="{E4BA59B5-D72B-4CAB-BBB3-5C10B2A8FFCA}" type="slidenum">
              <a:rPr lang="en-US" smtClean="0">
                <a:solidFill>
                  <a:srgbClr val="000000"/>
                </a:solidFill>
                <a:latin typeface="Arial" pitchFamily="34" charset="0"/>
              </a:rPr>
              <a:pPr/>
              <a:t>24</a:t>
            </a:fld>
            <a:endParaRPr lang="en-US" smtClean="0">
              <a:solidFill>
                <a:srgbClr val="000000"/>
              </a:solidFill>
              <a:latin typeface="Arial" pitchFamily="34" charset="0"/>
            </a:endParaRPr>
          </a:p>
        </p:txBody>
      </p:sp>
      <p:sp>
        <p:nvSpPr>
          <p:cNvPr id="50179" name="Rectangle 2"/>
          <p:cNvSpPr>
            <a:spLocks noGrp="1" noChangeArrowheads="1"/>
          </p:cNvSpPr>
          <p:nvPr>
            <p:ph type="body" sz="half" idx="1"/>
          </p:nvPr>
        </p:nvSpPr>
        <p:spPr>
          <a:noFill/>
        </p:spPr>
        <p:txBody>
          <a:bodyPr/>
          <a:lstStyle/>
          <a:p>
            <a:pPr>
              <a:buClr>
                <a:srgbClr val="FFFAEB"/>
              </a:buClr>
            </a:pPr>
            <a:endParaRPr lang="en-US" sz="2400" smtClean="0">
              <a:solidFill>
                <a:srgbClr val="000044"/>
              </a:solidFill>
            </a:endParaRPr>
          </a:p>
          <a:p>
            <a:pPr>
              <a:buClr>
                <a:srgbClr val="FFFAEB"/>
              </a:buClr>
            </a:pPr>
            <a:endParaRPr lang="en-US" sz="1800" smtClean="0">
              <a:solidFill>
                <a:srgbClr val="000066"/>
              </a:solidFill>
            </a:endParaRPr>
          </a:p>
          <a:p>
            <a:pPr>
              <a:buClr>
                <a:srgbClr val="FFFAEB"/>
              </a:buClr>
            </a:pPr>
            <a:endParaRPr lang="en-US" sz="1800" smtClean="0">
              <a:solidFill>
                <a:srgbClr val="000066"/>
              </a:solidFill>
            </a:endParaRPr>
          </a:p>
          <a:p>
            <a:pPr>
              <a:buClr>
                <a:srgbClr val="FFFAEB"/>
              </a:buClr>
            </a:pPr>
            <a:endParaRPr lang="en-US" sz="2000" smtClean="0">
              <a:solidFill>
                <a:srgbClr val="000066"/>
              </a:solidFill>
            </a:endParaRPr>
          </a:p>
          <a:p>
            <a:endParaRPr lang="en-US" sz="2000" smtClean="0">
              <a:solidFill>
                <a:srgbClr val="000066"/>
              </a:solidFill>
            </a:endParaRPr>
          </a:p>
        </p:txBody>
      </p:sp>
      <p:sp>
        <p:nvSpPr>
          <p:cNvPr id="50180"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pPr algn="l" eaLnBrk="1" hangingPunct="1"/>
            <a:endParaRPr lang="en-US" sz="1800">
              <a:solidFill>
                <a:srgbClr val="000000"/>
              </a:solidFill>
              <a:latin typeface="Arial" charset="0"/>
            </a:endParaRPr>
          </a:p>
        </p:txBody>
      </p:sp>
      <p:pic>
        <p:nvPicPr>
          <p:cNvPr id="50181" name="Picture 4" descr="DSC00004"/>
          <p:cNvPicPr preferRelativeResize="0">
            <a:picLocks noChangeAspect="1" noChangeArrowheads="1"/>
          </p:cNvPicPr>
          <p:nvPr/>
        </p:nvPicPr>
        <p:blipFill>
          <a:blip r:embed="rId3" cstate="print"/>
          <a:srcRect/>
          <a:stretch>
            <a:fillRect/>
          </a:stretch>
        </p:blipFill>
        <p:spPr bwMode="auto">
          <a:xfrm>
            <a:off x="211138" y="3987800"/>
            <a:ext cx="2241550" cy="1681163"/>
          </a:xfrm>
          <a:prstGeom prst="rect">
            <a:avLst/>
          </a:prstGeom>
          <a:noFill/>
          <a:ln w="9525">
            <a:noFill/>
            <a:miter lim="800000"/>
            <a:headEnd/>
            <a:tailEnd/>
          </a:ln>
        </p:spPr>
      </p:pic>
      <p:pic>
        <p:nvPicPr>
          <p:cNvPr id="50182" name="Picture 5" descr="engr100bridgepic5"/>
          <p:cNvPicPr preferRelativeResize="0">
            <a:picLocks noChangeAspect="1" noChangeArrowheads="1"/>
          </p:cNvPicPr>
          <p:nvPr/>
        </p:nvPicPr>
        <p:blipFill>
          <a:blip r:embed="rId4" cstate="print"/>
          <a:srcRect/>
          <a:stretch>
            <a:fillRect/>
          </a:stretch>
        </p:blipFill>
        <p:spPr bwMode="auto">
          <a:xfrm>
            <a:off x="4953000" y="1493838"/>
            <a:ext cx="3810000" cy="2392362"/>
          </a:xfrm>
          <a:prstGeom prst="rect">
            <a:avLst/>
          </a:prstGeom>
          <a:noFill/>
          <a:ln w="9525">
            <a:noFill/>
            <a:miter lim="800000"/>
            <a:headEnd/>
            <a:tailEnd/>
          </a:ln>
        </p:spPr>
      </p:pic>
      <p:pic>
        <p:nvPicPr>
          <p:cNvPr id="50183" name="Picture 6"/>
          <p:cNvPicPr preferRelativeResize="0">
            <a:picLocks noGrp="1" noChangeAspect="1" noChangeArrowheads="1"/>
          </p:cNvPicPr>
          <p:nvPr>
            <p:ph sz="quarter" idx="3"/>
          </p:nvPr>
        </p:nvPicPr>
        <p:blipFill>
          <a:blip r:embed="rId5" cstate="print"/>
          <a:srcRect/>
          <a:stretch>
            <a:fillRect/>
          </a:stretch>
        </p:blipFill>
        <p:spPr>
          <a:xfrm>
            <a:off x="2335213" y="3911600"/>
            <a:ext cx="2355850" cy="1579563"/>
          </a:xfrm>
          <a:noFill/>
        </p:spPr>
      </p:pic>
      <p:pic>
        <p:nvPicPr>
          <p:cNvPr id="50184" name="Picture 7" descr="STOEBE"/>
          <p:cNvPicPr preferRelativeResize="0">
            <a:picLocks noChangeAspect="1" noChangeArrowheads="1"/>
          </p:cNvPicPr>
          <p:nvPr/>
        </p:nvPicPr>
        <p:blipFill>
          <a:blip r:embed="rId6" cstate="print"/>
          <a:srcRect/>
          <a:stretch>
            <a:fillRect/>
          </a:stretch>
        </p:blipFill>
        <p:spPr bwMode="auto">
          <a:xfrm>
            <a:off x="203200" y="2417763"/>
            <a:ext cx="2478088" cy="1897062"/>
          </a:xfrm>
          <a:prstGeom prst="rect">
            <a:avLst/>
          </a:prstGeom>
          <a:noFill/>
          <a:ln w="9525">
            <a:noFill/>
            <a:miter lim="800000"/>
            <a:headEnd/>
            <a:tailEnd/>
          </a:ln>
        </p:spPr>
      </p:pic>
      <p:pic>
        <p:nvPicPr>
          <p:cNvPr id="50185" name="Picture 8"/>
          <p:cNvPicPr preferRelativeResize="0">
            <a:picLocks noGrp="1" noChangeAspect="1" noChangeArrowheads="1"/>
          </p:cNvPicPr>
          <p:nvPr>
            <p:ph sz="quarter" idx="2"/>
          </p:nvPr>
        </p:nvPicPr>
        <p:blipFill>
          <a:blip r:embed="rId7" cstate="print"/>
          <a:srcRect/>
          <a:stretch>
            <a:fillRect/>
          </a:stretch>
        </p:blipFill>
        <p:spPr>
          <a:xfrm>
            <a:off x="5867400" y="2971800"/>
            <a:ext cx="3157537" cy="1835150"/>
          </a:xfrm>
          <a:noFill/>
        </p:spPr>
      </p:pic>
      <p:sp>
        <p:nvSpPr>
          <p:cNvPr id="50186"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pPr algn="l" eaLnBrk="1" hangingPunct="1"/>
            <a:endParaRPr lang="en-US" sz="1800">
              <a:solidFill>
                <a:srgbClr val="000000"/>
              </a:solidFill>
              <a:latin typeface="Arial" charset="0"/>
            </a:endParaRPr>
          </a:p>
        </p:txBody>
      </p:sp>
      <p:pic>
        <p:nvPicPr>
          <p:cNvPr id="50187" name="Picture 10"/>
          <p:cNvPicPr preferRelativeResize="0">
            <a:picLocks noChangeAspect="1" noChangeArrowheads="1"/>
          </p:cNvPicPr>
          <p:nvPr/>
        </p:nvPicPr>
        <p:blipFill>
          <a:blip r:embed="rId8" cstate="print"/>
          <a:srcRect/>
          <a:stretch>
            <a:fillRect/>
          </a:stretch>
        </p:blipFill>
        <p:spPr bwMode="auto">
          <a:xfrm>
            <a:off x="4343400" y="5257800"/>
            <a:ext cx="1295400" cy="1341319"/>
          </a:xfrm>
          <a:prstGeom prst="rect">
            <a:avLst/>
          </a:prstGeom>
          <a:noFill/>
          <a:ln w="9525">
            <a:noFill/>
            <a:miter lim="800000"/>
            <a:headEnd/>
            <a:tailEnd/>
          </a:ln>
        </p:spPr>
      </p:pic>
      <p:pic>
        <p:nvPicPr>
          <p:cNvPr id="50188" name="Picture 11" descr="lecture"/>
          <p:cNvPicPr preferRelativeResize="0">
            <a:picLocks noChangeAspect="1" noChangeArrowheads="1"/>
          </p:cNvPicPr>
          <p:nvPr/>
        </p:nvPicPr>
        <p:blipFill>
          <a:blip r:embed="rId9" cstate="print"/>
          <a:srcRect/>
          <a:stretch>
            <a:fillRect/>
          </a:stretch>
        </p:blipFill>
        <p:spPr bwMode="auto">
          <a:xfrm>
            <a:off x="1635125" y="1684338"/>
            <a:ext cx="2874963" cy="1123950"/>
          </a:xfrm>
          <a:prstGeom prst="rect">
            <a:avLst/>
          </a:prstGeom>
          <a:noFill/>
          <a:ln w="9525">
            <a:noFill/>
            <a:miter lim="800000"/>
            <a:headEnd/>
            <a:tailEnd/>
          </a:ln>
        </p:spPr>
      </p:pic>
      <p:pic>
        <p:nvPicPr>
          <p:cNvPr id="50189" name="Picture 12" descr="group"/>
          <p:cNvPicPr preferRelativeResize="0">
            <a:picLocks noChangeAspect="1" noChangeArrowheads="1"/>
          </p:cNvPicPr>
          <p:nvPr/>
        </p:nvPicPr>
        <p:blipFill>
          <a:blip r:embed="rId10" cstate="print"/>
          <a:srcRect/>
          <a:stretch>
            <a:fillRect/>
          </a:stretch>
        </p:blipFill>
        <p:spPr bwMode="auto">
          <a:xfrm>
            <a:off x="5805735" y="4876800"/>
            <a:ext cx="3141415" cy="1447800"/>
          </a:xfrm>
          <a:prstGeom prst="rect">
            <a:avLst/>
          </a:prstGeom>
          <a:noFill/>
          <a:ln w="9525">
            <a:noFill/>
            <a:miter lim="800000"/>
            <a:headEnd/>
            <a:tailEnd/>
          </a:ln>
        </p:spPr>
      </p:pic>
      <p:sp>
        <p:nvSpPr>
          <p:cNvPr id="50190" name="Rectangle 13"/>
          <p:cNvSpPr>
            <a:spLocks noGrp="1" noChangeArrowheads="1"/>
          </p:cNvSpPr>
          <p:nvPr>
            <p:ph type="title"/>
          </p:nvPr>
        </p:nvSpPr>
        <p:spPr>
          <a:xfrm>
            <a:off x="685800" y="228600"/>
            <a:ext cx="7772400" cy="1143000"/>
          </a:xfrm>
          <a:noFill/>
        </p:spPr>
        <p:txBody>
          <a:bodyPr/>
          <a:lstStyle/>
          <a:p>
            <a:r>
              <a:rPr lang="en-US" dirty="0" smtClean="0"/>
              <a:t>Pedagogies of Engagement</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a:effectLst/>
        </p:spPr>
        <p:txBody>
          <a:bodyPr wrap="none" anchor="ctr"/>
          <a:lstStyle/>
          <a:p>
            <a:pPr algn="l" eaLnBrk="1" fontAlgn="auto" hangingPunct="1">
              <a:spcBef>
                <a:spcPts val="0"/>
              </a:spcBef>
              <a:spcAft>
                <a:spcPts val="0"/>
              </a:spcAft>
            </a:pPr>
            <a:endParaRPr lang="en-US" sz="1800">
              <a:solidFill>
                <a:prstClr val="black"/>
              </a:solidFill>
              <a:latin typeface="Calibri"/>
            </a:endParaRPr>
          </a:p>
        </p:txBody>
      </p:sp>
      <p:sp>
        <p:nvSpPr>
          <p:cNvPr id="5123" name="Rectangle 3"/>
          <p:cNvSpPr>
            <a:spLocks noGrp="1" noChangeArrowheads="1"/>
          </p:cNvSpPr>
          <p:nvPr>
            <p:ph type="title"/>
          </p:nvPr>
        </p:nvSpPr>
        <p:spPr/>
        <p:txBody>
          <a:bodyPr>
            <a:normAutofit/>
          </a:bodyPr>
          <a:lstStyle/>
          <a:p>
            <a:r>
              <a:rPr lang="en-US"/>
              <a:t>The Active Learning Continuum</a:t>
            </a:r>
          </a:p>
        </p:txBody>
      </p:sp>
      <p:sp>
        <p:nvSpPr>
          <p:cNvPr id="5124" name="Text Box 4"/>
          <p:cNvSpPr txBox="1">
            <a:spLocks noChangeArrowheads="1"/>
          </p:cNvSpPr>
          <p:nvPr/>
        </p:nvSpPr>
        <p:spPr bwMode="auto">
          <a:xfrm>
            <a:off x="914400" y="4191000"/>
            <a:ext cx="1239838" cy="82232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a:solidFill>
                  <a:prstClr val="black"/>
                </a:solidFill>
                <a:latin typeface="Arial Narrow" pitchFamily="34" charset="0"/>
              </a:rPr>
              <a:t>Active</a:t>
            </a:r>
          </a:p>
          <a:p>
            <a:pPr algn="l" eaLnBrk="1" fontAlgn="auto" hangingPunct="1">
              <a:spcBef>
                <a:spcPts val="0"/>
              </a:spcBef>
              <a:spcAft>
                <a:spcPts val="0"/>
              </a:spcAft>
            </a:pPr>
            <a:r>
              <a:rPr lang="en-US" b="1">
                <a:solidFill>
                  <a:prstClr val="black"/>
                </a:solidFill>
                <a:latin typeface="Arial Narrow" pitchFamily="34" charset="0"/>
              </a:rPr>
              <a:t>Learning</a:t>
            </a:r>
          </a:p>
        </p:txBody>
      </p:sp>
      <p:sp>
        <p:nvSpPr>
          <p:cNvPr id="5125" name="Text Box 5"/>
          <p:cNvSpPr txBox="1">
            <a:spLocks noChangeArrowheads="1"/>
          </p:cNvSpPr>
          <p:nvPr/>
        </p:nvSpPr>
        <p:spPr bwMode="auto">
          <a:xfrm>
            <a:off x="7467600" y="4191000"/>
            <a:ext cx="1266825" cy="1187450"/>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dirty="0">
                <a:solidFill>
                  <a:prstClr val="black"/>
                </a:solidFill>
                <a:latin typeface="Arial Narrow" pitchFamily="34" charset="0"/>
              </a:rPr>
              <a:t>Problem-</a:t>
            </a:r>
          </a:p>
          <a:p>
            <a:pPr algn="l" eaLnBrk="1" fontAlgn="auto" hangingPunct="1">
              <a:spcBef>
                <a:spcPts val="0"/>
              </a:spcBef>
              <a:spcAft>
                <a:spcPts val="0"/>
              </a:spcAft>
            </a:pPr>
            <a:r>
              <a:rPr lang="en-US" b="1" dirty="0">
                <a:solidFill>
                  <a:prstClr val="black"/>
                </a:solidFill>
                <a:latin typeface="Arial Narrow" pitchFamily="34" charset="0"/>
              </a:rPr>
              <a:t>Based </a:t>
            </a:r>
          </a:p>
          <a:p>
            <a:pPr algn="l" eaLnBrk="1" fontAlgn="auto" hangingPunct="1">
              <a:spcBef>
                <a:spcPts val="0"/>
              </a:spcBef>
              <a:spcAft>
                <a:spcPts val="0"/>
              </a:spcAft>
            </a:pPr>
            <a:r>
              <a:rPr lang="en-US" b="1" dirty="0">
                <a:solidFill>
                  <a:prstClr val="black"/>
                </a:solidFill>
                <a:latin typeface="Arial Narrow" pitchFamily="34" charset="0"/>
              </a:rPr>
              <a:t>Learning</a:t>
            </a:r>
          </a:p>
        </p:txBody>
      </p:sp>
      <p:sp>
        <p:nvSpPr>
          <p:cNvPr id="5126" name="Text Box 6"/>
          <p:cNvSpPr txBox="1">
            <a:spLocks noChangeArrowheads="1"/>
          </p:cNvSpPr>
          <p:nvPr/>
        </p:nvSpPr>
        <p:spPr bwMode="auto">
          <a:xfrm>
            <a:off x="820738" y="1579562"/>
            <a:ext cx="1785937" cy="82232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a:solidFill>
                  <a:prstClr val="black"/>
                </a:solidFill>
                <a:latin typeface="Arial Narrow" pitchFamily="34" charset="0"/>
              </a:rPr>
              <a:t>Make the</a:t>
            </a:r>
          </a:p>
          <a:p>
            <a:pPr algn="l" eaLnBrk="1" fontAlgn="auto" hangingPunct="1">
              <a:spcBef>
                <a:spcPts val="0"/>
              </a:spcBef>
              <a:spcAft>
                <a:spcPts val="0"/>
              </a:spcAft>
            </a:pPr>
            <a:r>
              <a:rPr lang="en-US" b="1">
                <a:solidFill>
                  <a:prstClr val="black"/>
                </a:solidFill>
                <a:latin typeface="Arial Narrow" pitchFamily="34" charset="0"/>
              </a:rPr>
              <a:t>lecture active</a:t>
            </a:r>
          </a:p>
        </p:txBody>
      </p:sp>
      <p:sp>
        <p:nvSpPr>
          <p:cNvPr id="5127" name="Text Box 7"/>
          <p:cNvSpPr txBox="1">
            <a:spLocks noChangeArrowheads="1"/>
          </p:cNvSpPr>
          <p:nvPr/>
        </p:nvSpPr>
        <p:spPr bwMode="auto">
          <a:xfrm>
            <a:off x="7315200" y="1250950"/>
            <a:ext cx="1325563" cy="1187450"/>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a:solidFill>
                  <a:prstClr val="black"/>
                </a:solidFill>
                <a:latin typeface="Arial Narrow" pitchFamily="34" charset="0"/>
              </a:rPr>
              <a:t>Problems</a:t>
            </a:r>
          </a:p>
          <a:p>
            <a:pPr algn="l" eaLnBrk="1" fontAlgn="auto" hangingPunct="1">
              <a:spcBef>
                <a:spcPts val="0"/>
              </a:spcBef>
              <a:spcAft>
                <a:spcPts val="0"/>
              </a:spcAft>
            </a:pPr>
            <a:r>
              <a:rPr lang="en-US" b="1">
                <a:solidFill>
                  <a:prstClr val="black"/>
                </a:solidFill>
                <a:latin typeface="Arial Narrow" pitchFamily="34" charset="0"/>
              </a:rPr>
              <a:t>Drive the </a:t>
            </a:r>
          </a:p>
          <a:p>
            <a:pPr algn="l" eaLnBrk="1" fontAlgn="auto" hangingPunct="1">
              <a:spcBef>
                <a:spcPts val="0"/>
              </a:spcBef>
              <a:spcAft>
                <a:spcPts val="0"/>
              </a:spcAft>
            </a:pPr>
            <a:r>
              <a:rPr lang="en-US" b="1">
                <a:solidFill>
                  <a:prstClr val="black"/>
                </a:solidFill>
                <a:latin typeface="Arial Narrow" pitchFamily="34" charset="0"/>
              </a:rPr>
              <a:t>Course</a:t>
            </a:r>
          </a:p>
        </p:txBody>
      </p:sp>
      <p:sp>
        <p:nvSpPr>
          <p:cNvPr id="5128" name="Text Box 8"/>
          <p:cNvSpPr txBox="1">
            <a:spLocks noChangeArrowheads="1"/>
          </p:cNvSpPr>
          <p:nvPr/>
        </p:nvSpPr>
        <p:spPr bwMode="auto">
          <a:xfrm>
            <a:off x="914400" y="2951162"/>
            <a:ext cx="1419225" cy="82232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a:solidFill>
                  <a:prstClr val="black"/>
                </a:solidFill>
                <a:latin typeface="Arial Narrow" pitchFamily="34" charset="0"/>
              </a:rPr>
              <a:t>Instructor </a:t>
            </a:r>
          </a:p>
          <a:p>
            <a:pPr algn="l" eaLnBrk="1" fontAlgn="auto" hangingPunct="1">
              <a:spcBef>
                <a:spcPts val="0"/>
              </a:spcBef>
              <a:spcAft>
                <a:spcPts val="0"/>
              </a:spcAft>
            </a:pPr>
            <a:r>
              <a:rPr lang="en-US" b="1">
                <a:solidFill>
                  <a:prstClr val="black"/>
                </a:solidFill>
                <a:latin typeface="Arial Narrow" pitchFamily="34" charset="0"/>
              </a:rPr>
              <a:t>Centered</a:t>
            </a:r>
          </a:p>
        </p:txBody>
      </p:sp>
      <p:sp>
        <p:nvSpPr>
          <p:cNvPr id="5129" name="Text Box 9"/>
          <p:cNvSpPr txBox="1">
            <a:spLocks noChangeArrowheads="1"/>
          </p:cNvSpPr>
          <p:nvPr/>
        </p:nvSpPr>
        <p:spPr bwMode="auto">
          <a:xfrm>
            <a:off x="6934200" y="2971800"/>
            <a:ext cx="1268412" cy="82232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dirty="0">
                <a:solidFill>
                  <a:prstClr val="black"/>
                </a:solidFill>
                <a:latin typeface="Arial Narrow" pitchFamily="34" charset="0"/>
              </a:rPr>
              <a:t>Student</a:t>
            </a:r>
          </a:p>
          <a:p>
            <a:pPr algn="l" eaLnBrk="1" fontAlgn="auto" hangingPunct="1">
              <a:spcBef>
                <a:spcPts val="0"/>
              </a:spcBef>
              <a:spcAft>
                <a:spcPts val="0"/>
              </a:spcAft>
            </a:pPr>
            <a:r>
              <a:rPr lang="en-US" b="1" dirty="0">
                <a:solidFill>
                  <a:prstClr val="black"/>
                </a:solidFill>
                <a:latin typeface="Arial Narrow" pitchFamily="34" charset="0"/>
              </a:rPr>
              <a:t>Centered</a:t>
            </a:r>
          </a:p>
        </p:txBody>
      </p:sp>
      <p:sp>
        <p:nvSpPr>
          <p:cNvPr id="5130" name="Text Box 10"/>
          <p:cNvSpPr txBox="1">
            <a:spLocks noChangeArrowheads="1"/>
          </p:cNvSpPr>
          <p:nvPr/>
        </p:nvSpPr>
        <p:spPr bwMode="auto">
          <a:xfrm>
            <a:off x="2819400" y="4191000"/>
            <a:ext cx="1770063" cy="82232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dirty="0">
                <a:solidFill>
                  <a:prstClr val="black"/>
                </a:solidFill>
                <a:latin typeface="Arial Narrow" pitchFamily="34" charset="0"/>
              </a:rPr>
              <a:t>Collaborative</a:t>
            </a:r>
          </a:p>
          <a:p>
            <a:pPr algn="l" eaLnBrk="1" fontAlgn="auto" hangingPunct="1">
              <a:spcBef>
                <a:spcPts val="0"/>
              </a:spcBef>
              <a:spcAft>
                <a:spcPts val="0"/>
              </a:spcAft>
            </a:pPr>
            <a:r>
              <a:rPr lang="en-US" b="1" dirty="0">
                <a:solidFill>
                  <a:prstClr val="black"/>
                </a:solidFill>
                <a:latin typeface="Arial Narrow" pitchFamily="34" charset="0"/>
              </a:rPr>
              <a:t>Learning</a:t>
            </a:r>
          </a:p>
        </p:txBody>
      </p:sp>
      <p:sp>
        <p:nvSpPr>
          <p:cNvPr id="5131" name="Text Box 11"/>
          <p:cNvSpPr txBox="1">
            <a:spLocks noChangeArrowheads="1"/>
          </p:cNvSpPr>
          <p:nvPr/>
        </p:nvSpPr>
        <p:spPr bwMode="auto">
          <a:xfrm>
            <a:off x="5257800" y="4267200"/>
            <a:ext cx="1630362" cy="82232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dirty="0">
                <a:solidFill>
                  <a:prstClr val="black"/>
                </a:solidFill>
                <a:latin typeface="Arial Narrow" pitchFamily="34" charset="0"/>
              </a:rPr>
              <a:t>Cooperative</a:t>
            </a:r>
          </a:p>
          <a:p>
            <a:pPr algn="l" eaLnBrk="1" fontAlgn="auto" hangingPunct="1">
              <a:spcBef>
                <a:spcPts val="0"/>
              </a:spcBef>
              <a:spcAft>
                <a:spcPts val="0"/>
              </a:spcAft>
            </a:pPr>
            <a:r>
              <a:rPr lang="en-US" b="1" dirty="0">
                <a:solidFill>
                  <a:prstClr val="black"/>
                </a:solidFill>
                <a:latin typeface="Arial Narrow" pitchFamily="34" charset="0"/>
              </a:rPr>
              <a:t>Learning</a:t>
            </a:r>
          </a:p>
        </p:txBody>
      </p:sp>
      <p:sp>
        <p:nvSpPr>
          <p:cNvPr id="5132" name="Text Box 12"/>
          <p:cNvSpPr txBox="1">
            <a:spLocks noChangeArrowheads="1"/>
          </p:cNvSpPr>
          <p:nvPr/>
        </p:nvSpPr>
        <p:spPr bwMode="auto">
          <a:xfrm>
            <a:off x="3124200" y="1371600"/>
            <a:ext cx="1298575" cy="1187450"/>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a:solidFill>
                  <a:prstClr val="black"/>
                </a:solidFill>
                <a:latin typeface="Arial Narrow" pitchFamily="34" charset="0"/>
              </a:rPr>
              <a:t>Informal</a:t>
            </a:r>
          </a:p>
          <a:p>
            <a:pPr algn="l" eaLnBrk="1" fontAlgn="auto" hangingPunct="1">
              <a:spcBef>
                <a:spcPts val="0"/>
              </a:spcBef>
              <a:spcAft>
                <a:spcPts val="0"/>
              </a:spcAft>
            </a:pPr>
            <a:r>
              <a:rPr lang="en-US" b="1">
                <a:solidFill>
                  <a:prstClr val="black"/>
                </a:solidFill>
                <a:latin typeface="Arial Narrow" pitchFamily="34" charset="0"/>
              </a:rPr>
              <a:t>Group</a:t>
            </a:r>
          </a:p>
          <a:p>
            <a:pPr algn="l" eaLnBrk="1" fontAlgn="auto" hangingPunct="1">
              <a:spcBef>
                <a:spcPts val="0"/>
              </a:spcBef>
              <a:spcAft>
                <a:spcPts val="0"/>
              </a:spcAft>
            </a:pPr>
            <a:r>
              <a:rPr lang="en-US" b="1">
                <a:solidFill>
                  <a:prstClr val="black"/>
                </a:solidFill>
                <a:latin typeface="Arial Narrow" pitchFamily="34" charset="0"/>
              </a:rPr>
              <a:t>Activities</a:t>
            </a:r>
          </a:p>
        </p:txBody>
      </p:sp>
      <p:sp>
        <p:nvSpPr>
          <p:cNvPr id="5133" name="Text Box 13"/>
          <p:cNvSpPr txBox="1">
            <a:spLocks noChangeArrowheads="1"/>
          </p:cNvSpPr>
          <p:nvPr/>
        </p:nvSpPr>
        <p:spPr bwMode="auto">
          <a:xfrm>
            <a:off x="5241925" y="1327150"/>
            <a:ext cx="1446213" cy="1187450"/>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pPr>
            <a:r>
              <a:rPr lang="en-US" b="1">
                <a:solidFill>
                  <a:prstClr val="black"/>
                </a:solidFill>
                <a:latin typeface="Arial Narrow" pitchFamily="34" charset="0"/>
              </a:rPr>
              <a:t>Structured</a:t>
            </a:r>
          </a:p>
          <a:p>
            <a:pPr algn="l" eaLnBrk="1" fontAlgn="auto" hangingPunct="1">
              <a:spcBef>
                <a:spcPts val="0"/>
              </a:spcBef>
              <a:spcAft>
                <a:spcPts val="0"/>
              </a:spcAft>
            </a:pPr>
            <a:r>
              <a:rPr lang="en-US" b="1">
                <a:solidFill>
                  <a:prstClr val="black"/>
                </a:solidFill>
                <a:latin typeface="Arial Narrow" pitchFamily="34" charset="0"/>
              </a:rPr>
              <a:t>Team</a:t>
            </a:r>
          </a:p>
          <a:p>
            <a:pPr algn="l" eaLnBrk="1" fontAlgn="auto" hangingPunct="1">
              <a:spcBef>
                <a:spcPts val="0"/>
              </a:spcBef>
              <a:spcAft>
                <a:spcPts val="0"/>
              </a:spcAft>
            </a:pPr>
            <a:r>
              <a:rPr lang="en-US" b="1">
                <a:solidFill>
                  <a:prstClr val="black"/>
                </a:solidFill>
                <a:latin typeface="Arial Narrow" pitchFamily="34"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5" name="TextBox 14"/>
          <p:cNvSpPr txBox="1"/>
          <p:nvPr/>
        </p:nvSpPr>
        <p:spPr>
          <a:xfrm>
            <a:off x="914400" y="6172200"/>
            <a:ext cx="2837187" cy="369332"/>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prstClr val="black"/>
                </a:solidFill>
                <a:latin typeface="Calibri"/>
              </a:rPr>
              <a:t>Prince, M. (2010). NAE FOEE</a:t>
            </a:r>
            <a:endParaRPr lang="en-US" sz="1800" dirty="0">
              <a:solidFill>
                <a:prstClr val="black"/>
              </a:solidFill>
              <a:latin typeface="Calibri"/>
            </a:endParaRPr>
          </a:p>
        </p:txBody>
      </p:sp>
      <p:sp>
        <p:nvSpPr>
          <p:cNvPr id="16" name="TextBox 15"/>
          <p:cNvSpPr txBox="1"/>
          <p:nvPr/>
        </p:nvSpPr>
        <p:spPr>
          <a:xfrm>
            <a:off x="5105400" y="6096000"/>
            <a:ext cx="3972947" cy="646331"/>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prstClr val="black"/>
                </a:solidFill>
                <a:latin typeface="Calibri"/>
              </a:rPr>
              <a:t>My work is situated here – Cooperative</a:t>
            </a:r>
          </a:p>
          <a:p>
            <a:pPr algn="l" eaLnBrk="1" fontAlgn="auto" hangingPunct="1">
              <a:spcBef>
                <a:spcPts val="0"/>
              </a:spcBef>
              <a:spcAft>
                <a:spcPts val="0"/>
              </a:spcAft>
            </a:pPr>
            <a:r>
              <a:rPr lang="en-US" sz="1800" dirty="0" smtClean="0">
                <a:solidFill>
                  <a:prstClr val="black"/>
                </a:solidFill>
                <a:latin typeface="Calibri"/>
              </a:rPr>
              <a:t>Learning &amp; Challenge-Based Learning</a:t>
            </a:r>
            <a:endParaRPr lang="en-US" sz="1800"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26</a:t>
            </a:fld>
            <a:endParaRPr lang="en-US" smtClean="0">
              <a:solidFill>
                <a:srgbClr val="000000"/>
              </a:solidFill>
            </a:endParaRPr>
          </a:p>
        </p:txBody>
      </p:sp>
      <p:pic>
        <p:nvPicPr>
          <p:cNvPr id="55299" name="Picture 2" descr="Bookendcrop"/>
          <p:cNvPicPr>
            <a:picLocks noChangeAspect="1" noChangeArrowheads="1"/>
          </p:cNvPicPr>
          <p:nvPr/>
        </p:nvPicPr>
        <p:blipFill>
          <a:blip r:embed="rId3" cstate="print"/>
          <a:srcRect/>
          <a:stretch>
            <a:fillRect/>
          </a:stretch>
        </p:blipFill>
        <p:spPr bwMode="auto">
          <a:xfrm>
            <a:off x="1143000" y="12954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76400" y="609600"/>
            <a:ext cx="5735638" cy="579438"/>
          </a:xfrm>
          <a:prstGeom prst="rect">
            <a:avLst/>
          </a:prstGeom>
          <a:noFill/>
          <a:ln w="9525">
            <a:noFill/>
            <a:miter lim="800000"/>
            <a:headEnd/>
            <a:tailEnd/>
          </a:ln>
        </p:spPr>
        <p:txBody>
          <a:bodyPr wrap="none">
            <a:spAutoFit/>
          </a:bodyPr>
          <a:lstStyle/>
          <a:p>
            <a:pPr algn="l"/>
            <a:r>
              <a:rPr lang="en-US" sz="3200">
                <a:solidFill>
                  <a:srgbClr val="000000"/>
                </a:solidFill>
                <a:latin typeface="Arial" charset="0"/>
              </a:rPr>
              <a:t>Book Ends on a Class Session</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1828800" y="1219200"/>
            <a:ext cx="5410200" cy="5087236"/>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eaLnBrk="1" fontAlgn="auto" hangingPunct="1">
              <a:spcBef>
                <a:spcPts val="0"/>
              </a:spcBef>
              <a:spcAft>
                <a:spcPts val="0"/>
              </a:spcAft>
              <a:defRPr/>
            </a:pPr>
            <a:r>
              <a:rPr lang="en-US" sz="3200" b="1" dirty="0" smtClean="0">
                <a:solidFill>
                  <a:srgbClr val="000000"/>
                </a:solidFill>
                <a:latin typeface="Tahoma" pitchFamily="34" charset="0"/>
                <a:cs typeface="Tahoma" pitchFamily="34" charset="0"/>
              </a:rPr>
              <a:t>Problem-Based Cooperative </a:t>
            </a:r>
            <a:r>
              <a:rPr lang="en-US" sz="3200" b="1" dirty="0">
                <a:solidFill>
                  <a:srgbClr val="000000"/>
                </a:solidFill>
                <a:latin typeface="Tahoma" pitchFamily="34" charset="0"/>
                <a:cs typeface="Tahoma" pitchFamily="34" charset="0"/>
              </a:rPr>
              <a:t>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srgbClr val="FFFFFF"/>
              </a:solidFill>
            </a:endParaRPr>
          </a:p>
        </p:txBody>
      </p:sp>
      <p:sp>
        <p:nvSpPr>
          <p:cNvPr id="43016" name="Text Box 5"/>
          <p:cNvSpPr txBox="1">
            <a:spLocks noChangeArrowheads="1"/>
          </p:cNvSpPr>
          <p:nvPr/>
        </p:nvSpPr>
        <p:spPr bwMode="auto">
          <a:xfrm>
            <a:off x="304800" y="6400800"/>
            <a:ext cx="8513763" cy="276999"/>
          </a:xfrm>
          <a:prstGeom prst="rect">
            <a:avLst/>
          </a:prstGeom>
          <a:noFill/>
          <a:ln w="9525">
            <a:noFill/>
            <a:miter lim="800000"/>
            <a:headEnd/>
            <a:tailEnd/>
          </a:ln>
        </p:spPr>
        <p:txBody>
          <a:bodyPr wrap="square">
            <a:spAutoFit/>
          </a:bodyPr>
          <a:lstStyle/>
          <a:p>
            <a:pPr algn="l" eaLnBrk="1" fontAlgn="auto" hangingPunct="1">
              <a:spcBef>
                <a:spcPts val="0"/>
              </a:spcBef>
              <a:spcAft>
                <a:spcPts val="0"/>
              </a:spcAft>
            </a:pPr>
            <a:r>
              <a:rPr lang="en-US" sz="1200" dirty="0">
                <a:solidFill>
                  <a:srgbClr val="000000"/>
                </a:solidFill>
                <a:latin typeface="Arial"/>
              </a:rPr>
              <a:t>January 13, 2009—New York </a:t>
            </a:r>
            <a:r>
              <a:rPr lang="en-US" sz="1200" dirty="0" smtClean="0">
                <a:solidFill>
                  <a:srgbClr val="000000"/>
                </a:solidFill>
                <a:latin typeface="Arial"/>
              </a:rPr>
              <a:t>Times – http</a:t>
            </a:r>
            <a:r>
              <a:rPr lang="en-US" sz="1200" dirty="0">
                <a:solidFill>
                  <a:srgbClr val="000000"/>
                </a:solidFill>
                <a:latin typeface="Arial"/>
              </a:rPr>
              <a:t>://www.nytimes.com/2009/01/13/us/13physics.html?em</a:t>
            </a:r>
          </a:p>
        </p:txBody>
      </p:sp>
      <p:sp>
        <p:nvSpPr>
          <p:cNvPr id="6" name="Slide Number Placeholder 5"/>
          <p:cNvSpPr>
            <a:spLocks noGrp="1"/>
          </p:cNvSpPr>
          <p:nvPr>
            <p:ph type="sldNum" sz="quarter" idx="12"/>
          </p:nvPr>
        </p:nvSpPr>
        <p:spPr/>
        <p:txBody>
          <a:bodyPr/>
          <a:lstStyle/>
          <a:p>
            <a:fld id="{FFB777ED-8EBB-4091-979B-2D173A27FDDF}" type="slidenum">
              <a:rPr lang="en-US" smtClean="0">
                <a:solidFill>
                  <a:srgbClr val="000000"/>
                </a:solidFill>
              </a:rPr>
              <a:pPr/>
              <a:t>27</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44035"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pPr algn="l" eaLnBrk="1" fontAlgn="auto" hangingPunct="1">
              <a:spcBef>
                <a:spcPts val="0"/>
              </a:spcBef>
              <a:spcAft>
                <a:spcPts val="0"/>
              </a:spcAft>
            </a:pPr>
            <a:r>
              <a:rPr lang="en-US" sz="1800">
                <a:solidFill>
                  <a:srgbClr val="000000"/>
                </a:solidFill>
                <a:latin typeface="Arial"/>
              </a:rPr>
              <a:t>http://web.mit.edu/edtech/casestudies/teal.html#video</a:t>
            </a:r>
          </a:p>
        </p:txBody>
      </p:sp>
      <p:sp>
        <p:nvSpPr>
          <p:cNvPr id="4" name="Slide Number Placeholder 3"/>
          <p:cNvSpPr>
            <a:spLocks noGrp="1"/>
          </p:cNvSpPr>
          <p:nvPr>
            <p:ph type="sldNum" sz="quarter" idx="12"/>
          </p:nvPr>
        </p:nvSpPr>
        <p:spPr/>
        <p:txBody>
          <a:bodyPr/>
          <a:lstStyle/>
          <a:p>
            <a:fld id="{FFB777ED-8EBB-4091-979B-2D173A27FDDF}" type="slidenum">
              <a:rPr lang="en-US" smtClean="0">
                <a:solidFill>
                  <a:srgbClr val="000000"/>
                </a:solidFill>
              </a:rPr>
              <a:pPr/>
              <a:t>28</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algn="l" eaLnBrk="1" fontAlgn="auto" hangingPunct="1">
              <a:spcBef>
                <a:spcPct val="50000"/>
              </a:spcBef>
              <a:spcAft>
                <a:spcPts val="0"/>
              </a:spcAft>
            </a:pPr>
            <a:endParaRPr lang="en-US" sz="1800">
              <a:solidFill>
                <a:srgbClr val="000000"/>
              </a:solidFill>
              <a:latin typeface="Arial"/>
            </a:endParaRPr>
          </a:p>
        </p:txBody>
      </p:sp>
      <p:sp>
        <p:nvSpPr>
          <p:cNvPr id="45059"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pPr algn="l" eaLnBrk="1" fontAlgn="auto" hangingPunct="1">
              <a:spcBef>
                <a:spcPts val="0"/>
              </a:spcBef>
              <a:spcAft>
                <a:spcPts val="0"/>
              </a:spcAft>
            </a:pPr>
            <a:r>
              <a:rPr lang="en-US" sz="1600">
                <a:solidFill>
                  <a:srgbClr val="000000"/>
                </a:solidFill>
                <a:latin typeface="Arial"/>
              </a:rPr>
              <a:t>http://www.ncsu.edu/PER/scaleup.html</a:t>
            </a:r>
          </a:p>
        </p:txBody>
      </p:sp>
      <p:pic>
        <p:nvPicPr>
          <p:cNvPr id="45060"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B777ED-8EBB-4091-979B-2D173A27FDDF}" type="slidenum">
              <a:rPr lang="en-US" smtClean="0">
                <a:solidFill>
                  <a:srgbClr val="000000"/>
                </a:solidFill>
              </a:rPr>
              <a:pPr/>
              <a:t>29</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latin typeface="Arial" pitchFamily="34" charset="0"/>
                <a:cs typeface="Arial" pitchFamily="34" charset="0"/>
              </a:rPr>
              <a:t>Questions Shaping the Keynote</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609600" y="1371600"/>
            <a:ext cx="7772400" cy="4114800"/>
          </a:xfrm>
        </p:spPr>
        <p:txBody>
          <a:bodyPr/>
          <a:lstStyle/>
          <a:p>
            <a:r>
              <a:rPr lang="en-US" sz="2400" dirty="0" smtClean="0">
                <a:latin typeface="Arial" pitchFamily="34" charset="0"/>
                <a:cs typeface="Arial" pitchFamily="34" charset="0"/>
              </a:rPr>
              <a:t>How do we embrace engineering principles in engineering education?</a:t>
            </a:r>
          </a:p>
          <a:p>
            <a:pPr lvl="1"/>
            <a:r>
              <a:rPr lang="en-US" sz="2000" dirty="0" smtClean="0">
                <a:latin typeface="Arial" pitchFamily="34" charset="0"/>
                <a:cs typeface="Arial" pitchFamily="34" charset="0"/>
              </a:rPr>
              <a:t>How do we cultivate innovative practices in engineering education</a:t>
            </a:r>
          </a:p>
          <a:p>
            <a:r>
              <a:rPr lang="en-US" sz="2400" dirty="0" smtClean="0">
                <a:latin typeface="Arial" pitchFamily="34" charset="0"/>
                <a:cs typeface="Arial" pitchFamily="34" charset="0"/>
              </a:rPr>
              <a:t>How do we close the loop between research and practice?</a:t>
            </a:r>
          </a:p>
          <a:p>
            <a:pPr lvl="1"/>
            <a:r>
              <a:rPr lang="en-US" sz="2000" dirty="0" smtClean="0">
                <a:latin typeface="Arial" pitchFamily="34" charset="0"/>
                <a:cs typeface="Arial" pitchFamily="34" charset="0"/>
              </a:rPr>
              <a:t>What is the role of engineering education research? </a:t>
            </a:r>
          </a:p>
          <a:p>
            <a:r>
              <a:rPr lang="en-US" sz="2400" dirty="0" smtClean="0">
                <a:latin typeface="Arial" pitchFamily="34" charset="0"/>
                <a:cs typeface="Arial" pitchFamily="34" charset="0"/>
              </a:rPr>
              <a:t>What is RREE, Rigorous Research in Engineering Education?</a:t>
            </a:r>
          </a:p>
          <a:p>
            <a:pPr lvl="1"/>
            <a:r>
              <a:rPr lang="en-US" sz="2000" dirty="0" smtClean="0">
                <a:latin typeface="Arial" pitchFamily="34" charset="0"/>
                <a:cs typeface="Arial" pitchFamily="34" charset="0"/>
              </a:rPr>
              <a:t>How is it similar and different from traditional engineering research and practice?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srcRect l="18514" t="10390" r="19410" b="557"/>
          <a:stretch>
            <a:fillRect/>
          </a:stretch>
        </p:blipFill>
        <p:spPr bwMode="auto">
          <a:xfrm>
            <a:off x="0" y="76200"/>
            <a:ext cx="4343400" cy="4572000"/>
          </a:xfrm>
          <a:prstGeom prst="rect">
            <a:avLst/>
          </a:prstGeom>
          <a:noFill/>
          <a:ln w="9525">
            <a:noFill/>
            <a:miter lim="800000"/>
            <a:headEnd/>
            <a:tailEnd/>
          </a:ln>
        </p:spPr>
      </p:pic>
      <p:sp>
        <p:nvSpPr>
          <p:cNvPr id="4" name="Rectangle 3"/>
          <p:cNvSpPr/>
          <p:nvPr/>
        </p:nvSpPr>
        <p:spPr>
          <a:xfrm>
            <a:off x="152400" y="4953000"/>
            <a:ext cx="4572000" cy="523220"/>
          </a:xfrm>
          <a:prstGeom prst="rect">
            <a:avLst/>
          </a:prstGeom>
        </p:spPr>
        <p:txBody>
          <a:bodyPr>
            <a:spAutoFit/>
          </a:bodyPr>
          <a:lstStyle/>
          <a:p>
            <a:pPr algn="l" eaLnBrk="1" fontAlgn="auto" hangingPunct="1">
              <a:spcBef>
                <a:spcPts val="0"/>
              </a:spcBef>
              <a:spcAft>
                <a:spcPts val="0"/>
              </a:spcAft>
            </a:pPr>
            <a:r>
              <a:rPr lang="en-US" sz="1400" dirty="0" smtClean="0">
                <a:solidFill>
                  <a:srgbClr val="000000"/>
                </a:solidFill>
                <a:latin typeface="Arial"/>
              </a:rPr>
              <a:t>http://www1.umn.edu/news/news-releases/2010/UR_CONTENT_248261.html</a:t>
            </a:r>
            <a:endParaRPr lang="en-US" sz="1400" dirty="0">
              <a:solidFill>
                <a:srgbClr val="000000"/>
              </a:solidFill>
              <a:latin typeface="Arial"/>
            </a:endParaRPr>
          </a:p>
        </p:txBody>
      </p:sp>
      <p:pic>
        <p:nvPicPr>
          <p:cNvPr id="176131" name="Picture 3"/>
          <p:cNvPicPr>
            <a:picLocks noChangeAspect="1" noChangeArrowheads="1"/>
          </p:cNvPicPr>
          <p:nvPr/>
        </p:nvPicPr>
        <p:blipFill>
          <a:blip r:embed="rId4" cstate="print"/>
          <a:srcRect t="9540" r="69000" b="64566"/>
          <a:stretch>
            <a:fillRect/>
          </a:stretch>
        </p:blipFill>
        <p:spPr bwMode="auto">
          <a:xfrm>
            <a:off x="4419599" y="685800"/>
            <a:ext cx="4600073" cy="2819400"/>
          </a:xfrm>
          <a:prstGeom prst="rect">
            <a:avLst/>
          </a:prstGeom>
          <a:noFill/>
          <a:ln w="9525">
            <a:noFill/>
            <a:miter lim="800000"/>
            <a:headEnd/>
            <a:tailEnd/>
          </a:ln>
        </p:spPr>
      </p:pic>
      <p:sp>
        <p:nvSpPr>
          <p:cNvPr id="6" name="Rectangle 5"/>
          <p:cNvSpPr/>
          <p:nvPr/>
        </p:nvSpPr>
        <p:spPr>
          <a:xfrm>
            <a:off x="4572000" y="3581400"/>
            <a:ext cx="4419600" cy="307777"/>
          </a:xfrm>
          <a:prstGeom prst="rect">
            <a:avLst/>
          </a:prstGeom>
        </p:spPr>
        <p:txBody>
          <a:bodyPr wrap="square">
            <a:spAutoFit/>
          </a:bodyPr>
          <a:lstStyle/>
          <a:p>
            <a:pPr algn="l" eaLnBrk="1" fontAlgn="auto" hangingPunct="1">
              <a:spcBef>
                <a:spcPts val="0"/>
              </a:spcBef>
              <a:spcAft>
                <a:spcPts val="0"/>
              </a:spcAft>
            </a:pPr>
            <a:r>
              <a:rPr lang="en-US" sz="1400" dirty="0" smtClean="0">
                <a:solidFill>
                  <a:srgbClr val="000000"/>
                </a:solidFill>
                <a:latin typeface="Arial"/>
              </a:rPr>
              <a:t>http://mediamill.cla.umn.edu/mediamill/embed/78755</a:t>
            </a:r>
            <a:endParaRPr lang="en-US" sz="1400" dirty="0">
              <a:solidFill>
                <a:srgbClr val="000000"/>
              </a:solidFill>
              <a:latin typeface="Arial"/>
            </a:endParaRPr>
          </a:p>
        </p:txBody>
      </p:sp>
      <p:sp>
        <p:nvSpPr>
          <p:cNvPr id="7" name="Slide Number Placeholder 6"/>
          <p:cNvSpPr>
            <a:spLocks noGrp="1"/>
          </p:cNvSpPr>
          <p:nvPr>
            <p:ph type="sldNum" sz="quarter" idx="12"/>
          </p:nvPr>
        </p:nvSpPr>
        <p:spPr/>
        <p:txBody>
          <a:bodyPr/>
          <a:lstStyle/>
          <a:p>
            <a:fld id="{FFB777ED-8EBB-4091-979B-2D173A27FDDF}" type="slidenum">
              <a:rPr lang="en-US" smtClean="0">
                <a:solidFill>
                  <a:srgbClr val="000000"/>
                </a:solidFill>
              </a:rPr>
              <a:pPr/>
              <a:t>30</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FF900A82-CBA9-472A-BE6C-A1F773DCF0A0}" type="slidenum">
              <a:rPr lang="en-US">
                <a:solidFill>
                  <a:srgbClr val="000000"/>
                </a:solidFill>
              </a:rPr>
              <a:pPr/>
              <a:t>31</a:t>
            </a:fld>
            <a:endParaRPr lang="en-US">
              <a:solidFill>
                <a:srgbClr val="000000"/>
              </a:solidFill>
            </a:endParaRPr>
          </a:p>
        </p:txBody>
      </p:sp>
      <p:pic>
        <p:nvPicPr>
          <p:cNvPr id="523266" name="Picture 2"/>
          <p:cNvPicPr>
            <a:picLocks noChangeAspect="1" noChangeArrowheads="1"/>
          </p:cNvPicPr>
          <p:nvPr/>
        </p:nvPicPr>
        <p:blipFill>
          <a:blip r:embed="rId3" cstate="print"/>
          <a:srcRect l="23825" t="11267" r="23511" b="18712"/>
          <a:stretch>
            <a:fillRect/>
          </a:stretch>
        </p:blipFill>
        <p:spPr bwMode="auto">
          <a:xfrm>
            <a:off x="609600" y="0"/>
            <a:ext cx="6400800" cy="6629400"/>
          </a:xfrm>
          <a:prstGeom prst="rect">
            <a:avLst/>
          </a:prstGeom>
          <a:noFill/>
          <a:ln w="9525">
            <a:noFill/>
            <a:miter lim="800000"/>
            <a:headEnd/>
            <a:tailEnd/>
          </a:ln>
          <a:effectLst/>
        </p:spPr>
      </p:pic>
      <p:sp>
        <p:nvSpPr>
          <p:cNvPr id="523267" name="Rectangle 3"/>
          <p:cNvSpPr>
            <a:spLocks noChangeArrowheads="1"/>
          </p:cNvSpPr>
          <p:nvPr/>
        </p:nvSpPr>
        <p:spPr bwMode="auto">
          <a:xfrm>
            <a:off x="4876800" y="6172200"/>
            <a:ext cx="3438525" cy="457200"/>
          </a:xfrm>
          <a:prstGeom prst="rect">
            <a:avLst/>
          </a:prstGeom>
          <a:noFill/>
          <a:ln w="9525">
            <a:noFill/>
            <a:miter lim="800000"/>
            <a:headEnd/>
            <a:tailEnd/>
          </a:ln>
          <a:effectLst/>
        </p:spPr>
        <p:txBody>
          <a:bodyPr wrap="none">
            <a:spAutoFit/>
          </a:bodyPr>
          <a:lstStyle/>
          <a:p>
            <a:pPr algn="l" eaLnBrk="1" hangingPunct="1"/>
            <a:r>
              <a:rPr lang="en-US" smtClean="0">
                <a:solidFill>
                  <a:srgbClr val="000000"/>
                </a:solidFill>
                <a:latin typeface="Arial"/>
              </a:rPr>
              <a:t>http://www.udel.edu/pbl/</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fld id="{E64F4BBE-2DA9-4428-AF7F-A17C90D2C00F}" type="slidenum">
              <a:rPr lang="en-US" smtClean="0">
                <a:solidFill>
                  <a:srgbClr val="000000"/>
                </a:solidFill>
              </a:rPr>
              <a:pPr/>
              <a:t>32</a:t>
            </a:fld>
            <a:endParaRPr lang="en-US" smtClean="0">
              <a:solidFill>
                <a:srgbClr val="000000"/>
              </a:solidFill>
            </a:endParaRPr>
          </a:p>
        </p:txBody>
      </p:sp>
      <p:sp>
        <p:nvSpPr>
          <p:cNvPr id="51203" name="Rectangle 2"/>
          <p:cNvSpPr>
            <a:spLocks noGrp="1" noChangeArrowheads="1"/>
          </p:cNvSpPr>
          <p:nvPr>
            <p:ph type="title"/>
          </p:nvPr>
        </p:nvSpPr>
        <p:spPr>
          <a:xfrm>
            <a:off x="685800" y="228600"/>
            <a:ext cx="7772400" cy="1143000"/>
          </a:xfrm>
        </p:spPr>
        <p:txBody>
          <a:bodyPr/>
          <a:lstStyle/>
          <a:p>
            <a:r>
              <a:rPr lang="en-US" sz="4000" dirty="0" smtClean="0"/>
              <a:t>Cooperative Learning Adopted</a:t>
            </a:r>
            <a:br>
              <a:rPr lang="en-US" sz="4000" dirty="0" smtClean="0"/>
            </a:br>
            <a:r>
              <a:rPr lang="en-US" sz="2800" dirty="0" smtClean="0"/>
              <a:t>The American College Teacher: </a:t>
            </a:r>
            <a:br>
              <a:rPr lang="en-US" sz="2800" dirty="0" smtClean="0"/>
            </a:br>
            <a:r>
              <a:rPr lang="en-US" sz="1800" dirty="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36"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algn="l" fontAlgn="auto">
              <a:spcBef>
                <a:spcPts val="0"/>
              </a:spcBef>
              <a:spcAft>
                <a:spcPts val="0"/>
              </a:spcAft>
            </a:pPr>
            <a:r>
              <a:rPr lang="en-US">
                <a:solidFill>
                  <a:srgbClr val="000000"/>
                </a:solidFill>
                <a:latin typeface="Arial"/>
                <a:ea typeface="ＭＳ Ｐゴシック" pitchFamily="-106" charset="-128"/>
              </a:rPr>
              <a:t>http://www.heri.ucla.edu/index.php</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Celebration of Two Major</a:t>
            </a:r>
            <a:br>
              <a:rPr lang="en-US" dirty="0" smtClean="0"/>
            </a:br>
            <a:r>
              <a:rPr lang="en-US" dirty="0" smtClean="0"/>
              <a:t>ASEE Milestones</a:t>
            </a: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3886200" y="1676400"/>
            <a:ext cx="4724400" cy="3543300"/>
          </a:xfrm>
          <a:prstGeom prst="rect">
            <a:avLst/>
          </a:prstGeom>
          <a:noFill/>
          <a:ln w="9525">
            <a:noFill/>
            <a:miter lim="800000"/>
            <a:headEnd/>
            <a:tailEnd/>
          </a:ln>
        </p:spPr>
      </p:pic>
      <p:pic>
        <p:nvPicPr>
          <p:cNvPr id="1027" name="Picture 3"/>
          <p:cNvPicPr>
            <a:picLocks noGrp="1" noChangeAspect="1" noChangeArrowheads="1"/>
          </p:cNvPicPr>
          <p:nvPr>
            <p:ph sz="half" idx="1"/>
          </p:nvPr>
        </p:nvPicPr>
        <p:blipFill>
          <a:blip r:embed="rId4" cstate="print"/>
          <a:srcRect l="29266" t="10605" r="29266" b="3966"/>
          <a:stretch>
            <a:fillRect/>
          </a:stretch>
        </p:blipFill>
        <p:spPr bwMode="auto">
          <a:xfrm>
            <a:off x="762000" y="1676400"/>
            <a:ext cx="2369233" cy="3581400"/>
          </a:xfrm>
          <a:prstGeom prst="rect">
            <a:avLst/>
          </a:prstGeom>
          <a:noFill/>
          <a:ln w="3175">
            <a:solidFill>
              <a:schemeClr val="tx1"/>
            </a:solidFill>
            <a:miter lim="800000"/>
            <a:headEnd/>
            <a:tailEnd/>
          </a:ln>
        </p:spPr>
      </p:pic>
      <p:sp>
        <p:nvSpPr>
          <p:cNvPr id="9" name="Rectangle 8"/>
          <p:cNvSpPr/>
          <p:nvPr/>
        </p:nvSpPr>
        <p:spPr>
          <a:xfrm>
            <a:off x="1676400" y="5562600"/>
            <a:ext cx="5715000" cy="810478"/>
          </a:xfrm>
          <a:prstGeom prst="rect">
            <a:avLst/>
          </a:prstGeom>
        </p:spPr>
        <p:txBody>
          <a:bodyPr wrap="square">
            <a:spAutoFit/>
          </a:bodyPr>
          <a:lstStyle/>
          <a:p>
            <a:pPr eaLnBrk="1" fontAlgn="auto" hangingPunct="1">
              <a:spcBef>
                <a:spcPts val="0"/>
              </a:spcBef>
              <a:spcAft>
                <a:spcPts val="0"/>
              </a:spcAft>
            </a:pPr>
            <a:r>
              <a:rPr lang="en-US" sz="2000" dirty="0" smtClean="0">
                <a:solidFill>
                  <a:prstClr val="black"/>
                </a:solidFill>
                <a:latin typeface="Berlin Sans FB" charset="0"/>
                <a:ea typeface="Tahoma" pitchFamily="-123" charset="0"/>
                <a:cs typeface="Tahoma" pitchFamily="-123" charset="0"/>
              </a:rPr>
              <a:t>2011 ASEE Annual Conference and Exposition</a:t>
            </a:r>
            <a:br>
              <a:rPr lang="en-US" sz="2000" dirty="0" smtClean="0">
                <a:solidFill>
                  <a:prstClr val="black"/>
                </a:solidFill>
                <a:latin typeface="Berlin Sans FB" charset="0"/>
                <a:ea typeface="Tahoma" pitchFamily="-123" charset="0"/>
                <a:cs typeface="Tahoma" pitchFamily="-123" charset="0"/>
              </a:rPr>
            </a:br>
            <a:r>
              <a:rPr lang="en-US" sz="2000" dirty="0" smtClean="0">
                <a:solidFill>
                  <a:prstClr val="black"/>
                </a:solidFill>
                <a:latin typeface="Berlin Sans FB" charset="0"/>
                <a:ea typeface="Tahoma" pitchFamily="-123" charset="0"/>
                <a:cs typeface="Tahoma" pitchFamily="-123" charset="0"/>
              </a:rPr>
              <a:t>Vancouver, British Columbia </a:t>
            </a:r>
            <a:r>
              <a:rPr lang="en-US" sz="4000" baseline="-12000" dirty="0" smtClean="0">
                <a:solidFill>
                  <a:prstClr val="black"/>
                </a:solidFill>
                <a:latin typeface="Berlin Sans FB" charset="0"/>
                <a:ea typeface="Tahoma" pitchFamily="-123" charset="0"/>
                <a:cs typeface="Tahoma" pitchFamily="-123" charset="0"/>
              </a:rPr>
              <a:t>∙</a:t>
            </a:r>
            <a:r>
              <a:rPr lang="en-US" sz="2000" dirty="0" smtClean="0">
                <a:solidFill>
                  <a:prstClr val="black"/>
                </a:solidFill>
                <a:latin typeface="Berlin Sans FB" charset="0"/>
                <a:ea typeface="Tahoma" pitchFamily="-123" charset="0"/>
                <a:cs typeface="Tahoma" pitchFamily="-123" charset="0"/>
              </a:rPr>
              <a:t> Monday, June 27, 2011</a:t>
            </a:r>
            <a:endParaRPr lang="en-US" sz="2000"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One BIG Idea; Two Perspectives</a:t>
            </a:r>
            <a:endParaRPr lang="en-US" dirty="0"/>
          </a:p>
        </p:txBody>
      </p:sp>
      <p:pic>
        <p:nvPicPr>
          <p:cNvPr id="20" name="Picture 19" descr="JEE Logo-Black-White.jpg"/>
          <p:cNvPicPr>
            <a:picLocks noChangeAspect="1"/>
          </p:cNvPicPr>
          <p:nvPr/>
        </p:nvPicPr>
        <p:blipFill>
          <a:blip r:embed="rId3" cstate="print"/>
          <a:stretch>
            <a:fillRect/>
          </a:stretch>
        </p:blipFill>
        <p:spPr>
          <a:xfrm>
            <a:off x="1600200" y="4114800"/>
            <a:ext cx="2057400" cy="1908416"/>
          </a:xfrm>
          <a:prstGeom prst="rect">
            <a:avLst/>
          </a:prstGeom>
        </p:spPr>
      </p:pic>
      <p:pic>
        <p:nvPicPr>
          <p:cNvPr id="21" name="Content Placeholder 20"/>
          <p:cNvPicPr>
            <a:picLocks noGrp="1"/>
          </p:cNvPicPr>
          <p:nvPr>
            <p:ph sz="half" idx="2"/>
          </p:nvPr>
        </p:nvPicPr>
        <p:blipFill>
          <a:blip r:embed="rId4" cstate="print"/>
          <a:srcRect l="51308" t="20346" r="13013" b="38448"/>
          <a:stretch>
            <a:fillRect/>
          </a:stretch>
        </p:blipFill>
        <p:spPr bwMode="auto">
          <a:xfrm>
            <a:off x="4914034" y="1447800"/>
            <a:ext cx="3848966" cy="3352800"/>
          </a:xfrm>
          <a:prstGeom prst="rect">
            <a:avLst/>
          </a:prstGeom>
          <a:noFill/>
          <a:ln w="9525">
            <a:noFill/>
            <a:miter lim="800000"/>
            <a:headEnd/>
            <a:tailEnd/>
          </a:ln>
        </p:spPr>
      </p:pic>
      <p:sp>
        <p:nvSpPr>
          <p:cNvPr id="22" name="TextBox 21"/>
          <p:cNvSpPr txBox="1"/>
          <p:nvPr/>
        </p:nvSpPr>
        <p:spPr>
          <a:xfrm>
            <a:off x="5410200" y="5181600"/>
            <a:ext cx="2860078" cy="369332"/>
          </a:xfrm>
          <a:prstGeom prst="rect">
            <a:avLst/>
          </a:prstGeom>
          <a:noFill/>
        </p:spPr>
        <p:txBody>
          <a:bodyPr wrap="none" rtlCol="0">
            <a:spAutoFit/>
          </a:bodyPr>
          <a:lstStyle/>
          <a:p>
            <a:pPr algn="l" eaLnBrk="1" fontAlgn="auto" hangingPunct="1">
              <a:spcBef>
                <a:spcPts val="0"/>
              </a:spcBef>
              <a:spcAft>
                <a:spcPts val="0"/>
              </a:spcAft>
            </a:pPr>
            <a:r>
              <a:rPr lang="en-US" sz="1800" dirty="0" smtClean="0">
                <a:solidFill>
                  <a:prstClr val="black"/>
                </a:solidFill>
                <a:latin typeface="Calibri"/>
              </a:rPr>
              <a:t>Jamieson &amp; </a:t>
            </a:r>
            <a:r>
              <a:rPr lang="en-US" sz="1800" dirty="0" err="1" smtClean="0">
                <a:solidFill>
                  <a:prstClr val="black"/>
                </a:solidFill>
                <a:latin typeface="Calibri"/>
              </a:rPr>
              <a:t>Lohmann</a:t>
            </a:r>
            <a:r>
              <a:rPr lang="en-US" sz="1800" dirty="0" smtClean="0">
                <a:solidFill>
                  <a:prstClr val="black"/>
                </a:solidFill>
                <a:latin typeface="Calibri"/>
              </a:rPr>
              <a:t> (2009)</a:t>
            </a:r>
            <a:endParaRPr lang="en-US" sz="1800" dirty="0">
              <a:solidFill>
                <a:prstClr val="black"/>
              </a:solidFill>
              <a:latin typeface="Calibri"/>
            </a:endParaRPr>
          </a:p>
        </p:txBody>
      </p:sp>
      <p:pic>
        <p:nvPicPr>
          <p:cNvPr id="16" name="Content Placeholder 15" descr="Smith-TRP.png"/>
          <p:cNvPicPr>
            <a:picLocks noGrp="1" noChangeAspect="1"/>
          </p:cNvPicPr>
          <p:nvPr>
            <p:ph sz="half" idx="1"/>
          </p:nvPr>
        </p:nvPicPr>
        <p:blipFill>
          <a:blip r:embed="rId5" cstate="print"/>
          <a:srcRect r="13208"/>
          <a:stretch>
            <a:fillRect/>
          </a:stretch>
        </p:blipFill>
        <p:spPr>
          <a:xfrm>
            <a:off x="381000" y="1524000"/>
            <a:ext cx="4365716" cy="2286000"/>
          </a:xfrm>
        </p:spPr>
      </p:pic>
      <p:sp>
        <p:nvSpPr>
          <p:cNvPr id="7" name="TextBox 6"/>
          <p:cNvSpPr txBox="1"/>
          <p:nvPr/>
        </p:nvSpPr>
        <p:spPr>
          <a:xfrm>
            <a:off x="1371600" y="6096000"/>
            <a:ext cx="6475747" cy="646331"/>
          </a:xfrm>
          <a:prstGeom prst="rect">
            <a:avLst/>
          </a:prstGeom>
          <a:noFill/>
        </p:spPr>
        <p:txBody>
          <a:bodyPr wrap="none" rtlCol="0">
            <a:spAutoFit/>
          </a:bodyPr>
          <a:lstStyle/>
          <a:p>
            <a:pPr algn="l" eaLnBrk="1" fontAlgn="auto" hangingPunct="1">
              <a:spcBef>
                <a:spcPts val="0"/>
              </a:spcBef>
              <a:spcAft>
                <a:spcPts val="0"/>
              </a:spcAft>
            </a:pPr>
            <a:r>
              <a:rPr lang="en-US" sz="3600" dirty="0" smtClean="0">
                <a:solidFill>
                  <a:prstClr val="black"/>
                </a:solidFill>
                <a:latin typeface="Calibri"/>
              </a:rPr>
              <a:t>Engineering Education Innovation</a:t>
            </a:r>
            <a:endParaRPr lang="en-US" sz="3600"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7500" t="9114" r="40500" b="16610"/>
          <a:stretch>
            <a:fillRect/>
          </a:stretch>
        </p:blipFill>
        <p:spPr bwMode="auto">
          <a:xfrm>
            <a:off x="5562600" y="533400"/>
            <a:ext cx="3445079" cy="5867400"/>
          </a:xfrm>
          <a:prstGeom prst="rect">
            <a:avLst/>
          </a:prstGeom>
          <a:noFill/>
          <a:ln w="9525">
            <a:noFill/>
            <a:miter lim="800000"/>
            <a:headEnd/>
            <a:tailEnd/>
          </a:ln>
        </p:spPr>
      </p:pic>
      <p:sp>
        <p:nvSpPr>
          <p:cNvPr id="6" name="TextBox 5"/>
          <p:cNvSpPr txBox="1"/>
          <p:nvPr/>
        </p:nvSpPr>
        <p:spPr>
          <a:xfrm>
            <a:off x="609600" y="762000"/>
            <a:ext cx="4419600" cy="5632311"/>
          </a:xfrm>
          <a:prstGeom prst="rect">
            <a:avLst/>
          </a:prstGeom>
          <a:noFill/>
        </p:spPr>
        <p:txBody>
          <a:bodyPr wrap="square" rtlCol="0">
            <a:spAutoFit/>
          </a:bodyPr>
          <a:lstStyle/>
          <a:p>
            <a:pPr algn="l" eaLnBrk="1" fontAlgn="auto" hangingPunct="1">
              <a:spcBef>
                <a:spcPts val="0"/>
              </a:spcBef>
              <a:spcAft>
                <a:spcPts val="0"/>
              </a:spcAft>
            </a:pPr>
            <a:r>
              <a:rPr lang="en-US" sz="1200" b="1" dirty="0" smtClean="0">
                <a:solidFill>
                  <a:prstClr val="black"/>
                </a:solidFill>
                <a:latin typeface="Calibri"/>
              </a:rPr>
              <a:t>ASEE Main Plenary, 8:45 a.m. – 10:15 a.m.</a:t>
            </a:r>
          </a:p>
          <a:p>
            <a:pPr algn="l" eaLnBrk="1" fontAlgn="auto" hangingPunct="1">
              <a:spcBef>
                <a:spcPts val="0"/>
              </a:spcBef>
              <a:spcAft>
                <a:spcPts val="0"/>
              </a:spcAft>
            </a:pPr>
            <a:r>
              <a:rPr lang="en-US" sz="1200" b="1" dirty="0" smtClean="0">
                <a:solidFill>
                  <a:prstClr val="black"/>
                </a:solidFill>
                <a:latin typeface="Calibri"/>
              </a:rPr>
              <a:t>Vancouver International Conference Centre, West Ballroom CD</a:t>
            </a:r>
            <a:endParaRPr lang="en-US" sz="1200" dirty="0" smtClean="0">
              <a:solidFill>
                <a:prstClr val="black"/>
              </a:solidFill>
              <a:latin typeface="Calibri"/>
            </a:endParaRPr>
          </a:p>
          <a:p>
            <a:pPr algn="l" eaLnBrk="1" fontAlgn="auto" hangingPunct="1">
              <a:spcBef>
                <a:spcPts val="0"/>
              </a:spcBef>
              <a:spcAft>
                <a:spcPts val="0"/>
              </a:spcAft>
            </a:pPr>
            <a:r>
              <a:rPr lang="en-US" sz="1200" dirty="0" smtClean="0">
                <a:solidFill>
                  <a:prstClr val="black"/>
                </a:solidFill>
                <a:latin typeface="Calibri"/>
              </a:rPr>
              <a:t>Expected to draw over 2,000 attendees, this year’s plenary features Karl A. Smith, Cooperative Learning Professor of Engineering Education at Purdue University and Morse–Alumni Distinguished Teaching Professor &amp; Professor of Civil Engineering at the University of Minnesota.</a:t>
            </a:r>
          </a:p>
          <a:p>
            <a:pPr algn="l" eaLnBrk="1" fontAlgn="auto" hangingPunct="1">
              <a:spcBef>
                <a:spcPts val="0"/>
              </a:spcBef>
              <a:spcAft>
                <a:spcPts val="0"/>
              </a:spcAft>
            </a:pPr>
            <a:r>
              <a:rPr lang="en-US" sz="1200" dirty="0" smtClean="0">
                <a:solidFill>
                  <a:prstClr val="black"/>
                </a:solidFill>
                <a:latin typeface="Calibri"/>
              </a:rPr>
              <a:t>Smith has been at the University of Minnesota since 1972 and has been active in ASEE since he became a member in 1973. For the past five years, he has been helping start the engineering education Ph.D. program at Purdue University. He is a Fellow of the American Society for Engineering Education and past Chair of the Educational Research and Methods Division. He has worked with thousands of faculty all over the world on pedagogies of engagement, especially cooperative learning, problem-based learning, and constructive controversy.</a:t>
            </a:r>
          </a:p>
          <a:p>
            <a:pPr algn="l" eaLnBrk="1" fontAlgn="auto" hangingPunct="1">
              <a:spcBef>
                <a:spcPts val="0"/>
              </a:spcBef>
              <a:spcAft>
                <a:spcPts val="0"/>
              </a:spcAft>
            </a:pPr>
            <a:r>
              <a:rPr lang="en-US" sz="1200" dirty="0" smtClean="0">
                <a:solidFill>
                  <a:prstClr val="black"/>
                </a:solidFill>
                <a:latin typeface="Calibri"/>
              </a:rPr>
              <a:t>On the occasion of the 100th anniversary of the Journal of Engineering Education and the release of ASEE’s Phase II report </a:t>
            </a:r>
            <a:r>
              <a:rPr lang="en-US" sz="1200" i="1" dirty="0" smtClean="0">
                <a:solidFill>
                  <a:prstClr val="black"/>
                </a:solidFill>
                <a:latin typeface="Calibri"/>
              </a:rPr>
              <a:t>Creating a Culture for Scholarly and Systematic Innovation in Engineering Education</a:t>
            </a:r>
            <a:r>
              <a:rPr lang="en-US" sz="1200" dirty="0" smtClean="0">
                <a:solidFill>
                  <a:prstClr val="black"/>
                </a:solidFill>
                <a:latin typeface="Calibri"/>
              </a:rPr>
              <a:t> (Jamieson/</a:t>
            </a:r>
            <a:r>
              <a:rPr lang="en-US" sz="1200" dirty="0" err="1" smtClean="0">
                <a:solidFill>
                  <a:prstClr val="black"/>
                </a:solidFill>
                <a:latin typeface="Calibri"/>
              </a:rPr>
              <a:t>Lohmann</a:t>
            </a:r>
            <a:r>
              <a:rPr lang="en-US" sz="1200" dirty="0" smtClean="0">
                <a:solidFill>
                  <a:prstClr val="black"/>
                </a:solidFill>
                <a:latin typeface="Calibri"/>
              </a:rPr>
              <a:t> report), the plenary will celebrate these milestones and demonstrate rich, mutual interdependences between practice and inquiry into teaching and learning in engineering education. Depth and range of the plenary will energize the audience and reflects expertise and interests of conference participants. One of ASEE’s premier educators and researchers, Smith will draw upon our roots in scholarship to set the stage and weave the transitions for six highlighted topics selected for their broad appeal across established, evolving, and emerging practices in engineering education.</a:t>
            </a:r>
          </a:p>
          <a:p>
            <a:pPr algn="l" eaLnBrk="1" fontAlgn="auto" hangingPunct="1">
              <a:spcBef>
                <a:spcPts val="0"/>
              </a:spcBef>
              <a:spcAft>
                <a:spcPts val="0"/>
              </a:spcAft>
            </a:pPr>
            <a:endParaRPr lang="en-US" sz="1200" dirty="0" smtClean="0">
              <a:solidFill>
                <a:prstClr val="black"/>
              </a:solidFill>
              <a:latin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6000" r="17333"/>
          <a:stretch>
            <a:fillRect/>
          </a:stretch>
        </p:blipFill>
        <p:spPr bwMode="auto">
          <a:xfrm>
            <a:off x="5791200" y="2057400"/>
            <a:ext cx="2819400" cy="42291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914400" y="152400"/>
            <a:ext cx="3120228" cy="4572000"/>
          </a:xfrm>
          <a:prstGeom prst="rect">
            <a:avLst/>
          </a:prstGeom>
          <a:noFill/>
          <a:ln w="9525">
            <a:noFill/>
            <a:miter lim="800000"/>
            <a:headEnd/>
            <a:tailEnd/>
          </a:ln>
        </p:spPr>
      </p:pic>
      <p:sp>
        <p:nvSpPr>
          <p:cNvPr id="8" name="TextBox 7"/>
          <p:cNvSpPr txBox="1"/>
          <p:nvPr/>
        </p:nvSpPr>
        <p:spPr>
          <a:xfrm>
            <a:off x="228600" y="4800600"/>
            <a:ext cx="5026504" cy="1384995"/>
          </a:xfrm>
          <a:prstGeom prst="rect">
            <a:avLst/>
          </a:prstGeom>
          <a:noFill/>
        </p:spPr>
        <p:txBody>
          <a:bodyPr wrap="none" rtlCol="0">
            <a:spAutoFit/>
          </a:bodyPr>
          <a:lstStyle/>
          <a:p>
            <a:pPr algn="l" eaLnBrk="1" fontAlgn="auto" hangingPunct="1">
              <a:spcBef>
                <a:spcPts val="0"/>
              </a:spcBef>
              <a:spcAft>
                <a:spcPts val="0"/>
              </a:spcAft>
            </a:pPr>
            <a:r>
              <a:rPr lang="en-US" sz="2800" dirty="0" smtClean="0">
                <a:solidFill>
                  <a:prstClr val="black"/>
                </a:solidFill>
                <a:latin typeface="Calibri"/>
              </a:rPr>
              <a:t>Innovation is the adoption </a:t>
            </a:r>
          </a:p>
          <a:p>
            <a:pPr algn="l" eaLnBrk="1" fontAlgn="auto" hangingPunct="1">
              <a:spcBef>
                <a:spcPts val="0"/>
              </a:spcBef>
              <a:spcAft>
                <a:spcPts val="0"/>
              </a:spcAft>
            </a:pPr>
            <a:r>
              <a:rPr lang="en-US" sz="2800" dirty="0" smtClean="0">
                <a:solidFill>
                  <a:prstClr val="black"/>
                </a:solidFill>
                <a:latin typeface="Calibri"/>
              </a:rPr>
              <a:t>of a new practice in a community</a:t>
            </a:r>
          </a:p>
          <a:p>
            <a:pPr algn="l" eaLnBrk="1" fontAlgn="auto" hangingPunct="1">
              <a:spcBef>
                <a:spcPts val="0"/>
              </a:spcBef>
              <a:spcAft>
                <a:spcPts val="0"/>
              </a:spcAft>
            </a:pPr>
            <a:r>
              <a:rPr lang="en-US" sz="2800" dirty="0" smtClean="0">
                <a:solidFill>
                  <a:prstClr val="black"/>
                </a:solidFill>
                <a:latin typeface="Calibri"/>
              </a:rPr>
              <a:t>- Denning &amp; Dunham (2010)</a:t>
            </a:r>
            <a:endParaRPr lang="en-US" sz="2800" dirty="0">
              <a:solidFill>
                <a:prstClr val="black"/>
              </a:solidFill>
              <a:latin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16000" r="17333"/>
          <a:stretch>
            <a:fillRect/>
          </a:stretch>
        </p:blipFill>
        <p:spPr bwMode="auto">
          <a:xfrm>
            <a:off x="228600" y="304800"/>
            <a:ext cx="2057400" cy="3086100"/>
          </a:xfrm>
          <a:prstGeom prst="rect">
            <a:avLst/>
          </a:prstGeom>
          <a:noFill/>
          <a:ln w="9525">
            <a:noFill/>
            <a:miter lim="800000"/>
            <a:headEnd/>
            <a:tailEnd/>
          </a:ln>
        </p:spPr>
      </p:pic>
      <p:pic>
        <p:nvPicPr>
          <p:cNvPr id="3" name="Picture 6"/>
          <p:cNvPicPr>
            <a:picLocks noChangeAspect="1" noChangeArrowheads="1"/>
          </p:cNvPicPr>
          <p:nvPr/>
        </p:nvPicPr>
        <p:blipFill>
          <a:blip r:embed="rId4" cstate="print"/>
          <a:srcRect l="31000" t="22487" r="46500" b="42078"/>
          <a:stretch>
            <a:fillRect/>
          </a:stretch>
        </p:blipFill>
        <p:spPr bwMode="auto">
          <a:xfrm>
            <a:off x="3657600" y="152400"/>
            <a:ext cx="4800600" cy="5547361"/>
          </a:xfrm>
          <a:prstGeom prst="rect">
            <a:avLst/>
          </a:prstGeom>
          <a:noFill/>
          <a:ln w="9525">
            <a:noFill/>
            <a:miter lim="800000"/>
            <a:headEnd/>
            <a:tailEnd/>
          </a:ln>
        </p:spPr>
      </p:pic>
      <p:sp>
        <p:nvSpPr>
          <p:cNvPr id="4" name="TextBox 3"/>
          <p:cNvSpPr txBox="1"/>
          <p:nvPr/>
        </p:nvSpPr>
        <p:spPr>
          <a:xfrm>
            <a:off x="304800" y="3733800"/>
            <a:ext cx="3200400" cy="1754326"/>
          </a:xfrm>
          <a:prstGeom prst="rect">
            <a:avLst/>
          </a:prstGeom>
          <a:noFill/>
        </p:spPr>
        <p:txBody>
          <a:bodyPr wrap="square" rtlCol="0">
            <a:spAutoFit/>
          </a:bodyPr>
          <a:lstStyle/>
          <a:p>
            <a:pPr marL="342900" indent="-342900" algn="l" eaLnBrk="1" fontAlgn="auto" hangingPunct="1">
              <a:spcBef>
                <a:spcPts val="0"/>
              </a:spcBef>
              <a:spcAft>
                <a:spcPts val="0"/>
              </a:spcAft>
              <a:buFont typeface="+mj-lt"/>
              <a:buAutoNum type="arabicPeriod"/>
            </a:pPr>
            <a:r>
              <a:rPr lang="en-US" sz="1800" dirty="0" smtClean="0">
                <a:solidFill>
                  <a:prstClr val="black"/>
                </a:solidFill>
                <a:latin typeface="Calibri"/>
              </a:rPr>
              <a:t>What is the distribution of innovations?</a:t>
            </a:r>
          </a:p>
          <a:p>
            <a:pPr marL="342900" indent="-342900" algn="l" eaLnBrk="1" fontAlgn="auto" hangingPunct="1">
              <a:spcBef>
                <a:spcPts val="0"/>
              </a:spcBef>
              <a:spcAft>
                <a:spcPts val="0"/>
              </a:spcAft>
              <a:buFont typeface="+mj-lt"/>
              <a:buAutoNum type="arabicPeriod"/>
            </a:pPr>
            <a:r>
              <a:rPr lang="en-US" sz="1800" dirty="0" smtClean="0">
                <a:solidFill>
                  <a:prstClr val="black"/>
                </a:solidFill>
                <a:latin typeface="Calibri"/>
              </a:rPr>
              <a:t>Did it change over time? If so, how?</a:t>
            </a:r>
          </a:p>
          <a:p>
            <a:pPr marL="342900" indent="-342900" algn="l" eaLnBrk="1" fontAlgn="auto" hangingPunct="1">
              <a:spcBef>
                <a:spcPts val="0"/>
              </a:spcBef>
              <a:spcAft>
                <a:spcPts val="0"/>
              </a:spcAft>
              <a:buFont typeface="+mj-lt"/>
              <a:buAutoNum type="arabicPeriod"/>
            </a:pPr>
            <a:r>
              <a:rPr lang="en-US" sz="1800" dirty="0" smtClean="0">
                <a:solidFill>
                  <a:prstClr val="black"/>
                </a:solidFill>
                <a:latin typeface="Calibri"/>
              </a:rPr>
              <a:t>Where does </a:t>
            </a:r>
            <a:r>
              <a:rPr lang="en-US" sz="1800" b="1" dirty="0" smtClean="0">
                <a:solidFill>
                  <a:prstClr val="black"/>
                </a:solidFill>
                <a:latin typeface="Calibri"/>
              </a:rPr>
              <a:t>your</a:t>
            </a:r>
            <a:r>
              <a:rPr lang="en-US" sz="1800" dirty="0" smtClean="0">
                <a:solidFill>
                  <a:prstClr val="black"/>
                </a:solidFill>
                <a:latin typeface="Calibri"/>
              </a:rPr>
              <a:t> innovation fit? </a:t>
            </a:r>
            <a:endParaRPr lang="en-US" sz="18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28000" t="19761" r="42500" b="28450"/>
          <a:stretch>
            <a:fillRect/>
          </a:stretch>
        </p:blipFill>
        <p:spPr bwMode="auto">
          <a:xfrm>
            <a:off x="2286000" y="228600"/>
            <a:ext cx="2780297" cy="35814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64500" t="11584" r="5500" b="36627"/>
          <a:stretch>
            <a:fillRect/>
          </a:stretch>
        </p:blipFill>
        <p:spPr bwMode="auto">
          <a:xfrm>
            <a:off x="0" y="3286760"/>
            <a:ext cx="2819400" cy="357124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65000" t="34072" r="5500" b="13458"/>
          <a:stretch>
            <a:fillRect/>
          </a:stretch>
        </p:blipFill>
        <p:spPr bwMode="auto">
          <a:xfrm>
            <a:off x="5029200" y="0"/>
            <a:ext cx="4114800" cy="537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6000" r="14667"/>
          <a:stretch>
            <a:fillRect/>
          </a:stretch>
        </p:blipFill>
        <p:spPr bwMode="auto">
          <a:xfrm>
            <a:off x="7664704" y="4724400"/>
            <a:ext cx="1479296" cy="213360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228600" y="914401"/>
            <a:ext cx="1676400" cy="2540000"/>
          </a:xfrm>
          <a:prstGeom prst="rect">
            <a:avLst/>
          </a:prstGeom>
          <a:noFill/>
          <a:ln w="9525">
            <a:noFill/>
            <a:miter lim="800000"/>
            <a:headEnd/>
            <a:tailEnd/>
          </a:ln>
        </p:spPr>
      </p:pic>
      <p:sp>
        <p:nvSpPr>
          <p:cNvPr id="9" name="TextBox 8"/>
          <p:cNvSpPr txBox="1"/>
          <p:nvPr/>
        </p:nvSpPr>
        <p:spPr>
          <a:xfrm>
            <a:off x="1066800" y="228600"/>
            <a:ext cx="6934200" cy="584775"/>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Technology</a:t>
            </a:r>
            <a:endParaRPr lang="en-US" sz="3200" dirty="0">
              <a:solidFill>
                <a:prstClr val="black"/>
              </a:solidFill>
              <a:latin typeface="Calibri"/>
            </a:endParaRPr>
          </a:p>
        </p:txBody>
      </p:sp>
      <p:sp>
        <p:nvSpPr>
          <p:cNvPr id="10" name="TextBox 9"/>
          <p:cNvSpPr txBox="1"/>
          <p:nvPr/>
        </p:nvSpPr>
        <p:spPr>
          <a:xfrm>
            <a:off x="2590800" y="914401"/>
            <a:ext cx="6019800" cy="2308324"/>
          </a:xfrm>
          <a:prstGeom prst="rect">
            <a:avLst/>
          </a:prstGeom>
          <a:noFill/>
        </p:spPr>
        <p:txBody>
          <a:bodyPr wrap="square" rtlCol="0">
            <a:spAutoFit/>
          </a:bodyPr>
          <a:lstStyle/>
          <a:p>
            <a:pPr marL="457200" indent="-457200" algn="l" eaLnBrk="1" fontAlgn="auto" hangingPunct="1">
              <a:spcBef>
                <a:spcPts val="0"/>
              </a:spcBef>
              <a:spcAft>
                <a:spcPts val="0"/>
              </a:spcAft>
            </a:pPr>
            <a:r>
              <a:rPr lang="en-US" dirty="0" smtClean="0">
                <a:solidFill>
                  <a:prstClr val="black"/>
                </a:solidFill>
                <a:latin typeface="Calibri"/>
              </a:rPr>
              <a:t>Three definitions of technology (Arthur, 2009)</a:t>
            </a:r>
          </a:p>
          <a:p>
            <a:pPr marL="457200" indent="-457200" algn="l" eaLnBrk="1" fontAlgn="auto" hangingPunct="1">
              <a:spcBef>
                <a:spcPts val="0"/>
              </a:spcBef>
              <a:spcAft>
                <a:spcPts val="0"/>
              </a:spcAft>
              <a:buFont typeface="+mj-lt"/>
              <a:buAutoNum type="arabicPeriod"/>
            </a:pPr>
            <a:r>
              <a:rPr lang="en-US" dirty="0" smtClean="0">
                <a:solidFill>
                  <a:prstClr val="black"/>
                </a:solidFill>
                <a:latin typeface="Calibri"/>
              </a:rPr>
              <a:t>A means to fulfill a human purpose</a:t>
            </a:r>
          </a:p>
          <a:p>
            <a:pPr marL="457200" indent="-457200" algn="l" eaLnBrk="1" fontAlgn="auto" hangingPunct="1">
              <a:spcBef>
                <a:spcPts val="0"/>
              </a:spcBef>
              <a:spcAft>
                <a:spcPts val="0"/>
              </a:spcAft>
              <a:buFont typeface="+mj-lt"/>
              <a:buAutoNum type="arabicPeriod"/>
            </a:pPr>
            <a:r>
              <a:rPr lang="en-US" dirty="0" smtClean="0">
                <a:solidFill>
                  <a:prstClr val="black"/>
                </a:solidFill>
                <a:latin typeface="Calibri"/>
              </a:rPr>
              <a:t>An assemblage of practices and components</a:t>
            </a:r>
          </a:p>
          <a:p>
            <a:pPr marL="457200" indent="-457200" algn="l" eaLnBrk="1" fontAlgn="auto" hangingPunct="1">
              <a:spcBef>
                <a:spcPts val="0"/>
              </a:spcBef>
              <a:spcAft>
                <a:spcPts val="0"/>
              </a:spcAft>
              <a:buFont typeface="+mj-lt"/>
              <a:buAutoNum type="arabicPeriod"/>
            </a:pPr>
            <a:r>
              <a:rPr lang="en-US" dirty="0" smtClean="0">
                <a:solidFill>
                  <a:prstClr val="black"/>
                </a:solidFill>
                <a:latin typeface="Calibri"/>
              </a:rPr>
              <a:t>The entire collection of devices and engineering practices available to a culture</a:t>
            </a:r>
            <a:endParaRPr lang="en-US" dirty="0">
              <a:solidFill>
                <a:prstClr val="black"/>
              </a:solidFill>
              <a:latin typeface="Calibri"/>
            </a:endParaRPr>
          </a:p>
        </p:txBody>
      </p:sp>
      <p:sp>
        <p:nvSpPr>
          <p:cNvPr id="6" name="TextBox 5"/>
          <p:cNvSpPr txBox="1"/>
          <p:nvPr/>
        </p:nvSpPr>
        <p:spPr>
          <a:xfrm>
            <a:off x="304800" y="3810000"/>
            <a:ext cx="5867400" cy="2308324"/>
          </a:xfrm>
          <a:prstGeom prst="rect">
            <a:avLst/>
          </a:prstGeom>
          <a:noFill/>
        </p:spPr>
        <p:txBody>
          <a:bodyPr wrap="square" rtlCol="0">
            <a:spAutoFit/>
          </a:bodyPr>
          <a:lstStyle/>
          <a:p>
            <a:pPr algn="l" eaLnBrk="1" fontAlgn="auto" hangingPunct="1">
              <a:spcBef>
                <a:spcPts val="0"/>
              </a:spcBef>
              <a:spcAft>
                <a:spcPts val="0"/>
              </a:spcAft>
            </a:pPr>
            <a:r>
              <a:rPr lang="en-US" dirty="0" smtClean="0">
                <a:solidFill>
                  <a:prstClr val="black"/>
                </a:solidFill>
                <a:latin typeface="Calibri"/>
              </a:rPr>
              <a:t>Three fundamental principles (Arthur, 2009):</a:t>
            </a:r>
          </a:p>
          <a:p>
            <a:pPr marL="342900" indent="-342900" algn="l" eaLnBrk="1" fontAlgn="auto" hangingPunct="1">
              <a:spcBef>
                <a:spcPts val="0"/>
              </a:spcBef>
              <a:spcAft>
                <a:spcPts val="0"/>
              </a:spcAft>
              <a:buFont typeface="+mj-lt"/>
              <a:buAutoNum type="arabicPeriod"/>
            </a:pPr>
            <a:r>
              <a:rPr lang="en-US" dirty="0" smtClean="0">
                <a:solidFill>
                  <a:prstClr val="black"/>
                </a:solidFill>
                <a:latin typeface="Calibri"/>
              </a:rPr>
              <a:t>All technologies are combinations</a:t>
            </a:r>
          </a:p>
          <a:p>
            <a:pPr marL="342900" indent="-342900" algn="l" eaLnBrk="1" fontAlgn="auto" hangingPunct="1">
              <a:spcBef>
                <a:spcPts val="0"/>
              </a:spcBef>
              <a:spcAft>
                <a:spcPts val="0"/>
              </a:spcAft>
              <a:buFont typeface="+mj-lt"/>
              <a:buAutoNum type="arabicPeriod"/>
            </a:pPr>
            <a:r>
              <a:rPr lang="en-US" dirty="0" smtClean="0">
                <a:solidFill>
                  <a:prstClr val="black"/>
                </a:solidFill>
                <a:latin typeface="Calibri"/>
              </a:rPr>
              <a:t>Each component of technology is itself in miniature a technology</a:t>
            </a:r>
          </a:p>
          <a:p>
            <a:pPr marL="342900" indent="-342900" algn="l" eaLnBrk="1" fontAlgn="auto" hangingPunct="1">
              <a:spcBef>
                <a:spcPts val="0"/>
              </a:spcBef>
              <a:spcAft>
                <a:spcPts val="0"/>
              </a:spcAft>
              <a:buFont typeface="+mj-lt"/>
              <a:buAutoNum type="arabicPeriod"/>
            </a:pPr>
            <a:r>
              <a:rPr lang="en-US" dirty="0" smtClean="0">
                <a:solidFill>
                  <a:prstClr val="black"/>
                </a:solidFill>
                <a:latin typeface="Calibri"/>
              </a:rPr>
              <a:t>All technologies harness and exploit some effect or phenomena, usually </a:t>
            </a:r>
            <a:r>
              <a:rPr lang="en-US" dirty="0" smtClean="0">
                <a:solidFill>
                  <a:prstClr val="black"/>
                </a:solidFill>
                <a:latin typeface="Calibri"/>
              </a:rPr>
              <a:t>several</a:t>
            </a:r>
            <a:endParaRPr lang="en-US" dirty="0" smtClean="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685800" y="228600"/>
            <a:ext cx="7848600" cy="954107"/>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pPr>
            <a:r>
              <a:rPr lang="en-US" sz="2800" dirty="0" smtClean="0">
                <a:solidFill>
                  <a:srgbClr val="000000"/>
                </a:solidFill>
                <a:latin typeface="Arial"/>
              </a:rPr>
              <a:t>Engineering Education Research &amp; Innovation – Karl Smith</a:t>
            </a:r>
            <a:endParaRPr lang="en-US" sz="2800" dirty="0">
              <a:solidFill>
                <a:srgbClr val="000000"/>
              </a:solidFill>
              <a:latin typeface="Arial"/>
            </a:endParaRPr>
          </a:p>
        </p:txBody>
      </p:sp>
      <p:sp>
        <p:nvSpPr>
          <p:cNvPr id="97287" name="Text Box 7"/>
          <p:cNvSpPr txBox="1">
            <a:spLocks noChangeArrowheads="1"/>
          </p:cNvSpPr>
          <p:nvPr/>
        </p:nvSpPr>
        <p:spPr bwMode="auto">
          <a:xfrm>
            <a:off x="381000" y="1371600"/>
            <a:ext cx="3810000" cy="3046988"/>
          </a:xfrm>
          <a:prstGeom prst="rect">
            <a:avLst/>
          </a:prstGeom>
          <a:noFill/>
          <a:ln w="9525">
            <a:noFill/>
            <a:miter lim="800000"/>
            <a:headEnd/>
            <a:tailEnd/>
          </a:ln>
          <a:effectLst/>
        </p:spPr>
        <p:txBody>
          <a:bodyPr wrap="square">
            <a:spAutoFit/>
          </a:bodyPr>
          <a:lstStyle/>
          <a:p>
            <a:pPr algn="l" eaLnBrk="1" fontAlgn="auto" hangingPunct="1">
              <a:spcBef>
                <a:spcPts val="0"/>
              </a:spcBef>
              <a:spcAft>
                <a:spcPts val="0"/>
              </a:spcAft>
            </a:pPr>
            <a:r>
              <a:rPr lang="en-US" b="1" dirty="0" smtClean="0">
                <a:solidFill>
                  <a:srgbClr val="000000"/>
                </a:solidFill>
                <a:latin typeface="Arial"/>
              </a:rPr>
              <a:t>Research</a:t>
            </a:r>
          </a:p>
          <a:p>
            <a:pPr algn="l" eaLnBrk="1" fontAlgn="auto" hangingPunct="1">
              <a:spcBef>
                <a:spcPts val="0"/>
              </a:spcBef>
              <a:spcAft>
                <a:spcPts val="0"/>
              </a:spcAft>
              <a:buFont typeface="Arial" pitchFamily="34" charset="0"/>
              <a:buChar char="•"/>
            </a:pPr>
            <a:r>
              <a:rPr lang="en-US" dirty="0" smtClean="0">
                <a:solidFill>
                  <a:srgbClr val="000000"/>
                </a:solidFill>
                <a:latin typeface="Arial"/>
              </a:rPr>
              <a:t>Process Metallurgy 1970 -1992</a:t>
            </a:r>
            <a:endParaRPr lang="en-US" dirty="0">
              <a:solidFill>
                <a:srgbClr val="000000"/>
              </a:solidFill>
              <a:latin typeface="Arial"/>
            </a:endParaRPr>
          </a:p>
          <a:p>
            <a:pPr algn="l" eaLnBrk="1" fontAlgn="auto" hangingPunct="1">
              <a:spcBef>
                <a:spcPts val="0"/>
              </a:spcBef>
              <a:spcAft>
                <a:spcPts val="0"/>
              </a:spcAft>
              <a:buFont typeface="Arial" pitchFamily="34" charset="0"/>
              <a:buChar char="•"/>
            </a:pPr>
            <a:r>
              <a:rPr lang="en-US" dirty="0" smtClean="0">
                <a:solidFill>
                  <a:srgbClr val="000000"/>
                </a:solidFill>
                <a:latin typeface="Arial"/>
              </a:rPr>
              <a:t>Learning ~1974</a:t>
            </a:r>
            <a:endParaRPr lang="en-US" dirty="0">
              <a:solidFill>
                <a:srgbClr val="000000"/>
              </a:solidFill>
              <a:latin typeface="Arial"/>
            </a:endParaRPr>
          </a:p>
          <a:p>
            <a:pPr algn="l" eaLnBrk="1" fontAlgn="auto" hangingPunct="1">
              <a:spcBef>
                <a:spcPts val="0"/>
              </a:spcBef>
              <a:spcAft>
                <a:spcPts val="0"/>
              </a:spcAft>
              <a:buFont typeface="Arial" pitchFamily="34" charset="0"/>
              <a:buChar char="•"/>
            </a:pPr>
            <a:r>
              <a:rPr lang="en-US" dirty="0" smtClean="0">
                <a:solidFill>
                  <a:srgbClr val="000000"/>
                </a:solidFill>
                <a:latin typeface="Arial"/>
              </a:rPr>
              <a:t>Design ~1995</a:t>
            </a:r>
            <a:endParaRPr lang="en-US" dirty="0">
              <a:solidFill>
                <a:srgbClr val="000000"/>
              </a:solidFill>
              <a:latin typeface="Arial"/>
            </a:endParaRPr>
          </a:p>
          <a:p>
            <a:pPr algn="l" eaLnBrk="1" fontAlgn="auto" hangingPunct="1">
              <a:spcBef>
                <a:spcPts val="0"/>
              </a:spcBef>
              <a:spcAft>
                <a:spcPts val="0"/>
              </a:spcAft>
              <a:buFont typeface="Arial" pitchFamily="34" charset="0"/>
              <a:buChar char="•"/>
            </a:pPr>
            <a:r>
              <a:rPr lang="en-US" dirty="0" smtClean="0">
                <a:solidFill>
                  <a:srgbClr val="000000"/>
                </a:solidFill>
                <a:latin typeface="Arial"/>
              </a:rPr>
              <a:t>Engineering Education Research &amp; Innovation ~ 2000</a:t>
            </a:r>
            <a:endParaRPr lang="en-US" dirty="0">
              <a:solidFill>
                <a:srgbClr val="000000"/>
              </a:solidFill>
              <a:latin typeface="Arial"/>
            </a:endParaRPr>
          </a:p>
        </p:txBody>
      </p:sp>
      <p:sp>
        <p:nvSpPr>
          <p:cNvPr id="8" name="Text Box 7"/>
          <p:cNvSpPr txBox="1">
            <a:spLocks noChangeArrowheads="1"/>
          </p:cNvSpPr>
          <p:nvPr/>
        </p:nvSpPr>
        <p:spPr bwMode="auto">
          <a:xfrm>
            <a:off x="4724400" y="1371600"/>
            <a:ext cx="4191000" cy="4524315"/>
          </a:xfrm>
          <a:prstGeom prst="rect">
            <a:avLst/>
          </a:prstGeom>
          <a:noFill/>
          <a:ln w="9525">
            <a:noFill/>
            <a:miter lim="800000"/>
            <a:headEnd/>
            <a:tailEnd/>
          </a:ln>
          <a:effectLst/>
        </p:spPr>
        <p:txBody>
          <a:bodyPr wrap="square">
            <a:spAutoFit/>
          </a:bodyPr>
          <a:lstStyle/>
          <a:p>
            <a:pPr algn="l" eaLnBrk="1" fontAlgn="auto" hangingPunct="1">
              <a:spcBef>
                <a:spcPts val="0"/>
              </a:spcBef>
              <a:spcAft>
                <a:spcPts val="0"/>
              </a:spcAft>
            </a:pPr>
            <a:r>
              <a:rPr lang="en-US" b="1" dirty="0" smtClean="0">
                <a:solidFill>
                  <a:srgbClr val="000000"/>
                </a:solidFill>
                <a:latin typeface="Arial"/>
              </a:rPr>
              <a:t>Innovation – Cooperative Learning</a:t>
            </a:r>
          </a:p>
          <a:p>
            <a:pPr algn="l" eaLnBrk="1" fontAlgn="auto" hangingPunct="1">
              <a:spcBef>
                <a:spcPts val="0"/>
              </a:spcBef>
              <a:spcAft>
                <a:spcPts val="0"/>
              </a:spcAft>
              <a:buFont typeface="Arial" pitchFamily="34" charset="0"/>
              <a:buChar char="•"/>
            </a:pPr>
            <a:r>
              <a:rPr lang="en-US" dirty="0" smtClean="0">
                <a:solidFill>
                  <a:srgbClr val="000000"/>
                </a:solidFill>
                <a:latin typeface="Arial"/>
              </a:rPr>
              <a:t>Need identified ~1974</a:t>
            </a:r>
          </a:p>
          <a:p>
            <a:pPr algn="l" eaLnBrk="1" fontAlgn="auto" hangingPunct="1">
              <a:spcBef>
                <a:spcPts val="0"/>
              </a:spcBef>
              <a:spcAft>
                <a:spcPts val="0"/>
              </a:spcAft>
              <a:buFont typeface="Arial" pitchFamily="34" charset="0"/>
              <a:buChar char="•"/>
            </a:pPr>
            <a:r>
              <a:rPr lang="en-US" dirty="0" smtClean="0">
                <a:solidFill>
                  <a:srgbClr val="000000"/>
                </a:solidFill>
                <a:latin typeface="Arial"/>
              </a:rPr>
              <a:t>Introduced ~1976</a:t>
            </a:r>
          </a:p>
          <a:p>
            <a:pPr algn="l" eaLnBrk="1" fontAlgn="auto" hangingPunct="1">
              <a:spcBef>
                <a:spcPts val="0"/>
              </a:spcBef>
              <a:spcAft>
                <a:spcPts val="0"/>
              </a:spcAft>
              <a:buFont typeface="Arial" pitchFamily="34" charset="0"/>
              <a:buChar char="•"/>
            </a:pPr>
            <a:r>
              <a:rPr lang="en-US" dirty="0" smtClean="0">
                <a:solidFill>
                  <a:srgbClr val="000000"/>
                </a:solidFill>
                <a:latin typeface="Arial"/>
              </a:rPr>
              <a:t>FIE conference 1981</a:t>
            </a:r>
          </a:p>
          <a:p>
            <a:pPr algn="l" eaLnBrk="1" fontAlgn="auto" hangingPunct="1">
              <a:spcBef>
                <a:spcPts val="0"/>
              </a:spcBef>
              <a:spcAft>
                <a:spcPts val="0"/>
              </a:spcAft>
              <a:buFont typeface="Arial" pitchFamily="34" charset="0"/>
              <a:buChar char="•"/>
            </a:pPr>
            <a:r>
              <a:rPr lang="en-US" i="1" dirty="0" smtClean="0">
                <a:solidFill>
                  <a:srgbClr val="000000"/>
                </a:solidFill>
                <a:latin typeface="Arial"/>
              </a:rPr>
              <a:t>JEE</a:t>
            </a:r>
            <a:r>
              <a:rPr lang="en-US" dirty="0" smtClean="0">
                <a:solidFill>
                  <a:srgbClr val="000000"/>
                </a:solidFill>
                <a:latin typeface="Arial"/>
              </a:rPr>
              <a:t> paper 1981</a:t>
            </a:r>
          </a:p>
          <a:p>
            <a:pPr algn="l" eaLnBrk="1" fontAlgn="auto" hangingPunct="1">
              <a:spcBef>
                <a:spcPts val="0"/>
              </a:spcBef>
              <a:spcAft>
                <a:spcPts val="0"/>
              </a:spcAft>
              <a:buFont typeface="Arial" pitchFamily="34" charset="0"/>
              <a:buChar char="•"/>
            </a:pPr>
            <a:r>
              <a:rPr lang="en-US" dirty="0" smtClean="0">
                <a:solidFill>
                  <a:srgbClr val="000000"/>
                </a:solidFill>
                <a:latin typeface="Arial"/>
              </a:rPr>
              <a:t>Research book 1991</a:t>
            </a:r>
          </a:p>
          <a:p>
            <a:pPr algn="l" eaLnBrk="1" fontAlgn="auto" hangingPunct="1">
              <a:spcBef>
                <a:spcPts val="0"/>
              </a:spcBef>
              <a:spcAft>
                <a:spcPts val="0"/>
              </a:spcAft>
              <a:buFont typeface="Arial" pitchFamily="34" charset="0"/>
              <a:buChar char="•"/>
            </a:pPr>
            <a:r>
              <a:rPr lang="en-US" dirty="0" smtClean="0">
                <a:solidFill>
                  <a:srgbClr val="000000"/>
                </a:solidFill>
                <a:latin typeface="Arial"/>
              </a:rPr>
              <a:t>Practice handbook 1991</a:t>
            </a:r>
          </a:p>
          <a:p>
            <a:pPr algn="l" eaLnBrk="1" fontAlgn="auto" hangingPunct="1">
              <a:spcBef>
                <a:spcPts val="0"/>
              </a:spcBef>
              <a:spcAft>
                <a:spcPts val="0"/>
              </a:spcAft>
              <a:buFont typeface="Arial" pitchFamily="34" charset="0"/>
              <a:buChar char="•"/>
            </a:pPr>
            <a:r>
              <a:rPr lang="en-US" i="1" dirty="0" smtClean="0">
                <a:solidFill>
                  <a:srgbClr val="000000"/>
                </a:solidFill>
                <a:latin typeface="Arial"/>
              </a:rPr>
              <a:t>Change </a:t>
            </a:r>
            <a:r>
              <a:rPr lang="en-US" dirty="0" smtClean="0">
                <a:solidFill>
                  <a:srgbClr val="000000"/>
                </a:solidFill>
                <a:latin typeface="Arial"/>
              </a:rPr>
              <a:t>paper 1998</a:t>
            </a:r>
            <a:endParaRPr lang="en-US" i="1" dirty="0" smtClean="0">
              <a:solidFill>
                <a:srgbClr val="000000"/>
              </a:solidFill>
              <a:latin typeface="Arial"/>
            </a:endParaRPr>
          </a:p>
          <a:p>
            <a:pPr algn="l" eaLnBrk="1" fontAlgn="auto" hangingPunct="1">
              <a:spcBef>
                <a:spcPts val="0"/>
              </a:spcBef>
              <a:spcAft>
                <a:spcPts val="0"/>
              </a:spcAft>
              <a:buFont typeface="Arial" pitchFamily="34" charset="0"/>
              <a:buChar char="•"/>
            </a:pPr>
            <a:r>
              <a:rPr lang="en-US" i="1" dirty="0" smtClean="0">
                <a:solidFill>
                  <a:srgbClr val="000000"/>
                </a:solidFill>
                <a:latin typeface="Arial"/>
              </a:rPr>
              <a:t>Teamwork and project management </a:t>
            </a:r>
            <a:r>
              <a:rPr lang="en-US" dirty="0" smtClean="0">
                <a:solidFill>
                  <a:srgbClr val="000000"/>
                </a:solidFill>
                <a:latin typeface="Arial"/>
              </a:rPr>
              <a:t>2000</a:t>
            </a:r>
          </a:p>
          <a:p>
            <a:pPr algn="l" eaLnBrk="1" fontAlgn="auto" hangingPunct="1">
              <a:spcBef>
                <a:spcPts val="0"/>
              </a:spcBef>
              <a:spcAft>
                <a:spcPts val="0"/>
              </a:spcAft>
              <a:buFont typeface="Arial" pitchFamily="34" charset="0"/>
              <a:buChar char="•"/>
            </a:pPr>
            <a:r>
              <a:rPr lang="en-US" i="1" dirty="0" smtClean="0">
                <a:solidFill>
                  <a:srgbClr val="000000"/>
                </a:solidFill>
                <a:latin typeface="Arial"/>
              </a:rPr>
              <a:t>JEE </a:t>
            </a:r>
            <a:r>
              <a:rPr lang="en-US" dirty="0" smtClean="0">
                <a:solidFill>
                  <a:srgbClr val="000000"/>
                </a:solidFill>
                <a:latin typeface="Arial"/>
              </a:rPr>
              <a:t>paper 2005</a:t>
            </a:r>
          </a:p>
        </p:txBody>
      </p:sp>
      <p:sp>
        <p:nvSpPr>
          <p:cNvPr id="9" name="Rectangle 8"/>
          <p:cNvSpPr/>
          <p:nvPr/>
        </p:nvSpPr>
        <p:spPr>
          <a:xfrm>
            <a:off x="304800" y="6096000"/>
            <a:ext cx="8534400" cy="584775"/>
          </a:xfrm>
          <a:prstGeom prst="rect">
            <a:avLst/>
          </a:prstGeom>
        </p:spPr>
        <p:txBody>
          <a:bodyPr wrap="square">
            <a:spAutoFit/>
          </a:bodyPr>
          <a:lstStyle/>
          <a:p>
            <a:pPr algn="l" eaLnBrk="1" fontAlgn="auto" hangingPunct="1">
              <a:spcBef>
                <a:spcPts val="0"/>
              </a:spcBef>
              <a:spcAft>
                <a:spcPts val="0"/>
              </a:spcAft>
            </a:pPr>
            <a:r>
              <a:rPr lang="en-US" sz="1600" dirty="0" smtClean="0">
                <a:solidFill>
                  <a:srgbClr val="000000"/>
                </a:solidFill>
                <a:latin typeface="Arial"/>
              </a:rPr>
              <a:t>National Academy of Engineering - Frontiers of Engineering Education Symposium - December 13-16, 2010 - Slides PDF [</a:t>
            </a:r>
            <a:r>
              <a:rPr lang="en-US" sz="1600" dirty="0" smtClean="0">
                <a:solidFill>
                  <a:srgbClr val="000000"/>
                </a:solidFill>
                <a:latin typeface="Arial"/>
                <a:hlinkClick r:id="rId3"/>
              </a:rPr>
              <a:t>Smith-NAE-FOEE-HPL-UbD-12-10-v8.pdf</a:t>
            </a:r>
            <a:r>
              <a:rPr lang="en-US" sz="1600" dirty="0" smtClean="0">
                <a:solidFill>
                  <a:srgbClr val="000000"/>
                </a:solidFill>
                <a:latin typeface="Arial"/>
              </a:rPr>
              <a:t>]</a:t>
            </a:r>
            <a:endParaRPr lang="en-US" sz="1600" dirty="0">
              <a:solidFill>
                <a:srgbClr val="000000"/>
              </a:solidFill>
              <a:latin typeface="Arial"/>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Definitions</a:t>
            </a:r>
          </a:p>
        </p:txBody>
      </p:sp>
      <p:sp>
        <p:nvSpPr>
          <p:cNvPr id="5123" name="Rectangle 3"/>
          <p:cNvSpPr>
            <a:spLocks noGrp="1" noChangeArrowheads="1"/>
          </p:cNvSpPr>
          <p:nvPr>
            <p:ph type="body" idx="1"/>
          </p:nvPr>
        </p:nvSpPr>
        <p:spPr/>
        <p:txBody>
          <a:bodyPr/>
          <a:lstStyle/>
          <a:p>
            <a:r>
              <a:rPr lang="en-US" sz="2800" dirty="0" smtClean="0"/>
              <a:t>Technology – OED</a:t>
            </a:r>
            <a:endParaRPr lang="en-US" sz="2800" dirty="0" smtClean="0">
              <a:sym typeface="WP Greek Century" pitchFamily="2" charset="2"/>
            </a:endParaRPr>
          </a:p>
          <a:p>
            <a:pPr lvl="1"/>
            <a:r>
              <a:rPr lang="en-US" sz="2400" dirty="0" smtClean="0">
                <a:sym typeface="WP Greek Century" pitchFamily="2" charset="2"/>
              </a:rPr>
              <a:t></a:t>
            </a:r>
            <a:endParaRPr lang="en-US" sz="2400" dirty="0" smtClean="0"/>
          </a:p>
          <a:p>
            <a:pPr lvl="1"/>
            <a:r>
              <a:rPr lang="en-US" sz="2400" dirty="0" smtClean="0"/>
              <a:t> </a:t>
            </a:r>
            <a:r>
              <a:rPr lang="en-US" sz="2400" dirty="0" smtClean="0">
                <a:solidFill>
                  <a:srgbClr val="000000"/>
                </a:solidFill>
              </a:rPr>
              <a:t>systematic treatment of art, craft</a:t>
            </a:r>
            <a:r>
              <a:rPr lang="en-US" sz="2400" dirty="0" smtClean="0"/>
              <a:t> </a:t>
            </a:r>
          </a:p>
          <a:p>
            <a:r>
              <a:rPr lang="en-US" sz="2800" dirty="0" smtClean="0"/>
              <a:t>Engineering </a:t>
            </a:r>
            <a:r>
              <a:rPr lang="en-US" sz="2800" dirty="0"/>
              <a:t>– OED</a:t>
            </a:r>
          </a:p>
          <a:p>
            <a:pPr lvl="1"/>
            <a:r>
              <a:rPr lang="en-US" sz="2400" dirty="0"/>
              <a:t>The action of the verb </a:t>
            </a:r>
            <a:r>
              <a:rPr lang="en-US" sz="2400" dirty="0">
                <a:hlinkClick r:id="rId3"/>
              </a:rPr>
              <a:t>ENGINEER</a:t>
            </a:r>
            <a:r>
              <a:rPr lang="en-US" sz="2400" dirty="0"/>
              <a:t>; the work done by, or the profession of, an engineer. </a:t>
            </a:r>
          </a:p>
          <a:p>
            <a:r>
              <a:rPr lang="en-US" sz="2800" dirty="0" smtClean="0"/>
              <a:t>Smith </a:t>
            </a:r>
            <a:r>
              <a:rPr lang="en-US" sz="2800" dirty="0"/>
              <a:t>– OED</a:t>
            </a:r>
          </a:p>
          <a:p>
            <a:pPr lvl="1"/>
            <a:r>
              <a:rPr lang="en-US" sz="2400" dirty="0"/>
              <a:t>One who works in iron or other metal</a:t>
            </a:r>
          </a:p>
          <a:p>
            <a:pPr lvl="1"/>
            <a:r>
              <a:rPr lang="en-US" sz="2400" dirty="0"/>
              <a:t>Original sense – craftsman, skilled worker in metal, wood or other </a:t>
            </a:r>
            <a:r>
              <a:rPr lang="en-US" sz="2400" dirty="0" smtClean="0"/>
              <a:t>material</a:t>
            </a:r>
            <a:endParaRPr lang="en-US" sz="24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Engineering in Popular Media</a:t>
            </a:r>
          </a:p>
        </p:txBody>
      </p:sp>
      <p:sp>
        <p:nvSpPr>
          <p:cNvPr id="23555" name="Rectangle 3"/>
          <p:cNvSpPr>
            <a:spLocks noGrp="1" noChangeArrowheads="1"/>
          </p:cNvSpPr>
          <p:nvPr>
            <p:ph type="body" idx="1"/>
          </p:nvPr>
        </p:nvSpPr>
        <p:spPr/>
        <p:txBody>
          <a:bodyPr/>
          <a:lstStyle/>
          <a:p>
            <a:r>
              <a:rPr lang="en-US" dirty="0"/>
              <a:t>"Houston, we've got a problem</a:t>
            </a:r>
            <a:r>
              <a:rPr lang="en-US" dirty="0" smtClean="0"/>
              <a:t>.” Apollo 13</a:t>
            </a:r>
            <a:endParaRPr lang="en-US" dirty="0"/>
          </a:p>
          <a:p>
            <a:r>
              <a:rPr lang="en-US" dirty="0"/>
              <a:t>MacGyver</a:t>
            </a:r>
            <a:r>
              <a:rPr lang="en-US" dirty="0" smtClean="0"/>
              <a:t>?</a:t>
            </a:r>
          </a:p>
          <a:p>
            <a:r>
              <a:rPr lang="en-US" dirty="0" smtClean="0"/>
              <a:t>Myth Busters? </a:t>
            </a:r>
          </a:p>
          <a:p>
            <a:r>
              <a:rPr lang="en-US" dirty="0" err="1" smtClean="0"/>
              <a:t>Petroski</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52400" y="76200"/>
            <a:ext cx="8763000" cy="4267200"/>
          </a:xfrm>
          <a:prstGeom prst="rect">
            <a:avLst/>
          </a:prstGeom>
          <a:noFill/>
          <a:ln w="9525">
            <a:noFill/>
            <a:miter lim="800000"/>
            <a:headEnd/>
            <a:tailEnd/>
          </a:ln>
        </p:spPr>
        <p:txBody>
          <a:bodyPr lIns="0" tIns="0" rIns="0" bIns="0">
            <a:spAutoFit/>
          </a:bodyPr>
          <a:lstStyle/>
          <a:p>
            <a:pPr algn="l" defTabSz="381000" eaLnBrk="0" hangingPunct="0"/>
            <a:r>
              <a:rPr lang="en-US" sz="4000" dirty="0"/>
              <a:t>It could well be that faculty members of the twenty-first century college or university will find it necessary to set aside their roles as teachers and instead become </a:t>
            </a:r>
            <a:r>
              <a:rPr lang="en-US" sz="4000" b="1" dirty="0"/>
              <a:t>designers</a:t>
            </a:r>
            <a:r>
              <a:rPr lang="en-US" sz="4000" dirty="0"/>
              <a:t> of learning experiences, processes, and environments. </a:t>
            </a:r>
          </a:p>
        </p:txBody>
      </p:sp>
      <p:pic>
        <p:nvPicPr>
          <p:cNvPr id="193539" name="Picture 3" descr="duderstadt2"/>
          <p:cNvPicPr>
            <a:picLocks noChangeAspect="1" noChangeArrowheads="1"/>
          </p:cNvPicPr>
          <p:nvPr/>
        </p:nvPicPr>
        <p:blipFill>
          <a:blip r:embed="rId3" cstate="print"/>
          <a:srcRect/>
          <a:stretch>
            <a:fillRect/>
          </a:stretch>
        </p:blipFill>
        <p:spPr bwMode="auto">
          <a:xfrm>
            <a:off x="6146800" y="3733800"/>
            <a:ext cx="2844800" cy="2984500"/>
          </a:xfrm>
          <a:prstGeom prst="rect">
            <a:avLst/>
          </a:prstGeom>
          <a:noFill/>
        </p:spPr>
      </p:pic>
      <p:sp>
        <p:nvSpPr>
          <p:cNvPr id="193540" name="Text Box 4"/>
          <p:cNvSpPr txBox="1">
            <a:spLocks noChangeArrowheads="1"/>
          </p:cNvSpPr>
          <p:nvPr/>
        </p:nvSpPr>
        <p:spPr bwMode="auto">
          <a:xfrm>
            <a:off x="304800" y="4724400"/>
            <a:ext cx="5486400" cy="1569660"/>
          </a:xfrm>
          <a:prstGeom prst="rect">
            <a:avLst/>
          </a:prstGeom>
          <a:noFill/>
          <a:ln w="9525">
            <a:noFill/>
            <a:miter lim="800000"/>
            <a:headEnd/>
            <a:tailEnd/>
          </a:ln>
          <a:effectLst/>
        </p:spPr>
        <p:txBody>
          <a:bodyPr>
            <a:spAutoFit/>
          </a:bodyPr>
          <a:lstStyle/>
          <a:p>
            <a:pPr algn="l" eaLnBrk="0" hangingPunct="0"/>
            <a:r>
              <a:rPr lang="en-US" sz="2400" dirty="0"/>
              <a:t>James </a:t>
            </a:r>
            <a:r>
              <a:rPr lang="en-US" sz="2400" dirty="0" err="1"/>
              <a:t>Duderstadt</a:t>
            </a:r>
            <a:r>
              <a:rPr lang="en-US" sz="2400" dirty="0"/>
              <a:t>, 1999 [Nuclear Engineering Professor;  Dean, Provost and President of the University of Michigan]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85" name="Rectangle 5"/>
          <p:cNvSpPr>
            <a:spLocks noChangeArrowheads="1"/>
          </p:cNvSpPr>
          <p:nvPr/>
        </p:nvSpPr>
        <p:spPr bwMode="auto">
          <a:xfrm>
            <a:off x="5029200" y="990600"/>
            <a:ext cx="3581400" cy="4708981"/>
          </a:xfrm>
          <a:prstGeom prst="rect">
            <a:avLst/>
          </a:prstGeom>
          <a:noFill/>
          <a:ln w="9525">
            <a:noFill/>
            <a:miter lim="800000"/>
            <a:headEnd/>
            <a:tailEnd/>
          </a:ln>
          <a:effectLst/>
        </p:spPr>
        <p:txBody>
          <a:bodyPr>
            <a:spAutoFit/>
          </a:bodyPr>
          <a:lstStyle/>
          <a:p>
            <a:pPr algn="l" eaLnBrk="1" hangingPunct="1"/>
            <a:r>
              <a:rPr lang="en-US" sz="2000" dirty="0">
                <a:solidFill>
                  <a:srgbClr val="000000"/>
                </a:solidFill>
                <a:latin typeface="Arial"/>
              </a:rPr>
              <a:t>…objectives for engineering practice, research, and education:</a:t>
            </a:r>
          </a:p>
          <a:p>
            <a:pPr algn="l" eaLnBrk="1" hangingPunct="1"/>
            <a:endParaRPr lang="en-US" sz="2000" dirty="0">
              <a:solidFill>
                <a:srgbClr val="000000"/>
              </a:solidFill>
              <a:latin typeface="Arial"/>
            </a:endParaRPr>
          </a:p>
          <a:p>
            <a:pPr algn="l" eaLnBrk="1" hangingPunct="1"/>
            <a:r>
              <a:rPr lang="en-US" sz="2000" dirty="0">
                <a:solidFill>
                  <a:srgbClr val="000000"/>
                </a:solidFill>
                <a:latin typeface="Arial"/>
              </a:rPr>
              <a:t>To  adopt  a  systemic,  research-based  approach  to innovation  and  continuous  improvement of  engineering  education,  recognizing  the  importance  of diverse approaches–albeit characterized by quality </a:t>
            </a:r>
          </a:p>
          <a:p>
            <a:pPr algn="l" eaLnBrk="1" hangingPunct="1"/>
            <a:r>
              <a:rPr lang="en-US" sz="2000" dirty="0">
                <a:solidFill>
                  <a:srgbClr val="000000"/>
                </a:solidFill>
                <a:latin typeface="Arial"/>
              </a:rPr>
              <a:t>and  rigor–to  serve  the  highly  diverse  technology needs of our society</a:t>
            </a:r>
          </a:p>
        </p:txBody>
      </p:sp>
      <p:pic>
        <p:nvPicPr>
          <p:cNvPr id="276486" name="Picture 6"/>
          <p:cNvPicPr>
            <a:picLocks noChangeAspect="1" noChangeArrowheads="1"/>
          </p:cNvPicPr>
          <p:nvPr/>
        </p:nvPicPr>
        <p:blipFill>
          <a:blip r:embed="rId3" cstate="print"/>
          <a:srcRect l="37053" t="19869" r="24218" b="12417"/>
          <a:stretch>
            <a:fillRect/>
          </a:stretch>
        </p:blipFill>
        <p:spPr bwMode="auto">
          <a:xfrm>
            <a:off x="381000" y="609600"/>
            <a:ext cx="4114800" cy="5277678"/>
          </a:xfrm>
          <a:prstGeom prst="rect">
            <a:avLst/>
          </a:prstGeom>
          <a:noFill/>
          <a:ln w="9525">
            <a:noFill/>
            <a:miter lim="800000"/>
            <a:headEnd/>
            <a:tailEnd/>
          </a:ln>
          <a:effectLst/>
        </p:spPr>
      </p:pic>
      <p:sp>
        <p:nvSpPr>
          <p:cNvPr id="276487" name="Text Box 7"/>
          <p:cNvSpPr txBox="1">
            <a:spLocks noChangeArrowheads="1"/>
          </p:cNvSpPr>
          <p:nvPr/>
        </p:nvSpPr>
        <p:spPr bwMode="auto">
          <a:xfrm>
            <a:off x="288925" y="6056313"/>
            <a:ext cx="8550275" cy="304800"/>
          </a:xfrm>
          <a:prstGeom prst="rect">
            <a:avLst/>
          </a:prstGeom>
          <a:noFill/>
          <a:ln w="9525">
            <a:noFill/>
            <a:miter lim="800000"/>
            <a:headEnd/>
            <a:tailEnd/>
          </a:ln>
          <a:effectLst/>
        </p:spPr>
        <p:txBody>
          <a:bodyPr>
            <a:spAutoFit/>
          </a:bodyPr>
          <a:lstStyle/>
          <a:p>
            <a:pPr algn="l" eaLnBrk="1" hangingPunct="1"/>
            <a:r>
              <a:rPr lang="en-US" sz="1400">
                <a:solidFill>
                  <a:srgbClr val="000000"/>
                </a:solidFill>
                <a:latin typeface="Arial"/>
              </a:rPr>
              <a:t>http://milproj.ummu.umich.edu/publications/EngFlex%20report/download/EngFlex%20Report.pdf</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fld id="{5726E5FE-A9C7-4F69-B9EA-7674EADC1860}" type="slidenum">
              <a:rPr lang="en-US" smtClean="0">
                <a:solidFill>
                  <a:srgbClr val="000000"/>
                </a:solidFill>
              </a:rPr>
              <a:pPr/>
              <a:t>44</a:t>
            </a:fld>
            <a:endParaRPr lang="en-US">
              <a:solidFill>
                <a:srgbClr val="000000"/>
              </a:solidFill>
            </a:endParaRPr>
          </a:p>
        </p:txBody>
      </p:sp>
      <p:pic>
        <p:nvPicPr>
          <p:cNvPr id="3127" name="Picture 55"/>
          <p:cNvPicPr>
            <a:picLocks noChangeAspect="1" noChangeArrowheads="1"/>
          </p:cNvPicPr>
          <p:nvPr/>
        </p:nvPicPr>
        <p:blipFill>
          <a:blip r:embed="rId3" cstate="print"/>
          <a:srcRect l="9463" t="27257" r="54000" b="28450"/>
          <a:stretch>
            <a:fillRect/>
          </a:stretch>
        </p:blipFill>
        <p:spPr bwMode="auto">
          <a:xfrm>
            <a:off x="1514534" y="228600"/>
            <a:ext cx="6191132" cy="5506995"/>
          </a:xfrm>
          <a:prstGeom prst="rect">
            <a:avLst/>
          </a:prstGeom>
          <a:noFill/>
          <a:ln w="9525">
            <a:noFill/>
            <a:miter lim="800000"/>
            <a:headEnd/>
            <a:tailEnd/>
          </a:ln>
        </p:spPr>
      </p:pic>
      <p:sp>
        <p:nvSpPr>
          <p:cNvPr id="43" name="Rectangle 42"/>
          <p:cNvSpPr/>
          <p:nvPr/>
        </p:nvSpPr>
        <p:spPr>
          <a:xfrm>
            <a:off x="838200" y="5943600"/>
            <a:ext cx="7848600" cy="523220"/>
          </a:xfrm>
          <a:prstGeom prst="rect">
            <a:avLst/>
          </a:prstGeom>
        </p:spPr>
        <p:txBody>
          <a:bodyPr wrap="square">
            <a:spAutoFit/>
          </a:bodyPr>
          <a:lstStyle/>
          <a:p>
            <a:pPr algn="l" eaLnBrk="1" fontAlgn="auto" hangingPunct="1">
              <a:spcBef>
                <a:spcPts val="0"/>
              </a:spcBef>
              <a:spcAft>
                <a:spcPts val="0"/>
              </a:spcAft>
            </a:pPr>
            <a:r>
              <a:rPr lang="en-US" sz="1400" dirty="0" smtClean="0">
                <a:solidFill>
                  <a:srgbClr val="000000"/>
                </a:solidFill>
                <a:latin typeface="Arial"/>
              </a:rPr>
              <a:t>*R.M. Felder and R. Brent. (2003). Designing and Teaching Courses to Satisfy the ABET Engineering Criteria.  </a:t>
            </a:r>
            <a:r>
              <a:rPr lang="en-US" sz="1400" i="1" dirty="0" smtClean="0">
                <a:solidFill>
                  <a:srgbClr val="000000"/>
                </a:solidFill>
                <a:latin typeface="Arial"/>
              </a:rPr>
              <a:t>J. Engr. Education, 92</a:t>
            </a:r>
            <a:r>
              <a:rPr lang="en-US" sz="1400" dirty="0" smtClean="0">
                <a:solidFill>
                  <a:srgbClr val="000000"/>
                </a:solidFill>
                <a:latin typeface="Arial"/>
              </a:rPr>
              <a:t>(1), 7–25. </a:t>
            </a:r>
            <a:endParaRPr lang="en-US" sz="1400" dirty="0">
              <a:solidFill>
                <a:srgbClr val="000000"/>
              </a:solidFill>
              <a:latin typeface="Arial"/>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1295400" y="2362200"/>
            <a:ext cx="3124200" cy="2438400"/>
            <a:chOff x="1295400" y="2743200"/>
            <a:chExt cx="3124200" cy="2438400"/>
          </a:xfrm>
          <a:solidFill>
            <a:schemeClr val="accent3">
              <a:lumMod val="75000"/>
            </a:schemeClr>
          </a:solidFill>
        </p:grpSpPr>
        <p:sp>
          <p:nvSpPr>
            <p:cNvPr id="128033" name="Rectangle 46"/>
            <p:cNvSpPr>
              <a:spLocks noChangeArrowheads="1"/>
            </p:cNvSpPr>
            <p:nvPr/>
          </p:nvSpPr>
          <p:spPr bwMode="auto">
            <a:xfrm>
              <a:off x="1295400" y="2743200"/>
              <a:ext cx="3124200" cy="2438400"/>
            </a:xfrm>
            <a:prstGeom prst="rect">
              <a:avLst/>
            </a:prstGeom>
            <a:grpFill/>
            <a:ln w="25400">
              <a:solidFill>
                <a:srgbClr val="002060"/>
              </a:solidFill>
              <a:miter lim="800000"/>
              <a:headEnd/>
              <a:tailEnd/>
            </a:ln>
          </p:spPr>
          <p:txBody>
            <a:bodyPr anchor="ctr"/>
            <a:lstStyle/>
            <a:p>
              <a:pPr algn="l" eaLnBrk="1" fontAlgn="auto" hangingPunct="1">
                <a:spcBef>
                  <a:spcPts val="0"/>
                </a:spcBef>
                <a:spcAft>
                  <a:spcPts val="0"/>
                </a:spcAft>
              </a:pPr>
              <a:endParaRPr lang="en-US" sz="1800">
                <a:solidFill>
                  <a:srgbClr val="FFFFFF"/>
                </a:solidFill>
                <a:latin typeface="Calibri" pitchFamily="34" charset="0"/>
              </a:endParaRPr>
            </a:p>
          </p:txBody>
        </p:sp>
        <p:sp>
          <p:nvSpPr>
            <p:cNvPr id="48" name="TextBox 47"/>
            <p:cNvSpPr txBox="1"/>
            <p:nvPr/>
          </p:nvSpPr>
          <p:spPr>
            <a:xfrm>
              <a:off x="3886200" y="2743200"/>
              <a:ext cx="523220" cy="2438400"/>
            </a:xfrm>
            <a:prstGeom prst="rect">
              <a:avLst/>
            </a:prstGeom>
            <a:grpFill/>
            <a:ln>
              <a:solidFill>
                <a:srgbClr val="002060"/>
              </a:solidFill>
            </a:ln>
          </p:spPr>
          <p:txBody>
            <a:bodyPr vert="vert270">
              <a:spAutoFit/>
            </a:bodyPr>
            <a:lstStyle/>
            <a:p>
              <a:pPr algn="l" eaLnBrk="1" fontAlgn="auto" hangingPunct="1">
                <a:spcBef>
                  <a:spcPts val="0"/>
                </a:spcBef>
                <a:spcAft>
                  <a:spcPts val="0"/>
                </a:spcAft>
                <a:defRPr/>
              </a:pPr>
              <a:r>
                <a:rPr lang="en-US" sz="2200" b="1" dirty="0">
                  <a:solidFill>
                    <a:srgbClr val="1F497D">
                      <a:lumMod val="50000"/>
                    </a:srgbClr>
                  </a:solidFill>
                  <a:effectLst>
                    <a:outerShdw blurRad="38100" dist="38100" dir="2700000" algn="tl">
                      <a:srgbClr val="000000">
                        <a:alpha val="43137"/>
                      </a:srgbClr>
                    </a:outerShdw>
                  </a:effectLst>
                  <a:latin typeface="Calibri"/>
                </a:rPr>
                <a:t>Backward  Design</a:t>
              </a:r>
            </a:p>
          </p:txBody>
        </p:sp>
      </p:grpSp>
      <p:grpSp>
        <p:nvGrpSpPr>
          <p:cNvPr id="3" name="Group 45"/>
          <p:cNvGrpSpPr>
            <a:grpSpLocks/>
          </p:cNvGrpSpPr>
          <p:nvPr/>
        </p:nvGrpSpPr>
        <p:grpSpPr bwMode="auto">
          <a:xfrm>
            <a:off x="914400" y="933450"/>
            <a:ext cx="3124200" cy="5372100"/>
            <a:chOff x="1769257" y="1219200"/>
            <a:chExt cx="2955142" cy="7162800"/>
          </a:xfrm>
          <a:solidFill>
            <a:schemeClr val="accent3">
              <a:lumMod val="75000"/>
            </a:schemeClr>
          </a:solidFill>
        </p:grpSpPr>
        <p:sp>
          <p:nvSpPr>
            <p:cNvPr id="6" name="Flowchart: Data 5"/>
            <p:cNvSpPr/>
            <p:nvPr/>
          </p:nvSpPr>
          <p:spPr>
            <a:xfrm>
              <a:off x="2553090" y="2057400"/>
              <a:ext cx="1752364" cy="533400"/>
            </a:xfrm>
            <a:prstGeom prst="flowChartInputOutpu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Context</a:t>
              </a:r>
            </a:p>
          </p:txBody>
        </p:sp>
        <p:sp>
          <p:nvSpPr>
            <p:cNvPr id="7" name="Flowchart: Predefined Process 6"/>
            <p:cNvSpPr/>
            <p:nvPr/>
          </p:nvSpPr>
          <p:spPr>
            <a:xfrm>
              <a:off x="2496030" y="33528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Content</a:t>
              </a:r>
            </a:p>
          </p:txBody>
        </p:sp>
        <p:sp>
          <p:nvSpPr>
            <p:cNvPr id="8" name="Flowchart: Predefined Process 7"/>
            <p:cNvSpPr/>
            <p:nvPr/>
          </p:nvSpPr>
          <p:spPr>
            <a:xfrm>
              <a:off x="2496030" y="4419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Assessment</a:t>
              </a:r>
            </a:p>
          </p:txBody>
        </p:sp>
        <p:sp>
          <p:nvSpPr>
            <p:cNvPr id="9" name="Flowchart: Predefined Process 8"/>
            <p:cNvSpPr/>
            <p:nvPr/>
          </p:nvSpPr>
          <p:spPr>
            <a:xfrm>
              <a:off x="2496030" y="5562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Pedagogy</a:t>
              </a:r>
            </a:p>
          </p:txBody>
        </p:sp>
        <p:sp>
          <p:nvSpPr>
            <p:cNvPr id="11" name="Flowchart: Connector 10"/>
            <p:cNvSpPr/>
            <p:nvPr/>
          </p:nvSpPr>
          <p:spPr>
            <a:xfrm>
              <a:off x="3314400" y="2819400"/>
              <a:ext cx="228243" cy="228600"/>
            </a:xfrm>
            <a:prstGeom prst="flowChartConnec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600">
                <a:solidFill>
                  <a:prstClr val="white"/>
                </a:solidFill>
              </a:endParaRPr>
            </a:p>
          </p:txBody>
        </p:sp>
        <p:sp>
          <p:nvSpPr>
            <p:cNvPr id="13" name="Flowchart: Decision 12"/>
            <p:cNvSpPr/>
            <p:nvPr/>
          </p:nvSpPr>
          <p:spPr>
            <a:xfrm>
              <a:off x="2134145" y="6629400"/>
              <a:ext cx="2590254" cy="914400"/>
            </a:xfrm>
            <a:prstGeom prst="flowChartDecisi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C &amp; A &amp; P</a:t>
              </a:r>
            </a:p>
            <a:p>
              <a:pPr algn="l" eaLnBrk="1" fontAlgn="auto" hangingPunct="1">
                <a:spcBef>
                  <a:spcPts val="0"/>
                </a:spcBef>
                <a:spcAft>
                  <a:spcPts val="0"/>
                </a:spcAft>
                <a:defRPr/>
              </a:pPr>
              <a:r>
                <a:rPr lang="en-US" sz="1600" b="1" dirty="0">
                  <a:solidFill>
                    <a:prstClr val="white"/>
                  </a:solidFill>
                </a:rPr>
                <a:t>Alignment?</a:t>
              </a:r>
            </a:p>
          </p:txBody>
        </p:sp>
        <p:sp>
          <p:nvSpPr>
            <p:cNvPr id="17" name="Flowchart: Terminator 16"/>
            <p:cNvSpPr/>
            <p:nvPr/>
          </p:nvSpPr>
          <p:spPr>
            <a:xfrm>
              <a:off x="2781333" y="7924800"/>
              <a:ext cx="1295878"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End</a:t>
              </a:r>
            </a:p>
          </p:txBody>
        </p:sp>
        <p:cxnSp>
          <p:nvCxnSpPr>
            <p:cNvPr id="19" name="Elbow Connector 18"/>
            <p:cNvCxnSpPr>
              <a:stCxn id="13" idx="1"/>
              <a:endCxn id="11" idx="2"/>
            </p:cNvCxnSpPr>
            <p:nvPr/>
          </p:nvCxnSpPr>
          <p:spPr>
            <a:xfrm rot="10800000" flipH="1">
              <a:off x="2134145" y="2933700"/>
              <a:ext cx="1180255" cy="4152900"/>
            </a:xfrm>
            <a:prstGeom prst="bentConnector3">
              <a:avLst>
                <a:gd name="adj1" fmla="val -33022"/>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Terminator 20"/>
            <p:cNvSpPr/>
            <p:nvPr/>
          </p:nvSpPr>
          <p:spPr>
            <a:xfrm>
              <a:off x="2857915" y="1219200"/>
              <a:ext cx="1142714"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sz="1600" b="1" dirty="0">
                  <a:solidFill>
                    <a:prstClr val="white"/>
                  </a:solidFill>
                </a:rPr>
                <a:t>Start</a:t>
              </a:r>
            </a:p>
          </p:txBody>
        </p:sp>
        <p:cxnSp>
          <p:nvCxnSpPr>
            <p:cNvPr id="25" name="Straight Arrow Connector 24"/>
            <p:cNvCxnSpPr>
              <a:stCxn id="21" idx="2"/>
              <a:endCxn id="6" idx="1"/>
            </p:cNvCxnSpPr>
            <p:nvPr/>
          </p:nvCxnSpPr>
          <p:spPr>
            <a:xfrm rot="5400000">
              <a:off x="3238773" y="1866149"/>
              <a:ext cx="3810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4"/>
              <a:endCxn id="11" idx="0"/>
            </p:cNvCxnSpPr>
            <p:nvPr/>
          </p:nvCxnSpPr>
          <p:spPr>
            <a:xfrm rot="5400000">
              <a:off x="3314973" y="2704349"/>
              <a:ext cx="2286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2"/>
              <a:endCxn id="8" idx="0"/>
            </p:cNvCxnSpPr>
            <p:nvPr/>
          </p:nvCxnSpPr>
          <p:spPr>
            <a:xfrm rot="5400000">
              <a:off x="3200673" y="41902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9" idx="0"/>
            </p:cNvCxnSpPr>
            <p:nvPr/>
          </p:nvCxnSpPr>
          <p:spPr>
            <a:xfrm rot="5400000">
              <a:off x="3162573" y="5295149"/>
              <a:ext cx="5334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0"/>
            </p:cNvCxnSpPr>
            <p:nvPr/>
          </p:nvCxnSpPr>
          <p:spPr>
            <a:xfrm rot="5400000">
              <a:off x="3200673" y="64000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17" idx="0"/>
            </p:cNvCxnSpPr>
            <p:nvPr/>
          </p:nvCxnSpPr>
          <p:spPr>
            <a:xfrm rot="16200000" flipH="1">
              <a:off x="3238022" y="7734300"/>
              <a:ext cx="381000" cy="0"/>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4"/>
              <a:endCxn id="7" idx="0"/>
            </p:cNvCxnSpPr>
            <p:nvPr/>
          </p:nvCxnSpPr>
          <p:spPr>
            <a:xfrm rot="5400000">
              <a:off x="3276873" y="3199649"/>
              <a:ext cx="3048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8031" name="TextBox 41"/>
            <p:cNvSpPr txBox="1">
              <a:spLocks noChangeArrowheads="1"/>
            </p:cNvSpPr>
            <p:nvPr/>
          </p:nvSpPr>
          <p:spPr bwMode="auto">
            <a:xfrm>
              <a:off x="3571173" y="7493000"/>
              <a:ext cx="405440" cy="451405"/>
            </a:xfrm>
            <a:prstGeom prst="rect">
              <a:avLst/>
            </a:prstGeom>
            <a:noFill/>
            <a:ln w="9525">
              <a:noFill/>
              <a:miter lim="800000"/>
              <a:headEnd/>
              <a:tailEnd/>
            </a:ln>
          </p:spPr>
          <p:txBody>
            <a:bodyPr wrap="none">
              <a:spAutoFit/>
            </a:bodyPr>
            <a:lstStyle/>
            <a:p>
              <a:pPr algn="l" eaLnBrk="1" fontAlgn="auto" hangingPunct="1">
                <a:spcBef>
                  <a:spcPts val="0"/>
                </a:spcBef>
                <a:spcAft>
                  <a:spcPts val="0"/>
                </a:spcAft>
              </a:pPr>
              <a:r>
                <a:rPr lang="en-US" sz="1600" b="1" dirty="0">
                  <a:solidFill>
                    <a:srgbClr val="17375E"/>
                  </a:solidFill>
                  <a:latin typeface="Calibri" pitchFamily="34" charset="0"/>
                </a:rPr>
                <a:t>Yes</a:t>
              </a:r>
            </a:p>
          </p:txBody>
        </p:sp>
        <p:sp>
          <p:nvSpPr>
            <p:cNvPr id="128032" name="TextBox 42"/>
            <p:cNvSpPr txBox="1">
              <a:spLocks noChangeArrowheads="1"/>
            </p:cNvSpPr>
            <p:nvPr/>
          </p:nvSpPr>
          <p:spPr bwMode="auto">
            <a:xfrm>
              <a:off x="1769257" y="6695757"/>
              <a:ext cx="378935" cy="451405"/>
            </a:xfrm>
            <a:prstGeom prst="rect">
              <a:avLst/>
            </a:prstGeom>
            <a:noFill/>
            <a:ln w="9525">
              <a:noFill/>
              <a:miter lim="800000"/>
              <a:headEnd/>
              <a:tailEnd/>
            </a:ln>
          </p:spPr>
          <p:txBody>
            <a:bodyPr wrap="none">
              <a:spAutoFit/>
            </a:bodyPr>
            <a:lstStyle/>
            <a:p>
              <a:pPr algn="l" eaLnBrk="1" fontAlgn="auto" hangingPunct="1">
                <a:spcBef>
                  <a:spcPts val="0"/>
                </a:spcBef>
                <a:spcAft>
                  <a:spcPts val="0"/>
                </a:spcAft>
              </a:pPr>
              <a:r>
                <a:rPr lang="en-US" sz="1600" b="1" dirty="0">
                  <a:solidFill>
                    <a:srgbClr val="17375E"/>
                  </a:solidFill>
                  <a:latin typeface="Calibri" pitchFamily="34" charset="0"/>
                </a:rPr>
                <a:t>No</a:t>
              </a:r>
            </a:p>
          </p:txBody>
        </p:sp>
      </p:grpSp>
      <p:grpSp>
        <p:nvGrpSpPr>
          <p:cNvPr id="4" name="Group 48"/>
          <p:cNvGrpSpPr>
            <a:grpSpLocks/>
          </p:cNvGrpSpPr>
          <p:nvPr/>
        </p:nvGrpSpPr>
        <p:grpSpPr bwMode="auto">
          <a:xfrm>
            <a:off x="4976814" y="0"/>
            <a:ext cx="4167186" cy="6857999"/>
            <a:chOff x="4976282" y="0"/>
            <a:chExt cx="4167718" cy="6858597"/>
          </a:xfrm>
          <a:solidFill>
            <a:schemeClr val="accent3">
              <a:lumMod val="75000"/>
            </a:schemeClr>
          </a:solidFill>
        </p:grpSpPr>
        <p:sp>
          <p:nvSpPr>
            <p:cNvPr id="45" name="Rectangle 44"/>
            <p:cNvSpPr/>
            <p:nvPr/>
          </p:nvSpPr>
          <p:spPr>
            <a:xfrm>
              <a:off x="4977868" y="0"/>
              <a:ext cx="4166132" cy="6858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800" b="1" dirty="0" smtClean="0">
                  <a:solidFill>
                    <a:prstClr val="white"/>
                  </a:solidFill>
                  <a:effectLst>
                    <a:outerShdw blurRad="38100" dist="38100" dir="2700000" algn="tl">
                      <a:srgbClr val="000000">
                        <a:alpha val="43137"/>
                      </a:srgbClr>
                    </a:outerShdw>
                  </a:effectLst>
                </a:rPr>
                <a:t>Understanding by Design  (Wiggins &amp; </a:t>
              </a:r>
              <a:r>
                <a:rPr lang="en-US" sz="1800" b="1" dirty="0" err="1" smtClean="0">
                  <a:solidFill>
                    <a:prstClr val="white"/>
                  </a:solidFill>
                  <a:effectLst>
                    <a:outerShdw blurRad="38100" dist="38100" dir="2700000" algn="tl">
                      <a:srgbClr val="000000">
                        <a:alpha val="43137"/>
                      </a:srgbClr>
                    </a:outerShdw>
                  </a:effectLst>
                </a:rPr>
                <a:t>McTighe</a:t>
              </a:r>
              <a:r>
                <a:rPr lang="en-US" sz="1800" b="1" dirty="0" smtClean="0">
                  <a:solidFill>
                    <a:prstClr val="white"/>
                  </a:solidFill>
                  <a:effectLst>
                    <a:outerShdw blurRad="38100" dist="38100" dir="2700000" algn="tl">
                      <a:srgbClr val="000000">
                        <a:alpha val="43137"/>
                      </a:srgbClr>
                    </a:outerShdw>
                  </a:effectLst>
                </a:rPr>
                <a:t>, 2005)</a:t>
              </a:r>
              <a:endParaRPr lang="en-US" sz="1800" b="1" dirty="0">
                <a:solidFill>
                  <a:prstClr val="white"/>
                </a:solidFill>
                <a:effectLst>
                  <a:outerShdw blurRad="38100" dist="38100" dir="2700000" algn="tl">
                    <a:srgbClr val="000000">
                      <a:alpha val="43137"/>
                    </a:srgbClr>
                  </a:outerShdw>
                </a:effectLst>
              </a:endParaRPr>
            </a:p>
          </p:txBody>
        </p:sp>
        <p:cxnSp>
          <p:nvCxnSpPr>
            <p:cNvPr id="41" name="Straight Connector 40"/>
            <p:cNvCxnSpPr/>
            <p:nvPr/>
          </p:nvCxnSpPr>
          <p:spPr>
            <a:xfrm rot="5400000">
              <a:off x="1747819" y="3628547"/>
              <a:ext cx="6458513" cy="1587"/>
            </a:xfrm>
            <a:prstGeom prst="line">
              <a:avLst/>
            </a:prstGeom>
            <a:grpFill/>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0" y="0"/>
            <a:ext cx="49784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800" b="1" dirty="0">
                <a:solidFill>
                  <a:prstClr val="white"/>
                </a:solidFill>
                <a:effectLst>
                  <a:outerShdw blurRad="38100" dist="38100" dir="2700000" algn="tl">
                    <a:srgbClr val="000000">
                      <a:alpha val="43137"/>
                    </a:srgbClr>
                  </a:outerShdw>
                </a:effectLst>
              </a:rPr>
              <a:t>Content-Assessment-Pedagogy (CAP) Design Process Flowchart</a:t>
            </a:r>
          </a:p>
        </p:txBody>
      </p:sp>
      <p:sp>
        <p:nvSpPr>
          <p:cNvPr id="40" name="Slide Number Placeholder 39"/>
          <p:cNvSpPr>
            <a:spLocks noGrp="1"/>
          </p:cNvSpPr>
          <p:nvPr>
            <p:ph type="sldNum" sz="quarter" idx="12"/>
          </p:nvPr>
        </p:nvSpPr>
        <p:spPr/>
        <p:txBody>
          <a:bodyPr/>
          <a:lstStyle/>
          <a:p>
            <a:fld id="{3A332B3E-483E-4A5B-AF3B-4EE5165BF349}" type="slidenum">
              <a:rPr lang="en-US" smtClean="0">
                <a:solidFill>
                  <a:srgbClr val="000000"/>
                </a:solidFill>
              </a:rPr>
              <a:pPr/>
              <a:t>45</a:t>
            </a:fld>
            <a:endParaRPr lang="en-US">
              <a:solidFill>
                <a:srgbClr val="000000"/>
              </a:solidFill>
            </a:endParaRPr>
          </a:p>
        </p:txBody>
      </p:sp>
      <p:pic>
        <p:nvPicPr>
          <p:cNvPr id="55" name="Picture 54" descr="Udb.jpg"/>
          <p:cNvPicPr>
            <a:picLocks noChangeAspect="1"/>
          </p:cNvPicPr>
          <p:nvPr/>
        </p:nvPicPr>
        <p:blipFill>
          <a:blip r:embed="rId3" cstate="print"/>
          <a:stretch>
            <a:fillRect/>
          </a:stretch>
        </p:blipFill>
        <p:spPr>
          <a:xfrm>
            <a:off x="5029200" y="762000"/>
            <a:ext cx="4114800" cy="2941172"/>
          </a:xfrm>
          <a:prstGeom prst="rect">
            <a:avLst/>
          </a:prstGeom>
        </p:spPr>
      </p:pic>
      <p:pic>
        <p:nvPicPr>
          <p:cNvPr id="56" name="Picture 55" descr="UdB-filters.jpg"/>
          <p:cNvPicPr>
            <a:picLocks noChangeAspect="1"/>
          </p:cNvPicPr>
          <p:nvPr/>
        </p:nvPicPr>
        <p:blipFill>
          <a:blip r:embed="rId4" cstate="print"/>
          <a:stretch>
            <a:fillRect/>
          </a:stretch>
        </p:blipFill>
        <p:spPr>
          <a:xfrm>
            <a:off x="5114544" y="3872684"/>
            <a:ext cx="4029456" cy="2985316"/>
          </a:xfrm>
          <a:prstGeom prst="rect">
            <a:avLst/>
          </a:prstGeom>
        </p:spPr>
      </p:pic>
      <p:cxnSp>
        <p:nvCxnSpPr>
          <p:cNvPr id="75" name="Straight Arrow Connector 74"/>
          <p:cNvCxnSpPr/>
          <p:nvPr/>
        </p:nvCxnSpPr>
        <p:spPr bwMode="auto">
          <a:xfrm rot="5400000" flipH="1" flipV="1">
            <a:off x="4038600" y="1600200"/>
            <a:ext cx="1752600" cy="990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1" name="Curved Connector 80"/>
          <p:cNvCxnSpPr/>
          <p:nvPr/>
        </p:nvCxnSpPr>
        <p:spPr bwMode="auto">
          <a:xfrm rot="16200000" flipH="1">
            <a:off x="7429500" y="2400300"/>
            <a:ext cx="2209800" cy="762000"/>
          </a:xfrm>
          <a:prstGeom prst="curvedConnector3">
            <a:avLst>
              <a:gd name="adj1" fmla="val 140"/>
            </a:avLst>
          </a:prstGeom>
          <a:solidFill>
            <a:schemeClr val="accent1"/>
          </a:solidFill>
          <a:ln w="12700" cap="flat" cmpd="sng" algn="ctr">
            <a:solidFill>
              <a:schemeClr val="tx1"/>
            </a:solidFill>
            <a:prstDash val="solid"/>
            <a:round/>
            <a:headEnd type="none" w="sm" len="sm"/>
            <a:tailEnd type="arrow"/>
          </a:ln>
          <a:effectLst/>
        </p:spPr>
      </p:cxnSp>
      <p:sp>
        <p:nvSpPr>
          <p:cNvPr id="33" name="TextBox 32"/>
          <p:cNvSpPr txBox="1"/>
          <p:nvPr/>
        </p:nvSpPr>
        <p:spPr>
          <a:xfrm>
            <a:off x="1219200" y="6550223"/>
            <a:ext cx="2719847" cy="307777"/>
          </a:xfrm>
          <a:prstGeom prst="rect">
            <a:avLst/>
          </a:prstGeom>
          <a:noFill/>
        </p:spPr>
        <p:txBody>
          <a:bodyPr wrap="none" rtlCol="0">
            <a:spAutoFit/>
          </a:bodyPr>
          <a:lstStyle/>
          <a:p>
            <a:pPr algn="l" eaLnBrk="1" hangingPunct="1"/>
            <a:r>
              <a:rPr lang="en-US" sz="1400" dirty="0" err="1" smtClean="0">
                <a:solidFill>
                  <a:srgbClr val="000000"/>
                </a:solidFill>
                <a:latin typeface="Arial" charset="0"/>
              </a:rPr>
              <a:t>Streveler</a:t>
            </a:r>
            <a:r>
              <a:rPr lang="en-US" sz="1400" dirty="0" smtClean="0">
                <a:solidFill>
                  <a:srgbClr val="000000"/>
                </a:solidFill>
                <a:latin typeface="Arial" charset="0"/>
              </a:rPr>
              <a:t>, Smith &amp; </a:t>
            </a:r>
            <a:r>
              <a:rPr lang="en-US" sz="1400" dirty="0" err="1" smtClean="0">
                <a:solidFill>
                  <a:srgbClr val="000000"/>
                </a:solidFill>
                <a:latin typeface="Arial" charset="0"/>
              </a:rPr>
              <a:t>Pilotte</a:t>
            </a:r>
            <a:r>
              <a:rPr lang="en-US" sz="1400" dirty="0" smtClean="0">
                <a:solidFill>
                  <a:srgbClr val="000000"/>
                </a:solidFill>
                <a:latin typeface="Arial" charset="0"/>
              </a:rPr>
              <a:t> (2011)</a:t>
            </a:r>
            <a:endParaRPr lang="en-US" sz="1400" dirty="0">
              <a:solidFill>
                <a:srgbClr val="000000"/>
              </a:solidFill>
              <a:latin typeface="Arial" charset="0"/>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8" name="Picture 4"/>
          <p:cNvPicPr>
            <a:picLocks noChangeAspect="1" noChangeArrowheads="1"/>
          </p:cNvPicPr>
          <p:nvPr/>
        </p:nvPicPr>
        <p:blipFill>
          <a:blip r:embed="rId3" cstate="print"/>
          <a:srcRect l="500" t="44975" r="62500" b="20273"/>
          <a:stretch>
            <a:fillRect/>
          </a:stretch>
        </p:blipFill>
        <p:spPr bwMode="auto">
          <a:xfrm>
            <a:off x="228600" y="381000"/>
            <a:ext cx="8686800" cy="5988050"/>
          </a:xfrm>
          <a:prstGeom prst="rect">
            <a:avLst/>
          </a:prstGeom>
          <a:noFill/>
          <a:ln w="9525">
            <a:noFill/>
            <a:miter lim="800000"/>
            <a:headEnd/>
            <a:tailEnd/>
          </a:ln>
          <a:effectLst/>
        </p:spPr>
      </p:pic>
      <p:sp>
        <p:nvSpPr>
          <p:cNvPr id="431109" name="Rectangle 5"/>
          <p:cNvSpPr>
            <a:spLocks noChangeArrowheads="1"/>
          </p:cNvSpPr>
          <p:nvPr/>
        </p:nvSpPr>
        <p:spPr bwMode="auto">
          <a:xfrm>
            <a:off x="914400" y="6491288"/>
            <a:ext cx="7200900" cy="366712"/>
          </a:xfrm>
          <a:prstGeom prst="rect">
            <a:avLst/>
          </a:prstGeom>
          <a:noFill/>
          <a:ln w="9525">
            <a:noFill/>
            <a:miter lim="800000"/>
            <a:headEnd/>
            <a:tailEnd/>
          </a:ln>
          <a:effectLst/>
        </p:spPr>
        <p:txBody>
          <a:bodyPr wrap="none">
            <a:spAutoFit/>
          </a:bodyPr>
          <a:lstStyle/>
          <a:p>
            <a:pPr algn="l" eaLnBrk="1" hangingPunct="1"/>
            <a:r>
              <a:rPr lang="en-US" sz="1800" smtClean="0">
                <a:solidFill>
                  <a:srgbClr val="000000"/>
                </a:solidFill>
                <a:latin typeface="Arial" charset="0"/>
              </a:rPr>
              <a:t>https://engineering.purdue.edu/Engr/Academics/Engineer2020/?pp=1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09600" y="0"/>
            <a:ext cx="7924800" cy="1143000"/>
          </a:xfrm>
        </p:spPr>
        <p:txBody>
          <a:bodyPr/>
          <a:lstStyle/>
          <a:p>
            <a:r>
              <a:rPr lang="en-US" sz="3200" b="1"/>
              <a:t>Desired Attributes of a Global Engineer*</a:t>
            </a:r>
            <a:endParaRPr lang="en-US" sz="3200"/>
          </a:p>
        </p:txBody>
      </p:sp>
      <p:sp>
        <p:nvSpPr>
          <p:cNvPr id="237571" name="Rectangle 3"/>
          <p:cNvSpPr>
            <a:spLocks noGrp="1" noChangeArrowheads="1"/>
          </p:cNvSpPr>
          <p:nvPr>
            <p:ph type="body" idx="1"/>
          </p:nvPr>
        </p:nvSpPr>
        <p:spPr>
          <a:xfrm>
            <a:off x="457200" y="990600"/>
            <a:ext cx="8382000" cy="4114800"/>
          </a:xfrm>
        </p:spPr>
        <p:txBody>
          <a:bodyPr/>
          <a:lstStyle/>
          <a:p>
            <a:pPr>
              <a:lnSpc>
                <a:spcPct val="80000"/>
              </a:lnSpc>
            </a:pPr>
            <a:r>
              <a:rPr lang="en-US" sz="2400"/>
              <a:t>A multidisciplinary, systems perspective, along with a product focus</a:t>
            </a:r>
          </a:p>
          <a:p>
            <a:pPr>
              <a:lnSpc>
                <a:spcPct val="80000"/>
              </a:lnSpc>
            </a:pPr>
            <a:r>
              <a:rPr lang="en-US" sz="2400" b="1"/>
              <a:t>An awareness of the boundaries of one’s knowledge, along with an appreciation for other areas of knowledge and their interrelatedness with one’s own expertise</a:t>
            </a:r>
          </a:p>
          <a:p>
            <a:pPr>
              <a:lnSpc>
                <a:spcPct val="80000"/>
              </a:lnSpc>
            </a:pPr>
            <a:r>
              <a:rPr lang="en-US" sz="2400" b="1"/>
              <a:t>An awareness of and strong appreciation for other cultures and their diversity, their distinctiveness, and their inherent value</a:t>
            </a:r>
          </a:p>
          <a:p>
            <a:pPr>
              <a:lnSpc>
                <a:spcPct val="80000"/>
              </a:lnSpc>
            </a:pPr>
            <a:r>
              <a:rPr lang="en-US" sz="2400"/>
              <a:t>A strong commitment to team work, including extensive experience with and understanding of team dynamics</a:t>
            </a:r>
          </a:p>
          <a:p>
            <a:pPr>
              <a:lnSpc>
                <a:spcPct val="80000"/>
              </a:lnSpc>
            </a:pPr>
            <a:r>
              <a:rPr lang="en-US" sz="2400"/>
              <a:t>High ethical standards (honesty, sense of personal and social responsibility, fairness, etc)</a:t>
            </a:r>
          </a:p>
          <a:p>
            <a:pPr>
              <a:lnSpc>
                <a:spcPct val="80000"/>
              </a:lnSpc>
            </a:pPr>
            <a:r>
              <a:rPr lang="en-US" sz="2400"/>
              <a:t>An ability to think both critically and creatively, in both independent and cooperative modes</a:t>
            </a:r>
          </a:p>
        </p:txBody>
      </p:sp>
      <p:sp>
        <p:nvSpPr>
          <p:cNvPr id="237572" name="Text Box 4"/>
          <p:cNvSpPr txBox="1">
            <a:spLocks noChangeArrowheads="1"/>
          </p:cNvSpPr>
          <p:nvPr/>
        </p:nvSpPr>
        <p:spPr bwMode="auto">
          <a:xfrm>
            <a:off x="914400" y="5867400"/>
            <a:ext cx="7346950" cy="601663"/>
          </a:xfrm>
          <a:prstGeom prst="rect">
            <a:avLst/>
          </a:prstGeom>
          <a:noFill/>
          <a:ln w="9525">
            <a:noFill/>
            <a:miter lim="800000"/>
            <a:headEnd/>
            <a:tailEnd/>
          </a:ln>
          <a:effectLst/>
        </p:spPr>
        <p:txBody>
          <a:bodyPr>
            <a:spAutoFit/>
          </a:bodyPr>
          <a:lstStyle/>
          <a:p>
            <a:pPr lvl="1" algn="l" eaLnBrk="1" hangingPunct="1">
              <a:lnSpc>
                <a:spcPct val="80000"/>
              </a:lnSpc>
              <a:spcBef>
                <a:spcPct val="20000"/>
              </a:spcBef>
            </a:pPr>
            <a:r>
              <a:rPr lang="en-US" sz="1400" smtClean="0">
                <a:solidFill>
                  <a:srgbClr val="000000"/>
                </a:solidFill>
                <a:latin typeface="Arial" charset="0"/>
              </a:rPr>
              <a:t>*A Manifesto for Global Engineering Education, Summary Report of the Engineering Futures Conference, January 22-23, 1997.  The Boeing Company &amp; Rensselaer Polytechnic Institute.</a:t>
            </a:r>
            <a:endParaRPr lang="en-US" sz="8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Successful Attributes for the Engineer of 2020</a:t>
            </a:r>
          </a:p>
        </p:txBody>
      </p:sp>
      <p:sp>
        <p:nvSpPr>
          <p:cNvPr id="233475" name="Rectangle 3"/>
          <p:cNvSpPr>
            <a:spLocks noGrp="1" noChangeArrowheads="1"/>
          </p:cNvSpPr>
          <p:nvPr>
            <p:ph type="body" idx="1"/>
          </p:nvPr>
        </p:nvSpPr>
        <p:spPr>
          <a:xfrm>
            <a:off x="304800" y="1981200"/>
            <a:ext cx="8610600" cy="4114800"/>
          </a:xfrm>
        </p:spPr>
        <p:txBody>
          <a:bodyPr/>
          <a:lstStyle/>
          <a:p>
            <a:pPr>
              <a:lnSpc>
                <a:spcPct val="90000"/>
              </a:lnSpc>
            </a:pPr>
            <a:r>
              <a:rPr lang="en-US" sz="2800"/>
              <a:t>Possess strong analytical skills</a:t>
            </a:r>
          </a:p>
          <a:p>
            <a:pPr>
              <a:lnSpc>
                <a:spcPct val="90000"/>
              </a:lnSpc>
            </a:pPr>
            <a:r>
              <a:rPr lang="en-US" sz="2800"/>
              <a:t>Exhibit practical ingenuity; posses creativity</a:t>
            </a:r>
          </a:p>
          <a:p>
            <a:pPr>
              <a:lnSpc>
                <a:spcPct val="90000"/>
              </a:lnSpc>
            </a:pPr>
            <a:r>
              <a:rPr lang="en-US" sz="2800"/>
              <a:t>Good communication skills with multiple stakeholders</a:t>
            </a:r>
          </a:p>
          <a:p>
            <a:pPr>
              <a:lnSpc>
                <a:spcPct val="90000"/>
              </a:lnSpc>
            </a:pPr>
            <a:r>
              <a:rPr lang="en-US" sz="2800"/>
              <a:t>Business and management skills; Leadership abilities</a:t>
            </a:r>
          </a:p>
          <a:p>
            <a:pPr>
              <a:lnSpc>
                <a:spcPct val="90000"/>
              </a:lnSpc>
            </a:pPr>
            <a:r>
              <a:rPr lang="en-US" sz="2800"/>
              <a:t>High ethical standards and a strong sense of professionalism</a:t>
            </a:r>
          </a:p>
          <a:p>
            <a:pPr>
              <a:lnSpc>
                <a:spcPct val="90000"/>
              </a:lnSpc>
            </a:pPr>
            <a:r>
              <a:rPr lang="en-US" sz="2800"/>
              <a:t>Dynamic/agile/resilient/flexible</a:t>
            </a:r>
          </a:p>
          <a:p>
            <a:pPr>
              <a:lnSpc>
                <a:spcPct val="90000"/>
              </a:lnSpc>
            </a:pPr>
            <a:r>
              <a:rPr lang="en-US" sz="2800"/>
              <a:t>Lifelong learners</a:t>
            </a:r>
          </a:p>
        </p:txBody>
      </p:sp>
      <p:pic>
        <p:nvPicPr>
          <p:cNvPr id="233476" name="Picture 4"/>
          <p:cNvPicPr>
            <a:picLocks noChangeAspect="1" noChangeArrowheads="1"/>
          </p:cNvPicPr>
          <p:nvPr/>
        </p:nvPicPr>
        <p:blipFill>
          <a:blip r:embed="rId3" cstate="print"/>
          <a:srcRect/>
          <a:stretch>
            <a:fillRect/>
          </a:stretch>
        </p:blipFill>
        <p:spPr bwMode="auto">
          <a:xfrm>
            <a:off x="7585075" y="838200"/>
            <a:ext cx="1139825"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a:t>Engineering Education Research</a:t>
            </a:r>
          </a:p>
        </p:txBody>
      </p:sp>
      <p:sp>
        <p:nvSpPr>
          <p:cNvPr id="17411" name="Rectangle 3"/>
          <p:cNvSpPr>
            <a:spLocks noChangeArrowheads="1"/>
          </p:cNvSpPr>
          <p:nvPr/>
        </p:nvSpPr>
        <p:spPr bwMode="auto">
          <a:xfrm>
            <a:off x="3733800" y="1676400"/>
            <a:ext cx="4572000" cy="3508375"/>
          </a:xfrm>
          <a:prstGeom prst="rect">
            <a:avLst/>
          </a:prstGeom>
          <a:noFill/>
          <a:ln w="9525">
            <a:noFill/>
            <a:miter lim="800000"/>
            <a:headEnd/>
            <a:tailEnd/>
          </a:ln>
          <a:effectLst/>
        </p:spPr>
        <p:txBody>
          <a:bodyPr>
            <a:spAutoFit/>
          </a:bodyPr>
          <a:lstStyle/>
          <a:p>
            <a:pPr algn="l" eaLnBrk="1" hangingPunct="1"/>
            <a:r>
              <a:rPr lang="en-US" sz="2800" i="1" smtClean="0">
                <a:solidFill>
                  <a:srgbClr val="000000"/>
                </a:solidFill>
                <a:latin typeface="Arial" charset="0"/>
              </a:rPr>
              <a:t>Colleges and universities should endorse research in engineering education as a valued and rewarded activity for engineering faculty and should develop new standards for faculty qualifications</a:t>
            </a:r>
            <a:r>
              <a:rPr lang="en-US" sz="2800" smtClean="0">
                <a:solidFill>
                  <a:srgbClr val="000000"/>
                </a:solidFill>
                <a:latin typeface="Arial" charset="0"/>
              </a:rPr>
              <a:t>.</a:t>
            </a:r>
          </a:p>
        </p:txBody>
      </p:sp>
      <p:pic>
        <p:nvPicPr>
          <p:cNvPr id="17412" name="Picture 4" descr="Educ-Eng-2020"/>
          <p:cNvPicPr>
            <a:picLocks noChangeAspect="1" noChangeArrowheads="1"/>
          </p:cNvPicPr>
          <p:nvPr/>
        </p:nvPicPr>
        <p:blipFill>
          <a:blip r:embed="rId3" cstate="print"/>
          <a:srcRect/>
          <a:stretch>
            <a:fillRect/>
          </a:stretch>
        </p:blipFill>
        <p:spPr bwMode="auto">
          <a:xfrm>
            <a:off x="685800" y="1600200"/>
            <a:ext cx="2703513" cy="40386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latin typeface="Arial" pitchFamily="34" charset="0"/>
              </a:rPr>
              <a:t>Process Metallurgy</a:t>
            </a:r>
          </a:p>
        </p:txBody>
      </p:sp>
      <p:sp>
        <p:nvSpPr>
          <p:cNvPr id="10243" name="Rectangle 3"/>
          <p:cNvSpPr>
            <a:spLocks noGrp="1" noChangeArrowheads="1"/>
          </p:cNvSpPr>
          <p:nvPr>
            <p:ph type="body" idx="1"/>
          </p:nvPr>
        </p:nvSpPr>
        <p:spPr/>
        <p:txBody>
          <a:bodyPr/>
          <a:lstStyle/>
          <a:p>
            <a:r>
              <a:rPr lang="en-US">
                <a:latin typeface="Arial" pitchFamily="34" charset="0"/>
              </a:rPr>
              <a:t>Dissolution Kinetics – liquid-solid interface</a:t>
            </a:r>
          </a:p>
          <a:p>
            <a:r>
              <a:rPr lang="en-US">
                <a:latin typeface="Arial" pitchFamily="34" charset="0"/>
              </a:rPr>
              <a:t>Iron Ore Desliming – solid-solid interface</a:t>
            </a:r>
          </a:p>
          <a:p>
            <a:r>
              <a:rPr lang="en-US">
                <a:latin typeface="Arial" pitchFamily="34" charset="0"/>
              </a:rPr>
              <a:t>Metal-oxide reduction roasting – gas-solid interface</a:t>
            </a:r>
          </a:p>
          <a:p>
            <a:endParaRPr lang="en-US">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idx="4294967295"/>
          </p:nvPr>
        </p:nvSpPr>
        <p:spPr>
          <a:xfrm>
            <a:off x="0" y="0"/>
            <a:ext cx="9144000" cy="2590800"/>
          </a:xfrm>
        </p:spPr>
        <p:txBody>
          <a:bodyPr/>
          <a:lstStyle/>
          <a:p>
            <a:pPr>
              <a:lnSpc>
                <a:spcPct val="110000"/>
              </a:lnSpc>
            </a:pPr>
            <a:r>
              <a:rPr lang="en-US" sz="2400" b="1" smtClean="0">
                <a:latin typeface="Tahoma" pitchFamily="34" charset="0"/>
                <a:cs typeface="Tahoma" pitchFamily="34" charset="0"/>
              </a:rPr>
              <a:t>Getting Started in Engineering Education Research</a:t>
            </a:r>
            <a:r>
              <a:rPr lang="en-US" b="1" smtClean="0">
                <a:latin typeface="Tahoma" pitchFamily="34" charset="0"/>
                <a:cs typeface="Tahoma" pitchFamily="34" charset="0"/>
              </a:rPr>
              <a:t/>
            </a:r>
            <a:br>
              <a:rPr lang="en-US" b="1" smtClean="0">
                <a:latin typeface="Tahoma" pitchFamily="34" charset="0"/>
                <a:cs typeface="Tahoma" pitchFamily="34" charset="0"/>
              </a:rPr>
            </a:br>
            <a:r>
              <a:rPr lang="en-US" sz="3600" b="1" smtClean="0">
                <a:latin typeface="Tahoma" pitchFamily="34" charset="0"/>
                <a:cs typeface="Tahoma" pitchFamily="34" charset="0"/>
              </a:rPr>
              <a:t> Fundamentals of Engineering Education Research</a:t>
            </a:r>
            <a:r>
              <a:rPr lang="en-US" b="1" smtClean="0">
                <a:latin typeface="Tahoma" pitchFamily="34" charset="0"/>
                <a:cs typeface="Tahoma" pitchFamily="34" charset="0"/>
              </a:rPr>
              <a:t/>
            </a:r>
            <a:br>
              <a:rPr lang="en-US" b="1" smtClean="0">
                <a:latin typeface="Tahoma" pitchFamily="34" charset="0"/>
                <a:cs typeface="Tahoma" pitchFamily="34" charset="0"/>
              </a:rPr>
            </a:br>
            <a:endParaRPr lang="en-US" b="1" smtClean="0">
              <a:latin typeface="Tahoma" pitchFamily="34" charset="0"/>
              <a:cs typeface="Tahoma" pitchFamily="34" charset="0"/>
            </a:endParaRPr>
          </a:p>
        </p:txBody>
      </p:sp>
      <p:sp>
        <p:nvSpPr>
          <p:cNvPr id="8" name="Rectangle 7"/>
          <p:cNvSpPr/>
          <p:nvPr/>
        </p:nvSpPr>
        <p:spPr>
          <a:xfrm>
            <a:off x="0" y="3810000"/>
            <a:ext cx="9144000" cy="304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prstClr val="white"/>
              </a:solidFill>
            </a:endParaRPr>
          </a:p>
        </p:txBody>
      </p:sp>
      <p:sp>
        <p:nvSpPr>
          <p:cNvPr id="100356" name="TextBox 13"/>
          <p:cNvSpPr txBox="1">
            <a:spLocks noChangeArrowheads="1"/>
          </p:cNvSpPr>
          <p:nvPr/>
        </p:nvSpPr>
        <p:spPr bwMode="auto">
          <a:xfrm>
            <a:off x="152400" y="1828800"/>
            <a:ext cx="4191000" cy="992188"/>
          </a:xfrm>
          <a:prstGeom prst="rect">
            <a:avLst/>
          </a:prstGeom>
          <a:noFill/>
          <a:ln w="9525">
            <a:noFill/>
            <a:miter lim="800000"/>
            <a:headEnd/>
            <a:tailEnd/>
          </a:ln>
        </p:spPr>
        <p:txBody>
          <a:bodyPr>
            <a:spAutoFit/>
          </a:bodyPr>
          <a:lstStyle/>
          <a:p>
            <a:pPr eaLnBrk="1" hangingPunct="1"/>
            <a:r>
              <a:rPr lang="en-US" sz="1800" i="1" smtClean="0">
                <a:solidFill>
                  <a:prstClr val="black"/>
                </a:solidFill>
                <a:latin typeface="Arial" charset="0"/>
                <a:cs typeface="Arial" charset="0"/>
              </a:rPr>
              <a:t>sponsored by the</a:t>
            </a:r>
          </a:p>
          <a:p>
            <a:pPr eaLnBrk="1" hangingPunct="1"/>
            <a:r>
              <a:rPr lang="en-US" sz="500" smtClean="0">
                <a:solidFill>
                  <a:prstClr val="black"/>
                </a:solidFill>
                <a:latin typeface="Arial" charset="0"/>
                <a:cs typeface="Arial" charset="0"/>
              </a:rPr>
              <a:t/>
            </a:r>
            <a:br>
              <a:rPr lang="en-US" sz="500" smtClean="0">
                <a:solidFill>
                  <a:prstClr val="black"/>
                </a:solidFill>
                <a:latin typeface="Arial" charset="0"/>
                <a:cs typeface="Arial" charset="0"/>
              </a:rPr>
            </a:br>
            <a:r>
              <a:rPr lang="en-US" sz="1800" smtClean="0">
                <a:solidFill>
                  <a:prstClr val="black"/>
                </a:solidFill>
                <a:latin typeface="Arial" charset="0"/>
                <a:cs typeface="Arial" charset="0"/>
              </a:rPr>
              <a:t>ASEE Educational Research </a:t>
            </a:r>
          </a:p>
          <a:p>
            <a:pPr eaLnBrk="1" hangingPunct="1"/>
            <a:r>
              <a:rPr lang="en-US" sz="1800" smtClean="0">
                <a:solidFill>
                  <a:prstClr val="black"/>
                </a:solidFill>
                <a:latin typeface="Arial" charset="0"/>
                <a:cs typeface="Arial" charset="0"/>
              </a:rPr>
              <a:t>and Methods Division</a:t>
            </a:r>
          </a:p>
        </p:txBody>
      </p:sp>
      <p:sp>
        <p:nvSpPr>
          <p:cNvPr id="100357" name="TextBox 17"/>
          <p:cNvSpPr txBox="1">
            <a:spLocks noChangeArrowheads="1"/>
          </p:cNvSpPr>
          <p:nvPr/>
        </p:nvSpPr>
        <p:spPr bwMode="auto">
          <a:xfrm>
            <a:off x="3810000" y="1752600"/>
            <a:ext cx="4953000" cy="1465263"/>
          </a:xfrm>
          <a:prstGeom prst="rect">
            <a:avLst/>
          </a:prstGeom>
          <a:noFill/>
          <a:ln w="9525">
            <a:noFill/>
            <a:miter lim="800000"/>
            <a:headEnd/>
            <a:tailEnd/>
          </a:ln>
        </p:spPr>
        <p:txBody>
          <a:bodyPr>
            <a:spAutoFit/>
          </a:bodyPr>
          <a:lstStyle/>
          <a:p>
            <a:pPr eaLnBrk="1" hangingPunct="1"/>
            <a:r>
              <a:rPr lang="en-US" sz="1800" i="1" smtClean="0">
                <a:solidFill>
                  <a:prstClr val="black"/>
                </a:solidFill>
                <a:latin typeface="Arial" charset="0"/>
                <a:cs typeface="Arial" charset="0"/>
              </a:rPr>
              <a:t>in partnership with</a:t>
            </a:r>
          </a:p>
          <a:p>
            <a:pPr eaLnBrk="1" hangingPunct="1"/>
            <a:r>
              <a:rPr lang="en-US" sz="1800" smtClean="0">
                <a:solidFill>
                  <a:prstClr val="black"/>
                </a:solidFill>
                <a:latin typeface="Arial" charset="0"/>
                <a:cs typeface="Arial" charset="0"/>
              </a:rPr>
              <a:t>Rigorous Research in                                    Engineering Education Initiative </a:t>
            </a:r>
          </a:p>
          <a:p>
            <a:pPr eaLnBrk="1" hangingPunct="1"/>
            <a:r>
              <a:rPr lang="en-US" sz="1800" smtClean="0">
                <a:solidFill>
                  <a:prstClr val="black"/>
                </a:solidFill>
                <a:latin typeface="Arial" charset="0"/>
                <a:cs typeface="Arial" charset="0"/>
              </a:rPr>
              <a:t>CLEERhub.org</a:t>
            </a:r>
          </a:p>
          <a:p>
            <a:pPr eaLnBrk="1" hangingPunct="1"/>
            <a:r>
              <a:rPr lang="en-US" sz="1800" smtClean="0">
                <a:solidFill>
                  <a:prstClr val="black"/>
                </a:solidFill>
                <a:latin typeface="Arial" charset="0"/>
                <a:cs typeface="Arial" charset="0"/>
              </a:rPr>
              <a:t>And the </a:t>
            </a:r>
            <a:r>
              <a:rPr lang="en-US" sz="1800" i="1" smtClean="0">
                <a:solidFill>
                  <a:prstClr val="black"/>
                </a:solidFill>
                <a:latin typeface="Arial" charset="0"/>
                <a:cs typeface="Arial" charset="0"/>
              </a:rPr>
              <a:t>Journal of Engineering Education</a:t>
            </a:r>
          </a:p>
        </p:txBody>
      </p:sp>
      <p:sp>
        <p:nvSpPr>
          <p:cNvPr id="100358" name="TextBox 18"/>
          <p:cNvSpPr txBox="1">
            <a:spLocks noChangeArrowheads="1"/>
          </p:cNvSpPr>
          <p:nvPr/>
        </p:nvSpPr>
        <p:spPr bwMode="auto">
          <a:xfrm>
            <a:off x="0" y="3505200"/>
            <a:ext cx="9144000" cy="304800"/>
          </a:xfrm>
          <a:prstGeom prst="rect">
            <a:avLst/>
          </a:prstGeom>
          <a:solidFill>
            <a:srgbClr val="5891D6"/>
          </a:solidFill>
          <a:ln w="9525">
            <a:noFill/>
            <a:miter lim="800000"/>
            <a:headEnd/>
            <a:tailEnd/>
          </a:ln>
        </p:spPr>
        <p:txBody>
          <a:bodyPr>
            <a:spAutoFit/>
          </a:bodyPr>
          <a:lstStyle/>
          <a:p>
            <a:pPr eaLnBrk="1" hangingPunct="1"/>
            <a:r>
              <a:rPr lang="en-US" sz="1400" smtClean="0">
                <a:solidFill>
                  <a:prstClr val="white"/>
                </a:solidFill>
                <a:latin typeface="Arial" charset="0"/>
                <a:cs typeface="Arial" charset="0"/>
              </a:rPr>
              <a:t>ASEE Annual Conference – June 20, 2010 – Session 0230</a:t>
            </a:r>
          </a:p>
        </p:txBody>
      </p:sp>
      <p:sp>
        <p:nvSpPr>
          <p:cNvPr id="20" name="Rectangle 64"/>
          <p:cNvSpPr>
            <a:spLocks noChangeArrowheads="1"/>
          </p:cNvSpPr>
          <p:nvPr/>
        </p:nvSpPr>
        <p:spPr bwMode="auto">
          <a:xfrm>
            <a:off x="1905000" y="3962400"/>
            <a:ext cx="1524000" cy="1905000"/>
          </a:xfrm>
          <a:prstGeom prst="rect">
            <a:avLst/>
          </a:prstGeom>
          <a:solidFill>
            <a:schemeClr val="bg1"/>
          </a:solidFill>
          <a:ln w="9525">
            <a:solidFill>
              <a:schemeClr val="bg1">
                <a:lumMod val="50000"/>
              </a:schemeClr>
            </a:solidFill>
            <a:miter lim="800000"/>
            <a:headEnd/>
            <a:tailEnd/>
          </a:ln>
          <a:effectLst/>
        </p:spPr>
        <p:txBody>
          <a:bodyPr wrap="none" anchor="ctr"/>
          <a:lstStyle/>
          <a:p>
            <a:pPr algn="l" eaLnBrk="1" fontAlgn="auto" hangingPunct="1">
              <a:spcBef>
                <a:spcPts val="0"/>
              </a:spcBef>
              <a:spcAft>
                <a:spcPts val="0"/>
              </a:spcAft>
              <a:defRPr/>
            </a:pPr>
            <a:endParaRPr lang="en-US" sz="1800">
              <a:solidFill>
                <a:prstClr val="black"/>
              </a:solidFill>
              <a:latin typeface="Calibri"/>
            </a:endParaRPr>
          </a:p>
        </p:txBody>
      </p:sp>
      <p:sp>
        <p:nvSpPr>
          <p:cNvPr id="100360" name="Text Box 73"/>
          <p:cNvSpPr txBox="1">
            <a:spLocks noChangeArrowheads="1"/>
          </p:cNvSpPr>
          <p:nvPr/>
        </p:nvSpPr>
        <p:spPr bwMode="auto">
          <a:xfrm>
            <a:off x="762000" y="5867400"/>
            <a:ext cx="3810000" cy="671513"/>
          </a:xfrm>
          <a:prstGeom prst="rect">
            <a:avLst/>
          </a:prstGeom>
          <a:noFill/>
          <a:ln w="9525">
            <a:noFill/>
            <a:miter lim="800000"/>
            <a:headEnd/>
            <a:tailEnd/>
          </a:ln>
        </p:spPr>
        <p:txBody>
          <a:bodyPr>
            <a:spAutoFit/>
          </a:bodyPr>
          <a:lstStyle/>
          <a:p>
            <a:pPr eaLnBrk="1" hangingPunct="1">
              <a:spcBef>
                <a:spcPct val="50000"/>
              </a:spcBef>
            </a:pPr>
            <a:r>
              <a:rPr lang="en-US" sz="2000" b="1" smtClean="0">
                <a:solidFill>
                  <a:prstClr val="black"/>
                </a:solidFill>
                <a:latin typeface="Tahoma" pitchFamily="34" charset="0"/>
                <a:cs typeface="Tahoma" pitchFamily="34" charset="0"/>
              </a:rPr>
              <a:t>Ruth A.Streveler</a:t>
            </a:r>
            <a:r>
              <a:rPr lang="en-US" sz="2000" smtClean="0">
                <a:solidFill>
                  <a:prstClr val="black"/>
                </a:solidFill>
                <a:latin typeface="Tahoma" pitchFamily="34" charset="0"/>
                <a:cs typeface="Tahoma" pitchFamily="34" charset="0"/>
              </a:rPr>
              <a:t>                                       </a:t>
            </a:r>
            <a:r>
              <a:rPr lang="en-US" sz="1800" smtClean="0">
                <a:solidFill>
                  <a:prstClr val="black"/>
                </a:solidFill>
                <a:latin typeface="Arial" charset="0"/>
                <a:cs typeface="Arial" charset="0"/>
              </a:rPr>
              <a:t>Purdue University</a:t>
            </a:r>
            <a:endParaRPr lang="en-US" sz="1800" i="1" smtClean="0">
              <a:solidFill>
                <a:prstClr val="black"/>
              </a:solidFill>
              <a:latin typeface="Arial" charset="0"/>
              <a:cs typeface="Arial" charset="0"/>
            </a:endParaRPr>
          </a:p>
        </p:txBody>
      </p:sp>
      <p:sp>
        <p:nvSpPr>
          <p:cNvPr id="100361" name="Text Box 73"/>
          <p:cNvSpPr txBox="1">
            <a:spLocks noChangeArrowheads="1"/>
          </p:cNvSpPr>
          <p:nvPr/>
        </p:nvSpPr>
        <p:spPr bwMode="auto">
          <a:xfrm>
            <a:off x="4343400" y="5842000"/>
            <a:ext cx="3810000" cy="954088"/>
          </a:xfrm>
          <a:prstGeom prst="rect">
            <a:avLst/>
          </a:prstGeom>
          <a:noFill/>
          <a:ln w="9525">
            <a:noFill/>
            <a:miter lim="800000"/>
            <a:headEnd/>
            <a:tailEnd/>
          </a:ln>
        </p:spPr>
        <p:txBody>
          <a:bodyPr>
            <a:spAutoFit/>
          </a:bodyPr>
          <a:lstStyle/>
          <a:p>
            <a:pPr eaLnBrk="1" hangingPunct="1">
              <a:spcBef>
                <a:spcPct val="50000"/>
              </a:spcBef>
            </a:pPr>
            <a:r>
              <a:rPr lang="en-US" sz="2000" b="1" smtClean="0">
                <a:solidFill>
                  <a:prstClr val="black"/>
                </a:solidFill>
                <a:latin typeface="Tahoma" pitchFamily="34" charset="0"/>
                <a:cs typeface="Tahoma" pitchFamily="34" charset="0"/>
              </a:rPr>
              <a:t>Karl A. Smith</a:t>
            </a:r>
            <a:r>
              <a:rPr lang="en-US" sz="2000" smtClean="0">
                <a:solidFill>
                  <a:prstClr val="black"/>
                </a:solidFill>
                <a:latin typeface="Tahoma" pitchFamily="34" charset="0"/>
                <a:cs typeface="Tahoma" pitchFamily="34" charset="0"/>
              </a:rPr>
              <a:t>                                       </a:t>
            </a:r>
            <a:r>
              <a:rPr lang="en-US" sz="1800" smtClean="0">
                <a:solidFill>
                  <a:prstClr val="black"/>
                </a:solidFill>
                <a:latin typeface="Arial" charset="0"/>
                <a:cs typeface="Arial" charset="0"/>
              </a:rPr>
              <a:t>Purdue University and                        University of Minnesota</a:t>
            </a:r>
            <a:endParaRPr lang="en-US" sz="1800" i="1" smtClean="0">
              <a:solidFill>
                <a:prstClr val="black"/>
              </a:solidFill>
              <a:latin typeface="Arial" charset="0"/>
              <a:cs typeface="Arial" charset="0"/>
            </a:endParaRPr>
          </a:p>
        </p:txBody>
      </p:sp>
      <p:sp>
        <p:nvSpPr>
          <p:cNvPr id="25" name="Rectangle 64"/>
          <p:cNvSpPr>
            <a:spLocks noChangeArrowheads="1"/>
          </p:cNvSpPr>
          <p:nvPr/>
        </p:nvSpPr>
        <p:spPr bwMode="auto">
          <a:xfrm>
            <a:off x="5486400" y="3962400"/>
            <a:ext cx="1524000" cy="1828800"/>
          </a:xfrm>
          <a:prstGeom prst="rect">
            <a:avLst/>
          </a:prstGeom>
          <a:solidFill>
            <a:schemeClr val="bg1"/>
          </a:solidFill>
          <a:ln w="9525">
            <a:solidFill>
              <a:schemeClr val="bg1">
                <a:lumMod val="50000"/>
              </a:schemeClr>
            </a:solidFill>
            <a:miter lim="800000"/>
            <a:headEnd/>
            <a:tailEnd/>
          </a:ln>
          <a:effectLst/>
        </p:spPr>
        <p:txBody>
          <a:bodyPr wrap="none" anchor="ctr"/>
          <a:lstStyle/>
          <a:p>
            <a:pPr algn="l" eaLnBrk="1" fontAlgn="auto" hangingPunct="1">
              <a:spcBef>
                <a:spcPts val="0"/>
              </a:spcBef>
              <a:spcAft>
                <a:spcPts val="0"/>
              </a:spcAft>
              <a:defRPr/>
            </a:pPr>
            <a:endParaRPr lang="en-US" sz="1800">
              <a:solidFill>
                <a:prstClr val="black"/>
              </a:solidFill>
              <a:latin typeface="Calibri"/>
            </a:endParaRPr>
          </a:p>
        </p:txBody>
      </p:sp>
      <p:pic>
        <p:nvPicPr>
          <p:cNvPr id="100363" name="Picture 13" descr="smith-306"/>
          <p:cNvPicPr>
            <a:picLocks noChangeAspect="1" noChangeArrowheads="1"/>
          </p:cNvPicPr>
          <p:nvPr/>
        </p:nvPicPr>
        <p:blipFill>
          <a:blip r:embed="rId3" cstate="print"/>
          <a:srcRect l="16792" t="5994" r="7558" b="25175"/>
          <a:stretch>
            <a:fillRect/>
          </a:stretch>
        </p:blipFill>
        <p:spPr bwMode="auto">
          <a:xfrm>
            <a:off x="5638800" y="4114800"/>
            <a:ext cx="1193800" cy="1519238"/>
          </a:xfrm>
          <a:prstGeom prst="rect">
            <a:avLst/>
          </a:prstGeom>
          <a:noFill/>
          <a:ln w="9525">
            <a:noFill/>
            <a:miter lim="800000"/>
            <a:headEnd/>
            <a:tailEnd/>
          </a:ln>
        </p:spPr>
      </p:pic>
      <p:pic>
        <p:nvPicPr>
          <p:cNvPr id="100364" name="Picture 15"/>
          <p:cNvPicPr>
            <a:picLocks noChangeAspect="1" noChangeArrowheads="1"/>
          </p:cNvPicPr>
          <p:nvPr/>
        </p:nvPicPr>
        <p:blipFill>
          <a:blip r:embed="rId4" cstate="print"/>
          <a:srcRect l="10973" r="9027" b="19048"/>
          <a:stretch>
            <a:fillRect/>
          </a:stretch>
        </p:blipFill>
        <p:spPr bwMode="auto">
          <a:xfrm>
            <a:off x="2057400" y="4038600"/>
            <a:ext cx="1182688"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0"/>
            <a:ext cx="9144000" cy="1417638"/>
          </a:xfrm>
          <a:solidFill>
            <a:schemeClr val="bg1">
              <a:lumMod val="65000"/>
            </a:schemeClr>
          </a:solidFill>
        </p:spPr>
        <p:txBody>
          <a:bodyPr rtlCol="0">
            <a:normAutofit/>
          </a:bodyPr>
          <a:lstStyle/>
          <a:p>
            <a:pPr eaLnBrk="1" fontAlgn="auto" hangingPunct="1">
              <a:spcAft>
                <a:spcPts val="0"/>
              </a:spcAft>
              <a:defRPr/>
            </a:pPr>
            <a:r>
              <a:rPr lang="en-US" sz="3200" b="1" dirty="0" smtClean="0">
                <a:latin typeface="Tahoma" pitchFamily="34" charset="0"/>
                <a:cs typeface="Tahoma" pitchFamily="34" charset="0"/>
              </a:rPr>
              <a:t>Levels of Engineering Education Inquiry</a:t>
            </a:r>
            <a:endParaRPr lang="en-US" sz="3200" b="1" kern="1200" dirty="0">
              <a:latin typeface="Tahoma" pitchFamily="34" charset="0"/>
              <a:cs typeface="Tahoma" pitchFamily="34" charset="0"/>
            </a:endParaRPr>
          </a:p>
        </p:txBody>
      </p:sp>
      <p:sp>
        <p:nvSpPr>
          <p:cNvPr id="71682" name="Rectangle 4"/>
          <p:cNvSpPr>
            <a:spLocks noChangeArrowheads="1"/>
          </p:cNvSpPr>
          <p:nvPr/>
        </p:nvSpPr>
        <p:spPr bwMode="auto">
          <a:xfrm>
            <a:off x="0" y="6303963"/>
            <a:ext cx="9144000" cy="523875"/>
          </a:xfrm>
          <a:prstGeom prst="rect">
            <a:avLst/>
          </a:prstGeom>
          <a:noFill/>
          <a:ln w="9525">
            <a:noFill/>
            <a:miter lim="800000"/>
            <a:headEnd/>
            <a:tailEnd/>
          </a:ln>
        </p:spPr>
        <p:txBody>
          <a:bodyPr anchor="ctr">
            <a:spAutoFit/>
          </a:bodyPr>
          <a:lstStyle/>
          <a:p>
            <a:pPr marL="342900" indent="-342900" algn="l" eaLnBrk="1" hangingPunct="1">
              <a:tabLst>
                <a:tab pos="254000" algn="l"/>
                <a:tab pos="457200" algn="l"/>
                <a:tab pos="5943600" algn="r"/>
              </a:tabLst>
            </a:pPr>
            <a:r>
              <a:rPr lang="en-US" sz="1400">
                <a:solidFill>
                  <a:srgbClr val="000000"/>
                </a:solidFill>
                <a:latin typeface="Arial" charset="0"/>
                <a:cs typeface="Arial" charset="0"/>
              </a:rPr>
              <a:t>	</a:t>
            </a:r>
            <a:r>
              <a:rPr lang="en-US" sz="1400" b="1">
                <a:solidFill>
                  <a:srgbClr val="000000"/>
                </a:solidFill>
                <a:latin typeface="Arial" charset="0"/>
                <a:cs typeface="Arial" charset="0"/>
              </a:rPr>
              <a:t>	Source: </a:t>
            </a:r>
            <a:r>
              <a:rPr lang="en-US" sz="1400">
                <a:solidFill>
                  <a:srgbClr val="000000"/>
                </a:solidFill>
                <a:latin typeface="Arial" charset="0"/>
                <a:cs typeface="Arial" charset="0"/>
              </a:rPr>
              <a:t>Streveler, R., Borrego, M. and Smith, K.A. 2007. Moving from the “Scholarship of Teaching and Learning” to “Educational Research:” An Example from Engineering. </a:t>
            </a:r>
            <a:r>
              <a:rPr lang="en-US" sz="1400" i="1">
                <a:solidFill>
                  <a:srgbClr val="000000"/>
                </a:solidFill>
                <a:latin typeface="Arial" charset="0"/>
                <a:cs typeface="Arial" charset="0"/>
              </a:rPr>
              <a:t>Improve the Academy,</a:t>
            </a:r>
            <a:r>
              <a:rPr lang="en-US" sz="1400">
                <a:solidFill>
                  <a:srgbClr val="000000"/>
                </a:solidFill>
                <a:latin typeface="Arial" charset="0"/>
                <a:cs typeface="Arial" charset="0"/>
              </a:rPr>
              <a:t> Vol. 25, 139-149.</a:t>
            </a:r>
          </a:p>
        </p:txBody>
      </p:sp>
      <p:cxnSp>
        <p:nvCxnSpPr>
          <p:cNvPr id="8" name="Straight Connector 7"/>
          <p:cNvCxnSpPr/>
          <p:nvPr/>
        </p:nvCxnSpPr>
        <p:spPr>
          <a:xfrm>
            <a:off x="457200" y="63246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5334000"/>
            <a:ext cx="6553200" cy="381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srgbClr val="FFFFFF"/>
              </a:solidFill>
            </a:endParaRPr>
          </a:p>
        </p:txBody>
      </p:sp>
      <p:sp>
        <p:nvSpPr>
          <p:cNvPr id="71685" name="Rectangle 3"/>
          <p:cNvSpPr>
            <a:spLocks noGrp="1" noChangeArrowheads="1"/>
          </p:cNvSpPr>
          <p:nvPr>
            <p:ph idx="4294967295"/>
          </p:nvPr>
        </p:nvSpPr>
        <p:spPr>
          <a:xfrm>
            <a:off x="990600" y="1600200"/>
            <a:ext cx="7543800" cy="3657600"/>
          </a:xfrm>
        </p:spPr>
        <p:txBody>
          <a:bodyPr/>
          <a:lstStyle/>
          <a:p>
            <a:pPr eaLnBrk="1" hangingPunct="1">
              <a:spcBef>
                <a:spcPct val="0"/>
              </a:spcBef>
              <a:spcAft>
                <a:spcPts val="700"/>
              </a:spcAft>
              <a:tabLst>
                <a:tab pos="1662113" algn="l"/>
              </a:tabLst>
            </a:pPr>
            <a:r>
              <a:rPr lang="en-US" sz="2400" b="1" dirty="0" smtClean="0">
                <a:latin typeface="Tahoma" pitchFamily="34" charset="0"/>
                <a:cs typeface="Tahoma" pitchFamily="34" charset="0"/>
              </a:rPr>
              <a:t>Level 0</a:t>
            </a:r>
            <a:r>
              <a:rPr lang="en-US" sz="2800" dirty="0" smtClean="0">
                <a:latin typeface="Arial" charset="0"/>
                <a:cs typeface="Arial" charset="0"/>
              </a:rPr>
              <a:t>	</a:t>
            </a:r>
            <a:r>
              <a:rPr lang="en-US" sz="2400" dirty="0" smtClean="0">
                <a:latin typeface="Arial" charset="0"/>
                <a:cs typeface="Arial" charset="0"/>
              </a:rPr>
              <a:t>Teacher</a:t>
            </a:r>
          </a:p>
          <a:p>
            <a:pPr lvl="1" eaLnBrk="1" hangingPunct="1">
              <a:spcBef>
                <a:spcPct val="0"/>
              </a:spcBef>
              <a:spcAft>
                <a:spcPts val="700"/>
              </a:spcAft>
              <a:tabLst>
                <a:tab pos="1662113" algn="l"/>
              </a:tabLst>
            </a:pPr>
            <a:r>
              <a:rPr lang="en-US" sz="2000" dirty="0" smtClean="0">
                <a:latin typeface="Arial" charset="0"/>
                <a:cs typeface="Arial" charset="0"/>
              </a:rPr>
              <a:t>Teach as taught (“distal pedagogy”)</a:t>
            </a:r>
          </a:p>
          <a:p>
            <a:pPr eaLnBrk="1" hangingPunct="1">
              <a:spcBef>
                <a:spcPct val="0"/>
              </a:spcBef>
              <a:spcAft>
                <a:spcPts val="700"/>
              </a:spcAft>
              <a:tabLst>
                <a:tab pos="1662113" algn="l"/>
              </a:tabLst>
            </a:pPr>
            <a:r>
              <a:rPr lang="en-US" sz="2400" b="1" dirty="0" smtClean="0">
                <a:latin typeface="Tahoma" pitchFamily="34" charset="0"/>
                <a:cs typeface="Tahoma" pitchFamily="34" charset="0"/>
              </a:rPr>
              <a:t>Level 1 </a:t>
            </a:r>
            <a:r>
              <a:rPr lang="en-US" sz="2800" dirty="0" smtClean="0">
                <a:latin typeface="Arial" charset="0"/>
                <a:cs typeface="Arial" charset="0"/>
              </a:rPr>
              <a:t>	</a:t>
            </a:r>
            <a:r>
              <a:rPr lang="en-US" sz="2400" dirty="0" smtClean="0">
                <a:latin typeface="Arial" charset="0"/>
                <a:cs typeface="Arial" charset="0"/>
              </a:rPr>
              <a:t>Effective Teacher</a:t>
            </a:r>
          </a:p>
          <a:p>
            <a:pPr lvl="1" eaLnBrk="1" hangingPunct="1">
              <a:spcBef>
                <a:spcPct val="0"/>
              </a:spcBef>
              <a:spcAft>
                <a:spcPts val="700"/>
              </a:spcAft>
              <a:tabLst>
                <a:tab pos="1662113" algn="l"/>
              </a:tabLst>
            </a:pPr>
            <a:r>
              <a:rPr lang="en-US" sz="2000" dirty="0" smtClean="0">
                <a:latin typeface="Arial" charset="0"/>
                <a:cs typeface="Arial" charset="0"/>
              </a:rPr>
              <a:t>Teach using accepted teaching theories and practices</a:t>
            </a:r>
          </a:p>
          <a:p>
            <a:pPr eaLnBrk="1" hangingPunct="1">
              <a:spcBef>
                <a:spcPct val="0"/>
              </a:spcBef>
              <a:spcAft>
                <a:spcPts val="700"/>
              </a:spcAft>
              <a:tabLst>
                <a:tab pos="1662113" algn="l"/>
              </a:tabLst>
            </a:pPr>
            <a:r>
              <a:rPr lang="en-US" sz="2400" b="1" dirty="0" smtClean="0">
                <a:latin typeface="Tahoma" pitchFamily="34" charset="0"/>
                <a:cs typeface="Tahoma" pitchFamily="34" charset="0"/>
              </a:rPr>
              <a:t>Level 2 </a:t>
            </a:r>
            <a:r>
              <a:rPr lang="en-US" sz="2800" dirty="0" smtClean="0">
                <a:latin typeface="Arial" charset="0"/>
                <a:cs typeface="Arial" charset="0"/>
              </a:rPr>
              <a:t>	</a:t>
            </a:r>
            <a:r>
              <a:rPr lang="en-US" sz="2400" dirty="0" smtClean="0">
                <a:latin typeface="Arial" charset="0"/>
                <a:cs typeface="Arial" charset="0"/>
              </a:rPr>
              <a:t>Scholarly Teacher</a:t>
            </a:r>
          </a:p>
          <a:p>
            <a:pPr lvl="1" eaLnBrk="1" hangingPunct="1">
              <a:spcBef>
                <a:spcPct val="0"/>
              </a:spcBef>
              <a:spcAft>
                <a:spcPts val="700"/>
              </a:spcAft>
              <a:tabLst>
                <a:tab pos="1662113" algn="l"/>
              </a:tabLst>
            </a:pPr>
            <a:r>
              <a:rPr lang="en-US" sz="2000" dirty="0" smtClean="0">
                <a:latin typeface="Arial" charset="0"/>
                <a:cs typeface="Arial" charset="0"/>
              </a:rPr>
              <a:t>Assesses performance and makes improvements</a:t>
            </a:r>
          </a:p>
          <a:p>
            <a:pPr eaLnBrk="1" hangingPunct="1">
              <a:spcBef>
                <a:spcPct val="0"/>
              </a:spcBef>
              <a:spcAft>
                <a:spcPts val="700"/>
              </a:spcAft>
              <a:tabLst>
                <a:tab pos="1662113" algn="l"/>
              </a:tabLst>
            </a:pPr>
            <a:r>
              <a:rPr lang="en-US" sz="2400" b="1" dirty="0" smtClean="0">
                <a:latin typeface="Tahoma" pitchFamily="34" charset="0"/>
                <a:cs typeface="Tahoma" pitchFamily="34" charset="0"/>
              </a:rPr>
              <a:t>Level 3 </a:t>
            </a:r>
            <a:r>
              <a:rPr lang="en-US" sz="2800" dirty="0" smtClean="0">
                <a:latin typeface="Arial" charset="0"/>
                <a:cs typeface="Arial" charset="0"/>
              </a:rPr>
              <a:t>	</a:t>
            </a:r>
            <a:r>
              <a:rPr lang="en-US" sz="2400" dirty="0" smtClean="0">
                <a:latin typeface="Arial" charset="0"/>
                <a:cs typeface="Arial" charset="0"/>
              </a:rPr>
              <a:t>Scholar of Teaching and Learning</a:t>
            </a:r>
          </a:p>
          <a:p>
            <a:pPr lvl="1" eaLnBrk="1" hangingPunct="1">
              <a:spcBef>
                <a:spcPct val="0"/>
              </a:spcBef>
              <a:spcAft>
                <a:spcPts val="700"/>
              </a:spcAft>
              <a:tabLst>
                <a:tab pos="1662113" algn="l"/>
              </a:tabLst>
            </a:pPr>
            <a:r>
              <a:rPr lang="en-US" sz="2000" dirty="0" smtClean="0">
                <a:latin typeface="Arial" charset="0"/>
                <a:cs typeface="Arial" charset="0"/>
              </a:rPr>
              <a:t>Engages in educational experimentation, shares results</a:t>
            </a:r>
          </a:p>
          <a:p>
            <a:pPr eaLnBrk="1" hangingPunct="1">
              <a:spcBef>
                <a:spcPct val="0"/>
              </a:spcBef>
              <a:spcAft>
                <a:spcPts val="700"/>
              </a:spcAft>
              <a:tabLst>
                <a:tab pos="1662113" algn="l"/>
              </a:tabLst>
            </a:pPr>
            <a:r>
              <a:rPr lang="en-US" sz="2400" b="1" dirty="0" smtClean="0">
                <a:latin typeface="Tahoma" pitchFamily="34" charset="0"/>
                <a:cs typeface="Tahoma" pitchFamily="34" charset="0"/>
              </a:rPr>
              <a:t>Level 4 </a:t>
            </a:r>
            <a:r>
              <a:rPr lang="en-US" sz="2800" dirty="0" smtClean="0">
                <a:latin typeface="Arial" charset="0"/>
                <a:cs typeface="Arial" charset="0"/>
              </a:rPr>
              <a:t>	</a:t>
            </a:r>
            <a:r>
              <a:rPr lang="en-US" sz="2400" dirty="0" smtClean="0">
                <a:latin typeface="Arial" charset="0"/>
              </a:rPr>
              <a:t>Engineering Education Researcher</a:t>
            </a:r>
          </a:p>
          <a:p>
            <a:pPr lvl="1" eaLnBrk="1" hangingPunct="1">
              <a:spcBef>
                <a:spcPct val="0"/>
              </a:spcBef>
              <a:spcAft>
                <a:spcPts val="700"/>
              </a:spcAft>
              <a:tabLst>
                <a:tab pos="1662113" algn="l"/>
              </a:tabLst>
            </a:pPr>
            <a:r>
              <a:rPr lang="en-US" sz="2000" dirty="0" smtClean="0">
                <a:latin typeface="Arial" charset="0"/>
              </a:rPr>
              <a:t>Conducts educational research, publishes archival papers</a:t>
            </a:r>
          </a:p>
        </p:txBody>
      </p:sp>
      <p:sp>
        <p:nvSpPr>
          <p:cNvPr id="9" name="Rectangle 8"/>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srgbClr val="FFFF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1752600"/>
            <a:ext cx="8915400" cy="4525963"/>
          </a:xfrm>
        </p:spPr>
        <p:txBody>
          <a:bodyPr/>
          <a:lstStyle/>
          <a:p>
            <a:pPr eaLnBrk="1" hangingPunct="1">
              <a:spcBef>
                <a:spcPct val="0"/>
              </a:spcBef>
              <a:spcAft>
                <a:spcPts val="1000"/>
              </a:spcAft>
            </a:pPr>
            <a:r>
              <a:rPr lang="en-US" sz="2400" b="1" smtClean="0">
                <a:latin typeface="Tahoma" pitchFamily="34" charset="0"/>
                <a:cs typeface="Tahoma" pitchFamily="34" charset="0"/>
              </a:rPr>
              <a:t>Rigorous Research in Engineering Education (RREE1)</a:t>
            </a:r>
          </a:p>
          <a:p>
            <a:pPr lvl="1" eaLnBrk="1" hangingPunct="1">
              <a:spcBef>
                <a:spcPct val="0"/>
              </a:spcBef>
              <a:spcAft>
                <a:spcPts val="1000"/>
              </a:spcAft>
            </a:pPr>
            <a:r>
              <a:rPr lang="en-US" sz="2000" smtClean="0">
                <a:latin typeface="Arial" charset="0"/>
                <a:cs typeface="Arial" charset="0"/>
              </a:rPr>
              <a:t>One-week summer workshop, year-long research project</a:t>
            </a:r>
          </a:p>
          <a:p>
            <a:pPr lvl="1" eaLnBrk="1" hangingPunct="1">
              <a:spcBef>
                <a:spcPct val="0"/>
              </a:spcBef>
              <a:spcAft>
                <a:spcPts val="1000"/>
              </a:spcAft>
            </a:pPr>
            <a:r>
              <a:rPr lang="en-US" sz="2000" smtClean="0">
                <a:latin typeface="Arial" charset="0"/>
                <a:cs typeface="Arial" charset="0"/>
              </a:rPr>
              <a:t>Funded by National Science Foundation (NSF), 2004-2006</a:t>
            </a:r>
          </a:p>
          <a:p>
            <a:pPr lvl="1" eaLnBrk="1" hangingPunct="1">
              <a:spcBef>
                <a:spcPct val="0"/>
              </a:spcBef>
              <a:spcAft>
                <a:spcPts val="1000"/>
              </a:spcAft>
            </a:pPr>
            <a:r>
              <a:rPr lang="en-US" sz="2000" smtClean="0">
                <a:latin typeface="Arial" charset="0"/>
                <a:cs typeface="Arial" charset="0"/>
              </a:rPr>
              <a:t>About 150 engineering faculty participated</a:t>
            </a:r>
            <a:endParaRPr lang="en-US" sz="1000" smtClean="0">
              <a:latin typeface="Arial" charset="0"/>
              <a:cs typeface="Arial" charset="0"/>
            </a:endParaRPr>
          </a:p>
          <a:p>
            <a:pPr eaLnBrk="1" hangingPunct="1">
              <a:spcBef>
                <a:spcPct val="0"/>
              </a:spcBef>
              <a:spcAft>
                <a:spcPts val="1000"/>
              </a:spcAft>
            </a:pPr>
            <a:r>
              <a:rPr lang="en-US" sz="2400" b="1" smtClean="0">
                <a:latin typeface="Tahoma" pitchFamily="34" charset="0"/>
                <a:cs typeface="Tahoma" pitchFamily="34" charset="0"/>
              </a:rPr>
              <a:t>Goals</a:t>
            </a:r>
          </a:p>
          <a:p>
            <a:pPr lvl="1" eaLnBrk="1" hangingPunct="1">
              <a:spcBef>
                <a:spcPct val="0"/>
              </a:spcBef>
              <a:spcAft>
                <a:spcPts val="1000"/>
              </a:spcAft>
            </a:pPr>
            <a:r>
              <a:rPr lang="en-US" sz="2000" smtClean="0">
                <a:latin typeface="Arial" charset="0"/>
              </a:rPr>
              <a:t>Identify engineering faculty interested in conducting engineering education research</a:t>
            </a:r>
          </a:p>
          <a:p>
            <a:pPr lvl="1" eaLnBrk="1" hangingPunct="1">
              <a:spcBef>
                <a:spcPct val="0"/>
              </a:spcBef>
              <a:spcAft>
                <a:spcPts val="1000"/>
              </a:spcAft>
            </a:pPr>
            <a:r>
              <a:rPr lang="en-US" sz="2000" smtClean="0">
                <a:latin typeface="Arial" charset="0"/>
              </a:rPr>
              <a:t>Develop faculty knowledge and skills for conducting engineering education research (especially in theory and research methodology)</a:t>
            </a:r>
          </a:p>
          <a:p>
            <a:pPr lvl="1" eaLnBrk="1" hangingPunct="1">
              <a:spcBef>
                <a:spcPct val="0"/>
              </a:spcBef>
              <a:spcAft>
                <a:spcPts val="1000"/>
              </a:spcAft>
            </a:pPr>
            <a:r>
              <a:rPr lang="en-US" sz="2000" smtClean="0">
                <a:latin typeface="Arial" charset="0"/>
              </a:rPr>
              <a:t>Cultivate the development of a Community of Practice of faculty conducting engineering education research</a:t>
            </a:r>
            <a:endParaRPr lang="en-US" sz="2000" smtClean="0"/>
          </a:p>
        </p:txBody>
      </p:sp>
      <p:sp>
        <p:nvSpPr>
          <p:cNvPr id="4" name="Title 1"/>
          <p:cNvSpPr>
            <a:spLocks noGrp="1"/>
          </p:cNvSpPr>
          <p:nvPr>
            <p:ph type="title"/>
          </p:nvPr>
        </p:nvSpPr>
        <p:spPr>
          <a:xfrm>
            <a:off x="0" y="0"/>
            <a:ext cx="9144000" cy="1417638"/>
          </a:xfrm>
          <a:solidFill>
            <a:schemeClr val="bg1">
              <a:lumMod val="65000"/>
            </a:schemeClr>
          </a:solidFill>
        </p:spPr>
        <p:txBody>
          <a:bodyPr rtlCol="0">
            <a:normAutofit/>
          </a:bodyPr>
          <a:lstStyle/>
          <a:p>
            <a:pPr eaLnBrk="1" fontAlgn="auto" hangingPunct="1">
              <a:spcAft>
                <a:spcPts val="0"/>
              </a:spcAft>
              <a:defRPr/>
            </a:pPr>
            <a:r>
              <a:rPr lang="en-US" sz="3200" b="1" dirty="0" smtClean="0">
                <a:latin typeface="Tahoma" pitchFamily="34" charset="0"/>
                <a:cs typeface="Tahoma" pitchFamily="34" charset="0"/>
              </a:rPr>
              <a:t>Some history about this workshop</a:t>
            </a:r>
            <a:endParaRPr lang="en-US" sz="3200" b="1" dirty="0">
              <a:latin typeface="Tahoma" pitchFamily="34" charset="0"/>
              <a:cs typeface="Tahoma" pitchFamily="34" charset="0"/>
            </a:endParaRPr>
          </a:p>
        </p:txBody>
      </p:sp>
      <p:sp>
        <p:nvSpPr>
          <p:cNvPr id="5" name="Rectangle 4"/>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0"/>
            <a:ext cx="9144000" cy="1417638"/>
          </a:xfrm>
          <a:solidFill>
            <a:schemeClr val="bg1">
              <a:lumMod val="65000"/>
            </a:schemeClr>
          </a:solidFill>
        </p:spPr>
        <p:txBody>
          <a:bodyPr>
            <a:normAutofit/>
          </a:bodyPr>
          <a:lstStyle/>
          <a:p>
            <a:pPr eaLnBrk="1" hangingPunct="1">
              <a:defRPr/>
            </a:pPr>
            <a:r>
              <a:rPr lang="en-US" sz="3200" b="1" dirty="0" smtClean="0">
                <a:latin typeface="Tahoma" pitchFamily="34" charset="0"/>
                <a:cs typeface="Tahoma" pitchFamily="34" charset="0"/>
              </a:rPr>
              <a:t>RREE Approach</a:t>
            </a:r>
          </a:p>
        </p:txBody>
      </p:sp>
      <p:grpSp>
        <p:nvGrpSpPr>
          <p:cNvPr id="2" name="Group 10"/>
          <p:cNvGrpSpPr>
            <a:grpSpLocks/>
          </p:cNvGrpSpPr>
          <p:nvPr/>
        </p:nvGrpSpPr>
        <p:grpSpPr bwMode="auto">
          <a:xfrm>
            <a:off x="654150" y="1905000"/>
            <a:ext cx="7132536" cy="3586163"/>
            <a:chOff x="1055" y="1449"/>
            <a:chExt cx="3400" cy="1671"/>
          </a:xfrm>
        </p:grpSpPr>
        <p:sp>
          <p:nvSpPr>
            <p:cNvPr id="10250" name="AutoShape 11"/>
            <p:cNvSpPr>
              <a:spLocks noChangeArrowheads="1"/>
            </p:cNvSpPr>
            <p:nvPr/>
          </p:nvSpPr>
          <p:spPr bwMode="auto">
            <a:xfrm>
              <a:off x="1773" y="1850"/>
              <a:ext cx="2348" cy="1055"/>
            </a:xfrm>
            <a:prstGeom prst="triangle">
              <a:avLst>
                <a:gd name="adj" fmla="val 50000"/>
              </a:avLst>
            </a:prstGeom>
            <a:noFill/>
            <a:ln w="9525">
              <a:solidFill>
                <a:schemeClr val="tx1"/>
              </a:solidFill>
              <a:miter lim="800000"/>
              <a:headEnd/>
              <a:tailEnd/>
            </a:ln>
          </p:spPr>
          <p:txBody>
            <a:bodyPr wrap="none" anchor="ctr"/>
            <a:lstStyle/>
            <a:p>
              <a:pPr eaLnBrk="1" hangingPunct="1"/>
              <a:endParaRPr lang="en-US" sz="1600" smtClean="0">
                <a:solidFill>
                  <a:prstClr val="black"/>
                </a:solidFill>
                <a:latin typeface="Times New Roman" pitchFamily="18" charset="0"/>
              </a:endParaRPr>
            </a:p>
          </p:txBody>
        </p:sp>
        <p:sp>
          <p:nvSpPr>
            <p:cNvPr id="10251" name="Text Box 12"/>
            <p:cNvSpPr txBox="1">
              <a:spLocks noChangeArrowheads="1"/>
            </p:cNvSpPr>
            <p:nvPr/>
          </p:nvSpPr>
          <p:spPr bwMode="auto">
            <a:xfrm>
              <a:off x="2491" y="1449"/>
              <a:ext cx="919" cy="903"/>
            </a:xfrm>
            <a:prstGeom prst="rect">
              <a:avLst/>
            </a:prstGeom>
            <a:noFill/>
            <a:ln w="9525">
              <a:noFill/>
              <a:miter lim="800000"/>
              <a:headEnd/>
              <a:tailEnd/>
            </a:ln>
          </p:spPr>
          <p:txBody>
            <a:bodyPr>
              <a:spAutoFit/>
            </a:bodyPr>
            <a:lstStyle/>
            <a:p>
              <a:r>
                <a:rPr lang="en-US" b="1" smtClean="0">
                  <a:solidFill>
                    <a:prstClr val="black"/>
                  </a:solidFill>
                  <a:latin typeface="Arial" charset="0"/>
                </a:rPr>
                <a:t>Theory</a:t>
              </a:r>
            </a:p>
            <a:p>
              <a:endParaRPr lang="en-US" sz="3200" smtClean="0">
                <a:solidFill>
                  <a:prstClr val="black"/>
                </a:solidFill>
                <a:latin typeface="Arial" charset="0"/>
              </a:endParaRPr>
            </a:p>
            <a:p>
              <a:endParaRPr lang="en-US" sz="3200" smtClean="0">
                <a:solidFill>
                  <a:prstClr val="black"/>
                </a:solidFill>
                <a:latin typeface="Arial" charset="0"/>
              </a:endParaRPr>
            </a:p>
            <a:p>
              <a:endParaRPr lang="en-US" sz="3200" smtClean="0">
                <a:solidFill>
                  <a:prstClr val="black"/>
                </a:solidFill>
                <a:latin typeface="Arial" charset="0"/>
              </a:endParaRPr>
            </a:p>
          </p:txBody>
        </p:sp>
        <p:sp>
          <p:nvSpPr>
            <p:cNvPr id="10252" name="Text Box 13"/>
            <p:cNvSpPr txBox="1">
              <a:spLocks noChangeArrowheads="1"/>
            </p:cNvSpPr>
            <p:nvPr/>
          </p:nvSpPr>
          <p:spPr bwMode="auto">
            <a:xfrm>
              <a:off x="1055" y="2905"/>
              <a:ext cx="1434" cy="215"/>
            </a:xfrm>
            <a:prstGeom prst="rect">
              <a:avLst/>
            </a:prstGeom>
            <a:noFill/>
            <a:ln w="9525">
              <a:noFill/>
              <a:miter lim="800000"/>
              <a:headEnd/>
              <a:tailEnd/>
            </a:ln>
          </p:spPr>
          <p:txBody>
            <a:bodyPr wrap="none">
              <a:spAutoFit/>
            </a:bodyPr>
            <a:lstStyle/>
            <a:p>
              <a:r>
                <a:rPr lang="en-US" b="1" dirty="0" smtClean="0">
                  <a:solidFill>
                    <a:prstClr val="black"/>
                  </a:solidFill>
                  <a:latin typeface="Arial" charset="0"/>
                </a:rPr>
                <a:t>Research Evidence</a:t>
              </a:r>
              <a:endParaRPr lang="en-US" b="1" dirty="0" smtClean="0">
                <a:solidFill>
                  <a:prstClr val="black"/>
                </a:solidFill>
                <a:latin typeface="Arial" charset="0"/>
              </a:endParaRPr>
            </a:p>
          </p:txBody>
        </p:sp>
        <p:sp>
          <p:nvSpPr>
            <p:cNvPr id="10253" name="Text Box 14"/>
            <p:cNvSpPr txBox="1">
              <a:spLocks noChangeArrowheads="1"/>
            </p:cNvSpPr>
            <p:nvPr/>
          </p:nvSpPr>
          <p:spPr bwMode="auto">
            <a:xfrm>
              <a:off x="3795" y="2905"/>
              <a:ext cx="660" cy="215"/>
            </a:xfrm>
            <a:prstGeom prst="rect">
              <a:avLst/>
            </a:prstGeom>
            <a:noFill/>
            <a:ln w="9525">
              <a:noFill/>
              <a:miter lim="800000"/>
              <a:headEnd/>
              <a:tailEnd/>
            </a:ln>
          </p:spPr>
          <p:txBody>
            <a:bodyPr wrap="none">
              <a:spAutoFit/>
            </a:bodyPr>
            <a:lstStyle/>
            <a:p>
              <a:r>
                <a:rPr lang="en-US" b="1" smtClean="0">
                  <a:solidFill>
                    <a:prstClr val="black"/>
                  </a:solidFill>
                  <a:latin typeface="Arial" charset="0"/>
                </a:rPr>
                <a:t>Practice</a:t>
              </a:r>
            </a:p>
          </p:txBody>
        </p:sp>
        <p:sp>
          <p:nvSpPr>
            <p:cNvPr id="10254" name="Text Box 15"/>
            <p:cNvSpPr txBox="1">
              <a:spLocks noChangeArrowheads="1"/>
            </p:cNvSpPr>
            <p:nvPr/>
          </p:nvSpPr>
          <p:spPr bwMode="auto">
            <a:xfrm>
              <a:off x="2733" y="2469"/>
              <a:ext cx="116" cy="212"/>
            </a:xfrm>
            <a:prstGeom prst="rect">
              <a:avLst/>
            </a:prstGeom>
            <a:noFill/>
            <a:ln w="9525">
              <a:noFill/>
              <a:miter lim="800000"/>
              <a:headEnd/>
              <a:tailEnd/>
            </a:ln>
          </p:spPr>
          <p:txBody>
            <a:bodyPr wrap="none">
              <a:spAutoFit/>
            </a:bodyPr>
            <a:lstStyle/>
            <a:p>
              <a:pPr algn="l" eaLnBrk="1" hangingPunct="1"/>
              <a:endParaRPr lang="en-US" sz="1600" smtClean="0">
                <a:solidFill>
                  <a:prstClr val="black"/>
                </a:solidFill>
                <a:latin typeface="Times New Roman" pitchFamily="18" charset="0"/>
              </a:endParaRPr>
            </a:p>
          </p:txBody>
        </p:sp>
        <p:sp>
          <p:nvSpPr>
            <p:cNvPr id="10255" name="Rectangle 16"/>
            <p:cNvSpPr>
              <a:spLocks noChangeArrowheads="1"/>
            </p:cNvSpPr>
            <p:nvPr/>
          </p:nvSpPr>
          <p:spPr bwMode="auto">
            <a:xfrm>
              <a:off x="2064" y="2179"/>
              <a:ext cx="1809" cy="720"/>
            </a:xfrm>
            <a:prstGeom prst="rect">
              <a:avLst/>
            </a:prstGeom>
            <a:noFill/>
            <a:ln w="9525">
              <a:noFill/>
              <a:miter lim="800000"/>
              <a:headEnd/>
              <a:tailEnd/>
            </a:ln>
          </p:spPr>
          <p:txBody>
            <a:bodyPr anchor="ctr"/>
            <a:lstStyle/>
            <a:p>
              <a:r>
                <a:rPr lang="en-US" smtClean="0">
                  <a:solidFill>
                    <a:prstClr val="black"/>
                  </a:solidFill>
                  <a:latin typeface="Arial" charset="0"/>
                  <a:cs typeface="Arial" charset="0"/>
                </a:rPr>
                <a:t>Research that                                  makes a difference . . .                                       in theory and practice</a:t>
              </a:r>
            </a:p>
          </p:txBody>
        </p:sp>
      </p:grpSp>
      <p:sp>
        <p:nvSpPr>
          <p:cNvPr id="10244" name="Rectangle 17"/>
          <p:cNvSpPr>
            <a:spLocks noChangeArrowheads="1"/>
          </p:cNvSpPr>
          <p:nvPr/>
        </p:nvSpPr>
        <p:spPr bwMode="auto">
          <a:xfrm>
            <a:off x="152400" y="6550025"/>
            <a:ext cx="3716338" cy="307975"/>
          </a:xfrm>
          <a:prstGeom prst="rect">
            <a:avLst/>
          </a:prstGeom>
          <a:noFill/>
          <a:ln w="9525">
            <a:noFill/>
            <a:miter lim="800000"/>
            <a:headEnd/>
            <a:tailEnd/>
          </a:ln>
        </p:spPr>
        <p:txBody>
          <a:bodyPr wrap="none">
            <a:spAutoFit/>
          </a:bodyPr>
          <a:lstStyle/>
          <a:p>
            <a:pPr algn="l" eaLnBrk="1" hangingPunct="1"/>
            <a:r>
              <a:rPr lang="en-US" sz="1400" smtClean="0">
                <a:solidFill>
                  <a:prstClr val="black"/>
                </a:solidFill>
                <a:latin typeface="Arial" charset="0"/>
                <a:hlinkClick r:id="rId3"/>
              </a:rPr>
              <a:t>http://inside.mines.edu/research/cee/ND.htm</a:t>
            </a:r>
            <a:endParaRPr lang="en-US" sz="1400" smtClean="0">
              <a:solidFill>
                <a:prstClr val="black"/>
              </a:solidFill>
              <a:latin typeface="Arial" charset="0"/>
            </a:endParaRPr>
          </a:p>
        </p:txBody>
      </p:sp>
      <p:sp>
        <p:nvSpPr>
          <p:cNvPr id="11" name="Rectangle 10"/>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
        <p:nvSpPr>
          <p:cNvPr id="10246" name="Rectangle 12"/>
          <p:cNvSpPr>
            <a:spLocks noChangeArrowheads="1"/>
          </p:cNvSpPr>
          <p:nvPr/>
        </p:nvSpPr>
        <p:spPr bwMode="auto">
          <a:xfrm>
            <a:off x="1371600" y="2286000"/>
            <a:ext cx="6477000" cy="369888"/>
          </a:xfrm>
          <a:prstGeom prst="rect">
            <a:avLst/>
          </a:prstGeom>
          <a:noFill/>
          <a:ln w="9525">
            <a:noFill/>
            <a:miter lim="800000"/>
            <a:headEnd/>
            <a:tailEnd/>
          </a:ln>
        </p:spPr>
        <p:txBody>
          <a:bodyPr>
            <a:spAutoFit/>
          </a:bodyPr>
          <a:lstStyle/>
          <a:p>
            <a:pPr eaLnBrk="1" hangingPunct="1"/>
            <a:r>
              <a:rPr lang="en-US" sz="1800" smtClean="0">
                <a:solidFill>
                  <a:prstClr val="black"/>
                </a:solidFill>
                <a:latin typeface="Arial" charset="0"/>
              </a:rPr>
              <a:t>(study grounded in theory/conceptual framework)</a:t>
            </a:r>
          </a:p>
        </p:txBody>
      </p:sp>
      <p:sp>
        <p:nvSpPr>
          <p:cNvPr id="10247" name="Rectangle 13"/>
          <p:cNvSpPr>
            <a:spLocks noChangeArrowheads="1"/>
          </p:cNvSpPr>
          <p:nvPr/>
        </p:nvSpPr>
        <p:spPr bwMode="auto">
          <a:xfrm>
            <a:off x="304800" y="5410200"/>
            <a:ext cx="4148138" cy="369888"/>
          </a:xfrm>
          <a:prstGeom prst="rect">
            <a:avLst/>
          </a:prstGeom>
          <a:noFill/>
          <a:ln w="9525">
            <a:noFill/>
            <a:miter lim="800000"/>
            <a:headEnd/>
            <a:tailEnd/>
          </a:ln>
        </p:spPr>
        <p:txBody>
          <a:bodyPr wrap="none">
            <a:spAutoFit/>
          </a:bodyPr>
          <a:lstStyle/>
          <a:p>
            <a:pPr algn="l" eaLnBrk="1" hangingPunct="1"/>
            <a:r>
              <a:rPr lang="en-US" sz="1800" smtClean="0">
                <a:solidFill>
                  <a:prstClr val="black"/>
                </a:solidFill>
                <a:latin typeface="Arial" charset="0"/>
              </a:rPr>
              <a:t>(appropriate design and methodology) </a:t>
            </a:r>
          </a:p>
        </p:txBody>
      </p:sp>
      <p:sp>
        <p:nvSpPr>
          <p:cNvPr id="10248" name="Rectangle 14"/>
          <p:cNvSpPr>
            <a:spLocks noChangeArrowheads="1"/>
          </p:cNvSpPr>
          <p:nvPr/>
        </p:nvSpPr>
        <p:spPr bwMode="auto">
          <a:xfrm>
            <a:off x="5715000" y="5410200"/>
            <a:ext cx="2814638" cy="369888"/>
          </a:xfrm>
          <a:prstGeom prst="rect">
            <a:avLst/>
          </a:prstGeom>
          <a:noFill/>
          <a:ln w="9525">
            <a:noFill/>
            <a:miter lim="800000"/>
            <a:headEnd/>
            <a:tailEnd/>
          </a:ln>
        </p:spPr>
        <p:txBody>
          <a:bodyPr wrap="none">
            <a:spAutoFit/>
          </a:bodyPr>
          <a:lstStyle/>
          <a:p>
            <a:pPr algn="l" eaLnBrk="1" hangingPunct="1"/>
            <a:r>
              <a:rPr lang="en-US" sz="1800" smtClean="0">
                <a:solidFill>
                  <a:prstClr val="black"/>
                </a:solidFill>
                <a:latin typeface="Arial" charset="0"/>
              </a:rPr>
              <a:t>(implications for teaching)</a:t>
            </a:r>
          </a:p>
        </p:txBody>
      </p:sp>
      <p:cxnSp>
        <p:nvCxnSpPr>
          <p:cNvPr id="16" name="Straight Connector 15"/>
          <p:cNvCxnSpPr/>
          <p:nvPr/>
        </p:nvCxnSpPr>
        <p:spPr>
          <a:xfrm>
            <a:off x="228600" y="64770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1828800" y="533400"/>
            <a:ext cx="7086600" cy="1071563"/>
          </a:xfrm>
          <a:prstGeom prst="rect">
            <a:avLst/>
          </a:prstGeom>
          <a:noFill/>
          <a:ln w="9525">
            <a:noFill/>
            <a:miter lim="800000"/>
            <a:headEnd/>
            <a:tailEnd/>
          </a:ln>
          <a:effectLst/>
        </p:spPr>
        <p:txBody>
          <a:bodyPr anchor="ctr"/>
          <a:lstStyle/>
          <a:p>
            <a:pPr eaLnBrk="1" hangingPunct="1"/>
            <a:r>
              <a:rPr lang="en-US" sz="3600" b="1">
                <a:solidFill>
                  <a:schemeClr val="tx2"/>
                </a:solidFill>
              </a:rPr>
              <a:t>Guiding Principles for</a:t>
            </a:r>
            <a:br>
              <a:rPr lang="en-US" sz="3600" b="1">
                <a:solidFill>
                  <a:schemeClr val="tx2"/>
                </a:solidFill>
              </a:rPr>
            </a:br>
            <a:r>
              <a:rPr lang="en-US" sz="3600" b="1">
                <a:solidFill>
                  <a:schemeClr val="tx2"/>
                </a:solidFill>
              </a:rPr>
              <a:t>Scientific Research in Education</a:t>
            </a:r>
          </a:p>
        </p:txBody>
      </p:sp>
      <p:sp>
        <p:nvSpPr>
          <p:cNvPr id="278531" name="Rectangle 3"/>
          <p:cNvSpPr>
            <a:spLocks noChangeArrowheads="1"/>
          </p:cNvSpPr>
          <p:nvPr/>
        </p:nvSpPr>
        <p:spPr bwMode="auto">
          <a:xfrm>
            <a:off x="457200" y="2209800"/>
            <a:ext cx="8229600" cy="3429000"/>
          </a:xfrm>
          <a:prstGeom prst="rect">
            <a:avLst/>
          </a:prstGeom>
          <a:noFill/>
          <a:ln w="9525">
            <a:noFill/>
            <a:miter lim="800000"/>
            <a:headEnd/>
            <a:tailEnd/>
          </a:ln>
          <a:effectLst/>
        </p:spPr>
        <p:txBody>
          <a:bodyPr/>
          <a:lstStyle/>
          <a:p>
            <a:pPr marL="533400" indent="-533400" algn="l" eaLnBrk="1" hangingPunct="1">
              <a:lnSpc>
                <a:spcPct val="90000"/>
              </a:lnSpc>
              <a:spcBef>
                <a:spcPct val="20000"/>
              </a:spcBef>
              <a:buClr>
                <a:schemeClr val="tx1"/>
              </a:buClr>
              <a:buFontTx/>
              <a:buAutoNum type="arabicPeriod"/>
            </a:pPr>
            <a:r>
              <a:rPr lang="en-US" b="1">
                <a:solidFill>
                  <a:srgbClr val="A50021"/>
                </a:solidFill>
              </a:rPr>
              <a:t>Question</a:t>
            </a:r>
            <a:r>
              <a:rPr lang="en-US" b="1"/>
              <a:t>: pose </a:t>
            </a:r>
            <a:r>
              <a:rPr lang="en-US" b="1" i="1" u="sng"/>
              <a:t>significant</a:t>
            </a:r>
            <a:r>
              <a:rPr lang="en-US" b="1"/>
              <a:t> question that can be investigated </a:t>
            </a:r>
            <a:r>
              <a:rPr lang="en-US" b="1" i="1" u="sng"/>
              <a:t>empirically</a:t>
            </a:r>
          </a:p>
          <a:p>
            <a:pPr marL="533400" indent="-533400" algn="l" eaLnBrk="1" hangingPunct="1">
              <a:lnSpc>
                <a:spcPct val="90000"/>
              </a:lnSpc>
              <a:spcBef>
                <a:spcPct val="20000"/>
              </a:spcBef>
              <a:buClr>
                <a:schemeClr val="tx1"/>
              </a:buClr>
              <a:buFontTx/>
              <a:buAutoNum type="arabicPeriod"/>
            </a:pPr>
            <a:r>
              <a:rPr lang="en-US" b="1">
                <a:solidFill>
                  <a:srgbClr val="A50021"/>
                </a:solidFill>
              </a:rPr>
              <a:t>Theory</a:t>
            </a:r>
            <a:r>
              <a:rPr lang="en-US" b="1"/>
              <a:t>: link research to relevant theory</a:t>
            </a:r>
          </a:p>
          <a:p>
            <a:pPr marL="533400" indent="-533400" algn="l" eaLnBrk="1" hangingPunct="1">
              <a:lnSpc>
                <a:spcPct val="90000"/>
              </a:lnSpc>
              <a:spcBef>
                <a:spcPct val="20000"/>
              </a:spcBef>
              <a:buClr>
                <a:schemeClr val="tx1"/>
              </a:buClr>
              <a:buFontTx/>
              <a:buAutoNum type="arabicPeriod"/>
            </a:pPr>
            <a:r>
              <a:rPr lang="en-US" b="1">
                <a:solidFill>
                  <a:srgbClr val="A50021"/>
                </a:solidFill>
              </a:rPr>
              <a:t>Methods</a:t>
            </a:r>
            <a:r>
              <a:rPr lang="en-US" b="1"/>
              <a:t>: use methods that permit direct investigation of the question</a:t>
            </a:r>
          </a:p>
          <a:p>
            <a:pPr marL="533400" indent="-533400" algn="l" eaLnBrk="1" hangingPunct="1">
              <a:lnSpc>
                <a:spcPct val="90000"/>
              </a:lnSpc>
              <a:spcBef>
                <a:spcPct val="20000"/>
              </a:spcBef>
              <a:buClr>
                <a:schemeClr val="tx1"/>
              </a:buClr>
              <a:buFontTx/>
              <a:buAutoNum type="arabicPeriod"/>
            </a:pPr>
            <a:r>
              <a:rPr lang="en-US" b="1">
                <a:solidFill>
                  <a:srgbClr val="A50021"/>
                </a:solidFill>
              </a:rPr>
              <a:t>Reasoning</a:t>
            </a:r>
            <a:r>
              <a:rPr lang="en-US" b="1"/>
              <a:t>: provide coherent, explicit chain of reasoning</a:t>
            </a:r>
          </a:p>
          <a:p>
            <a:pPr marL="533400" indent="-533400" algn="l" eaLnBrk="1" hangingPunct="1">
              <a:lnSpc>
                <a:spcPct val="90000"/>
              </a:lnSpc>
              <a:spcBef>
                <a:spcPct val="20000"/>
              </a:spcBef>
              <a:buClr>
                <a:schemeClr val="tx1"/>
              </a:buClr>
              <a:buFontTx/>
              <a:buAutoNum type="arabicPeriod"/>
            </a:pPr>
            <a:r>
              <a:rPr lang="en-US" b="1">
                <a:solidFill>
                  <a:srgbClr val="A50021"/>
                </a:solidFill>
              </a:rPr>
              <a:t>Replicate and generalize</a:t>
            </a:r>
            <a:r>
              <a:rPr lang="en-US" b="1"/>
              <a:t> across studies</a:t>
            </a:r>
          </a:p>
          <a:p>
            <a:pPr marL="533400" indent="-533400" algn="l" eaLnBrk="1" hangingPunct="1">
              <a:lnSpc>
                <a:spcPct val="90000"/>
              </a:lnSpc>
              <a:spcBef>
                <a:spcPct val="20000"/>
              </a:spcBef>
              <a:buClr>
                <a:schemeClr val="tx1"/>
              </a:buClr>
              <a:buFontTx/>
              <a:buAutoNum type="arabicPeriod"/>
            </a:pPr>
            <a:r>
              <a:rPr lang="en-US" b="1">
                <a:solidFill>
                  <a:srgbClr val="A50021"/>
                </a:solidFill>
              </a:rPr>
              <a:t>Disclose</a:t>
            </a:r>
            <a:r>
              <a:rPr lang="en-US" b="1"/>
              <a:t> research to encourage professional scrutiny and critique</a:t>
            </a:r>
          </a:p>
        </p:txBody>
      </p:sp>
      <p:sp>
        <p:nvSpPr>
          <p:cNvPr id="278532" name="Text Box 4"/>
          <p:cNvSpPr txBox="1">
            <a:spLocks noChangeArrowheads="1"/>
          </p:cNvSpPr>
          <p:nvPr/>
        </p:nvSpPr>
        <p:spPr bwMode="auto">
          <a:xfrm>
            <a:off x="4724400" y="6286500"/>
            <a:ext cx="3714750" cy="344488"/>
          </a:xfrm>
          <a:prstGeom prst="rect">
            <a:avLst/>
          </a:prstGeom>
          <a:noFill/>
          <a:ln w="9525">
            <a:noFill/>
            <a:miter lim="800000"/>
            <a:headEnd/>
            <a:tailEnd/>
          </a:ln>
          <a:effectLst/>
        </p:spPr>
        <p:txBody>
          <a:bodyPr wrap="none">
            <a:spAutoFit/>
          </a:bodyPr>
          <a:lstStyle/>
          <a:p>
            <a:pPr algn="l"/>
            <a:r>
              <a:rPr lang="en-US" sz="1800" b="1" i="1"/>
              <a:t>National Research Council, 2002</a:t>
            </a:r>
          </a:p>
        </p:txBody>
      </p:sp>
      <p:pic>
        <p:nvPicPr>
          <p:cNvPr id="278533" name="Picture 5"/>
          <p:cNvPicPr>
            <a:picLocks noChangeAspect="1" noChangeArrowheads="1"/>
          </p:cNvPicPr>
          <p:nvPr/>
        </p:nvPicPr>
        <p:blipFill>
          <a:blip r:embed="rId3" cstate="print"/>
          <a:srcRect/>
          <a:stretch>
            <a:fillRect/>
          </a:stretch>
        </p:blipFill>
        <p:spPr bwMode="auto">
          <a:xfrm>
            <a:off x="609600" y="381000"/>
            <a:ext cx="1133475" cy="1600200"/>
          </a:xfrm>
          <a:prstGeom prst="rect">
            <a:avLst/>
          </a:prstGeom>
          <a:noFill/>
          <a:ln w="9525">
            <a:noFill/>
            <a:miter lim="800000"/>
            <a:headEnd/>
            <a:tailEnd/>
          </a:ln>
          <a:effectLst/>
        </p:spPr>
      </p:pic>
    </p:spTree>
  </p:cSld>
  <p:clrMapOvr>
    <a:masterClrMapping/>
  </p:clrMapOvr>
  <p:transition spd="med"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7395" name="Group 3"/>
          <p:cNvGraphicFramePr>
            <a:graphicFrameLocks noGrp="1"/>
          </p:cNvGraphicFramePr>
          <p:nvPr>
            <p:ph type="tbl" idx="1"/>
          </p:nvPr>
        </p:nvGraphicFramePr>
        <p:xfrm>
          <a:off x="2133600" y="2743200"/>
          <a:ext cx="6324599" cy="3200400"/>
        </p:xfrm>
        <a:graphic>
          <a:graphicData uri="http://schemas.openxmlformats.org/drawingml/2006/table">
            <a:tbl>
              <a:tblPr/>
              <a:tblGrid>
                <a:gridCol w="1560521"/>
                <a:gridCol w="2382775"/>
                <a:gridCol w="2381303"/>
              </a:tblGrid>
              <a:tr h="3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6883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Pure basic research                                                (Bohr)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Use-inspired     basic research                                (Pasteur)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43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Pure applied research    (Edison)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2" name="Text Box 27"/>
          <p:cNvSpPr txBox="1">
            <a:spLocks noChangeArrowheads="1"/>
          </p:cNvSpPr>
          <p:nvPr/>
        </p:nvSpPr>
        <p:spPr bwMode="auto">
          <a:xfrm>
            <a:off x="693738" y="1330325"/>
            <a:ext cx="184150" cy="398463"/>
          </a:xfrm>
          <a:prstGeom prst="rect">
            <a:avLst/>
          </a:prstGeom>
          <a:noFill/>
          <a:ln w="9525">
            <a:noFill/>
            <a:miter lim="800000"/>
            <a:headEnd/>
            <a:tailEnd/>
          </a:ln>
        </p:spPr>
        <p:txBody>
          <a:bodyPr wrap="none">
            <a:spAutoFit/>
          </a:bodyPr>
          <a:lstStyle/>
          <a:p>
            <a:pPr algn="l" eaLnBrk="1" hangingPunct="1"/>
            <a:endParaRPr lang="en-US" sz="2000" smtClean="0">
              <a:solidFill>
                <a:srgbClr val="FFFF00"/>
              </a:solidFill>
              <a:latin typeface="Tahoma" pitchFamily="34" charset="0"/>
            </a:endParaRPr>
          </a:p>
        </p:txBody>
      </p:sp>
      <p:sp>
        <p:nvSpPr>
          <p:cNvPr id="12308" name="Rectangle 28">
            <a:hlinkClick r:id="rId3"/>
          </p:cNvPr>
          <p:cNvSpPr>
            <a:spLocks noChangeArrowheads="1"/>
          </p:cNvSpPr>
          <p:nvPr/>
        </p:nvSpPr>
        <p:spPr bwMode="auto">
          <a:xfrm>
            <a:off x="0" y="6477000"/>
            <a:ext cx="8991600" cy="304800"/>
          </a:xfrm>
          <a:prstGeom prst="rect">
            <a:avLst/>
          </a:prstGeom>
          <a:noFill/>
          <a:ln w="9525">
            <a:noFill/>
            <a:miter lim="800000"/>
            <a:headEnd/>
            <a:tailEnd/>
          </a:ln>
        </p:spPr>
        <p:txBody>
          <a:bodyPr anchor="ctr"/>
          <a:lstStyle/>
          <a:p>
            <a:pPr algn="l" eaLnBrk="1" hangingPunct="1">
              <a:defRPr/>
            </a:pPr>
            <a:r>
              <a:rPr lang="en-US" sz="1400" dirty="0">
                <a:solidFill>
                  <a:srgbClr val="000000"/>
                </a:solidFill>
                <a:latin typeface="Arial"/>
              </a:rPr>
              <a:t> </a:t>
            </a:r>
            <a:r>
              <a:rPr lang="en-US" sz="1400" b="1" dirty="0">
                <a:solidFill>
                  <a:srgbClr val="000000"/>
                </a:solidFill>
                <a:latin typeface="Arial" charset="0"/>
                <a:cs typeface="Arial" charset="0"/>
                <a:hlinkClick r:id="rId3"/>
              </a:rPr>
              <a:t>Source:</a:t>
            </a:r>
            <a:r>
              <a:rPr lang="en-US" sz="1400" b="1" dirty="0">
                <a:solidFill>
                  <a:srgbClr val="000000"/>
                </a:solidFill>
                <a:latin typeface="Arial" charset="0"/>
                <a:cs typeface="Arial" charset="0"/>
              </a:rPr>
              <a:t> </a:t>
            </a:r>
            <a:r>
              <a:rPr lang="en-US" sz="1400" dirty="0">
                <a:solidFill>
                  <a:srgbClr val="000000"/>
                </a:solidFill>
                <a:latin typeface="Arial"/>
              </a:rPr>
              <a:t>Stokes, D. 1997. Pasteur’s quadrant: Basic science and technological innovation. Washington, DC: Brookings Institution.</a:t>
            </a:r>
          </a:p>
        </p:txBody>
      </p:sp>
      <p:sp>
        <p:nvSpPr>
          <p:cNvPr id="11284" name="Text Box 29"/>
          <p:cNvSpPr txBox="1">
            <a:spLocks noChangeArrowheads="1"/>
          </p:cNvSpPr>
          <p:nvPr/>
        </p:nvSpPr>
        <p:spPr bwMode="auto">
          <a:xfrm>
            <a:off x="5029200" y="2362200"/>
            <a:ext cx="2282825" cy="461963"/>
          </a:xfrm>
          <a:prstGeom prst="rect">
            <a:avLst/>
          </a:prstGeom>
          <a:noFill/>
          <a:ln w="9525">
            <a:noFill/>
            <a:miter lim="800000"/>
            <a:headEnd/>
            <a:tailEnd/>
          </a:ln>
        </p:spPr>
        <p:txBody>
          <a:bodyPr wrap="none">
            <a:spAutoFit/>
          </a:bodyPr>
          <a:lstStyle/>
          <a:p>
            <a:pPr algn="l" eaLnBrk="1" hangingPunct="1"/>
            <a:r>
              <a:rPr lang="en-US" b="1" smtClean="0">
                <a:solidFill>
                  <a:srgbClr val="000000"/>
                </a:solidFill>
                <a:latin typeface="Tahoma" pitchFamily="34" charset="0"/>
                <a:cs typeface="Tahoma" pitchFamily="34" charset="0"/>
              </a:rPr>
              <a:t>Use (Applied)</a:t>
            </a:r>
          </a:p>
        </p:txBody>
      </p:sp>
      <p:sp>
        <p:nvSpPr>
          <p:cNvPr id="11285" name="Text Box 30"/>
          <p:cNvSpPr txBox="1">
            <a:spLocks noChangeArrowheads="1"/>
          </p:cNvSpPr>
          <p:nvPr/>
        </p:nvSpPr>
        <p:spPr bwMode="auto">
          <a:xfrm>
            <a:off x="457200" y="4114800"/>
            <a:ext cx="2590800" cy="830263"/>
          </a:xfrm>
          <a:prstGeom prst="rect">
            <a:avLst/>
          </a:prstGeom>
          <a:noFill/>
          <a:ln w="9525">
            <a:noFill/>
            <a:miter lim="800000"/>
            <a:headEnd/>
            <a:tailEnd/>
          </a:ln>
        </p:spPr>
        <p:txBody>
          <a:bodyPr>
            <a:spAutoFit/>
          </a:bodyPr>
          <a:lstStyle/>
          <a:p>
            <a:pPr eaLnBrk="1" hangingPunct="1"/>
            <a:r>
              <a:rPr lang="en-US" b="1" smtClean="0">
                <a:solidFill>
                  <a:srgbClr val="000000"/>
                </a:solidFill>
                <a:latin typeface="Tahoma" pitchFamily="34" charset="0"/>
                <a:cs typeface="Tahoma" pitchFamily="34" charset="0"/>
              </a:rPr>
              <a:t>Understanding          </a:t>
            </a:r>
          </a:p>
          <a:p>
            <a:pPr eaLnBrk="1" hangingPunct="1"/>
            <a:r>
              <a:rPr lang="en-US" b="1" smtClean="0">
                <a:solidFill>
                  <a:srgbClr val="000000"/>
                </a:solidFill>
                <a:latin typeface="Tahoma" pitchFamily="34" charset="0"/>
                <a:cs typeface="Tahoma" pitchFamily="34" charset="0"/>
              </a:rPr>
              <a:t>(Basic)</a:t>
            </a:r>
          </a:p>
        </p:txBody>
      </p:sp>
      <p:pic>
        <p:nvPicPr>
          <p:cNvPr id="11286" name="Picture 31"/>
          <p:cNvPicPr>
            <a:picLocks noChangeAspect="1" noChangeArrowheads="1"/>
          </p:cNvPicPr>
          <p:nvPr/>
        </p:nvPicPr>
        <p:blipFill>
          <a:blip r:embed="rId4" cstate="print"/>
          <a:srcRect l="20831" r="20000" b="4167"/>
          <a:stretch>
            <a:fillRect/>
          </a:stretch>
        </p:blipFill>
        <p:spPr bwMode="auto">
          <a:xfrm>
            <a:off x="762000" y="1752600"/>
            <a:ext cx="1271588" cy="2057400"/>
          </a:xfrm>
          <a:prstGeom prst="rect">
            <a:avLst/>
          </a:prstGeom>
          <a:noFill/>
          <a:ln w="12700">
            <a:solidFill>
              <a:schemeClr val="tx1"/>
            </a:solidFill>
            <a:miter lim="800000"/>
            <a:headEnd/>
            <a:tailEnd/>
          </a:ln>
        </p:spPr>
      </p:pic>
      <p:sp>
        <p:nvSpPr>
          <p:cNvPr id="10" name="Title 1"/>
          <p:cNvSpPr txBox="1">
            <a:spLocks/>
          </p:cNvSpPr>
          <p:nvPr/>
        </p:nvSpPr>
        <p:spPr bwMode="auto">
          <a:xfrm>
            <a:off x="0" y="0"/>
            <a:ext cx="9144000" cy="1417638"/>
          </a:xfrm>
          <a:prstGeom prst="rect">
            <a:avLst/>
          </a:prstGeom>
          <a:solidFill>
            <a:schemeClr val="bg1">
              <a:lumMod val="65000"/>
            </a:schemeClr>
          </a:solidFill>
          <a:ln w="9525">
            <a:noFill/>
            <a:miter lim="800000"/>
            <a:headEnd/>
            <a:tailEnd/>
          </a:ln>
        </p:spPr>
        <p:txBody>
          <a:bodyPr anchor="ctr">
            <a:normAutofit/>
          </a:bodyPr>
          <a:lstStyle/>
          <a:p>
            <a:pPr eaLnBrk="1" hangingPunct="1">
              <a:defRPr/>
            </a:pPr>
            <a:r>
              <a:rPr lang="en-US" sz="3200" b="1" kern="0" dirty="0">
                <a:solidFill>
                  <a:srgbClr val="000000"/>
                </a:solidFill>
                <a:latin typeface="Tahoma" pitchFamily="34" charset="0"/>
                <a:cs typeface="Tahoma" pitchFamily="34" charset="0"/>
              </a:rPr>
              <a:t>Research can be inspired by …</a:t>
            </a:r>
          </a:p>
        </p:txBody>
      </p:sp>
      <p:sp>
        <p:nvSpPr>
          <p:cNvPr id="11" name="Rectangle 10"/>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srgbClr val="FFFFFF"/>
              </a:solidFill>
            </a:endParaRPr>
          </a:p>
        </p:txBody>
      </p:sp>
      <p:cxnSp>
        <p:nvCxnSpPr>
          <p:cNvPr id="13" name="Straight Connector 12"/>
          <p:cNvCxnSpPr/>
          <p:nvPr/>
        </p:nvCxnSpPr>
        <p:spPr>
          <a:xfrm>
            <a:off x="152400" y="64008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2371588">
            <a:off x="1982788" y="1974850"/>
            <a:ext cx="1828800" cy="1143000"/>
          </a:xfrm>
          <a:prstGeom prst="arc">
            <a:avLst>
              <a:gd name="adj1" fmla="val 10307019"/>
              <a:gd name="adj2" fmla="val 18146989"/>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sz="1800">
              <a:solidFill>
                <a:srgbClr val="0000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0"/>
            <a:ext cx="9144000" cy="1417638"/>
          </a:xfrm>
          <a:solidFill>
            <a:schemeClr val="bg1">
              <a:lumMod val="65000"/>
            </a:schemeClr>
          </a:solidFill>
        </p:spPr>
        <p:txBody>
          <a:bodyPr rtlCol="0">
            <a:normAutofit/>
          </a:bodyPr>
          <a:lstStyle/>
          <a:p>
            <a:pPr marL="4763" indent="-4763" eaLnBrk="1" fontAlgn="auto" hangingPunct="1">
              <a:lnSpc>
                <a:spcPct val="110000"/>
              </a:lnSpc>
              <a:spcAft>
                <a:spcPts val="1000"/>
              </a:spcAft>
              <a:defRPr/>
            </a:pPr>
            <a:r>
              <a:rPr lang="en-US" sz="3200" b="1" dirty="0" smtClean="0">
                <a:latin typeface="Tahoma" pitchFamily="34" charset="0"/>
                <a:cs typeface="Tahoma" pitchFamily="34" charset="0"/>
              </a:rPr>
              <a:t>Research Process</a:t>
            </a:r>
          </a:p>
        </p:txBody>
      </p:sp>
      <p:pic>
        <p:nvPicPr>
          <p:cNvPr id="75778" name="Picture 13" descr="Craft of Research 3rd edition"/>
          <p:cNvPicPr>
            <a:picLocks noChangeAspect="1" noChangeArrowheads="1"/>
          </p:cNvPicPr>
          <p:nvPr/>
        </p:nvPicPr>
        <p:blipFill>
          <a:blip r:embed="rId3" cstate="print"/>
          <a:srcRect/>
          <a:stretch>
            <a:fillRect/>
          </a:stretch>
        </p:blipFill>
        <p:spPr bwMode="auto">
          <a:xfrm>
            <a:off x="5562600" y="1676400"/>
            <a:ext cx="2514600" cy="2514600"/>
          </a:xfrm>
          <a:prstGeom prst="rect">
            <a:avLst/>
          </a:prstGeom>
          <a:noFill/>
          <a:ln w="9525">
            <a:noFill/>
            <a:miter lim="800000"/>
            <a:headEnd/>
            <a:tailEnd/>
          </a:ln>
        </p:spPr>
      </p:pic>
      <p:sp>
        <p:nvSpPr>
          <p:cNvPr id="75779" name="TextBox 7"/>
          <p:cNvSpPr txBox="1">
            <a:spLocks noChangeArrowheads="1"/>
          </p:cNvSpPr>
          <p:nvPr/>
        </p:nvSpPr>
        <p:spPr bwMode="auto">
          <a:xfrm>
            <a:off x="4343400" y="5029200"/>
            <a:ext cx="4572000" cy="369888"/>
          </a:xfrm>
          <a:prstGeom prst="rect">
            <a:avLst/>
          </a:prstGeom>
          <a:noFill/>
          <a:ln w="9525">
            <a:noFill/>
            <a:miter lim="800000"/>
            <a:headEnd/>
            <a:tailEnd/>
          </a:ln>
        </p:spPr>
        <p:txBody>
          <a:bodyPr>
            <a:spAutoFit/>
          </a:bodyPr>
          <a:lstStyle/>
          <a:p>
            <a:pPr algn="l" eaLnBrk="1" hangingPunct="1"/>
            <a:r>
              <a:rPr lang="en-US" sz="1800" b="1">
                <a:solidFill>
                  <a:prstClr val="black"/>
                </a:solidFill>
                <a:latin typeface="Arial" charset="0"/>
                <a:cs typeface="Arial" charset="0"/>
              </a:rPr>
              <a:t>Claim             Reason             Evidence </a:t>
            </a:r>
          </a:p>
        </p:txBody>
      </p:sp>
      <p:cxnSp>
        <p:nvCxnSpPr>
          <p:cNvPr id="10" name="Straight Arrow Connector 9"/>
          <p:cNvCxnSpPr/>
          <p:nvPr/>
        </p:nvCxnSpPr>
        <p:spPr>
          <a:xfrm>
            <a:off x="5181600" y="5181600"/>
            <a:ext cx="533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81800" y="5181600"/>
            <a:ext cx="533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782" name="TextBox 13"/>
          <p:cNvSpPr txBox="1">
            <a:spLocks noChangeArrowheads="1"/>
          </p:cNvSpPr>
          <p:nvPr/>
        </p:nvSpPr>
        <p:spPr bwMode="auto">
          <a:xfrm>
            <a:off x="4648200" y="4343400"/>
            <a:ext cx="1676400" cy="369888"/>
          </a:xfrm>
          <a:prstGeom prst="rect">
            <a:avLst/>
          </a:prstGeom>
          <a:noFill/>
          <a:ln w="9525">
            <a:noFill/>
            <a:miter lim="800000"/>
            <a:headEnd/>
            <a:tailEnd/>
          </a:ln>
        </p:spPr>
        <p:txBody>
          <a:bodyPr>
            <a:spAutoFit/>
          </a:bodyPr>
          <a:lstStyle/>
          <a:p>
            <a:pPr eaLnBrk="1" hangingPunct="1"/>
            <a:r>
              <a:rPr lang="en-US" sz="1800">
                <a:solidFill>
                  <a:prstClr val="black"/>
                </a:solidFill>
                <a:latin typeface="Arial" charset="0"/>
                <a:cs typeface="Arial" charset="0"/>
              </a:rPr>
              <a:t>Warrant</a:t>
            </a:r>
          </a:p>
        </p:txBody>
      </p:sp>
      <p:sp>
        <p:nvSpPr>
          <p:cNvPr id="75783" name="TextBox 14"/>
          <p:cNvSpPr txBox="1">
            <a:spLocks noChangeArrowheads="1"/>
          </p:cNvSpPr>
          <p:nvPr/>
        </p:nvSpPr>
        <p:spPr bwMode="auto">
          <a:xfrm>
            <a:off x="5181600" y="5562600"/>
            <a:ext cx="2286000" cy="646113"/>
          </a:xfrm>
          <a:prstGeom prst="rect">
            <a:avLst/>
          </a:prstGeom>
          <a:noFill/>
          <a:ln w="9525">
            <a:noFill/>
            <a:miter lim="800000"/>
            <a:headEnd/>
            <a:tailEnd/>
          </a:ln>
        </p:spPr>
        <p:txBody>
          <a:bodyPr>
            <a:spAutoFit/>
          </a:bodyPr>
          <a:lstStyle/>
          <a:p>
            <a:pPr eaLnBrk="1" hangingPunct="1"/>
            <a:r>
              <a:rPr lang="en-US" sz="1800">
                <a:solidFill>
                  <a:prstClr val="black"/>
                </a:solidFill>
                <a:latin typeface="Arial" charset="0"/>
                <a:cs typeface="Arial" charset="0"/>
              </a:rPr>
              <a:t>Acknowledgment and Response</a:t>
            </a:r>
          </a:p>
        </p:txBody>
      </p:sp>
      <p:sp>
        <p:nvSpPr>
          <p:cNvPr id="11" name="Arc 10"/>
          <p:cNvSpPr/>
          <p:nvPr/>
        </p:nvSpPr>
        <p:spPr>
          <a:xfrm>
            <a:off x="5715000" y="4572000"/>
            <a:ext cx="533400" cy="762000"/>
          </a:xfrm>
          <a:prstGeom prst="arc">
            <a:avLst>
              <a:gd name="adj1" fmla="val 15982024"/>
              <a:gd name="adj2" fmla="val 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sp>
        <p:nvSpPr>
          <p:cNvPr id="12" name="Arc 11"/>
          <p:cNvSpPr/>
          <p:nvPr/>
        </p:nvSpPr>
        <p:spPr>
          <a:xfrm flipH="1">
            <a:off x="4648200" y="4572000"/>
            <a:ext cx="609600" cy="762000"/>
          </a:xfrm>
          <a:prstGeom prst="arc">
            <a:avLst>
              <a:gd name="adj1" fmla="val 15982024"/>
              <a:gd name="adj2" fmla="val 374725"/>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sp>
        <p:nvSpPr>
          <p:cNvPr id="14" name="Arc 13"/>
          <p:cNvSpPr/>
          <p:nvPr/>
        </p:nvSpPr>
        <p:spPr>
          <a:xfrm flipH="1" flipV="1">
            <a:off x="4648200" y="5029200"/>
            <a:ext cx="1524000" cy="914400"/>
          </a:xfrm>
          <a:prstGeom prst="arc">
            <a:avLst>
              <a:gd name="adj1" fmla="val 15982024"/>
              <a:gd name="adj2" fmla="val 2159518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sp>
        <p:nvSpPr>
          <p:cNvPr id="15" name="Arc 14"/>
          <p:cNvSpPr/>
          <p:nvPr/>
        </p:nvSpPr>
        <p:spPr>
          <a:xfrm flipV="1">
            <a:off x="6477000" y="5029200"/>
            <a:ext cx="1524000" cy="914400"/>
          </a:xfrm>
          <a:prstGeom prst="arc">
            <a:avLst>
              <a:gd name="adj1" fmla="val 15982024"/>
              <a:gd name="adj2" fmla="val 2159518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sp>
        <p:nvSpPr>
          <p:cNvPr id="16" name="Rectangle 15"/>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
        <p:nvSpPr>
          <p:cNvPr id="75789" name="TextBox 16"/>
          <p:cNvSpPr txBox="1">
            <a:spLocks noChangeArrowheads="1"/>
          </p:cNvSpPr>
          <p:nvPr/>
        </p:nvSpPr>
        <p:spPr bwMode="auto">
          <a:xfrm>
            <a:off x="1371600" y="1828800"/>
            <a:ext cx="1447800" cy="646113"/>
          </a:xfrm>
          <a:prstGeom prst="rect">
            <a:avLst/>
          </a:prstGeom>
          <a:noFill/>
          <a:ln w="9525">
            <a:noFill/>
            <a:miter lim="800000"/>
            <a:headEnd/>
            <a:tailEnd/>
          </a:ln>
        </p:spPr>
        <p:txBody>
          <a:bodyPr>
            <a:spAutoFit/>
          </a:bodyPr>
          <a:lstStyle/>
          <a:p>
            <a:pPr eaLnBrk="1" hangingPunct="1"/>
            <a:r>
              <a:rPr lang="en-US" sz="1800" b="1">
                <a:solidFill>
                  <a:prstClr val="black"/>
                </a:solidFill>
                <a:latin typeface="Arial" charset="0"/>
                <a:cs typeface="Arial" charset="0"/>
              </a:rPr>
              <a:t>Practical</a:t>
            </a:r>
          </a:p>
          <a:p>
            <a:pPr eaLnBrk="1" hangingPunct="1"/>
            <a:r>
              <a:rPr lang="en-US" sz="1800" b="1">
                <a:solidFill>
                  <a:prstClr val="black"/>
                </a:solidFill>
                <a:latin typeface="Arial" charset="0"/>
                <a:cs typeface="Arial" charset="0"/>
              </a:rPr>
              <a:t>Problem</a:t>
            </a:r>
          </a:p>
        </p:txBody>
      </p:sp>
      <p:sp>
        <p:nvSpPr>
          <p:cNvPr id="18" name="Arc 17"/>
          <p:cNvSpPr/>
          <p:nvPr/>
        </p:nvSpPr>
        <p:spPr>
          <a:xfrm>
            <a:off x="685800" y="2133600"/>
            <a:ext cx="2819400" cy="2743200"/>
          </a:xfrm>
          <a:prstGeom prst="arc">
            <a:avLst>
              <a:gd name="adj1" fmla="val 17574486"/>
              <a:gd name="adj2" fmla="val 1885086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19" name="Arc 18"/>
          <p:cNvSpPr/>
          <p:nvPr/>
        </p:nvSpPr>
        <p:spPr>
          <a:xfrm>
            <a:off x="685800" y="2133600"/>
            <a:ext cx="2819400" cy="2743200"/>
          </a:xfrm>
          <a:prstGeom prst="arc">
            <a:avLst>
              <a:gd name="adj1" fmla="val 20081146"/>
              <a:gd name="adj2" fmla="val 2107648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20" name="Arc 19"/>
          <p:cNvSpPr/>
          <p:nvPr/>
        </p:nvSpPr>
        <p:spPr>
          <a:xfrm>
            <a:off x="685800" y="2133600"/>
            <a:ext cx="2819400" cy="2743200"/>
          </a:xfrm>
          <a:prstGeom prst="arc">
            <a:avLst>
              <a:gd name="adj1" fmla="val 1013577"/>
              <a:gd name="adj2" fmla="val 198829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21" name="Arc 20"/>
          <p:cNvSpPr/>
          <p:nvPr/>
        </p:nvSpPr>
        <p:spPr>
          <a:xfrm>
            <a:off x="685800" y="2133600"/>
            <a:ext cx="2819400" cy="2743200"/>
          </a:xfrm>
          <a:prstGeom prst="arc">
            <a:avLst>
              <a:gd name="adj1" fmla="val 3230518"/>
              <a:gd name="adj2" fmla="val 388761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22" name="Arc 21"/>
          <p:cNvSpPr/>
          <p:nvPr/>
        </p:nvSpPr>
        <p:spPr>
          <a:xfrm>
            <a:off x="685800" y="2133600"/>
            <a:ext cx="2819400" cy="2743200"/>
          </a:xfrm>
          <a:prstGeom prst="arc">
            <a:avLst>
              <a:gd name="adj1" fmla="val 6898995"/>
              <a:gd name="adj2" fmla="val 7643604"/>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23" name="Arc 22"/>
          <p:cNvSpPr/>
          <p:nvPr/>
        </p:nvSpPr>
        <p:spPr>
          <a:xfrm>
            <a:off x="685800" y="2133600"/>
            <a:ext cx="2819400" cy="2743200"/>
          </a:xfrm>
          <a:prstGeom prst="arc">
            <a:avLst>
              <a:gd name="adj1" fmla="val 8820440"/>
              <a:gd name="adj2" fmla="val 969603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24" name="Arc 23"/>
          <p:cNvSpPr/>
          <p:nvPr/>
        </p:nvSpPr>
        <p:spPr>
          <a:xfrm>
            <a:off x="685800" y="2133600"/>
            <a:ext cx="2819400" cy="2743200"/>
          </a:xfrm>
          <a:prstGeom prst="arc">
            <a:avLst>
              <a:gd name="adj1" fmla="val 11188878"/>
              <a:gd name="adj2" fmla="val 12395445"/>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25" name="Arc 24"/>
          <p:cNvSpPr/>
          <p:nvPr/>
        </p:nvSpPr>
        <p:spPr>
          <a:xfrm>
            <a:off x="685800" y="2133600"/>
            <a:ext cx="2819400" cy="2743200"/>
          </a:xfrm>
          <a:prstGeom prst="arc">
            <a:avLst>
              <a:gd name="adj1" fmla="val 13433729"/>
              <a:gd name="adj2" fmla="val 14757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latin typeface="Arial" pitchFamily="34" charset="0"/>
              <a:cs typeface="Arial" pitchFamily="34" charset="0"/>
            </a:endParaRPr>
          </a:p>
        </p:txBody>
      </p:sp>
      <p:sp>
        <p:nvSpPr>
          <p:cNvPr id="75798" name="TextBox 25"/>
          <p:cNvSpPr txBox="1">
            <a:spLocks noChangeArrowheads="1"/>
          </p:cNvSpPr>
          <p:nvPr/>
        </p:nvSpPr>
        <p:spPr bwMode="auto">
          <a:xfrm>
            <a:off x="1371600" y="4572000"/>
            <a:ext cx="1447800" cy="646113"/>
          </a:xfrm>
          <a:prstGeom prst="rect">
            <a:avLst/>
          </a:prstGeom>
          <a:noFill/>
          <a:ln w="9525">
            <a:noFill/>
            <a:miter lim="800000"/>
            <a:headEnd/>
            <a:tailEnd/>
          </a:ln>
        </p:spPr>
        <p:txBody>
          <a:bodyPr>
            <a:spAutoFit/>
          </a:bodyPr>
          <a:lstStyle/>
          <a:p>
            <a:pPr eaLnBrk="1" hangingPunct="1"/>
            <a:r>
              <a:rPr lang="en-US" sz="1800" b="1">
                <a:solidFill>
                  <a:prstClr val="black"/>
                </a:solidFill>
                <a:latin typeface="Arial" charset="0"/>
                <a:cs typeface="Arial" charset="0"/>
              </a:rPr>
              <a:t>Research Problem</a:t>
            </a:r>
          </a:p>
        </p:txBody>
      </p:sp>
      <p:sp>
        <p:nvSpPr>
          <p:cNvPr id="75799" name="TextBox 26"/>
          <p:cNvSpPr txBox="1">
            <a:spLocks noChangeArrowheads="1"/>
          </p:cNvSpPr>
          <p:nvPr/>
        </p:nvSpPr>
        <p:spPr bwMode="auto">
          <a:xfrm>
            <a:off x="2743200" y="3276600"/>
            <a:ext cx="1447800" cy="646113"/>
          </a:xfrm>
          <a:prstGeom prst="rect">
            <a:avLst/>
          </a:prstGeom>
          <a:noFill/>
          <a:ln w="9525">
            <a:noFill/>
            <a:miter lim="800000"/>
            <a:headEnd/>
            <a:tailEnd/>
          </a:ln>
        </p:spPr>
        <p:txBody>
          <a:bodyPr>
            <a:spAutoFit/>
          </a:bodyPr>
          <a:lstStyle/>
          <a:p>
            <a:pPr eaLnBrk="1" hangingPunct="1"/>
            <a:r>
              <a:rPr lang="en-US" sz="1800" b="1">
                <a:solidFill>
                  <a:prstClr val="black"/>
                </a:solidFill>
                <a:latin typeface="Arial" charset="0"/>
                <a:cs typeface="Arial" charset="0"/>
              </a:rPr>
              <a:t>Research Question</a:t>
            </a:r>
          </a:p>
        </p:txBody>
      </p:sp>
      <p:sp>
        <p:nvSpPr>
          <p:cNvPr id="75800" name="TextBox 27"/>
          <p:cNvSpPr txBox="1">
            <a:spLocks noChangeArrowheads="1"/>
          </p:cNvSpPr>
          <p:nvPr/>
        </p:nvSpPr>
        <p:spPr bwMode="auto">
          <a:xfrm>
            <a:off x="0" y="3276600"/>
            <a:ext cx="1447800" cy="646113"/>
          </a:xfrm>
          <a:prstGeom prst="rect">
            <a:avLst/>
          </a:prstGeom>
          <a:noFill/>
          <a:ln w="9525">
            <a:noFill/>
            <a:miter lim="800000"/>
            <a:headEnd/>
            <a:tailEnd/>
          </a:ln>
        </p:spPr>
        <p:txBody>
          <a:bodyPr>
            <a:spAutoFit/>
          </a:bodyPr>
          <a:lstStyle/>
          <a:p>
            <a:pPr eaLnBrk="1" hangingPunct="1"/>
            <a:r>
              <a:rPr lang="en-US" sz="1800" b="1">
                <a:solidFill>
                  <a:prstClr val="black"/>
                </a:solidFill>
                <a:latin typeface="Arial" charset="0"/>
                <a:cs typeface="Arial" charset="0"/>
              </a:rPr>
              <a:t>Research Answer</a:t>
            </a:r>
          </a:p>
        </p:txBody>
      </p:sp>
      <p:sp>
        <p:nvSpPr>
          <p:cNvPr id="75801" name="TextBox 28"/>
          <p:cNvSpPr txBox="1">
            <a:spLocks noChangeArrowheads="1"/>
          </p:cNvSpPr>
          <p:nvPr/>
        </p:nvSpPr>
        <p:spPr bwMode="auto">
          <a:xfrm>
            <a:off x="2438400" y="2514600"/>
            <a:ext cx="1219200" cy="369888"/>
          </a:xfrm>
          <a:prstGeom prst="rect">
            <a:avLst/>
          </a:prstGeom>
          <a:noFill/>
          <a:ln w="9525">
            <a:noFill/>
            <a:miter lim="800000"/>
            <a:headEnd/>
            <a:tailEnd/>
          </a:ln>
        </p:spPr>
        <p:txBody>
          <a:bodyPr>
            <a:spAutoFit/>
          </a:bodyPr>
          <a:lstStyle/>
          <a:p>
            <a:pPr eaLnBrk="1" hangingPunct="1"/>
            <a:r>
              <a:rPr lang="en-US" sz="1800">
                <a:solidFill>
                  <a:prstClr val="black"/>
                </a:solidFill>
                <a:latin typeface="Arial" charset="0"/>
                <a:cs typeface="Arial" charset="0"/>
              </a:rPr>
              <a:t>motivates</a:t>
            </a:r>
          </a:p>
        </p:txBody>
      </p:sp>
      <p:sp>
        <p:nvSpPr>
          <p:cNvPr id="75802" name="TextBox 29"/>
          <p:cNvSpPr txBox="1">
            <a:spLocks noChangeArrowheads="1"/>
          </p:cNvSpPr>
          <p:nvPr/>
        </p:nvSpPr>
        <p:spPr bwMode="auto">
          <a:xfrm>
            <a:off x="2514600" y="4267200"/>
            <a:ext cx="1295400" cy="369888"/>
          </a:xfrm>
          <a:prstGeom prst="rect">
            <a:avLst/>
          </a:prstGeom>
          <a:noFill/>
          <a:ln w="9525">
            <a:noFill/>
            <a:miter lim="800000"/>
            <a:headEnd/>
            <a:tailEnd/>
          </a:ln>
        </p:spPr>
        <p:txBody>
          <a:bodyPr>
            <a:spAutoFit/>
          </a:bodyPr>
          <a:lstStyle/>
          <a:p>
            <a:pPr eaLnBrk="1" hangingPunct="1"/>
            <a:r>
              <a:rPr lang="en-US" sz="1800">
                <a:solidFill>
                  <a:prstClr val="black"/>
                </a:solidFill>
                <a:latin typeface="Arial" charset="0"/>
                <a:cs typeface="Arial" charset="0"/>
              </a:rPr>
              <a:t>informs</a:t>
            </a:r>
          </a:p>
        </p:txBody>
      </p:sp>
      <p:sp>
        <p:nvSpPr>
          <p:cNvPr id="75803" name="TextBox 30"/>
          <p:cNvSpPr txBox="1">
            <a:spLocks noChangeArrowheads="1"/>
          </p:cNvSpPr>
          <p:nvPr/>
        </p:nvSpPr>
        <p:spPr bwMode="auto">
          <a:xfrm>
            <a:off x="533400" y="4267200"/>
            <a:ext cx="1143000" cy="369888"/>
          </a:xfrm>
          <a:prstGeom prst="rect">
            <a:avLst/>
          </a:prstGeom>
          <a:noFill/>
          <a:ln w="9525">
            <a:noFill/>
            <a:miter lim="800000"/>
            <a:headEnd/>
            <a:tailEnd/>
          </a:ln>
        </p:spPr>
        <p:txBody>
          <a:bodyPr>
            <a:spAutoFit/>
          </a:bodyPr>
          <a:lstStyle/>
          <a:p>
            <a:pPr eaLnBrk="1" hangingPunct="1"/>
            <a:r>
              <a:rPr lang="en-US" sz="1800">
                <a:solidFill>
                  <a:prstClr val="black"/>
                </a:solidFill>
                <a:latin typeface="Arial" charset="0"/>
                <a:cs typeface="Arial" charset="0"/>
              </a:rPr>
              <a:t>leads to</a:t>
            </a:r>
          </a:p>
        </p:txBody>
      </p:sp>
      <p:sp>
        <p:nvSpPr>
          <p:cNvPr id="75804" name="TextBox 31"/>
          <p:cNvSpPr txBox="1">
            <a:spLocks noChangeArrowheads="1"/>
          </p:cNvSpPr>
          <p:nvPr/>
        </p:nvSpPr>
        <p:spPr bwMode="auto">
          <a:xfrm>
            <a:off x="228600" y="2514600"/>
            <a:ext cx="1676400" cy="369888"/>
          </a:xfrm>
          <a:prstGeom prst="rect">
            <a:avLst/>
          </a:prstGeom>
          <a:noFill/>
          <a:ln w="9525">
            <a:noFill/>
            <a:miter lim="800000"/>
            <a:headEnd/>
            <a:tailEnd/>
          </a:ln>
        </p:spPr>
        <p:txBody>
          <a:bodyPr>
            <a:spAutoFit/>
          </a:bodyPr>
          <a:lstStyle/>
          <a:p>
            <a:pPr eaLnBrk="1" hangingPunct="1"/>
            <a:r>
              <a:rPr lang="en-US" sz="1800">
                <a:solidFill>
                  <a:prstClr val="black"/>
                </a:solidFill>
                <a:latin typeface="Arial" charset="0"/>
                <a:cs typeface="Arial" charset="0"/>
              </a:rPr>
              <a:t>and helps</a:t>
            </a:r>
          </a:p>
        </p:txBody>
      </p:sp>
      <p:sp>
        <p:nvSpPr>
          <p:cNvPr id="33" name="Arc 32"/>
          <p:cNvSpPr/>
          <p:nvPr/>
        </p:nvSpPr>
        <p:spPr>
          <a:xfrm rot="20287421">
            <a:off x="3757613" y="2395538"/>
            <a:ext cx="1993900" cy="925512"/>
          </a:xfrm>
          <a:prstGeom prst="arc">
            <a:avLst>
              <a:gd name="adj1" fmla="val 12164932"/>
              <a:gd name="adj2" fmla="val 2100603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sp>
        <p:nvSpPr>
          <p:cNvPr id="34" name="Arc 33"/>
          <p:cNvSpPr/>
          <p:nvPr/>
        </p:nvSpPr>
        <p:spPr>
          <a:xfrm rot="18254286">
            <a:off x="3940176" y="2709862"/>
            <a:ext cx="2932112" cy="1865313"/>
          </a:xfrm>
          <a:prstGeom prst="arc">
            <a:avLst>
              <a:gd name="adj1" fmla="val 11243831"/>
              <a:gd name="adj2" fmla="val 19936462"/>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sp>
        <p:nvSpPr>
          <p:cNvPr id="75807" name="TextBox 31"/>
          <p:cNvSpPr txBox="1">
            <a:spLocks noChangeArrowheads="1"/>
          </p:cNvSpPr>
          <p:nvPr/>
        </p:nvSpPr>
        <p:spPr bwMode="auto">
          <a:xfrm>
            <a:off x="685800" y="5410200"/>
            <a:ext cx="2819400" cy="369888"/>
          </a:xfrm>
          <a:prstGeom prst="rect">
            <a:avLst/>
          </a:prstGeom>
          <a:noFill/>
          <a:ln w="9525">
            <a:noFill/>
            <a:miter lim="800000"/>
            <a:headEnd/>
            <a:tailEnd/>
          </a:ln>
        </p:spPr>
        <p:txBody>
          <a:bodyPr>
            <a:spAutoFit/>
          </a:bodyPr>
          <a:lstStyle/>
          <a:p>
            <a:pPr eaLnBrk="1" hangingPunct="1"/>
            <a:r>
              <a:rPr lang="en-US" sz="1800" b="1">
                <a:solidFill>
                  <a:prstClr val="black"/>
                </a:solidFill>
                <a:latin typeface="Tahoma" pitchFamily="34" charset="0"/>
                <a:cs typeface="Tahoma" pitchFamily="34" charset="0"/>
              </a:rPr>
              <a:t>Research Process</a:t>
            </a:r>
          </a:p>
        </p:txBody>
      </p:sp>
      <p:sp>
        <p:nvSpPr>
          <p:cNvPr id="75808" name="TextBox 34"/>
          <p:cNvSpPr txBox="1">
            <a:spLocks noChangeArrowheads="1"/>
          </p:cNvSpPr>
          <p:nvPr/>
        </p:nvSpPr>
        <p:spPr bwMode="auto">
          <a:xfrm>
            <a:off x="5105400" y="6248400"/>
            <a:ext cx="2819400" cy="369888"/>
          </a:xfrm>
          <a:prstGeom prst="rect">
            <a:avLst/>
          </a:prstGeom>
          <a:noFill/>
          <a:ln w="9525">
            <a:noFill/>
            <a:miter lim="800000"/>
            <a:headEnd/>
            <a:tailEnd/>
          </a:ln>
        </p:spPr>
        <p:txBody>
          <a:bodyPr>
            <a:spAutoFit/>
          </a:bodyPr>
          <a:lstStyle/>
          <a:p>
            <a:pPr eaLnBrk="1" hangingPunct="1"/>
            <a:r>
              <a:rPr lang="en-US" sz="1800" b="1">
                <a:solidFill>
                  <a:prstClr val="black"/>
                </a:solidFill>
                <a:latin typeface="Tahoma" pitchFamily="34" charset="0"/>
                <a:cs typeface="Tahoma" pitchFamily="34" charset="0"/>
              </a:rPr>
              <a:t>Research Reasoning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85800" y="1828800"/>
            <a:ext cx="8229600" cy="3962400"/>
          </a:xfrm>
        </p:spPr>
        <p:txBody>
          <a:bodyPr/>
          <a:lstStyle/>
          <a:p>
            <a:pPr eaLnBrk="1" hangingPunct="1">
              <a:lnSpc>
                <a:spcPct val="110000"/>
              </a:lnSpc>
              <a:spcBef>
                <a:spcPct val="0"/>
              </a:spcBef>
              <a:spcAft>
                <a:spcPts val="1000"/>
              </a:spcAft>
              <a:buFont typeface="Arial" charset="0"/>
              <a:buNone/>
            </a:pPr>
            <a:r>
              <a:rPr lang="en-US" sz="2400" b="1" dirty="0" smtClean="0">
                <a:latin typeface="Tahoma" pitchFamily="34" charset="0"/>
                <a:cs typeface="Tahoma" pitchFamily="34" charset="0"/>
              </a:rPr>
              <a:t>Follow-up proposal has been awarded (RREE2)</a:t>
            </a:r>
          </a:p>
          <a:p>
            <a:pPr eaLnBrk="1" hangingPunct="1">
              <a:lnSpc>
                <a:spcPct val="110000"/>
              </a:lnSpc>
              <a:spcBef>
                <a:spcPct val="0"/>
              </a:spcBef>
              <a:spcAft>
                <a:spcPts val="1000"/>
              </a:spcAft>
            </a:pPr>
            <a:r>
              <a:rPr lang="en-US" sz="2400" dirty="0" smtClean="0">
                <a:latin typeface="Arial" charset="0"/>
              </a:rPr>
              <a:t>Includes a series of 5 short courses*</a:t>
            </a:r>
          </a:p>
          <a:p>
            <a:pPr lvl="1" eaLnBrk="1" hangingPunct="1">
              <a:lnSpc>
                <a:spcPct val="110000"/>
              </a:lnSpc>
              <a:spcBef>
                <a:spcPct val="0"/>
              </a:spcBef>
              <a:spcAft>
                <a:spcPts val="1000"/>
              </a:spcAft>
            </a:pPr>
            <a:r>
              <a:rPr lang="en-US" sz="2000" dirty="0" smtClean="0">
                <a:latin typeface="Arial" charset="0"/>
              </a:rPr>
              <a:t>Fundamentals of Engineering Education Research</a:t>
            </a:r>
          </a:p>
          <a:p>
            <a:pPr lvl="1" eaLnBrk="1" hangingPunct="1">
              <a:lnSpc>
                <a:spcPct val="110000"/>
              </a:lnSpc>
              <a:spcBef>
                <a:spcPct val="0"/>
              </a:spcBef>
              <a:spcAft>
                <a:spcPts val="1000"/>
              </a:spcAft>
            </a:pPr>
            <a:r>
              <a:rPr lang="en-US" sz="2000" dirty="0" smtClean="0">
                <a:latin typeface="Arial" charset="0"/>
              </a:rPr>
              <a:t>Selecting Conceptual Frameworks</a:t>
            </a:r>
          </a:p>
          <a:p>
            <a:pPr lvl="1" eaLnBrk="1" hangingPunct="1">
              <a:lnSpc>
                <a:spcPct val="110000"/>
              </a:lnSpc>
              <a:spcBef>
                <a:spcPct val="0"/>
              </a:spcBef>
              <a:spcAft>
                <a:spcPts val="1000"/>
              </a:spcAft>
            </a:pPr>
            <a:r>
              <a:rPr lang="en-US" sz="2000" dirty="0" smtClean="0">
                <a:latin typeface="Arial" charset="0"/>
              </a:rPr>
              <a:t>Understanding Qualitative Research</a:t>
            </a:r>
          </a:p>
          <a:p>
            <a:pPr lvl="1" eaLnBrk="1" hangingPunct="1">
              <a:lnSpc>
                <a:spcPct val="110000"/>
              </a:lnSpc>
              <a:spcBef>
                <a:spcPct val="0"/>
              </a:spcBef>
              <a:spcAft>
                <a:spcPts val="1000"/>
              </a:spcAft>
            </a:pPr>
            <a:r>
              <a:rPr lang="en-US" sz="2000" dirty="0" smtClean="0">
                <a:latin typeface="Arial" charset="0"/>
              </a:rPr>
              <a:t>Designing Your Research Study</a:t>
            </a:r>
          </a:p>
          <a:p>
            <a:pPr lvl="1" eaLnBrk="1" hangingPunct="1">
              <a:lnSpc>
                <a:spcPct val="110000"/>
              </a:lnSpc>
              <a:spcBef>
                <a:spcPct val="0"/>
              </a:spcBef>
              <a:spcAft>
                <a:spcPts val="1000"/>
              </a:spcAft>
            </a:pPr>
            <a:r>
              <a:rPr lang="en-US" sz="2000" dirty="0" smtClean="0">
                <a:latin typeface="Arial" charset="0"/>
              </a:rPr>
              <a:t>Collaborating with Learning and Social Scientists</a:t>
            </a:r>
          </a:p>
          <a:p>
            <a:pPr eaLnBrk="1" hangingPunct="1">
              <a:lnSpc>
                <a:spcPct val="110000"/>
              </a:lnSpc>
              <a:spcBef>
                <a:spcPct val="0"/>
              </a:spcBef>
              <a:spcAft>
                <a:spcPts val="1000"/>
              </a:spcAft>
              <a:buFont typeface="Arial" charset="0"/>
              <a:buNone/>
            </a:pPr>
            <a:r>
              <a:rPr lang="en-US" sz="2400" dirty="0" smtClean="0">
                <a:latin typeface="Arial" charset="0"/>
              </a:rPr>
              <a:t>*To be recorded and posted on the CLEERhub.org</a:t>
            </a:r>
          </a:p>
        </p:txBody>
      </p:sp>
      <p:sp>
        <p:nvSpPr>
          <p:cNvPr id="4" name="Title 1"/>
          <p:cNvSpPr>
            <a:spLocks noGrp="1"/>
          </p:cNvSpPr>
          <p:nvPr>
            <p:ph type="title"/>
          </p:nvPr>
        </p:nvSpPr>
        <p:spPr>
          <a:xfrm>
            <a:off x="0" y="0"/>
            <a:ext cx="9144000" cy="1417638"/>
          </a:xfrm>
          <a:solidFill>
            <a:schemeClr val="bg1">
              <a:lumMod val="65000"/>
            </a:schemeClr>
          </a:solidFill>
        </p:spPr>
        <p:txBody>
          <a:bodyPr rtlCol="0">
            <a:normAutofit/>
          </a:bodyPr>
          <a:lstStyle/>
          <a:p>
            <a:pPr eaLnBrk="1" fontAlgn="auto" hangingPunct="1">
              <a:spcAft>
                <a:spcPts val="0"/>
              </a:spcAft>
              <a:defRPr/>
            </a:pPr>
            <a:r>
              <a:rPr lang="en-US" sz="3200" b="1" dirty="0" smtClean="0">
                <a:latin typeface="Tahoma" pitchFamily="34" charset="0"/>
                <a:cs typeface="Tahoma" pitchFamily="34" charset="0"/>
              </a:rPr>
              <a:t>RREE</a:t>
            </a:r>
            <a:r>
              <a:rPr lang="en-US" sz="3200" b="1" u="sng" dirty="0" smtClean="0">
                <a:latin typeface="Tahoma" pitchFamily="34" charset="0"/>
                <a:cs typeface="Tahoma" pitchFamily="34" charset="0"/>
              </a:rPr>
              <a:t>2</a:t>
            </a:r>
            <a:endParaRPr lang="en-US" sz="3200" b="1" u="sng" dirty="0">
              <a:latin typeface="Tahoma" pitchFamily="34" charset="0"/>
              <a:cs typeface="Tahoma" pitchFamily="34" charset="0"/>
            </a:endParaRPr>
          </a:p>
        </p:txBody>
      </p:sp>
      <p:sp>
        <p:nvSpPr>
          <p:cNvPr id="5" name="Rectangle 4"/>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7638"/>
          </a:xfrm>
          <a:solidFill>
            <a:schemeClr val="bg1">
              <a:lumMod val="65000"/>
            </a:schemeClr>
          </a:solidFill>
        </p:spPr>
        <p:txBody>
          <a:bodyPr>
            <a:normAutofit/>
          </a:bodyPr>
          <a:lstStyle/>
          <a:p>
            <a:pPr eaLnBrk="1" hangingPunct="1"/>
            <a:r>
              <a:rPr lang="en-US" sz="3200" b="1" dirty="0" smtClean="0">
                <a:latin typeface="Tahoma" charset="0"/>
                <a:cs typeface="Tahoma" charset="0"/>
              </a:rPr>
              <a:t>Status of RREE Project</a:t>
            </a:r>
            <a:endParaRPr lang="en-US" sz="2800" dirty="0" smtClean="0"/>
          </a:p>
        </p:txBody>
      </p:sp>
      <p:sp>
        <p:nvSpPr>
          <p:cNvPr id="54275" name="Content Placeholder 2"/>
          <p:cNvSpPr>
            <a:spLocks noGrp="1"/>
          </p:cNvSpPr>
          <p:nvPr>
            <p:ph idx="4294967295"/>
          </p:nvPr>
        </p:nvSpPr>
        <p:spPr>
          <a:xfrm>
            <a:off x="304800" y="1524000"/>
            <a:ext cx="8534400" cy="3962400"/>
          </a:xfrm>
        </p:spPr>
        <p:txBody>
          <a:bodyPr/>
          <a:lstStyle/>
          <a:p>
            <a:pPr eaLnBrk="1" hangingPunct="1">
              <a:lnSpc>
                <a:spcPct val="110000"/>
              </a:lnSpc>
              <a:spcBef>
                <a:spcPct val="0"/>
              </a:spcBef>
              <a:spcAft>
                <a:spcPts val="500"/>
              </a:spcAft>
            </a:pPr>
            <a:r>
              <a:rPr lang="en-US" sz="2400" b="1" dirty="0" smtClean="0">
                <a:latin typeface="Arial" pitchFamily="34" charset="0"/>
                <a:cs typeface="Arial" pitchFamily="34" charset="0"/>
              </a:rPr>
              <a:t>EER workshops and EER – JEE Collaboration</a:t>
            </a:r>
          </a:p>
          <a:p>
            <a:pPr lvl="1" eaLnBrk="1" hangingPunct="1">
              <a:lnSpc>
                <a:spcPct val="110000"/>
              </a:lnSpc>
              <a:spcBef>
                <a:spcPct val="0"/>
              </a:spcBef>
              <a:spcAft>
                <a:spcPts val="500"/>
              </a:spcAft>
            </a:pPr>
            <a:r>
              <a:rPr lang="en-US" sz="2000" b="1" dirty="0" smtClean="0">
                <a:latin typeface="Arial" pitchFamily="34" charset="0"/>
                <a:cs typeface="Arial" pitchFamily="34" charset="0"/>
              </a:rPr>
              <a:t>Fundamentals of Educational Research</a:t>
            </a:r>
          </a:p>
          <a:p>
            <a:pPr lvl="2" eaLnBrk="1" hangingPunct="1">
              <a:lnSpc>
                <a:spcPct val="110000"/>
              </a:lnSpc>
              <a:spcBef>
                <a:spcPct val="0"/>
              </a:spcBef>
              <a:spcAft>
                <a:spcPts val="500"/>
              </a:spcAft>
            </a:pPr>
            <a:r>
              <a:rPr lang="en-US" sz="1600" b="1" dirty="0" smtClean="0">
                <a:latin typeface="Arial" pitchFamily="34" charset="0"/>
                <a:cs typeface="Arial" pitchFamily="34" charset="0"/>
              </a:rPr>
              <a:t>ASEE </a:t>
            </a:r>
            <a:r>
              <a:rPr lang="en-US" sz="1600" b="1" dirty="0" smtClean="0">
                <a:latin typeface="Arial" pitchFamily="34" charset="0"/>
                <a:cs typeface="Arial" pitchFamily="34" charset="0"/>
              </a:rPr>
              <a:t>2010 - FIE 2010 - </a:t>
            </a:r>
            <a:r>
              <a:rPr lang="en-US" sz="1600" b="1" dirty="0" smtClean="0">
                <a:latin typeface="Arial" pitchFamily="34" charset="0"/>
                <a:cs typeface="Arial" pitchFamily="34" charset="0"/>
              </a:rPr>
              <a:t>SASEE 2011</a:t>
            </a:r>
            <a:endParaRPr lang="en-US" sz="1600" b="1" dirty="0" smtClean="0">
              <a:latin typeface="Arial" pitchFamily="34" charset="0"/>
              <a:cs typeface="Arial" pitchFamily="34" charset="0"/>
            </a:endParaRPr>
          </a:p>
          <a:p>
            <a:pPr lvl="1" eaLnBrk="1" hangingPunct="1">
              <a:lnSpc>
                <a:spcPct val="110000"/>
              </a:lnSpc>
              <a:spcBef>
                <a:spcPct val="0"/>
              </a:spcBef>
              <a:spcAft>
                <a:spcPts val="500"/>
              </a:spcAft>
            </a:pPr>
            <a:r>
              <a:rPr lang="en-US" sz="2000" b="1" dirty="0" smtClean="0">
                <a:latin typeface="Arial" pitchFamily="34" charset="0"/>
                <a:cs typeface="Arial" pitchFamily="34" charset="0"/>
              </a:rPr>
              <a:t>Selecting Conceptual Frameworks for Engineering Education Research</a:t>
            </a:r>
          </a:p>
          <a:p>
            <a:pPr lvl="2" eaLnBrk="1" hangingPunct="1">
              <a:lnSpc>
                <a:spcPct val="110000"/>
              </a:lnSpc>
              <a:spcBef>
                <a:spcPct val="0"/>
              </a:spcBef>
              <a:spcAft>
                <a:spcPts val="500"/>
              </a:spcAft>
            </a:pPr>
            <a:r>
              <a:rPr lang="en-US" sz="1600" b="1" dirty="0" smtClean="0">
                <a:latin typeface="Arial" pitchFamily="34" charset="0"/>
                <a:cs typeface="Arial" pitchFamily="34" charset="0"/>
              </a:rPr>
              <a:t>RCEE/UTM Malaysia </a:t>
            </a:r>
            <a:r>
              <a:rPr lang="en-US" sz="1600" b="1" dirty="0" smtClean="0">
                <a:latin typeface="Arial" pitchFamily="34" charset="0"/>
                <a:cs typeface="Arial" pitchFamily="34" charset="0"/>
              </a:rPr>
              <a:t>2010 - ASEE </a:t>
            </a:r>
            <a:r>
              <a:rPr lang="en-US" sz="1600" b="1" dirty="0" smtClean="0">
                <a:latin typeface="Arial" pitchFamily="34" charset="0"/>
                <a:cs typeface="Arial" pitchFamily="34" charset="0"/>
              </a:rPr>
              <a:t>2010</a:t>
            </a:r>
          </a:p>
          <a:p>
            <a:pPr lvl="1" eaLnBrk="1" hangingPunct="1">
              <a:lnSpc>
                <a:spcPct val="110000"/>
              </a:lnSpc>
              <a:spcBef>
                <a:spcPct val="0"/>
              </a:spcBef>
              <a:spcAft>
                <a:spcPts val="500"/>
              </a:spcAft>
            </a:pPr>
            <a:r>
              <a:rPr lang="en-US" sz="2000" b="1" dirty="0" smtClean="0">
                <a:latin typeface="Arial" pitchFamily="34" charset="0"/>
                <a:cs typeface="Arial" pitchFamily="34" charset="0"/>
              </a:rPr>
              <a:t>Understanding Qualitative Research</a:t>
            </a:r>
          </a:p>
          <a:p>
            <a:pPr lvl="2" eaLnBrk="1" hangingPunct="1">
              <a:lnSpc>
                <a:spcPct val="110000"/>
              </a:lnSpc>
              <a:spcBef>
                <a:spcPct val="0"/>
              </a:spcBef>
              <a:spcAft>
                <a:spcPts val="500"/>
              </a:spcAft>
            </a:pPr>
            <a:r>
              <a:rPr lang="en-US" sz="1600" b="1" dirty="0" smtClean="0">
                <a:latin typeface="Arial" pitchFamily="34" charset="0"/>
                <a:cs typeface="Arial" pitchFamily="34" charset="0"/>
              </a:rPr>
              <a:t>FIE 2010</a:t>
            </a:r>
          </a:p>
          <a:p>
            <a:pPr lvl="1">
              <a:lnSpc>
                <a:spcPct val="110000"/>
              </a:lnSpc>
              <a:spcBef>
                <a:spcPct val="0"/>
              </a:spcBef>
              <a:spcAft>
                <a:spcPts val="500"/>
              </a:spcAft>
            </a:pPr>
            <a:r>
              <a:rPr lang="en-US" sz="2000" b="1" dirty="0" smtClean="0">
                <a:latin typeface="Arial" pitchFamily="34" charset="0"/>
                <a:cs typeface="Arial" pitchFamily="34" charset="0"/>
              </a:rPr>
              <a:t>Designing Your Research Study</a:t>
            </a:r>
          </a:p>
          <a:p>
            <a:pPr lvl="2">
              <a:lnSpc>
                <a:spcPct val="110000"/>
              </a:lnSpc>
              <a:spcBef>
                <a:spcPct val="0"/>
              </a:spcBef>
              <a:spcAft>
                <a:spcPts val="500"/>
              </a:spcAft>
            </a:pPr>
            <a:r>
              <a:rPr lang="en-US" sz="1600" b="1" dirty="0" smtClean="0">
                <a:latin typeface="Arial" pitchFamily="34" charset="0"/>
                <a:cs typeface="Arial" pitchFamily="34" charset="0"/>
              </a:rPr>
              <a:t>ASEE 2011</a:t>
            </a:r>
          </a:p>
          <a:p>
            <a:pPr eaLnBrk="1" hangingPunct="1">
              <a:lnSpc>
                <a:spcPct val="110000"/>
              </a:lnSpc>
              <a:spcBef>
                <a:spcPct val="0"/>
              </a:spcBef>
              <a:spcAft>
                <a:spcPts val="500"/>
              </a:spcAft>
            </a:pPr>
            <a:r>
              <a:rPr lang="en-US" sz="2400" b="1" dirty="0" err="1" smtClean="0">
                <a:latin typeface="Arial" pitchFamily="34" charset="0"/>
                <a:cs typeface="Arial" pitchFamily="34" charset="0"/>
              </a:rPr>
              <a:t>Collaboratory</a:t>
            </a:r>
            <a:r>
              <a:rPr lang="en-US" sz="2400" b="1" dirty="0" smtClean="0">
                <a:latin typeface="Arial" pitchFamily="34" charset="0"/>
                <a:cs typeface="Arial" pitchFamily="34" charset="0"/>
              </a:rPr>
              <a:t> for Engineering Education Research (CLEERhub.org)</a:t>
            </a:r>
          </a:p>
        </p:txBody>
      </p:sp>
      <p:sp>
        <p:nvSpPr>
          <p:cNvPr id="5" name="Rectangle 4"/>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736725" y="6284913"/>
            <a:ext cx="2666114" cy="461665"/>
          </a:xfrm>
          <a:prstGeom prst="rect">
            <a:avLst/>
          </a:prstGeom>
          <a:noFill/>
          <a:ln w="9525">
            <a:noFill/>
            <a:miter lim="800000"/>
            <a:headEnd/>
            <a:tailEnd/>
          </a:ln>
        </p:spPr>
        <p:txBody>
          <a:bodyPr wrap="none">
            <a:spAutoFit/>
          </a:bodyPr>
          <a:lstStyle/>
          <a:p>
            <a:pPr algn="l" eaLnBrk="1" hangingPunct="1"/>
            <a:r>
              <a:rPr lang="en-US" dirty="0">
                <a:solidFill>
                  <a:prstClr val="black"/>
                </a:solidFill>
                <a:latin typeface="Arial" charset="0"/>
              </a:rPr>
              <a:t>http://cleerhub.org</a:t>
            </a:r>
          </a:p>
        </p:txBody>
      </p:sp>
      <p:pic>
        <p:nvPicPr>
          <p:cNvPr id="1027" name="Picture 3"/>
          <p:cNvPicPr>
            <a:picLocks noChangeAspect="1" noChangeArrowheads="1"/>
          </p:cNvPicPr>
          <p:nvPr/>
        </p:nvPicPr>
        <p:blipFill>
          <a:blip r:embed="rId3" cstate="print"/>
          <a:srcRect/>
          <a:stretch>
            <a:fillRect/>
          </a:stretch>
        </p:blipFill>
        <p:spPr bwMode="auto">
          <a:xfrm>
            <a:off x="304800" y="0"/>
            <a:ext cx="8534400" cy="6262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Arial" pitchFamily="34" charset="0"/>
              </a:rPr>
              <a:t>Dissolution Kinetics</a:t>
            </a:r>
          </a:p>
        </p:txBody>
      </p:sp>
      <p:sp>
        <p:nvSpPr>
          <p:cNvPr id="11267" name="Rectangle 3"/>
          <p:cNvSpPr>
            <a:spLocks noGrp="1" noChangeArrowheads="1"/>
          </p:cNvSpPr>
          <p:nvPr>
            <p:ph type="body" sz="half" idx="1"/>
          </p:nvPr>
        </p:nvSpPr>
        <p:spPr/>
        <p:txBody>
          <a:bodyPr/>
          <a:lstStyle/>
          <a:p>
            <a:r>
              <a:rPr lang="en-US" sz="2800" dirty="0">
                <a:latin typeface="Arial" pitchFamily="34" charset="0"/>
              </a:rPr>
              <a:t>Theory – Governing Equation for Mass Transport </a:t>
            </a:r>
          </a:p>
          <a:p>
            <a:r>
              <a:rPr lang="en-US" sz="2800" dirty="0">
                <a:latin typeface="Arial" pitchFamily="34" charset="0"/>
              </a:rPr>
              <a:t>Research – rotating disk </a:t>
            </a:r>
          </a:p>
          <a:p>
            <a:r>
              <a:rPr lang="en-US" sz="2800" dirty="0">
                <a:latin typeface="Arial" pitchFamily="34" charset="0"/>
              </a:rPr>
              <a:t>Practice – leaching of silver bearing </a:t>
            </a:r>
            <a:r>
              <a:rPr lang="en-US" sz="2800" dirty="0" smtClean="0">
                <a:latin typeface="Arial" pitchFamily="34" charset="0"/>
              </a:rPr>
              <a:t>metallic copper</a:t>
            </a:r>
            <a:endParaRPr lang="en-US" sz="2800" dirty="0">
              <a:latin typeface="Arial" pitchFamily="34" charset="0"/>
            </a:endParaRPr>
          </a:p>
        </p:txBody>
      </p:sp>
      <p:graphicFrame>
        <p:nvGraphicFramePr>
          <p:cNvPr id="11268" name="Object 4"/>
          <p:cNvGraphicFramePr>
            <a:graphicFrameLocks noChangeAspect="1"/>
          </p:cNvGraphicFramePr>
          <p:nvPr>
            <p:ph sz="quarter" idx="2"/>
          </p:nvPr>
        </p:nvGraphicFramePr>
        <p:xfrm>
          <a:off x="5105400" y="2209800"/>
          <a:ext cx="2895600" cy="650875"/>
        </p:xfrm>
        <a:graphic>
          <a:graphicData uri="http://schemas.openxmlformats.org/presentationml/2006/ole">
            <p:oleObj spid="_x0000_s11268" name="Equation" r:id="rId4" imgW="1015920" imgH="228600" progId="Equation.3">
              <p:embed/>
            </p:oleObj>
          </a:graphicData>
        </a:graphic>
      </p:graphicFrame>
      <p:graphicFrame>
        <p:nvGraphicFramePr>
          <p:cNvPr id="11270" name="Object 6"/>
          <p:cNvGraphicFramePr>
            <a:graphicFrameLocks noChangeAspect="1"/>
          </p:cNvGraphicFramePr>
          <p:nvPr>
            <p:ph sz="quarter" idx="3"/>
          </p:nvPr>
        </p:nvGraphicFramePr>
        <p:xfrm>
          <a:off x="5257800" y="3248025"/>
          <a:ext cx="2362200" cy="1149350"/>
        </p:xfrm>
        <a:graphic>
          <a:graphicData uri="http://schemas.openxmlformats.org/presentationml/2006/ole">
            <p:oleObj spid="_x0000_s11270" name="Equation" r:id="rId5" imgW="914400" imgH="444240" progId="Equation.3">
              <p:embed/>
            </p:oleObj>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2895600" y="2743200"/>
            <a:ext cx="6781800" cy="1905000"/>
          </a:xfrm>
          <a:prstGeom prst="rect">
            <a:avLst/>
          </a:prstGeom>
          <a:noFill/>
          <a:ln w="9525">
            <a:noFill/>
            <a:miter lim="800000"/>
            <a:headEnd/>
            <a:tailEnd/>
          </a:ln>
        </p:spPr>
        <p:txBody>
          <a:bodyPr/>
          <a:lstStyle/>
          <a:p>
            <a:pPr marL="342900" indent="-342900" algn="l" eaLnBrk="1" hangingPunct="1">
              <a:spcBef>
                <a:spcPct val="20000"/>
              </a:spcBef>
              <a:buFont typeface="Arial" charset="0"/>
              <a:buChar char="•"/>
            </a:pPr>
            <a:endParaRPr lang="en-US">
              <a:solidFill>
                <a:prstClr val="black"/>
              </a:solidFill>
              <a:latin typeface="Arial" charset="0"/>
              <a:cs typeface="Arial" charset="0"/>
            </a:endParaRPr>
          </a:p>
          <a:p>
            <a:pPr marL="342900" indent="-342900" algn="l" eaLnBrk="1" hangingPunct="1">
              <a:spcBef>
                <a:spcPct val="20000"/>
              </a:spcBef>
              <a:buFont typeface="Arial" charset="0"/>
              <a:buChar char="•"/>
            </a:pPr>
            <a:r>
              <a:rPr lang="en-US">
                <a:solidFill>
                  <a:prstClr val="black"/>
                </a:solidFill>
                <a:latin typeface="Arial" charset="0"/>
                <a:cs typeface="Arial" charset="0"/>
              </a:rPr>
              <a:t>Groups, centers, departments</a:t>
            </a:r>
          </a:p>
          <a:p>
            <a:pPr marL="342900" indent="-342900" algn="l" eaLnBrk="1" hangingPunct="1">
              <a:spcBef>
                <a:spcPct val="20000"/>
              </a:spcBef>
              <a:buFont typeface="Arial" charset="0"/>
              <a:buChar char="•"/>
            </a:pPr>
            <a:r>
              <a:rPr lang="en-US">
                <a:solidFill>
                  <a:prstClr val="black"/>
                </a:solidFill>
                <a:latin typeface="Arial" charset="0"/>
                <a:cs typeface="Arial" charset="0"/>
              </a:rPr>
              <a:t>Engineering education societies</a:t>
            </a:r>
          </a:p>
          <a:p>
            <a:pPr marL="342900" indent="-342900" algn="l" eaLnBrk="1" hangingPunct="1">
              <a:spcBef>
                <a:spcPct val="20000"/>
              </a:spcBef>
              <a:buFont typeface="Arial" charset="0"/>
              <a:buChar char="•"/>
            </a:pPr>
            <a:r>
              <a:rPr lang="en-US">
                <a:solidFill>
                  <a:prstClr val="black"/>
                </a:solidFill>
                <a:latin typeface="Arial" charset="0"/>
                <a:cs typeface="Arial" charset="0"/>
              </a:rPr>
              <a:t>Forums for dissemination</a:t>
            </a:r>
          </a:p>
        </p:txBody>
      </p:sp>
      <p:sp>
        <p:nvSpPr>
          <p:cNvPr id="37891" name="Rectangle 2"/>
          <p:cNvSpPr>
            <a:spLocks noGrp="1" noChangeArrowheads="1"/>
          </p:cNvSpPr>
          <p:nvPr>
            <p:ph type="title" idx="4294967295"/>
          </p:nvPr>
        </p:nvSpPr>
        <p:spPr>
          <a:xfrm>
            <a:off x="0" y="0"/>
            <a:ext cx="9144000" cy="1447800"/>
          </a:xfrm>
          <a:solidFill>
            <a:schemeClr val="bg1">
              <a:lumMod val="65000"/>
            </a:schemeClr>
          </a:solidFill>
        </p:spPr>
        <p:txBody>
          <a:bodyPr/>
          <a:lstStyle/>
          <a:p>
            <a:pPr>
              <a:defRPr/>
            </a:pPr>
            <a:r>
              <a:rPr lang="en-US" sz="3200" b="1" dirty="0">
                <a:latin typeface="Tahoma" pitchFamily="34" charset="0"/>
                <a:cs typeface="Tahoma" pitchFamily="34" charset="0"/>
              </a:rPr>
              <a:t>An emerging global community</a:t>
            </a:r>
            <a:endParaRPr lang="en-US" sz="3200" i="1" dirty="0">
              <a:latin typeface="Tahoma" pitchFamily="34" charset="0"/>
              <a:cs typeface="Tahoma" pitchFamily="34" charset="0"/>
            </a:endParaRPr>
          </a:p>
        </p:txBody>
      </p:sp>
      <p:pic>
        <p:nvPicPr>
          <p:cNvPr id="47107" name="Picture 15" descr="MP00640_"/>
          <p:cNvPicPr>
            <a:picLocks noChangeAspect="1" noChangeArrowheads="1"/>
          </p:cNvPicPr>
          <p:nvPr/>
        </p:nvPicPr>
        <p:blipFill>
          <a:blip r:embed="rId3" cstate="print"/>
          <a:srcRect/>
          <a:stretch>
            <a:fillRect/>
          </a:stretch>
        </p:blipFill>
        <p:spPr bwMode="auto">
          <a:xfrm>
            <a:off x="838200" y="2895600"/>
            <a:ext cx="1903413" cy="1893888"/>
          </a:xfrm>
          <a:prstGeom prst="rect">
            <a:avLst/>
          </a:prstGeom>
          <a:noFill/>
          <a:ln w="9525">
            <a:noFill/>
            <a:miter lim="800000"/>
            <a:headEnd/>
            <a:tailEnd/>
          </a:ln>
        </p:spPr>
      </p:pic>
      <p:sp>
        <p:nvSpPr>
          <p:cNvPr id="47108" name="TextBox 6"/>
          <p:cNvSpPr txBox="1">
            <a:spLocks noChangeArrowheads="1"/>
          </p:cNvSpPr>
          <p:nvPr/>
        </p:nvSpPr>
        <p:spPr bwMode="auto">
          <a:xfrm>
            <a:off x="1524000" y="5334000"/>
            <a:ext cx="5943600" cy="369888"/>
          </a:xfrm>
          <a:prstGeom prst="rect">
            <a:avLst/>
          </a:prstGeom>
          <a:solidFill>
            <a:srgbClr val="FFFF00">
              <a:alpha val="50195"/>
            </a:srgbClr>
          </a:solidFill>
          <a:ln w="9525">
            <a:noFill/>
            <a:miter lim="800000"/>
            <a:headEnd/>
            <a:tailEnd/>
          </a:ln>
        </p:spPr>
        <p:txBody>
          <a:bodyPr>
            <a:spAutoFit/>
          </a:bodyPr>
          <a:lstStyle/>
          <a:p>
            <a:pPr eaLnBrk="1" hangingPunct="1"/>
            <a:r>
              <a:rPr lang="en-US" sz="1800">
                <a:solidFill>
                  <a:prstClr val="black"/>
                </a:solidFill>
                <a:latin typeface="Arial" charset="0"/>
                <a:cs typeface="Arial" charset="0"/>
              </a:rPr>
              <a:t>What follows is a </a:t>
            </a:r>
            <a:r>
              <a:rPr lang="en-US" sz="1800" b="1">
                <a:solidFill>
                  <a:prstClr val="black"/>
                </a:solidFill>
                <a:latin typeface="Tahoma" pitchFamily="34" charset="0"/>
                <a:cs typeface="Tahoma" pitchFamily="34" charset="0"/>
              </a:rPr>
              <a:t>sample</a:t>
            </a:r>
            <a:r>
              <a:rPr lang="en-US" sz="1800" b="1">
                <a:solidFill>
                  <a:prstClr val="black"/>
                </a:solidFill>
                <a:latin typeface="Arial" charset="0"/>
                <a:cs typeface="Arial" charset="0"/>
              </a:rPr>
              <a:t> </a:t>
            </a:r>
            <a:r>
              <a:rPr lang="en-US" sz="1800">
                <a:solidFill>
                  <a:prstClr val="black"/>
                </a:solidFill>
                <a:latin typeface="Arial" charset="0"/>
                <a:cs typeface="Arial" charset="0"/>
              </a:rPr>
              <a:t>— it is NOT an exhaustive list!</a:t>
            </a:r>
          </a:p>
        </p:txBody>
      </p:sp>
      <p:cxnSp>
        <p:nvCxnSpPr>
          <p:cNvPr id="10" name="Straight Connector 9"/>
          <p:cNvCxnSpPr/>
          <p:nvPr/>
        </p:nvCxnSpPr>
        <p:spPr>
          <a:xfrm>
            <a:off x="2057400" y="990600"/>
            <a:ext cx="1828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6"/>
          <p:cNvSpPr txBox="1">
            <a:spLocks noChangeArrowheads="1"/>
          </p:cNvSpPr>
          <p:nvPr/>
        </p:nvSpPr>
        <p:spPr bwMode="auto">
          <a:xfrm>
            <a:off x="1981200" y="3429000"/>
            <a:ext cx="838200" cy="276225"/>
          </a:xfrm>
          <a:prstGeom prst="rect">
            <a:avLst/>
          </a:prstGeom>
          <a:solidFill>
            <a:schemeClr val="bg1"/>
          </a:solidFill>
          <a:ln w="9525">
            <a:noFill/>
            <a:miter lim="800000"/>
            <a:headEnd/>
            <a:tailEnd/>
          </a:ln>
        </p:spPr>
        <p:txBody>
          <a:bodyPr>
            <a:spAutoFit/>
          </a:bodyPr>
          <a:lstStyle/>
          <a:p>
            <a:pPr algn="l" eaLnBrk="1" hangingPunct="1"/>
            <a:r>
              <a:rPr lang="en-US" sz="1200" b="1">
                <a:solidFill>
                  <a:prstClr val="black"/>
                </a:solidFill>
                <a:latin typeface="Arial" charset="0"/>
                <a:cs typeface="Arial" charset="0"/>
              </a:rPr>
              <a:t>UDLAP</a:t>
            </a:r>
          </a:p>
        </p:txBody>
      </p:sp>
      <p:sp>
        <p:nvSpPr>
          <p:cNvPr id="38914" name="Rectangle 2"/>
          <p:cNvSpPr>
            <a:spLocks noGrp="1" noChangeArrowheads="1"/>
          </p:cNvSpPr>
          <p:nvPr>
            <p:ph type="title" idx="4294967295"/>
          </p:nvPr>
        </p:nvSpPr>
        <p:spPr>
          <a:xfrm>
            <a:off x="0" y="0"/>
            <a:ext cx="9144000" cy="1447800"/>
          </a:xfrm>
          <a:solidFill>
            <a:schemeClr val="bg1">
              <a:lumMod val="65000"/>
            </a:schemeClr>
          </a:solidFill>
        </p:spPr>
        <p:txBody>
          <a:bodyPr/>
          <a:lstStyle/>
          <a:p>
            <a:pPr>
              <a:tabLst>
                <a:tab pos="4683125" algn="l"/>
              </a:tabLst>
              <a:defRPr/>
            </a:pPr>
            <a:r>
              <a:rPr lang="en-US" sz="3200" b="1" dirty="0">
                <a:latin typeface="Tahoma" pitchFamily="34" charset="0"/>
                <a:cs typeface="Tahoma" pitchFamily="34" charset="0"/>
              </a:rPr>
              <a:t>Groups, centers, departments…</a:t>
            </a:r>
            <a:endParaRPr lang="en-US" sz="3200" b="1" i="1" dirty="0">
              <a:latin typeface="Tahoma" pitchFamily="34" charset="0"/>
              <a:cs typeface="Tahoma" pitchFamily="34" charset="0"/>
            </a:endParaRPr>
          </a:p>
        </p:txBody>
      </p:sp>
      <p:sp>
        <p:nvSpPr>
          <p:cNvPr id="49155" name="Freeform 6"/>
          <p:cNvSpPr>
            <a:spLocks/>
          </p:cNvSpPr>
          <p:nvPr/>
        </p:nvSpPr>
        <p:spPr bwMode="auto">
          <a:xfrm>
            <a:off x="1219200" y="2362200"/>
            <a:ext cx="2514600" cy="2514600"/>
          </a:xfrm>
          <a:custGeom>
            <a:avLst/>
            <a:gdLst>
              <a:gd name="T0" fmla="*/ 2147483647 w 1584"/>
              <a:gd name="T1" fmla="*/ 2147483647 h 1584"/>
              <a:gd name="T2" fmla="*/ 2147483647 w 1584"/>
              <a:gd name="T3" fmla="*/ 0 h 1584"/>
              <a:gd name="T4" fmla="*/ 0 w 1584"/>
              <a:gd name="T5" fmla="*/ 2147483647 h 1584"/>
              <a:gd name="T6" fmla="*/ 0 w 1584"/>
              <a:gd name="T7" fmla="*/ 2147483647 h 1584"/>
              <a:gd name="T8" fmla="*/ 2147483647 w 1584"/>
              <a:gd name="T9" fmla="*/ 2147483647 h 1584"/>
              <a:gd name="T10" fmla="*/ 0 w 1584"/>
              <a:gd name="T11" fmla="*/ 2147483647 h 1584"/>
              <a:gd name="T12" fmla="*/ 2147483647 w 1584"/>
              <a:gd name="T13" fmla="*/ 2147483647 h 1584"/>
              <a:gd name="T14" fmla="*/ 2147483647 w 1584"/>
              <a:gd name="T15" fmla="*/ 2147483647 h 1584"/>
              <a:gd name="T16" fmla="*/ 2147483647 w 1584"/>
              <a:gd name="T17" fmla="*/ 2147483647 h 1584"/>
              <a:gd name="T18" fmla="*/ 2147483647 w 1584"/>
              <a:gd name="T19" fmla="*/ 2147483647 h 1584"/>
              <a:gd name="T20" fmla="*/ 2147483647 w 1584"/>
              <a:gd name="T21" fmla="*/ 2147483647 h 1584"/>
              <a:gd name="T22" fmla="*/ 2147483647 w 1584"/>
              <a:gd name="T23" fmla="*/ 2147483647 h 1584"/>
              <a:gd name="T24" fmla="*/ 2147483647 w 1584"/>
              <a:gd name="T25" fmla="*/ 2147483647 h 1584"/>
              <a:gd name="T26" fmla="*/ 2147483647 w 1584"/>
              <a:gd name="T27" fmla="*/ 2147483647 h 1584"/>
              <a:gd name="T28" fmla="*/ 2147483647 w 1584"/>
              <a:gd name="T29" fmla="*/ 2147483647 h 1584"/>
              <a:gd name="T30" fmla="*/ 2147483647 w 1584"/>
              <a:gd name="T31" fmla="*/ 2147483647 h 1584"/>
              <a:gd name="T32" fmla="*/ 2147483647 w 1584"/>
              <a:gd name="T33" fmla="*/ 2147483647 h 1584"/>
              <a:gd name="T34" fmla="*/ 2147483647 w 1584"/>
              <a:gd name="T35" fmla="*/ 2147483647 h 1584"/>
              <a:gd name="T36" fmla="*/ 2147483647 w 1584"/>
              <a:gd name="T37" fmla="*/ 2147483647 h 1584"/>
              <a:gd name="T38" fmla="*/ 2147483647 w 1584"/>
              <a:gd name="T39" fmla="*/ 2147483647 h 1584"/>
              <a:gd name="T40" fmla="*/ 2147483647 w 1584"/>
              <a:gd name="T41" fmla="*/ 2147483647 h 1584"/>
              <a:gd name="T42" fmla="*/ 2147483647 w 1584"/>
              <a:gd name="T43" fmla="*/ 2147483647 h 1584"/>
              <a:gd name="T44" fmla="*/ 2147483647 w 1584"/>
              <a:gd name="T45" fmla="*/ 2147483647 h 1584"/>
              <a:gd name="T46" fmla="*/ 2147483647 w 1584"/>
              <a:gd name="T47" fmla="*/ 2147483647 h 1584"/>
              <a:gd name="T48" fmla="*/ 2147483647 w 1584"/>
              <a:gd name="T49" fmla="*/ 2147483647 h 1584"/>
              <a:gd name="T50" fmla="*/ 2147483647 w 1584"/>
              <a:gd name="T51" fmla="*/ 2147483647 h 1584"/>
              <a:gd name="T52" fmla="*/ 2147483647 w 1584"/>
              <a:gd name="T53" fmla="*/ 2147483647 h 1584"/>
              <a:gd name="T54" fmla="*/ 2147483647 w 1584"/>
              <a:gd name="T55" fmla="*/ 2147483647 h 1584"/>
              <a:gd name="T56" fmla="*/ 2147483647 w 1584"/>
              <a:gd name="T57" fmla="*/ 2147483647 h 1584"/>
              <a:gd name="T58" fmla="*/ 2147483647 w 1584"/>
              <a:gd name="T59" fmla="*/ 2147483647 h 1584"/>
              <a:gd name="T60" fmla="*/ 2147483647 w 1584"/>
              <a:gd name="T61" fmla="*/ 2147483647 h 1584"/>
              <a:gd name="T62" fmla="*/ 2147483647 w 1584"/>
              <a:gd name="T63" fmla="*/ 2147483647 h 1584"/>
              <a:gd name="T64" fmla="*/ 2147483647 w 1584"/>
              <a:gd name="T65" fmla="*/ 2147483647 h 1584"/>
              <a:gd name="T66" fmla="*/ 2147483647 w 1584"/>
              <a:gd name="T67" fmla="*/ 2147483647 h 1584"/>
              <a:gd name="T68" fmla="*/ 2147483647 w 1584"/>
              <a:gd name="T69" fmla="*/ 2147483647 h 1584"/>
              <a:gd name="T70" fmla="*/ 2147483647 w 1584"/>
              <a:gd name="T71" fmla="*/ 2147483647 h 1584"/>
              <a:gd name="T72" fmla="*/ 2147483647 w 1584"/>
              <a:gd name="T73" fmla="*/ 2147483647 h 1584"/>
              <a:gd name="T74" fmla="*/ 2147483647 w 1584"/>
              <a:gd name="T75" fmla="*/ 2147483647 h 1584"/>
              <a:gd name="T76" fmla="*/ 2147483647 w 1584"/>
              <a:gd name="T77" fmla="*/ 2147483647 h 1584"/>
              <a:gd name="T78" fmla="*/ 2147483647 w 1584"/>
              <a:gd name="T79" fmla="*/ 2147483647 h 1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4"/>
              <a:gd name="T121" fmla="*/ 0 h 1584"/>
              <a:gd name="T122" fmla="*/ 1584 w 1584"/>
              <a:gd name="T123" fmla="*/ 1584 h 1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4" h="1584">
                <a:moveTo>
                  <a:pt x="336" y="48"/>
                </a:moveTo>
                <a:lnTo>
                  <a:pt x="96" y="0"/>
                </a:lnTo>
                <a:lnTo>
                  <a:pt x="0" y="96"/>
                </a:lnTo>
                <a:lnTo>
                  <a:pt x="0" y="192"/>
                </a:lnTo>
                <a:lnTo>
                  <a:pt x="96" y="192"/>
                </a:lnTo>
                <a:lnTo>
                  <a:pt x="0" y="240"/>
                </a:lnTo>
                <a:lnTo>
                  <a:pt x="192" y="192"/>
                </a:lnTo>
                <a:lnTo>
                  <a:pt x="336" y="192"/>
                </a:lnTo>
                <a:lnTo>
                  <a:pt x="528" y="336"/>
                </a:lnTo>
                <a:lnTo>
                  <a:pt x="528" y="432"/>
                </a:lnTo>
                <a:lnTo>
                  <a:pt x="672" y="528"/>
                </a:lnTo>
                <a:lnTo>
                  <a:pt x="768" y="672"/>
                </a:lnTo>
                <a:lnTo>
                  <a:pt x="1008" y="720"/>
                </a:lnTo>
                <a:lnTo>
                  <a:pt x="1104" y="816"/>
                </a:lnTo>
                <a:lnTo>
                  <a:pt x="1056" y="960"/>
                </a:lnTo>
                <a:lnTo>
                  <a:pt x="1200" y="1152"/>
                </a:lnTo>
                <a:lnTo>
                  <a:pt x="1104" y="1536"/>
                </a:lnTo>
                <a:lnTo>
                  <a:pt x="1200" y="1584"/>
                </a:lnTo>
                <a:lnTo>
                  <a:pt x="1200" y="1488"/>
                </a:lnTo>
                <a:lnTo>
                  <a:pt x="1536" y="1104"/>
                </a:lnTo>
                <a:lnTo>
                  <a:pt x="1584" y="960"/>
                </a:lnTo>
                <a:lnTo>
                  <a:pt x="1248" y="768"/>
                </a:lnTo>
                <a:lnTo>
                  <a:pt x="1104" y="768"/>
                </a:lnTo>
                <a:lnTo>
                  <a:pt x="960" y="672"/>
                </a:lnTo>
                <a:lnTo>
                  <a:pt x="960" y="624"/>
                </a:lnTo>
                <a:lnTo>
                  <a:pt x="864" y="672"/>
                </a:lnTo>
                <a:lnTo>
                  <a:pt x="816" y="576"/>
                </a:lnTo>
                <a:lnTo>
                  <a:pt x="960" y="528"/>
                </a:lnTo>
                <a:lnTo>
                  <a:pt x="1056" y="576"/>
                </a:lnTo>
                <a:lnTo>
                  <a:pt x="1056" y="480"/>
                </a:lnTo>
                <a:lnTo>
                  <a:pt x="1248" y="336"/>
                </a:lnTo>
                <a:lnTo>
                  <a:pt x="1152" y="336"/>
                </a:lnTo>
                <a:lnTo>
                  <a:pt x="1344" y="240"/>
                </a:lnTo>
                <a:lnTo>
                  <a:pt x="1104" y="144"/>
                </a:lnTo>
                <a:lnTo>
                  <a:pt x="1056" y="240"/>
                </a:lnTo>
                <a:lnTo>
                  <a:pt x="864" y="192"/>
                </a:lnTo>
                <a:lnTo>
                  <a:pt x="1008" y="48"/>
                </a:lnTo>
                <a:lnTo>
                  <a:pt x="816" y="48"/>
                </a:lnTo>
                <a:lnTo>
                  <a:pt x="768" y="96"/>
                </a:lnTo>
                <a:lnTo>
                  <a:pt x="336" y="48"/>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56" name="Freeform 7"/>
          <p:cNvSpPr>
            <a:spLocks/>
          </p:cNvSpPr>
          <p:nvPr/>
        </p:nvSpPr>
        <p:spPr bwMode="auto">
          <a:xfrm>
            <a:off x="2971800" y="2057400"/>
            <a:ext cx="990600" cy="533400"/>
          </a:xfrm>
          <a:custGeom>
            <a:avLst/>
            <a:gdLst>
              <a:gd name="T0" fmla="*/ 2147483647 w 624"/>
              <a:gd name="T1" fmla="*/ 0 h 336"/>
              <a:gd name="T2" fmla="*/ 0 w 624"/>
              <a:gd name="T3" fmla="*/ 2147483647 h 336"/>
              <a:gd name="T4" fmla="*/ 2147483647 w 624"/>
              <a:gd name="T5" fmla="*/ 2147483647 h 336"/>
              <a:gd name="T6" fmla="*/ 2147483647 w 624"/>
              <a:gd name="T7" fmla="*/ 2147483647 h 336"/>
              <a:gd name="T8" fmla="*/ 2147483647 w 624"/>
              <a:gd name="T9" fmla="*/ 2147483647 h 336"/>
              <a:gd name="T10" fmla="*/ 2147483647 w 624"/>
              <a:gd name="T11" fmla="*/ 2147483647 h 336"/>
              <a:gd name="T12" fmla="*/ 2147483647 w 624"/>
              <a:gd name="T13" fmla="*/ 2147483647 h 336"/>
              <a:gd name="T14" fmla="*/ 2147483647 w 624"/>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36"/>
              <a:gd name="T26" fmla="*/ 624 w 62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36">
                <a:moveTo>
                  <a:pt x="384" y="0"/>
                </a:moveTo>
                <a:lnTo>
                  <a:pt x="0" y="96"/>
                </a:lnTo>
                <a:lnTo>
                  <a:pt x="192" y="144"/>
                </a:lnTo>
                <a:lnTo>
                  <a:pt x="336" y="336"/>
                </a:lnTo>
                <a:lnTo>
                  <a:pt x="432" y="192"/>
                </a:lnTo>
                <a:lnTo>
                  <a:pt x="624" y="144"/>
                </a:lnTo>
                <a:lnTo>
                  <a:pt x="624" y="48"/>
                </a:lnTo>
                <a:lnTo>
                  <a:pt x="384"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57" name="Freeform 8"/>
          <p:cNvSpPr>
            <a:spLocks/>
          </p:cNvSpPr>
          <p:nvPr/>
        </p:nvSpPr>
        <p:spPr bwMode="auto">
          <a:xfrm>
            <a:off x="4038600" y="2971800"/>
            <a:ext cx="1295400" cy="1371600"/>
          </a:xfrm>
          <a:custGeom>
            <a:avLst/>
            <a:gdLst>
              <a:gd name="T0" fmla="*/ 2147483647 w 816"/>
              <a:gd name="T1" fmla="*/ 0 h 864"/>
              <a:gd name="T2" fmla="*/ 2147483647 w 816"/>
              <a:gd name="T3" fmla="*/ 2147483647 h 864"/>
              <a:gd name="T4" fmla="*/ 0 w 816"/>
              <a:gd name="T5" fmla="*/ 2147483647 h 864"/>
              <a:gd name="T6" fmla="*/ 2147483647 w 816"/>
              <a:gd name="T7" fmla="*/ 2147483647 h 864"/>
              <a:gd name="T8" fmla="*/ 2147483647 w 816"/>
              <a:gd name="T9" fmla="*/ 2147483647 h 864"/>
              <a:gd name="T10" fmla="*/ 2147483647 w 816"/>
              <a:gd name="T11" fmla="*/ 2147483647 h 864"/>
              <a:gd name="T12" fmla="*/ 2147483647 w 816"/>
              <a:gd name="T13" fmla="*/ 2147483647 h 864"/>
              <a:gd name="T14" fmla="*/ 2147483647 w 816"/>
              <a:gd name="T15" fmla="*/ 2147483647 h 864"/>
              <a:gd name="T16" fmla="*/ 2147483647 w 816"/>
              <a:gd name="T17" fmla="*/ 2147483647 h 864"/>
              <a:gd name="T18" fmla="*/ 2147483647 w 816"/>
              <a:gd name="T19" fmla="*/ 2147483647 h 864"/>
              <a:gd name="T20" fmla="*/ 2147483647 w 816"/>
              <a:gd name="T21" fmla="*/ 2147483647 h 864"/>
              <a:gd name="T22" fmla="*/ 2147483647 w 816"/>
              <a:gd name="T23" fmla="*/ 2147483647 h 864"/>
              <a:gd name="T24" fmla="*/ 2147483647 w 816"/>
              <a:gd name="T25" fmla="*/ 2147483647 h 864"/>
              <a:gd name="T26" fmla="*/ 2147483647 w 816"/>
              <a:gd name="T27" fmla="*/ 0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6"/>
              <a:gd name="T43" fmla="*/ 0 h 864"/>
              <a:gd name="T44" fmla="*/ 816 w 816"/>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6" h="864">
                <a:moveTo>
                  <a:pt x="288" y="0"/>
                </a:moveTo>
                <a:lnTo>
                  <a:pt x="96" y="48"/>
                </a:lnTo>
                <a:lnTo>
                  <a:pt x="0" y="240"/>
                </a:lnTo>
                <a:lnTo>
                  <a:pt x="96" y="384"/>
                </a:lnTo>
                <a:lnTo>
                  <a:pt x="288" y="384"/>
                </a:lnTo>
                <a:lnTo>
                  <a:pt x="336" y="624"/>
                </a:lnTo>
                <a:lnTo>
                  <a:pt x="480" y="864"/>
                </a:lnTo>
                <a:lnTo>
                  <a:pt x="672" y="576"/>
                </a:lnTo>
                <a:lnTo>
                  <a:pt x="672" y="480"/>
                </a:lnTo>
                <a:lnTo>
                  <a:pt x="816" y="336"/>
                </a:lnTo>
                <a:lnTo>
                  <a:pt x="720" y="336"/>
                </a:lnTo>
                <a:lnTo>
                  <a:pt x="576" y="96"/>
                </a:lnTo>
                <a:lnTo>
                  <a:pt x="336" y="48"/>
                </a:lnTo>
                <a:lnTo>
                  <a:pt x="288"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58" name="Freeform 9"/>
          <p:cNvSpPr>
            <a:spLocks/>
          </p:cNvSpPr>
          <p:nvPr/>
        </p:nvSpPr>
        <p:spPr bwMode="auto">
          <a:xfrm>
            <a:off x="4419600" y="2362200"/>
            <a:ext cx="381000" cy="228600"/>
          </a:xfrm>
          <a:custGeom>
            <a:avLst/>
            <a:gdLst>
              <a:gd name="T0" fmla="*/ 2147483647 w 240"/>
              <a:gd name="T1" fmla="*/ 0 h 144"/>
              <a:gd name="T2" fmla="*/ 2147483647 w 240"/>
              <a:gd name="T3" fmla="*/ 2147483647 h 144"/>
              <a:gd name="T4" fmla="*/ 2147483647 w 240"/>
              <a:gd name="T5" fmla="*/ 2147483647 h 144"/>
              <a:gd name="T6" fmla="*/ 0 w 240"/>
              <a:gd name="T7" fmla="*/ 2147483647 h 144"/>
              <a:gd name="T8" fmla="*/ 0 w 240"/>
              <a:gd name="T9" fmla="*/ 2147483647 h 144"/>
              <a:gd name="T10" fmla="*/ 2147483647 w 240"/>
              <a:gd name="T11" fmla="*/ 2147483647 h 144"/>
              <a:gd name="T12" fmla="*/ 2147483647 w 240"/>
              <a:gd name="T13" fmla="*/ 2147483647 h 144"/>
              <a:gd name="T14" fmla="*/ 2147483647 w 2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
              <a:gd name="T26" fmla="*/ 240 w 2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
                <a:moveTo>
                  <a:pt x="240" y="0"/>
                </a:moveTo>
                <a:lnTo>
                  <a:pt x="96" y="48"/>
                </a:lnTo>
                <a:lnTo>
                  <a:pt x="48" y="96"/>
                </a:lnTo>
                <a:lnTo>
                  <a:pt x="0" y="96"/>
                </a:lnTo>
                <a:lnTo>
                  <a:pt x="0" y="144"/>
                </a:lnTo>
                <a:lnTo>
                  <a:pt x="96" y="144"/>
                </a:lnTo>
                <a:lnTo>
                  <a:pt x="144" y="144"/>
                </a:lnTo>
                <a:lnTo>
                  <a:pt x="24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59" name="Freeform 10"/>
          <p:cNvSpPr>
            <a:spLocks/>
          </p:cNvSpPr>
          <p:nvPr/>
        </p:nvSpPr>
        <p:spPr bwMode="auto">
          <a:xfrm>
            <a:off x="4191000" y="2209800"/>
            <a:ext cx="3581400" cy="1447800"/>
          </a:xfrm>
          <a:custGeom>
            <a:avLst/>
            <a:gdLst>
              <a:gd name="T0" fmla="*/ 2147483647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2147483647 h 912"/>
              <a:gd name="T10" fmla="*/ 2147483647 w 2256"/>
              <a:gd name="T11" fmla="*/ 2147483647 h 912"/>
              <a:gd name="T12" fmla="*/ 0 w 2256"/>
              <a:gd name="T13" fmla="*/ 2147483647 h 912"/>
              <a:gd name="T14" fmla="*/ 0 w 2256"/>
              <a:gd name="T15" fmla="*/ 2147483647 h 912"/>
              <a:gd name="T16" fmla="*/ 2147483647 w 2256"/>
              <a:gd name="T17" fmla="*/ 2147483647 h 912"/>
              <a:gd name="T18" fmla="*/ 2147483647 w 2256"/>
              <a:gd name="T19" fmla="*/ 2147483647 h 912"/>
              <a:gd name="T20" fmla="*/ 2147483647 w 2256"/>
              <a:gd name="T21" fmla="*/ 2147483647 h 912"/>
              <a:gd name="T22" fmla="*/ 2147483647 w 2256"/>
              <a:gd name="T23" fmla="*/ 2147483647 h 912"/>
              <a:gd name="T24" fmla="*/ 2147483647 w 2256"/>
              <a:gd name="T25" fmla="*/ 2147483647 h 912"/>
              <a:gd name="T26" fmla="*/ 2147483647 w 2256"/>
              <a:gd name="T27" fmla="*/ 2147483647 h 912"/>
              <a:gd name="T28" fmla="*/ 2147483647 w 2256"/>
              <a:gd name="T29" fmla="*/ 2147483647 h 912"/>
              <a:gd name="T30" fmla="*/ 2147483647 w 2256"/>
              <a:gd name="T31" fmla="*/ 2147483647 h 912"/>
              <a:gd name="T32" fmla="*/ 2147483647 w 2256"/>
              <a:gd name="T33" fmla="*/ 2147483647 h 912"/>
              <a:gd name="T34" fmla="*/ 2147483647 w 2256"/>
              <a:gd name="T35" fmla="*/ 2147483647 h 912"/>
              <a:gd name="T36" fmla="*/ 2147483647 w 2256"/>
              <a:gd name="T37" fmla="*/ 2147483647 h 912"/>
              <a:gd name="T38" fmla="*/ 2147483647 w 2256"/>
              <a:gd name="T39" fmla="*/ 2147483647 h 912"/>
              <a:gd name="T40" fmla="*/ 2147483647 w 2256"/>
              <a:gd name="T41" fmla="*/ 2147483647 h 912"/>
              <a:gd name="T42" fmla="*/ 2147483647 w 2256"/>
              <a:gd name="T43" fmla="*/ 2147483647 h 912"/>
              <a:gd name="T44" fmla="*/ 2147483647 w 2256"/>
              <a:gd name="T45" fmla="*/ 2147483647 h 912"/>
              <a:gd name="T46" fmla="*/ 2147483647 w 2256"/>
              <a:gd name="T47" fmla="*/ 2147483647 h 912"/>
              <a:gd name="T48" fmla="*/ 2147483647 w 2256"/>
              <a:gd name="T49" fmla="*/ 2147483647 h 912"/>
              <a:gd name="T50" fmla="*/ 2147483647 w 2256"/>
              <a:gd name="T51" fmla="*/ 2147483647 h 912"/>
              <a:gd name="T52" fmla="*/ 2147483647 w 2256"/>
              <a:gd name="T53" fmla="*/ 2147483647 h 912"/>
              <a:gd name="T54" fmla="*/ 2147483647 w 2256"/>
              <a:gd name="T55" fmla="*/ 2147483647 h 912"/>
              <a:gd name="T56" fmla="*/ 2147483647 w 2256"/>
              <a:gd name="T57" fmla="*/ 2147483647 h 912"/>
              <a:gd name="T58" fmla="*/ 2147483647 w 2256"/>
              <a:gd name="T59" fmla="*/ 2147483647 h 912"/>
              <a:gd name="T60" fmla="*/ 2147483647 w 2256"/>
              <a:gd name="T61" fmla="*/ 2147483647 h 912"/>
              <a:gd name="T62" fmla="*/ 2147483647 w 2256"/>
              <a:gd name="T63" fmla="*/ 2147483647 h 912"/>
              <a:gd name="T64" fmla="*/ 2147483647 w 2256"/>
              <a:gd name="T65" fmla="*/ 2147483647 h 912"/>
              <a:gd name="T66" fmla="*/ 2147483647 w 2256"/>
              <a:gd name="T67" fmla="*/ 2147483647 h 912"/>
              <a:gd name="T68" fmla="*/ 2147483647 w 2256"/>
              <a:gd name="T69" fmla="*/ 2147483647 h 912"/>
              <a:gd name="T70" fmla="*/ 2147483647 w 2256"/>
              <a:gd name="T71" fmla="*/ 2147483647 h 912"/>
              <a:gd name="T72" fmla="*/ 2147483647 w 2256"/>
              <a:gd name="T73" fmla="*/ 2147483647 h 912"/>
              <a:gd name="T74" fmla="*/ 2147483647 w 2256"/>
              <a:gd name="T75" fmla="*/ 2147483647 h 912"/>
              <a:gd name="T76" fmla="*/ 2147483647 w 2256"/>
              <a:gd name="T77" fmla="*/ 2147483647 h 912"/>
              <a:gd name="T78" fmla="*/ 2147483647 w 2256"/>
              <a:gd name="T79" fmla="*/ 2147483647 h 912"/>
              <a:gd name="T80" fmla="*/ 2147483647 w 2256"/>
              <a:gd name="T81" fmla="*/ 2147483647 h 912"/>
              <a:gd name="T82" fmla="*/ 2147483647 w 2256"/>
              <a:gd name="T83" fmla="*/ 2147483647 h 912"/>
              <a:gd name="T84" fmla="*/ 2147483647 w 2256"/>
              <a:gd name="T85" fmla="*/ 2147483647 h 912"/>
              <a:gd name="T86" fmla="*/ 2147483647 w 2256"/>
              <a:gd name="T87" fmla="*/ 2147483647 h 912"/>
              <a:gd name="T88" fmla="*/ 2147483647 w 2256"/>
              <a:gd name="T89" fmla="*/ 2147483647 h 912"/>
              <a:gd name="T90" fmla="*/ 2147483647 w 2256"/>
              <a:gd name="T91" fmla="*/ 2147483647 h 912"/>
              <a:gd name="T92" fmla="*/ 2147483647 w 2256"/>
              <a:gd name="T93" fmla="*/ 2147483647 h 912"/>
              <a:gd name="T94" fmla="*/ 2147483647 w 2256"/>
              <a:gd name="T95" fmla="*/ 2147483647 h 912"/>
              <a:gd name="T96" fmla="*/ 2147483647 w 2256"/>
              <a:gd name="T97" fmla="*/ 2147483647 h 912"/>
              <a:gd name="T98" fmla="*/ 2147483647 w 2256"/>
              <a:gd name="T99" fmla="*/ 2147483647 h 912"/>
              <a:gd name="T100" fmla="*/ 2147483647 w 2256"/>
              <a:gd name="T101" fmla="*/ 2147483647 h 912"/>
              <a:gd name="T102" fmla="*/ 2147483647 w 2256"/>
              <a:gd name="T103" fmla="*/ 2147483647 h 912"/>
              <a:gd name="T104" fmla="*/ 2147483647 w 2256"/>
              <a:gd name="T105" fmla="*/ 0 h 912"/>
              <a:gd name="T106" fmla="*/ 2147483647 w 2256"/>
              <a:gd name="T107" fmla="*/ 2147483647 h 912"/>
              <a:gd name="T108" fmla="*/ 2147483647 w 2256"/>
              <a:gd name="T109" fmla="*/ 2147483647 h 912"/>
              <a:gd name="T110" fmla="*/ 2147483647 w 2256"/>
              <a:gd name="T111" fmla="*/ 2147483647 h 912"/>
              <a:gd name="T112" fmla="*/ 2147483647 w 2256"/>
              <a:gd name="T113" fmla="*/ 2147483647 h 912"/>
              <a:gd name="T114" fmla="*/ 2147483647 w 2256"/>
              <a:gd name="T115" fmla="*/ 2147483647 h 912"/>
              <a:gd name="T116" fmla="*/ 2147483647 w 2256"/>
              <a:gd name="T117" fmla="*/ 2147483647 h 9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6"/>
              <a:gd name="T178" fmla="*/ 0 h 912"/>
              <a:gd name="T179" fmla="*/ 2256 w 2256"/>
              <a:gd name="T180" fmla="*/ 912 h 9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6" h="912">
                <a:moveTo>
                  <a:pt x="384" y="96"/>
                </a:moveTo>
                <a:lnTo>
                  <a:pt x="384" y="192"/>
                </a:lnTo>
                <a:lnTo>
                  <a:pt x="336" y="288"/>
                </a:lnTo>
                <a:lnTo>
                  <a:pt x="192" y="288"/>
                </a:lnTo>
                <a:lnTo>
                  <a:pt x="96" y="384"/>
                </a:lnTo>
                <a:lnTo>
                  <a:pt x="48" y="432"/>
                </a:lnTo>
                <a:lnTo>
                  <a:pt x="0" y="432"/>
                </a:lnTo>
                <a:lnTo>
                  <a:pt x="0" y="480"/>
                </a:lnTo>
                <a:lnTo>
                  <a:pt x="96" y="480"/>
                </a:lnTo>
                <a:lnTo>
                  <a:pt x="144" y="384"/>
                </a:lnTo>
                <a:lnTo>
                  <a:pt x="192" y="384"/>
                </a:lnTo>
                <a:lnTo>
                  <a:pt x="288" y="480"/>
                </a:lnTo>
                <a:lnTo>
                  <a:pt x="240" y="384"/>
                </a:lnTo>
                <a:lnTo>
                  <a:pt x="384" y="480"/>
                </a:lnTo>
                <a:lnTo>
                  <a:pt x="432" y="432"/>
                </a:lnTo>
                <a:lnTo>
                  <a:pt x="480" y="384"/>
                </a:lnTo>
                <a:lnTo>
                  <a:pt x="624" y="432"/>
                </a:lnTo>
                <a:lnTo>
                  <a:pt x="480" y="432"/>
                </a:lnTo>
                <a:lnTo>
                  <a:pt x="384" y="480"/>
                </a:lnTo>
                <a:lnTo>
                  <a:pt x="528" y="480"/>
                </a:lnTo>
                <a:lnTo>
                  <a:pt x="528" y="576"/>
                </a:lnTo>
                <a:lnTo>
                  <a:pt x="624" y="768"/>
                </a:lnTo>
                <a:lnTo>
                  <a:pt x="816" y="672"/>
                </a:lnTo>
                <a:lnTo>
                  <a:pt x="720" y="672"/>
                </a:lnTo>
                <a:lnTo>
                  <a:pt x="624" y="576"/>
                </a:lnTo>
                <a:lnTo>
                  <a:pt x="816" y="624"/>
                </a:lnTo>
                <a:lnTo>
                  <a:pt x="960" y="672"/>
                </a:lnTo>
                <a:lnTo>
                  <a:pt x="1056" y="864"/>
                </a:lnTo>
                <a:lnTo>
                  <a:pt x="1056" y="720"/>
                </a:lnTo>
                <a:lnTo>
                  <a:pt x="1152" y="624"/>
                </a:lnTo>
                <a:lnTo>
                  <a:pt x="1296" y="768"/>
                </a:lnTo>
                <a:lnTo>
                  <a:pt x="1344" y="912"/>
                </a:lnTo>
                <a:lnTo>
                  <a:pt x="1344" y="768"/>
                </a:lnTo>
                <a:lnTo>
                  <a:pt x="1392" y="816"/>
                </a:lnTo>
                <a:lnTo>
                  <a:pt x="1392" y="672"/>
                </a:lnTo>
                <a:lnTo>
                  <a:pt x="1536" y="624"/>
                </a:lnTo>
                <a:lnTo>
                  <a:pt x="1536" y="528"/>
                </a:lnTo>
                <a:lnTo>
                  <a:pt x="1488" y="480"/>
                </a:lnTo>
                <a:lnTo>
                  <a:pt x="1632" y="432"/>
                </a:lnTo>
                <a:lnTo>
                  <a:pt x="1632" y="528"/>
                </a:lnTo>
                <a:lnTo>
                  <a:pt x="1680" y="528"/>
                </a:lnTo>
                <a:lnTo>
                  <a:pt x="1680" y="384"/>
                </a:lnTo>
                <a:lnTo>
                  <a:pt x="1776" y="288"/>
                </a:lnTo>
                <a:lnTo>
                  <a:pt x="1728" y="288"/>
                </a:lnTo>
                <a:lnTo>
                  <a:pt x="1824" y="240"/>
                </a:lnTo>
                <a:lnTo>
                  <a:pt x="2016" y="192"/>
                </a:lnTo>
                <a:lnTo>
                  <a:pt x="2112" y="192"/>
                </a:lnTo>
                <a:lnTo>
                  <a:pt x="1968" y="288"/>
                </a:lnTo>
                <a:lnTo>
                  <a:pt x="2256" y="144"/>
                </a:lnTo>
                <a:lnTo>
                  <a:pt x="2208" y="96"/>
                </a:lnTo>
                <a:lnTo>
                  <a:pt x="1920" y="96"/>
                </a:lnTo>
                <a:lnTo>
                  <a:pt x="1584" y="48"/>
                </a:lnTo>
                <a:lnTo>
                  <a:pt x="1344" y="0"/>
                </a:lnTo>
                <a:lnTo>
                  <a:pt x="1008" y="96"/>
                </a:lnTo>
                <a:lnTo>
                  <a:pt x="960" y="144"/>
                </a:lnTo>
                <a:lnTo>
                  <a:pt x="864" y="96"/>
                </a:lnTo>
                <a:lnTo>
                  <a:pt x="624" y="144"/>
                </a:lnTo>
                <a:lnTo>
                  <a:pt x="480" y="192"/>
                </a:lnTo>
                <a:lnTo>
                  <a:pt x="384" y="96"/>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0" name="Freeform 11"/>
          <p:cNvSpPr>
            <a:spLocks/>
          </p:cNvSpPr>
          <p:nvPr/>
        </p:nvSpPr>
        <p:spPr bwMode="auto">
          <a:xfrm>
            <a:off x="5181600" y="28194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96" y="0"/>
                </a:moveTo>
                <a:lnTo>
                  <a:pt x="0" y="48"/>
                </a:lnTo>
                <a:lnTo>
                  <a:pt x="48" y="96"/>
                </a:lnTo>
                <a:lnTo>
                  <a:pt x="144" y="144"/>
                </a:lnTo>
                <a:lnTo>
                  <a:pt x="144" y="48"/>
                </a:lnTo>
                <a:lnTo>
                  <a:pt x="96" y="0"/>
                </a:lnTo>
                <a:close/>
              </a:path>
            </a:pathLst>
          </a:custGeom>
          <a:solidFill>
            <a:schemeClr val="bg1"/>
          </a:solidFill>
          <a:ln w="28575">
            <a:no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1" name="Freeform 12"/>
          <p:cNvSpPr>
            <a:spLocks/>
          </p:cNvSpPr>
          <p:nvPr/>
        </p:nvSpPr>
        <p:spPr bwMode="auto">
          <a:xfrm>
            <a:off x="6553200" y="3962400"/>
            <a:ext cx="838200" cy="533400"/>
          </a:xfrm>
          <a:custGeom>
            <a:avLst/>
            <a:gdLst>
              <a:gd name="T0" fmla="*/ 2147483647 w 528"/>
              <a:gd name="T1" fmla="*/ 0 h 336"/>
              <a:gd name="T2" fmla="*/ 2147483647 w 528"/>
              <a:gd name="T3" fmla="*/ 2147483647 h 336"/>
              <a:gd name="T4" fmla="*/ 0 w 528"/>
              <a:gd name="T5" fmla="*/ 2147483647 h 336"/>
              <a:gd name="T6" fmla="*/ 2147483647 w 528"/>
              <a:gd name="T7" fmla="*/ 2147483647 h 336"/>
              <a:gd name="T8" fmla="*/ 2147483647 w 528"/>
              <a:gd name="T9" fmla="*/ 2147483647 h 336"/>
              <a:gd name="T10" fmla="*/ 2147483647 w 528"/>
              <a:gd name="T11" fmla="*/ 2147483647 h 336"/>
              <a:gd name="T12" fmla="*/ 2147483647 w 528"/>
              <a:gd name="T13" fmla="*/ 2147483647 h 336"/>
              <a:gd name="T14" fmla="*/ 2147483647 w 528"/>
              <a:gd name="T15" fmla="*/ 2147483647 h 336"/>
              <a:gd name="T16" fmla="*/ 2147483647 w 528"/>
              <a:gd name="T17" fmla="*/ 2147483647 h 336"/>
              <a:gd name="T18" fmla="*/ 2147483647 w 528"/>
              <a:gd name="T19" fmla="*/ 2147483647 h 336"/>
              <a:gd name="T20" fmla="*/ 2147483647 w 528"/>
              <a:gd name="T21" fmla="*/ 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336"/>
              <a:gd name="T35" fmla="*/ 528 w 528"/>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336">
                <a:moveTo>
                  <a:pt x="240" y="0"/>
                </a:moveTo>
                <a:lnTo>
                  <a:pt x="96" y="96"/>
                </a:lnTo>
                <a:lnTo>
                  <a:pt x="0" y="144"/>
                </a:lnTo>
                <a:lnTo>
                  <a:pt x="48" y="336"/>
                </a:lnTo>
                <a:lnTo>
                  <a:pt x="240" y="288"/>
                </a:lnTo>
                <a:lnTo>
                  <a:pt x="336" y="336"/>
                </a:lnTo>
                <a:lnTo>
                  <a:pt x="480" y="336"/>
                </a:lnTo>
                <a:lnTo>
                  <a:pt x="528" y="192"/>
                </a:lnTo>
                <a:lnTo>
                  <a:pt x="384" y="48"/>
                </a:lnTo>
                <a:lnTo>
                  <a:pt x="336" y="144"/>
                </a:lnTo>
                <a:lnTo>
                  <a:pt x="24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2" name="Freeform 13"/>
          <p:cNvSpPr>
            <a:spLocks/>
          </p:cNvSpPr>
          <p:nvPr/>
        </p:nvSpPr>
        <p:spPr bwMode="auto">
          <a:xfrm>
            <a:off x="6400800" y="35814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96" y="0"/>
                </a:moveTo>
                <a:lnTo>
                  <a:pt x="0" y="96"/>
                </a:lnTo>
                <a:lnTo>
                  <a:pt x="144" y="144"/>
                </a:lnTo>
                <a:lnTo>
                  <a:pt x="96"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3" name="Freeform 14"/>
          <p:cNvSpPr>
            <a:spLocks/>
          </p:cNvSpPr>
          <p:nvPr/>
        </p:nvSpPr>
        <p:spPr bwMode="auto">
          <a:xfrm>
            <a:off x="6858000" y="3733800"/>
            <a:ext cx="304800" cy="152400"/>
          </a:xfrm>
          <a:custGeom>
            <a:avLst/>
            <a:gdLst>
              <a:gd name="T0" fmla="*/ 0 w 192"/>
              <a:gd name="T1" fmla="*/ 0 h 96"/>
              <a:gd name="T2" fmla="*/ 2147483647 w 192"/>
              <a:gd name="T3" fmla="*/ 2147483647 h 96"/>
              <a:gd name="T4" fmla="*/ 2147483647 w 192"/>
              <a:gd name="T5" fmla="*/ 2147483647 h 96"/>
              <a:gd name="T6" fmla="*/ 2147483647 w 192"/>
              <a:gd name="T7" fmla="*/ 0 h 96"/>
              <a:gd name="T8" fmla="*/ 0 w 192"/>
              <a:gd name="T9" fmla="*/ 0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0"/>
                </a:moveTo>
                <a:lnTo>
                  <a:pt x="144" y="96"/>
                </a:lnTo>
                <a:lnTo>
                  <a:pt x="192" y="96"/>
                </a:lnTo>
                <a:lnTo>
                  <a:pt x="96" y="0"/>
                </a:lnTo>
                <a:lnTo>
                  <a:pt x="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4" name="Freeform 15"/>
          <p:cNvSpPr>
            <a:spLocks/>
          </p:cNvSpPr>
          <p:nvPr/>
        </p:nvSpPr>
        <p:spPr bwMode="auto">
          <a:xfrm>
            <a:off x="5181600" y="3962400"/>
            <a:ext cx="76200" cy="228600"/>
          </a:xfrm>
          <a:custGeom>
            <a:avLst/>
            <a:gdLst>
              <a:gd name="T0" fmla="*/ 2147483647 w 48"/>
              <a:gd name="T1" fmla="*/ 0 h 144"/>
              <a:gd name="T2" fmla="*/ 0 w 48"/>
              <a:gd name="T3" fmla="*/ 2147483647 h 144"/>
              <a:gd name="T4" fmla="*/ 0 w 48"/>
              <a:gd name="T5" fmla="*/ 2147483647 h 144"/>
              <a:gd name="T6" fmla="*/ 2147483647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48"/>
                </a:lnTo>
                <a:lnTo>
                  <a:pt x="0" y="144"/>
                </a:lnTo>
                <a:lnTo>
                  <a:pt x="48"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5" name="Freeform 16"/>
          <p:cNvSpPr>
            <a:spLocks/>
          </p:cNvSpPr>
          <p:nvPr/>
        </p:nvSpPr>
        <p:spPr bwMode="auto">
          <a:xfrm>
            <a:off x="6858000" y="2819400"/>
            <a:ext cx="228600" cy="228600"/>
          </a:xfrm>
          <a:custGeom>
            <a:avLst/>
            <a:gdLst>
              <a:gd name="T0" fmla="*/ 2147483647 w 144"/>
              <a:gd name="T1" fmla="*/ 0 h 144"/>
              <a:gd name="T2" fmla="*/ 2147483647 w 144"/>
              <a:gd name="T3" fmla="*/ 2147483647 h 144"/>
              <a:gd name="T4" fmla="*/ 0 w 144"/>
              <a:gd name="T5" fmla="*/ 2147483647 h 144"/>
              <a:gd name="T6" fmla="*/ 2147483647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144" y="0"/>
                </a:moveTo>
                <a:lnTo>
                  <a:pt x="96" y="48"/>
                </a:lnTo>
                <a:lnTo>
                  <a:pt x="0" y="144"/>
                </a:lnTo>
                <a:lnTo>
                  <a:pt x="96" y="96"/>
                </a:lnTo>
                <a:lnTo>
                  <a:pt x="144"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6" name="Freeform 17"/>
          <p:cNvSpPr>
            <a:spLocks/>
          </p:cNvSpPr>
          <p:nvPr/>
        </p:nvSpPr>
        <p:spPr bwMode="auto">
          <a:xfrm>
            <a:off x="4572000" y="3886200"/>
            <a:ext cx="533400" cy="457200"/>
          </a:xfrm>
          <a:custGeom>
            <a:avLst/>
            <a:gdLst>
              <a:gd name="T0" fmla="*/ 0 w 336"/>
              <a:gd name="T1" fmla="*/ 2147483647 h 288"/>
              <a:gd name="T2" fmla="*/ 2147483647 w 336"/>
              <a:gd name="T3" fmla="*/ 2147483647 h 288"/>
              <a:gd name="T4" fmla="*/ 2147483647 w 336"/>
              <a:gd name="T5" fmla="*/ 2147483647 h 288"/>
              <a:gd name="T6" fmla="*/ 2147483647 w 336"/>
              <a:gd name="T7" fmla="*/ 0 h 288"/>
              <a:gd name="T8" fmla="*/ 0 w 336"/>
              <a:gd name="T9" fmla="*/ 2147483647 h 288"/>
              <a:gd name="T10" fmla="*/ 0 60000 65536"/>
              <a:gd name="T11" fmla="*/ 0 60000 65536"/>
              <a:gd name="T12" fmla="*/ 0 60000 65536"/>
              <a:gd name="T13" fmla="*/ 0 60000 65536"/>
              <a:gd name="T14" fmla="*/ 0 60000 65536"/>
              <a:gd name="T15" fmla="*/ 0 w 336"/>
              <a:gd name="T16" fmla="*/ 0 h 288"/>
              <a:gd name="T17" fmla="*/ 336 w 336"/>
              <a:gd name="T18" fmla="*/ 288 h 288"/>
            </a:gdLst>
            <a:ahLst/>
            <a:cxnLst>
              <a:cxn ang="T10">
                <a:pos x="T0" y="T1"/>
              </a:cxn>
              <a:cxn ang="T11">
                <a:pos x="T2" y="T3"/>
              </a:cxn>
              <a:cxn ang="T12">
                <a:pos x="T4" y="T5"/>
              </a:cxn>
              <a:cxn ang="T13">
                <a:pos x="T6" y="T7"/>
              </a:cxn>
              <a:cxn ang="T14">
                <a:pos x="T8" y="T9"/>
              </a:cxn>
            </a:cxnLst>
            <a:rect l="T15" t="T16" r="T17" b="T18"/>
            <a:pathLst>
              <a:path w="336" h="288">
                <a:moveTo>
                  <a:pt x="0" y="48"/>
                </a:moveTo>
                <a:lnTo>
                  <a:pt x="96" y="288"/>
                </a:lnTo>
                <a:lnTo>
                  <a:pt x="192" y="288"/>
                </a:lnTo>
                <a:lnTo>
                  <a:pt x="336" y="0"/>
                </a:lnTo>
                <a:lnTo>
                  <a:pt x="0" y="48"/>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7" name="Freeform 18"/>
          <p:cNvSpPr>
            <a:spLocks/>
          </p:cNvSpPr>
          <p:nvPr/>
        </p:nvSpPr>
        <p:spPr bwMode="auto">
          <a:xfrm>
            <a:off x="4267200" y="2590800"/>
            <a:ext cx="76200" cy="152400"/>
          </a:xfrm>
          <a:custGeom>
            <a:avLst/>
            <a:gdLst>
              <a:gd name="T0" fmla="*/ 0 w 48"/>
              <a:gd name="T1" fmla="*/ 0 h 96"/>
              <a:gd name="T2" fmla="*/ 0 w 48"/>
              <a:gd name="T3" fmla="*/ 2147483647 h 96"/>
              <a:gd name="T4" fmla="*/ 0 w 48"/>
              <a:gd name="T5" fmla="*/ 2147483647 h 96"/>
              <a:gd name="T6" fmla="*/ 2147483647 w 48"/>
              <a:gd name="T7" fmla="*/ 2147483647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0" y="96"/>
                </a:lnTo>
                <a:lnTo>
                  <a:pt x="48" y="96"/>
                </a:lnTo>
                <a:lnTo>
                  <a:pt x="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8" name="Freeform 19"/>
          <p:cNvSpPr>
            <a:spLocks/>
          </p:cNvSpPr>
          <p:nvPr/>
        </p:nvSpPr>
        <p:spPr bwMode="auto">
          <a:xfrm>
            <a:off x="4191000" y="2667000"/>
            <a:ext cx="1588" cy="76200"/>
          </a:xfrm>
          <a:custGeom>
            <a:avLst/>
            <a:gdLst>
              <a:gd name="T0" fmla="*/ 0 w 1"/>
              <a:gd name="T1" fmla="*/ 0 h 48"/>
              <a:gd name="T2" fmla="*/ 0 w 1"/>
              <a:gd name="T3" fmla="*/ 2147483647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no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69" name="Freeform 20"/>
          <p:cNvSpPr>
            <a:spLocks/>
          </p:cNvSpPr>
          <p:nvPr/>
        </p:nvSpPr>
        <p:spPr bwMode="auto">
          <a:xfrm>
            <a:off x="5867400" y="3200400"/>
            <a:ext cx="152400" cy="152400"/>
          </a:xfrm>
          <a:custGeom>
            <a:avLst/>
            <a:gdLst>
              <a:gd name="T0" fmla="*/ 0 w 96"/>
              <a:gd name="T1" fmla="*/ 2147483647 h 96"/>
              <a:gd name="T2" fmla="*/ 2147483647 w 96"/>
              <a:gd name="T3" fmla="*/ 2147483647 h 96"/>
              <a:gd name="T4" fmla="*/ 2147483647 w 96"/>
              <a:gd name="T5" fmla="*/ 0 h 96"/>
              <a:gd name="T6" fmla="*/ 0 w 96"/>
              <a:gd name="T7" fmla="*/ 2147483647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48"/>
                </a:lnTo>
                <a:lnTo>
                  <a:pt x="96" y="0"/>
                </a:lnTo>
                <a:lnTo>
                  <a:pt x="0" y="96"/>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0" name="Freeform 21"/>
          <p:cNvSpPr>
            <a:spLocks/>
          </p:cNvSpPr>
          <p:nvPr/>
        </p:nvSpPr>
        <p:spPr bwMode="auto">
          <a:xfrm>
            <a:off x="4267200" y="2743200"/>
            <a:ext cx="152400" cy="152400"/>
          </a:xfrm>
          <a:custGeom>
            <a:avLst/>
            <a:gdLst>
              <a:gd name="T0" fmla="*/ 2147483647 w 96"/>
              <a:gd name="T1" fmla="*/ 0 h 96"/>
              <a:gd name="T2" fmla="*/ 0 w 96"/>
              <a:gd name="T3" fmla="*/ 2147483647 h 96"/>
              <a:gd name="T4" fmla="*/ 0 w 96"/>
              <a:gd name="T5" fmla="*/ 2147483647 h 96"/>
              <a:gd name="T6" fmla="*/ 2147483647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48"/>
                </a:lnTo>
                <a:lnTo>
                  <a:pt x="0" y="96"/>
                </a:lnTo>
                <a:lnTo>
                  <a:pt x="96"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1" name="Freeform 22"/>
          <p:cNvSpPr>
            <a:spLocks/>
          </p:cNvSpPr>
          <p:nvPr/>
        </p:nvSpPr>
        <p:spPr bwMode="auto">
          <a:xfrm>
            <a:off x="1143000" y="2286000"/>
            <a:ext cx="2514600" cy="2514600"/>
          </a:xfrm>
          <a:custGeom>
            <a:avLst/>
            <a:gdLst>
              <a:gd name="T0" fmla="*/ 2147483647 w 1584"/>
              <a:gd name="T1" fmla="*/ 2147483647 h 1584"/>
              <a:gd name="T2" fmla="*/ 2147483647 w 1584"/>
              <a:gd name="T3" fmla="*/ 0 h 1584"/>
              <a:gd name="T4" fmla="*/ 0 w 1584"/>
              <a:gd name="T5" fmla="*/ 2147483647 h 1584"/>
              <a:gd name="T6" fmla="*/ 0 w 1584"/>
              <a:gd name="T7" fmla="*/ 2147483647 h 1584"/>
              <a:gd name="T8" fmla="*/ 2147483647 w 1584"/>
              <a:gd name="T9" fmla="*/ 2147483647 h 1584"/>
              <a:gd name="T10" fmla="*/ 0 w 1584"/>
              <a:gd name="T11" fmla="*/ 2147483647 h 1584"/>
              <a:gd name="T12" fmla="*/ 2147483647 w 1584"/>
              <a:gd name="T13" fmla="*/ 2147483647 h 1584"/>
              <a:gd name="T14" fmla="*/ 2147483647 w 1584"/>
              <a:gd name="T15" fmla="*/ 2147483647 h 1584"/>
              <a:gd name="T16" fmla="*/ 2147483647 w 1584"/>
              <a:gd name="T17" fmla="*/ 2147483647 h 1584"/>
              <a:gd name="T18" fmla="*/ 2147483647 w 1584"/>
              <a:gd name="T19" fmla="*/ 2147483647 h 1584"/>
              <a:gd name="T20" fmla="*/ 2147483647 w 1584"/>
              <a:gd name="T21" fmla="*/ 2147483647 h 1584"/>
              <a:gd name="T22" fmla="*/ 2147483647 w 1584"/>
              <a:gd name="T23" fmla="*/ 2147483647 h 1584"/>
              <a:gd name="T24" fmla="*/ 2147483647 w 1584"/>
              <a:gd name="T25" fmla="*/ 2147483647 h 1584"/>
              <a:gd name="T26" fmla="*/ 2147483647 w 1584"/>
              <a:gd name="T27" fmla="*/ 2147483647 h 1584"/>
              <a:gd name="T28" fmla="*/ 2147483647 w 1584"/>
              <a:gd name="T29" fmla="*/ 2147483647 h 1584"/>
              <a:gd name="T30" fmla="*/ 2147483647 w 1584"/>
              <a:gd name="T31" fmla="*/ 2147483647 h 1584"/>
              <a:gd name="T32" fmla="*/ 2147483647 w 1584"/>
              <a:gd name="T33" fmla="*/ 2147483647 h 1584"/>
              <a:gd name="T34" fmla="*/ 2147483647 w 1584"/>
              <a:gd name="T35" fmla="*/ 2147483647 h 1584"/>
              <a:gd name="T36" fmla="*/ 2147483647 w 1584"/>
              <a:gd name="T37" fmla="*/ 2147483647 h 1584"/>
              <a:gd name="T38" fmla="*/ 2147483647 w 1584"/>
              <a:gd name="T39" fmla="*/ 2147483647 h 1584"/>
              <a:gd name="T40" fmla="*/ 2147483647 w 1584"/>
              <a:gd name="T41" fmla="*/ 2147483647 h 1584"/>
              <a:gd name="T42" fmla="*/ 2147483647 w 1584"/>
              <a:gd name="T43" fmla="*/ 2147483647 h 1584"/>
              <a:gd name="T44" fmla="*/ 2147483647 w 1584"/>
              <a:gd name="T45" fmla="*/ 2147483647 h 1584"/>
              <a:gd name="T46" fmla="*/ 2147483647 w 1584"/>
              <a:gd name="T47" fmla="*/ 2147483647 h 1584"/>
              <a:gd name="T48" fmla="*/ 2147483647 w 1584"/>
              <a:gd name="T49" fmla="*/ 2147483647 h 1584"/>
              <a:gd name="T50" fmla="*/ 2147483647 w 1584"/>
              <a:gd name="T51" fmla="*/ 2147483647 h 1584"/>
              <a:gd name="T52" fmla="*/ 2147483647 w 1584"/>
              <a:gd name="T53" fmla="*/ 2147483647 h 1584"/>
              <a:gd name="T54" fmla="*/ 2147483647 w 1584"/>
              <a:gd name="T55" fmla="*/ 2147483647 h 1584"/>
              <a:gd name="T56" fmla="*/ 2147483647 w 1584"/>
              <a:gd name="T57" fmla="*/ 2147483647 h 1584"/>
              <a:gd name="T58" fmla="*/ 2147483647 w 1584"/>
              <a:gd name="T59" fmla="*/ 2147483647 h 1584"/>
              <a:gd name="T60" fmla="*/ 2147483647 w 1584"/>
              <a:gd name="T61" fmla="*/ 2147483647 h 1584"/>
              <a:gd name="T62" fmla="*/ 2147483647 w 1584"/>
              <a:gd name="T63" fmla="*/ 2147483647 h 1584"/>
              <a:gd name="T64" fmla="*/ 2147483647 w 1584"/>
              <a:gd name="T65" fmla="*/ 2147483647 h 1584"/>
              <a:gd name="T66" fmla="*/ 2147483647 w 1584"/>
              <a:gd name="T67" fmla="*/ 2147483647 h 1584"/>
              <a:gd name="T68" fmla="*/ 2147483647 w 1584"/>
              <a:gd name="T69" fmla="*/ 2147483647 h 1584"/>
              <a:gd name="T70" fmla="*/ 2147483647 w 1584"/>
              <a:gd name="T71" fmla="*/ 2147483647 h 1584"/>
              <a:gd name="T72" fmla="*/ 2147483647 w 1584"/>
              <a:gd name="T73" fmla="*/ 2147483647 h 1584"/>
              <a:gd name="T74" fmla="*/ 2147483647 w 1584"/>
              <a:gd name="T75" fmla="*/ 2147483647 h 1584"/>
              <a:gd name="T76" fmla="*/ 2147483647 w 1584"/>
              <a:gd name="T77" fmla="*/ 2147483647 h 1584"/>
              <a:gd name="T78" fmla="*/ 2147483647 w 1584"/>
              <a:gd name="T79" fmla="*/ 2147483647 h 1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4"/>
              <a:gd name="T121" fmla="*/ 0 h 1584"/>
              <a:gd name="T122" fmla="*/ 1584 w 1584"/>
              <a:gd name="T123" fmla="*/ 1584 h 1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4" h="1584">
                <a:moveTo>
                  <a:pt x="336" y="48"/>
                </a:moveTo>
                <a:lnTo>
                  <a:pt x="96" y="0"/>
                </a:lnTo>
                <a:lnTo>
                  <a:pt x="0" y="96"/>
                </a:lnTo>
                <a:lnTo>
                  <a:pt x="0" y="192"/>
                </a:lnTo>
                <a:lnTo>
                  <a:pt x="96" y="192"/>
                </a:lnTo>
                <a:lnTo>
                  <a:pt x="0" y="240"/>
                </a:lnTo>
                <a:lnTo>
                  <a:pt x="192" y="192"/>
                </a:lnTo>
                <a:lnTo>
                  <a:pt x="336" y="192"/>
                </a:lnTo>
                <a:lnTo>
                  <a:pt x="528" y="336"/>
                </a:lnTo>
                <a:lnTo>
                  <a:pt x="528" y="432"/>
                </a:lnTo>
                <a:lnTo>
                  <a:pt x="672" y="528"/>
                </a:lnTo>
                <a:lnTo>
                  <a:pt x="768" y="672"/>
                </a:lnTo>
                <a:lnTo>
                  <a:pt x="1008" y="720"/>
                </a:lnTo>
                <a:lnTo>
                  <a:pt x="1104" y="816"/>
                </a:lnTo>
                <a:lnTo>
                  <a:pt x="1056" y="960"/>
                </a:lnTo>
                <a:lnTo>
                  <a:pt x="1200" y="1152"/>
                </a:lnTo>
                <a:lnTo>
                  <a:pt x="1104" y="1536"/>
                </a:lnTo>
                <a:lnTo>
                  <a:pt x="1200" y="1584"/>
                </a:lnTo>
                <a:lnTo>
                  <a:pt x="1200" y="1488"/>
                </a:lnTo>
                <a:lnTo>
                  <a:pt x="1536" y="1104"/>
                </a:lnTo>
                <a:lnTo>
                  <a:pt x="1584" y="960"/>
                </a:lnTo>
                <a:lnTo>
                  <a:pt x="1248" y="768"/>
                </a:lnTo>
                <a:lnTo>
                  <a:pt x="1104" y="768"/>
                </a:lnTo>
                <a:lnTo>
                  <a:pt x="960" y="672"/>
                </a:lnTo>
                <a:lnTo>
                  <a:pt x="960" y="624"/>
                </a:lnTo>
                <a:lnTo>
                  <a:pt x="864" y="672"/>
                </a:lnTo>
                <a:lnTo>
                  <a:pt x="816" y="576"/>
                </a:lnTo>
                <a:lnTo>
                  <a:pt x="960" y="528"/>
                </a:lnTo>
                <a:lnTo>
                  <a:pt x="1056" y="576"/>
                </a:lnTo>
                <a:lnTo>
                  <a:pt x="1056" y="480"/>
                </a:lnTo>
                <a:lnTo>
                  <a:pt x="1248" y="336"/>
                </a:lnTo>
                <a:lnTo>
                  <a:pt x="1152" y="336"/>
                </a:lnTo>
                <a:lnTo>
                  <a:pt x="1344" y="240"/>
                </a:lnTo>
                <a:lnTo>
                  <a:pt x="1104" y="144"/>
                </a:lnTo>
                <a:lnTo>
                  <a:pt x="1056" y="240"/>
                </a:lnTo>
                <a:lnTo>
                  <a:pt x="864" y="192"/>
                </a:lnTo>
                <a:lnTo>
                  <a:pt x="1008" y="48"/>
                </a:lnTo>
                <a:lnTo>
                  <a:pt x="816" y="48"/>
                </a:lnTo>
                <a:lnTo>
                  <a:pt x="768" y="96"/>
                </a:lnTo>
                <a:lnTo>
                  <a:pt x="336" y="48"/>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2" name="Freeform 23"/>
          <p:cNvSpPr>
            <a:spLocks/>
          </p:cNvSpPr>
          <p:nvPr/>
        </p:nvSpPr>
        <p:spPr bwMode="auto">
          <a:xfrm>
            <a:off x="2895600" y="1981200"/>
            <a:ext cx="990600" cy="533400"/>
          </a:xfrm>
          <a:custGeom>
            <a:avLst/>
            <a:gdLst>
              <a:gd name="T0" fmla="*/ 2147483647 w 624"/>
              <a:gd name="T1" fmla="*/ 0 h 336"/>
              <a:gd name="T2" fmla="*/ 0 w 624"/>
              <a:gd name="T3" fmla="*/ 2147483647 h 336"/>
              <a:gd name="T4" fmla="*/ 2147483647 w 624"/>
              <a:gd name="T5" fmla="*/ 2147483647 h 336"/>
              <a:gd name="T6" fmla="*/ 2147483647 w 624"/>
              <a:gd name="T7" fmla="*/ 2147483647 h 336"/>
              <a:gd name="T8" fmla="*/ 2147483647 w 624"/>
              <a:gd name="T9" fmla="*/ 2147483647 h 336"/>
              <a:gd name="T10" fmla="*/ 2147483647 w 624"/>
              <a:gd name="T11" fmla="*/ 2147483647 h 336"/>
              <a:gd name="T12" fmla="*/ 2147483647 w 624"/>
              <a:gd name="T13" fmla="*/ 2147483647 h 336"/>
              <a:gd name="T14" fmla="*/ 2147483647 w 624"/>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36"/>
              <a:gd name="T26" fmla="*/ 624 w 62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36">
                <a:moveTo>
                  <a:pt x="384" y="0"/>
                </a:moveTo>
                <a:lnTo>
                  <a:pt x="0" y="96"/>
                </a:lnTo>
                <a:lnTo>
                  <a:pt x="192" y="144"/>
                </a:lnTo>
                <a:lnTo>
                  <a:pt x="336" y="336"/>
                </a:lnTo>
                <a:lnTo>
                  <a:pt x="432" y="192"/>
                </a:lnTo>
                <a:lnTo>
                  <a:pt x="624" y="144"/>
                </a:lnTo>
                <a:lnTo>
                  <a:pt x="624" y="48"/>
                </a:lnTo>
                <a:lnTo>
                  <a:pt x="384"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3" name="Freeform 24"/>
          <p:cNvSpPr>
            <a:spLocks/>
          </p:cNvSpPr>
          <p:nvPr/>
        </p:nvSpPr>
        <p:spPr bwMode="auto">
          <a:xfrm>
            <a:off x="3962400" y="2895600"/>
            <a:ext cx="1295400" cy="1371600"/>
          </a:xfrm>
          <a:custGeom>
            <a:avLst/>
            <a:gdLst>
              <a:gd name="T0" fmla="*/ 2147483647 w 816"/>
              <a:gd name="T1" fmla="*/ 0 h 864"/>
              <a:gd name="T2" fmla="*/ 2147483647 w 816"/>
              <a:gd name="T3" fmla="*/ 2147483647 h 864"/>
              <a:gd name="T4" fmla="*/ 0 w 816"/>
              <a:gd name="T5" fmla="*/ 2147483647 h 864"/>
              <a:gd name="T6" fmla="*/ 2147483647 w 816"/>
              <a:gd name="T7" fmla="*/ 2147483647 h 864"/>
              <a:gd name="T8" fmla="*/ 2147483647 w 816"/>
              <a:gd name="T9" fmla="*/ 2147483647 h 864"/>
              <a:gd name="T10" fmla="*/ 2147483647 w 816"/>
              <a:gd name="T11" fmla="*/ 2147483647 h 864"/>
              <a:gd name="T12" fmla="*/ 2147483647 w 816"/>
              <a:gd name="T13" fmla="*/ 2147483647 h 864"/>
              <a:gd name="T14" fmla="*/ 2147483647 w 816"/>
              <a:gd name="T15" fmla="*/ 2147483647 h 864"/>
              <a:gd name="T16" fmla="*/ 2147483647 w 816"/>
              <a:gd name="T17" fmla="*/ 2147483647 h 864"/>
              <a:gd name="T18" fmla="*/ 2147483647 w 816"/>
              <a:gd name="T19" fmla="*/ 2147483647 h 864"/>
              <a:gd name="T20" fmla="*/ 2147483647 w 816"/>
              <a:gd name="T21" fmla="*/ 2147483647 h 864"/>
              <a:gd name="T22" fmla="*/ 2147483647 w 816"/>
              <a:gd name="T23" fmla="*/ 2147483647 h 864"/>
              <a:gd name="T24" fmla="*/ 2147483647 w 816"/>
              <a:gd name="T25" fmla="*/ 2147483647 h 864"/>
              <a:gd name="T26" fmla="*/ 2147483647 w 816"/>
              <a:gd name="T27" fmla="*/ 0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6"/>
              <a:gd name="T43" fmla="*/ 0 h 864"/>
              <a:gd name="T44" fmla="*/ 816 w 816"/>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6" h="864">
                <a:moveTo>
                  <a:pt x="288" y="0"/>
                </a:moveTo>
                <a:lnTo>
                  <a:pt x="96" y="48"/>
                </a:lnTo>
                <a:lnTo>
                  <a:pt x="0" y="240"/>
                </a:lnTo>
                <a:lnTo>
                  <a:pt x="96" y="384"/>
                </a:lnTo>
                <a:lnTo>
                  <a:pt x="288" y="384"/>
                </a:lnTo>
                <a:lnTo>
                  <a:pt x="336" y="624"/>
                </a:lnTo>
                <a:lnTo>
                  <a:pt x="480" y="864"/>
                </a:lnTo>
                <a:lnTo>
                  <a:pt x="672" y="576"/>
                </a:lnTo>
                <a:lnTo>
                  <a:pt x="672" y="480"/>
                </a:lnTo>
                <a:lnTo>
                  <a:pt x="816" y="336"/>
                </a:lnTo>
                <a:lnTo>
                  <a:pt x="720" y="336"/>
                </a:lnTo>
                <a:lnTo>
                  <a:pt x="576" y="96"/>
                </a:lnTo>
                <a:lnTo>
                  <a:pt x="336" y="48"/>
                </a:lnTo>
                <a:lnTo>
                  <a:pt x="288"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4" name="Freeform 25"/>
          <p:cNvSpPr>
            <a:spLocks/>
          </p:cNvSpPr>
          <p:nvPr/>
        </p:nvSpPr>
        <p:spPr bwMode="auto">
          <a:xfrm>
            <a:off x="4343400" y="2286000"/>
            <a:ext cx="381000" cy="228600"/>
          </a:xfrm>
          <a:custGeom>
            <a:avLst/>
            <a:gdLst>
              <a:gd name="T0" fmla="*/ 2147483647 w 240"/>
              <a:gd name="T1" fmla="*/ 0 h 144"/>
              <a:gd name="T2" fmla="*/ 2147483647 w 240"/>
              <a:gd name="T3" fmla="*/ 2147483647 h 144"/>
              <a:gd name="T4" fmla="*/ 2147483647 w 240"/>
              <a:gd name="T5" fmla="*/ 2147483647 h 144"/>
              <a:gd name="T6" fmla="*/ 0 w 240"/>
              <a:gd name="T7" fmla="*/ 2147483647 h 144"/>
              <a:gd name="T8" fmla="*/ 0 w 240"/>
              <a:gd name="T9" fmla="*/ 2147483647 h 144"/>
              <a:gd name="T10" fmla="*/ 2147483647 w 240"/>
              <a:gd name="T11" fmla="*/ 2147483647 h 144"/>
              <a:gd name="T12" fmla="*/ 2147483647 w 240"/>
              <a:gd name="T13" fmla="*/ 2147483647 h 144"/>
              <a:gd name="T14" fmla="*/ 2147483647 w 2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
              <a:gd name="T26" fmla="*/ 240 w 2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
                <a:moveTo>
                  <a:pt x="240" y="0"/>
                </a:moveTo>
                <a:lnTo>
                  <a:pt x="96" y="48"/>
                </a:lnTo>
                <a:lnTo>
                  <a:pt x="48" y="96"/>
                </a:lnTo>
                <a:lnTo>
                  <a:pt x="0" y="96"/>
                </a:lnTo>
                <a:lnTo>
                  <a:pt x="0" y="144"/>
                </a:lnTo>
                <a:lnTo>
                  <a:pt x="96" y="144"/>
                </a:lnTo>
                <a:lnTo>
                  <a:pt x="144" y="144"/>
                </a:lnTo>
                <a:lnTo>
                  <a:pt x="24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5" name="Freeform 26"/>
          <p:cNvSpPr>
            <a:spLocks/>
          </p:cNvSpPr>
          <p:nvPr/>
        </p:nvSpPr>
        <p:spPr bwMode="auto">
          <a:xfrm>
            <a:off x="4114800" y="2133600"/>
            <a:ext cx="3581400" cy="1447800"/>
          </a:xfrm>
          <a:custGeom>
            <a:avLst/>
            <a:gdLst>
              <a:gd name="T0" fmla="*/ 2147483647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2147483647 h 912"/>
              <a:gd name="T10" fmla="*/ 2147483647 w 2256"/>
              <a:gd name="T11" fmla="*/ 2147483647 h 912"/>
              <a:gd name="T12" fmla="*/ 0 w 2256"/>
              <a:gd name="T13" fmla="*/ 2147483647 h 912"/>
              <a:gd name="T14" fmla="*/ 0 w 2256"/>
              <a:gd name="T15" fmla="*/ 2147483647 h 912"/>
              <a:gd name="T16" fmla="*/ 2147483647 w 2256"/>
              <a:gd name="T17" fmla="*/ 2147483647 h 912"/>
              <a:gd name="T18" fmla="*/ 2147483647 w 2256"/>
              <a:gd name="T19" fmla="*/ 2147483647 h 912"/>
              <a:gd name="T20" fmla="*/ 2147483647 w 2256"/>
              <a:gd name="T21" fmla="*/ 2147483647 h 912"/>
              <a:gd name="T22" fmla="*/ 2147483647 w 2256"/>
              <a:gd name="T23" fmla="*/ 2147483647 h 912"/>
              <a:gd name="T24" fmla="*/ 2147483647 w 2256"/>
              <a:gd name="T25" fmla="*/ 2147483647 h 912"/>
              <a:gd name="T26" fmla="*/ 2147483647 w 2256"/>
              <a:gd name="T27" fmla="*/ 2147483647 h 912"/>
              <a:gd name="T28" fmla="*/ 2147483647 w 2256"/>
              <a:gd name="T29" fmla="*/ 2147483647 h 912"/>
              <a:gd name="T30" fmla="*/ 2147483647 w 2256"/>
              <a:gd name="T31" fmla="*/ 2147483647 h 912"/>
              <a:gd name="T32" fmla="*/ 2147483647 w 2256"/>
              <a:gd name="T33" fmla="*/ 2147483647 h 912"/>
              <a:gd name="T34" fmla="*/ 2147483647 w 2256"/>
              <a:gd name="T35" fmla="*/ 2147483647 h 912"/>
              <a:gd name="T36" fmla="*/ 2147483647 w 2256"/>
              <a:gd name="T37" fmla="*/ 2147483647 h 912"/>
              <a:gd name="T38" fmla="*/ 2147483647 w 2256"/>
              <a:gd name="T39" fmla="*/ 2147483647 h 912"/>
              <a:gd name="T40" fmla="*/ 2147483647 w 2256"/>
              <a:gd name="T41" fmla="*/ 2147483647 h 912"/>
              <a:gd name="T42" fmla="*/ 2147483647 w 2256"/>
              <a:gd name="T43" fmla="*/ 2147483647 h 912"/>
              <a:gd name="T44" fmla="*/ 2147483647 w 2256"/>
              <a:gd name="T45" fmla="*/ 2147483647 h 912"/>
              <a:gd name="T46" fmla="*/ 2147483647 w 2256"/>
              <a:gd name="T47" fmla="*/ 2147483647 h 912"/>
              <a:gd name="T48" fmla="*/ 2147483647 w 2256"/>
              <a:gd name="T49" fmla="*/ 2147483647 h 912"/>
              <a:gd name="T50" fmla="*/ 2147483647 w 2256"/>
              <a:gd name="T51" fmla="*/ 2147483647 h 912"/>
              <a:gd name="T52" fmla="*/ 2147483647 w 2256"/>
              <a:gd name="T53" fmla="*/ 2147483647 h 912"/>
              <a:gd name="T54" fmla="*/ 2147483647 w 2256"/>
              <a:gd name="T55" fmla="*/ 2147483647 h 912"/>
              <a:gd name="T56" fmla="*/ 2147483647 w 2256"/>
              <a:gd name="T57" fmla="*/ 2147483647 h 912"/>
              <a:gd name="T58" fmla="*/ 2147483647 w 2256"/>
              <a:gd name="T59" fmla="*/ 2147483647 h 912"/>
              <a:gd name="T60" fmla="*/ 2147483647 w 2256"/>
              <a:gd name="T61" fmla="*/ 2147483647 h 912"/>
              <a:gd name="T62" fmla="*/ 2147483647 w 2256"/>
              <a:gd name="T63" fmla="*/ 2147483647 h 912"/>
              <a:gd name="T64" fmla="*/ 2147483647 w 2256"/>
              <a:gd name="T65" fmla="*/ 2147483647 h 912"/>
              <a:gd name="T66" fmla="*/ 2147483647 w 2256"/>
              <a:gd name="T67" fmla="*/ 2147483647 h 912"/>
              <a:gd name="T68" fmla="*/ 2147483647 w 2256"/>
              <a:gd name="T69" fmla="*/ 2147483647 h 912"/>
              <a:gd name="T70" fmla="*/ 2147483647 w 2256"/>
              <a:gd name="T71" fmla="*/ 2147483647 h 912"/>
              <a:gd name="T72" fmla="*/ 2147483647 w 2256"/>
              <a:gd name="T73" fmla="*/ 2147483647 h 912"/>
              <a:gd name="T74" fmla="*/ 2147483647 w 2256"/>
              <a:gd name="T75" fmla="*/ 2147483647 h 912"/>
              <a:gd name="T76" fmla="*/ 2147483647 w 2256"/>
              <a:gd name="T77" fmla="*/ 2147483647 h 912"/>
              <a:gd name="T78" fmla="*/ 2147483647 w 2256"/>
              <a:gd name="T79" fmla="*/ 2147483647 h 912"/>
              <a:gd name="T80" fmla="*/ 2147483647 w 2256"/>
              <a:gd name="T81" fmla="*/ 2147483647 h 912"/>
              <a:gd name="T82" fmla="*/ 2147483647 w 2256"/>
              <a:gd name="T83" fmla="*/ 2147483647 h 912"/>
              <a:gd name="T84" fmla="*/ 2147483647 w 2256"/>
              <a:gd name="T85" fmla="*/ 2147483647 h 912"/>
              <a:gd name="T86" fmla="*/ 2147483647 w 2256"/>
              <a:gd name="T87" fmla="*/ 2147483647 h 912"/>
              <a:gd name="T88" fmla="*/ 2147483647 w 2256"/>
              <a:gd name="T89" fmla="*/ 2147483647 h 912"/>
              <a:gd name="T90" fmla="*/ 2147483647 w 2256"/>
              <a:gd name="T91" fmla="*/ 2147483647 h 912"/>
              <a:gd name="T92" fmla="*/ 2147483647 w 2256"/>
              <a:gd name="T93" fmla="*/ 2147483647 h 912"/>
              <a:gd name="T94" fmla="*/ 2147483647 w 2256"/>
              <a:gd name="T95" fmla="*/ 2147483647 h 912"/>
              <a:gd name="T96" fmla="*/ 2147483647 w 2256"/>
              <a:gd name="T97" fmla="*/ 2147483647 h 912"/>
              <a:gd name="T98" fmla="*/ 2147483647 w 2256"/>
              <a:gd name="T99" fmla="*/ 2147483647 h 912"/>
              <a:gd name="T100" fmla="*/ 2147483647 w 2256"/>
              <a:gd name="T101" fmla="*/ 2147483647 h 912"/>
              <a:gd name="T102" fmla="*/ 2147483647 w 2256"/>
              <a:gd name="T103" fmla="*/ 2147483647 h 912"/>
              <a:gd name="T104" fmla="*/ 2147483647 w 2256"/>
              <a:gd name="T105" fmla="*/ 0 h 912"/>
              <a:gd name="T106" fmla="*/ 2147483647 w 2256"/>
              <a:gd name="T107" fmla="*/ 2147483647 h 912"/>
              <a:gd name="T108" fmla="*/ 2147483647 w 2256"/>
              <a:gd name="T109" fmla="*/ 2147483647 h 912"/>
              <a:gd name="T110" fmla="*/ 2147483647 w 2256"/>
              <a:gd name="T111" fmla="*/ 2147483647 h 912"/>
              <a:gd name="T112" fmla="*/ 2147483647 w 2256"/>
              <a:gd name="T113" fmla="*/ 2147483647 h 912"/>
              <a:gd name="T114" fmla="*/ 2147483647 w 2256"/>
              <a:gd name="T115" fmla="*/ 2147483647 h 912"/>
              <a:gd name="T116" fmla="*/ 2147483647 w 2256"/>
              <a:gd name="T117" fmla="*/ 2147483647 h 9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6"/>
              <a:gd name="T178" fmla="*/ 0 h 912"/>
              <a:gd name="T179" fmla="*/ 2256 w 2256"/>
              <a:gd name="T180" fmla="*/ 912 h 9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6" h="912">
                <a:moveTo>
                  <a:pt x="384" y="96"/>
                </a:moveTo>
                <a:lnTo>
                  <a:pt x="384" y="192"/>
                </a:lnTo>
                <a:lnTo>
                  <a:pt x="336" y="288"/>
                </a:lnTo>
                <a:lnTo>
                  <a:pt x="192" y="288"/>
                </a:lnTo>
                <a:lnTo>
                  <a:pt x="96" y="384"/>
                </a:lnTo>
                <a:lnTo>
                  <a:pt x="48" y="432"/>
                </a:lnTo>
                <a:lnTo>
                  <a:pt x="0" y="432"/>
                </a:lnTo>
                <a:lnTo>
                  <a:pt x="0" y="480"/>
                </a:lnTo>
                <a:lnTo>
                  <a:pt x="96" y="480"/>
                </a:lnTo>
                <a:lnTo>
                  <a:pt x="144" y="384"/>
                </a:lnTo>
                <a:lnTo>
                  <a:pt x="192" y="384"/>
                </a:lnTo>
                <a:lnTo>
                  <a:pt x="288" y="480"/>
                </a:lnTo>
                <a:lnTo>
                  <a:pt x="240" y="384"/>
                </a:lnTo>
                <a:lnTo>
                  <a:pt x="384" y="480"/>
                </a:lnTo>
                <a:lnTo>
                  <a:pt x="432" y="432"/>
                </a:lnTo>
                <a:lnTo>
                  <a:pt x="480" y="384"/>
                </a:lnTo>
                <a:lnTo>
                  <a:pt x="624" y="432"/>
                </a:lnTo>
                <a:lnTo>
                  <a:pt x="480" y="432"/>
                </a:lnTo>
                <a:lnTo>
                  <a:pt x="384" y="480"/>
                </a:lnTo>
                <a:lnTo>
                  <a:pt x="528" y="480"/>
                </a:lnTo>
                <a:lnTo>
                  <a:pt x="528" y="576"/>
                </a:lnTo>
                <a:lnTo>
                  <a:pt x="624" y="768"/>
                </a:lnTo>
                <a:lnTo>
                  <a:pt x="816" y="672"/>
                </a:lnTo>
                <a:lnTo>
                  <a:pt x="720" y="672"/>
                </a:lnTo>
                <a:lnTo>
                  <a:pt x="624" y="576"/>
                </a:lnTo>
                <a:lnTo>
                  <a:pt x="816" y="624"/>
                </a:lnTo>
                <a:lnTo>
                  <a:pt x="960" y="672"/>
                </a:lnTo>
                <a:lnTo>
                  <a:pt x="1056" y="864"/>
                </a:lnTo>
                <a:lnTo>
                  <a:pt x="1056" y="720"/>
                </a:lnTo>
                <a:lnTo>
                  <a:pt x="1152" y="624"/>
                </a:lnTo>
                <a:lnTo>
                  <a:pt x="1296" y="768"/>
                </a:lnTo>
                <a:lnTo>
                  <a:pt x="1344" y="912"/>
                </a:lnTo>
                <a:lnTo>
                  <a:pt x="1344" y="768"/>
                </a:lnTo>
                <a:lnTo>
                  <a:pt x="1392" y="816"/>
                </a:lnTo>
                <a:lnTo>
                  <a:pt x="1392" y="672"/>
                </a:lnTo>
                <a:lnTo>
                  <a:pt x="1536" y="624"/>
                </a:lnTo>
                <a:lnTo>
                  <a:pt x="1536" y="528"/>
                </a:lnTo>
                <a:lnTo>
                  <a:pt x="1488" y="480"/>
                </a:lnTo>
                <a:lnTo>
                  <a:pt x="1632" y="432"/>
                </a:lnTo>
                <a:lnTo>
                  <a:pt x="1632" y="528"/>
                </a:lnTo>
                <a:lnTo>
                  <a:pt x="1680" y="528"/>
                </a:lnTo>
                <a:lnTo>
                  <a:pt x="1680" y="384"/>
                </a:lnTo>
                <a:lnTo>
                  <a:pt x="1776" y="288"/>
                </a:lnTo>
                <a:lnTo>
                  <a:pt x="1728" y="288"/>
                </a:lnTo>
                <a:lnTo>
                  <a:pt x="1824" y="240"/>
                </a:lnTo>
                <a:lnTo>
                  <a:pt x="2016" y="192"/>
                </a:lnTo>
                <a:lnTo>
                  <a:pt x="2112" y="192"/>
                </a:lnTo>
                <a:lnTo>
                  <a:pt x="1968" y="288"/>
                </a:lnTo>
                <a:lnTo>
                  <a:pt x="2256" y="144"/>
                </a:lnTo>
                <a:lnTo>
                  <a:pt x="2208" y="96"/>
                </a:lnTo>
                <a:lnTo>
                  <a:pt x="1920" y="96"/>
                </a:lnTo>
                <a:lnTo>
                  <a:pt x="1584" y="48"/>
                </a:lnTo>
                <a:lnTo>
                  <a:pt x="1344" y="0"/>
                </a:lnTo>
                <a:lnTo>
                  <a:pt x="1008" y="96"/>
                </a:lnTo>
                <a:lnTo>
                  <a:pt x="960" y="144"/>
                </a:lnTo>
                <a:lnTo>
                  <a:pt x="864" y="96"/>
                </a:lnTo>
                <a:lnTo>
                  <a:pt x="624" y="144"/>
                </a:lnTo>
                <a:lnTo>
                  <a:pt x="480" y="192"/>
                </a:lnTo>
                <a:lnTo>
                  <a:pt x="384" y="96"/>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6" name="Freeform 27"/>
          <p:cNvSpPr>
            <a:spLocks/>
          </p:cNvSpPr>
          <p:nvPr/>
        </p:nvSpPr>
        <p:spPr bwMode="auto">
          <a:xfrm>
            <a:off x="5105400" y="27432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96" y="0"/>
                </a:moveTo>
                <a:lnTo>
                  <a:pt x="0" y="48"/>
                </a:lnTo>
                <a:lnTo>
                  <a:pt x="48" y="96"/>
                </a:lnTo>
                <a:lnTo>
                  <a:pt x="144" y="144"/>
                </a:lnTo>
                <a:lnTo>
                  <a:pt x="144" y="48"/>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7" name="Freeform 28"/>
          <p:cNvSpPr>
            <a:spLocks/>
          </p:cNvSpPr>
          <p:nvPr/>
        </p:nvSpPr>
        <p:spPr bwMode="auto">
          <a:xfrm>
            <a:off x="6477000" y="3886200"/>
            <a:ext cx="838200" cy="533400"/>
          </a:xfrm>
          <a:custGeom>
            <a:avLst/>
            <a:gdLst>
              <a:gd name="T0" fmla="*/ 2147483647 w 528"/>
              <a:gd name="T1" fmla="*/ 0 h 336"/>
              <a:gd name="T2" fmla="*/ 2147483647 w 528"/>
              <a:gd name="T3" fmla="*/ 2147483647 h 336"/>
              <a:gd name="T4" fmla="*/ 0 w 528"/>
              <a:gd name="T5" fmla="*/ 2147483647 h 336"/>
              <a:gd name="T6" fmla="*/ 2147483647 w 528"/>
              <a:gd name="T7" fmla="*/ 2147483647 h 336"/>
              <a:gd name="T8" fmla="*/ 2147483647 w 528"/>
              <a:gd name="T9" fmla="*/ 2147483647 h 336"/>
              <a:gd name="T10" fmla="*/ 2147483647 w 528"/>
              <a:gd name="T11" fmla="*/ 2147483647 h 336"/>
              <a:gd name="T12" fmla="*/ 2147483647 w 528"/>
              <a:gd name="T13" fmla="*/ 2147483647 h 336"/>
              <a:gd name="T14" fmla="*/ 2147483647 w 528"/>
              <a:gd name="T15" fmla="*/ 2147483647 h 336"/>
              <a:gd name="T16" fmla="*/ 2147483647 w 528"/>
              <a:gd name="T17" fmla="*/ 2147483647 h 336"/>
              <a:gd name="T18" fmla="*/ 2147483647 w 528"/>
              <a:gd name="T19" fmla="*/ 2147483647 h 336"/>
              <a:gd name="T20" fmla="*/ 2147483647 w 528"/>
              <a:gd name="T21" fmla="*/ 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336"/>
              <a:gd name="T35" fmla="*/ 528 w 528"/>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336">
                <a:moveTo>
                  <a:pt x="240" y="0"/>
                </a:moveTo>
                <a:lnTo>
                  <a:pt x="96" y="96"/>
                </a:lnTo>
                <a:lnTo>
                  <a:pt x="0" y="144"/>
                </a:lnTo>
                <a:lnTo>
                  <a:pt x="48" y="336"/>
                </a:lnTo>
                <a:lnTo>
                  <a:pt x="240" y="288"/>
                </a:lnTo>
                <a:lnTo>
                  <a:pt x="336" y="336"/>
                </a:lnTo>
                <a:lnTo>
                  <a:pt x="480" y="336"/>
                </a:lnTo>
                <a:lnTo>
                  <a:pt x="528" y="192"/>
                </a:lnTo>
                <a:lnTo>
                  <a:pt x="384" y="48"/>
                </a:lnTo>
                <a:lnTo>
                  <a:pt x="336" y="144"/>
                </a:lnTo>
                <a:lnTo>
                  <a:pt x="24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8" name="Freeform 29"/>
          <p:cNvSpPr>
            <a:spLocks/>
          </p:cNvSpPr>
          <p:nvPr/>
        </p:nvSpPr>
        <p:spPr bwMode="auto">
          <a:xfrm>
            <a:off x="6324600" y="35052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96" y="0"/>
                </a:moveTo>
                <a:lnTo>
                  <a:pt x="0" y="96"/>
                </a:lnTo>
                <a:lnTo>
                  <a:pt x="144" y="144"/>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79" name="Freeform 30"/>
          <p:cNvSpPr>
            <a:spLocks/>
          </p:cNvSpPr>
          <p:nvPr/>
        </p:nvSpPr>
        <p:spPr bwMode="auto">
          <a:xfrm>
            <a:off x="6781800" y="3657600"/>
            <a:ext cx="304800" cy="152400"/>
          </a:xfrm>
          <a:custGeom>
            <a:avLst/>
            <a:gdLst>
              <a:gd name="T0" fmla="*/ 0 w 192"/>
              <a:gd name="T1" fmla="*/ 0 h 96"/>
              <a:gd name="T2" fmla="*/ 2147483647 w 192"/>
              <a:gd name="T3" fmla="*/ 2147483647 h 96"/>
              <a:gd name="T4" fmla="*/ 2147483647 w 192"/>
              <a:gd name="T5" fmla="*/ 2147483647 h 96"/>
              <a:gd name="T6" fmla="*/ 2147483647 w 192"/>
              <a:gd name="T7" fmla="*/ 0 h 96"/>
              <a:gd name="T8" fmla="*/ 0 w 192"/>
              <a:gd name="T9" fmla="*/ 0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0"/>
                </a:moveTo>
                <a:lnTo>
                  <a:pt x="144" y="96"/>
                </a:lnTo>
                <a:lnTo>
                  <a:pt x="192" y="96"/>
                </a:lnTo>
                <a:lnTo>
                  <a:pt x="96" y="0"/>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0" name="Freeform 31"/>
          <p:cNvSpPr>
            <a:spLocks/>
          </p:cNvSpPr>
          <p:nvPr/>
        </p:nvSpPr>
        <p:spPr bwMode="auto">
          <a:xfrm>
            <a:off x="5105400" y="3886200"/>
            <a:ext cx="76200" cy="228600"/>
          </a:xfrm>
          <a:custGeom>
            <a:avLst/>
            <a:gdLst>
              <a:gd name="T0" fmla="*/ 2147483647 w 48"/>
              <a:gd name="T1" fmla="*/ 0 h 144"/>
              <a:gd name="T2" fmla="*/ 0 w 48"/>
              <a:gd name="T3" fmla="*/ 2147483647 h 144"/>
              <a:gd name="T4" fmla="*/ 0 w 48"/>
              <a:gd name="T5" fmla="*/ 2147483647 h 144"/>
              <a:gd name="T6" fmla="*/ 2147483647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48"/>
                </a:lnTo>
                <a:lnTo>
                  <a:pt x="0" y="144"/>
                </a:lnTo>
                <a:lnTo>
                  <a:pt x="48"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1" name="Freeform 32"/>
          <p:cNvSpPr>
            <a:spLocks/>
          </p:cNvSpPr>
          <p:nvPr/>
        </p:nvSpPr>
        <p:spPr bwMode="auto">
          <a:xfrm>
            <a:off x="6781800" y="2743200"/>
            <a:ext cx="228600" cy="228600"/>
          </a:xfrm>
          <a:custGeom>
            <a:avLst/>
            <a:gdLst>
              <a:gd name="T0" fmla="*/ 2147483647 w 144"/>
              <a:gd name="T1" fmla="*/ 0 h 144"/>
              <a:gd name="T2" fmla="*/ 2147483647 w 144"/>
              <a:gd name="T3" fmla="*/ 2147483647 h 144"/>
              <a:gd name="T4" fmla="*/ 0 w 144"/>
              <a:gd name="T5" fmla="*/ 2147483647 h 144"/>
              <a:gd name="T6" fmla="*/ 2147483647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144" y="0"/>
                </a:moveTo>
                <a:lnTo>
                  <a:pt x="96" y="48"/>
                </a:lnTo>
                <a:lnTo>
                  <a:pt x="0" y="144"/>
                </a:lnTo>
                <a:lnTo>
                  <a:pt x="96" y="96"/>
                </a:lnTo>
                <a:lnTo>
                  <a:pt x="144"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2" name="Freeform 33"/>
          <p:cNvSpPr>
            <a:spLocks/>
          </p:cNvSpPr>
          <p:nvPr/>
        </p:nvSpPr>
        <p:spPr bwMode="auto">
          <a:xfrm>
            <a:off x="4495800" y="3810000"/>
            <a:ext cx="533400" cy="457200"/>
          </a:xfrm>
          <a:custGeom>
            <a:avLst/>
            <a:gdLst>
              <a:gd name="T0" fmla="*/ 0 w 336"/>
              <a:gd name="T1" fmla="*/ 2147483647 h 288"/>
              <a:gd name="T2" fmla="*/ 2147483647 w 336"/>
              <a:gd name="T3" fmla="*/ 2147483647 h 288"/>
              <a:gd name="T4" fmla="*/ 2147483647 w 336"/>
              <a:gd name="T5" fmla="*/ 2147483647 h 288"/>
              <a:gd name="T6" fmla="*/ 2147483647 w 336"/>
              <a:gd name="T7" fmla="*/ 0 h 288"/>
              <a:gd name="T8" fmla="*/ 0 w 336"/>
              <a:gd name="T9" fmla="*/ 2147483647 h 288"/>
              <a:gd name="T10" fmla="*/ 0 60000 65536"/>
              <a:gd name="T11" fmla="*/ 0 60000 65536"/>
              <a:gd name="T12" fmla="*/ 0 60000 65536"/>
              <a:gd name="T13" fmla="*/ 0 60000 65536"/>
              <a:gd name="T14" fmla="*/ 0 60000 65536"/>
              <a:gd name="T15" fmla="*/ 0 w 336"/>
              <a:gd name="T16" fmla="*/ 0 h 288"/>
              <a:gd name="T17" fmla="*/ 336 w 336"/>
              <a:gd name="T18" fmla="*/ 288 h 288"/>
            </a:gdLst>
            <a:ahLst/>
            <a:cxnLst>
              <a:cxn ang="T10">
                <a:pos x="T0" y="T1"/>
              </a:cxn>
              <a:cxn ang="T11">
                <a:pos x="T2" y="T3"/>
              </a:cxn>
              <a:cxn ang="T12">
                <a:pos x="T4" y="T5"/>
              </a:cxn>
              <a:cxn ang="T13">
                <a:pos x="T6" y="T7"/>
              </a:cxn>
              <a:cxn ang="T14">
                <a:pos x="T8" y="T9"/>
              </a:cxn>
            </a:cxnLst>
            <a:rect l="T15" t="T16" r="T17" b="T18"/>
            <a:pathLst>
              <a:path w="336" h="288">
                <a:moveTo>
                  <a:pt x="0" y="48"/>
                </a:moveTo>
                <a:lnTo>
                  <a:pt x="96" y="288"/>
                </a:lnTo>
                <a:lnTo>
                  <a:pt x="192" y="288"/>
                </a:lnTo>
                <a:lnTo>
                  <a:pt x="336" y="0"/>
                </a:lnTo>
                <a:lnTo>
                  <a:pt x="0" y="48"/>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3" name="Freeform 34"/>
          <p:cNvSpPr>
            <a:spLocks/>
          </p:cNvSpPr>
          <p:nvPr/>
        </p:nvSpPr>
        <p:spPr bwMode="auto">
          <a:xfrm>
            <a:off x="4191000" y="2514600"/>
            <a:ext cx="76200" cy="152400"/>
          </a:xfrm>
          <a:custGeom>
            <a:avLst/>
            <a:gdLst>
              <a:gd name="T0" fmla="*/ 0 w 48"/>
              <a:gd name="T1" fmla="*/ 0 h 96"/>
              <a:gd name="T2" fmla="*/ 0 w 48"/>
              <a:gd name="T3" fmla="*/ 2147483647 h 96"/>
              <a:gd name="T4" fmla="*/ 0 w 48"/>
              <a:gd name="T5" fmla="*/ 2147483647 h 96"/>
              <a:gd name="T6" fmla="*/ 2147483647 w 48"/>
              <a:gd name="T7" fmla="*/ 2147483647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0" y="96"/>
                </a:lnTo>
                <a:lnTo>
                  <a:pt x="48" y="96"/>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4" name="Freeform 35"/>
          <p:cNvSpPr>
            <a:spLocks/>
          </p:cNvSpPr>
          <p:nvPr/>
        </p:nvSpPr>
        <p:spPr bwMode="auto">
          <a:xfrm>
            <a:off x="4114800" y="2590800"/>
            <a:ext cx="1588" cy="76200"/>
          </a:xfrm>
          <a:custGeom>
            <a:avLst/>
            <a:gdLst>
              <a:gd name="T0" fmla="*/ 0 w 1"/>
              <a:gd name="T1" fmla="*/ 0 h 48"/>
              <a:gd name="T2" fmla="*/ 0 w 1"/>
              <a:gd name="T3" fmla="*/ 2147483647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5" name="Freeform 36"/>
          <p:cNvSpPr>
            <a:spLocks/>
          </p:cNvSpPr>
          <p:nvPr/>
        </p:nvSpPr>
        <p:spPr bwMode="auto">
          <a:xfrm>
            <a:off x="5715000" y="3141663"/>
            <a:ext cx="152400" cy="152400"/>
          </a:xfrm>
          <a:custGeom>
            <a:avLst/>
            <a:gdLst>
              <a:gd name="T0" fmla="*/ 0 w 96"/>
              <a:gd name="T1" fmla="*/ 2147483647 h 96"/>
              <a:gd name="T2" fmla="*/ 2147483647 w 96"/>
              <a:gd name="T3" fmla="*/ 2147483647 h 96"/>
              <a:gd name="T4" fmla="*/ 2147483647 w 96"/>
              <a:gd name="T5" fmla="*/ 0 h 96"/>
              <a:gd name="T6" fmla="*/ 0 w 96"/>
              <a:gd name="T7" fmla="*/ 2147483647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48"/>
                </a:lnTo>
                <a:lnTo>
                  <a:pt x="96" y="0"/>
                </a:lnTo>
                <a:lnTo>
                  <a:pt x="0" y="96"/>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6" name="Freeform 37"/>
          <p:cNvSpPr>
            <a:spLocks/>
          </p:cNvSpPr>
          <p:nvPr/>
        </p:nvSpPr>
        <p:spPr bwMode="auto">
          <a:xfrm>
            <a:off x="4191000" y="2667000"/>
            <a:ext cx="152400" cy="152400"/>
          </a:xfrm>
          <a:custGeom>
            <a:avLst/>
            <a:gdLst>
              <a:gd name="T0" fmla="*/ 2147483647 w 96"/>
              <a:gd name="T1" fmla="*/ 0 h 96"/>
              <a:gd name="T2" fmla="*/ 0 w 96"/>
              <a:gd name="T3" fmla="*/ 2147483647 h 96"/>
              <a:gd name="T4" fmla="*/ 0 w 96"/>
              <a:gd name="T5" fmla="*/ 2147483647 h 96"/>
              <a:gd name="T6" fmla="*/ 2147483647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48"/>
                </a:lnTo>
                <a:lnTo>
                  <a:pt x="0" y="96"/>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49187" name="Oval 318"/>
          <p:cNvSpPr>
            <a:spLocks noChangeArrowheads="1"/>
          </p:cNvSpPr>
          <p:nvPr/>
        </p:nvSpPr>
        <p:spPr bwMode="auto">
          <a:xfrm>
            <a:off x="2286000" y="28956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88" name="Oval 318"/>
          <p:cNvSpPr>
            <a:spLocks noChangeArrowheads="1"/>
          </p:cNvSpPr>
          <p:nvPr/>
        </p:nvSpPr>
        <p:spPr bwMode="auto">
          <a:xfrm>
            <a:off x="2743200" y="28194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89" name="Oval 318"/>
          <p:cNvSpPr>
            <a:spLocks noChangeArrowheads="1"/>
          </p:cNvSpPr>
          <p:nvPr/>
        </p:nvSpPr>
        <p:spPr bwMode="auto">
          <a:xfrm>
            <a:off x="7086600" y="43434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90" name="Oval 318"/>
          <p:cNvSpPr>
            <a:spLocks noChangeArrowheads="1"/>
          </p:cNvSpPr>
          <p:nvPr/>
        </p:nvSpPr>
        <p:spPr bwMode="auto">
          <a:xfrm>
            <a:off x="2971800" y="28956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91" name="Oval 318"/>
          <p:cNvSpPr>
            <a:spLocks noChangeArrowheads="1"/>
          </p:cNvSpPr>
          <p:nvPr/>
        </p:nvSpPr>
        <p:spPr bwMode="auto">
          <a:xfrm>
            <a:off x="4267200" y="25908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92" name="Oval 318"/>
          <p:cNvSpPr>
            <a:spLocks noChangeArrowheads="1"/>
          </p:cNvSpPr>
          <p:nvPr/>
        </p:nvSpPr>
        <p:spPr bwMode="auto">
          <a:xfrm>
            <a:off x="4648200" y="41910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93" name="Oval 318"/>
          <p:cNvSpPr>
            <a:spLocks noChangeArrowheads="1"/>
          </p:cNvSpPr>
          <p:nvPr/>
        </p:nvSpPr>
        <p:spPr bwMode="auto">
          <a:xfrm>
            <a:off x="4495800" y="24384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194" name="Isosceles Triangle 47"/>
          <p:cNvSpPr>
            <a:spLocks noChangeArrowheads="1"/>
          </p:cNvSpPr>
          <p:nvPr/>
        </p:nvSpPr>
        <p:spPr bwMode="auto">
          <a:xfrm>
            <a:off x="2514600" y="28956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195" name="Isosceles Triangle 48"/>
          <p:cNvSpPr>
            <a:spLocks noChangeArrowheads="1"/>
          </p:cNvSpPr>
          <p:nvPr/>
        </p:nvSpPr>
        <p:spPr bwMode="auto">
          <a:xfrm>
            <a:off x="2743200" y="29718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196" name="Isosceles Triangle 49"/>
          <p:cNvSpPr>
            <a:spLocks noChangeArrowheads="1"/>
          </p:cNvSpPr>
          <p:nvPr/>
        </p:nvSpPr>
        <p:spPr bwMode="auto">
          <a:xfrm>
            <a:off x="2209800" y="28956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197" name="Isosceles Triangle 50"/>
          <p:cNvSpPr>
            <a:spLocks noChangeArrowheads="1"/>
          </p:cNvSpPr>
          <p:nvPr/>
        </p:nvSpPr>
        <p:spPr bwMode="auto">
          <a:xfrm>
            <a:off x="2667000" y="28956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198" name="TextBox 47"/>
          <p:cNvSpPr txBox="1">
            <a:spLocks noChangeArrowheads="1"/>
          </p:cNvSpPr>
          <p:nvPr/>
        </p:nvSpPr>
        <p:spPr bwMode="auto">
          <a:xfrm>
            <a:off x="1143000" y="2819400"/>
            <a:ext cx="838200" cy="276225"/>
          </a:xfrm>
          <a:prstGeom prst="rect">
            <a:avLst/>
          </a:prstGeom>
          <a:noFill/>
          <a:ln w="9525">
            <a:noFill/>
            <a:miter lim="800000"/>
            <a:headEnd/>
            <a:tailEnd/>
          </a:ln>
        </p:spPr>
        <p:txBody>
          <a:bodyPr>
            <a:spAutoFit/>
          </a:bodyPr>
          <a:lstStyle/>
          <a:p>
            <a:pPr algn="r" eaLnBrk="1" hangingPunct="1"/>
            <a:r>
              <a:rPr lang="en-US" sz="1200" b="1">
                <a:solidFill>
                  <a:prstClr val="black"/>
                </a:solidFill>
                <a:latin typeface="Arial" charset="0"/>
                <a:cs typeface="Arial" charset="0"/>
              </a:rPr>
              <a:t> CELT</a:t>
            </a:r>
          </a:p>
        </p:txBody>
      </p:sp>
      <p:sp>
        <p:nvSpPr>
          <p:cNvPr id="49199" name="TextBox 48"/>
          <p:cNvSpPr txBox="1">
            <a:spLocks noChangeArrowheads="1"/>
          </p:cNvSpPr>
          <p:nvPr/>
        </p:nvSpPr>
        <p:spPr bwMode="auto">
          <a:xfrm>
            <a:off x="2590800" y="2590800"/>
            <a:ext cx="12954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 CRLT North</a:t>
            </a:r>
          </a:p>
        </p:txBody>
      </p:sp>
      <p:sp>
        <p:nvSpPr>
          <p:cNvPr id="49200" name="TextBox 49"/>
          <p:cNvSpPr txBox="1">
            <a:spLocks noChangeArrowheads="1"/>
          </p:cNvSpPr>
          <p:nvPr/>
        </p:nvSpPr>
        <p:spPr bwMode="auto">
          <a:xfrm>
            <a:off x="4267200" y="4267200"/>
            <a:ext cx="8382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 CREE</a:t>
            </a:r>
          </a:p>
        </p:txBody>
      </p:sp>
      <p:sp>
        <p:nvSpPr>
          <p:cNvPr id="49201" name="TextBox 50"/>
          <p:cNvSpPr txBox="1">
            <a:spLocks noChangeArrowheads="1"/>
          </p:cNvSpPr>
          <p:nvPr/>
        </p:nvSpPr>
        <p:spPr bwMode="auto">
          <a:xfrm>
            <a:off x="6705600" y="4419600"/>
            <a:ext cx="8382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UICEE</a:t>
            </a:r>
          </a:p>
        </p:txBody>
      </p:sp>
      <p:sp>
        <p:nvSpPr>
          <p:cNvPr id="49202" name="TextBox 53"/>
          <p:cNvSpPr txBox="1">
            <a:spLocks noChangeArrowheads="1"/>
          </p:cNvSpPr>
          <p:nvPr/>
        </p:nvSpPr>
        <p:spPr bwMode="auto">
          <a:xfrm>
            <a:off x="3352800" y="2362200"/>
            <a:ext cx="1066800" cy="276225"/>
          </a:xfrm>
          <a:prstGeom prst="rect">
            <a:avLst/>
          </a:prstGeom>
          <a:noFill/>
          <a:ln w="9525">
            <a:noFill/>
            <a:miter lim="800000"/>
            <a:headEnd/>
            <a:tailEnd/>
          </a:ln>
        </p:spPr>
        <p:txBody>
          <a:bodyPr>
            <a:spAutoFit/>
          </a:bodyPr>
          <a:lstStyle/>
          <a:p>
            <a:pPr algn="r" eaLnBrk="1" hangingPunct="1"/>
            <a:r>
              <a:rPr lang="en-US" sz="1200" b="1">
                <a:solidFill>
                  <a:prstClr val="black"/>
                </a:solidFill>
                <a:latin typeface="Arial" charset="0"/>
                <a:cs typeface="Arial" charset="0"/>
              </a:rPr>
              <a:t>UCPBLEE</a:t>
            </a:r>
          </a:p>
        </p:txBody>
      </p:sp>
      <p:sp>
        <p:nvSpPr>
          <p:cNvPr id="49203" name="TextBox 54"/>
          <p:cNvSpPr txBox="1">
            <a:spLocks noChangeArrowheads="1"/>
          </p:cNvSpPr>
          <p:nvPr/>
        </p:nvSpPr>
        <p:spPr bwMode="auto">
          <a:xfrm>
            <a:off x="3810000" y="2133600"/>
            <a:ext cx="8382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 EERG</a:t>
            </a:r>
          </a:p>
        </p:txBody>
      </p:sp>
      <p:sp>
        <p:nvSpPr>
          <p:cNvPr id="49204" name="TextBox 55"/>
          <p:cNvSpPr txBox="1">
            <a:spLocks noChangeArrowheads="1"/>
          </p:cNvSpPr>
          <p:nvPr/>
        </p:nvSpPr>
        <p:spPr bwMode="auto">
          <a:xfrm>
            <a:off x="2971800" y="2819400"/>
            <a:ext cx="1066800" cy="276225"/>
          </a:xfrm>
          <a:prstGeom prst="rect">
            <a:avLst/>
          </a:prstGeom>
          <a:noFill/>
          <a:ln w="9525">
            <a:noFill/>
            <a:miter lim="800000"/>
            <a:headEnd/>
            <a:tailEnd/>
          </a:ln>
        </p:spPr>
        <p:txBody>
          <a:bodyPr>
            <a:spAutoFit/>
          </a:bodyPr>
          <a:lstStyle/>
          <a:p>
            <a:pPr algn="l" eaLnBrk="1" hangingPunct="1"/>
            <a:r>
              <a:rPr lang="en-US" sz="1200" b="1">
                <a:solidFill>
                  <a:prstClr val="black"/>
                </a:solidFill>
                <a:latin typeface="Arial" charset="0"/>
                <a:cs typeface="Arial" charset="0"/>
              </a:rPr>
              <a:t> CASEE</a:t>
            </a:r>
          </a:p>
        </p:txBody>
      </p:sp>
      <p:sp>
        <p:nvSpPr>
          <p:cNvPr id="49205" name="TextBox 56"/>
          <p:cNvSpPr txBox="1">
            <a:spLocks noChangeArrowheads="1"/>
          </p:cNvSpPr>
          <p:nvPr/>
        </p:nvSpPr>
        <p:spPr bwMode="auto">
          <a:xfrm>
            <a:off x="1752600" y="2590800"/>
            <a:ext cx="914400" cy="276225"/>
          </a:xfrm>
          <a:prstGeom prst="rect">
            <a:avLst/>
          </a:prstGeom>
          <a:noFill/>
          <a:ln w="9525">
            <a:noFill/>
            <a:miter lim="800000"/>
            <a:headEnd/>
            <a:tailEnd/>
          </a:ln>
        </p:spPr>
        <p:txBody>
          <a:bodyPr>
            <a:spAutoFit/>
          </a:bodyPr>
          <a:lstStyle/>
          <a:p>
            <a:pPr algn="r" eaLnBrk="1" hangingPunct="1"/>
            <a:r>
              <a:rPr lang="en-US" sz="1200" b="1">
                <a:solidFill>
                  <a:prstClr val="black"/>
                </a:solidFill>
                <a:latin typeface="Arial" charset="0"/>
                <a:cs typeface="Arial" charset="0"/>
              </a:rPr>
              <a:t> Purdue</a:t>
            </a:r>
          </a:p>
        </p:txBody>
      </p:sp>
      <p:sp>
        <p:nvSpPr>
          <p:cNvPr id="49206" name="Oval 318"/>
          <p:cNvSpPr>
            <a:spLocks noChangeArrowheads="1"/>
          </p:cNvSpPr>
          <p:nvPr/>
        </p:nvSpPr>
        <p:spPr bwMode="auto">
          <a:xfrm>
            <a:off x="2895600" y="29718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207" name="Oval 318"/>
          <p:cNvSpPr>
            <a:spLocks noChangeArrowheads="1"/>
          </p:cNvSpPr>
          <p:nvPr/>
        </p:nvSpPr>
        <p:spPr bwMode="auto">
          <a:xfrm>
            <a:off x="304800" y="512445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208" name="Isosceles Triangle 49"/>
          <p:cNvSpPr>
            <a:spLocks noChangeArrowheads="1"/>
          </p:cNvSpPr>
          <p:nvPr/>
        </p:nvSpPr>
        <p:spPr bwMode="auto">
          <a:xfrm>
            <a:off x="228600" y="611505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209" name="TextBox 54"/>
          <p:cNvSpPr txBox="1">
            <a:spLocks noChangeArrowheads="1"/>
          </p:cNvSpPr>
          <p:nvPr/>
        </p:nvSpPr>
        <p:spPr bwMode="auto">
          <a:xfrm>
            <a:off x="3276600" y="2514600"/>
            <a:ext cx="838200" cy="276225"/>
          </a:xfrm>
          <a:prstGeom prst="rect">
            <a:avLst/>
          </a:prstGeom>
          <a:noFill/>
          <a:ln w="9525">
            <a:noFill/>
            <a:miter lim="800000"/>
            <a:headEnd/>
            <a:tailEnd/>
          </a:ln>
        </p:spPr>
        <p:txBody>
          <a:bodyPr>
            <a:spAutoFit/>
          </a:bodyPr>
          <a:lstStyle/>
          <a:p>
            <a:pPr algn="r" eaLnBrk="1" hangingPunct="1"/>
            <a:r>
              <a:rPr lang="en-US" sz="1200" b="1">
                <a:solidFill>
                  <a:prstClr val="black"/>
                </a:solidFill>
                <a:latin typeface="Arial" charset="0"/>
                <a:cs typeface="Arial" charset="0"/>
              </a:rPr>
              <a:t> ESC</a:t>
            </a:r>
          </a:p>
        </p:txBody>
      </p:sp>
      <p:sp>
        <p:nvSpPr>
          <p:cNvPr id="49210" name="Oval 318"/>
          <p:cNvSpPr>
            <a:spLocks noChangeArrowheads="1"/>
          </p:cNvSpPr>
          <p:nvPr/>
        </p:nvSpPr>
        <p:spPr bwMode="auto">
          <a:xfrm>
            <a:off x="4114800" y="25908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211" name="Oval 318"/>
          <p:cNvSpPr>
            <a:spLocks noChangeArrowheads="1"/>
          </p:cNvSpPr>
          <p:nvPr/>
        </p:nvSpPr>
        <p:spPr bwMode="auto">
          <a:xfrm>
            <a:off x="2590800" y="28194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212" name="TextBox 48"/>
          <p:cNvSpPr txBox="1">
            <a:spLocks noChangeArrowheads="1"/>
          </p:cNvSpPr>
          <p:nvPr/>
        </p:nvSpPr>
        <p:spPr bwMode="auto">
          <a:xfrm>
            <a:off x="2057400" y="3124200"/>
            <a:ext cx="5334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 FIC</a:t>
            </a:r>
          </a:p>
        </p:txBody>
      </p:sp>
      <p:sp>
        <p:nvSpPr>
          <p:cNvPr id="49213" name="Oval 318"/>
          <p:cNvSpPr>
            <a:spLocks noChangeArrowheads="1"/>
          </p:cNvSpPr>
          <p:nvPr/>
        </p:nvSpPr>
        <p:spPr bwMode="auto">
          <a:xfrm>
            <a:off x="2438400" y="31242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49214" name="TextBox 48"/>
          <p:cNvSpPr txBox="1">
            <a:spLocks noChangeArrowheads="1"/>
          </p:cNvSpPr>
          <p:nvPr/>
        </p:nvSpPr>
        <p:spPr bwMode="auto">
          <a:xfrm>
            <a:off x="2438400" y="2438400"/>
            <a:ext cx="5334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 ELC</a:t>
            </a:r>
          </a:p>
        </p:txBody>
      </p:sp>
      <p:sp>
        <p:nvSpPr>
          <p:cNvPr id="49215" name="TextBox 56"/>
          <p:cNvSpPr txBox="1">
            <a:spLocks noChangeArrowheads="1"/>
          </p:cNvSpPr>
          <p:nvPr/>
        </p:nvSpPr>
        <p:spPr bwMode="auto">
          <a:xfrm>
            <a:off x="2438400" y="2971800"/>
            <a:ext cx="533400" cy="276225"/>
          </a:xfrm>
          <a:prstGeom prst="rect">
            <a:avLst/>
          </a:prstGeom>
          <a:noFill/>
          <a:ln w="9525">
            <a:noFill/>
            <a:miter lim="800000"/>
            <a:headEnd/>
            <a:tailEnd/>
          </a:ln>
        </p:spPr>
        <p:txBody>
          <a:bodyPr>
            <a:spAutoFit/>
          </a:bodyPr>
          <a:lstStyle/>
          <a:p>
            <a:pPr algn="l" eaLnBrk="1" hangingPunct="1"/>
            <a:r>
              <a:rPr lang="en-US" sz="1200" b="1">
                <a:solidFill>
                  <a:prstClr val="black"/>
                </a:solidFill>
                <a:latin typeface="Arial" charset="0"/>
                <a:cs typeface="Arial" charset="0"/>
              </a:rPr>
              <a:t>VT</a:t>
            </a:r>
          </a:p>
        </p:txBody>
      </p:sp>
      <p:sp>
        <p:nvSpPr>
          <p:cNvPr id="49216" name="TextBox 56"/>
          <p:cNvSpPr txBox="1">
            <a:spLocks noChangeArrowheads="1"/>
          </p:cNvSpPr>
          <p:nvPr/>
        </p:nvSpPr>
        <p:spPr bwMode="auto">
          <a:xfrm>
            <a:off x="1295400" y="2971800"/>
            <a:ext cx="1066800" cy="276225"/>
          </a:xfrm>
          <a:prstGeom prst="rect">
            <a:avLst/>
          </a:prstGeom>
          <a:noFill/>
          <a:ln w="9525">
            <a:noFill/>
            <a:miter lim="800000"/>
            <a:headEnd/>
            <a:tailEnd/>
          </a:ln>
        </p:spPr>
        <p:txBody>
          <a:bodyPr>
            <a:spAutoFit/>
          </a:bodyPr>
          <a:lstStyle/>
          <a:p>
            <a:pPr algn="r" eaLnBrk="1" hangingPunct="1"/>
            <a:r>
              <a:rPr lang="en-US" sz="1200" b="1">
                <a:solidFill>
                  <a:prstClr val="black"/>
                </a:solidFill>
                <a:latin typeface="Arial" charset="0"/>
                <a:cs typeface="Arial" charset="0"/>
              </a:rPr>
              <a:t>Utah St </a:t>
            </a:r>
          </a:p>
        </p:txBody>
      </p:sp>
      <p:sp>
        <p:nvSpPr>
          <p:cNvPr id="49217" name="TextBox 56"/>
          <p:cNvSpPr txBox="1">
            <a:spLocks noChangeArrowheads="1"/>
          </p:cNvSpPr>
          <p:nvPr/>
        </p:nvSpPr>
        <p:spPr bwMode="auto">
          <a:xfrm>
            <a:off x="2743200" y="3124200"/>
            <a:ext cx="1066800" cy="276225"/>
          </a:xfrm>
          <a:prstGeom prst="rect">
            <a:avLst/>
          </a:prstGeom>
          <a:noFill/>
          <a:ln w="9525">
            <a:noFill/>
            <a:miter lim="800000"/>
            <a:headEnd/>
            <a:tailEnd/>
          </a:ln>
        </p:spPr>
        <p:txBody>
          <a:bodyPr>
            <a:spAutoFit/>
          </a:bodyPr>
          <a:lstStyle/>
          <a:p>
            <a:pPr algn="l" eaLnBrk="1" hangingPunct="1"/>
            <a:r>
              <a:rPr lang="en-US" sz="1200" b="1">
                <a:solidFill>
                  <a:prstClr val="black"/>
                </a:solidFill>
                <a:latin typeface="Arial" charset="0"/>
                <a:cs typeface="Arial" charset="0"/>
              </a:rPr>
              <a:t>Clemson</a:t>
            </a:r>
          </a:p>
        </p:txBody>
      </p:sp>
      <p:sp>
        <p:nvSpPr>
          <p:cNvPr id="49218" name="TextBox 58"/>
          <p:cNvSpPr txBox="1">
            <a:spLocks noChangeArrowheads="1"/>
          </p:cNvSpPr>
          <p:nvPr/>
        </p:nvSpPr>
        <p:spPr bwMode="auto">
          <a:xfrm>
            <a:off x="381000" y="5029200"/>
            <a:ext cx="8610600" cy="2065338"/>
          </a:xfrm>
          <a:prstGeom prst="rect">
            <a:avLst/>
          </a:prstGeom>
          <a:noFill/>
          <a:ln w="9525">
            <a:noFill/>
            <a:miter lim="800000"/>
            <a:headEnd/>
            <a:tailEnd/>
          </a:ln>
        </p:spPr>
        <p:txBody>
          <a:bodyPr>
            <a:spAutoFit/>
          </a:bodyPr>
          <a:lstStyle/>
          <a:p>
            <a:pPr algn="l" eaLnBrk="1" hangingPunct="1">
              <a:spcAft>
                <a:spcPts val="500"/>
              </a:spcAft>
            </a:pPr>
            <a:r>
              <a:rPr lang="en-US" sz="1200" b="1">
                <a:solidFill>
                  <a:prstClr val="black"/>
                </a:solidFill>
                <a:latin typeface="Arial" charset="0"/>
                <a:cs typeface="Arial" charset="0"/>
              </a:rPr>
              <a:t>Engineering Teaching and Learning Centers </a:t>
            </a:r>
            <a:r>
              <a:rPr lang="en-US" sz="1000">
                <a:solidFill>
                  <a:prstClr val="black"/>
                </a:solidFill>
                <a:latin typeface="Arial" charset="0"/>
                <a:cs typeface="Arial" charset="0"/>
              </a:rPr>
              <a:t>― Australia: UICEE, UNESCO International Centre for Engineering Education; Denmark: UCPBLEE, UNESCO Chair in Problem Based Learning in Engineering Education; South Africa: CREE, Centre for Research in Engineering Education, U of Cape Town; Sweden: Engineering Education Research Group, Linköping U; UK: ESC, Engineering Subject Centre, Higher Education Academy; USA: CELT, Center for Engineering Learning and Teaching, U of Washington; CRLT North, Center for Research on Learning and Teaching, U of Michigan; Faculty Innovation Center, U of Texas-Austin; Engineering Learning Center, U of Wisconsin-Madison; CASEE, Center for the Advancement of Scholarship in Engineering Education, National Academy of Engineering.</a:t>
            </a:r>
          </a:p>
          <a:p>
            <a:pPr algn="l" eaLnBrk="1" hangingPunct="1"/>
            <a:r>
              <a:rPr lang="en-US" sz="1200" b="1">
                <a:solidFill>
                  <a:prstClr val="black"/>
                </a:solidFill>
                <a:latin typeface="Arial" charset="0"/>
                <a:cs typeface="Arial" charset="0"/>
              </a:rPr>
              <a:t>Engineering Education Degree-granting Departments </a:t>
            </a:r>
            <a:r>
              <a:rPr lang="en-US" sz="1000">
                <a:solidFill>
                  <a:prstClr val="black"/>
                </a:solidFill>
                <a:latin typeface="Arial" charset="0"/>
                <a:cs typeface="Arial" charset="0"/>
              </a:rPr>
              <a:t>― USA: School of Engineering Education, Purdue U; Department of Engineering Education, Virginia Tech; Department of Engineering and Science Education, Clemson U; Department of Engineering and Technology Education, Utah State U; Malaysia: Engineering Education PhD program, Universiti Teknologi Malaysia; India: National Institute for Technical Teacher Training and Research; Mexico: Universidad de las Americas, Puebla</a:t>
            </a:r>
            <a:endParaRPr lang="en-US" sz="1000" b="1">
              <a:solidFill>
                <a:prstClr val="black"/>
              </a:solidFill>
              <a:latin typeface="Arial" charset="0"/>
              <a:cs typeface="Arial" charset="0"/>
            </a:endParaRPr>
          </a:p>
          <a:p>
            <a:pPr algn="l" eaLnBrk="1" hangingPunct="1"/>
            <a:endParaRPr lang="en-US" sz="1000">
              <a:solidFill>
                <a:prstClr val="black"/>
              </a:solidFill>
              <a:latin typeface="Arial" charset="0"/>
              <a:cs typeface="Arial" charset="0"/>
            </a:endParaRPr>
          </a:p>
          <a:p>
            <a:pPr algn="l" eaLnBrk="1" hangingPunct="1"/>
            <a:r>
              <a:rPr lang="en-US" sz="1000">
                <a:solidFill>
                  <a:prstClr val="black"/>
                </a:solidFill>
                <a:latin typeface="Arial" charset="0"/>
                <a:cs typeface="Arial" charset="0"/>
              </a:rPr>
              <a:t> </a:t>
            </a:r>
          </a:p>
        </p:txBody>
      </p:sp>
      <p:sp>
        <p:nvSpPr>
          <p:cNvPr id="49219" name="TextBox 50"/>
          <p:cNvSpPr txBox="1">
            <a:spLocks noChangeArrowheads="1"/>
          </p:cNvSpPr>
          <p:nvPr/>
        </p:nvSpPr>
        <p:spPr bwMode="auto">
          <a:xfrm>
            <a:off x="6019800" y="3276600"/>
            <a:ext cx="8382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UTM</a:t>
            </a:r>
          </a:p>
        </p:txBody>
      </p:sp>
      <p:sp>
        <p:nvSpPr>
          <p:cNvPr id="49220" name="Isosceles Triangle 49"/>
          <p:cNvSpPr>
            <a:spLocks noChangeArrowheads="1"/>
          </p:cNvSpPr>
          <p:nvPr/>
        </p:nvSpPr>
        <p:spPr bwMode="auto">
          <a:xfrm>
            <a:off x="6096000" y="33528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72" name="Rectangle 71"/>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
        <p:nvSpPr>
          <p:cNvPr id="49222" name="Isosceles Triangle 49"/>
          <p:cNvSpPr>
            <a:spLocks noChangeArrowheads="1"/>
          </p:cNvSpPr>
          <p:nvPr/>
        </p:nvSpPr>
        <p:spPr bwMode="auto">
          <a:xfrm>
            <a:off x="5715000" y="32766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223" name="TextBox 50"/>
          <p:cNvSpPr txBox="1">
            <a:spLocks noChangeArrowheads="1"/>
          </p:cNvSpPr>
          <p:nvPr/>
        </p:nvSpPr>
        <p:spPr bwMode="auto">
          <a:xfrm>
            <a:off x="5334000" y="3581400"/>
            <a:ext cx="838200" cy="276225"/>
          </a:xfrm>
          <a:prstGeom prst="rect">
            <a:avLst/>
          </a:prstGeom>
          <a:noFill/>
          <a:ln w="9525">
            <a:noFill/>
            <a:miter lim="800000"/>
            <a:headEnd/>
            <a:tailEnd/>
          </a:ln>
        </p:spPr>
        <p:txBody>
          <a:bodyPr>
            <a:spAutoFit/>
          </a:bodyPr>
          <a:lstStyle/>
          <a:p>
            <a:pPr eaLnBrk="1" hangingPunct="1"/>
            <a:r>
              <a:rPr lang="en-US" sz="1200" b="1">
                <a:solidFill>
                  <a:prstClr val="black"/>
                </a:solidFill>
                <a:latin typeface="Arial" charset="0"/>
                <a:cs typeface="Arial" charset="0"/>
              </a:rPr>
              <a:t>NITTT&amp;R</a:t>
            </a:r>
          </a:p>
        </p:txBody>
      </p:sp>
      <p:sp>
        <p:nvSpPr>
          <p:cNvPr id="49224" name="Isosceles Triangle 49"/>
          <p:cNvSpPr>
            <a:spLocks noChangeArrowheads="1"/>
          </p:cNvSpPr>
          <p:nvPr/>
        </p:nvSpPr>
        <p:spPr bwMode="auto">
          <a:xfrm>
            <a:off x="2438400" y="3276600"/>
            <a:ext cx="152400" cy="152400"/>
          </a:xfrm>
          <a:prstGeom prst="triangle">
            <a:avLst>
              <a:gd name="adj" fmla="val 50000"/>
            </a:avLst>
          </a:prstGeom>
          <a:solidFill>
            <a:srgbClr val="FF6600"/>
          </a:solidFill>
          <a:ln w="9525" algn="ctr">
            <a:noFill/>
            <a:round/>
            <a:headEnd/>
            <a:tailEnd/>
          </a:ln>
        </p:spPr>
        <p:txBody>
          <a:bodyPr/>
          <a:lstStyle/>
          <a:p>
            <a:pPr algn="l" eaLnBrk="1" hangingPunct="1"/>
            <a:endParaRPr lang="en-US" sz="1800">
              <a:solidFill>
                <a:prstClr val="black"/>
              </a:solidFill>
              <a:latin typeface="Arial" charset="0"/>
              <a:cs typeface="Arial" charset="0"/>
            </a:endParaRPr>
          </a:p>
        </p:txBody>
      </p:sp>
      <p:sp>
        <p:nvSpPr>
          <p:cNvPr id="49225" name="Oval 318"/>
          <p:cNvSpPr>
            <a:spLocks noChangeArrowheads="1"/>
          </p:cNvSpPr>
          <p:nvPr/>
        </p:nvSpPr>
        <p:spPr bwMode="auto">
          <a:xfrm>
            <a:off x="2438400" y="32766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8"/>
          <p:cNvSpPr txBox="1">
            <a:spLocks noChangeArrowheads="1"/>
          </p:cNvSpPr>
          <p:nvPr/>
        </p:nvSpPr>
        <p:spPr bwMode="auto">
          <a:xfrm>
            <a:off x="533400" y="5334000"/>
            <a:ext cx="8229600" cy="1449387"/>
          </a:xfrm>
          <a:prstGeom prst="rect">
            <a:avLst/>
          </a:prstGeom>
          <a:noFill/>
          <a:ln w="9525">
            <a:noFill/>
            <a:miter lim="800000"/>
            <a:headEnd/>
            <a:tailEnd/>
          </a:ln>
        </p:spPr>
        <p:txBody>
          <a:bodyPr>
            <a:spAutoFit/>
          </a:bodyPr>
          <a:lstStyle/>
          <a:p>
            <a:pPr algn="l" eaLnBrk="1" hangingPunct="1">
              <a:spcAft>
                <a:spcPts val="500"/>
              </a:spcAft>
            </a:pPr>
            <a:r>
              <a:rPr lang="en-US" sz="1200" b="1" dirty="0">
                <a:solidFill>
                  <a:prstClr val="black"/>
                </a:solidFill>
                <a:latin typeface="Arial" charset="0"/>
                <a:cs typeface="Arial" charset="0"/>
              </a:rPr>
              <a:t>Societies with Engineering Education Research Groups </a:t>
            </a:r>
            <a:r>
              <a:rPr lang="en-US" sz="1000" dirty="0">
                <a:solidFill>
                  <a:prstClr val="black"/>
                </a:solidFill>
                <a:latin typeface="Arial" charset="0"/>
                <a:cs typeface="Arial" charset="0"/>
              </a:rPr>
              <a:t>― ASEE, American Society for Engineering Education, Educational Research Methods Division; SEFI, </a:t>
            </a:r>
            <a:r>
              <a:rPr lang="en-US" sz="1000" dirty="0" err="1">
                <a:solidFill>
                  <a:prstClr val="black"/>
                </a:solidFill>
                <a:latin typeface="Arial" charset="0"/>
                <a:cs typeface="Arial" charset="0"/>
              </a:rPr>
              <a:t>Société</a:t>
            </a:r>
            <a:r>
              <a:rPr lang="en-US" sz="1000" dirty="0">
                <a:solidFill>
                  <a:prstClr val="black"/>
                </a:solidFill>
                <a:latin typeface="Arial" charset="0"/>
                <a:cs typeface="Arial" charset="0"/>
              </a:rPr>
              <a:t> </a:t>
            </a:r>
            <a:r>
              <a:rPr lang="en-US" sz="1000" dirty="0" err="1">
                <a:solidFill>
                  <a:prstClr val="black"/>
                </a:solidFill>
                <a:latin typeface="Arial" charset="0"/>
                <a:cs typeface="Arial" charset="0"/>
              </a:rPr>
              <a:t>Européenne</a:t>
            </a:r>
            <a:r>
              <a:rPr lang="en-US" sz="1000" dirty="0">
                <a:solidFill>
                  <a:prstClr val="black"/>
                </a:solidFill>
                <a:latin typeface="Arial" charset="0"/>
                <a:cs typeface="Arial" charset="0"/>
              </a:rPr>
              <a:t> pour la Formation des </a:t>
            </a:r>
            <a:r>
              <a:rPr lang="en-US" sz="1000" dirty="0" err="1">
                <a:solidFill>
                  <a:prstClr val="black"/>
                </a:solidFill>
                <a:latin typeface="Arial" charset="0"/>
                <a:cs typeface="Arial" charset="0"/>
              </a:rPr>
              <a:t>Ingénieurs</a:t>
            </a:r>
            <a:r>
              <a:rPr lang="en-US" sz="1000" dirty="0">
                <a:solidFill>
                  <a:prstClr val="black"/>
                </a:solidFill>
                <a:latin typeface="Arial" charset="0"/>
                <a:cs typeface="Arial" charset="0"/>
              </a:rPr>
              <a:t> (European Society for Engineering Education), Engineering Education Research Working Group; Australasian Association for Engineering Education, Engineering Education Research Working Group; Community of Engineering Education Research Scholars, Latin America and Caribbean Consortium for Engineering Institutions</a:t>
            </a:r>
          </a:p>
          <a:p>
            <a:pPr algn="l" eaLnBrk="1" hangingPunct="1"/>
            <a:r>
              <a:rPr lang="en-US" sz="1200" b="1" dirty="0">
                <a:solidFill>
                  <a:prstClr val="black"/>
                </a:solidFill>
                <a:latin typeface="Arial" charset="0"/>
                <a:cs typeface="Arial" charset="0"/>
              </a:rPr>
              <a:t>Societies with Engineering Education Research Interests </a:t>
            </a:r>
            <a:r>
              <a:rPr lang="en-US" sz="1000" dirty="0">
                <a:solidFill>
                  <a:prstClr val="black"/>
                </a:solidFill>
                <a:latin typeface="Arial" charset="0"/>
                <a:cs typeface="Arial" charset="0"/>
              </a:rPr>
              <a:t>― Indian Society for Technical Education, Latin American and Caribbean Consortium of Engineering Institutions, </a:t>
            </a:r>
            <a:r>
              <a:rPr lang="es-ES" sz="1000" dirty="0">
                <a:solidFill>
                  <a:prstClr val="black"/>
                </a:solidFill>
                <a:latin typeface="Arial" charset="0"/>
                <a:cs typeface="Arial" charset="0"/>
              </a:rPr>
              <a:t>Asociación Nacional de Facultades y Escuelas de Ingeniería (</a:t>
            </a:r>
            <a:r>
              <a:rPr lang="en-US" sz="1000" dirty="0">
                <a:solidFill>
                  <a:prstClr val="black"/>
                </a:solidFill>
                <a:latin typeface="Arial" charset="0"/>
                <a:cs typeface="Arial" charset="0"/>
              </a:rPr>
              <a:t>National Association of Engineering Colleges and Schools in Mexico), </a:t>
            </a:r>
            <a:r>
              <a:rPr lang="en-US" sz="1000" dirty="0" err="1">
                <a:solidFill>
                  <a:prstClr val="black"/>
                </a:solidFill>
                <a:latin typeface="Arial" charset="0"/>
                <a:cs typeface="Arial" charset="0"/>
              </a:rPr>
              <a:t>Internationale</a:t>
            </a:r>
            <a:r>
              <a:rPr lang="en-US" sz="1000" dirty="0">
                <a:solidFill>
                  <a:prstClr val="black"/>
                </a:solidFill>
                <a:latin typeface="Arial" charset="0"/>
                <a:cs typeface="Arial" charset="0"/>
              </a:rPr>
              <a:t> </a:t>
            </a:r>
            <a:r>
              <a:rPr lang="en-US" sz="1000" dirty="0" err="1">
                <a:solidFill>
                  <a:prstClr val="black"/>
                </a:solidFill>
                <a:latin typeface="Arial" charset="0"/>
                <a:cs typeface="Arial" charset="0"/>
              </a:rPr>
              <a:t>Gesellschaft</a:t>
            </a:r>
            <a:r>
              <a:rPr lang="en-US" sz="1000" dirty="0">
                <a:solidFill>
                  <a:prstClr val="black"/>
                </a:solidFill>
                <a:latin typeface="Arial" charset="0"/>
                <a:cs typeface="Arial" charset="0"/>
              </a:rPr>
              <a:t> </a:t>
            </a:r>
            <a:r>
              <a:rPr lang="en-US" sz="1000" dirty="0" err="1">
                <a:solidFill>
                  <a:prstClr val="black"/>
                </a:solidFill>
                <a:latin typeface="Arial" charset="0"/>
                <a:cs typeface="Arial" charset="0"/>
              </a:rPr>
              <a:t>für</a:t>
            </a:r>
            <a:r>
              <a:rPr lang="en-US" sz="1000" dirty="0">
                <a:solidFill>
                  <a:prstClr val="black"/>
                </a:solidFill>
                <a:latin typeface="Arial" charset="0"/>
                <a:cs typeface="Arial" charset="0"/>
              </a:rPr>
              <a:t> </a:t>
            </a:r>
            <a:r>
              <a:rPr lang="en-US" sz="1000" dirty="0" err="1">
                <a:solidFill>
                  <a:prstClr val="black"/>
                </a:solidFill>
                <a:latin typeface="Arial" charset="0"/>
                <a:cs typeface="Arial" charset="0"/>
              </a:rPr>
              <a:t>Ingenieurpädagogik</a:t>
            </a:r>
            <a:r>
              <a:rPr lang="en-US" sz="1000" dirty="0">
                <a:solidFill>
                  <a:prstClr val="black"/>
                </a:solidFill>
                <a:latin typeface="Arial" charset="0"/>
                <a:cs typeface="Arial" charset="0"/>
              </a:rPr>
              <a:t> (International Society for Engineering Education), International Federation of Engineering Education </a:t>
            </a:r>
            <a:r>
              <a:rPr lang="en-US" sz="1000" dirty="0" smtClean="0">
                <a:solidFill>
                  <a:prstClr val="black"/>
                </a:solidFill>
                <a:latin typeface="Arial" charset="0"/>
                <a:cs typeface="Arial" charset="0"/>
              </a:rPr>
              <a:t>Societies, South African Engineering Education Association (SASEE)</a:t>
            </a:r>
            <a:endParaRPr lang="en-US" sz="1000" dirty="0">
              <a:solidFill>
                <a:prstClr val="black"/>
              </a:solidFill>
              <a:latin typeface="Arial" charset="0"/>
              <a:cs typeface="Arial" charset="0"/>
            </a:endParaRPr>
          </a:p>
        </p:txBody>
      </p:sp>
      <p:sp>
        <p:nvSpPr>
          <p:cNvPr id="39938" name="Rectangle 2"/>
          <p:cNvSpPr>
            <a:spLocks noGrp="1" noChangeArrowheads="1"/>
          </p:cNvSpPr>
          <p:nvPr>
            <p:ph type="title" idx="4294967295"/>
          </p:nvPr>
        </p:nvSpPr>
        <p:spPr>
          <a:xfrm>
            <a:off x="0" y="0"/>
            <a:ext cx="9144000" cy="1447800"/>
          </a:xfrm>
          <a:solidFill>
            <a:schemeClr val="bg1">
              <a:lumMod val="65000"/>
            </a:schemeClr>
          </a:solidFill>
          <a:ln>
            <a:solidFill>
              <a:schemeClr val="bg1">
                <a:lumMod val="65000"/>
              </a:schemeClr>
            </a:solidFill>
          </a:ln>
        </p:spPr>
        <p:txBody>
          <a:bodyPr/>
          <a:lstStyle/>
          <a:p>
            <a:pPr>
              <a:tabLst>
                <a:tab pos="4683125" algn="l"/>
              </a:tabLst>
              <a:defRPr/>
            </a:pPr>
            <a:r>
              <a:rPr lang="en-US" sz="3200" b="1" dirty="0">
                <a:latin typeface="Tahoma" pitchFamily="34" charset="0"/>
                <a:cs typeface="Tahoma" pitchFamily="34" charset="0"/>
              </a:rPr>
              <a:t>Engineering education societies…</a:t>
            </a:r>
            <a:endParaRPr lang="en-US" sz="3200" i="1" dirty="0">
              <a:latin typeface="Arial" pitchFamily="34" charset="0"/>
            </a:endParaRPr>
          </a:p>
        </p:txBody>
      </p:sp>
      <p:pic>
        <p:nvPicPr>
          <p:cNvPr id="51203" name="Picture 4"/>
          <p:cNvPicPr>
            <a:picLocks noChangeAspect="1" noChangeArrowheads="1"/>
          </p:cNvPicPr>
          <p:nvPr/>
        </p:nvPicPr>
        <p:blipFill>
          <a:blip r:embed="rId3" cstate="print"/>
          <a:srcRect/>
          <a:stretch>
            <a:fillRect/>
          </a:stretch>
        </p:blipFill>
        <p:spPr bwMode="auto">
          <a:xfrm>
            <a:off x="5791200" y="4038600"/>
            <a:ext cx="612775" cy="638175"/>
          </a:xfrm>
          <a:prstGeom prst="rect">
            <a:avLst/>
          </a:prstGeom>
          <a:noFill/>
          <a:ln w="9525">
            <a:noFill/>
            <a:miter lim="800000"/>
            <a:headEnd/>
            <a:tailEnd/>
          </a:ln>
        </p:spPr>
      </p:pic>
      <p:sp>
        <p:nvSpPr>
          <p:cNvPr id="51204" name="Freeform 7"/>
          <p:cNvSpPr>
            <a:spLocks/>
          </p:cNvSpPr>
          <p:nvPr/>
        </p:nvSpPr>
        <p:spPr bwMode="auto">
          <a:xfrm>
            <a:off x="2971800" y="2057400"/>
            <a:ext cx="990600" cy="533400"/>
          </a:xfrm>
          <a:custGeom>
            <a:avLst/>
            <a:gdLst>
              <a:gd name="T0" fmla="*/ 2147483647 w 624"/>
              <a:gd name="T1" fmla="*/ 0 h 336"/>
              <a:gd name="T2" fmla="*/ 0 w 624"/>
              <a:gd name="T3" fmla="*/ 2147483647 h 336"/>
              <a:gd name="T4" fmla="*/ 2147483647 w 624"/>
              <a:gd name="T5" fmla="*/ 2147483647 h 336"/>
              <a:gd name="T6" fmla="*/ 2147483647 w 624"/>
              <a:gd name="T7" fmla="*/ 2147483647 h 336"/>
              <a:gd name="T8" fmla="*/ 2147483647 w 624"/>
              <a:gd name="T9" fmla="*/ 2147483647 h 336"/>
              <a:gd name="T10" fmla="*/ 2147483647 w 624"/>
              <a:gd name="T11" fmla="*/ 2147483647 h 336"/>
              <a:gd name="T12" fmla="*/ 2147483647 w 624"/>
              <a:gd name="T13" fmla="*/ 2147483647 h 336"/>
              <a:gd name="T14" fmla="*/ 2147483647 w 624"/>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36"/>
              <a:gd name="T26" fmla="*/ 624 w 62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36">
                <a:moveTo>
                  <a:pt x="384" y="0"/>
                </a:moveTo>
                <a:lnTo>
                  <a:pt x="0" y="96"/>
                </a:lnTo>
                <a:lnTo>
                  <a:pt x="192" y="144"/>
                </a:lnTo>
                <a:lnTo>
                  <a:pt x="336" y="336"/>
                </a:lnTo>
                <a:lnTo>
                  <a:pt x="432" y="192"/>
                </a:lnTo>
                <a:lnTo>
                  <a:pt x="624" y="144"/>
                </a:lnTo>
                <a:lnTo>
                  <a:pt x="624" y="48"/>
                </a:lnTo>
                <a:lnTo>
                  <a:pt x="384"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05" name="Freeform 8"/>
          <p:cNvSpPr>
            <a:spLocks/>
          </p:cNvSpPr>
          <p:nvPr/>
        </p:nvSpPr>
        <p:spPr bwMode="auto">
          <a:xfrm>
            <a:off x="4038600" y="2971800"/>
            <a:ext cx="1295400" cy="1371600"/>
          </a:xfrm>
          <a:custGeom>
            <a:avLst/>
            <a:gdLst>
              <a:gd name="T0" fmla="*/ 2147483647 w 816"/>
              <a:gd name="T1" fmla="*/ 0 h 864"/>
              <a:gd name="T2" fmla="*/ 2147483647 w 816"/>
              <a:gd name="T3" fmla="*/ 2147483647 h 864"/>
              <a:gd name="T4" fmla="*/ 0 w 816"/>
              <a:gd name="T5" fmla="*/ 2147483647 h 864"/>
              <a:gd name="T6" fmla="*/ 2147483647 w 816"/>
              <a:gd name="T7" fmla="*/ 2147483647 h 864"/>
              <a:gd name="T8" fmla="*/ 2147483647 w 816"/>
              <a:gd name="T9" fmla="*/ 2147483647 h 864"/>
              <a:gd name="T10" fmla="*/ 2147483647 w 816"/>
              <a:gd name="T11" fmla="*/ 2147483647 h 864"/>
              <a:gd name="T12" fmla="*/ 2147483647 w 816"/>
              <a:gd name="T13" fmla="*/ 2147483647 h 864"/>
              <a:gd name="T14" fmla="*/ 2147483647 w 816"/>
              <a:gd name="T15" fmla="*/ 2147483647 h 864"/>
              <a:gd name="T16" fmla="*/ 2147483647 w 816"/>
              <a:gd name="T17" fmla="*/ 2147483647 h 864"/>
              <a:gd name="T18" fmla="*/ 2147483647 w 816"/>
              <a:gd name="T19" fmla="*/ 2147483647 h 864"/>
              <a:gd name="T20" fmla="*/ 2147483647 w 816"/>
              <a:gd name="T21" fmla="*/ 2147483647 h 864"/>
              <a:gd name="T22" fmla="*/ 2147483647 w 816"/>
              <a:gd name="T23" fmla="*/ 2147483647 h 864"/>
              <a:gd name="T24" fmla="*/ 2147483647 w 816"/>
              <a:gd name="T25" fmla="*/ 2147483647 h 864"/>
              <a:gd name="T26" fmla="*/ 2147483647 w 816"/>
              <a:gd name="T27" fmla="*/ 0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6"/>
              <a:gd name="T43" fmla="*/ 0 h 864"/>
              <a:gd name="T44" fmla="*/ 816 w 816"/>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6" h="864">
                <a:moveTo>
                  <a:pt x="288" y="0"/>
                </a:moveTo>
                <a:lnTo>
                  <a:pt x="96" y="48"/>
                </a:lnTo>
                <a:lnTo>
                  <a:pt x="0" y="240"/>
                </a:lnTo>
                <a:lnTo>
                  <a:pt x="96" y="384"/>
                </a:lnTo>
                <a:lnTo>
                  <a:pt x="288" y="384"/>
                </a:lnTo>
                <a:lnTo>
                  <a:pt x="336" y="624"/>
                </a:lnTo>
                <a:lnTo>
                  <a:pt x="480" y="864"/>
                </a:lnTo>
                <a:lnTo>
                  <a:pt x="672" y="576"/>
                </a:lnTo>
                <a:lnTo>
                  <a:pt x="672" y="480"/>
                </a:lnTo>
                <a:lnTo>
                  <a:pt x="816" y="336"/>
                </a:lnTo>
                <a:lnTo>
                  <a:pt x="720" y="336"/>
                </a:lnTo>
                <a:lnTo>
                  <a:pt x="576" y="96"/>
                </a:lnTo>
                <a:lnTo>
                  <a:pt x="336" y="48"/>
                </a:lnTo>
                <a:lnTo>
                  <a:pt x="288"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06" name="Freeform 9"/>
          <p:cNvSpPr>
            <a:spLocks/>
          </p:cNvSpPr>
          <p:nvPr/>
        </p:nvSpPr>
        <p:spPr bwMode="auto">
          <a:xfrm>
            <a:off x="4419600" y="2362200"/>
            <a:ext cx="381000" cy="228600"/>
          </a:xfrm>
          <a:custGeom>
            <a:avLst/>
            <a:gdLst>
              <a:gd name="T0" fmla="*/ 2147483647 w 240"/>
              <a:gd name="T1" fmla="*/ 0 h 144"/>
              <a:gd name="T2" fmla="*/ 2147483647 w 240"/>
              <a:gd name="T3" fmla="*/ 2147483647 h 144"/>
              <a:gd name="T4" fmla="*/ 2147483647 w 240"/>
              <a:gd name="T5" fmla="*/ 2147483647 h 144"/>
              <a:gd name="T6" fmla="*/ 0 w 240"/>
              <a:gd name="T7" fmla="*/ 2147483647 h 144"/>
              <a:gd name="T8" fmla="*/ 0 w 240"/>
              <a:gd name="T9" fmla="*/ 2147483647 h 144"/>
              <a:gd name="T10" fmla="*/ 2147483647 w 240"/>
              <a:gd name="T11" fmla="*/ 2147483647 h 144"/>
              <a:gd name="T12" fmla="*/ 2147483647 w 240"/>
              <a:gd name="T13" fmla="*/ 2147483647 h 144"/>
              <a:gd name="T14" fmla="*/ 2147483647 w 2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
              <a:gd name="T26" fmla="*/ 240 w 2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
                <a:moveTo>
                  <a:pt x="240" y="0"/>
                </a:moveTo>
                <a:lnTo>
                  <a:pt x="96" y="48"/>
                </a:lnTo>
                <a:lnTo>
                  <a:pt x="48" y="96"/>
                </a:lnTo>
                <a:lnTo>
                  <a:pt x="0" y="96"/>
                </a:lnTo>
                <a:lnTo>
                  <a:pt x="0" y="144"/>
                </a:lnTo>
                <a:lnTo>
                  <a:pt x="96" y="144"/>
                </a:lnTo>
                <a:lnTo>
                  <a:pt x="144" y="144"/>
                </a:lnTo>
                <a:lnTo>
                  <a:pt x="24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07" name="Freeform 10"/>
          <p:cNvSpPr>
            <a:spLocks/>
          </p:cNvSpPr>
          <p:nvPr/>
        </p:nvSpPr>
        <p:spPr bwMode="auto">
          <a:xfrm>
            <a:off x="4191000" y="2209800"/>
            <a:ext cx="3581400" cy="1447800"/>
          </a:xfrm>
          <a:custGeom>
            <a:avLst/>
            <a:gdLst>
              <a:gd name="T0" fmla="*/ 2147483647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2147483647 h 912"/>
              <a:gd name="T10" fmla="*/ 2147483647 w 2256"/>
              <a:gd name="T11" fmla="*/ 2147483647 h 912"/>
              <a:gd name="T12" fmla="*/ 0 w 2256"/>
              <a:gd name="T13" fmla="*/ 2147483647 h 912"/>
              <a:gd name="T14" fmla="*/ 0 w 2256"/>
              <a:gd name="T15" fmla="*/ 2147483647 h 912"/>
              <a:gd name="T16" fmla="*/ 2147483647 w 2256"/>
              <a:gd name="T17" fmla="*/ 2147483647 h 912"/>
              <a:gd name="T18" fmla="*/ 2147483647 w 2256"/>
              <a:gd name="T19" fmla="*/ 2147483647 h 912"/>
              <a:gd name="T20" fmla="*/ 2147483647 w 2256"/>
              <a:gd name="T21" fmla="*/ 2147483647 h 912"/>
              <a:gd name="T22" fmla="*/ 2147483647 w 2256"/>
              <a:gd name="T23" fmla="*/ 2147483647 h 912"/>
              <a:gd name="T24" fmla="*/ 2147483647 w 2256"/>
              <a:gd name="T25" fmla="*/ 2147483647 h 912"/>
              <a:gd name="T26" fmla="*/ 2147483647 w 2256"/>
              <a:gd name="T27" fmla="*/ 2147483647 h 912"/>
              <a:gd name="T28" fmla="*/ 2147483647 w 2256"/>
              <a:gd name="T29" fmla="*/ 2147483647 h 912"/>
              <a:gd name="T30" fmla="*/ 2147483647 w 2256"/>
              <a:gd name="T31" fmla="*/ 2147483647 h 912"/>
              <a:gd name="T32" fmla="*/ 2147483647 w 2256"/>
              <a:gd name="T33" fmla="*/ 2147483647 h 912"/>
              <a:gd name="T34" fmla="*/ 2147483647 w 2256"/>
              <a:gd name="T35" fmla="*/ 2147483647 h 912"/>
              <a:gd name="T36" fmla="*/ 2147483647 w 2256"/>
              <a:gd name="T37" fmla="*/ 2147483647 h 912"/>
              <a:gd name="T38" fmla="*/ 2147483647 w 2256"/>
              <a:gd name="T39" fmla="*/ 2147483647 h 912"/>
              <a:gd name="T40" fmla="*/ 2147483647 w 2256"/>
              <a:gd name="T41" fmla="*/ 2147483647 h 912"/>
              <a:gd name="T42" fmla="*/ 2147483647 w 2256"/>
              <a:gd name="T43" fmla="*/ 2147483647 h 912"/>
              <a:gd name="T44" fmla="*/ 2147483647 w 2256"/>
              <a:gd name="T45" fmla="*/ 2147483647 h 912"/>
              <a:gd name="T46" fmla="*/ 2147483647 w 2256"/>
              <a:gd name="T47" fmla="*/ 2147483647 h 912"/>
              <a:gd name="T48" fmla="*/ 2147483647 w 2256"/>
              <a:gd name="T49" fmla="*/ 2147483647 h 912"/>
              <a:gd name="T50" fmla="*/ 2147483647 w 2256"/>
              <a:gd name="T51" fmla="*/ 2147483647 h 912"/>
              <a:gd name="T52" fmla="*/ 2147483647 w 2256"/>
              <a:gd name="T53" fmla="*/ 2147483647 h 912"/>
              <a:gd name="T54" fmla="*/ 2147483647 w 2256"/>
              <a:gd name="T55" fmla="*/ 2147483647 h 912"/>
              <a:gd name="T56" fmla="*/ 2147483647 w 2256"/>
              <a:gd name="T57" fmla="*/ 2147483647 h 912"/>
              <a:gd name="T58" fmla="*/ 2147483647 w 2256"/>
              <a:gd name="T59" fmla="*/ 2147483647 h 912"/>
              <a:gd name="T60" fmla="*/ 2147483647 w 2256"/>
              <a:gd name="T61" fmla="*/ 2147483647 h 912"/>
              <a:gd name="T62" fmla="*/ 2147483647 w 2256"/>
              <a:gd name="T63" fmla="*/ 2147483647 h 912"/>
              <a:gd name="T64" fmla="*/ 2147483647 w 2256"/>
              <a:gd name="T65" fmla="*/ 2147483647 h 912"/>
              <a:gd name="T66" fmla="*/ 2147483647 w 2256"/>
              <a:gd name="T67" fmla="*/ 2147483647 h 912"/>
              <a:gd name="T68" fmla="*/ 2147483647 w 2256"/>
              <a:gd name="T69" fmla="*/ 2147483647 h 912"/>
              <a:gd name="T70" fmla="*/ 2147483647 w 2256"/>
              <a:gd name="T71" fmla="*/ 2147483647 h 912"/>
              <a:gd name="T72" fmla="*/ 2147483647 w 2256"/>
              <a:gd name="T73" fmla="*/ 2147483647 h 912"/>
              <a:gd name="T74" fmla="*/ 2147483647 w 2256"/>
              <a:gd name="T75" fmla="*/ 2147483647 h 912"/>
              <a:gd name="T76" fmla="*/ 2147483647 w 2256"/>
              <a:gd name="T77" fmla="*/ 2147483647 h 912"/>
              <a:gd name="T78" fmla="*/ 2147483647 w 2256"/>
              <a:gd name="T79" fmla="*/ 2147483647 h 912"/>
              <a:gd name="T80" fmla="*/ 2147483647 w 2256"/>
              <a:gd name="T81" fmla="*/ 2147483647 h 912"/>
              <a:gd name="T82" fmla="*/ 2147483647 w 2256"/>
              <a:gd name="T83" fmla="*/ 2147483647 h 912"/>
              <a:gd name="T84" fmla="*/ 2147483647 w 2256"/>
              <a:gd name="T85" fmla="*/ 2147483647 h 912"/>
              <a:gd name="T86" fmla="*/ 2147483647 w 2256"/>
              <a:gd name="T87" fmla="*/ 2147483647 h 912"/>
              <a:gd name="T88" fmla="*/ 2147483647 w 2256"/>
              <a:gd name="T89" fmla="*/ 2147483647 h 912"/>
              <a:gd name="T90" fmla="*/ 2147483647 w 2256"/>
              <a:gd name="T91" fmla="*/ 2147483647 h 912"/>
              <a:gd name="T92" fmla="*/ 2147483647 w 2256"/>
              <a:gd name="T93" fmla="*/ 2147483647 h 912"/>
              <a:gd name="T94" fmla="*/ 2147483647 w 2256"/>
              <a:gd name="T95" fmla="*/ 2147483647 h 912"/>
              <a:gd name="T96" fmla="*/ 2147483647 w 2256"/>
              <a:gd name="T97" fmla="*/ 2147483647 h 912"/>
              <a:gd name="T98" fmla="*/ 2147483647 w 2256"/>
              <a:gd name="T99" fmla="*/ 2147483647 h 912"/>
              <a:gd name="T100" fmla="*/ 2147483647 w 2256"/>
              <a:gd name="T101" fmla="*/ 2147483647 h 912"/>
              <a:gd name="T102" fmla="*/ 2147483647 w 2256"/>
              <a:gd name="T103" fmla="*/ 2147483647 h 912"/>
              <a:gd name="T104" fmla="*/ 2147483647 w 2256"/>
              <a:gd name="T105" fmla="*/ 0 h 912"/>
              <a:gd name="T106" fmla="*/ 2147483647 w 2256"/>
              <a:gd name="T107" fmla="*/ 2147483647 h 912"/>
              <a:gd name="T108" fmla="*/ 2147483647 w 2256"/>
              <a:gd name="T109" fmla="*/ 2147483647 h 912"/>
              <a:gd name="T110" fmla="*/ 2147483647 w 2256"/>
              <a:gd name="T111" fmla="*/ 2147483647 h 912"/>
              <a:gd name="T112" fmla="*/ 2147483647 w 2256"/>
              <a:gd name="T113" fmla="*/ 2147483647 h 912"/>
              <a:gd name="T114" fmla="*/ 2147483647 w 2256"/>
              <a:gd name="T115" fmla="*/ 2147483647 h 912"/>
              <a:gd name="T116" fmla="*/ 2147483647 w 2256"/>
              <a:gd name="T117" fmla="*/ 2147483647 h 9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6"/>
              <a:gd name="T178" fmla="*/ 0 h 912"/>
              <a:gd name="T179" fmla="*/ 2256 w 2256"/>
              <a:gd name="T180" fmla="*/ 912 h 9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6" h="912">
                <a:moveTo>
                  <a:pt x="384" y="96"/>
                </a:moveTo>
                <a:lnTo>
                  <a:pt x="384" y="192"/>
                </a:lnTo>
                <a:lnTo>
                  <a:pt x="336" y="288"/>
                </a:lnTo>
                <a:lnTo>
                  <a:pt x="192" y="288"/>
                </a:lnTo>
                <a:lnTo>
                  <a:pt x="96" y="384"/>
                </a:lnTo>
                <a:lnTo>
                  <a:pt x="48" y="432"/>
                </a:lnTo>
                <a:lnTo>
                  <a:pt x="0" y="432"/>
                </a:lnTo>
                <a:lnTo>
                  <a:pt x="0" y="480"/>
                </a:lnTo>
                <a:lnTo>
                  <a:pt x="96" y="480"/>
                </a:lnTo>
                <a:lnTo>
                  <a:pt x="144" y="384"/>
                </a:lnTo>
                <a:lnTo>
                  <a:pt x="192" y="384"/>
                </a:lnTo>
                <a:lnTo>
                  <a:pt x="288" y="480"/>
                </a:lnTo>
                <a:lnTo>
                  <a:pt x="240" y="384"/>
                </a:lnTo>
                <a:lnTo>
                  <a:pt x="384" y="480"/>
                </a:lnTo>
                <a:lnTo>
                  <a:pt x="432" y="432"/>
                </a:lnTo>
                <a:lnTo>
                  <a:pt x="480" y="384"/>
                </a:lnTo>
                <a:lnTo>
                  <a:pt x="624" y="432"/>
                </a:lnTo>
                <a:lnTo>
                  <a:pt x="480" y="432"/>
                </a:lnTo>
                <a:lnTo>
                  <a:pt x="384" y="480"/>
                </a:lnTo>
                <a:lnTo>
                  <a:pt x="528" y="480"/>
                </a:lnTo>
                <a:lnTo>
                  <a:pt x="528" y="576"/>
                </a:lnTo>
                <a:lnTo>
                  <a:pt x="624" y="768"/>
                </a:lnTo>
                <a:lnTo>
                  <a:pt x="816" y="672"/>
                </a:lnTo>
                <a:lnTo>
                  <a:pt x="720" y="672"/>
                </a:lnTo>
                <a:lnTo>
                  <a:pt x="624" y="576"/>
                </a:lnTo>
                <a:lnTo>
                  <a:pt x="816" y="624"/>
                </a:lnTo>
                <a:lnTo>
                  <a:pt x="960" y="672"/>
                </a:lnTo>
                <a:lnTo>
                  <a:pt x="1056" y="864"/>
                </a:lnTo>
                <a:lnTo>
                  <a:pt x="1056" y="720"/>
                </a:lnTo>
                <a:lnTo>
                  <a:pt x="1152" y="624"/>
                </a:lnTo>
                <a:lnTo>
                  <a:pt x="1296" y="768"/>
                </a:lnTo>
                <a:lnTo>
                  <a:pt x="1344" y="912"/>
                </a:lnTo>
                <a:lnTo>
                  <a:pt x="1344" y="768"/>
                </a:lnTo>
                <a:lnTo>
                  <a:pt x="1392" y="816"/>
                </a:lnTo>
                <a:lnTo>
                  <a:pt x="1392" y="672"/>
                </a:lnTo>
                <a:lnTo>
                  <a:pt x="1536" y="624"/>
                </a:lnTo>
                <a:lnTo>
                  <a:pt x="1536" y="528"/>
                </a:lnTo>
                <a:lnTo>
                  <a:pt x="1488" y="480"/>
                </a:lnTo>
                <a:lnTo>
                  <a:pt x="1632" y="432"/>
                </a:lnTo>
                <a:lnTo>
                  <a:pt x="1632" y="528"/>
                </a:lnTo>
                <a:lnTo>
                  <a:pt x="1680" y="528"/>
                </a:lnTo>
                <a:lnTo>
                  <a:pt x="1680" y="384"/>
                </a:lnTo>
                <a:lnTo>
                  <a:pt x="1776" y="288"/>
                </a:lnTo>
                <a:lnTo>
                  <a:pt x="1728" y="288"/>
                </a:lnTo>
                <a:lnTo>
                  <a:pt x="1824" y="240"/>
                </a:lnTo>
                <a:lnTo>
                  <a:pt x="2016" y="192"/>
                </a:lnTo>
                <a:lnTo>
                  <a:pt x="2112" y="192"/>
                </a:lnTo>
                <a:lnTo>
                  <a:pt x="1968" y="288"/>
                </a:lnTo>
                <a:lnTo>
                  <a:pt x="2256" y="144"/>
                </a:lnTo>
                <a:lnTo>
                  <a:pt x="2208" y="96"/>
                </a:lnTo>
                <a:lnTo>
                  <a:pt x="1920" y="96"/>
                </a:lnTo>
                <a:lnTo>
                  <a:pt x="1584" y="48"/>
                </a:lnTo>
                <a:lnTo>
                  <a:pt x="1344" y="0"/>
                </a:lnTo>
                <a:lnTo>
                  <a:pt x="1008" y="96"/>
                </a:lnTo>
                <a:lnTo>
                  <a:pt x="960" y="144"/>
                </a:lnTo>
                <a:lnTo>
                  <a:pt x="864" y="96"/>
                </a:lnTo>
                <a:lnTo>
                  <a:pt x="624" y="144"/>
                </a:lnTo>
                <a:lnTo>
                  <a:pt x="480" y="192"/>
                </a:lnTo>
                <a:lnTo>
                  <a:pt x="384" y="96"/>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08" name="Freeform 11"/>
          <p:cNvSpPr>
            <a:spLocks/>
          </p:cNvSpPr>
          <p:nvPr/>
        </p:nvSpPr>
        <p:spPr bwMode="auto">
          <a:xfrm>
            <a:off x="5181600" y="28194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96" y="0"/>
                </a:moveTo>
                <a:lnTo>
                  <a:pt x="0" y="48"/>
                </a:lnTo>
                <a:lnTo>
                  <a:pt x="48" y="96"/>
                </a:lnTo>
                <a:lnTo>
                  <a:pt x="144" y="144"/>
                </a:lnTo>
                <a:lnTo>
                  <a:pt x="144" y="48"/>
                </a:lnTo>
                <a:lnTo>
                  <a:pt x="96" y="0"/>
                </a:lnTo>
                <a:close/>
              </a:path>
            </a:pathLst>
          </a:custGeom>
          <a:solidFill>
            <a:schemeClr val="bg1"/>
          </a:solidFill>
          <a:ln w="28575">
            <a:no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09" name="Freeform 12"/>
          <p:cNvSpPr>
            <a:spLocks/>
          </p:cNvSpPr>
          <p:nvPr/>
        </p:nvSpPr>
        <p:spPr bwMode="auto">
          <a:xfrm>
            <a:off x="6553200" y="3962400"/>
            <a:ext cx="838200" cy="533400"/>
          </a:xfrm>
          <a:custGeom>
            <a:avLst/>
            <a:gdLst>
              <a:gd name="T0" fmla="*/ 2147483647 w 528"/>
              <a:gd name="T1" fmla="*/ 0 h 336"/>
              <a:gd name="T2" fmla="*/ 2147483647 w 528"/>
              <a:gd name="T3" fmla="*/ 2147483647 h 336"/>
              <a:gd name="T4" fmla="*/ 0 w 528"/>
              <a:gd name="T5" fmla="*/ 2147483647 h 336"/>
              <a:gd name="T6" fmla="*/ 2147483647 w 528"/>
              <a:gd name="T7" fmla="*/ 2147483647 h 336"/>
              <a:gd name="T8" fmla="*/ 2147483647 w 528"/>
              <a:gd name="T9" fmla="*/ 2147483647 h 336"/>
              <a:gd name="T10" fmla="*/ 2147483647 w 528"/>
              <a:gd name="T11" fmla="*/ 2147483647 h 336"/>
              <a:gd name="T12" fmla="*/ 2147483647 w 528"/>
              <a:gd name="T13" fmla="*/ 2147483647 h 336"/>
              <a:gd name="T14" fmla="*/ 2147483647 w 528"/>
              <a:gd name="T15" fmla="*/ 2147483647 h 336"/>
              <a:gd name="T16" fmla="*/ 2147483647 w 528"/>
              <a:gd name="T17" fmla="*/ 2147483647 h 336"/>
              <a:gd name="T18" fmla="*/ 2147483647 w 528"/>
              <a:gd name="T19" fmla="*/ 2147483647 h 336"/>
              <a:gd name="T20" fmla="*/ 2147483647 w 528"/>
              <a:gd name="T21" fmla="*/ 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336"/>
              <a:gd name="T35" fmla="*/ 528 w 528"/>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336">
                <a:moveTo>
                  <a:pt x="240" y="0"/>
                </a:moveTo>
                <a:lnTo>
                  <a:pt x="96" y="96"/>
                </a:lnTo>
                <a:lnTo>
                  <a:pt x="0" y="144"/>
                </a:lnTo>
                <a:lnTo>
                  <a:pt x="48" y="336"/>
                </a:lnTo>
                <a:lnTo>
                  <a:pt x="240" y="288"/>
                </a:lnTo>
                <a:lnTo>
                  <a:pt x="336" y="336"/>
                </a:lnTo>
                <a:lnTo>
                  <a:pt x="480" y="336"/>
                </a:lnTo>
                <a:lnTo>
                  <a:pt x="528" y="192"/>
                </a:lnTo>
                <a:lnTo>
                  <a:pt x="384" y="48"/>
                </a:lnTo>
                <a:lnTo>
                  <a:pt x="336" y="144"/>
                </a:lnTo>
                <a:lnTo>
                  <a:pt x="24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0" name="Freeform 13"/>
          <p:cNvSpPr>
            <a:spLocks/>
          </p:cNvSpPr>
          <p:nvPr/>
        </p:nvSpPr>
        <p:spPr bwMode="auto">
          <a:xfrm>
            <a:off x="6400800" y="35814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96" y="0"/>
                </a:moveTo>
                <a:lnTo>
                  <a:pt x="0" y="96"/>
                </a:lnTo>
                <a:lnTo>
                  <a:pt x="144" y="144"/>
                </a:lnTo>
                <a:lnTo>
                  <a:pt x="96"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1" name="Freeform 14"/>
          <p:cNvSpPr>
            <a:spLocks/>
          </p:cNvSpPr>
          <p:nvPr/>
        </p:nvSpPr>
        <p:spPr bwMode="auto">
          <a:xfrm>
            <a:off x="6858000" y="3733800"/>
            <a:ext cx="304800" cy="152400"/>
          </a:xfrm>
          <a:custGeom>
            <a:avLst/>
            <a:gdLst>
              <a:gd name="T0" fmla="*/ 0 w 192"/>
              <a:gd name="T1" fmla="*/ 0 h 96"/>
              <a:gd name="T2" fmla="*/ 2147483647 w 192"/>
              <a:gd name="T3" fmla="*/ 2147483647 h 96"/>
              <a:gd name="T4" fmla="*/ 2147483647 w 192"/>
              <a:gd name="T5" fmla="*/ 2147483647 h 96"/>
              <a:gd name="T6" fmla="*/ 2147483647 w 192"/>
              <a:gd name="T7" fmla="*/ 0 h 96"/>
              <a:gd name="T8" fmla="*/ 0 w 192"/>
              <a:gd name="T9" fmla="*/ 0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0"/>
                </a:moveTo>
                <a:lnTo>
                  <a:pt x="144" y="96"/>
                </a:lnTo>
                <a:lnTo>
                  <a:pt x="192" y="96"/>
                </a:lnTo>
                <a:lnTo>
                  <a:pt x="96" y="0"/>
                </a:lnTo>
                <a:lnTo>
                  <a:pt x="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2" name="Freeform 15"/>
          <p:cNvSpPr>
            <a:spLocks/>
          </p:cNvSpPr>
          <p:nvPr/>
        </p:nvSpPr>
        <p:spPr bwMode="auto">
          <a:xfrm>
            <a:off x="5181600" y="3962400"/>
            <a:ext cx="76200" cy="228600"/>
          </a:xfrm>
          <a:custGeom>
            <a:avLst/>
            <a:gdLst>
              <a:gd name="T0" fmla="*/ 2147483647 w 48"/>
              <a:gd name="T1" fmla="*/ 0 h 144"/>
              <a:gd name="T2" fmla="*/ 0 w 48"/>
              <a:gd name="T3" fmla="*/ 2147483647 h 144"/>
              <a:gd name="T4" fmla="*/ 0 w 48"/>
              <a:gd name="T5" fmla="*/ 2147483647 h 144"/>
              <a:gd name="T6" fmla="*/ 2147483647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48"/>
                </a:lnTo>
                <a:lnTo>
                  <a:pt x="0" y="144"/>
                </a:lnTo>
                <a:lnTo>
                  <a:pt x="48"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3" name="Freeform 16"/>
          <p:cNvSpPr>
            <a:spLocks/>
          </p:cNvSpPr>
          <p:nvPr/>
        </p:nvSpPr>
        <p:spPr bwMode="auto">
          <a:xfrm>
            <a:off x="6858000" y="2819400"/>
            <a:ext cx="228600" cy="228600"/>
          </a:xfrm>
          <a:custGeom>
            <a:avLst/>
            <a:gdLst>
              <a:gd name="T0" fmla="*/ 2147483647 w 144"/>
              <a:gd name="T1" fmla="*/ 0 h 144"/>
              <a:gd name="T2" fmla="*/ 2147483647 w 144"/>
              <a:gd name="T3" fmla="*/ 2147483647 h 144"/>
              <a:gd name="T4" fmla="*/ 0 w 144"/>
              <a:gd name="T5" fmla="*/ 2147483647 h 144"/>
              <a:gd name="T6" fmla="*/ 2147483647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144" y="0"/>
                </a:moveTo>
                <a:lnTo>
                  <a:pt x="96" y="48"/>
                </a:lnTo>
                <a:lnTo>
                  <a:pt x="0" y="144"/>
                </a:lnTo>
                <a:lnTo>
                  <a:pt x="96" y="96"/>
                </a:lnTo>
                <a:lnTo>
                  <a:pt x="144"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4" name="Freeform 17"/>
          <p:cNvSpPr>
            <a:spLocks/>
          </p:cNvSpPr>
          <p:nvPr/>
        </p:nvSpPr>
        <p:spPr bwMode="auto">
          <a:xfrm>
            <a:off x="4572000" y="3886200"/>
            <a:ext cx="533400" cy="457200"/>
          </a:xfrm>
          <a:custGeom>
            <a:avLst/>
            <a:gdLst>
              <a:gd name="T0" fmla="*/ 0 w 336"/>
              <a:gd name="T1" fmla="*/ 2147483647 h 288"/>
              <a:gd name="T2" fmla="*/ 2147483647 w 336"/>
              <a:gd name="T3" fmla="*/ 2147483647 h 288"/>
              <a:gd name="T4" fmla="*/ 2147483647 w 336"/>
              <a:gd name="T5" fmla="*/ 2147483647 h 288"/>
              <a:gd name="T6" fmla="*/ 2147483647 w 336"/>
              <a:gd name="T7" fmla="*/ 0 h 288"/>
              <a:gd name="T8" fmla="*/ 0 w 336"/>
              <a:gd name="T9" fmla="*/ 2147483647 h 288"/>
              <a:gd name="T10" fmla="*/ 0 60000 65536"/>
              <a:gd name="T11" fmla="*/ 0 60000 65536"/>
              <a:gd name="T12" fmla="*/ 0 60000 65536"/>
              <a:gd name="T13" fmla="*/ 0 60000 65536"/>
              <a:gd name="T14" fmla="*/ 0 60000 65536"/>
              <a:gd name="T15" fmla="*/ 0 w 336"/>
              <a:gd name="T16" fmla="*/ 0 h 288"/>
              <a:gd name="T17" fmla="*/ 336 w 336"/>
              <a:gd name="T18" fmla="*/ 288 h 288"/>
            </a:gdLst>
            <a:ahLst/>
            <a:cxnLst>
              <a:cxn ang="T10">
                <a:pos x="T0" y="T1"/>
              </a:cxn>
              <a:cxn ang="T11">
                <a:pos x="T2" y="T3"/>
              </a:cxn>
              <a:cxn ang="T12">
                <a:pos x="T4" y="T5"/>
              </a:cxn>
              <a:cxn ang="T13">
                <a:pos x="T6" y="T7"/>
              </a:cxn>
              <a:cxn ang="T14">
                <a:pos x="T8" y="T9"/>
              </a:cxn>
            </a:cxnLst>
            <a:rect l="T15" t="T16" r="T17" b="T18"/>
            <a:pathLst>
              <a:path w="336" h="288">
                <a:moveTo>
                  <a:pt x="0" y="48"/>
                </a:moveTo>
                <a:lnTo>
                  <a:pt x="96" y="288"/>
                </a:lnTo>
                <a:lnTo>
                  <a:pt x="192" y="288"/>
                </a:lnTo>
                <a:lnTo>
                  <a:pt x="336" y="0"/>
                </a:lnTo>
                <a:lnTo>
                  <a:pt x="0" y="48"/>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5" name="Freeform 18"/>
          <p:cNvSpPr>
            <a:spLocks/>
          </p:cNvSpPr>
          <p:nvPr/>
        </p:nvSpPr>
        <p:spPr bwMode="auto">
          <a:xfrm>
            <a:off x="4267200" y="2590800"/>
            <a:ext cx="76200" cy="152400"/>
          </a:xfrm>
          <a:custGeom>
            <a:avLst/>
            <a:gdLst>
              <a:gd name="T0" fmla="*/ 0 w 48"/>
              <a:gd name="T1" fmla="*/ 0 h 96"/>
              <a:gd name="T2" fmla="*/ 0 w 48"/>
              <a:gd name="T3" fmla="*/ 2147483647 h 96"/>
              <a:gd name="T4" fmla="*/ 0 w 48"/>
              <a:gd name="T5" fmla="*/ 2147483647 h 96"/>
              <a:gd name="T6" fmla="*/ 2147483647 w 48"/>
              <a:gd name="T7" fmla="*/ 2147483647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0" y="96"/>
                </a:lnTo>
                <a:lnTo>
                  <a:pt x="48" y="96"/>
                </a:lnTo>
                <a:lnTo>
                  <a:pt x="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6" name="Freeform 19"/>
          <p:cNvSpPr>
            <a:spLocks/>
          </p:cNvSpPr>
          <p:nvPr/>
        </p:nvSpPr>
        <p:spPr bwMode="auto">
          <a:xfrm>
            <a:off x="4191000" y="2667000"/>
            <a:ext cx="1588" cy="76200"/>
          </a:xfrm>
          <a:custGeom>
            <a:avLst/>
            <a:gdLst>
              <a:gd name="T0" fmla="*/ 0 w 1"/>
              <a:gd name="T1" fmla="*/ 0 h 48"/>
              <a:gd name="T2" fmla="*/ 0 w 1"/>
              <a:gd name="T3" fmla="*/ 2147483647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no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7" name="Freeform 20"/>
          <p:cNvSpPr>
            <a:spLocks/>
          </p:cNvSpPr>
          <p:nvPr/>
        </p:nvSpPr>
        <p:spPr bwMode="auto">
          <a:xfrm>
            <a:off x="5867400" y="3200400"/>
            <a:ext cx="152400" cy="152400"/>
          </a:xfrm>
          <a:custGeom>
            <a:avLst/>
            <a:gdLst>
              <a:gd name="T0" fmla="*/ 0 w 96"/>
              <a:gd name="T1" fmla="*/ 2147483647 h 96"/>
              <a:gd name="T2" fmla="*/ 2147483647 w 96"/>
              <a:gd name="T3" fmla="*/ 2147483647 h 96"/>
              <a:gd name="T4" fmla="*/ 2147483647 w 96"/>
              <a:gd name="T5" fmla="*/ 0 h 96"/>
              <a:gd name="T6" fmla="*/ 0 w 96"/>
              <a:gd name="T7" fmla="*/ 2147483647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48"/>
                </a:lnTo>
                <a:lnTo>
                  <a:pt x="96" y="0"/>
                </a:lnTo>
                <a:lnTo>
                  <a:pt x="0" y="96"/>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8" name="Freeform 21"/>
          <p:cNvSpPr>
            <a:spLocks/>
          </p:cNvSpPr>
          <p:nvPr/>
        </p:nvSpPr>
        <p:spPr bwMode="auto">
          <a:xfrm>
            <a:off x="4267200" y="2743200"/>
            <a:ext cx="152400" cy="152400"/>
          </a:xfrm>
          <a:custGeom>
            <a:avLst/>
            <a:gdLst>
              <a:gd name="T0" fmla="*/ 2147483647 w 96"/>
              <a:gd name="T1" fmla="*/ 0 h 96"/>
              <a:gd name="T2" fmla="*/ 0 w 96"/>
              <a:gd name="T3" fmla="*/ 2147483647 h 96"/>
              <a:gd name="T4" fmla="*/ 0 w 96"/>
              <a:gd name="T5" fmla="*/ 2147483647 h 96"/>
              <a:gd name="T6" fmla="*/ 2147483647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48"/>
                </a:lnTo>
                <a:lnTo>
                  <a:pt x="0" y="96"/>
                </a:lnTo>
                <a:lnTo>
                  <a:pt x="96"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19" name="Freeform 23"/>
          <p:cNvSpPr>
            <a:spLocks/>
          </p:cNvSpPr>
          <p:nvPr/>
        </p:nvSpPr>
        <p:spPr bwMode="auto">
          <a:xfrm>
            <a:off x="2895600" y="1981200"/>
            <a:ext cx="990600" cy="533400"/>
          </a:xfrm>
          <a:custGeom>
            <a:avLst/>
            <a:gdLst>
              <a:gd name="T0" fmla="*/ 2147483647 w 624"/>
              <a:gd name="T1" fmla="*/ 0 h 336"/>
              <a:gd name="T2" fmla="*/ 0 w 624"/>
              <a:gd name="T3" fmla="*/ 2147483647 h 336"/>
              <a:gd name="T4" fmla="*/ 2147483647 w 624"/>
              <a:gd name="T5" fmla="*/ 2147483647 h 336"/>
              <a:gd name="T6" fmla="*/ 2147483647 w 624"/>
              <a:gd name="T7" fmla="*/ 2147483647 h 336"/>
              <a:gd name="T8" fmla="*/ 2147483647 w 624"/>
              <a:gd name="T9" fmla="*/ 2147483647 h 336"/>
              <a:gd name="T10" fmla="*/ 2147483647 w 624"/>
              <a:gd name="T11" fmla="*/ 2147483647 h 336"/>
              <a:gd name="T12" fmla="*/ 2147483647 w 624"/>
              <a:gd name="T13" fmla="*/ 2147483647 h 336"/>
              <a:gd name="T14" fmla="*/ 2147483647 w 624"/>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36"/>
              <a:gd name="T26" fmla="*/ 624 w 62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36">
                <a:moveTo>
                  <a:pt x="384" y="0"/>
                </a:moveTo>
                <a:lnTo>
                  <a:pt x="0" y="96"/>
                </a:lnTo>
                <a:lnTo>
                  <a:pt x="192" y="144"/>
                </a:lnTo>
                <a:lnTo>
                  <a:pt x="336" y="336"/>
                </a:lnTo>
                <a:lnTo>
                  <a:pt x="432" y="192"/>
                </a:lnTo>
                <a:lnTo>
                  <a:pt x="624" y="144"/>
                </a:lnTo>
                <a:lnTo>
                  <a:pt x="624" y="48"/>
                </a:lnTo>
                <a:lnTo>
                  <a:pt x="384"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0" name="Freeform 24"/>
          <p:cNvSpPr>
            <a:spLocks/>
          </p:cNvSpPr>
          <p:nvPr/>
        </p:nvSpPr>
        <p:spPr bwMode="auto">
          <a:xfrm>
            <a:off x="3962400" y="2895600"/>
            <a:ext cx="1295400" cy="1371600"/>
          </a:xfrm>
          <a:custGeom>
            <a:avLst/>
            <a:gdLst>
              <a:gd name="T0" fmla="*/ 2147483647 w 816"/>
              <a:gd name="T1" fmla="*/ 0 h 864"/>
              <a:gd name="T2" fmla="*/ 2147483647 w 816"/>
              <a:gd name="T3" fmla="*/ 2147483647 h 864"/>
              <a:gd name="T4" fmla="*/ 0 w 816"/>
              <a:gd name="T5" fmla="*/ 2147483647 h 864"/>
              <a:gd name="T6" fmla="*/ 2147483647 w 816"/>
              <a:gd name="T7" fmla="*/ 2147483647 h 864"/>
              <a:gd name="T8" fmla="*/ 2147483647 w 816"/>
              <a:gd name="T9" fmla="*/ 2147483647 h 864"/>
              <a:gd name="T10" fmla="*/ 2147483647 w 816"/>
              <a:gd name="T11" fmla="*/ 2147483647 h 864"/>
              <a:gd name="T12" fmla="*/ 2147483647 w 816"/>
              <a:gd name="T13" fmla="*/ 2147483647 h 864"/>
              <a:gd name="T14" fmla="*/ 2147483647 w 816"/>
              <a:gd name="T15" fmla="*/ 2147483647 h 864"/>
              <a:gd name="T16" fmla="*/ 2147483647 w 816"/>
              <a:gd name="T17" fmla="*/ 2147483647 h 864"/>
              <a:gd name="T18" fmla="*/ 2147483647 w 816"/>
              <a:gd name="T19" fmla="*/ 2147483647 h 864"/>
              <a:gd name="T20" fmla="*/ 2147483647 w 816"/>
              <a:gd name="T21" fmla="*/ 2147483647 h 864"/>
              <a:gd name="T22" fmla="*/ 2147483647 w 816"/>
              <a:gd name="T23" fmla="*/ 2147483647 h 864"/>
              <a:gd name="T24" fmla="*/ 2147483647 w 816"/>
              <a:gd name="T25" fmla="*/ 2147483647 h 864"/>
              <a:gd name="T26" fmla="*/ 2147483647 w 816"/>
              <a:gd name="T27" fmla="*/ 0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6"/>
              <a:gd name="T43" fmla="*/ 0 h 864"/>
              <a:gd name="T44" fmla="*/ 816 w 816"/>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6" h="864">
                <a:moveTo>
                  <a:pt x="288" y="0"/>
                </a:moveTo>
                <a:lnTo>
                  <a:pt x="96" y="48"/>
                </a:lnTo>
                <a:lnTo>
                  <a:pt x="0" y="240"/>
                </a:lnTo>
                <a:lnTo>
                  <a:pt x="96" y="384"/>
                </a:lnTo>
                <a:lnTo>
                  <a:pt x="288" y="384"/>
                </a:lnTo>
                <a:lnTo>
                  <a:pt x="336" y="624"/>
                </a:lnTo>
                <a:lnTo>
                  <a:pt x="480" y="864"/>
                </a:lnTo>
                <a:lnTo>
                  <a:pt x="672" y="576"/>
                </a:lnTo>
                <a:lnTo>
                  <a:pt x="672" y="480"/>
                </a:lnTo>
                <a:lnTo>
                  <a:pt x="816" y="336"/>
                </a:lnTo>
                <a:lnTo>
                  <a:pt x="720" y="336"/>
                </a:lnTo>
                <a:lnTo>
                  <a:pt x="576" y="96"/>
                </a:lnTo>
                <a:lnTo>
                  <a:pt x="336" y="48"/>
                </a:lnTo>
                <a:lnTo>
                  <a:pt x="288"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1" name="Freeform 25"/>
          <p:cNvSpPr>
            <a:spLocks/>
          </p:cNvSpPr>
          <p:nvPr/>
        </p:nvSpPr>
        <p:spPr bwMode="auto">
          <a:xfrm>
            <a:off x="4343400" y="2286000"/>
            <a:ext cx="381000" cy="228600"/>
          </a:xfrm>
          <a:custGeom>
            <a:avLst/>
            <a:gdLst>
              <a:gd name="T0" fmla="*/ 2147483647 w 240"/>
              <a:gd name="T1" fmla="*/ 0 h 144"/>
              <a:gd name="T2" fmla="*/ 2147483647 w 240"/>
              <a:gd name="T3" fmla="*/ 2147483647 h 144"/>
              <a:gd name="T4" fmla="*/ 2147483647 w 240"/>
              <a:gd name="T5" fmla="*/ 2147483647 h 144"/>
              <a:gd name="T6" fmla="*/ 0 w 240"/>
              <a:gd name="T7" fmla="*/ 2147483647 h 144"/>
              <a:gd name="T8" fmla="*/ 0 w 240"/>
              <a:gd name="T9" fmla="*/ 2147483647 h 144"/>
              <a:gd name="T10" fmla="*/ 2147483647 w 240"/>
              <a:gd name="T11" fmla="*/ 2147483647 h 144"/>
              <a:gd name="T12" fmla="*/ 2147483647 w 240"/>
              <a:gd name="T13" fmla="*/ 2147483647 h 144"/>
              <a:gd name="T14" fmla="*/ 2147483647 w 2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
              <a:gd name="T26" fmla="*/ 240 w 2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
                <a:moveTo>
                  <a:pt x="240" y="0"/>
                </a:moveTo>
                <a:lnTo>
                  <a:pt x="96" y="48"/>
                </a:lnTo>
                <a:lnTo>
                  <a:pt x="48" y="96"/>
                </a:lnTo>
                <a:lnTo>
                  <a:pt x="0" y="96"/>
                </a:lnTo>
                <a:lnTo>
                  <a:pt x="0" y="144"/>
                </a:lnTo>
                <a:lnTo>
                  <a:pt x="96" y="144"/>
                </a:lnTo>
                <a:lnTo>
                  <a:pt x="144" y="144"/>
                </a:lnTo>
                <a:lnTo>
                  <a:pt x="24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2" name="Freeform 26"/>
          <p:cNvSpPr>
            <a:spLocks/>
          </p:cNvSpPr>
          <p:nvPr/>
        </p:nvSpPr>
        <p:spPr bwMode="auto">
          <a:xfrm>
            <a:off x="4114800" y="2133600"/>
            <a:ext cx="3581400" cy="1447800"/>
          </a:xfrm>
          <a:custGeom>
            <a:avLst/>
            <a:gdLst>
              <a:gd name="T0" fmla="*/ 2147483647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2147483647 h 912"/>
              <a:gd name="T10" fmla="*/ 2147483647 w 2256"/>
              <a:gd name="T11" fmla="*/ 2147483647 h 912"/>
              <a:gd name="T12" fmla="*/ 0 w 2256"/>
              <a:gd name="T13" fmla="*/ 2147483647 h 912"/>
              <a:gd name="T14" fmla="*/ 0 w 2256"/>
              <a:gd name="T15" fmla="*/ 2147483647 h 912"/>
              <a:gd name="T16" fmla="*/ 2147483647 w 2256"/>
              <a:gd name="T17" fmla="*/ 2147483647 h 912"/>
              <a:gd name="T18" fmla="*/ 2147483647 w 2256"/>
              <a:gd name="T19" fmla="*/ 2147483647 h 912"/>
              <a:gd name="T20" fmla="*/ 2147483647 w 2256"/>
              <a:gd name="T21" fmla="*/ 2147483647 h 912"/>
              <a:gd name="T22" fmla="*/ 2147483647 w 2256"/>
              <a:gd name="T23" fmla="*/ 2147483647 h 912"/>
              <a:gd name="T24" fmla="*/ 2147483647 w 2256"/>
              <a:gd name="T25" fmla="*/ 2147483647 h 912"/>
              <a:gd name="T26" fmla="*/ 2147483647 w 2256"/>
              <a:gd name="T27" fmla="*/ 2147483647 h 912"/>
              <a:gd name="T28" fmla="*/ 2147483647 w 2256"/>
              <a:gd name="T29" fmla="*/ 2147483647 h 912"/>
              <a:gd name="T30" fmla="*/ 2147483647 w 2256"/>
              <a:gd name="T31" fmla="*/ 2147483647 h 912"/>
              <a:gd name="T32" fmla="*/ 2147483647 w 2256"/>
              <a:gd name="T33" fmla="*/ 2147483647 h 912"/>
              <a:gd name="T34" fmla="*/ 2147483647 w 2256"/>
              <a:gd name="T35" fmla="*/ 2147483647 h 912"/>
              <a:gd name="T36" fmla="*/ 2147483647 w 2256"/>
              <a:gd name="T37" fmla="*/ 2147483647 h 912"/>
              <a:gd name="T38" fmla="*/ 2147483647 w 2256"/>
              <a:gd name="T39" fmla="*/ 2147483647 h 912"/>
              <a:gd name="T40" fmla="*/ 2147483647 w 2256"/>
              <a:gd name="T41" fmla="*/ 2147483647 h 912"/>
              <a:gd name="T42" fmla="*/ 2147483647 w 2256"/>
              <a:gd name="T43" fmla="*/ 2147483647 h 912"/>
              <a:gd name="T44" fmla="*/ 2147483647 w 2256"/>
              <a:gd name="T45" fmla="*/ 2147483647 h 912"/>
              <a:gd name="T46" fmla="*/ 2147483647 w 2256"/>
              <a:gd name="T47" fmla="*/ 2147483647 h 912"/>
              <a:gd name="T48" fmla="*/ 2147483647 w 2256"/>
              <a:gd name="T49" fmla="*/ 2147483647 h 912"/>
              <a:gd name="T50" fmla="*/ 2147483647 w 2256"/>
              <a:gd name="T51" fmla="*/ 2147483647 h 912"/>
              <a:gd name="T52" fmla="*/ 2147483647 w 2256"/>
              <a:gd name="T53" fmla="*/ 2147483647 h 912"/>
              <a:gd name="T54" fmla="*/ 2147483647 w 2256"/>
              <a:gd name="T55" fmla="*/ 2147483647 h 912"/>
              <a:gd name="T56" fmla="*/ 2147483647 w 2256"/>
              <a:gd name="T57" fmla="*/ 2147483647 h 912"/>
              <a:gd name="T58" fmla="*/ 2147483647 w 2256"/>
              <a:gd name="T59" fmla="*/ 2147483647 h 912"/>
              <a:gd name="T60" fmla="*/ 2147483647 w 2256"/>
              <a:gd name="T61" fmla="*/ 2147483647 h 912"/>
              <a:gd name="T62" fmla="*/ 2147483647 w 2256"/>
              <a:gd name="T63" fmla="*/ 2147483647 h 912"/>
              <a:gd name="T64" fmla="*/ 2147483647 w 2256"/>
              <a:gd name="T65" fmla="*/ 2147483647 h 912"/>
              <a:gd name="T66" fmla="*/ 2147483647 w 2256"/>
              <a:gd name="T67" fmla="*/ 2147483647 h 912"/>
              <a:gd name="T68" fmla="*/ 2147483647 w 2256"/>
              <a:gd name="T69" fmla="*/ 2147483647 h 912"/>
              <a:gd name="T70" fmla="*/ 2147483647 w 2256"/>
              <a:gd name="T71" fmla="*/ 2147483647 h 912"/>
              <a:gd name="T72" fmla="*/ 2147483647 w 2256"/>
              <a:gd name="T73" fmla="*/ 2147483647 h 912"/>
              <a:gd name="T74" fmla="*/ 2147483647 w 2256"/>
              <a:gd name="T75" fmla="*/ 2147483647 h 912"/>
              <a:gd name="T76" fmla="*/ 2147483647 w 2256"/>
              <a:gd name="T77" fmla="*/ 2147483647 h 912"/>
              <a:gd name="T78" fmla="*/ 2147483647 w 2256"/>
              <a:gd name="T79" fmla="*/ 2147483647 h 912"/>
              <a:gd name="T80" fmla="*/ 2147483647 w 2256"/>
              <a:gd name="T81" fmla="*/ 2147483647 h 912"/>
              <a:gd name="T82" fmla="*/ 2147483647 w 2256"/>
              <a:gd name="T83" fmla="*/ 2147483647 h 912"/>
              <a:gd name="T84" fmla="*/ 2147483647 w 2256"/>
              <a:gd name="T85" fmla="*/ 2147483647 h 912"/>
              <a:gd name="T86" fmla="*/ 2147483647 w 2256"/>
              <a:gd name="T87" fmla="*/ 2147483647 h 912"/>
              <a:gd name="T88" fmla="*/ 2147483647 w 2256"/>
              <a:gd name="T89" fmla="*/ 2147483647 h 912"/>
              <a:gd name="T90" fmla="*/ 2147483647 w 2256"/>
              <a:gd name="T91" fmla="*/ 2147483647 h 912"/>
              <a:gd name="T92" fmla="*/ 2147483647 w 2256"/>
              <a:gd name="T93" fmla="*/ 2147483647 h 912"/>
              <a:gd name="T94" fmla="*/ 2147483647 w 2256"/>
              <a:gd name="T95" fmla="*/ 2147483647 h 912"/>
              <a:gd name="T96" fmla="*/ 2147483647 w 2256"/>
              <a:gd name="T97" fmla="*/ 2147483647 h 912"/>
              <a:gd name="T98" fmla="*/ 2147483647 w 2256"/>
              <a:gd name="T99" fmla="*/ 2147483647 h 912"/>
              <a:gd name="T100" fmla="*/ 2147483647 w 2256"/>
              <a:gd name="T101" fmla="*/ 2147483647 h 912"/>
              <a:gd name="T102" fmla="*/ 2147483647 w 2256"/>
              <a:gd name="T103" fmla="*/ 2147483647 h 912"/>
              <a:gd name="T104" fmla="*/ 2147483647 w 2256"/>
              <a:gd name="T105" fmla="*/ 0 h 912"/>
              <a:gd name="T106" fmla="*/ 2147483647 w 2256"/>
              <a:gd name="T107" fmla="*/ 2147483647 h 912"/>
              <a:gd name="T108" fmla="*/ 2147483647 w 2256"/>
              <a:gd name="T109" fmla="*/ 2147483647 h 912"/>
              <a:gd name="T110" fmla="*/ 2147483647 w 2256"/>
              <a:gd name="T111" fmla="*/ 2147483647 h 912"/>
              <a:gd name="T112" fmla="*/ 2147483647 w 2256"/>
              <a:gd name="T113" fmla="*/ 2147483647 h 912"/>
              <a:gd name="T114" fmla="*/ 2147483647 w 2256"/>
              <a:gd name="T115" fmla="*/ 2147483647 h 912"/>
              <a:gd name="T116" fmla="*/ 2147483647 w 2256"/>
              <a:gd name="T117" fmla="*/ 2147483647 h 9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6"/>
              <a:gd name="T178" fmla="*/ 0 h 912"/>
              <a:gd name="T179" fmla="*/ 2256 w 2256"/>
              <a:gd name="T180" fmla="*/ 912 h 9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6" h="912">
                <a:moveTo>
                  <a:pt x="384" y="96"/>
                </a:moveTo>
                <a:lnTo>
                  <a:pt x="384" y="192"/>
                </a:lnTo>
                <a:lnTo>
                  <a:pt x="336" y="288"/>
                </a:lnTo>
                <a:lnTo>
                  <a:pt x="192" y="288"/>
                </a:lnTo>
                <a:lnTo>
                  <a:pt x="96" y="384"/>
                </a:lnTo>
                <a:lnTo>
                  <a:pt x="48" y="432"/>
                </a:lnTo>
                <a:lnTo>
                  <a:pt x="0" y="432"/>
                </a:lnTo>
                <a:lnTo>
                  <a:pt x="0" y="480"/>
                </a:lnTo>
                <a:lnTo>
                  <a:pt x="96" y="480"/>
                </a:lnTo>
                <a:lnTo>
                  <a:pt x="144" y="384"/>
                </a:lnTo>
                <a:lnTo>
                  <a:pt x="192" y="384"/>
                </a:lnTo>
                <a:lnTo>
                  <a:pt x="288" y="480"/>
                </a:lnTo>
                <a:lnTo>
                  <a:pt x="240" y="384"/>
                </a:lnTo>
                <a:lnTo>
                  <a:pt x="384" y="480"/>
                </a:lnTo>
                <a:lnTo>
                  <a:pt x="432" y="432"/>
                </a:lnTo>
                <a:lnTo>
                  <a:pt x="480" y="384"/>
                </a:lnTo>
                <a:lnTo>
                  <a:pt x="624" y="432"/>
                </a:lnTo>
                <a:lnTo>
                  <a:pt x="480" y="432"/>
                </a:lnTo>
                <a:lnTo>
                  <a:pt x="384" y="480"/>
                </a:lnTo>
                <a:lnTo>
                  <a:pt x="528" y="480"/>
                </a:lnTo>
                <a:lnTo>
                  <a:pt x="528" y="576"/>
                </a:lnTo>
                <a:lnTo>
                  <a:pt x="624" y="768"/>
                </a:lnTo>
                <a:lnTo>
                  <a:pt x="816" y="672"/>
                </a:lnTo>
                <a:lnTo>
                  <a:pt x="720" y="672"/>
                </a:lnTo>
                <a:lnTo>
                  <a:pt x="624" y="576"/>
                </a:lnTo>
                <a:lnTo>
                  <a:pt x="816" y="624"/>
                </a:lnTo>
                <a:lnTo>
                  <a:pt x="960" y="672"/>
                </a:lnTo>
                <a:lnTo>
                  <a:pt x="1056" y="864"/>
                </a:lnTo>
                <a:lnTo>
                  <a:pt x="1056" y="720"/>
                </a:lnTo>
                <a:lnTo>
                  <a:pt x="1152" y="624"/>
                </a:lnTo>
                <a:lnTo>
                  <a:pt x="1296" y="768"/>
                </a:lnTo>
                <a:lnTo>
                  <a:pt x="1344" y="912"/>
                </a:lnTo>
                <a:lnTo>
                  <a:pt x="1344" y="768"/>
                </a:lnTo>
                <a:lnTo>
                  <a:pt x="1392" y="816"/>
                </a:lnTo>
                <a:lnTo>
                  <a:pt x="1392" y="672"/>
                </a:lnTo>
                <a:lnTo>
                  <a:pt x="1536" y="624"/>
                </a:lnTo>
                <a:lnTo>
                  <a:pt x="1536" y="528"/>
                </a:lnTo>
                <a:lnTo>
                  <a:pt x="1488" y="480"/>
                </a:lnTo>
                <a:lnTo>
                  <a:pt x="1632" y="432"/>
                </a:lnTo>
                <a:lnTo>
                  <a:pt x="1632" y="528"/>
                </a:lnTo>
                <a:lnTo>
                  <a:pt x="1680" y="528"/>
                </a:lnTo>
                <a:lnTo>
                  <a:pt x="1680" y="384"/>
                </a:lnTo>
                <a:lnTo>
                  <a:pt x="1776" y="288"/>
                </a:lnTo>
                <a:lnTo>
                  <a:pt x="1728" y="288"/>
                </a:lnTo>
                <a:lnTo>
                  <a:pt x="1824" y="240"/>
                </a:lnTo>
                <a:lnTo>
                  <a:pt x="2016" y="192"/>
                </a:lnTo>
                <a:lnTo>
                  <a:pt x="2112" y="192"/>
                </a:lnTo>
                <a:lnTo>
                  <a:pt x="1968" y="288"/>
                </a:lnTo>
                <a:lnTo>
                  <a:pt x="2256" y="144"/>
                </a:lnTo>
                <a:lnTo>
                  <a:pt x="2208" y="96"/>
                </a:lnTo>
                <a:lnTo>
                  <a:pt x="1920" y="96"/>
                </a:lnTo>
                <a:lnTo>
                  <a:pt x="1584" y="48"/>
                </a:lnTo>
                <a:lnTo>
                  <a:pt x="1344" y="0"/>
                </a:lnTo>
                <a:lnTo>
                  <a:pt x="1008" y="96"/>
                </a:lnTo>
                <a:lnTo>
                  <a:pt x="960" y="144"/>
                </a:lnTo>
                <a:lnTo>
                  <a:pt x="864" y="96"/>
                </a:lnTo>
                <a:lnTo>
                  <a:pt x="624" y="144"/>
                </a:lnTo>
                <a:lnTo>
                  <a:pt x="480" y="192"/>
                </a:lnTo>
                <a:lnTo>
                  <a:pt x="384" y="96"/>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3" name="Freeform 27"/>
          <p:cNvSpPr>
            <a:spLocks/>
          </p:cNvSpPr>
          <p:nvPr/>
        </p:nvSpPr>
        <p:spPr bwMode="auto">
          <a:xfrm>
            <a:off x="5105400" y="27432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96" y="0"/>
                </a:moveTo>
                <a:lnTo>
                  <a:pt x="0" y="48"/>
                </a:lnTo>
                <a:lnTo>
                  <a:pt x="48" y="96"/>
                </a:lnTo>
                <a:lnTo>
                  <a:pt x="144" y="144"/>
                </a:lnTo>
                <a:lnTo>
                  <a:pt x="144" y="48"/>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4" name="Freeform 28"/>
          <p:cNvSpPr>
            <a:spLocks/>
          </p:cNvSpPr>
          <p:nvPr/>
        </p:nvSpPr>
        <p:spPr bwMode="auto">
          <a:xfrm>
            <a:off x="6477000" y="3886200"/>
            <a:ext cx="838200" cy="533400"/>
          </a:xfrm>
          <a:custGeom>
            <a:avLst/>
            <a:gdLst>
              <a:gd name="T0" fmla="*/ 2147483647 w 528"/>
              <a:gd name="T1" fmla="*/ 0 h 336"/>
              <a:gd name="T2" fmla="*/ 2147483647 w 528"/>
              <a:gd name="T3" fmla="*/ 2147483647 h 336"/>
              <a:gd name="T4" fmla="*/ 0 w 528"/>
              <a:gd name="T5" fmla="*/ 2147483647 h 336"/>
              <a:gd name="T6" fmla="*/ 2147483647 w 528"/>
              <a:gd name="T7" fmla="*/ 2147483647 h 336"/>
              <a:gd name="T8" fmla="*/ 2147483647 w 528"/>
              <a:gd name="T9" fmla="*/ 2147483647 h 336"/>
              <a:gd name="T10" fmla="*/ 2147483647 w 528"/>
              <a:gd name="T11" fmla="*/ 2147483647 h 336"/>
              <a:gd name="T12" fmla="*/ 2147483647 w 528"/>
              <a:gd name="T13" fmla="*/ 2147483647 h 336"/>
              <a:gd name="T14" fmla="*/ 2147483647 w 528"/>
              <a:gd name="T15" fmla="*/ 2147483647 h 336"/>
              <a:gd name="T16" fmla="*/ 2147483647 w 528"/>
              <a:gd name="T17" fmla="*/ 2147483647 h 336"/>
              <a:gd name="T18" fmla="*/ 2147483647 w 528"/>
              <a:gd name="T19" fmla="*/ 2147483647 h 336"/>
              <a:gd name="T20" fmla="*/ 2147483647 w 528"/>
              <a:gd name="T21" fmla="*/ 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336"/>
              <a:gd name="T35" fmla="*/ 528 w 528"/>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336">
                <a:moveTo>
                  <a:pt x="240" y="0"/>
                </a:moveTo>
                <a:lnTo>
                  <a:pt x="96" y="96"/>
                </a:lnTo>
                <a:lnTo>
                  <a:pt x="0" y="144"/>
                </a:lnTo>
                <a:lnTo>
                  <a:pt x="48" y="336"/>
                </a:lnTo>
                <a:lnTo>
                  <a:pt x="240" y="288"/>
                </a:lnTo>
                <a:lnTo>
                  <a:pt x="336" y="336"/>
                </a:lnTo>
                <a:lnTo>
                  <a:pt x="480" y="336"/>
                </a:lnTo>
                <a:lnTo>
                  <a:pt x="528" y="192"/>
                </a:lnTo>
                <a:lnTo>
                  <a:pt x="384" y="48"/>
                </a:lnTo>
                <a:lnTo>
                  <a:pt x="336" y="144"/>
                </a:lnTo>
                <a:lnTo>
                  <a:pt x="24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5" name="Freeform 29"/>
          <p:cNvSpPr>
            <a:spLocks/>
          </p:cNvSpPr>
          <p:nvPr/>
        </p:nvSpPr>
        <p:spPr bwMode="auto">
          <a:xfrm>
            <a:off x="6324600" y="35052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96" y="0"/>
                </a:moveTo>
                <a:lnTo>
                  <a:pt x="0" y="96"/>
                </a:lnTo>
                <a:lnTo>
                  <a:pt x="144" y="144"/>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6" name="Freeform 30"/>
          <p:cNvSpPr>
            <a:spLocks/>
          </p:cNvSpPr>
          <p:nvPr/>
        </p:nvSpPr>
        <p:spPr bwMode="auto">
          <a:xfrm>
            <a:off x="6781800" y="3657600"/>
            <a:ext cx="304800" cy="152400"/>
          </a:xfrm>
          <a:custGeom>
            <a:avLst/>
            <a:gdLst>
              <a:gd name="T0" fmla="*/ 0 w 192"/>
              <a:gd name="T1" fmla="*/ 0 h 96"/>
              <a:gd name="T2" fmla="*/ 2147483647 w 192"/>
              <a:gd name="T3" fmla="*/ 2147483647 h 96"/>
              <a:gd name="T4" fmla="*/ 2147483647 w 192"/>
              <a:gd name="T5" fmla="*/ 2147483647 h 96"/>
              <a:gd name="T6" fmla="*/ 2147483647 w 192"/>
              <a:gd name="T7" fmla="*/ 0 h 96"/>
              <a:gd name="T8" fmla="*/ 0 w 192"/>
              <a:gd name="T9" fmla="*/ 0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0"/>
                </a:moveTo>
                <a:lnTo>
                  <a:pt x="144" y="96"/>
                </a:lnTo>
                <a:lnTo>
                  <a:pt x="192" y="96"/>
                </a:lnTo>
                <a:lnTo>
                  <a:pt x="96" y="0"/>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7" name="Freeform 31"/>
          <p:cNvSpPr>
            <a:spLocks/>
          </p:cNvSpPr>
          <p:nvPr/>
        </p:nvSpPr>
        <p:spPr bwMode="auto">
          <a:xfrm>
            <a:off x="5105400" y="3886200"/>
            <a:ext cx="76200" cy="228600"/>
          </a:xfrm>
          <a:custGeom>
            <a:avLst/>
            <a:gdLst>
              <a:gd name="T0" fmla="*/ 2147483647 w 48"/>
              <a:gd name="T1" fmla="*/ 0 h 144"/>
              <a:gd name="T2" fmla="*/ 0 w 48"/>
              <a:gd name="T3" fmla="*/ 2147483647 h 144"/>
              <a:gd name="T4" fmla="*/ 0 w 48"/>
              <a:gd name="T5" fmla="*/ 2147483647 h 144"/>
              <a:gd name="T6" fmla="*/ 2147483647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48"/>
                </a:lnTo>
                <a:lnTo>
                  <a:pt x="0" y="144"/>
                </a:lnTo>
                <a:lnTo>
                  <a:pt x="48"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8" name="Freeform 32"/>
          <p:cNvSpPr>
            <a:spLocks/>
          </p:cNvSpPr>
          <p:nvPr/>
        </p:nvSpPr>
        <p:spPr bwMode="auto">
          <a:xfrm>
            <a:off x="6781800" y="2743200"/>
            <a:ext cx="228600" cy="228600"/>
          </a:xfrm>
          <a:custGeom>
            <a:avLst/>
            <a:gdLst>
              <a:gd name="T0" fmla="*/ 2147483647 w 144"/>
              <a:gd name="T1" fmla="*/ 0 h 144"/>
              <a:gd name="T2" fmla="*/ 2147483647 w 144"/>
              <a:gd name="T3" fmla="*/ 2147483647 h 144"/>
              <a:gd name="T4" fmla="*/ 0 w 144"/>
              <a:gd name="T5" fmla="*/ 2147483647 h 144"/>
              <a:gd name="T6" fmla="*/ 2147483647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144" y="0"/>
                </a:moveTo>
                <a:lnTo>
                  <a:pt x="96" y="48"/>
                </a:lnTo>
                <a:lnTo>
                  <a:pt x="0" y="144"/>
                </a:lnTo>
                <a:lnTo>
                  <a:pt x="96" y="96"/>
                </a:lnTo>
                <a:lnTo>
                  <a:pt x="144"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29" name="Freeform 33"/>
          <p:cNvSpPr>
            <a:spLocks/>
          </p:cNvSpPr>
          <p:nvPr/>
        </p:nvSpPr>
        <p:spPr bwMode="auto">
          <a:xfrm>
            <a:off x="4495800" y="3810000"/>
            <a:ext cx="533400" cy="457200"/>
          </a:xfrm>
          <a:custGeom>
            <a:avLst/>
            <a:gdLst>
              <a:gd name="T0" fmla="*/ 0 w 336"/>
              <a:gd name="T1" fmla="*/ 2147483647 h 288"/>
              <a:gd name="T2" fmla="*/ 2147483647 w 336"/>
              <a:gd name="T3" fmla="*/ 2147483647 h 288"/>
              <a:gd name="T4" fmla="*/ 2147483647 w 336"/>
              <a:gd name="T5" fmla="*/ 2147483647 h 288"/>
              <a:gd name="T6" fmla="*/ 2147483647 w 336"/>
              <a:gd name="T7" fmla="*/ 0 h 288"/>
              <a:gd name="T8" fmla="*/ 0 w 336"/>
              <a:gd name="T9" fmla="*/ 2147483647 h 288"/>
              <a:gd name="T10" fmla="*/ 0 60000 65536"/>
              <a:gd name="T11" fmla="*/ 0 60000 65536"/>
              <a:gd name="T12" fmla="*/ 0 60000 65536"/>
              <a:gd name="T13" fmla="*/ 0 60000 65536"/>
              <a:gd name="T14" fmla="*/ 0 60000 65536"/>
              <a:gd name="T15" fmla="*/ 0 w 336"/>
              <a:gd name="T16" fmla="*/ 0 h 288"/>
              <a:gd name="T17" fmla="*/ 336 w 336"/>
              <a:gd name="T18" fmla="*/ 288 h 288"/>
            </a:gdLst>
            <a:ahLst/>
            <a:cxnLst>
              <a:cxn ang="T10">
                <a:pos x="T0" y="T1"/>
              </a:cxn>
              <a:cxn ang="T11">
                <a:pos x="T2" y="T3"/>
              </a:cxn>
              <a:cxn ang="T12">
                <a:pos x="T4" y="T5"/>
              </a:cxn>
              <a:cxn ang="T13">
                <a:pos x="T6" y="T7"/>
              </a:cxn>
              <a:cxn ang="T14">
                <a:pos x="T8" y="T9"/>
              </a:cxn>
            </a:cxnLst>
            <a:rect l="T15" t="T16" r="T17" b="T18"/>
            <a:pathLst>
              <a:path w="336" h="288">
                <a:moveTo>
                  <a:pt x="0" y="48"/>
                </a:moveTo>
                <a:lnTo>
                  <a:pt x="96" y="288"/>
                </a:lnTo>
                <a:lnTo>
                  <a:pt x="192" y="288"/>
                </a:lnTo>
                <a:lnTo>
                  <a:pt x="336" y="0"/>
                </a:lnTo>
                <a:lnTo>
                  <a:pt x="0" y="48"/>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30" name="Freeform 34"/>
          <p:cNvSpPr>
            <a:spLocks/>
          </p:cNvSpPr>
          <p:nvPr/>
        </p:nvSpPr>
        <p:spPr bwMode="auto">
          <a:xfrm>
            <a:off x="4191000" y="2514600"/>
            <a:ext cx="76200" cy="152400"/>
          </a:xfrm>
          <a:custGeom>
            <a:avLst/>
            <a:gdLst>
              <a:gd name="T0" fmla="*/ 0 w 48"/>
              <a:gd name="T1" fmla="*/ 0 h 96"/>
              <a:gd name="T2" fmla="*/ 0 w 48"/>
              <a:gd name="T3" fmla="*/ 2147483647 h 96"/>
              <a:gd name="T4" fmla="*/ 0 w 48"/>
              <a:gd name="T5" fmla="*/ 2147483647 h 96"/>
              <a:gd name="T6" fmla="*/ 2147483647 w 48"/>
              <a:gd name="T7" fmla="*/ 2147483647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0" y="96"/>
                </a:lnTo>
                <a:lnTo>
                  <a:pt x="48" y="96"/>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31" name="Freeform 35"/>
          <p:cNvSpPr>
            <a:spLocks/>
          </p:cNvSpPr>
          <p:nvPr/>
        </p:nvSpPr>
        <p:spPr bwMode="auto">
          <a:xfrm>
            <a:off x="4114800" y="2590800"/>
            <a:ext cx="1588" cy="76200"/>
          </a:xfrm>
          <a:custGeom>
            <a:avLst/>
            <a:gdLst>
              <a:gd name="T0" fmla="*/ 0 w 1"/>
              <a:gd name="T1" fmla="*/ 0 h 48"/>
              <a:gd name="T2" fmla="*/ 0 w 1"/>
              <a:gd name="T3" fmla="*/ 2147483647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32" name="Freeform 36"/>
          <p:cNvSpPr>
            <a:spLocks/>
          </p:cNvSpPr>
          <p:nvPr/>
        </p:nvSpPr>
        <p:spPr bwMode="auto">
          <a:xfrm>
            <a:off x="5715000" y="3141663"/>
            <a:ext cx="152400" cy="152400"/>
          </a:xfrm>
          <a:custGeom>
            <a:avLst/>
            <a:gdLst>
              <a:gd name="T0" fmla="*/ 0 w 96"/>
              <a:gd name="T1" fmla="*/ 2147483647 h 96"/>
              <a:gd name="T2" fmla="*/ 2147483647 w 96"/>
              <a:gd name="T3" fmla="*/ 2147483647 h 96"/>
              <a:gd name="T4" fmla="*/ 2147483647 w 96"/>
              <a:gd name="T5" fmla="*/ 0 h 96"/>
              <a:gd name="T6" fmla="*/ 0 w 96"/>
              <a:gd name="T7" fmla="*/ 2147483647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48"/>
                </a:lnTo>
                <a:lnTo>
                  <a:pt x="96" y="0"/>
                </a:lnTo>
                <a:lnTo>
                  <a:pt x="0" y="96"/>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33" name="Freeform 37"/>
          <p:cNvSpPr>
            <a:spLocks/>
          </p:cNvSpPr>
          <p:nvPr/>
        </p:nvSpPr>
        <p:spPr bwMode="auto">
          <a:xfrm>
            <a:off x="4191000" y="2667000"/>
            <a:ext cx="152400" cy="152400"/>
          </a:xfrm>
          <a:custGeom>
            <a:avLst/>
            <a:gdLst>
              <a:gd name="T0" fmla="*/ 2147483647 w 96"/>
              <a:gd name="T1" fmla="*/ 0 h 96"/>
              <a:gd name="T2" fmla="*/ 0 w 96"/>
              <a:gd name="T3" fmla="*/ 2147483647 h 96"/>
              <a:gd name="T4" fmla="*/ 0 w 96"/>
              <a:gd name="T5" fmla="*/ 2147483647 h 96"/>
              <a:gd name="T6" fmla="*/ 2147483647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48"/>
                </a:lnTo>
                <a:lnTo>
                  <a:pt x="0" y="96"/>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pic>
        <p:nvPicPr>
          <p:cNvPr id="51234" name="Picture 60" descr="LACCEi_5inch_newflags"/>
          <p:cNvPicPr>
            <a:picLocks noChangeAspect="1" noChangeArrowheads="1"/>
          </p:cNvPicPr>
          <p:nvPr/>
        </p:nvPicPr>
        <p:blipFill>
          <a:blip r:embed="rId4" cstate="print"/>
          <a:srcRect/>
          <a:stretch>
            <a:fillRect/>
          </a:stretch>
        </p:blipFill>
        <p:spPr bwMode="auto">
          <a:xfrm>
            <a:off x="3048000" y="2895600"/>
            <a:ext cx="647700" cy="647700"/>
          </a:xfrm>
          <a:prstGeom prst="rect">
            <a:avLst/>
          </a:prstGeom>
          <a:noFill/>
          <a:ln w="9525">
            <a:noFill/>
            <a:miter lim="800000"/>
            <a:headEnd/>
            <a:tailEnd/>
          </a:ln>
        </p:spPr>
      </p:pic>
      <p:sp>
        <p:nvSpPr>
          <p:cNvPr id="51235" name="Freeform 6"/>
          <p:cNvSpPr>
            <a:spLocks/>
          </p:cNvSpPr>
          <p:nvPr/>
        </p:nvSpPr>
        <p:spPr bwMode="auto">
          <a:xfrm>
            <a:off x="1219200" y="2362200"/>
            <a:ext cx="2514600" cy="2514600"/>
          </a:xfrm>
          <a:custGeom>
            <a:avLst/>
            <a:gdLst>
              <a:gd name="T0" fmla="*/ 2147483647 w 1584"/>
              <a:gd name="T1" fmla="*/ 2147483647 h 1584"/>
              <a:gd name="T2" fmla="*/ 2147483647 w 1584"/>
              <a:gd name="T3" fmla="*/ 0 h 1584"/>
              <a:gd name="T4" fmla="*/ 0 w 1584"/>
              <a:gd name="T5" fmla="*/ 2147483647 h 1584"/>
              <a:gd name="T6" fmla="*/ 0 w 1584"/>
              <a:gd name="T7" fmla="*/ 2147483647 h 1584"/>
              <a:gd name="T8" fmla="*/ 2147483647 w 1584"/>
              <a:gd name="T9" fmla="*/ 2147483647 h 1584"/>
              <a:gd name="T10" fmla="*/ 0 w 1584"/>
              <a:gd name="T11" fmla="*/ 2147483647 h 1584"/>
              <a:gd name="T12" fmla="*/ 2147483647 w 1584"/>
              <a:gd name="T13" fmla="*/ 2147483647 h 1584"/>
              <a:gd name="T14" fmla="*/ 2147483647 w 1584"/>
              <a:gd name="T15" fmla="*/ 2147483647 h 1584"/>
              <a:gd name="T16" fmla="*/ 2147483647 w 1584"/>
              <a:gd name="T17" fmla="*/ 2147483647 h 1584"/>
              <a:gd name="T18" fmla="*/ 2147483647 w 1584"/>
              <a:gd name="T19" fmla="*/ 2147483647 h 1584"/>
              <a:gd name="T20" fmla="*/ 2147483647 w 1584"/>
              <a:gd name="T21" fmla="*/ 2147483647 h 1584"/>
              <a:gd name="T22" fmla="*/ 2147483647 w 1584"/>
              <a:gd name="T23" fmla="*/ 2147483647 h 1584"/>
              <a:gd name="T24" fmla="*/ 2147483647 w 1584"/>
              <a:gd name="T25" fmla="*/ 2147483647 h 1584"/>
              <a:gd name="T26" fmla="*/ 2147483647 w 1584"/>
              <a:gd name="T27" fmla="*/ 2147483647 h 1584"/>
              <a:gd name="T28" fmla="*/ 2147483647 w 1584"/>
              <a:gd name="T29" fmla="*/ 2147483647 h 1584"/>
              <a:gd name="T30" fmla="*/ 2147483647 w 1584"/>
              <a:gd name="T31" fmla="*/ 2147483647 h 1584"/>
              <a:gd name="T32" fmla="*/ 2147483647 w 1584"/>
              <a:gd name="T33" fmla="*/ 2147483647 h 1584"/>
              <a:gd name="T34" fmla="*/ 2147483647 w 1584"/>
              <a:gd name="T35" fmla="*/ 2147483647 h 1584"/>
              <a:gd name="T36" fmla="*/ 2147483647 w 1584"/>
              <a:gd name="T37" fmla="*/ 2147483647 h 1584"/>
              <a:gd name="T38" fmla="*/ 2147483647 w 1584"/>
              <a:gd name="T39" fmla="*/ 2147483647 h 1584"/>
              <a:gd name="T40" fmla="*/ 2147483647 w 1584"/>
              <a:gd name="T41" fmla="*/ 2147483647 h 1584"/>
              <a:gd name="T42" fmla="*/ 2147483647 w 1584"/>
              <a:gd name="T43" fmla="*/ 2147483647 h 1584"/>
              <a:gd name="T44" fmla="*/ 2147483647 w 1584"/>
              <a:gd name="T45" fmla="*/ 2147483647 h 1584"/>
              <a:gd name="T46" fmla="*/ 2147483647 w 1584"/>
              <a:gd name="T47" fmla="*/ 2147483647 h 1584"/>
              <a:gd name="T48" fmla="*/ 2147483647 w 1584"/>
              <a:gd name="T49" fmla="*/ 2147483647 h 1584"/>
              <a:gd name="T50" fmla="*/ 2147483647 w 1584"/>
              <a:gd name="T51" fmla="*/ 2147483647 h 1584"/>
              <a:gd name="T52" fmla="*/ 2147483647 w 1584"/>
              <a:gd name="T53" fmla="*/ 2147483647 h 1584"/>
              <a:gd name="T54" fmla="*/ 2147483647 w 1584"/>
              <a:gd name="T55" fmla="*/ 2147483647 h 1584"/>
              <a:gd name="T56" fmla="*/ 2147483647 w 1584"/>
              <a:gd name="T57" fmla="*/ 2147483647 h 1584"/>
              <a:gd name="T58" fmla="*/ 2147483647 w 1584"/>
              <a:gd name="T59" fmla="*/ 2147483647 h 1584"/>
              <a:gd name="T60" fmla="*/ 2147483647 w 1584"/>
              <a:gd name="T61" fmla="*/ 2147483647 h 1584"/>
              <a:gd name="T62" fmla="*/ 2147483647 w 1584"/>
              <a:gd name="T63" fmla="*/ 2147483647 h 1584"/>
              <a:gd name="T64" fmla="*/ 2147483647 w 1584"/>
              <a:gd name="T65" fmla="*/ 2147483647 h 1584"/>
              <a:gd name="T66" fmla="*/ 2147483647 w 1584"/>
              <a:gd name="T67" fmla="*/ 2147483647 h 1584"/>
              <a:gd name="T68" fmla="*/ 2147483647 w 1584"/>
              <a:gd name="T69" fmla="*/ 2147483647 h 1584"/>
              <a:gd name="T70" fmla="*/ 2147483647 w 1584"/>
              <a:gd name="T71" fmla="*/ 2147483647 h 1584"/>
              <a:gd name="T72" fmla="*/ 2147483647 w 1584"/>
              <a:gd name="T73" fmla="*/ 2147483647 h 1584"/>
              <a:gd name="T74" fmla="*/ 2147483647 w 1584"/>
              <a:gd name="T75" fmla="*/ 2147483647 h 1584"/>
              <a:gd name="T76" fmla="*/ 2147483647 w 1584"/>
              <a:gd name="T77" fmla="*/ 2147483647 h 1584"/>
              <a:gd name="T78" fmla="*/ 2147483647 w 1584"/>
              <a:gd name="T79" fmla="*/ 2147483647 h 1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4"/>
              <a:gd name="T121" fmla="*/ 0 h 1584"/>
              <a:gd name="T122" fmla="*/ 1584 w 1584"/>
              <a:gd name="T123" fmla="*/ 1584 h 1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4" h="1584">
                <a:moveTo>
                  <a:pt x="336" y="48"/>
                </a:moveTo>
                <a:lnTo>
                  <a:pt x="96" y="0"/>
                </a:lnTo>
                <a:lnTo>
                  <a:pt x="0" y="96"/>
                </a:lnTo>
                <a:lnTo>
                  <a:pt x="0" y="192"/>
                </a:lnTo>
                <a:lnTo>
                  <a:pt x="96" y="192"/>
                </a:lnTo>
                <a:lnTo>
                  <a:pt x="0" y="240"/>
                </a:lnTo>
                <a:lnTo>
                  <a:pt x="192" y="192"/>
                </a:lnTo>
                <a:lnTo>
                  <a:pt x="336" y="192"/>
                </a:lnTo>
                <a:lnTo>
                  <a:pt x="528" y="336"/>
                </a:lnTo>
                <a:lnTo>
                  <a:pt x="528" y="432"/>
                </a:lnTo>
                <a:lnTo>
                  <a:pt x="672" y="528"/>
                </a:lnTo>
                <a:lnTo>
                  <a:pt x="768" y="672"/>
                </a:lnTo>
                <a:lnTo>
                  <a:pt x="1008" y="720"/>
                </a:lnTo>
                <a:lnTo>
                  <a:pt x="1104" y="816"/>
                </a:lnTo>
                <a:lnTo>
                  <a:pt x="1056" y="960"/>
                </a:lnTo>
                <a:lnTo>
                  <a:pt x="1200" y="1152"/>
                </a:lnTo>
                <a:lnTo>
                  <a:pt x="1104" y="1536"/>
                </a:lnTo>
                <a:lnTo>
                  <a:pt x="1200" y="1584"/>
                </a:lnTo>
                <a:lnTo>
                  <a:pt x="1200" y="1488"/>
                </a:lnTo>
                <a:lnTo>
                  <a:pt x="1536" y="1104"/>
                </a:lnTo>
                <a:lnTo>
                  <a:pt x="1584" y="960"/>
                </a:lnTo>
                <a:lnTo>
                  <a:pt x="1248" y="768"/>
                </a:lnTo>
                <a:lnTo>
                  <a:pt x="1104" y="768"/>
                </a:lnTo>
                <a:lnTo>
                  <a:pt x="960" y="672"/>
                </a:lnTo>
                <a:lnTo>
                  <a:pt x="960" y="624"/>
                </a:lnTo>
                <a:lnTo>
                  <a:pt x="864" y="672"/>
                </a:lnTo>
                <a:lnTo>
                  <a:pt x="816" y="576"/>
                </a:lnTo>
                <a:lnTo>
                  <a:pt x="960" y="528"/>
                </a:lnTo>
                <a:lnTo>
                  <a:pt x="1056" y="576"/>
                </a:lnTo>
                <a:lnTo>
                  <a:pt x="1056" y="480"/>
                </a:lnTo>
                <a:lnTo>
                  <a:pt x="1248" y="336"/>
                </a:lnTo>
                <a:lnTo>
                  <a:pt x="1152" y="336"/>
                </a:lnTo>
                <a:lnTo>
                  <a:pt x="1344" y="240"/>
                </a:lnTo>
                <a:lnTo>
                  <a:pt x="1104" y="144"/>
                </a:lnTo>
                <a:lnTo>
                  <a:pt x="1056" y="240"/>
                </a:lnTo>
                <a:lnTo>
                  <a:pt x="864" y="192"/>
                </a:lnTo>
                <a:lnTo>
                  <a:pt x="1008" y="48"/>
                </a:lnTo>
                <a:lnTo>
                  <a:pt x="816" y="48"/>
                </a:lnTo>
                <a:lnTo>
                  <a:pt x="768" y="96"/>
                </a:lnTo>
                <a:lnTo>
                  <a:pt x="336" y="48"/>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1236" name="Freeform 22"/>
          <p:cNvSpPr>
            <a:spLocks/>
          </p:cNvSpPr>
          <p:nvPr/>
        </p:nvSpPr>
        <p:spPr bwMode="auto">
          <a:xfrm>
            <a:off x="1143000" y="2286000"/>
            <a:ext cx="2514600" cy="2514600"/>
          </a:xfrm>
          <a:custGeom>
            <a:avLst/>
            <a:gdLst>
              <a:gd name="T0" fmla="*/ 2147483647 w 1584"/>
              <a:gd name="T1" fmla="*/ 2147483647 h 1584"/>
              <a:gd name="T2" fmla="*/ 2147483647 w 1584"/>
              <a:gd name="T3" fmla="*/ 0 h 1584"/>
              <a:gd name="T4" fmla="*/ 0 w 1584"/>
              <a:gd name="T5" fmla="*/ 2147483647 h 1584"/>
              <a:gd name="T6" fmla="*/ 0 w 1584"/>
              <a:gd name="T7" fmla="*/ 2147483647 h 1584"/>
              <a:gd name="T8" fmla="*/ 2147483647 w 1584"/>
              <a:gd name="T9" fmla="*/ 2147483647 h 1584"/>
              <a:gd name="T10" fmla="*/ 0 w 1584"/>
              <a:gd name="T11" fmla="*/ 2147483647 h 1584"/>
              <a:gd name="T12" fmla="*/ 2147483647 w 1584"/>
              <a:gd name="T13" fmla="*/ 2147483647 h 1584"/>
              <a:gd name="T14" fmla="*/ 2147483647 w 1584"/>
              <a:gd name="T15" fmla="*/ 2147483647 h 1584"/>
              <a:gd name="T16" fmla="*/ 2147483647 w 1584"/>
              <a:gd name="T17" fmla="*/ 2147483647 h 1584"/>
              <a:gd name="T18" fmla="*/ 2147483647 w 1584"/>
              <a:gd name="T19" fmla="*/ 2147483647 h 1584"/>
              <a:gd name="T20" fmla="*/ 2147483647 w 1584"/>
              <a:gd name="T21" fmla="*/ 2147483647 h 1584"/>
              <a:gd name="T22" fmla="*/ 2147483647 w 1584"/>
              <a:gd name="T23" fmla="*/ 2147483647 h 1584"/>
              <a:gd name="T24" fmla="*/ 2147483647 w 1584"/>
              <a:gd name="T25" fmla="*/ 2147483647 h 1584"/>
              <a:gd name="T26" fmla="*/ 2147483647 w 1584"/>
              <a:gd name="T27" fmla="*/ 2147483647 h 1584"/>
              <a:gd name="T28" fmla="*/ 2147483647 w 1584"/>
              <a:gd name="T29" fmla="*/ 2147483647 h 1584"/>
              <a:gd name="T30" fmla="*/ 2147483647 w 1584"/>
              <a:gd name="T31" fmla="*/ 2147483647 h 1584"/>
              <a:gd name="T32" fmla="*/ 2147483647 w 1584"/>
              <a:gd name="T33" fmla="*/ 2147483647 h 1584"/>
              <a:gd name="T34" fmla="*/ 2147483647 w 1584"/>
              <a:gd name="T35" fmla="*/ 2147483647 h 1584"/>
              <a:gd name="T36" fmla="*/ 2147483647 w 1584"/>
              <a:gd name="T37" fmla="*/ 2147483647 h 1584"/>
              <a:gd name="T38" fmla="*/ 2147483647 w 1584"/>
              <a:gd name="T39" fmla="*/ 2147483647 h 1584"/>
              <a:gd name="T40" fmla="*/ 2147483647 w 1584"/>
              <a:gd name="T41" fmla="*/ 2147483647 h 1584"/>
              <a:gd name="T42" fmla="*/ 2147483647 w 1584"/>
              <a:gd name="T43" fmla="*/ 2147483647 h 1584"/>
              <a:gd name="T44" fmla="*/ 2147483647 w 1584"/>
              <a:gd name="T45" fmla="*/ 2147483647 h 1584"/>
              <a:gd name="T46" fmla="*/ 2147483647 w 1584"/>
              <a:gd name="T47" fmla="*/ 2147483647 h 1584"/>
              <a:gd name="T48" fmla="*/ 2147483647 w 1584"/>
              <a:gd name="T49" fmla="*/ 2147483647 h 1584"/>
              <a:gd name="T50" fmla="*/ 2147483647 w 1584"/>
              <a:gd name="T51" fmla="*/ 2147483647 h 1584"/>
              <a:gd name="T52" fmla="*/ 2147483647 w 1584"/>
              <a:gd name="T53" fmla="*/ 2147483647 h 1584"/>
              <a:gd name="T54" fmla="*/ 2147483647 w 1584"/>
              <a:gd name="T55" fmla="*/ 2147483647 h 1584"/>
              <a:gd name="T56" fmla="*/ 2147483647 w 1584"/>
              <a:gd name="T57" fmla="*/ 2147483647 h 1584"/>
              <a:gd name="T58" fmla="*/ 2147483647 w 1584"/>
              <a:gd name="T59" fmla="*/ 2147483647 h 1584"/>
              <a:gd name="T60" fmla="*/ 2147483647 w 1584"/>
              <a:gd name="T61" fmla="*/ 2147483647 h 1584"/>
              <a:gd name="T62" fmla="*/ 2147483647 w 1584"/>
              <a:gd name="T63" fmla="*/ 2147483647 h 1584"/>
              <a:gd name="T64" fmla="*/ 2147483647 w 1584"/>
              <a:gd name="T65" fmla="*/ 2147483647 h 1584"/>
              <a:gd name="T66" fmla="*/ 2147483647 w 1584"/>
              <a:gd name="T67" fmla="*/ 2147483647 h 1584"/>
              <a:gd name="T68" fmla="*/ 2147483647 w 1584"/>
              <a:gd name="T69" fmla="*/ 2147483647 h 1584"/>
              <a:gd name="T70" fmla="*/ 2147483647 w 1584"/>
              <a:gd name="T71" fmla="*/ 2147483647 h 1584"/>
              <a:gd name="T72" fmla="*/ 2147483647 w 1584"/>
              <a:gd name="T73" fmla="*/ 2147483647 h 1584"/>
              <a:gd name="T74" fmla="*/ 2147483647 w 1584"/>
              <a:gd name="T75" fmla="*/ 2147483647 h 1584"/>
              <a:gd name="T76" fmla="*/ 2147483647 w 1584"/>
              <a:gd name="T77" fmla="*/ 2147483647 h 1584"/>
              <a:gd name="T78" fmla="*/ 2147483647 w 1584"/>
              <a:gd name="T79" fmla="*/ 2147483647 h 1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4"/>
              <a:gd name="T121" fmla="*/ 0 h 1584"/>
              <a:gd name="T122" fmla="*/ 1584 w 1584"/>
              <a:gd name="T123" fmla="*/ 1584 h 1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4" h="1584">
                <a:moveTo>
                  <a:pt x="336" y="48"/>
                </a:moveTo>
                <a:lnTo>
                  <a:pt x="96" y="0"/>
                </a:lnTo>
                <a:lnTo>
                  <a:pt x="0" y="96"/>
                </a:lnTo>
                <a:lnTo>
                  <a:pt x="0" y="192"/>
                </a:lnTo>
                <a:lnTo>
                  <a:pt x="96" y="192"/>
                </a:lnTo>
                <a:lnTo>
                  <a:pt x="0" y="240"/>
                </a:lnTo>
                <a:lnTo>
                  <a:pt x="192" y="192"/>
                </a:lnTo>
                <a:lnTo>
                  <a:pt x="336" y="192"/>
                </a:lnTo>
                <a:lnTo>
                  <a:pt x="528" y="336"/>
                </a:lnTo>
                <a:lnTo>
                  <a:pt x="528" y="432"/>
                </a:lnTo>
                <a:lnTo>
                  <a:pt x="672" y="528"/>
                </a:lnTo>
                <a:lnTo>
                  <a:pt x="768" y="672"/>
                </a:lnTo>
                <a:lnTo>
                  <a:pt x="1008" y="720"/>
                </a:lnTo>
                <a:lnTo>
                  <a:pt x="1104" y="816"/>
                </a:lnTo>
                <a:lnTo>
                  <a:pt x="1056" y="960"/>
                </a:lnTo>
                <a:lnTo>
                  <a:pt x="1200" y="1152"/>
                </a:lnTo>
                <a:lnTo>
                  <a:pt x="1104" y="1536"/>
                </a:lnTo>
                <a:lnTo>
                  <a:pt x="1200" y="1584"/>
                </a:lnTo>
                <a:lnTo>
                  <a:pt x="1200" y="1488"/>
                </a:lnTo>
                <a:lnTo>
                  <a:pt x="1536" y="1104"/>
                </a:lnTo>
                <a:lnTo>
                  <a:pt x="1584" y="960"/>
                </a:lnTo>
                <a:lnTo>
                  <a:pt x="1248" y="768"/>
                </a:lnTo>
                <a:lnTo>
                  <a:pt x="1104" y="768"/>
                </a:lnTo>
                <a:lnTo>
                  <a:pt x="960" y="672"/>
                </a:lnTo>
                <a:lnTo>
                  <a:pt x="960" y="624"/>
                </a:lnTo>
                <a:lnTo>
                  <a:pt x="864" y="672"/>
                </a:lnTo>
                <a:lnTo>
                  <a:pt x="816" y="576"/>
                </a:lnTo>
                <a:lnTo>
                  <a:pt x="960" y="528"/>
                </a:lnTo>
                <a:lnTo>
                  <a:pt x="1056" y="576"/>
                </a:lnTo>
                <a:lnTo>
                  <a:pt x="1056" y="480"/>
                </a:lnTo>
                <a:lnTo>
                  <a:pt x="1248" y="336"/>
                </a:lnTo>
                <a:lnTo>
                  <a:pt x="1152" y="336"/>
                </a:lnTo>
                <a:lnTo>
                  <a:pt x="1344" y="240"/>
                </a:lnTo>
                <a:lnTo>
                  <a:pt x="1104" y="144"/>
                </a:lnTo>
                <a:lnTo>
                  <a:pt x="1056" y="240"/>
                </a:lnTo>
                <a:lnTo>
                  <a:pt x="864" y="192"/>
                </a:lnTo>
                <a:lnTo>
                  <a:pt x="1008" y="48"/>
                </a:lnTo>
                <a:lnTo>
                  <a:pt x="816" y="48"/>
                </a:lnTo>
                <a:lnTo>
                  <a:pt x="768" y="96"/>
                </a:lnTo>
                <a:lnTo>
                  <a:pt x="336" y="48"/>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pic>
        <p:nvPicPr>
          <p:cNvPr id="35877" name="Picture 61" descr="lanfei"/>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981200" y="3505200"/>
            <a:ext cx="838200" cy="496888"/>
          </a:xfrm>
          <a:prstGeom prst="rect">
            <a:avLst/>
          </a:prstGeom>
          <a:noFill/>
          <a:ln w="9525">
            <a:noFill/>
            <a:miter lim="800000"/>
            <a:headEnd/>
            <a:tailEnd/>
          </a:ln>
        </p:spPr>
      </p:pic>
      <p:pic>
        <p:nvPicPr>
          <p:cNvPr id="51238" name="Picture 62" descr="IGIP-blue copy"/>
          <p:cNvPicPr>
            <a:picLocks noChangeAspect="1" noChangeArrowheads="1"/>
          </p:cNvPicPr>
          <p:nvPr/>
        </p:nvPicPr>
        <p:blipFill>
          <a:blip r:embed="rId6" cstate="print"/>
          <a:srcRect/>
          <a:stretch>
            <a:fillRect/>
          </a:stretch>
        </p:blipFill>
        <p:spPr bwMode="auto">
          <a:xfrm>
            <a:off x="4724400" y="2438400"/>
            <a:ext cx="685800" cy="373063"/>
          </a:xfrm>
          <a:prstGeom prst="rect">
            <a:avLst/>
          </a:prstGeom>
          <a:noFill/>
          <a:ln w="9525">
            <a:noFill/>
            <a:miter lim="800000"/>
            <a:headEnd/>
            <a:tailEnd/>
          </a:ln>
        </p:spPr>
      </p:pic>
      <p:pic>
        <p:nvPicPr>
          <p:cNvPr id="51239" name="Picture 63"/>
          <p:cNvPicPr>
            <a:picLocks noChangeAspect="1" noChangeArrowheads="1"/>
          </p:cNvPicPr>
          <p:nvPr/>
        </p:nvPicPr>
        <p:blipFill>
          <a:blip r:embed="rId7" cstate="print"/>
          <a:srcRect/>
          <a:stretch>
            <a:fillRect/>
          </a:stretch>
        </p:blipFill>
        <p:spPr bwMode="auto">
          <a:xfrm>
            <a:off x="4267200" y="4572000"/>
            <a:ext cx="666750" cy="723900"/>
          </a:xfrm>
          <a:prstGeom prst="rect">
            <a:avLst/>
          </a:prstGeom>
          <a:noFill/>
          <a:ln w="9525">
            <a:noFill/>
            <a:miter lim="800000"/>
            <a:headEnd/>
            <a:tailEnd/>
          </a:ln>
        </p:spPr>
      </p:pic>
      <p:sp>
        <p:nvSpPr>
          <p:cNvPr id="137" name="Arc 136"/>
          <p:cNvSpPr/>
          <p:nvPr/>
        </p:nvSpPr>
        <p:spPr>
          <a:xfrm>
            <a:off x="304800" y="1600200"/>
            <a:ext cx="8458200" cy="3429000"/>
          </a:xfrm>
          <a:prstGeom prst="arc">
            <a:avLst>
              <a:gd name="adj1" fmla="val 6491718"/>
              <a:gd name="adj2" fmla="val 4342669"/>
            </a:avLst>
          </a:prstGeom>
          <a:ln w="28575">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sz="1800">
              <a:solidFill>
                <a:prstClr val="black"/>
              </a:solidFill>
            </a:endParaRPr>
          </a:p>
        </p:txBody>
      </p:sp>
      <p:pic>
        <p:nvPicPr>
          <p:cNvPr id="51241" name="Picture 64"/>
          <p:cNvPicPr>
            <a:picLocks noChangeAspect="1" noChangeArrowheads="1"/>
          </p:cNvPicPr>
          <p:nvPr/>
        </p:nvPicPr>
        <p:blipFill>
          <a:blip r:embed="rId8" cstate="print"/>
          <a:srcRect/>
          <a:stretch>
            <a:fillRect/>
          </a:stretch>
        </p:blipFill>
        <p:spPr bwMode="auto">
          <a:xfrm>
            <a:off x="3581400" y="2362200"/>
            <a:ext cx="558800" cy="476250"/>
          </a:xfrm>
          <a:prstGeom prst="rect">
            <a:avLst/>
          </a:prstGeom>
          <a:noFill/>
          <a:ln w="9525">
            <a:noFill/>
            <a:miter lim="800000"/>
            <a:headEnd/>
            <a:tailEnd/>
          </a:ln>
        </p:spPr>
      </p:pic>
      <p:pic>
        <p:nvPicPr>
          <p:cNvPr id="35883" name="Picture 2" descr="Largelogo"/>
          <p:cNvPicPr>
            <a:picLocks noChangeAspect="1" noChangeArrowheads="1"/>
          </p:cNvPicPr>
          <p:nvPr/>
        </p:nvPicPr>
        <p:blipFill>
          <a:blip r:embed="rId9" cstate="print">
            <a:duotone>
              <a:schemeClr val="accent1">
                <a:shade val="45000"/>
                <a:satMod val="135000"/>
              </a:schemeClr>
              <a:prstClr val="white"/>
            </a:duotone>
          </a:blip>
          <a:srcRect/>
          <a:stretch>
            <a:fillRect/>
          </a:stretch>
        </p:blipFill>
        <p:spPr bwMode="auto">
          <a:xfrm>
            <a:off x="1295400" y="2895600"/>
            <a:ext cx="628650" cy="609600"/>
          </a:xfrm>
          <a:prstGeom prst="rect">
            <a:avLst/>
          </a:prstGeom>
          <a:noFill/>
          <a:ln w="9525">
            <a:noFill/>
            <a:miter lim="800000"/>
            <a:headEnd/>
            <a:tailEnd/>
          </a:ln>
        </p:spPr>
      </p:pic>
      <p:sp>
        <p:nvSpPr>
          <p:cNvPr id="56" name="Rectangle 55"/>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pic>
        <p:nvPicPr>
          <p:cNvPr id="45" name="Picture 44" descr="Annexure E - SASEE logo colour.jpg"/>
          <p:cNvPicPr>
            <a:picLocks noChangeAspect="1"/>
          </p:cNvPicPr>
          <p:nvPr/>
        </p:nvPicPr>
        <p:blipFill>
          <a:blip r:embed="rId10" cstate="print"/>
          <a:stretch>
            <a:fillRect/>
          </a:stretch>
        </p:blipFill>
        <p:spPr>
          <a:xfrm>
            <a:off x="4800600" y="4267200"/>
            <a:ext cx="609600" cy="335435"/>
          </a:xfrm>
          <a:prstGeom prst="rect">
            <a:avLst/>
          </a:prstGeom>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1447800"/>
          </a:xfrm>
          <a:solidFill>
            <a:schemeClr val="bg1">
              <a:lumMod val="65000"/>
            </a:schemeClr>
          </a:solidFill>
        </p:spPr>
        <p:txBody>
          <a:bodyPr/>
          <a:lstStyle/>
          <a:p>
            <a:pPr>
              <a:tabLst>
                <a:tab pos="4683125" algn="l"/>
              </a:tabLst>
              <a:defRPr/>
            </a:pPr>
            <a:r>
              <a:rPr lang="en-US" sz="3200" b="1" dirty="0">
                <a:latin typeface="Tahoma" pitchFamily="34" charset="0"/>
                <a:cs typeface="Tahoma" pitchFamily="34" charset="0"/>
              </a:rPr>
              <a:t>Forums for dissemination…</a:t>
            </a:r>
            <a:endParaRPr lang="en-US" sz="2400" i="1" dirty="0">
              <a:latin typeface="Arial" pitchFamily="34" charset="0"/>
            </a:endParaRPr>
          </a:p>
        </p:txBody>
      </p:sp>
      <p:sp>
        <p:nvSpPr>
          <p:cNvPr id="53250" name="TextBox 77">
            <a:hlinkClick r:id="rId3" action="ppaction://hlinkpres?slideindex=1&amp;slidetitle="/>
          </p:cNvPr>
          <p:cNvSpPr txBox="1">
            <a:spLocks noChangeArrowheads="1"/>
          </p:cNvSpPr>
          <p:nvPr/>
        </p:nvSpPr>
        <p:spPr bwMode="auto">
          <a:xfrm>
            <a:off x="7010400" y="4495800"/>
            <a:ext cx="1219200" cy="307975"/>
          </a:xfrm>
          <a:prstGeom prst="rect">
            <a:avLst/>
          </a:prstGeom>
          <a:noFill/>
          <a:ln w="9525">
            <a:noFill/>
            <a:miter lim="800000"/>
            <a:headEnd/>
            <a:tailEnd/>
          </a:ln>
        </p:spPr>
        <p:txBody>
          <a:bodyPr>
            <a:spAutoFit/>
          </a:bodyPr>
          <a:lstStyle/>
          <a:p>
            <a:pPr eaLnBrk="1" hangingPunct="1"/>
            <a:r>
              <a:rPr lang="en-US" sz="1400" b="1" dirty="0">
                <a:solidFill>
                  <a:prstClr val="black"/>
                </a:solidFill>
                <a:latin typeface="Arial" charset="0"/>
                <a:cs typeface="Arial" charset="0"/>
              </a:rPr>
              <a:t>REES  2009</a:t>
            </a:r>
          </a:p>
        </p:txBody>
      </p:sp>
      <p:sp>
        <p:nvSpPr>
          <p:cNvPr id="53251" name="TextBox 77"/>
          <p:cNvSpPr txBox="1">
            <a:spLocks noChangeArrowheads="1"/>
          </p:cNvSpPr>
          <p:nvPr/>
        </p:nvSpPr>
        <p:spPr bwMode="auto">
          <a:xfrm>
            <a:off x="3505200" y="2438400"/>
            <a:ext cx="685800" cy="523875"/>
          </a:xfrm>
          <a:prstGeom prst="rect">
            <a:avLst/>
          </a:prstGeom>
          <a:noFill/>
          <a:ln w="9525">
            <a:noFill/>
            <a:miter lim="800000"/>
            <a:headEnd/>
            <a:tailEnd/>
          </a:ln>
        </p:spPr>
        <p:txBody>
          <a:bodyPr>
            <a:spAutoFit/>
          </a:bodyPr>
          <a:lstStyle/>
          <a:p>
            <a:pPr algn="l" eaLnBrk="1" hangingPunct="1"/>
            <a:r>
              <a:rPr lang="en-US" sz="1400" b="1">
                <a:solidFill>
                  <a:prstClr val="black"/>
                </a:solidFill>
                <a:latin typeface="Arial" charset="0"/>
                <a:cs typeface="Arial" charset="0"/>
              </a:rPr>
              <a:t>SEFI  2009</a:t>
            </a:r>
          </a:p>
        </p:txBody>
      </p:sp>
      <p:sp>
        <p:nvSpPr>
          <p:cNvPr id="53252" name="TextBox 77"/>
          <p:cNvSpPr txBox="1">
            <a:spLocks noChangeArrowheads="1"/>
          </p:cNvSpPr>
          <p:nvPr/>
        </p:nvSpPr>
        <p:spPr bwMode="auto">
          <a:xfrm>
            <a:off x="914400" y="2971800"/>
            <a:ext cx="1371600" cy="304800"/>
          </a:xfrm>
          <a:prstGeom prst="rect">
            <a:avLst/>
          </a:prstGeom>
          <a:noFill/>
          <a:ln w="9525">
            <a:noFill/>
            <a:miter lim="800000"/>
            <a:headEnd/>
            <a:tailEnd/>
          </a:ln>
        </p:spPr>
        <p:txBody>
          <a:bodyPr>
            <a:spAutoFit/>
          </a:bodyPr>
          <a:lstStyle/>
          <a:p>
            <a:pPr algn="l" eaLnBrk="1" hangingPunct="1"/>
            <a:r>
              <a:rPr lang="en-US" sz="1400" b="1" dirty="0">
                <a:solidFill>
                  <a:prstClr val="black"/>
                </a:solidFill>
                <a:latin typeface="Arial" charset="0"/>
                <a:cs typeface="Arial" charset="0"/>
              </a:rPr>
              <a:t>ASEE  2010</a:t>
            </a:r>
          </a:p>
        </p:txBody>
      </p:sp>
      <p:sp>
        <p:nvSpPr>
          <p:cNvPr id="53253" name="TextBox 77"/>
          <p:cNvSpPr txBox="1">
            <a:spLocks noChangeArrowheads="1"/>
          </p:cNvSpPr>
          <p:nvPr/>
        </p:nvSpPr>
        <p:spPr bwMode="auto">
          <a:xfrm>
            <a:off x="5486400" y="4419600"/>
            <a:ext cx="1371600" cy="304800"/>
          </a:xfrm>
          <a:prstGeom prst="rect">
            <a:avLst/>
          </a:prstGeom>
          <a:noFill/>
          <a:ln w="9525">
            <a:noFill/>
            <a:miter lim="800000"/>
            <a:headEnd/>
            <a:tailEnd/>
          </a:ln>
        </p:spPr>
        <p:txBody>
          <a:bodyPr>
            <a:spAutoFit/>
          </a:bodyPr>
          <a:lstStyle/>
          <a:p>
            <a:pPr algn="l" eaLnBrk="1" hangingPunct="1"/>
            <a:r>
              <a:rPr lang="en-US" sz="1400" b="1" dirty="0">
                <a:solidFill>
                  <a:prstClr val="black"/>
                </a:solidFill>
                <a:latin typeface="Arial" charset="0"/>
                <a:cs typeface="Arial" charset="0"/>
              </a:rPr>
              <a:t>AAEE  2009</a:t>
            </a:r>
          </a:p>
        </p:txBody>
      </p:sp>
      <p:sp>
        <p:nvSpPr>
          <p:cNvPr id="53254" name="TextBox 77"/>
          <p:cNvSpPr txBox="1">
            <a:spLocks noChangeArrowheads="1"/>
          </p:cNvSpPr>
          <p:nvPr/>
        </p:nvSpPr>
        <p:spPr bwMode="auto">
          <a:xfrm>
            <a:off x="6477000" y="3352800"/>
            <a:ext cx="1371600" cy="304800"/>
          </a:xfrm>
          <a:prstGeom prst="rect">
            <a:avLst/>
          </a:prstGeom>
          <a:noFill/>
          <a:ln w="9525">
            <a:noFill/>
            <a:miter lim="800000"/>
            <a:headEnd/>
            <a:tailEnd/>
          </a:ln>
        </p:spPr>
        <p:txBody>
          <a:bodyPr>
            <a:spAutoFit/>
          </a:bodyPr>
          <a:lstStyle/>
          <a:p>
            <a:pPr algn="l" eaLnBrk="1" hangingPunct="1"/>
            <a:r>
              <a:rPr lang="en-US" sz="1400" b="1">
                <a:solidFill>
                  <a:prstClr val="black"/>
                </a:solidFill>
                <a:latin typeface="Arial" charset="0"/>
                <a:cs typeface="Arial" charset="0"/>
              </a:rPr>
              <a:t>GCEE  2010</a:t>
            </a:r>
          </a:p>
        </p:txBody>
      </p:sp>
      <p:sp>
        <p:nvSpPr>
          <p:cNvPr id="53255" name="Freeform 6"/>
          <p:cNvSpPr>
            <a:spLocks/>
          </p:cNvSpPr>
          <p:nvPr/>
        </p:nvSpPr>
        <p:spPr bwMode="auto">
          <a:xfrm>
            <a:off x="1219200" y="2362200"/>
            <a:ext cx="2514600" cy="2514600"/>
          </a:xfrm>
          <a:custGeom>
            <a:avLst/>
            <a:gdLst>
              <a:gd name="T0" fmla="*/ 2147483647 w 1584"/>
              <a:gd name="T1" fmla="*/ 2147483647 h 1584"/>
              <a:gd name="T2" fmla="*/ 2147483647 w 1584"/>
              <a:gd name="T3" fmla="*/ 0 h 1584"/>
              <a:gd name="T4" fmla="*/ 0 w 1584"/>
              <a:gd name="T5" fmla="*/ 2147483647 h 1584"/>
              <a:gd name="T6" fmla="*/ 0 w 1584"/>
              <a:gd name="T7" fmla="*/ 2147483647 h 1584"/>
              <a:gd name="T8" fmla="*/ 2147483647 w 1584"/>
              <a:gd name="T9" fmla="*/ 2147483647 h 1584"/>
              <a:gd name="T10" fmla="*/ 0 w 1584"/>
              <a:gd name="T11" fmla="*/ 2147483647 h 1584"/>
              <a:gd name="T12" fmla="*/ 2147483647 w 1584"/>
              <a:gd name="T13" fmla="*/ 2147483647 h 1584"/>
              <a:gd name="T14" fmla="*/ 2147483647 w 1584"/>
              <a:gd name="T15" fmla="*/ 2147483647 h 1584"/>
              <a:gd name="T16" fmla="*/ 2147483647 w 1584"/>
              <a:gd name="T17" fmla="*/ 2147483647 h 1584"/>
              <a:gd name="T18" fmla="*/ 2147483647 w 1584"/>
              <a:gd name="T19" fmla="*/ 2147483647 h 1584"/>
              <a:gd name="T20" fmla="*/ 2147483647 w 1584"/>
              <a:gd name="T21" fmla="*/ 2147483647 h 1584"/>
              <a:gd name="T22" fmla="*/ 2147483647 w 1584"/>
              <a:gd name="T23" fmla="*/ 2147483647 h 1584"/>
              <a:gd name="T24" fmla="*/ 2147483647 w 1584"/>
              <a:gd name="T25" fmla="*/ 2147483647 h 1584"/>
              <a:gd name="T26" fmla="*/ 2147483647 w 1584"/>
              <a:gd name="T27" fmla="*/ 2147483647 h 1584"/>
              <a:gd name="T28" fmla="*/ 2147483647 w 1584"/>
              <a:gd name="T29" fmla="*/ 2147483647 h 1584"/>
              <a:gd name="T30" fmla="*/ 2147483647 w 1584"/>
              <a:gd name="T31" fmla="*/ 2147483647 h 1584"/>
              <a:gd name="T32" fmla="*/ 2147483647 w 1584"/>
              <a:gd name="T33" fmla="*/ 2147483647 h 1584"/>
              <a:gd name="T34" fmla="*/ 2147483647 w 1584"/>
              <a:gd name="T35" fmla="*/ 2147483647 h 1584"/>
              <a:gd name="T36" fmla="*/ 2147483647 w 1584"/>
              <a:gd name="T37" fmla="*/ 2147483647 h 1584"/>
              <a:gd name="T38" fmla="*/ 2147483647 w 1584"/>
              <a:gd name="T39" fmla="*/ 2147483647 h 1584"/>
              <a:gd name="T40" fmla="*/ 2147483647 w 1584"/>
              <a:gd name="T41" fmla="*/ 2147483647 h 1584"/>
              <a:gd name="T42" fmla="*/ 2147483647 w 1584"/>
              <a:gd name="T43" fmla="*/ 2147483647 h 1584"/>
              <a:gd name="T44" fmla="*/ 2147483647 w 1584"/>
              <a:gd name="T45" fmla="*/ 2147483647 h 1584"/>
              <a:gd name="T46" fmla="*/ 2147483647 w 1584"/>
              <a:gd name="T47" fmla="*/ 2147483647 h 1584"/>
              <a:gd name="T48" fmla="*/ 2147483647 w 1584"/>
              <a:gd name="T49" fmla="*/ 2147483647 h 1584"/>
              <a:gd name="T50" fmla="*/ 2147483647 w 1584"/>
              <a:gd name="T51" fmla="*/ 2147483647 h 1584"/>
              <a:gd name="T52" fmla="*/ 2147483647 w 1584"/>
              <a:gd name="T53" fmla="*/ 2147483647 h 1584"/>
              <a:gd name="T54" fmla="*/ 2147483647 w 1584"/>
              <a:gd name="T55" fmla="*/ 2147483647 h 1584"/>
              <a:gd name="T56" fmla="*/ 2147483647 w 1584"/>
              <a:gd name="T57" fmla="*/ 2147483647 h 1584"/>
              <a:gd name="T58" fmla="*/ 2147483647 w 1584"/>
              <a:gd name="T59" fmla="*/ 2147483647 h 1584"/>
              <a:gd name="T60" fmla="*/ 2147483647 w 1584"/>
              <a:gd name="T61" fmla="*/ 2147483647 h 1584"/>
              <a:gd name="T62" fmla="*/ 2147483647 w 1584"/>
              <a:gd name="T63" fmla="*/ 2147483647 h 1584"/>
              <a:gd name="T64" fmla="*/ 2147483647 w 1584"/>
              <a:gd name="T65" fmla="*/ 2147483647 h 1584"/>
              <a:gd name="T66" fmla="*/ 2147483647 w 1584"/>
              <a:gd name="T67" fmla="*/ 2147483647 h 1584"/>
              <a:gd name="T68" fmla="*/ 2147483647 w 1584"/>
              <a:gd name="T69" fmla="*/ 2147483647 h 1584"/>
              <a:gd name="T70" fmla="*/ 2147483647 w 1584"/>
              <a:gd name="T71" fmla="*/ 2147483647 h 1584"/>
              <a:gd name="T72" fmla="*/ 2147483647 w 1584"/>
              <a:gd name="T73" fmla="*/ 2147483647 h 1584"/>
              <a:gd name="T74" fmla="*/ 2147483647 w 1584"/>
              <a:gd name="T75" fmla="*/ 2147483647 h 1584"/>
              <a:gd name="T76" fmla="*/ 2147483647 w 1584"/>
              <a:gd name="T77" fmla="*/ 2147483647 h 1584"/>
              <a:gd name="T78" fmla="*/ 2147483647 w 1584"/>
              <a:gd name="T79" fmla="*/ 2147483647 h 1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4"/>
              <a:gd name="T121" fmla="*/ 0 h 1584"/>
              <a:gd name="T122" fmla="*/ 1584 w 1584"/>
              <a:gd name="T123" fmla="*/ 1584 h 1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4" h="1584">
                <a:moveTo>
                  <a:pt x="336" y="48"/>
                </a:moveTo>
                <a:lnTo>
                  <a:pt x="96" y="0"/>
                </a:lnTo>
                <a:lnTo>
                  <a:pt x="0" y="96"/>
                </a:lnTo>
                <a:lnTo>
                  <a:pt x="0" y="192"/>
                </a:lnTo>
                <a:lnTo>
                  <a:pt x="96" y="192"/>
                </a:lnTo>
                <a:lnTo>
                  <a:pt x="0" y="240"/>
                </a:lnTo>
                <a:lnTo>
                  <a:pt x="192" y="192"/>
                </a:lnTo>
                <a:lnTo>
                  <a:pt x="336" y="192"/>
                </a:lnTo>
                <a:lnTo>
                  <a:pt x="528" y="336"/>
                </a:lnTo>
                <a:lnTo>
                  <a:pt x="528" y="432"/>
                </a:lnTo>
                <a:lnTo>
                  <a:pt x="672" y="528"/>
                </a:lnTo>
                <a:lnTo>
                  <a:pt x="768" y="672"/>
                </a:lnTo>
                <a:lnTo>
                  <a:pt x="1008" y="720"/>
                </a:lnTo>
                <a:lnTo>
                  <a:pt x="1104" y="816"/>
                </a:lnTo>
                <a:lnTo>
                  <a:pt x="1056" y="960"/>
                </a:lnTo>
                <a:lnTo>
                  <a:pt x="1200" y="1152"/>
                </a:lnTo>
                <a:lnTo>
                  <a:pt x="1104" y="1536"/>
                </a:lnTo>
                <a:lnTo>
                  <a:pt x="1200" y="1584"/>
                </a:lnTo>
                <a:lnTo>
                  <a:pt x="1200" y="1488"/>
                </a:lnTo>
                <a:lnTo>
                  <a:pt x="1536" y="1104"/>
                </a:lnTo>
                <a:lnTo>
                  <a:pt x="1584" y="960"/>
                </a:lnTo>
                <a:lnTo>
                  <a:pt x="1248" y="768"/>
                </a:lnTo>
                <a:lnTo>
                  <a:pt x="1104" y="768"/>
                </a:lnTo>
                <a:lnTo>
                  <a:pt x="960" y="672"/>
                </a:lnTo>
                <a:lnTo>
                  <a:pt x="960" y="624"/>
                </a:lnTo>
                <a:lnTo>
                  <a:pt x="864" y="672"/>
                </a:lnTo>
                <a:lnTo>
                  <a:pt x="816" y="576"/>
                </a:lnTo>
                <a:lnTo>
                  <a:pt x="960" y="528"/>
                </a:lnTo>
                <a:lnTo>
                  <a:pt x="1056" y="576"/>
                </a:lnTo>
                <a:lnTo>
                  <a:pt x="1056" y="480"/>
                </a:lnTo>
                <a:lnTo>
                  <a:pt x="1248" y="336"/>
                </a:lnTo>
                <a:lnTo>
                  <a:pt x="1152" y="336"/>
                </a:lnTo>
                <a:lnTo>
                  <a:pt x="1344" y="240"/>
                </a:lnTo>
                <a:lnTo>
                  <a:pt x="1104" y="144"/>
                </a:lnTo>
                <a:lnTo>
                  <a:pt x="1056" y="240"/>
                </a:lnTo>
                <a:lnTo>
                  <a:pt x="864" y="192"/>
                </a:lnTo>
                <a:lnTo>
                  <a:pt x="1008" y="48"/>
                </a:lnTo>
                <a:lnTo>
                  <a:pt x="816" y="48"/>
                </a:lnTo>
                <a:lnTo>
                  <a:pt x="768" y="96"/>
                </a:lnTo>
                <a:lnTo>
                  <a:pt x="336" y="48"/>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56" name="Freeform 7"/>
          <p:cNvSpPr>
            <a:spLocks/>
          </p:cNvSpPr>
          <p:nvPr/>
        </p:nvSpPr>
        <p:spPr bwMode="auto">
          <a:xfrm>
            <a:off x="2971800" y="2057400"/>
            <a:ext cx="990600" cy="533400"/>
          </a:xfrm>
          <a:custGeom>
            <a:avLst/>
            <a:gdLst>
              <a:gd name="T0" fmla="*/ 2147483647 w 624"/>
              <a:gd name="T1" fmla="*/ 0 h 336"/>
              <a:gd name="T2" fmla="*/ 0 w 624"/>
              <a:gd name="T3" fmla="*/ 2147483647 h 336"/>
              <a:gd name="T4" fmla="*/ 2147483647 w 624"/>
              <a:gd name="T5" fmla="*/ 2147483647 h 336"/>
              <a:gd name="T6" fmla="*/ 2147483647 w 624"/>
              <a:gd name="T7" fmla="*/ 2147483647 h 336"/>
              <a:gd name="T8" fmla="*/ 2147483647 w 624"/>
              <a:gd name="T9" fmla="*/ 2147483647 h 336"/>
              <a:gd name="T10" fmla="*/ 2147483647 w 624"/>
              <a:gd name="T11" fmla="*/ 2147483647 h 336"/>
              <a:gd name="T12" fmla="*/ 2147483647 w 624"/>
              <a:gd name="T13" fmla="*/ 2147483647 h 336"/>
              <a:gd name="T14" fmla="*/ 2147483647 w 624"/>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36"/>
              <a:gd name="T26" fmla="*/ 624 w 62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36">
                <a:moveTo>
                  <a:pt x="384" y="0"/>
                </a:moveTo>
                <a:lnTo>
                  <a:pt x="0" y="96"/>
                </a:lnTo>
                <a:lnTo>
                  <a:pt x="192" y="144"/>
                </a:lnTo>
                <a:lnTo>
                  <a:pt x="336" y="336"/>
                </a:lnTo>
                <a:lnTo>
                  <a:pt x="432" y="192"/>
                </a:lnTo>
                <a:lnTo>
                  <a:pt x="624" y="144"/>
                </a:lnTo>
                <a:lnTo>
                  <a:pt x="624" y="48"/>
                </a:lnTo>
                <a:lnTo>
                  <a:pt x="384"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57" name="Freeform 8"/>
          <p:cNvSpPr>
            <a:spLocks/>
          </p:cNvSpPr>
          <p:nvPr/>
        </p:nvSpPr>
        <p:spPr bwMode="auto">
          <a:xfrm>
            <a:off x="4038600" y="2971800"/>
            <a:ext cx="1295400" cy="1371600"/>
          </a:xfrm>
          <a:custGeom>
            <a:avLst/>
            <a:gdLst>
              <a:gd name="T0" fmla="*/ 2147483647 w 816"/>
              <a:gd name="T1" fmla="*/ 0 h 864"/>
              <a:gd name="T2" fmla="*/ 2147483647 w 816"/>
              <a:gd name="T3" fmla="*/ 2147483647 h 864"/>
              <a:gd name="T4" fmla="*/ 0 w 816"/>
              <a:gd name="T5" fmla="*/ 2147483647 h 864"/>
              <a:gd name="T6" fmla="*/ 2147483647 w 816"/>
              <a:gd name="T7" fmla="*/ 2147483647 h 864"/>
              <a:gd name="T8" fmla="*/ 2147483647 w 816"/>
              <a:gd name="T9" fmla="*/ 2147483647 h 864"/>
              <a:gd name="T10" fmla="*/ 2147483647 w 816"/>
              <a:gd name="T11" fmla="*/ 2147483647 h 864"/>
              <a:gd name="T12" fmla="*/ 2147483647 w 816"/>
              <a:gd name="T13" fmla="*/ 2147483647 h 864"/>
              <a:gd name="T14" fmla="*/ 2147483647 w 816"/>
              <a:gd name="T15" fmla="*/ 2147483647 h 864"/>
              <a:gd name="T16" fmla="*/ 2147483647 w 816"/>
              <a:gd name="T17" fmla="*/ 2147483647 h 864"/>
              <a:gd name="T18" fmla="*/ 2147483647 w 816"/>
              <a:gd name="T19" fmla="*/ 2147483647 h 864"/>
              <a:gd name="T20" fmla="*/ 2147483647 w 816"/>
              <a:gd name="T21" fmla="*/ 2147483647 h 864"/>
              <a:gd name="T22" fmla="*/ 2147483647 w 816"/>
              <a:gd name="T23" fmla="*/ 2147483647 h 864"/>
              <a:gd name="T24" fmla="*/ 2147483647 w 816"/>
              <a:gd name="T25" fmla="*/ 2147483647 h 864"/>
              <a:gd name="T26" fmla="*/ 2147483647 w 816"/>
              <a:gd name="T27" fmla="*/ 0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6"/>
              <a:gd name="T43" fmla="*/ 0 h 864"/>
              <a:gd name="T44" fmla="*/ 816 w 816"/>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6" h="864">
                <a:moveTo>
                  <a:pt x="288" y="0"/>
                </a:moveTo>
                <a:lnTo>
                  <a:pt x="96" y="48"/>
                </a:lnTo>
                <a:lnTo>
                  <a:pt x="0" y="240"/>
                </a:lnTo>
                <a:lnTo>
                  <a:pt x="96" y="384"/>
                </a:lnTo>
                <a:lnTo>
                  <a:pt x="288" y="384"/>
                </a:lnTo>
                <a:lnTo>
                  <a:pt x="336" y="624"/>
                </a:lnTo>
                <a:lnTo>
                  <a:pt x="480" y="864"/>
                </a:lnTo>
                <a:lnTo>
                  <a:pt x="672" y="576"/>
                </a:lnTo>
                <a:lnTo>
                  <a:pt x="672" y="480"/>
                </a:lnTo>
                <a:lnTo>
                  <a:pt x="816" y="336"/>
                </a:lnTo>
                <a:lnTo>
                  <a:pt x="720" y="336"/>
                </a:lnTo>
                <a:lnTo>
                  <a:pt x="576" y="96"/>
                </a:lnTo>
                <a:lnTo>
                  <a:pt x="336" y="48"/>
                </a:lnTo>
                <a:lnTo>
                  <a:pt x="288"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58" name="Freeform 9"/>
          <p:cNvSpPr>
            <a:spLocks/>
          </p:cNvSpPr>
          <p:nvPr/>
        </p:nvSpPr>
        <p:spPr bwMode="auto">
          <a:xfrm>
            <a:off x="4419600" y="2362200"/>
            <a:ext cx="381000" cy="228600"/>
          </a:xfrm>
          <a:custGeom>
            <a:avLst/>
            <a:gdLst>
              <a:gd name="T0" fmla="*/ 2147483647 w 240"/>
              <a:gd name="T1" fmla="*/ 0 h 144"/>
              <a:gd name="T2" fmla="*/ 2147483647 w 240"/>
              <a:gd name="T3" fmla="*/ 2147483647 h 144"/>
              <a:gd name="T4" fmla="*/ 2147483647 w 240"/>
              <a:gd name="T5" fmla="*/ 2147483647 h 144"/>
              <a:gd name="T6" fmla="*/ 0 w 240"/>
              <a:gd name="T7" fmla="*/ 2147483647 h 144"/>
              <a:gd name="T8" fmla="*/ 0 w 240"/>
              <a:gd name="T9" fmla="*/ 2147483647 h 144"/>
              <a:gd name="T10" fmla="*/ 2147483647 w 240"/>
              <a:gd name="T11" fmla="*/ 2147483647 h 144"/>
              <a:gd name="T12" fmla="*/ 2147483647 w 240"/>
              <a:gd name="T13" fmla="*/ 2147483647 h 144"/>
              <a:gd name="T14" fmla="*/ 2147483647 w 2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
              <a:gd name="T26" fmla="*/ 240 w 2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
                <a:moveTo>
                  <a:pt x="240" y="0"/>
                </a:moveTo>
                <a:lnTo>
                  <a:pt x="96" y="48"/>
                </a:lnTo>
                <a:lnTo>
                  <a:pt x="48" y="96"/>
                </a:lnTo>
                <a:lnTo>
                  <a:pt x="0" y="96"/>
                </a:lnTo>
                <a:lnTo>
                  <a:pt x="0" y="144"/>
                </a:lnTo>
                <a:lnTo>
                  <a:pt x="96" y="144"/>
                </a:lnTo>
                <a:lnTo>
                  <a:pt x="144" y="144"/>
                </a:lnTo>
                <a:lnTo>
                  <a:pt x="24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59" name="Freeform 10"/>
          <p:cNvSpPr>
            <a:spLocks/>
          </p:cNvSpPr>
          <p:nvPr/>
        </p:nvSpPr>
        <p:spPr bwMode="auto">
          <a:xfrm>
            <a:off x="4191000" y="2209800"/>
            <a:ext cx="3581400" cy="1447800"/>
          </a:xfrm>
          <a:custGeom>
            <a:avLst/>
            <a:gdLst>
              <a:gd name="T0" fmla="*/ 2147483647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2147483647 h 912"/>
              <a:gd name="T10" fmla="*/ 2147483647 w 2256"/>
              <a:gd name="T11" fmla="*/ 2147483647 h 912"/>
              <a:gd name="T12" fmla="*/ 0 w 2256"/>
              <a:gd name="T13" fmla="*/ 2147483647 h 912"/>
              <a:gd name="T14" fmla="*/ 0 w 2256"/>
              <a:gd name="T15" fmla="*/ 2147483647 h 912"/>
              <a:gd name="T16" fmla="*/ 2147483647 w 2256"/>
              <a:gd name="T17" fmla="*/ 2147483647 h 912"/>
              <a:gd name="T18" fmla="*/ 2147483647 w 2256"/>
              <a:gd name="T19" fmla="*/ 2147483647 h 912"/>
              <a:gd name="T20" fmla="*/ 2147483647 w 2256"/>
              <a:gd name="T21" fmla="*/ 2147483647 h 912"/>
              <a:gd name="T22" fmla="*/ 2147483647 w 2256"/>
              <a:gd name="T23" fmla="*/ 2147483647 h 912"/>
              <a:gd name="T24" fmla="*/ 2147483647 w 2256"/>
              <a:gd name="T25" fmla="*/ 2147483647 h 912"/>
              <a:gd name="T26" fmla="*/ 2147483647 w 2256"/>
              <a:gd name="T27" fmla="*/ 2147483647 h 912"/>
              <a:gd name="T28" fmla="*/ 2147483647 w 2256"/>
              <a:gd name="T29" fmla="*/ 2147483647 h 912"/>
              <a:gd name="T30" fmla="*/ 2147483647 w 2256"/>
              <a:gd name="T31" fmla="*/ 2147483647 h 912"/>
              <a:gd name="T32" fmla="*/ 2147483647 w 2256"/>
              <a:gd name="T33" fmla="*/ 2147483647 h 912"/>
              <a:gd name="T34" fmla="*/ 2147483647 w 2256"/>
              <a:gd name="T35" fmla="*/ 2147483647 h 912"/>
              <a:gd name="T36" fmla="*/ 2147483647 w 2256"/>
              <a:gd name="T37" fmla="*/ 2147483647 h 912"/>
              <a:gd name="T38" fmla="*/ 2147483647 w 2256"/>
              <a:gd name="T39" fmla="*/ 2147483647 h 912"/>
              <a:gd name="T40" fmla="*/ 2147483647 w 2256"/>
              <a:gd name="T41" fmla="*/ 2147483647 h 912"/>
              <a:gd name="T42" fmla="*/ 2147483647 w 2256"/>
              <a:gd name="T43" fmla="*/ 2147483647 h 912"/>
              <a:gd name="T44" fmla="*/ 2147483647 w 2256"/>
              <a:gd name="T45" fmla="*/ 2147483647 h 912"/>
              <a:gd name="T46" fmla="*/ 2147483647 w 2256"/>
              <a:gd name="T47" fmla="*/ 2147483647 h 912"/>
              <a:gd name="T48" fmla="*/ 2147483647 w 2256"/>
              <a:gd name="T49" fmla="*/ 2147483647 h 912"/>
              <a:gd name="T50" fmla="*/ 2147483647 w 2256"/>
              <a:gd name="T51" fmla="*/ 2147483647 h 912"/>
              <a:gd name="T52" fmla="*/ 2147483647 w 2256"/>
              <a:gd name="T53" fmla="*/ 2147483647 h 912"/>
              <a:gd name="T54" fmla="*/ 2147483647 w 2256"/>
              <a:gd name="T55" fmla="*/ 2147483647 h 912"/>
              <a:gd name="T56" fmla="*/ 2147483647 w 2256"/>
              <a:gd name="T57" fmla="*/ 2147483647 h 912"/>
              <a:gd name="T58" fmla="*/ 2147483647 w 2256"/>
              <a:gd name="T59" fmla="*/ 2147483647 h 912"/>
              <a:gd name="T60" fmla="*/ 2147483647 w 2256"/>
              <a:gd name="T61" fmla="*/ 2147483647 h 912"/>
              <a:gd name="T62" fmla="*/ 2147483647 w 2256"/>
              <a:gd name="T63" fmla="*/ 2147483647 h 912"/>
              <a:gd name="T64" fmla="*/ 2147483647 w 2256"/>
              <a:gd name="T65" fmla="*/ 2147483647 h 912"/>
              <a:gd name="T66" fmla="*/ 2147483647 w 2256"/>
              <a:gd name="T67" fmla="*/ 2147483647 h 912"/>
              <a:gd name="T68" fmla="*/ 2147483647 w 2256"/>
              <a:gd name="T69" fmla="*/ 2147483647 h 912"/>
              <a:gd name="T70" fmla="*/ 2147483647 w 2256"/>
              <a:gd name="T71" fmla="*/ 2147483647 h 912"/>
              <a:gd name="T72" fmla="*/ 2147483647 w 2256"/>
              <a:gd name="T73" fmla="*/ 2147483647 h 912"/>
              <a:gd name="T74" fmla="*/ 2147483647 w 2256"/>
              <a:gd name="T75" fmla="*/ 2147483647 h 912"/>
              <a:gd name="T76" fmla="*/ 2147483647 w 2256"/>
              <a:gd name="T77" fmla="*/ 2147483647 h 912"/>
              <a:gd name="T78" fmla="*/ 2147483647 w 2256"/>
              <a:gd name="T79" fmla="*/ 2147483647 h 912"/>
              <a:gd name="T80" fmla="*/ 2147483647 w 2256"/>
              <a:gd name="T81" fmla="*/ 2147483647 h 912"/>
              <a:gd name="T82" fmla="*/ 2147483647 w 2256"/>
              <a:gd name="T83" fmla="*/ 2147483647 h 912"/>
              <a:gd name="T84" fmla="*/ 2147483647 w 2256"/>
              <a:gd name="T85" fmla="*/ 2147483647 h 912"/>
              <a:gd name="T86" fmla="*/ 2147483647 w 2256"/>
              <a:gd name="T87" fmla="*/ 2147483647 h 912"/>
              <a:gd name="T88" fmla="*/ 2147483647 w 2256"/>
              <a:gd name="T89" fmla="*/ 2147483647 h 912"/>
              <a:gd name="T90" fmla="*/ 2147483647 w 2256"/>
              <a:gd name="T91" fmla="*/ 2147483647 h 912"/>
              <a:gd name="T92" fmla="*/ 2147483647 w 2256"/>
              <a:gd name="T93" fmla="*/ 2147483647 h 912"/>
              <a:gd name="T94" fmla="*/ 2147483647 w 2256"/>
              <a:gd name="T95" fmla="*/ 2147483647 h 912"/>
              <a:gd name="T96" fmla="*/ 2147483647 w 2256"/>
              <a:gd name="T97" fmla="*/ 2147483647 h 912"/>
              <a:gd name="T98" fmla="*/ 2147483647 w 2256"/>
              <a:gd name="T99" fmla="*/ 2147483647 h 912"/>
              <a:gd name="T100" fmla="*/ 2147483647 w 2256"/>
              <a:gd name="T101" fmla="*/ 2147483647 h 912"/>
              <a:gd name="T102" fmla="*/ 2147483647 w 2256"/>
              <a:gd name="T103" fmla="*/ 2147483647 h 912"/>
              <a:gd name="T104" fmla="*/ 2147483647 w 2256"/>
              <a:gd name="T105" fmla="*/ 0 h 912"/>
              <a:gd name="T106" fmla="*/ 2147483647 w 2256"/>
              <a:gd name="T107" fmla="*/ 2147483647 h 912"/>
              <a:gd name="T108" fmla="*/ 2147483647 w 2256"/>
              <a:gd name="T109" fmla="*/ 2147483647 h 912"/>
              <a:gd name="T110" fmla="*/ 2147483647 w 2256"/>
              <a:gd name="T111" fmla="*/ 2147483647 h 912"/>
              <a:gd name="T112" fmla="*/ 2147483647 w 2256"/>
              <a:gd name="T113" fmla="*/ 2147483647 h 912"/>
              <a:gd name="T114" fmla="*/ 2147483647 w 2256"/>
              <a:gd name="T115" fmla="*/ 2147483647 h 912"/>
              <a:gd name="T116" fmla="*/ 2147483647 w 2256"/>
              <a:gd name="T117" fmla="*/ 2147483647 h 9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6"/>
              <a:gd name="T178" fmla="*/ 0 h 912"/>
              <a:gd name="T179" fmla="*/ 2256 w 2256"/>
              <a:gd name="T180" fmla="*/ 912 h 9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6" h="912">
                <a:moveTo>
                  <a:pt x="384" y="96"/>
                </a:moveTo>
                <a:lnTo>
                  <a:pt x="384" y="192"/>
                </a:lnTo>
                <a:lnTo>
                  <a:pt x="336" y="288"/>
                </a:lnTo>
                <a:lnTo>
                  <a:pt x="192" y="288"/>
                </a:lnTo>
                <a:lnTo>
                  <a:pt x="96" y="384"/>
                </a:lnTo>
                <a:lnTo>
                  <a:pt x="48" y="432"/>
                </a:lnTo>
                <a:lnTo>
                  <a:pt x="0" y="432"/>
                </a:lnTo>
                <a:lnTo>
                  <a:pt x="0" y="480"/>
                </a:lnTo>
                <a:lnTo>
                  <a:pt x="96" y="480"/>
                </a:lnTo>
                <a:lnTo>
                  <a:pt x="144" y="384"/>
                </a:lnTo>
                <a:lnTo>
                  <a:pt x="192" y="384"/>
                </a:lnTo>
                <a:lnTo>
                  <a:pt x="288" y="480"/>
                </a:lnTo>
                <a:lnTo>
                  <a:pt x="240" y="384"/>
                </a:lnTo>
                <a:lnTo>
                  <a:pt x="384" y="480"/>
                </a:lnTo>
                <a:lnTo>
                  <a:pt x="432" y="432"/>
                </a:lnTo>
                <a:lnTo>
                  <a:pt x="480" y="384"/>
                </a:lnTo>
                <a:lnTo>
                  <a:pt x="624" y="432"/>
                </a:lnTo>
                <a:lnTo>
                  <a:pt x="480" y="432"/>
                </a:lnTo>
                <a:lnTo>
                  <a:pt x="384" y="480"/>
                </a:lnTo>
                <a:lnTo>
                  <a:pt x="528" y="480"/>
                </a:lnTo>
                <a:lnTo>
                  <a:pt x="528" y="576"/>
                </a:lnTo>
                <a:lnTo>
                  <a:pt x="624" y="768"/>
                </a:lnTo>
                <a:lnTo>
                  <a:pt x="816" y="672"/>
                </a:lnTo>
                <a:lnTo>
                  <a:pt x="720" y="672"/>
                </a:lnTo>
                <a:lnTo>
                  <a:pt x="624" y="576"/>
                </a:lnTo>
                <a:lnTo>
                  <a:pt x="816" y="624"/>
                </a:lnTo>
                <a:lnTo>
                  <a:pt x="960" y="672"/>
                </a:lnTo>
                <a:lnTo>
                  <a:pt x="1056" y="864"/>
                </a:lnTo>
                <a:lnTo>
                  <a:pt x="1056" y="720"/>
                </a:lnTo>
                <a:lnTo>
                  <a:pt x="1152" y="624"/>
                </a:lnTo>
                <a:lnTo>
                  <a:pt x="1296" y="768"/>
                </a:lnTo>
                <a:lnTo>
                  <a:pt x="1344" y="912"/>
                </a:lnTo>
                <a:lnTo>
                  <a:pt x="1344" y="768"/>
                </a:lnTo>
                <a:lnTo>
                  <a:pt x="1392" y="816"/>
                </a:lnTo>
                <a:lnTo>
                  <a:pt x="1392" y="672"/>
                </a:lnTo>
                <a:lnTo>
                  <a:pt x="1536" y="624"/>
                </a:lnTo>
                <a:lnTo>
                  <a:pt x="1536" y="528"/>
                </a:lnTo>
                <a:lnTo>
                  <a:pt x="1488" y="480"/>
                </a:lnTo>
                <a:lnTo>
                  <a:pt x="1632" y="432"/>
                </a:lnTo>
                <a:lnTo>
                  <a:pt x="1632" y="528"/>
                </a:lnTo>
                <a:lnTo>
                  <a:pt x="1680" y="528"/>
                </a:lnTo>
                <a:lnTo>
                  <a:pt x="1680" y="384"/>
                </a:lnTo>
                <a:lnTo>
                  <a:pt x="1776" y="288"/>
                </a:lnTo>
                <a:lnTo>
                  <a:pt x="1728" y="288"/>
                </a:lnTo>
                <a:lnTo>
                  <a:pt x="1824" y="240"/>
                </a:lnTo>
                <a:lnTo>
                  <a:pt x="2016" y="192"/>
                </a:lnTo>
                <a:lnTo>
                  <a:pt x="2112" y="192"/>
                </a:lnTo>
                <a:lnTo>
                  <a:pt x="1968" y="288"/>
                </a:lnTo>
                <a:lnTo>
                  <a:pt x="2256" y="144"/>
                </a:lnTo>
                <a:lnTo>
                  <a:pt x="2208" y="96"/>
                </a:lnTo>
                <a:lnTo>
                  <a:pt x="1920" y="96"/>
                </a:lnTo>
                <a:lnTo>
                  <a:pt x="1584" y="48"/>
                </a:lnTo>
                <a:lnTo>
                  <a:pt x="1344" y="0"/>
                </a:lnTo>
                <a:lnTo>
                  <a:pt x="1008" y="96"/>
                </a:lnTo>
                <a:lnTo>
                  <a:pt x="960" y="144"/>
                </a:lnTo>
                <a:lnTo>
                  <a:pt x="864" y="96"/>
                </a:lnTo>
                <a:lnTo>
                  <a:pt x="624" y="144"/>
                </a:lnTo>
                <a:lnTo>
                  <a:pt x="480" y="192"/>
                </a:lnTo>
                <a:lnTo>
                  <a:pt x="384" y="96"/>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0" name="Freeform 11"/>
          <p:cNvSpPr>
            <a:spLocks/>
          </p:cNvSpPr>
          <p:nvPr/>
        </p:nvSpPr>
        <p:spPr bwMode="auto">
          <a:xfrm>
            <a:off x="5181600" y="28194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96" y="0"/>
                </a:moveTo>
                <a:lnTo>
                  <a:pt x="0" y="48"/>
                </a:lnTo>
                <a:lnTo>
                  <a:pt x="48" y="96"/>
                </a:lnTo>
                <a:lnTo>
                  <a:pt x="144" y="144"/>
                </a:lnTo>
                <a:lnTo>
                  <a:pt x="144" y="48"/>
                </a:lnTo>
                <a:lnTo>
                  <a:pt x="96" y="0"/>
                </a:lnTo>
                <a:close/>
              </a:path>
            </a:pathLst>
          </a:custGeom>
          <a:solidFill>
            <a:schemeClr val="bg1"/>
          </a:solidFill>
          <a:ln w="28575">
            <a:no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1" name="Freeform 12"/>
          <p:cNvSpPr>
            <a:spLocks/>
          </p:cNvSpPr>
          <p:nvPr/>
        </p:nvSpPr>
        <p:spPr bwMode="auto">
          <a:xfrm>
            <a:off x="6553200" y="3962400"/>
            <a:ext cx="838200" cy="533400"/>
          </a:xfrm>
          <a:custGeom>
            <a:avLst/>
            <a:gdLst>
              <a:gd name="T0" fmla="*/ 2147483647 w 528"/>
              <a:gd name="T1" fmla="*/ 0 h 336"/>
              <a:gd name="T2" fmla="*/ 2147483647 w 528"/>
              <a:gd name="T3" fmla="*/ 2147483647 h 336"/>
              <a:gd name="T4" fmla="*/ 0 w 528"/>
              <a:gd name="T5" fmla="*/ 2147483647 h 336"/>
              <a:gd name="T6" fmla="*/ 2147483647 w 528"/>
              <a:gd name="T7" fmla="*/ 2147483647 h 336"/>
              <a:gd name="T8" fmla="*/ 2147483647 w 528"/>
              <a:gd name="T9" fmla="*/ 2147483647 h 336"/>
              <a:gd name="T10" fmla="*/ 2147483647 w 528"/>
              <a:gd name="T11" fmla="*/ 2147483647 h 336"/>
              <a:gd name="T12" fmla="*/ 2147483647 w 528"/>
              <a:gd name="T13" fmla="*/ 2147483647 h 336"/>
              <a:gd name="T14" fmla="*/ 2147483647 w 528"/>
              <a:gd name="T15" fmla="*/ 2147483647 h 336"/>
              <a:gd name="T16" fmla="*/ 2147483647 w 528"/>
              <a:gd name="T17" fmla="*/ 2147483647 h 336"/>
              <a:gd name="T18" fmla="*/ 2147483647 w 528"/>
              <a:gd name="T19" fmla="*/ 2147483647 h 336"/>
              <a:gd name="T20" fmla="*/ 2147483647 w 528"/>
              <a:gd name="T21" fmla="*/ 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336"/>
              <a:gd name="T35" fmla="*/ 528 w 528"/>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336">
                <a:moveTo>
                  <a:pt x="240" y="0"/>
                </a:moveTo>
                <a:lnTo>
                  <a:pt x="96" y="96"/>
                </a:lnTo>
                <a:lnTo>
                  <a:pt x="0" y="144"/>
                </a:lnTo>
                <a:lnTo>
                  <a:pt x="48" y="336"/>
                </a:lnTo>
                <a:lnTo>
                  <a:pt x="240" y="288"/>
                </a:lnTo>
                <a:lnTo>
                  <a:pt x="336" y="336"/>
                </a:lnTo>
                <a:lnTo>
                  <a:pt x="480" y="336"/>
                </a:lnTo>
                <a:lnTo>
                  <a:pt x="528" y="192"/>
                </a:lnTo>
                <a:lnTo>
                  <a:pt x="384" y="48"/>
                </a:lnTo>
                <a:lnTo>
                  <a:pt x="336" y="144"/>
                </a:lnTo>
                <a:lnTo>
                  <a:pt x="24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2" name="Freeform 13"/>
          <p:cNvSpPr>
            <a:spLocks/>
          </p:cNvSpPr>
          <p:nvPr/>
        </p:nvSpPr>
        <p:spPr bwMode="auto">
          <a:xfrm>
            <a:off x="6400800" y="35814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96" y="0"/>
                </a:moveTo>
                <a:lnTo>
                  <a:pt x="0" y="96"/>
                </a:lnTo>
                <a:lnTo>
                  <a:pt x="144" y="144"/>
                </a:lnTo>
                <a:lnTo>
                  <a:pt x="96"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3" name="Freeform 14"/>
          <p:cNvSpPr>
            <a:spLocks/>
          </p:cNvSpPr>
          <p:nvPr/>
        </p:nvSpPr>
        <p:spPr bwMode="auto">
          <a:xfrm>
            <a:off x="6858000" y="3733800"/>
            <a:ext cx="304800" cy="152400"/>
          </a:xfrm>
          <a:custGeom>
            <a:avLst/>
            <a:gdLst>
              <a:gd name="T0" fmla="*/ 0 w 192"/>
              <a:gd name="T1" fmla="*/ 0 h 96"/>
              <a:gd name="T2" fmla="*/ 2147483647 w 192"/>
              <a:gd name="T3" fmla="*/ 2147483647 h 96"/>
              <a:gd name="T4" fmla="*/ 2147483647 w 192"/>
              <a:gd name="T5" fmla="*/ 2147483647 h 96"/>
              <a:gd name="T6" fmla="*/ 2147483647 w 192"/>
              <a:gd name="T7" fmla="*/ 0 h 96"/>
              <a:gd name="T8" fmla="*/ 0 w 192"/>
              <a:gd name="T9" fmla="*/ 0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0"/>
                </a:moveTo>
                <a:lnTo>
                  <a:pt x="144" y="96"/>
                </a:lnTo>
                <a:lnTo>
                  <a:pt x="192" y="96"/>
                </a:lnTo>
                <a:lnTo>
                  <a:pt x="96" y="0"/>
                </a:lnTo>
                <a:lnTo>
                  <a:pt x="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4" name="Freeform 15"/>
          <p:cNvSpPr>
            <a:spLocks/>
          </p:cNvSpPr>
          <p:nvPr/>
        </p:nvSpPr>
        <p:spPr bwMode="auto">
          <a:xfrm>
            <a:off x="5181600" y="3962400"/>
            <a:ext cx="76200" cy="228600"/>
          </a:xfrm>
          <a:custGeom>
            <a:avLst/>
            <a:gdLst>
              <a:gd name="T0" fmla="*/ 2147483647 w 48"/>
              <a:gd name="T1" fmla="*/ 0 h 144"/>
              <a:gd name="T2" fmla="*/ 0 w 48"/>
              <a:gd name="T3" fmla="*/ 2147483647 h 144"/>
              <a:gd name="T4" fmla="*/ 0 w 48"/>
              <a:gd name="T5" fmla="*/ 2147483647 h 144"/>
              <a:gd name="T6" fmla="*/ 2147483647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48"/>
                </a:lnTo>
                <a:lnTo>
                  <a:pt x="0" y="144"/>
                </a:lnTo>
                <a:lnTo>
                  <a:pt x="48"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5" name="Freeform 16"/>
          <p:cNvSpPr>
            <a:spLocks/>
          </p:cNvSpPr>
          <p:nvPr/>
        </p:nvSpPr>
        <p:spPr bwMode="auto">
          <a:xfrm>
            <a:off x="6858000" y="2819400"/>
            <a:ext cx="228600" cy="228600"/>
          </a:xfrm>
          <a:custGeom>
            <a:avLst/>
            <a:gdLst>
              <a:gd name="T0" fmla="*/ 2147483647 w 144"/>
              <a:gd name="T1" fmla="*/ 0 h 144"/>
              <a:gd name="T2" fmla="*/ 2147483647 w 144"/>
              <a:gd name="T3" fmla="*/ 2147483647 h 144"/>
              <a:gd name="T4" fmla="*/ 0 w 144"/>
              <a:gd name="T5" fmla="*/ 2147483647 h 144"/>
              <a:gd name="T6" fmla="*/ 2147483647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144" y="0"/>
                </a:moveTo>
                <a:lnTo>
                  <a:pt x="96" y="48"/>
                </a:lnTo>
                <a:lnTo>
                  <a:pt x="0" y="144"/>
                </a:lnTo>
                <a:lnTo>
                  <a:pt x="96" y="96"/>
                </a:lnTo>
                <a:lnTo>
                  <a:pt x="144"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6" name="Freeform 17"/>
          <p:cNvSpPr>
            <a:spLocks/>
          </p:cNvSpPr>
          <p:nvPr/>
        </p:nvSpPr>
        <p:spPr bwMode="auto">
          <a:xfrm>
            <a:off x="4572000" y="3886200"/>
            <a:ext cx="533400" cy="457200"/>
          </a:xfrm>
          <a:custGeom>
            <a:avLst/>
            <a:gdLst>
              <a:gd name="T0" fmla="*/ 0 w 336"/>
              <a:gd name="T1" fmla="*/ 2147483647 h 288"/>
              <a:gd name="T2" fmla="*/ 2147483647 w 336"/>
              <a:gd name="T3" fmla="*/ 2147483647 h 288"/>
              <a:gd name="T4" fmla="*/ 2147483647 w 336"/>
              <a:gd name="T5" fmla="*/ 2147483647 h 288"/>
              <a:gd name="T6" fmla="*/ 2147483647 w 336"/>
              <a:gd name="T7" fmla="*/ 0 h 288"/>
              <a:gd name="T8" fmla="*/ 0 w 336"/>
              <a:gd name="T9" fmla="*/ 2147483647 h 288"/>
              <a:gd name="T10" fmla="*/ 0 60000 65536"/>
              <a:gd name="T11" fmla="*/ 0 60000 65536"/>
              <a:gd name="T12" fmla="*/ 0 60000 65536"/>
              <a:gd name="T13" fmla="*/ 0 60000 65536"/>
              <a:gd name="T14" fmla="*/ 0 60000 65536"/>
              <a:gd name="T15" fmla="*/ 0 w 336"/>
              <a:gd name="T16" fmla="*/ 0 h 288"/>
              <a:gd name="T17" fmla="*/ 336 w 336"/>
              <a:gd name="T18" fmla="*/ 288 h 288"/>
            </a:gdLst>
            <a:ahLst/>
            <a:cxnLst>
              <a:cxn ang="T10">
                <a:pos x="T0" y="T1"/>
              </a:cxn>
              <a:cxn ang="T11">
                <a:pos x="T2" y="T3"/>
              </a:cxn>
              <a:cxn ang="T12">
                <a:pos x="T4" y="T5"/>
              </a:cxn>
              <a:cxn ang="T13">
                <a:pos x="T6" y="T7"/>
              </a:cxn>
              <a:cxn ang="T14">
                <a:pos x="T8" y="T9"/>
              </a:cxn>
            </a:cxnLst>
            <a:rect l="T15" t="T16" r="T17" b="T18"/>
            <a:pathLst>
              <a:path w="336" h="288">
                <a:moveTo>
                  <a:pt x="0" y="48"/>
                </a:moveTo>
                <a:lnTo>
                  <a:pt x="96" y="288"/>
                </a:lnTo>
                <a:lnTo>
                  <a:pt x="192" y="288"/>
                </a:lnTo>
                <a:lnTo>
                  <a:pt x="336" y="0"/>
                </a:lnTo>
                <a:lnTo>
                  <a:pt x="0" y="48"/>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7" name="Freeform 18"/>
          <p:cNvSpPr>
            <a:spLocks/>
          </p:cNvSpPr>
          <p:nvPr/>
        </p:nvSpPr>
        <p:spPr bwMode="auto">
          <a:xfrm>
            <a:off x="4267200" y="2590800"/>
            <a:ext cx="76200" cy="152400"/>
          </a:xfrm>
          <a:custGeom>
            <a:avLst/>
            <a:gdLst>
              <a:gd name="T0" fmla="*/ 0 w 48"/>
              <a:gd name="T1" fmla="*/ 0 h 96"/>
              <a:gd name="T2" fmla="*/ 0 w 48"/>
              <a:gd name="T3" fmla="*/ 2147483647 h 96"/>
              <a:gd name="T4" fmla="*/ 0 w 48"/>
              <a:gd name="T5" fmla="*/ 2147483647 h 96"/>
              <a:gd name="T6" fmla="*/ 2147483647 w 48"/>
              <a:gd name="T7" fmla="*/ 2147483647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0" y="96"/>
                </a:lnTo>
                <a:lnTo>
                  <a:pt x="48" y="96"/>
                </a:lnTo>
                <a:lnTo>
                  <a:pt x="0"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8" name="Freeform 19"/>
          <p:cNvSpPr>
            <a:spLocks/>
          </p:cNvSpPr>
          <p:nvPr/>
        </p:nvSpPr>
        <p:spPr bwMode="auto">
          <a:xfrm>
            <a:off x="4191000" y="2667000"/>
            <a:ext cx="1588" cy="76200"/>
          </a:xfrm>
          <a:custGeom>
            <a:avLst/>
            <a:gdLst>
              <a:gd name="T0" fmla="*/ 0 w 1"/>
              <a:gd name="T1" fmla="*/ 0 h 48"/>
              <a:gd name="T2" fmla="*/ 0 w 1"/>
              <a:gd name="T3" fmla="*/ 2147483647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no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69" name="Freeform 20"/>
          <p:cNvSpPr>
            <a:spLocks/>
          </p:cNvSpPr>
          <p:nvPr/>
        </p:nvSpPr>
        <p:spPr bwMode="auto">
          <a:xfrm>
            <a:off x="5867400" y="3200400"/>
            <a:ext cx="152400" cy="152400"/>
          </a:xfrm>
          <a:custGeom>
            <a:avLst/>
            <a:gdLst>
              <a:gd name="T0" fmla="*/ 0 w 96"/>
              <a:gd name="T1" fmla="*/ 2147483647 h 96"/>
              <a:gd name="T2" fmla="*/ 2147483647 w 96"/>
              <a:gd name="T3" fmla="*/ 2147483647 h 96"/>
              <a:gd name="T4" fmla="*/ 2147483647 w 96"/>
              <a:gd name="T5" fmla="*/ 0 h 96"/>
              <a:gd name="T6" fmla="*/ 0 w 96"/>
              <a:gd name="T7" fmla="*/ 2147483647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48"/>
                </a:lnTo>
                <a:lnTo>
                  <a:pt x="96" y="0"/>
                </a:lnTo>
                <a:lnTo>
                  <a:pt x="0" y="96"/>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0" name="Freeform 21"/>
          <p:cNvSpPr>
            <a:spLocks/>
          </p:cNvSpPr>
          <p:nvPr/>
        </p:nvSpPr>
        <p:spPr bwMode="auto">
          <a:xfrm>
            <a:off x="4267200" y="2743200"/>
            <a:ext cx="152400" cy="152400"/>
          </a:xfrm>
          <a:custGeom>
            <a:avLst/>
            <a:gdLst>
              <a:gd name="T0" fmla="*/ 2147483647 w 96"/>
              <a:gd name="T1" fmla="*/ 0 h 96"/>
              <a:gd name="T2" fmla="*/ 0 w 96"/>
              <a:gd name="T3" fmla="*/ 2147483647 h 96"/>
              <a:gd name="T4" fmla="*/ 0 w 96"/>
              <a:gd name="T5" fmla="*/ 2147483647 h 96"/>
              <a:gd name="T6" fmla="*/ 2147483647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48"/>
                </a:lnTo>
                <a:lnTo>
                  <a:pt x="0" y="96"/>
                </a:lnTo>
                <a:lnTo>
                  <a:pt x="96" y="0"/>
                </a:lnTo>
                <a:close/>
              </a:path>
            </a:pathLst>
          </a:custGeom>
          <a:solidFill>
            <a:srgbClr val="C0C0C0"/>
          </a:solidFill>
          <a:ln w="28575">
            <a:solidFill>
              <a:srgbClr val="C0C0C0"/>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1" name="Freeform 22"/>
          <p:cNvSpPr>
            <a:spLocks/>
          </p:cNvSpPr>
          <p:nvPr/>
        </p:nvSpPr>
        <p:spPr bwMode="auto">
          <a:xfrm>
            <a:off x="1143000" y="2286000"/>
            <a:ext cx="2514600" cy="2514600"/>
          </a:xfrm>
          <a:custGeom>
            <a:avLst/>
            <a:gdLst>
              <a:gd name="T0" fmla="*/ 2147483647 w 1584"/>
              <a:gd name="T1" fmla="*/ 2147483647 h 1584"/>
              <a:gd name="T2" fmla="*/ 2147483647 w 1584"/>
              <a:gd name="T3" fmla="*/ 0 h 1584"/>
              <a:gd name="T4" fmla="*/ 0 w 1584"/>
              <a:gd name="T5" fmla="*/ 2147483647 h 1584"/>
              <a:gd name="T6" fmla="*/ 0 w 1584"/>
              <a:gd name="T7" fmla="*/ 2147483647 h 1584"/>
              <a:gd name="T8" fmla="*/ 2147483647 w 1584"/>
              <a:gd name="T9" fmla="*/ 2147483647 h 1584"/>
              <a:gd name="T10" fmla="*/ 0 w 1584"/>
              <a:gd name="T11" fmla="*/ 2147483647 h 1584"/>
              <a:gd name="T12" fmla="*/ 2147483647 w 1584"/>
              <a:gd name="T13" fmla="*/ 2147483647 h 1584"/>
              <a:gd name="T14" fmla="*/ 2147483647 w 1584"/>
              <a:gd name="T15" fmla="*/ 2147483647 h 1584"/>
              <a:gd name="T16" fmla="*/ 2147483647 w 1584"/>
              <a:gd name="T17" fmla="*/ 2147483647 h 1584"/>
              <a:gd name="T18" fmla="*/ 2147483647 w 1584"/>
              <a:gd name="T19" fmla="*/ 2147483647 h 1584"/>
              <a:gd name="T20" fmla="*/ 2147483647 w 1584"/>
              <a:gd name="T21" fmla="*/ 2147483647 h 1584"/>
              <a:gd name="T22" fmla="*/ 2147483647 w 1584"/>
              <a:gd name="T23" fmla="*/ 2147483647 h 1584"/>
              <a:gd name="T24" fmla="*/ 2147483647 w 1584"/>
              <a:gd name="T25" fmla="*/ 2147483647 h 1584"/>
              <a:gd name="T26" fmla="*/ 2147483647 w 1584"/>
              <a:gd name="T27" fmla="*/ 2147483647 h 1584"/>
              <a:gd name="T28" fmla="*/ 2147483647 w 1584"/>
              <a:gd name="T29" fmla="*/ 2147483647 h 1584"/>
              <a:gd name="T30" fmla="*/ 2147483647 w 1584"/>
              <a:gd name="T31" fmla="*/ 2147483647 h 1584"/>
              <a:gd name="T32" fmla="*/ 2147483647 w 1584"/>
              <a:gd name="T33" fmla="*/ 2147483647 h 1584"/>
              <a:gd name="T34" fmla="*/ 2147483647 w 1584"/>
              <a:gd name="T35" fmla="*/ 2147483647 h 1584"/>
              <a:gd name="T36" fmla="*/ 2147483647 w 1584"/>
              <a:gd name="T37" fmla="*/ 2147483647 h 1584"/>
              <a:gd name="T38" fmla="*/ 2147483647 w 1584"/>
              <a:gd name="T39" fmla="*/ 2147483647 h 1584"/>
              <a:gd name="T40" fmla="*/ 2147483647 w 1584"/>
              <a:gd name="T41" fmla="*/ 2147483647 h 1584"/>
              <a:gd name="T42" fmla="*/ 2147483647 w 1584"/>
              <a:gd name="T43" fmla="*/ 2147483647 h 1584"/>
              <a:gd name="T44" fmla="*/ 2147483647 w 1584"/>
              <a:gd name="T45" fmla="*/ 2147483647 h 1584"/>
              <a:gd name="T46" fmla="*/ 2147483647 w 1584"/>
              <a:gd name="T47" fmla="*/ 2147483647 h 1584"/>
              <a:gd name="T48" fmla="*/ 2147483647 w 1584"/>
              <a:gd name="T49" fmla="*/ 2147483647 h 1584"/>
              <a:gd name="T50" fmla="*/ 2147483647 w 1584"/>
              <a:gd name="T51" fmla="*/ 2147483647 h 1584"/>
              <a:gd name="T52" fmla="*/ 2147483647 w 1584"/>
              <a:gd name="T53" fmla="*/ 2147483647 h 1584"/>
              <a:gd name="T54" fmla="*/ 2147483647 w 1584"/>
              <a:gd name="T55" fmla="*/ 2147483647 h 1584"/>
              <a:gd name="T56" fmla="*/ 2147483647 w 1584"/>
              <a:gd name="T57" fmla="*/ 2147483647 h 1584"/>
              <a:gd name="T58" fmla="*/ 2147483647 w 1584"/>
              <a:gd name="T59" fmla="*/ 2147483647 h 1584"/>
              <a:gd name="T60" fmla="*/ 2147483647 w 1584"/>
              <a:gd name="T61" fmla="*/ 2147483647 h 1584"/>
              <a:gd name="T62" fmla="*/ 2147483647 w 1584"/>
              <a:gd name="T63" fmla="*/ 2147483647 h 1584"/>
              <a:gd name="T64" fmla="*/ 2147483647 w 1584"/>
              <a:gd name="T65" fmla="*/ 2147483647 h 1584"/>
              <a:gd name="T66" fmla="*/ 2147483647 w 1584"/>
              <a:gd name="T67" fmla="*/ 2147483647 h 1584"/>
              <a:gd name="T68" fmla="*/ 2147483647 w 1584"/>
              <a:gd name="T69" fmla="*/ 2147483647 h 1584"/>
              <a:gd name="T70" fmla="*/ 2147483647 w 1584"/>
              <a:gd name="T71" fmla="*/ 2147483647 h 1584"/>
              <a:gd name="T72" fmla="*/ 2147483647 w 1584"/>
              <a:gd name="T73" fmla="*/ 2147483647 h 1584"/>
              <a:gd name="T74" fmla="*/ 2147483647 w 1584"/>
              <a:gd name="T75" fmla="*/ 2147483647 h 1584"/>
              <a:gd name="T76" fmla="*/ 2147483647 w 1584"/>
              <a:gd name="T77" fmla="*/ 2147483647 h 1584"/>
              <a:gd name="T78" fmla="*/ 2147483647 w 1584"/>
              <a:gd name="T79" fmla="*/ 2147483647 h 1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4"/>
              <a:gd name="T121" fmla="*/ 0 h 1584"/>
              <a:gd name="T122" fmla="*/ 1584 w 1584"/>
              <a:gd name="T123" fmla="*/ 1584 h 1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4" h="1584">
                <a:moveTo>
                  <a:pt x="336" y="48"/>
                </a:moveTo>
                <a:lnTo>
                  <a:pt x="96" y="0"/>
                </a:lnTo>
                <a:lnTo>
                  <a:pt x="0" y="96"/>
                </a:lnTo>
                <a:lnTo>
                  <a:pt x="0" y="192"/>
                </a:lnTo>
                <a:lnTo>
                  <a:pt x="96" y="192"/>
                </a:lnTo>
                <a:lnTo>
                  <a:pt x="0" y="240"/>
                </a:lnTo>
                <a:lnTo>
                  <a:pt x="192" y="192"/>
                </a:lnTo>
                <a:lnTo>
                  <a:pt x="336" y="192"/>
                </a:lnTo>
                <a:lnTo>
                  <a:pt x="528" y="336"/>
                </a:lnTo>
                <a:lnTo>
                  <a:pt x="528" y="432"/>
                </a:lnTo>
                <a:lnTo>
                  <a:pt x="672" y="528"/>
                </a:lnTo>
                <a:lnTo>
                  <a:pt x="768" y="672"/>
                </a:lnTo>
                <a:lnTo>
                  <a:pt x="1008" y="720"/>
                </a:lnTo>
                <a:lnTo>
                  <a:pt x="1104" y="816"/>
                </a:lnTo>
                <a:lnTo>
                  <a:pt x="1056" y="960"/>
                </a:lnTo>
                <a:lnTo>
                  <a:pt x="1200" y="1152"/>
                </a:lnTo>
                <a:lnTo>
                  <a:pt x="1104" y="1536"/>
                </a:lnTo>
                <a:lnTo>
                  <a:pt x="1200" y="1584"/>
                </a:lnTo>
                <a:lnTo>
                  <a:pt x="1200" y="1488"/>
                </a:lnTo>
                <a:lnTo>
                  <a:pt x="1536" y="1104"/>
                </a:lnTo>
                <a:lnTo>
                  <a:pt x="1584" y="960"/>
                </a:lnTo>
                <a:lnTo>
                  <a:pt x="1248" y="768"/>
                </a:lnTo>
                <a:lnTo>
                  <a:pt x="1104" y="768"/>
                </a:lnTo>
                <a:lnTo>
                  <a:pt x="960" y="672"/>
                </a:lnTo>
                <a:lnTo>
                  <a:pt x="960" y="624"/>
                </a:lnTo>
                <a:lnTo>
                  <a:pt x="864" y="672"/>
                </a:lnTo>
                <a:lnTo>
                  <a:pt x="816" y="576"/>
                </a:lnTo>
                <a:lnTo>
                  <a:pt x="960" y="528"/>
                </a:lnTo>
                <a:lnTo>
                  <a:pt x="1056" y="576"/>
                </a:lnTo>
                <a:lnTo>
                  <a:pt x="1056" y="480"/>
                </a:lnTo>
                <a:lnTo>
                  <a:pt x="1248" y="336"/>
                </a:lnTo>
                <a:lnTo>
                  <a:pt x="1152" y="336"/>
                </a:lnTo>
                <a:lnTo>
                  <a:pt x="1344" y="240"/>
                </a:lnTo>
                <a:lnTo>
                  <a:pt x="1104" y="144"/>
                </a:lnTo>
                <a:lnTo>
                  <a:pt x="1056" y="240"/>
                </a:lnTo>
                <a:lnTo>
                  <a:pt x="864" y="192"/>
                </a:lnTo>
                <a:lnTo>
                  <a:pt x="1008" y="48"/>
                </a:lnTo>
                <a:lnTo>
                  <a:pt x="816" y="48"/>
                </a:lnTo>
                <a:lnTo>
                  <a:pt x="768" y="96"/>
                </a:lnTo>
                <a:lnTo>
                  <a:pt x="336" y="48"/>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2" name="Freeform 23"/>
          <p:cNvSpPr>
            <a:spLocks/>
          </p:cNvSpPr>
          <p:nvPr/>
        </p:nvSpPr>
        <p:spPr bwMode="auto">
          <a:xfrm>
            <a:off x="2895600" y="1981200"/>
            <a:ext cx="990600" cy="533400"/>
          </a:xfrm>
          <a:custGeom>
            <a:avLst/>
            <a:gdLst>
              <a:gd name="T0" fmla="*/ 2147483647 w 624"/>
              <a:gd name="T1" fmla="*/ 0 h 336"/>
              <a:gd name="T2" fmla="*/ 0 w 624"/>
              <a:gd name="T3" fmla="*/ 2147483647 h 336"/>
              <a:gd name="T4" fmla="*/ 2147483647 w 624"/>
              <a:gd name="T5" fmla="*/ 2147483647 h 336"/>
              <a:gd name="T6" fmla="*/ 2147483647 w 624"/>
              <a:gd name="T7" fmla="*/ 2147483647 h 336"/>
              <a:gd name="T8" fmla="*/ 2147483647 w 624"/>
              <a:gd name="T9" fmla="*/ 2147483647 h 336"/>
              <a:gd name="T10" fmla="*/ 2147483647 w 624"/>
              <a:gd name="T11" fmla="*/ 2147483647 h 336"/>
              <a:gd name="T12" fmla="*/ 2147483647 w 624"/>
              <a:gd name="T13" fmla="*/ 2147483647 h 336"/>
              <a:gd name="T14" fmla="*/ 2147483647 w 624"/>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336"/>
              <a:gd name="T26" fmla="*/ 624 w 62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336">
                <a:moveTo>
                  <a:pt x="384" y="0"/>
                </a:moveTo>
                <a:lnTo>
                  <a:pt x="0" y="96"/>
                </a:lnTo>
                <a:lnTo>
                  <a:pt x="192" y="144"/>
                </a:lnTo>
                <a:lnTo>
                  <a:pt x="336" y="336"/>
                </a:lnTo>
                <a:lnTo>
                  <a:pt x="432" y="192"/>
                </a:lnTo>
                <a:lnTo>
                  <a:pt x="624" y="144"/>
                </a:lnTo>
                <a:lnTo>
                  <a:pt x="624" y="48"/>
                </a:lnTo>
                <a:lnTo>
                  <a:pt x="384"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3" name="Freeform 24"/>
          <p:cNvSpPr>
            <a:spLocks/>
          </p:cNvSpPr>
          <p:nvPr/>
        </p:nvSpPr>
        <p:spPr bwMode="auto">
          <a:xfrm>
            <a:off x="3962400" y="2895600"/>
            <a:ext cx="1295400" cy="1371600"/>
          </a:xfrm>
          <a:custGeom>
            <a:avLst/>
            <a:gdLst>
              <a:gd name="T0" fmla="*/ 2147483647 w 816"/>
              <a:gd name="T1" fmla="*/ 0 h 864"/>
              <a:gd name="T2" fmla="*/ 2147483647 w 816"/>
              <a:gd name="T3" fmla="*/ 2147483647 h 864"/>
              <a:gd name="T4" fmla="*/ 0 w 816"/>
              <a:gd name="T5" fmla="*/ 2147483647 h 864"/>
              <a:gd name="T6" fmla="*/ 2147483647 w 816"/>
              <a:gd name="T7" fmla="*/ 2147483647 h 864"/>
              <a:gd name="T8" fmla="*/ 2147483647 w 816"/>
              <a:gd name="T9" fmla="*/ 2147483647 h 864"/>
              <a:gd name="T10" fmla="*/ 2147483647 w 816"/>
              <a:gd name="T11" fmla="*/ 2147483647 h 864"/>
              <a:gd name="T12" fmla="*/ 2147483647 w 816"/>
              <a:gd name="T13" fmla="*/ 2147483647 h 864"/>
              <a:gd name="T14" fmla="*/ 2147483647 w 816"/>
              <a:gd name="T15" fmla="*/ 2147483647 h 864"/>
              <a:gd name="T16" fmla="*/ 2147483647 w 816"/>
              <a:gd name="T17" fmla="*/ 2147483647 h 864"/>
              <a:gd name="T18" fmla="*/ 2147483647 w 816"/>
              <a:gd name="T19" fmla="*/ 2147483647 h 864"/>
              <a:gd name="T20" fmla="*/ 2147483647 w 816"/>
              <a:gd name="T21" fmla="*/ 2147483647 h 864"/>
              <a:gd name="T22" fmla="*/ 2147483647 w 816"/>
              <a:gd name="T23" fmla="*/ 2147483647 h 864"/>
              <a:gd name="T24" fmla="*/ 2147483647 w 816"/>
              <a:gd name="T25" fmla="*/ 2147483647 h 864"/>
              <a:gd name="T26" fmla="*/ 2147483647 w 816"/>
              <a:gd name="T27" fmla="*/ 0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6"/>
              <a:gd name="T43" fmla="*/ 0 h 864"/>
              <a:gd name="T44" fmla="*/ 816 w 816"/>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6" h="864">
                <a:moveTo>
                  <a:pt x="288" y="0"/>
                </a:moveTo>
                <a:lnTo>
                  <a:pt x="96" y="48"/>
                </a:lnTo>
                <a:lnTo>
                  <a:pt x="0" y="240"/>
                </a:lnTo>
                <a:lnTo>
                  <a:pt x="96" y="384"/>
                </a:lnTo>
                <a:lnTo>
                  <a:pt x="288" y="384"/>
                </a:lnTo>
                <a:lnTo>
                  <a:pt x="336" y="624"/>
                </a:lnTo>
                <a:lnTo>
                  <a:pt x="480" y="864"/>
                </a:lnTo>
                <a:lnTo>
                  <a:pt x="672" y="576"/>
                </a:lnTo>
                <a:lnTo>
                  <a:pt x="672" y="480"/>
                </a:lnTo>
                <a:lnTo>
                  <a:pt x="816" y="336"/>
                </a:lnTo>
                <a:lnTo>
                  <a:pt x="720" y="336"/>
                </a:lnTo>
                <a:lnTo>
                  <a:pt x="576" y="96"/>
                </a:lnTo>
                <a:lnTo>
                  <a:pt x="336" y="48"/>
                </a:lnTo>
                <a:lnTo>
                  <a:pt x="288"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4" name="Freeform 25"/>
          <p:cNvSpPr>
            <a:spLocks/>
          </p:cNvSpPr>
          <p:nvPr/>
        </p:nvSpPr>
        <p:spPr bwMode="auto">
          <a:xfrm>
            <a:off x="4343400" y="2286000"/>
            <a:ext cx="381000" cy="228600"/>
          </a:xfrm>
          <a:custGeom>
            <a:avLst/>
            <a:gdLst>
              <a:gd name="T0" fmla="*/ 2147483647 w 240"/>
              <a:gd name="T1" fmla="*/ 0 h 144"/>
              <a:gd name="T2" fmla="*/ 2147483647 w 240"/>
              <a:gd name="T3" fmla="*/ 2147483647 h 144"/>
              <a:gd name="T4" fmla="*/ 2147483647 w 240"/>
              <a:gd name="T5" fmla="*/ 2147483647 h 144"/>
              <a:gd name="T6" fmla="*/ 0 w 240"/>
              <a:gd name="T7" fmla="*/ 2147483647 h 144"/>
              <a:gd name="T8" fmla="*/ 0 w 240"/>
              <a:gd name="T9" fmla="*/ 2147483647 h 144"/>
              <a:gd name="T10" fmla="*/ 2147483647 w 240"/>
              <a:gd name="T11" fmla="*/ 2147483647 h 144"/>
              <a:gd name="T12" fmla="*/ 2147483647 w 240"/>
              <a:gd name="T13" fmla="*/ 2147483647 h 144"/>
              <a:gd name="T14" fmla="*/ 2147483647 w 2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
              <a:gd name="T26" fmla="*/ 240 w 2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
                <a:moveTo>
                  <a:pt x="240" y="0"/>
                </a:moveTo>
                <a:lnTo>
                  <a:pt x="96" y="48"/>
                </a:lnTo>
                <a:lnTo>
                  <a:pt x="48" y="96"/>
                </a:lnTo>
                <a:lnTo>
                  <a:pt x="0" y="96"/>
                </a:lnTo>
                <a:lnTo>
                  <a:pt x="0" y="144"/>
                </a:lnTo>
                <a:lnTo>
                  <a:pt x="96" y="144"/>
                </a:lnTo>
                <a:lnTo>
                  <a:pt x="144" y="144"/>
                </a:lnTo>
                <a:lnTo>
                  <a:pt x="24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5" name="Freeform 26"/>
          <p:cNvSpPr>
            <a:spLocks/>
          </p:cNvSpPr>
          <p:nvPr/>
        </p:nvSpPr>
        <p:spPr bwMode="auto">
          <a:xfrm>
            <a:off x="4114800" y="2133600"/>
            <a:ext cx="3581400" cy="1447800"/>
          </a:xfrm>
          <a:custGeom>
            <a:avLst/>
            <a:gdLst>
              <a:gd name="T0" fmla="*/ 2147483647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2147483647 h 912"/>
              <a:gd name="T10" fmla="*/ 2147483647 w 2256"/>
              <a:gd name="T11" fmla="*/ 2147483647 h 912"/>
              <a:gd name="T12" fmla="*/ 0 w 2256"/>
              <a:gd name="T13" fmla="*/ 2147483647 h 912"/>
              <a:gd name="T14" fmla="*/ 0 w 2256"/>
              <a:gd name="T15" fmla="*/ 2147483647 h 912"/>
              <a:gd name="T16" fmla="*/ 2147483647 w 2256"/>
              <a:gd name="T17" fmla="*/ 2147483647 h 912"/>
              <a:gd name="T18" fmla="*/ 2147483647 w 2256"/>
              <a:gd name="T19" fmla="*/ 2147483647 h 912"/>
              <a:gd name="T20" fmla="*/ 2147483647 w 2256"/>
              <a:gd name="T21" fmla="*/ 2147483647 h 912"/>
              <a:gd name="T22" fmla="*/ 2147483647 w 2256"/>
              <a:gd name="T23" fmla="*/ 2147483647 h 912"/>
              <a:gd name="T24" fmla="*/ 2147483647 w 2256"/>
              <a:gd name="T25" fmla="*/ 2147483647 h 912"/>
              <a:gd name="T26" fmla="*/ 2147483647 w 2256"/>
              <a:gd name="T27" fmla="*/ 2147483647 h 912"/>
              <a:gd name="T28" fmla="*/ 2147483647 w 2256"/>
              <a:gd name="T29" fmla="*/ 2147483647 h 912"/>
              <a:gd name="T30" fmla="*/ 2147483647 w 2256"/>
              <a:gd name="T31" fmla="*/ 2147483647 h 912"/>
              <a:gd name="T32" fmla="*/ 2147483647 w 2256"/>
              <a:gd name="T33" fmla="*/ 2147483647 h 912"/>
              <a:gd name="T34" fmla="*/ 2147483647 w 2256"/>
              <a:gd name="T35" fmla="*/ 2147483647 h 912"/>
              <a:gd name="T36" fmla="*/ 2147483647 w 2256"/>
              <a:gd name="T37" fmla="*/ 2147483647 h 912"/>
              <a:gd name="T38" fmla="*/ 2147483647 w 2256"/>
              <a:gd name="T39" fmla="*/ 2147483647 h 912"/>
              <a:gd name="T40" fmla="*/ 2147483647 w 2256"/>
              <a:gd name="T41" fmla="*/ 2147483647 h 912"/>
              <a:gd name="T42" fmla="*/ 2147483647 w 2256"/>
              <a:gd name="T43" fmla="*/ 2147483647 h 912"/>
              <a:gd name="T44" fmla="*/ 2147483647 w 2256"/>
              <a:gd name="T45" fmla="*/ 2147483647 h 912"/>
              <a:gd name="T46" fmla="*/ 2147483647 w 2256"/>
              <a:gd name="T47" fmla="*/ 2147483647 h 912"/>
              <a:gd name="T48" fmla="*/ 2147483647 w 2256"/>
              <a:gd name="T49" fmla="*/ 2147483647 h 912"/>
              <a:gd name="T50" fmla="*/ 2147483647 w 2256"/>
              <a:gd name="T51" fmla="*/ 2147483647 h 912"/>
              <a:gd name="T52" fmla="*/ 2147483647 w 2256"/>
              <a:gd name="T53" fmla="*/ 2147483647 h 912"/>
              <a:gd name="T54" fmla="*/ 2147483647 w 2256"/>
              <a:gd name="T55" fmla="*/ 2147483647 h 912"/>
              <a:gd name="T56" fmla="*/ 2147483647 w 2256"/>
              <a:gd name="T57" fmla="*/ 2147483647 h 912"/>
              <a:gd name="T58" fmla="*/ 2147483647 w 2256"/>
              <a:gd name="T59" fmla="*/ 2147483647 h 912"/>
              <a:gd name="T60" fmla="*/ 2147483647 w 2256"/>
              <a:gd name="T61" fmla="*/ 2147483647 h 912"/>
              <a:gd name="T62" fmla="*/ 2147483647 w 2256"/>
              <a:gd name="T63" fmla="*/ 2147483647 h 912"/>
              <a:gd name="T64" fmla="*/ 2147483647 w 2256"/>
              <a:gd name="T65" fmla="*/ 2147483647 h 912"/>
              <a:gd name="T66" fmla="*/ 2147483647 w 2256"/>
              <a:gd name="T67" fmla="*/ 2147483647 h 912"/>
              <a:gd name="T68" fmla="*/ 2147483647 w 2256"/>
              <a:gd name="T69" fmla="*/ 2147483647 h 912"/>
              <a:gd name="T70" fmla="*/ 2147483647 w 2256"/>
              <a:gd name="T71" fmla="*/ 2147483647 h 912"/>
              <a:gd name="T72" fmla="*/ 2147483647 w 2256"/>
              <a:gd name="T73" fmla="*/ 2147483647 h 912"/>
              <a:gd name="T74" fmla="*/ 2147483647 w 2256"/>
              <a:gd name="T75" fmla="*/ 2147483647 h 912"/>
              <a:gd name="T76" fmla="*/ 2147483647 w 2256"/>
              <a:gd name="T77" fmla="*/ 2147483647 h 912"/>
              <a:gd name="T78" fmla="*/ 2147483647 w 2256"/>
              <a:gd name="T79" fmla="*/ 2147483647 h 912"/>
              <a:gd name="T80" fmla="*/ 2147483647 w 2256"/>
              <a:gd name="T81" fmla="*/ 2147483647 h 912"/>
              <a:gd name="T82" fmla="*/ 2147483647 w 2256"/>
              <a:gd name="T83" fmla="*/ 2147483647 h 912"/>
              <a:gd name="T84" fmla="*/ 2147483647 w 2256"/>
              <a:gd name="T85" fmla="*/ 2147483647 h 912"/>
              <a:gd name="T86" fmla="*/ 2147483647 w 2256"/>
              <a:gd name="T87" fmla="*/ 2147483647 h 912"/>
              <a:gd name="T88" fmla="*/ 2147483647 w 2256"/>
              <a:gd name="T89" fmla="*/ 2147483647 h 912"/>
              <a:gd name="T90" fmla="*/ 2147483647 w 2256"/>
              <a:gd name="T91" fmla="*/ 2147483647 h 912"/>
              <a:gd name="T92" fmla="*/ 2147483647 w 2256"/>
              <a:gd name="T93" fmla="*/ 2147483647 h 912"/>
              <a:gd name="T94" fmla="*/ 2147483647 w 2256"/>
              <a:gd name="T95" fmla="*/ 2147483647 h 912"/>
              <a:gd name="T96" fmla="*/ 2147483647 w 2256"/>
              <a:gd name="T97" fmla="*/ 2147483647 h 912"/>
              <a:gd name="T98" fmla="*/ 2147483647 w 2256"/>
              <a:gd name="T99" fmla="*/ 2147483647 h 912"/>
              <a:gd name="T100" fmla="*/ 2147483647 w 2256"/>
              <a:gd name="T101" fmla="*/ 2147483647 h 912"/>
              <a:gd name="T102" fmla="*/ 2147483647 w 2256"/>
              <a:gd name="T103" fmla="*/ 2147483647 h 912"/>
              <a:gd name="T104" fmla="*/ 2147483647 w 2256"/>
              <a:gd name="T105" fmla="*/ 0 h 912"/>
              <a:gd name="T106" fmla="*/ 2147483647 w 2256"/>
              <a:gd name="T107" fmla="*/ 2147483647 h 912"/>
              <a:gd name="T108" fmla="*/ 2147483647 w 2256"/>
              <a:gd name="T109" fmla="*/ 2147483647 h 912"/>
              <a:gd name="T110" fmla="*/ 2147483647 w 2256"/>
              <a:gd name="T111" fmla="*/ 2147483647 h 912"/>
              <a:gd name="T112" fmla="*/ 2147483647 w 2256"/>
              <a:gd name="T113" fmla="*/ 2147483647 h 912"/>
              <a:gd name="T114" fmla="*/ 2147483647 w 2256"/>
              <a:gd name="T115" fmla="*/ 2147483647 h 912"/>
              <a:gd name="T116" fmla="*/ 2147483647 w 2256"/>
              <a:gd name="T117" fmla="*/ 2147483647 h 9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6"/>
              <a:gd name="T178" fmla="*/ 0 h 912"/>
              <a:gd name="T179" fmla="*/ 2256 w 2256"/>
              <a:gd name="T180" fmla="*/ 912 h 9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6" h="912">
                <a:moveTo>
                  <a:pt x="384" y="96"/>
                </a:moveTo>
                <a:lnTo>
                  <a:pt x="384" y="192"/>
                </a:lnTo>
                <a:lnTo>
                  <a:pt x="336" y="288"/>
                </a:lnTo>
                <a:lnTo>
                  <a:pt x="192" y="288"/>
                </a:lnTo>
                <a:lnTo>
                  <a:pt x="96" y="384"/>
                </a:lnTo>
                <a:lnTo>
                  <a:pt x="48" y="432"/>
                </a:lnTo>
                <a:lnTo>
                  <a:pt x="0" y="432"/>
                </a:lnTo>
                <a:lnTo>
                  <a:pt x="0" y="480"/>
                </a:lnTo>
                <a:lnTo>
                  <a:pt x="96" y="480"/>
                </a:lnTo>
                <a:lnTo>
                  <a:pt x="144" y="384"/>
                </a:lnTo>
                <a:lnTo>
                  <a:pt x="192" y="384"/>
                </a:lnTo>
                <a:lnTo>
                  <a:pt x="288" y="480"/>
                </a:lnTo>
                <a:lnTo>
                  <a:pt x="240" y="384"/>
                </a:lnTo>
                <a:lnTo>
                  <a:pt x="384" y="480"/>
                </a:lnTo>
                <a:lnTo>
                  <a:pt x="432" y="432"/>
                </a:lnTo>
                <a:lnTo>
                  <a:pt x="480" y="384"/>
                </a:lnTo>
                <a:lnTo>
                  <a:pt x="624" y="432"/>
                </a:lnTo>
                <a:lnTo>
                  <a:pt x="480" y="432"/>
                </a:lnTo>
                <a:lnTo>
                  <a:pt x="384" y="480"/>
                </a:lnTo>
                <a:lnTo>
                  <a:pt x="528" y="480"/>
                </a:lnTo>
                <a:lnTo>
                  <a:pt x="528" y="576"/>
                </a:lnTo>
                <a:lnTo>
                  <a:pt x="624" y="768"/>
                </a:lnTo>
                <a:lnTo>
                  <a:pt x="816" y="672"/>
                </a:lnTo>
                <a:lnTo>
                  <a:pt x="720" y="672"/>
                </a:lnTo>
                <a:lnTo>
                  <a:pt x="624" y="576"/>
                </a:lnTo>
                <a:lnTo>
                  <a:pt x="816" y="624"/>
                </a:lnTo>
                <a:lnTo>
                  <a:pt x="960" y="672"/>
                </a:lnTo>
                <a:lnTo>
                  <a:pt x="1056" y="864"/>
                </a:lnTo>
                <a:lnTo>
                  <a:pt x="1056" y="720"/>
                </a:lnTo>
                <a:lnTo>
                  <a:pt x="1152" y="624"/>
                </a:lnTo>
                <a:lnTo>
                  <a:pt x="1296" y="768"/>
                </a:lnTo>
                <a:lnTo>
                  <a:pt x="1344" y="912"/>
                </a:lnTo>
                <a:lnTo>
                  <a:pt x="1344" y="768"/>
                </a:lnTo>
                <a:lnTo>
                  <a:pt x="1392" y="816"/>
                </a:lnTo>
                <a:lnTo>
                  <a:pt x="1392" y="672"/>
                </a:lnTo>
                <a:lnTo>
                  <a:pt x="1536" y="624"/>
                </a:lnTo>
                <a:lnTo>
                  <a:pt x="1536" y="528"/>
                </a:lnTo>
                <a:lnTo>
                  <a:pt x="1488" y="480"/>
                </a:lnTo>
                <a:lnTo>
                  <a:pt x="1632" y="432"/>
                </a:lnTo>
                <a:lnTo>
                  <a:pt x="1632" y="528"/>
                </a:lnTo>
                <a:lnTo>
                  <a:pt x="1680" y="528"/>
                </a:lnTo>
                <a:lnTo>
                  <a:pt x="1680" y="384"/>
                </a:lnTo>
                <a:lnTo>
                  <a:pt x="1776" y="288"/>
                </a:lnTo>
                <a:lnTo>
                  <a:pt x="1728" y="288"/>
                </a:lnTo>
                <a:lnTo>
                  <a:pt x="1824" y="240"/>
                </a:lnTo>
                <a:lnTo>
                  <a:pt x="2016" y="192"/>
                </a:lnTo>
                <a:lnTo>
                  <a:pt x="2112" y="192"/>
                </a:lnTo>
                <a:lnTo>
                  <a:pt x="1968" y="288"/>
                </a:lnTo>
                <a:lnTo>
                  <a:pt x="2256" y="144"/>
                </a:lnTo>
                <a:lnTo>
                  <a:pt x="2208" y="96"/>
                </a:lnTo>
                <a:lnTo>
                  <a:pt x="1920" y="96"/>
                </a:lnTo>
                <a:lnTo>
                  <a:pt x="1584" y="48"/>
                </a:lnTo>
                <a:lnTo>
                  <a:pt x="1344" y="0"/>
                </a:lnTo>
                <a:lnTo>
                  <a:pt x="1008" y="96"/>
                </a:lnTo>
                <a:lnTo>
                  <a:pt x="960" y="144"/>
                </a:lnTo>
                <a:lnTo>
                  <a:pt x="864" y="96"/>
                </a:lnTo>
                <a:lnTo>
                  <a:pt x="624" y="144"/>
                </a:lnTo>
                <a:lnTo>
                  <a:pt x="480" y="192"/>
                </a:lnTo>
                <a:lnTo>
                  <a:pt x="384" y="96"/>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6" name="Freeform 27"/>
          <p:cNvSpPr>
            <a:spLocks/>
          </p:cNvSpPr>
          <p:nvPr/>
        </p:nvSpPr>
        <p:spPr bwMode="auto">
          <a:xfrm>
            <a:off x="5105400" y="27432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96" y="0"/>
                </a:moveTo>
                <a:lnTo>
                  <a:pt x="0" y="48"/>
                </a:lnTo>
                <a:lnTo>
                  <a:pt x="48" y="96"/>
                </a:lnTo>
                <a:lnTo>
                  <a:pt x="144" y="144"/>
                </a:lnTo>
                <a:lnTo>
                  <a:pt x="144" y="48"/>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7" name="Freeform 28"/>
          <p:cNvSpPr>
            <a:spLocks/>
          </p:cNvSpPr>
          <p:nvPr/>
        </p:nvSpPr>
        <p:spPr bwMode="auto">
          <a:xfrm>
            <a:off x="6477000" y="3886200"/>
            <a:ext cx="838200" cy="533400"/>
          </a:xfrm>
          <a:custGeom>
            <a:avLst/>
            <a:gdLst>
              <a:gd name="T0" fmla="*/ 2147483647 w 528"/>
              <a:gd name="T1" fmla="*/ 0 h 336"/>
              <a:gd name="T2" fmla="*/ 2147483647 w 528"/>
              <a:gd name="T3" fmla="*/ 2147483647 h 336"/>
              <a:gd name="T4" fmla="*/ 0 w 528"/>
              <a:gd name="T5" fmla="*/ 2147483647 h 336"/>
              <a:gd name="T6" fmla="*/ 2147483647 w 528"/>
              <a:gd name="T7" fmla="*/ 2147483647 h 336"/>
              <a:gd name="T8" fmla="*/ 2147483647 w 528"/>
              <a:gd name="T9" fmla="*/ 2147483647 h 336"/>
              <a:gd name="T10" fmla="*/ 2147483647 w 528"/>
              <a:gd name="T11" fmla="*/ 2147483647 h 336"/>
              <a:gd name="T12" fmla="*/ 2147483647 w 528"/>
              <a:gd name="T13" fmla="*/ 2147483647 h 336"/>
              <a:gd name="T14" fmla="*/ 2147483647 w 528"/>
              <a:gd name="T15" fmla="*/ 2147483647 h 336"/>
              <a:gd name="T16" fmla="*/ 2147483647 w 528"/>
              <a:gd name="T17" fmla="*/ 2147483647 h 336"/>
              <a:gd name="T18" fmla="*/ 2147483647 w 528"/>
              <a:gd name="T19" fmla="*/ 2147483647 h 336"/>
              <a:gd name="T20" fmla="*/ 2147483647 w 528"/>
              <a:gd name="T21" fmla="*/ 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336"/>
              <a:gd name="T35" fmla="*/ 528 w 528"/>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336">
                <a:moveTo>
                  <a:pt x="240" y="0"/>
                </a:moveTo>
                <a:lnTo>
                  <a:pt x="96" y="96"/>
                </a:lnTo>
                <a:lnTo>
                  <a:pt x="0" y="144"/>
                </a:lnTo>
                <a:lnTo>
                  <a:pt x="48" y="336"/>
                </a:lnTo>
                <a:lnTo>
                  <a:pt x="240" y="288"/>
                </a:lnTo>
                <a:lnTo>
                  <a:pt x="336" y="336"/>
                </a:lnTo>
                <a:lnTo>
                  <a:pt x="480" y="336"/>
                </a:lnTo>
                <a:lnTo>
                  <a:pt x="528" y="192"/>
                </a:lnTo>
                <a:lnTo>
                  <a:pt x="384" y="48"/>
                </a:lnTo>
                <a:lnTo>
                  <a:pt x="336" y="144"/>
                </a:lnTo>
                <a:lnTo>
                  <a:pt x="24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8" name="Freeform 29"/>
          <p:cNvSpPr>
            <a:spLocks/>
          </p:cNvSpPr>
          <p:nvPr/>
        </p:nvSpPr>
        <p:spPr bwMode="auto">
          <a:xfrm>
            <a:off x="6324600" y="35052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96" y="0"/>
                </a:moveTo>
                <a:lnTo>
                  <a:pt x="0" y="96"/>
                </a:lnTo>
                <a:lnTo>
                  <a:pt x="144" y="144"/>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79" name="Freeform 30"/>
          <p:cNvSpPr>
            <a:spLocks/>
          </p:cNvSpPr>
          <p:nvPr/>
        </p:nvSpPr>
        <p:spPr bwMode="auto">
          <a:xfrm>
            <a:off x="6781800" y="3657600"/>
            <a:ext cx="304800" cy="152400"/>
          </a:xfrm>
          <a:custGeom>
            <a:avLst/>
            <a:gdLst>
              <a:gd name="T0" fmla="*/ 0 w 192"/>
              <a:gd name="T1" fmla="*/ 0 h 96"/>
              <a:gd name="T2" fmla="*/ 2147483647 w 192"/>
              <a:gd name="T3" fmla="*/ 2147483647 h 96"/>
              <a:gd name="T4" fmla="*/ 2147483647 w 192"/>
              <a:gd name="T5" fmla="*/ 2147483647 h 96"/>
              <a:gd name="T6" fmla="*/ 2147483647 w 192"/>
              <a:gd name="T7" fmla="*/ 0 h 96"/>
              <a:gd name="T8" fmla="*/ 0 w 192"/>
              <a:gd name="T9" fmla="*/ 0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0"/>
                </a:moveTo>
                <a:lnTo>
                  <a:pt x="144" y="96"/>
                </a:lnTo>
                <a:lnTo>
                  <a:pt x="192" y="96"/>
                </a:lnTo>
                <a:lnTo>
                  <a:pt x="96" y="0"/>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0" name="Freeform 31"/>
          <p:cNvSpPr>
            <a:spLocks/>
          </p:cNvSpPr>
          <p:nvPr/>
        </p:nvSpPr>
        <p:spPr bwMode="auto">
          <a:xfrm>
            <a:off x="5105400" y="3886200"/>
            <a:ext cx="76200" cy="228600"/>
          </a:xfrm>
          <a:custGeom>
            <a:avLst/>
            <a:gdLst>
              <a:gd name="T0" fmla="*/ 2147483647 w 48"/>
              <a:gd name="T1" fmla="*/ 0 h 144"/>
              <a:gd name="T2" fmla="*/ 0 w 48"/>
              <a:gd name="T3" fmla="*/ 2147483647 h 144"/>
              <a:gd name="T4" fmla="*/ 0 w 48"/>
              <a:gd name="T5" fmla="*/ 2147483647 h 144"/>
              <a:gd name="T6" fmla="*/ 2147483647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48"/>
                </a:lnTo>
                <a:lnTo>
                  <a:pt x="0" y="144"/>
                </a:lnTo>
                <a:lnTo>
                  <a:pt x="48"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1" name="Freeform 32"/>
          <p:cNvSpPr>
            <a:spLocks/>
          </p:cNvSpPr>
          <p:nvPr/>
        </p:nvSpPr>
        <p:spPr bwMode="auto">
          <a:xfrm>
            <a:off x="6781800" y="2743200"/>
            <a:ext cx="228600" cy="228600"/>
          </a:xfrm>
          <a:custGeom>
            <a:avLst/>
            <a:gdLst>
              <a:gd name="T0" fmla="*/ 2147483647 w 144"/>
              <a:gd name="T1" fmla="*/ 0 h 144"/>
              <a:gd name="T2" fmla="*/ 2147483647 w 144"/>
              <a:gd name="T3" fmla="*/ 2147483647 h 144"/>
              <a:gd name="T4" fmla="*/ 0 w 144"/>
              <a:gd name="T5" fmla="*/ 2147483647 h 144"/>
              <a:gd name="T6" fmla="*/ 2147483647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144" y="0"/>
                </a:moveTo>
                <a:lnTo>
                  <a:pt x="96" y="48"/>
                </a:lnTo>
                <a:lnTo>
                  <a:pt x="0" y="144"/>
                </a:lnTo>
                <a:lnTo>
                  <a:pt x="96" y="96"/>
                </a:lnTo>
                <a:lnTo>
                  <a:pt x="144"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2" name="Freeform 33"/>
          <p:cNvSpPr>
            <a:spLocks/>
          </p:cNvSpPr>
          <p:nvPr/>
        </p:nvSpPr>
        <p:spPr bwMode="auto">
          <a:xfrm>
            <a:off x="4495800" y="3810000"/>
            <a:ext cx="533400" cy="457200"/>
          </a:xfrm>
          <a:custGeom>
            <a:avLst/>
            <a:gdLst>
              <a:gd name="T0" fmla="*/ 0 w 336"/>
              <a:gd name="T1" fmla="*/ 2147483647 h 288"/>
              <a:gd name="T2" fmla="*/ 2147483647 w 336"/>
              <a:gd name="T3" fmla="*/ 2147483647 h 288"/>
              <a:gd name="T4" fmla="*/ 2147483647 w 336"/>
              <a:gd name="T5" fmla="*/ 2147483647 h 288"/>
              <a:gd name="T6" fmla="*/ 2147483647 w 336"/>
              <a:gd name="T7" fmla="*/ 0 h 288"/>
              <a:gd name="T8" fmla="*/ 0 w 336"/>
              <a:gd name="T9" fmla="*/ 2147483647 h 288"/>
              <a:gd name="T10" fmla="*/ 0 60000 65536"/>
              <a:gd name="T11" fmla="*/ 0 60000 65536"/>
              <a:gd name="T12" fmla="*/ 0 60000 65536"/>
              <a:gd name="T13" fmla="*/ 0 60000 65536"/>
              <a:gd name="T14" fmla="*/ 0 60000 65536"/>
              <a:gd name="T15" fmla="*/ 0 w 336"/>
              <a:gd name="T16" fmla="*/ 0 h 288"/>
              <a:gd name="T17" fmla="*/ 336 w 336"/>
              <a:gd name="T18" fmla="*/ 288 h 288"/>
            </a:gdLst>
            <a:ahLst/>
            <a:cxnLst>
              <a:cxn ang="T10">
                <a:pos x="T0" y="T1"/>
              </a:cxn>
              <a:cxn ang="T11">
                <a:pos x="T2" y="T3"/>
              </a:cxn>
              <a:cxn ang="T12">
                <a:pos x="T4" y="T5"/>
              </a:cxn>
              <a:cxn ang="T13">
                <a:pos x="T6" y="T7"/>
              </a:cxn>
              <a:cxn ang="T14">
                <a:pos x="T8" y="T9"/>
              </a:cxn>
            </a:cxnLst>
            <a:rect l="T15" t="T16" r="T17" b="T18"/>
            <a:pathLst>
              <a:path w="336" h="288">
                <a:moveTo>
                  <a:pt x="0" y="48"/>
                </a:moveTo>
                <a:lnTo>
                  <a:pt x="96" y="288"/>
                </a:lnTo>
                <a:lnTo>
                  <a:pt x="192" y="288"/>
                </a:lnTo>
                <a:lnTo>
                  <a:pt x="336" y="0"/>
                </a:lnTo>
                <a:lnTo>
                  <a:pt x="0" y="48"/>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3" name="Freeform 34"/>
          <p:cNvSpPr>
            <a:spLocks/>
          </p:cNvSpPr>
          <p:nvPr/>
        </p:nvSpPr>
        <p:spPr bwMode="auto">
          <a:xfrm>
            <a:off x="4191000" y="2514600"/>
            <a:ext cx="76200" cy="152400"/>
          </a:xfrm>
          <a:custGeom>
            <a:avLst/>
            <a:gdLst>
              <a:gd name="T0" fmla="*/ 0 w 48"/>
              <a:gd name="T1" fmla="*/ 0 h 96"/>
              <a:gd name="T2" fmla="*/ 0 w 48"/>
              <a:gd name="T3" fmla="*/ 2147483647 h 96"/>
              <a:gd name="T4" fmla="*/ 0 w 48"/>
              <a:gd name="T5" fmla="*/ 2147483647 h 96"/>
              <a:gd name="T6" fmla="*/ 2147483647 w 48"/>
              <a:gd name="T7" fmla="*/ 2147483647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0" y="96"/>
                </a:lnTo>
                <a:lnTo>
                  <a:pt x="48" y="96"/>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4" name="Freeform 35"/>
          <p:cNvSpPr>
            <a:spLocks/>
          </p:cNvSpPr>
          <p:nvPr/>
        </p:nvSpPr>
        <p:spPr bwMode="auto">
          <a:xfrm>
            <a:off x="4114800" y="2590800"/>
            <a:ext cx="1588" cy="76200"/>
          </a:xfrm>
          <a:custGeom>
            <a:avLst/>
            <a:gdLst>
              <a:gd name="T0" fmla="*/ 0 w 1"/>
              <a:gd name="T1" fmla="*/ 0 h 48"/>
              <a:gd name="T2" fmla="*/ 0 w 1"/>
              <a:gd name="T3" fmla="*/ 2147483647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5" name="Freeform 36"/>
          <p:cNvSpPr>
            <a:spLocks/>
          </p:cNvSpPr>
          <p:nvPr/>
        </p:nvSpPr>
        <p:spPr bwMode="auto">
          <a:xfrm>
            <a:off x="5715000" y="3141663"/>
            <a:ext cx="152400" cy="152400"/>
          </a:xfrm>
          <a:custGeom>
            <a:avLst/>
            <a:gdLst>
              <a:gd name="T0" fmla="*/ 0 w 96"/>
              <a:gd name="T1" fmla="*/ 2147483647 h 96"/>
              <a:gd name="T2" fmla="*/ 2147483647 w 96"/>
              <a:gd name="T3" fmla="*/ 2147483647 h 96"/>
              <a:gd name="T4" fmla="*/ 2147483647 w 96"/>
              <a:gd name="T5" fmla="*/ 0 h 96"/>
              <a:gd name="T6" fmla="*/ 0 w 96"/>
              <a:gd name="T7" fmla="*/ 2147483647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48"/>
                </a:lnTo>
                <a:lnTo>
                  <a:pt x="96" y="0"/>
                </a:lnTo>
                <a:lnTo>
                  <a:pt x="0" y="96"/>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6" name="Freeform 37"/>
          <p:cNvSpPr>
            <a:spLocks/>
          </p:cNvSpPr>
          <p:nvPr/>
        </p:nvSpPr>
        <p:spPr bwMode="auto">
          <a:xfrm>
            <a:off x="4191000" y="2667000"/>
            <a:ext cx="152400" cy="152400"/>
          </a:xfrm>
          <a:custGeom>
            <a:avLst/>
            <a:gdLst>
              <a:gd name="T0" fmla="*/ 2147483647 w 96"/>
              <a:gd name="T1" fmla="*/ 0 h 96"/>
              <a:gd name="T2" fmla="*/ 0 w 96"/>
              <a:gd name="T3" fmla="*/ 2147483647 h 96"/>
              <a:gd name="T4" fmla="*/ 0 w 96"/>
              <a:gd name="T5" fmla="*/ 2147483647 h 96"/>
              <a:gd name="T6" fmla="*/ 2147483647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48"/>
                </a:lnTo>
                <a:lnTo>
                  <a:pt x="0" y="96"/>
                </a:lnTo>
                <a:lnTo>
                  <a:pt x="96" y="0"/>
                </a:lnTo>
                <a:close/>
              </a:path>
            </a:pathLst>
          </a:custGeom>
          <a:solidFill>
            <a:srgbClr val="548142"/>
          </a:solidFill>
          <a:ln w="28575">
            <a:solidFill>
              <a:srgbClr val="548142"/>
            </a:solidFill>
            <a:round/>
            <a:headEnd/>
            <a:tailEnd/>
          </a:ln>
        </p:spPr>
        <p:txBody>
          <a:bodyPr>
            <a:spAutoFit/>
          </a:bodyPr>
          <a:lstStyle/>
          <a:p>
            <a:pPr algn="l" eaLnBrk="1" hangingPunct="1"/>
            <a:endParaRPr lang="en-US" sz="1800">
              <a:solidFill>
                <a:prstClr val="black"/>
              </a:solidFill>
              <a:latin typeface="Arial" charset="0"/>
              <a:cs typeface="Arial" charset="0"/>
            </a:endParaRPr>
          </a:p>
        </p:txBody>
      </p:sp>
      <p:sp>
        <p:nvSpPr>
          <p:cNvPr id="53287" name="Oval 318"/>
          <p:cNvSpPr>
            <a:spLocks noChangeArrowheads="1"/>
          </p:cNvSpPr>
          <p:nvPr/>
        </p:nvSpPr>
        <p:spPr bwMode="auto">
          <a:xfrm>
            <a:off x="7086600" y="43434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88" name="Oval 318"/>
          <p:cNvSpPr>
            <a:spLocks noChangeArrowheads="1"/>
          </p:cNvSpPr>
          <p:nvPr/>
        </p:nvSpPr>
        <p:spPr bwMode="auto">
          <a:xfrm>
            <a:off x="4267200" y="25908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89" name="Oval 318"/>
          <p:cNvSpPr>
            <a:spLocks noChangeArrowheads="1"/>
          </p:cNvSpPr>
          <p:nvPr/>
        </p:nvSpPr>
        <p:spPr bwMode="auto">
          <a:xfrm>
            <a:off x="2362200" y="28956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90" name="Oval 318"/>
          <p:cNvSpPr>
            <a:spLocks noChangeArrowheads="1"/>
          </p:cNvSpPr>
          <p:nvPr/>
        </p:nvSpPr>
        <p:spPr bwMode="auto">
          <a:xfrm>
            <a:off x="2438400" y="30480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91" name="Oval 318"/>
          <p:cNvSpPr>
            <a:spLocks noChangeArrowheads="1"/>
          </p:cNvSpPr>
          <p:nvPr/>
        </p:nvSpPr>
        <p:spPr bwMode="auto">
          <a:xfrm>
            <a:off x="6324600" y="34290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92" name="Oval 318"/>
          <p:cNvSpPr>
            <a:spLocks noChangeArrowheads="1"/>
          </p:cNvSpPr>
          <p:nvPr/>
        </p:nvSpPr>
        <p:spPr bwMode="auto">
          <a:xfrm>
            <a:off x="4572000" y="26670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93" name="Oval 318"/>
          <p:cNvSpPr>
            <a:spLocks noChangeArrowheads="1"/>
          </p:cNvSpPr>
          <p:nvPr/>
        </p:nvSpPr>
        <p:spPr bwMode="auto">
          <a:xfrm>
            <a:off x="6629400" y="42672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294" name="TextBox 77"/>
          <p:cNvSpPr txBox="1">
            <a:spLocks noChangeArrowheads="1"/>
          </p:cNvSpPr>
          <p:nvPr/>
        </p:nvSpPr>
        <p:spPr bwMode="auto">
          <a:xfrm>
            <a:off x="2667000" y="2895600"/>
            <a:ext cx="1371600" cy="304800"/>
          </a:xfrm>
          <a:prstGeom prst="rect">
            <a:avLst/>
          </a:prstGeom>
          <a:noFill/>
          <a:ln w="9525">
            <a:noFill/>
            <a:miter lim="800000"/>
            <a:headEnd/>
            <a:tailEnd/>
          </a:ln>
        </p:spPr>
        <p:txBody>
          <a:bodyPr>
            <a:spAutoFit/>
          </a:bodyPr>
          <a:lstStyle/>
          <a:p>
            <a:pPr algn="l" eaLnBrk="1" hangingPunct="1"/>
            <a:r>
              <a:rPr lang="en-US" sz="1400" b="1">
                <a:solidFill>
                  <a:prstClr val="black"/>
                </a:solidFill>
                <a:latin typeface="Arial" charset="0"/>
                <a:cs typeface="Arial" charset="0"/>
              </a:rPr>
              <a:t>FIE  2009</a:t>
            </a:r>
          </a:p>
        </p:txBody>
      </p:sp>
      <p:sp>
        <p:nvSpPr>
          <p:cNvPr id="53295" name="TextBox 77"/>
          <p:cNvSpPr txBox="1">
            <a:spLocks noChangeArrowheads="1"/>
          </p:cNvSpPr>
          <p:nvPr/>
        </p:nvSpPr>
        <p:spPr bwMode="auto">
          <a:xfrm>
            <a:off x="4648200" y="2438400"/>
            <a:ext cx="1371600" cy="304800"/>
          </a:xfrm>
          <a:prstGeom prst="rect">
            <a:avLst/>
          </a:prstGeom>
          <a:noFill/>
          <a:ln w="9525">
            <a:noFill/>
            <a:miter lim="800000"/>
            <a:headEnd/>
            <a:tailEnd/>
          </a:ln>
        </p:spPr>
        <p:txBody>
          <a:bodyPr>
            <a:spAutoFit/>
          </a:bodyPr>
          <a:lstStyle/>
          <a:p>
            <a:pPr algn="l" eaLnBrk="1" hangingPunct="1"/>
            <a:r>
              <a:rPr lang="en-US" sz="1400" b="1">
                <a:solidFill>
                  <a:prstClr val="white"/>
                </a:solidFill>
                <a:latin typeface="Arial" charset="0"/>
                <a:cs typeface="Arial" charset="0"/>
              </a:rPr>
              <a:t>GCEE  2009</a:t>
            </a:r>
          </a:p>
        </p:txBody>
      </p:sp>
      <p:sp>
        <p:nvSpPr>
          <p:cNvPr id="53296" name="TextBox 58"/>
          <p:cNvSpPr txBox="1">
            <a:spLocks noChangeArrowheads="1"/>
          </p:cNvSpPr>
          <p:nvPr/>
        </p:nvSpPr>
        <p:spPr bwMode="auto">
          <a:xfrm>
            <a:off x="533400" y="5181600"/>
            <a:ext cx="8610600" cy="1502976"/>
          </a:xfrm>
          <a:prstGeom prst="rect">
            <a:avLst/>
          </a:prstGeom>
          <a:noFill/>
          <a:ln w="9525">
            <a:noFill/>
            <a:miter lim="800000"/>
            <a:headEnd/>
            <a:tailEnd/>
          </a:ln>
        </p:spPr>
        <p:txBody>
          <a:bodyPr>
            <a:spAutoFit/>
          </a:bodyPr>
          <a:lstStyle/>
          <a:p>
            <a:pPr marL="115888" indent="-115888" algn="l" eaLnBrk="1" hangingPunct="1">
              <a:spcAft>
                <a:spcPts val="200"/>
              </a:spcAft>
            </a:pPr>
            <a:r>
              <a:rPr lang="en-US" sz="1000" b="1" dirty="0">
                <a:solidFill>
                  <a:prstClr val="black"/>
                </a:solidFill>
                <a:latin typeface="Arial" charset="0"/>
                <a:cs typeface="Arial" charset="0"/>
              </a:rPr>
              <a:t>Conferences with engineering education research presentations:</a:t>
            </a:r>
          </a:p>
          <a:p>
            <a:pPr marL="115888" indent="-115888" algn="l" eaLnBrk="1" hangingPunct="1">
              <a:spcAft>
                <a:spcPts val="200"/>
              </a:spcAft>
              <a:buFont typeface="Arial" charset="0"/>
              <a:buChar char="•"/>
            </a:pPr>
            <a:r>
              <a:rPr lang="en-US" sz="1000" b="1" dirty="0">
                <a:solidFill>
                  <a:prstClr val="black"/>
                </a:solidFill>
                <a:latin typeface="Arial" charset="0"/>
                <a:cs typeface="Arial" charset="0"/>
              </a:rPr>
              <a:t>ASEE </a:t>
            </a:r>
            <a:r>
              <a:rPr lang="en-US" sz="1000" dirty="0">
                <a:solidFill>
                  <a:prstClr val="black"/>
                </a:solidFill>
                <a:latin typeface="Arial" charset="0"/>
                <a:cs typeface="Arial" charset="0"/>
              </a:rPr>
              <a:t>— Annual Conference, American Society for Engineering Education, see www.asee.org</a:t>
            </a:r>
          </a:p>
          <a:p>
            <a:pPr marL="115888" indent="-115888" algn="l" eaLnBrk="1" hangingPunct="1">
              <a:spcAft>
                <a:spcPts val="200"/>
              </a:spcAft>
              <a:buFont typeface="Arial" charset="0"/>
              <a:buChar char="•"/>
            </a:pPr>
            <a:r>
              <a:rPr lang="en-US" sz="1000" b="1" dirty="0">
                <a:solidFill>
                  <a:prstClr val="black"/>
                </a:solidFill>
                <a:latin typeface="Arial" charset="0"/>
                <a:cs typeface="Arial" charset="0"/>
              </a:rPr>
              <a:t>AAEE </a:t>
            </a:r>
            <a:r>
              <a:rPr lang="en-US" sz="1000" dirty="0">
                <a:solidFill>
                  <a:prstClr val="black"/>
                </a:solidFill>
                <a:latin typeface="Arial" charset="0"/>
                <a:cs typeface="Arial" charset="0"/>
              </a:rPr>
              <a:t>— Annual Conference, Australasian Association for Engineering Education, see www.aaee.com.au</a:t>
            </a:r>
          </a:p>
          <a:p>
            <a:pPr marL="115888" indent="-115888" algn="l" eaLnBrk="1" hangingPunct="1">
              <a:spcAft>
                <a:spcPts val="200"/>
              </a:spcAft>
              <a:buFont typeface="Arial" charset="0"/>
              <a:buChar char="•"/>
            </a:pPr>
            <a:r>
              <a:rPr lang="en-US" sz="1000" b="1" dirty="0">
                <a:solidFill>
                  <a:prstClr val="black"/>
                </a:solidFill>
                <a:latin typeface="Arial" charset="0"/>
                <a:cs typeface="Arial" charset="0"/>
              </a:rPr>
              <a:t>FIE </a:t>
            </a:r>
            <a:r>
              <a:rPr lang="en-US" sz="1000" dirty="0">
                <a:solidFill>
                  <a:prstClr val="black"/>
                </a:solidFill>
                <a:latin typeface="Arial" charset="0"/>
                <a:cs typeface="Arial" charset="0"/>
              </a:rPr>
              <a:t>— Frontiers in Education, sponsored by ERM/ASEE, IEEE Education Society and Computer Society, /fie-conference.org/</a:t>
            </a:r>
            <a:r>
              <a:rPr lang="en-US" sz="1000" dirty="0" err="1">
                <a:solidFill>
                  <a:prstClr val="black"/>
                </a:solidFill>
                <a:latin typeface="Arial" charset="0"/>
                <a:cs typeface="Arial" charset="0"/>
              </a:rPr>
              <a:t>erm</a:t>
            </a:r>
            <a:endParaRPr lang="en-US" sz="1000" dirty="0">
              <a:solidFill>
                <a:prstClr val="black"/>
              </a:solidFill>
              <a:latin typeface="Arial" charset="0"/>
              <a:cs typeface="Arial" charset="0"/>
            </a:endParaRPr>
          </a:p>
          <a:p>
            <a:pPr marL="115888" indent="-115888" algn="l" eaLnBrk="1" hangingPunct="1">
              <a:spcAft>
                <a:spcPts val="200"/>
              </a:spcAft>
              <a:buFont typeface="Arial" charset="0"/>
              <a:buChar char="•"/>
            </a:pPr>
            <a:r>
              <a:rPr lang="en-US" sz="1000" b="1" dirty="0">
                <a:solidFill>
                  <a:prstClr val="black"/>
                </a:solidFill>
                <a:latin typeface="Arial" charset="0"/>
                <a:cs typeface="Arial" charset="0"/>
              </a:rPr>
              <a:t>GCEE </a:t>
            </a:r>
            <a:r>
              <a:rPr lang="en-US" sz="1000" dirty="0">
                <a:solidFill>
                  <a:prstClr val="black"/>
                </a:solidFill>
                <a:latin typeface="Arial" charset="0"/>
                <a:cs typeface="Arial" charset="0"/>
              </a:rPr>
              <a:t>— Global Colloquium on Engineering Education, sponsored by ASEE and local partners where the meeting is held, see www.asee.org</a:t>
            </a:r>
          </a:p>
          <a:p>
            <a:pPr marL="115888" indent="-115888" algn="l" eaLnBrk="1" hangingPunct="1">
              <a:spcAft>
                <a:spcPts val="200"/>
              </a:spcAft>
              <a:buFont typeface="Arial" charset="0"/>
              <a:buChar char="•"/>
            </a:pPr>
            <a:r>
              <a:rPr lang="en-US" sz="1000" b="1" dirty="0">
                <a:solidFill>
                  <a:prstClr val="black"/>
                </a:solidFill>
                <a:latin typeface="Arial" charset="0"/>
                <a:cs typeface="Arial" charset="0"/>
              </a:rPr>
              <a:t>SEFI </a:t>
            </a:r>
            <a:r>
              <a:rPr lang="en-US" sz="1000" dirty="0">
                <a:solidFill>
                  <a:prstClr val="black"/>
                </a:solidFill>
                <a:latin typeface="Arial" charset="0"/>
                <a:cs typeface="Arial" charset="0"/>
              </a:rPr>
              <a:t>— Annual Conference, </a:t>
            </a:r>
            <a:r>
              <a:rPr lang="en-US" sz="1000" dirty="0" err="1">
                <a:solidFill>
                  <a:prstClr val="black"/>
                </a:solidFill>
                <a:latin typeface="Arial" charset="0"/>
                <a:cs typeface="Arial" charset="0"/>
              </a:rPr>
              <a:t>Société</a:t>
            </a:r>
            <a:r>
              <a:rPr lang="en-US" sz="1000" dirty="0">
                <a:solidFill>
                  <a:prstClr val="black"/>
                </a:solidFill>
                <a:latin typeface="Arial" charset="0"/>
                <a:cs typeface="Arial" charset="0"/>
              </a:rPr>
              <a:t> </a:t>
            </a:r>
            <a:r>
              <a:rPr lang="en-US" sz="1000" dirty="0" err="1">
                <a:solidFill>
                  <a:prstClr val="black"/>
                </a:solidFill>
                <a:latin typeface="Arial" charset="0"/>
                <a:cs typeface="Arial" charset="0"/>
              </a:rPr>
              <a:t>Européenne</a:t>
            </a:r>
            <a:r>
              <a:rPr lang="en-US" sz="1000" dirty="0">
                <a:solidFill>
                  <a:prstClr val="black"/>
                </a:solidFill>
                <a:latin typeface="Arial" charset="0"/>
                <a:cs typeface="Arial" charset="0"/>
              </a:rPr>
              <a:t> pour la Formation des </a:t>
            </a:r>
            <a:r>
              <a:rPr lang="en-US" sz="1000" dirty="0" err="1">
                <a:solidFill>
                  <a:prstClr val="black"/>
                </a:solidFill>
                <a:latin typeface="Arial" charset="0"/>
                <a:cs typeface="Arial" charset="0"/>
              </a:rPr>
              <a:t>Ingénieurs</a:t>
            </a:r>
            <a:r>
              <a:rPr lang="en-US" sz="1000" dirty="0">
                <a:solidFill>
                  <a:prstClr val="black"/>
                </a:solidFill>
                <a:latin typeface="Arial" charset="0"/>
                <a:cs typeface="Arial" charset="0"/>
              </a:rPr>
              <a:t> , see www.sefi.be</a:t>
            </a:r>
          </a:p>
          <a:p>
            <a:pPr marL="115888" indent="-115888" algn="l" eaLnBrk="1" hangingPunct="1">
              <a:spcAft>
                <a:spcPts val="200"/>
              </a:spcAft>
              <a:buFont typeface="Arial" charset="0"/>
              <a:buChar char="•"/>
            </a:pPr>
            <a:r>
              <a:rPr lang="en-US" sz="1000" b="1" dirty="0">
                <a:solidFill>
                  <a:prstClr val="black"/>
                </a:solidFill>
                <a:latin typeface="Arial" charset="0"/>
                <a:cs typeface="Arial" charset="0"/>
              </a:rPr>
              <a:t>REES </a:t>
            </a:r>
            <a:r>
              <a:rPr lang="en-US" sz="1000" dirty="0">
                <a:solidFill>
                  <a:prstClr val="black"/>
                </a:solidFill>
                <a:latin typeface="Arial" charset="0"/>
                <a:cs typeface="Arial" charset="0"/>
              </a:rPr>
              <a:t>— Research on Engineering Education Symposium, rees2009.pbwiki.com</a:t>
            </a:r>
            <a:r>
              <a:rPr lang="en-US" sz="1000" dirty="0" smtClean="0">
                <a:solidFill>
                  <a:prstClr val="black"/>
                </a:solidFill>
                <a:latin typeface="Arial" charset="0"/>
                <a:cs typeface="Arial" charset="0"/>
              </a:rPr>
              <a:t>/</a:t>
            </a:r>
          </a:p>
          <a:p>
            <a:pPr marL="115888" indent="-115888" algn="l" eaLnBrk="1" hangingPunct="1">
              <a:spcAft>
                <a:spcPts val="200"/>
              </a:spcAft>
              <a:buFont typeface="Arial" charset="0"/>
              <a:buChar char="•"/>
            </a:pPr>
            <a:r>
              <a:rPr lang="en-US" sz="1000" b="1" dirty="0" smtClean="0">
                <a:solidFill>
                  <a:prstClr val="black"/>
                </a:solidFill>
                <a:latin typeface="Arial" charset="0"/>
                <a:cs typeface="Arial" charset="0"/>
              </a:rPr>
              <a:t>SASEE </a:t>
            </a:r>
            <a:r>
              <a:rPr lang="en-US" sz="1000" dirty="0" smtClean="0">
                <a:solidFill>
                  <a:prstClr val="black"/>
                </a:solidFill>
                <a:latin typeface="Arial" charset="0"/>
                <a:cs typeface="Arial" charset="0"/>
              </a:rPr>
              <a:t>– South African Society for Engineering Education, </a:t>
            </a:r>
            <a:endParaRPr lang="en-US" sz="1000" b="1" dirty="0">
              <a:solidFill>
                <a:prstClr val="black"/>
              </a:solidFill>
              <a:latin typeface="Arial" charset="0"/>
              <a:cs typeface="Arial" charset="0"/>
            </a:endParaRPr>
          </a:p>
        </p:txBody>
      </p:sp>
      <p:sp>
        <p:nvSpPr>
          <p:cNvPr id="53" name="Rectangle 52"/>
          <p:cNvSpPr/>
          <p:nvPr/>
        </p:nvSpPr>
        <p:spPr>
          <a:xfrm>
            <a:off x="0" y="13716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prstClr val="white"/>
              </a:solidFill>
            </a:endParaRPr>
          </a:p>
        </p:txBody>
      </p:sp>
      <p:sp>
        <p:nvSpPr>
          <p:cNvPr id="53299" name="Oval 318"/>
          <p:cNvSpPr>
            <a:spLocks noChangeArrowheads="1"/>
          </p:cNvSpPr>
          <p:nvPr/>
        </p:nvSpPr>
        <p:spPr bwMode="auto">
          <a:xfrm>
            <a:off x="5105400" y="27432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3300" name="TextBox 77"/>
          <p:cNvSpPr txBox="1">
            <a:spLocks noChangeArrowheads="1"/>
          </p:cNvSpPr>
          <p:nvPr/>
        </p:nvSpPr>
        <p:spPr bwMode="auto">
          <a:xfrm>
            <a:off x="5257800" y="2667000"/>
            <a:ext cx="1676400" cy="304800"/>
          </a:xfrm>
          <a:prstGeom prst="rect">
            <a:avLst/>
          </a:prstGeom>
          <a:noFill/>
          <a:ln w="9525">
            <a:noFill/>
            <a:miter lim="800000"/>
            <a:headEnd/>
            <a:tailEnd/>
          </a:ln>
        </p:spPr>
        <p:txBody>
          <a:bodyPr>
            <a:spAutoFit/>
          </a:bodyPr>
          <a:lstStyle/>
          <a:p>
            <a:pPr algn="l" eaLnBrk="1" hangingPunct="1"/>
            <a:r>
              <a:rPr lang="en-US" sz="1400" b="1">
                <a:solidFill>
                  <a:prstClr val="white"/>
                </a:solidFill>
                <a:latin typeface="Arial" charset="0"/>
                <a:cs typeface="Arial" charset="0"/>
              </a:rPr>
              <a:t>SEFI/IGIP   2010</a:t>
            </a:r>
          </a:p>
        </p:txBody>
      </p:sp>
      <p:sp>
        <p:nvSpPr>
          <p:cNvPr id="53301" name="TextBox 77"/>
          <p:cNvSpPr txBox="1">
            <a:spLocks noChangeArrowheads="1"/>
          </p:cNvSpPr>
          <p:nvPr/>
        </p:nvSpPr>
        <p:spPr bwMode="auto">
          <a:xfrm>
            <a:off x="2057400" y="2514600"/>
            <a:ext cx="1371600" cy="304800"/>
          </a:xfrm>
          <a:prstGeom prst="rect">
            <a:avLst/>
          </a:prstGeom>
          <a:noFill/>
          <a:ln w="9525">
            <a:noFill/>
            <a:miter lim="800000"/>
            <a:headEnd/>
            <a:tailEnd/>
          </a:ln>
        </p:spPr>
        <p:txBody>
          <a:bodyPr>
            <a:spAutoFit/>
          </a:bodyPr>
          <a:lstStyle/>
          <a:p>
            <a:pPr algn="l" eaLnBrk="1" hangingPunct="1"/>
            <a:r>
              <a:rPr lang="en-US" sz="1400" b="1">
                <a:solidFill>
                  <a:prstClr val="black"/>
                </a:solidFill>
                <a:latin typeface="Arial" charset="0"/>
                <a:cs typeface="Arial" charset="0"/>
              </a:rPr>
              <a:t>FIE  2010</a:t>
            </a:r>
          </a:p>
        </p:txBody>
      </p:sp>
      <p:sp>
        <p:nvSpPr>
          <p:cNvPr id="53302" name="Oval 318"/>
          <p:cNvSpPr>
            <a:spLocks noChangeArrowheads="1"/>
          </p:cNvSpPr>
          <p:nvPr/>
        </p:nvSpPr>
        <p:spPr bwMode="auto">
          <a:xfrm>
            <a:off x="2971800" y="28194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6" name="TextBox 77"/>
          <p:cNvSpPr txBox="1">
            <a:spLocks noChangeArrowheads="1"/>
          </p:cNvSpPr>
          <p:nvPr/>
        </p:nvSpPr>
        <p:spPr bwMode="auto">
          <a:xfrm>
            <a:off x="1219200" y="1981200"/>
            <a:ext cx="1371600" cy="304800"/>
          </a:xfrm>
          <a:prstGeom prst="rect">
            <a:avLst/>
          </a:prstGeom>
          <a:noFill/>
          <a:ln w="9525">
            <a:noFill/>
            <a:miter lim="800000"/>
            <a:headEnd/>
            <a:tailEnd/>
          </a:ln>
        </p:spPr>
        <p:txBody>
          <a:bodyPr>
            <a:spAutoFit/>
          </a:bodyPr>
          <a:lstStyle/>
          <a:p>
            <a:pPr algn="l" eaLnBrk="1" hangingPunct="1"/>
            <a:r>
              <a:rPr lang="en-US" sz="1400" b="1" dirty="0">
                <a:solidFill>
                  <a:prstClr val="black"/>
                </a:solidFill>
                <a:latin typeface="Arial" charset="0"/>
                <a:cs typeface="Arial" charset="0"/>
              </a:rPr>
              <a:t>ASEE  </a:t>
            </a:r>
            <a:r>
              <a:rPr lang="en-US" sz="1400" b="1" dirty="0" smtClean="0">
                <a:solidFill>
                  <a:prstClr val="black"/>
                </a:solidFill>
                <a:latin typeface="Arial" charset="0"/>
                <a:cs typeface="Arial" charset="0"/>
              </a:rPr>
              <a:t>2011</a:t>
            </a:r>
            <a:endParaRPr lang="en-US" sz="1400" b="1" dirty="0">
              <a:solidFill>
                <a:prstClr val="black"/>
              </a:solidFill>
              <a:latin typeface="Arial" charset="0"/>
              <a:cs typeface="Arial" charset="0"/>
            </a:endParaRPr>
          </a:p>
        </p:txBody>
      </p:sp>
      <p:sp>
        <p:nvSpPr>
          <p:cNvPr id="57" name="Oval 318"/>
          <p:cNvSpPr>
            <a:spLocks noChangeArrowheads="1"/>
          </p:cNvSpPr>
          <p:nvPr/>
        </p:nvSpPr>
        <p:spPr bwMode="auto">
          <a:xfrm flipH="1">
            <a:off x="1905000" y="25908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
        <p:nvSpPr>
          <p:cNvPr id="59" name="TextBox 77"/>
          <p:cNvSpPr txBox="1">
            <a:spLocks noChangeArrowheads="1"/>
          </p:cNvSpPr>
          <p:nvPr/>
        </p:nvSpPr>
        <p:spPr bwMode="auto">
          <a:xfrm>
            <a:off x="4267200" y="4267200"/>
            <a:ext cx="1371600" cy="307777"/>
          </a:xfrm>
          <a:prstGeom prst="rect">
            <a:avLst/>
          </a:prstGeom>
          <a:noFill/>
          <a:ln w="9525">
            <a:noFill/>
            <a:miter lim="800000"/>
            <a:headEnd/>
            <a:tailEnd/>
          </a:ln>
        </p:spPr>
        <p:txBody>
          <a:bodyPr>
            <a:spAutoFit/>
          </a:bodyPr>
          <a:lstStyle/>
          <a:p>
            <a:pPr algn="l" eaLnBrk="1" hangingPunct="1"/>
            <a:r>
              <a:rPr lang="en-US" sz="1400" b="1" dirty="0" smtClean="0">
                <a:solidFill>
                  <a:prstClr val="black"/>
                </a:solidFill>
                <a:latin typeface="Arial" charset="0"/>
                <a:cs typeface="Arial" charset="0"/>
              </a:rPr>
              <a:t>SASEE  2011</a:t>
            </a:r>
            <a:endParaRPr lang="en-US" sz="1400" b="1" dirty="0">
              <a:solidFill>
                <a:prstClr val="black"/>
              </a:solidFill>
              <a:latin typeface="Arial" charset="0"/>
              <a:cs typeface="Arial" charset="0"/>
            </a:endParaRPr>
          </a:p>
        </p:txBody>
      </p:sp>
      <p:sp>
        <p:nvSpPr>
          <p:cNvPr id="60" name="Oval 318"/>
          <p:cNvSpPr>
            <a:spLocks noChangeArrowheads="1"/>
          </p:cNvSpPr>
          <p:nvPr/>
        </p:nvSpPr>
        <p:spPr bwMode="auto">
          <a:xfrm>
            <a:off x="4800600" y="4191000"/>
            <a:ext cx="76200" cy="76200"/>
          </a:xfrm>
          <a:prstGeom prst="ellipse">
            <a:avLst/>
          </a:prstGeom>
          <a:solidFill>
            <a:srgbClr val="FF6600"/>
          </a:solidFill>
          <a:ln w="57150">
            <a:solidFill>
              <a:srgbClr val="FF6600"/>
            </a:solidFill>
            <a:round/>
            <a:headEnd/>
            <a:tailEnd/>
          </a:ln>
        </p:spPr>
        <p:txBody>
          <a:bodyPr wrap="none" anchor="ctr"/>
          <a:lstStyle/>
          <a:p>
            <a:pPr algn="l" eaLnBrk="1" hangingPunct="1"/>
            <a:endParaRPr lang="nl-NL" sz="1800">
              <a:solidFill>
                <a:prstClr val="black"/>
              </a:solidFill>
              <a:latin typeface="Arial" charset="0"/>
              <a:cs typeface="Arial" charset="0"/>
            </a:endParaRP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idx="4294967295"/>
          </p:nvPr>
        </p:nvSpPr>
        <p:spPr>
          <a:xfrm>
            <a:off x="0" y="0"/>
            <a:ext cx="9144000" cy="2590800"/>
          </a:xfrm>
        </p:spPr>
        <p:txBody>
          <a:bodyPr/>
          <a:lstStyle/>
          <a:p>
            <a:pPr>
              <a:lnSpc>
                <a:spcPct val="110000"/>
              </a:lnSpc>
            </a:pPr>
            <a:r>
              <a:rPr lang="en-US" sz="2000" b="1" smtClean="0">
                <a:latin typeface="Tahoma" charset="0"/>
                <a:cs typeface="Tahoma" charset="0"/>
              </a:rPr>
              <a:t>Engineering Education Research Networking Session</a:t>
            </a:r>
            <a:r>
              <a:rPr lang="en-US" sz="4000" b="1" smtClean="0">
                <a:latin typeface="Tahoma" charset="0"/>
                <a:cs typeface="Tahoma" charset="0"/>
              </a:rPr>
              <a:t/>
            </a:r>
            <a:br>
              <a:rPr lang="en-US" sz="4000" b="1" smtClean="0">
                <a:latin typeface="Tahoma" charset="0"/>
                <a:cs typeface="Tahoma" charset="0"/>
              </a:rPr>
            </a:br>
            <a:r>
              <a:rPr lang="en-US" sz="3200" b="1" smtClean="0">
                <a:latin typeface="Tahoma" charset="0"/>
                <a:cs typeface="Tahoma" charset="0"/>
              </a:rPr>
              <a:t> Connecting Engineering Education Research Programs from Around the World</a:t>
            </a:r>
            <a:r>
              <a:rPr lang="en-US" sz="4000" b="1" smtClean="0">
                <a:latin typeface="Tahoma" charset="0"/>
                <a:cs typeface="Tahoma" charset="0"/>
              </a:rPr>
              <a:t/>
            </a:r>
            <a:br>
              <a:rPr lang="en-US" sz="4000" b="1" smtClean="0">
                <a:latin typeface="Tahoma" charset="0"/>
                <a:cs typeface="Tahoma" charset="0"/>
              </a:rPr>
            </a:br>
            <a:endParaRPr lang="en-US" sz="4000" b="1" smtClean="0">
              <a:latin typeface="Tahoma" charset="0"/>
              <a:cs typeface="Tahoma" charset="0"/>
            </a:endParaRPr>
          </a:p>
        </p:txBody>
      </p:sp>
      <p:sp>
        <p:nvSpPr>
          <p:cNvPr id="8" name="Rectangle 7"/>
          <p:cNvSpPr/>
          <p:nvPr/>
        </p:nvSpPr>
        <p:spPr>
          <a:xfrm>
            <a:off x="0" y="3810000"/>
            <a:ext cx="9144000" cy="3352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prstClr val="white"/>
              </a:solidFill>
            </a:endParaRPr>
          </a:p>
        </p:txBody>
      </p:sp>
      <p:sp>
        <p:nvSpPr>
          <p:cNvPr id="27652" name="TextBox 13"/>
          <p:cNvSpPr txBox="1">
            <a:spLocks noChangeArrowheads="1"/>
          </p:cNvSpPr>
          <p:nvPr/>
        </p:nvSpPr>
        <p:spPr bwMode="auto">
          <a:xfrm>
            <a:off x="152400" y="1828800"/>
            <a:ext cx="4191000" cy="717550"/>
          </a:xfrm>
          <a:prstGeom prst="rect">
            <a:avLst/>
          </a:prstGeom>
          <a:noFill/>
          <a:ln w="9525">
            <a:noFill/>
            <a:miter lim="800000"/>
            <a:headEnd/>
            <a:tailEnd/>
          </a:ln>
        </p:spPr>
        <p:txBody>
          <a:bodyPr>
            <a:spAutoFit/>
          </a:bodyPr>
          <a:lstStyle/>
          <a:p>
            <a:pPr eaLnBrk="1" hangingPunct="1"/>
            <a:r>
              <a:rPr lang="en-US" sz="1800" i="1">
                <a:solidFill>
                  <a:prstClr val="black"/>
                </a:solidFill>
                <a:latin typeface="Arial" charset="0"/>
                <a:cs typeface="Arial" charset="0"/>
              </a:rPr>
              <a:t>sponsored by the</a:t>
            </a:r>
          </a:p>
          <a:p>
            <a:pPr eaLnBrk="1" hangingPunct="1"/>
            <a:r>
              <a:rPr lang="en-US" sz="500">
                <a:solidFill>
                  <a:prstClr val="black"/>
                </a:solidFill>
                <a:latin typeface="Arial" charset="0"/>
                <a:cs typeface="Arial" charset="0"/>
              </a:rPr>
              <a:t/>
            </a:r>
            <a:br>
              <a:rPr lang="en-US" sz="500">
                <a:solidFill>
                  <a:prstClr val="black"/>
                </a:solidFill>
                <a:latin typeface="Arial" charset="0"/>
                <a:cs typeface="Arial" charset="0"/>
              </a:rPr>
            </a:br>
            <a:r>
              <a:rPr lang="en-US" sz="1800">
                <a:solidFill>
                  <a:prstClr val="black"/>
                </a:solidFill>
                <a:latin typeface="Arial" charset="0"/>
                <a:cs typeface="Arial" charset="0"/>
              </a:rPr>
              <a:t>ASEE International Division</a:t>
            </a:r>
          </a:p>
        </p:txBody>
      </p:sp>
      <p:sp>
        <p:nvSpPr>
          <p:cNvPr id="27653" name="TextBox 17"/>
          <p:cNvSpPr txBox="1">
            <a:spLocks noChangeArrowheads="1"/>
          </p:cNvSpPr>
          <p:nvPr/>
        </p:nvSpPr>
        <p:spPr bwMode="auto">
          <a:xfrm>
            <a:off x="3810000" y="1752600"/>
            <a:ext cx="4953000" cy="1465263"/>
          </a:xfrm>
          <a:prstGeom prst="rect">
            <a:avLst/>
          </a:prstGeom>
          <a:noFill/>
          <a:ln w="9525">
            <a:noFill/>
            <a:miter lim="800000"/>
            <a:headEnd/>
            <a:tailEnd/>
          </a:ln>
        </p:spPr>
        <p:txBody>
          <a:bodyPr>
            <a:spAutoFit/>
          </a:bodyPr>
          <a:lstStyle/>
          <a:p>
            <a:pPr eaLnBrk="1" hangingPunct="1"/>
            <a:r>
              <a:rPr lang="en-US" sz="1800" i="1">
                <a:solidFill>
                  <a:prstClr val="black"/>
                </a:solidFill>
                <a:latin typeface="Arial" charset="0"/>
                <a:cs typeface="Arial" charset="0"/>
              </a:rPr>
              <a:t>in partnership with</a:t>
            </a:r>
          </a:p>
          <a:p>
            <a:pPr eaLnBrk="1" hangingPunct="1"/>
            <a:r>
              <a:rPr lang="en-US" sz="1800">
                <a:solidFill>
                  <a:prstClr val="black"/>
                </a:solidFill>
                <a:latin typeface="Arial" charset="0"/>
                <a:cs typeface="Arial" charset="0"/>
              </a:rPr>
              <a:t>Rigorous Research in                                    Engineering Education Initiative </a:t>
            </a:r>
          </a:p>
          <a:p>
            <a:pPr eaLnBrk="1" hangingPunct="1"/>
            <a:r>
              <a:rPr lang="en-US" sz="1800">
                <a:solidFill>
                  <a:prstClr val="black"/>
                </a:solidFill>
                <a:latin typeface="Arial" charset="0"/>
                <a:cs typeface="Arial" charset="0"/>
              </a:rPr>
              <a:t>CLEERhub.org</a:t>
            </a:r>
          </a:p>
          <a:p>
            <a:pPr eaLnBrk="1" hangingPunct="1"/>
            <a:r>
              <a:rPr lang="en-US" sz="1800">
                <a:solidFill>
                  <a:prstClr val="black"/>
                </a:solidFill>
                <a:latin typeface="Arial" charset="0"/>
                <a:cs typeface="Arial" charset="0"/>
              </a:rPr>
              <a:t>And the </a:t>
            </a:r>
            <a:r>
              <a:rPr lang="en-US" sz="1800" i="1">
                <a:solidFill>
                  <a:prstClr val="black"/>
                </a:solidFill>
                <a:latin typeface="Arial" charset="0"/>
                <a:cs typeface="Arial" charset="0"/>
              </a:rPr>
              <a:t>Journal of Engineering Education</a:t>
            </a:r>
          </a:p>
        </p:txBody>
      </p:sp>
      <p:sp>
        <p:nvSpPr>
          <p:cNvPr id="27654" name="TextBox 18"/>
          <p:cNvSpPr txBox="1">
            <a:spLocks noChangeArrowheads="1"/>
          </p:cNvSpPr>
          <p:nvPr/>
        </p:nvSpPr>
        <p:spPr bwMode="auto">
          <a:xfrm>
            <a:off x="0" y="3505200"/>
            <a:ext cx="9144000" cy="304800"/>
          </a:xfrm>
          <a:prstGeom prst="rect">
            <a:avLst/>
          </a:prstGeom>
          <a:solidFill>
            <a:srgbClr val="5891D6"/>
          </a:solidFill>
          <a:ln w="9525">
            <a:noFill/>
            <a:miter lim="800000"/>
            <a:headEnd/>
            <a:tailEnd/>
          </a:ln>
        </p:spPr>
        <p:txBody>
          <a:bodyPr>
            <a:spAutoFit/>
          </a:bodyPr>
          <a:lstStyle/>
          <a:p>
            <a:pPr eaLnBrk="1" hangingPunct="1"/>
            <a:r>
              <a:rPr lang="en-US" sz="1400">
                <a:solidFill>
                  <a:prstClr val="white"/>
                </a:solidFill>
                <a:latin typeface="Arial" charset="0"/>
                <a:cs typeface="Arial" charset="0"/>
              </a:rPr>
              <a:t>ASEE Annual Conference – June 22, 2010 – Session 2123</a:t>
            </a:r>
          </a:p>
        </p:txBody>
      </p:sp>
      <p:sp>
        <p:nvSpPr>
          <p:cNvPr id="27655" name="Text Box 73"/>
          <p:cNvSpPr txBox="1">
            <a:spLocks noChangeArrowheads="1"/>
          </p:cNvSpPr>
          <p:nvPr/>
        </p:nvSpPr>
        <p:spPr bwMode="auto">
          <a:xfrm>
            <a:off x="152400" y="4343400"/>
            <a:ext cx="3429000" cy="1677988"/>
          </a:xfrm>
          <a:prstGeom prst="rect">
            <a:avLst/>
          </a:prstGeom>
          <a:noFill/>
          <a:ln w="9525">
            <a:noFill/>
            <a:miter lim="800000"/>
            <a:headEnd/>
            <a:tailEnd/>
          </a:ln>
        </p:spPr>
        <p:txBody>
          <a:bodyPr>
            <a:spAutoFit/>
          </a:bodyPr>
          <a:lstStyle/>
          <a:p>
            <a:pPr eaLnBrk="1" hangingPunct="1">
              <a:spcBef>
                <a:spcPct val="50000"/>
              </a:spcBef>
            </a:pPr>
            <a:r>
              <a:rPr lang="en-US" sz="2000" b="1">
                <a:solidFill>
                  <a:prstClr val="black"/>
                </a:solidFill>
                <a:latin typeface="Tahoma" charset="0"/>
                <a:cs typeface="Tahoma" charset="0"/>
              </a:rPr>
              <a:t>Karl A. Smith</a:t>
            </a:r>
            <a:r>
              <a:rPr lang="en-US" sz="2000">
                <a:solidFill>
                  <a:prstClr val="black"/>
                </a:solidFill>
                <a:latin typeface="Tahoma" charset="0"/>
                <a:cs typeface="Tahoma" charset="0"/>
              </a:rPr>
              <a:t>                                       </a:t>
            </a:r>
            <a:r>
              <a:rPr lang="en-US" sz="1800">
                <a:solidFill>
                  <a:prstClr val="black"/>
                </a:solidFill>
                <a:latin typeface="Arial" charset="0"/>
                <a:cs typeface="Arial" charset="0"/>
              </a:rPr>
              <a:t>Purdue University and                        University of Minnesota</a:t>
            </a:r>
          </a:p>
          <a:p>
            <a:pPr eaLnBrk="1" hangingPunct="1">
              <a:spcBef>
                <a:spcPct val="50000"/>
              </a:spcBef>
            </a:pPr>
            <a:r>
              <a:rPr lang="en-US" sz="2000" b="1">
                <a:solidFill>
                  <a:prstClr val="black"/>
                </a:solidFill>
                <a:latin typeface="Tahoma" charset="0"/>
                <a:cs typeface="Tahoma" charset="0"/>
              </a:rPr>
              <a:t>Ruth A. Streveler</a:t>
            </a:r>
            <a:r>
              <a:rPr lang="en-US" sz="2000">
                <a:solidFill>
                  <a:prstClr val="black"/>
                </a:solidFill>
                <a:latin typeface="Tahoma" charset="0"/>
                <a:cs typeface="Tahoma" charset="0"/>
              </a:rPr>
              <a:t>                                       </a:t>
            </a:r>
            <a:r>
              <a:rPr lang="en-US" sz="1800">
                <a:solidFill>
                  <a:prstClr val="black"/>
                </a:solidFill>
                <a:latin typeface="Arial" charset="0"/>
                <a:cs typeface="Arial" charset="0"/>
              </a:rPr>
              <a:t>Purdue University</a:t>
            </a:r>
          </a:p>
        </p:txBody>
      </p:sp>
      <p:sp>
        <p:nvSpPr>
          <p:cNvPr id="27656" name="Text Box 13"/>
          <p:cNvSpPr txBox="1">
            <a:spLocks noChangeArrowheads="1"/>
          </p:cNvSpPr>
          <p:nvPr/>
        </p:nvSpPr>
        <p:spPr bwMode="auto">
          <a:xfrm>
            <a:off x="3733800" y="3886200"/>
            <a:ext cx="1670050" cy="366713"/>
          </a:xfrm>
          <a:prstGeom prst="rect">
            <a:avLst/>
          </a:prstGeom>
          <a:noFill/>
          <a:ln w="9525">
            <a:noFill/>
            <a:miter lim="800000"/>
            <a:headEnd/>
            <a:tailEnd/>
          </a:ln>
        </p:spPr>
        <p:txBody>
          <a:bodyPr wrap="none">
            <a:spAutoFit/>
          </a:bodyPr>
          <a:lstStyle/>
          <a:p>
            <a:pPr algn="l" eaLnBrk="1" hangingPunct="1"/>
            <a:r>
              <a:rPr lang="en-US" sz="1800" b="1">
                <a:solidFill>
                  <a:prstClr val="black"/>
                </a:solidFill>
                <a:latin typeface="Arial" charset="0"/>
              </a:rPr>
              <a:t>Facilitated By</a:t>
            </a:r>
          </a:p>
        </p:txBody>
      </p:sp>
      <p:sp>
        <p:nvSpPr>
          <p:cNvPr id="27657" name="Text Box 14"/>
          <p:cNvSpPr txBox="1">
            <a:spLocks noChangeArrowheads="1"/>
          </p:cNvSpPr>
          <p:nvPr/>
        </p:nvSpPr>
        <p:spPr bwMode="auto">
          <a:xfrm>
            <a:off x="2743200" y="4343400"/>
            <a:ext cx="3749675" cy="1525588"/>
          </a:xfrm>
          <a:prstGeom prst="rect">
            <a:avLst/>
          </a:prstGeom>
          <a:noFill/>
          <a:ln w="9525">
            <a:noFill/>
            <a:miter lim="800000"/>
            <a:headEnd/>
            <a:tailEnd/>
          </a:ln>
        </p:spPr>
        <p:txBody>
          <a:bodyPr>
            <a:spAutoFit/>
          </a:bodyPr>
          <a:lstStyle/>
          <a:p>
            <a:pPr eaLnBrk="1" hangingPunct="1"/>
            <a:r>
              <a:rPr lang="en-US" sz="2000" b="1">
                <a:solidFill>
                  <a:prstClr val="black"/>
                </a:solidFill>
                <a:latin typeface="Tahoma" charset="0"/>
              </a:rPr>
              <a:t>Jack Lohmann</a:t>
            </a:r>
          </a:p>
          <a:p>
            <a:pPr eaLnBrk="1" hangingPunct="1"/>
            <a:r>
              <a:rPr lang="en-US" sz="1800">
                <a:solidFill>
                  <a:prstClr val="black"/>
                </a:solidFill>
                <a:latin typeface="Tahoma" charset="0"/>
              </a:rPr>
              <a:t>Georgia Tech</a:t>
            </a:r>
          </a:p>
          <a:p>
            <a:pPr eaLnBrk="1" hangingPunct="1"/>
            <a:endParaRPr lang="en-US" sz="1800">
              <a:solidFill>
                <a:prstClr val="black"/>
              </a:solidFill>
              <a:latin typeface="Tahoma" charset="0"/>
            </a:endParaRPr>
          </a:p>
          <a:p>
            <a:pPr eaLnBrk="1" hangingPunct="1"/>
            <a:r>
              <a:rPr lang="en-US" sz="2000" b="1">
                <a:solidFill>
                  <a:prstClr val="black"/>
                </a:solidFill>
                <a:latin typeface="Tahoma" charset="0"/>
              </a:rPr>
              <a:t>Satish Udpa</a:t>
            </a:r>
          </a:p>
          <a:p>
            <a:pPr eaLnBrk="1" hangingPunct="1"/>
            <a:r>
              <a:rPr lang="en-US" sz="1800">
                <a:solidFill>
                  <a:prstClr val="black"/>
                </a:solidFill>
                <a:latin typeface="Tahoma" charset="0"/>
              </a:rPr>
              <a:t>Michigan State University</a:t>
            </a:r>
          </a:p>
        </p:txBody>
      </p:sp>
      <p:sp>
        <p:nvSpPr>
          <p:cNvPr id="27658" name="Text Box 15"/>
          <p:cNvSpPr txBox="1">
            <a:spLocks noChangeArrowheads="1"/>
          </p:cNvSpPr>
          <p:nvPr/>
        </p:nvSpPr>
        <p:spPr bwMode="auto">
          <a:xfrm>
            <a:off x="5715000" y="4343400"/>
            <a:ext cx="3200400" cy="1525588"/>
          </a:xfrm>
          <a:prstGeom prst="rect">
            <a:avLst/>
          </a:prstGeom>
          <a:noFill/>
          <a:ln w="9525">
            <a:noFill/>
            <a:miter lim="800000"/>
            <a:headEnd/>
            <a:tailEnd/>
          </a:ln>
        </p:spPr>
        <p:txBody>
          <a:bodyPr>
            <a:spAutoFit/>
          </a:bodyPr>
          <a:lstStyle/>
          <a:p>
            <a:pPr eaLnBrk="1" hangingPunct="1"/>
            <a:r>
              <a:rPr lang="en-US" sz="2000" b="1">
                <a:solidFill>
                  <a:prstClr val="black"/>
                </a:solidFill>
                <a:latin typeface="Tahoma" charset="0"/>
              </a:rPr>
              <a:t>Hans Hoyer</a:t>
            </a:r>
          </a:p>
          <a:p>
            <a:pPr eaLnBrk="1" hangingPunct="1"/>
            <a:r>
              <a:rPr lang="en-US" sz="1800">
                <a:solidFill>
                  <a:prstClr val="black"/>
                </a:solidFill>
                <a:latin typeface="Tahoma" charset="0"/>
              </a:rPr>
              <a:t>ASEE</a:t>
            </a:r>
          </a:p>
          <a:p>
            <a:pPr eaLnBrk="1" hangingPunct="1"/>
            <a:endParaRPr lang="en-US" sz="1800">
              <a:solidFill>
                <a:prstClr val="black"/>
              </a:solidFill>
              <a:latin typeface="Tahoma" charset="0"/>
            </a:endParaRPr>
          </a:p>
          <a:p>
            <a:pPr eaLnBrk="1" hangingPunct="1"/>
            <a:r>
              <a:rPr lang="en-US" sz="2000" b="1">
                <a:solidFill>
                  <a:prstClr val="black"/>
                </a:solidFill>
                <a:latin typeface="Tahoma" charset="0"/>
              </a:rPr>
              <a:t>Stephanie Eng</a:t>
            </a:r>
          </a:p>
          <a:p>
            <a:pPr eaLnBrk="1" hangingPunct="1"/>
            <a:r>
              <a:rPr lang="en-US" sz="1800">
                <a:solidFill>
                  <a:prstClr val="black"/>
                </a:solidFill>
                <a:latin typeface="Tahoma" charset="0"/>
              </a:rPr>
              <a:t>ASEE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4294967295"/>
          </p:nvPr>
        </p:nvSpPr>
        <p:spPr>
          <a:xfrm>
            <a:off x="152400" y="1066800"/>
            <a:ext cx="8839200" cy="1401763"/>
          </a:xfrm>
        </p:spPr>
        <p:txBody>
          <a:bodyPr/>
          <a:lstStyle/>
          <a:p>
            <a:pPr>
              <a:lnSpc>
                <a:spcPct val="110000"/>
              </a:lnSpc>
              <a:spcBef>
                <a:spcPct val="0"/>
              </a:spcBef>
              <a:spcAft>
                <a:spcPts val="400"/>
              </a:spcAft>
            </a:pPr>
            <a:r>
              <a:rPr lang="en-US" sz="1700" b="1" dirty="0">
                <a:latin typeface="Tahoma" charset="0"/>
                <a:cs typeface="Tahoma" charset="0"/>
              </a:rPr>
              <a:t>Utah State University – Kurt Becker</a:t>
            </a:r>
          </a:p>
          <a:p>
            <a:pPr>
              <a:lnSpc>
                <a:spcPct val="110000"/>
              </a:lnSpc>
              <a:spcBef>
                <a:spcPct val="0"/>
              </a:spcBef>
              <a:spcAft>
                <a:spcPts val="400"/>
              </a:spcAft>
            </a:pPr>
            <a:r>
              <a:rPr lang="en-US" sz="1700" b="1" dirty="0">
                <a:latin typeface="Tahoma" charset="0"/>
                <a:cs typeface="Tahoma" charset="0"/>
              </a:rPr>
              <a:t>Purdue University – David Radcliffe &amp; Robin Adams</a:t>
            </a:r>
          </a:p>
          <a:p>
            <a:pPr>
              <a:lnSpc>
                <a:spcPct val="110000"/>
              </a:lnSpc>
              <a:spcBef>
                <a:spcPct val="0"/>
              </a:spcBef>
              <a:spcAft>
                <a:spcPts val="400"/>
              </a:spcAft>
            </a:pPr>
            <a:r>
              <a:rPr lang="en-US" sz="1700" b="1" dirty="0">
                <a:latin typeface="Tahoma" charset="0"/>
                <a:cs typeface="Tahoma" charset="0"/>
              </a:rPr>
              <a:t>Universidad de </a:t>
            </a:r>
            <a:r>
              <a:rPr lang="en-US" sz="1700" b="1" dirty="0" err="1">
                <a:latin typeface="Tahoma" charset="0"/>
                <a:cs typeface="Tahoma" charset="0"/>
              </a:rPr>
              <a:t>las</a:t>
            </a:r>
            <a:r>
              <a:rPr lang="en-US" sz="1700" b="1" dirty="0">
                <a:latin typeface="Tahoma" charset="0"/>
                <a:cs typeface="Tahoma" charset="0"/>
              </a:rPr>
              <a:t> Americas, Puebla, Mexico – Enrique Palou</a:t>
            </a:r>
          </a:p>
          <a:p>
            <a:pPr>
              <a:lnSpc>
                <a:spcPct val="110000"/>
              </a:lnSpc>
              <a:spcBef>
                <a:spcPct val="0"/>
              </a:spcBef>
              <a:spcAft>
                <a:spcPts val="400"/>
              </a:spcAft>
            </a:pPr>
            <a:r>
              <a:rPr lang="en-US" sz="1700" b="1" dirty="0">
                <a:latin typeface="Tahoma" charset="0"/>
                <a:cs typeface="Tahoma" charset="0"/>
              </a:rPr>
              <a:t>Virginia Tech – Maura Borrego</a:t>
            </a:r>
          </a:p>
          <a:p>
            <a:pPr>
              <a:lnSpc>
                <a:spcPct val="110000"/>
              </a:lnSpc>
              <a:spcBef>
                <a:spcPct val="0"/>
              </a:spcBef>
              <a:spcAft>
                <a:spcPts val="400"/>
              </a:spcAft>
            </a:pPr>
            <a:r>
              <a:rPr lang="en-US" sz="1700" b="1" dirty="0" err="1">
                <a:latin typeface="Tahoma" charset="0"/>
                <a:cs typeface="Tahoma" charset="0"/>
              </a:rPr>
              <a:t>Universiti</a:t>
            </a:r>
            <a:r>
              <a:rPr lang="en-US" sz="1700" b="1" dirty="0">
                <a:latin typeface="Tahoma" charset="0"/>
                <a:cs typeface="Tahoma" charset="0"/>
              </a:rPr>
              <a:t> </a:t>
            </a:r>
            <a:r>
              <a:rPr lang="en-US" sz="1700" b="1" dirty="0" err="1">
                <a:latin typeface="Tahoma" charset="0"/>
                <a:cs typeface="Tahoma" charset="0"/>
              </a:rPr>
              <a:t>Teknologi</a:t>
            </a:r>
            <a:r>
              <a:rPr lang="en-US" sz="1700" b="1" dirty="0">
                <a:latin typeface="Tahoma" charset="0"/>
                <a:cs typeface="Tahoma" charset="0"/>
              </a:rPr>
              <a:t> Malaysia – </a:t>
            </a:r>
            <a:r>
              <a:rPr lang="en-US" sz="1700" b="1" dirty="0" err="1">
                <a:latin typeface="Tahoma" charset="0"/>
                <a:cs typeface="Tahoma" charset="0"/>
              </a:rPr>
              <a:t>Zaini</a:t>
            </a:r>
            <a:r>
              <a:rPr lang="en-US" sz="1700" b="1" dirty="0">
                <a:latin typeface="Tahoma" charset="0"/>
                <a:cs typeface="Tahoma" charset="0"/>
              </a:rPr>
              <a:t> </a:t>
            </a:r>
            <a:r>
              <a:rPr lang="en-US" sz="1700" b="1" dirty="0" err="1">
                <a:latin typeface="Tahoma" charset="0"/>
                <a:cs typeface="Tahoma" charset="0"/>
              </a:rPr>
              <a:t>Ujang</a:t>
            </a:r>
            <a:endParaRPr lang="en-US" sz="1700" b="1" dirty="0">
              <a:latin typeface="Tahoma" charset="0"/>
              <a:cs typeface="Tahoma" charset="0"/>
            </a:endParaRPr>
          </a:p>
          <a:p>
            <a:pPr>
              <a:lnSpc>
                <a:spcPct val="110000"/>
              </a:lnSpc>
              <a:spcBef>
                <a:spcPct val="0"/>
              </a:spcBef>
              <a:spcAft>
                <a:spcPts val="400"/>
              </a:spcAft>
            </a:pPr>
            <a:r>
              <a:rPr lang="en-US" sz="1700" b="1" dirty="0">
                <a:latin typeface="Tahoma" charset="0"/>
                <a:cs typeface="Tahoma" charset="0"/>
              </a:rPr>
              <a:t>Clemson University – Lisa Benson</a:t>
            </a:r>
          </a:p>
          <a:p>
            <a:pPr>
              <a:lnSpc>
                <a:spcPct val="110000"/>
              </a:lnSpc>
              <a:spcBef>
                <a:spcPct val="0"/>
              </a:spcBef>
              <a:spcAft>
                <a:spcPts val="400"/>
              </a:spcAft>
            </a:pPr>
            <a:r>
              <a:rPr lang="en-US" sz="1700" b="1" dirty="0">
                <a:latin typeface="Tahoma" charset="0"/>
                <a:cs typeface="Tahoma" charset="0"/>
              </a:rPr>
              <a:t>NITTTRs – India – R. </a:t>
            </a:r>
            <a:r>
              <a:rPr lang="en-US" sz="1700" b="1" dirty="0" err="1">
                <a:latin typeface="Tahoma" charset="0"/>
                <a:cs typeface="Tahoma" charset="0"/>
              </a:rPr>
              <a:t>Natarajan</a:t>
            </a:r>
            <a:endParaRPr lang="en-US" sz="1700" b="1" dirty="0">
              <a:latin typeface="Tahoma" charset="0"/>
              <a:cs typeface="Tahoma" charset="0"/>
            </a:endParaRPr>
          </a:p>
          <a:p>
            <a:pPr>
              <a:lnSpc>
                <a:spcPct val="110000"/>
              </a:lnSpc>
              <a:spcBef>
                <a:spcPct val="0"/>
              </a:spcBef>
              <a:spcAft>
                <a:spcPts val="400"/>
              </a:spcAft>
            </a:pPr>
            <a:r>
              <a:rPr lang="en-US" sz="1700" b="1" dirty="0">
                <a:latin typeface="Tahoma" charset="0"/>
                <a:cs typeface="Tahoma" charset="0"/>
              </a:rPr>
              <a:t>Arizona State University – </a:t>
            </a:r>
            <a:r>
              <a:rPr lang="en-US" sz="1700" b="1" dirty="0" err="1">
                <a:latin typeface="Tahoma" charset="0"/>
                <a:cs typeface="Tahoma" charset="0"/>
              </a:rPr>
              <a:t>Tirupalavanam</a:t>
            </a:r>
            <a:r>
              <a:rPr lang="en-US" sz="1700" b="1" dirty="0">
                <a:latin typeface="Tahoma" charset="0"/>
                <a:cs typeface="Tahoma" charset="0"/>
              </a:rPr>
              <a:t> </a:t>
            </a:r>
            <a:r>
              <a:rPr lang="en-US" sz="1700" b="1" dirty="0" err="1">
                <a:latin typeface="Tahoma" charset="0"/>
                <a:cs typeface="Tahoma" charset="0"/>
              </a:rPr>
              <a:t>Ganesh</a:t>
            </a:r>
            <a:r>
              <a:rPr lang="en-US" sz="1700" b="1" dirty="0">
                <a:latin typeface="Tahoma" charset="0"/>
                <a:cs typeface="Tahoma" charset="0"/>
              </a:rPr>
              <a:t> &amp; </a:t>
            </a:r>
            <a:r>
              <a:rPr lang="en-US" sz="1700" b="1" dirty="0" err="1">
                <a:latin typeface="Tahoma" charset="0"/>
                <a:cs typeface="Tahoma" charset="0"/>
              </a:rPr>
              <a:t>Chell</a:t>
            </a:r>
            <a:r>
              <a:rPr lang="en-US" sz="1700" b="1" dirty="0">
                <a:latin typeface="Tahoma" charset="0"/>
                <a:cs typeface="Tahoma" charset="0"/>
              </a:rPr>
              <a:t> Roberts</a:t>
            </a:r>
          </a:p>
          <a:p>
            <a:pPr>
              <a:lnSpc>
                <a:spcPct val="110000"/>
              </a:lnSpc>
              <a:spcBef>
                <a:spcPct val="0"/>
              </a:spcBef>
              <a:spcAft>
                <a:spcPts val="400"/>
              </a:spcAft>
            </a:pPr>
            <a:r>
              <a:rPr lang="en-US" sz="1700" b="1" dirty="0">
                <a:latin typeface="Tahoma" charset="0"/>
                <a:cs typeface="Tahoma" charset="0"/>
              </a:rPr>
              <a:t>University of Washington – Cindy Atman</a:t>
            </a:r>
          </a:p>
          <a:p>
            <a:pPr>
              <a:lnSpc>
                <a:spcPct val="110000"/>
              </a:lnSpc>
              <a:spcBef>
                <a:spcPct val="0"/>
              </a:spcBef>
              <a:spcAft>
                <a:spcPts val="400"/>
              </a:spcAft>
            </a:pPr>
            <a:r>
              <a:rPr lang="en-US" sz="1700" b="1" dirty="0">
                <a:latin typeface="Tahoma" charset="0"/>
                <a:cs typeface="Tahoma" charset="0"/>
              </a:rPr>
              <a:t>Ohio State University – Lisa Abrams</a:t>
            </a:r>
          </a:p>
          <a:p>
            <a:pPr>
              <a:lnSpc>
                <a:spcPct val="110000"/>
              </a:lnSpc>
              <a:spcBef>
                <a:spcPct val="0"/>
              </a:spcBef>
              <a:spcAft>
                <a:spcPts val="400"/>
              </a:spcAft>
            </a:pPr>
            <a:r>
              <a:rPr lang="en-US" sz="1700" b="1" dirty="0">
                <a:latin typeface="Tahoma" charset="0"/>
                <a:cs typeface="Tahoma" charset="0"/>
              </a:rPr>
              <a:t>Carnegie Mellon University – Paul </a:t>
            </a:r>
            <a:r>
              <a:rPr lang="en-US" sz="1700" b="1" dirty="0" err="1">
                <a:latin typeface="Tahoma" charset="0"/>
                <a:cs typeface="Tahoma" charset="0"/>
              </a:rPr>
              <a:t>Steif</a:t>
            </a:r>
            <a:endParaRPr lang="en-US" sz="1700" b="1" dirty="0">
              <a:latin typeface="Tahoma" charset="0"/>
              <a:cs typeface="Tahoma" charset="0"/>
            </a:endParaRPr>
          </a:p>
          <a:p>
            <a:pPr>
              <a:lnSpc>
                <a:spcPct val="110000"/>
              </a:lnSpc>
              <a:spcBef>
                <a:spcPct val="0"/>
              </a:spcBef>
              <a:spcAft>
                <a:spcPts val="400"/>
              </a:spcAft>
            </a:pPr>
            <a:r>
              <a:rPr lang="en-US" sz="1700" b="1" dirty="0">
                <a:solidFill>
                  <a:schemeClr val="tx2"/>
                </a:solidFill>
                <a:latin typeface="Tahoma" charset="0"/>
                <a:cs typeface="Tahoma" charset="0"/>
              </a:rPr>
              <a:t>University of Michigan – Cindy </a:t>
            </a:r>
            <a:r>
              <a:rPr lang="en-US" sz="1700" b="1" dirty="0" err="1">
                <a:solidFill>
                  <a:schemeClr val="tx2"/>
                </a:solidFill>
                <a:latin typeface="Tahoma" charset="0"/>
                <a:cs typeface="Tahoma" charset="0"/>
              </a:rPr>
              <a:t>Finelli</a:t>
            </a:r>
            <a:endParaRPr lang="en-US" sz="1700" b="1" dirty="0">
              <a:solidFill>
                <a:schemeClr val="tx2"/>
              </a:solidFill>
              <a:latin typeface="Tahoma" charset="0"/>
              <a:cs typeface="Tahoma" charset="0"/>
            </a:endParaRPr>
          </a:p>
          <a:p>
            <a:pPr>
              <a:lnSpc>
                <a:spcPct val="110000"/>
              </a:lnSpc>
              <a:spcBef>
                <a:spcPct val="0"/>
              </a:spcBef>
              <a:spcAft>
                <a:spcPts val="400"/>
              </a:spcAft>
            </a:pPr>
            <a:r>
              <a:rPr lang="en-US" sz="1700" b="1" dirty="0">
                <a:solidFill>
                  <a:schemeClr val="tx2"/>
                </a:solidFill>
                <a:latin typeface="Tahoma" charset="0"/>
                <a:cs typeface="Tahoma" charset="0"/>
              </a:rPr>
              <a:t>Washington State University – Denny Davis</a:t>
            </a:r>
          </a:p>
          <a:p>
            <a:pPr>
              <a:lnSpc>
                <a:spcPct val="110000"/>
              </a:lnSpc>
              <a:spcBef>
                <a:spcPct val="0"/>
              </a:spcBef>
              <a:spcAft>
                <a:spcPts val="400"/>
              </a:spcAft>
            </a:pPr>
            <a:r>
              <a:rPr lang="en-US" sz="1700" b="1" dirty="0">
                <a:solidFill>
                  <a:schemeClr val="tx2"/>
                </a:solidFill>
                <a:latin typeface="Tahoma" charset="0"/>
                <a:cs typeface="Tahoma" charset="0"/>
              </a:rPr>
              <a:t>University of Georgia – Nadia </a:t>
            </a:r>
            <a:r>
              <a:rPr lang="en-US" sz="1700" b="1" dirty="0" err="1">
                <a:solidFill>
                  <a:schemeClr val="tx2"/>
                </a:solidFill>
                <a:latin typeface="Tahoma" charset="0"/>
                <a:cs typeface="Tahoma" charset="0"/>
              </a:rPr>
              <a:t>Kellam</a:t>
            </a:r>
            <a:r>
              <a:rPr lang="en-US" sz="1700" b="1" dirty="0">
                <a:solidFill>
                  <a:schemeClr val="tx2"/>
                </a:solidFill>
                <a:latin typeface="Tahoma" charset="0"/>
                <a:cs typeface="Tahoma" charset="0"/>
              </a:rPr>
              <a:t> &amp; Joachim Walther</a:t>
            </a:r>
          </a:p>
          <a:p>
            <a:pPr>
              <a:lnSpc>
                <a:spcPct val="110000"/>
              </a:lnSpc>
              <a:spcBef>
                <a:spcPct val="0"/>
              </a:spcBef>
              <a:spcAft>
                <a:spcPts val="400"/>
              </a:spcAft>
            </a:pPr>
            <a:r>
              <a:rPr lang="en-US" sz="1700" b="1" dirty="0">
                <a:solidFill>
                  <a:schemeClr val="tx2"/>
                </a:solidFill>
                <a:latin typeface="Tahoma" charset="0"/>
                <a:cs typeface="Tahoma" charset="0"/>
              </a:rPr>
              <a:t>Michigan State University – Jon </a:t>
            </a:r>
            <a:r>
              <a:rPr lang="en-US" sz="1700" b="1" dirty="0" err="1">
                <a:solidFill>
                  <a:schemeClr val="tx2"/>
                </a:solidFill>
                <a:latin typeface="Tahoma" charset="0"/>
                <a:cs typeface="Tahoma" charset="0"/>
              </a:rPr>
              <a:t>Sticklen</a:t>
            </a:r>
            <a:endParaRPr lang="en-US" sz="1700" b="1" dirty="0">
              <a:solidFill>
                <a:schemeClr val="tx2"/>
              </a:solidFill>
              <a:latin typeface="Tahoma" charset="0"/>
              <a:cs typeface="Tahoma" charset="0"/>
            </a:endParaRPr>
          </a:p>
          <a:p>
            <a:pPr>
              <a:lnSpc>
                <a:spcPct val="110000"/>
              </a:lnSpc>
              <a:spcBef>
                <a:spcPct val="0"/>
              </a:spcBef>
              <a:spcAft>
                <a:spcPts val="400"/>
              </a:spcAft>
            </a:pPr>
            <a:r>
              <a:rPr lang="en-US" sz="1700" b="1" dirty="0">
                <a:solidFill>
                  <a:schemeClr val="tx2"/>
                </a:solidFill>
                <a:latin typeface="Tahoma" charset="0"/>
                <a:cs typeface="Tahoma" charset="0"/>
              </a:rPr>
              <a:t>University of Colorado – Boulder – </a:t>
            </a:r>
            <a:r>
              <a:rPr lang="en-US" sz="1700" b="1" dirty="0" err="1">
                <a:solidFill>
                  <a:schemeClr val="tx2"/>
                </a:solidFill>
                <a:latin typeface="Tahoma" charset="0"/>
                <a:cs typeface="Tahoma" charset="0"/>
              </a:rPr>
              <a:t>Daria</a:t>
            </a:r>
            <a:r>
              <a:rPr lang="en-US" sz="1700" b="1" dirty="0">
                <a:solidFill>
                  <a:schemeClr val="tx2"/>
                </a:solidFill>
                <a:latin typeface="Tahoma" charset="0"/>
                <a:cs typeface="Tahoma" charset="0"/>
              </a:rPr>
              <a:t> </a:t>
            </a:r>
            <a:r>
              <a:rPr lang="en-US" sz="1700" b="1" dirty="0" err="1">
                <a:solidFill>
                  <a:schemeClr val="tx2"/>
                </a:solidFill>
                <a:latin typeface="Tahoma" charset="0"/>
                <a:cs typeface="Tahoma" charset="0"/>
              </a:rPr>
              <a:t>Kotys</a:t>
            </a:r>
            <a:r>
              <a:rPr lang="en-US" sz="1700" b="1" dirty="0">
                <a:solidFill>
                  <a:schemeClr val="tx2"/>
                </a:solidFill>
                <a:latin typeface="Tahoma" charset="0"/>
                <a:cs typeface="Tahoma" charset="0"/>
              </a:rPr>
              <a:t>-Schwartz</a:t>
            </a:r>
          </a:p>
        </p:txBody>
      </p:sp>
      <p:sp>
        <p:nvSpPr>
          <p:cNvPr id="4" name="Title 1"/>
          <p:cNvSpPr>
            <a:spLocks noGrp="1"/>
          </p:cNvSpPr>
          <p:nvPr>
            <p:ph type="title" idx="4294967295"/>
          </p:nvPr>
        </p:nvSpPr>
        <p:spPr>
          <a:xfrm>
            <a:off x="0" y="0"/>
            <a:ext cx="9144000" cy="914400"/>
          </a:xfrm>
          <a:solidFill>
            <a:schemeClr val="bg1">
              <a:lumMod val="65000"/>
            </a:schemeClr>
          </a:solidFill>
        </p:spPr>
        <p:txBody>
          <a:bodyPr>
            <a:normAutofit/>
          </a:bodyPr>
          <a:lstStyle/>
          <a:p>
            <a:pPr>
              <a:defRPr/>
            </a:pPr>
            <a:r>
              <a:rPr lang="en-US" sz="3200" b="1" kern="1200" dirty="0" smtClean="0">
                <a:latin typeface="Tahoma" charset="0"/>
                <a:ea typeface="Tahoma" charset="0"/>
                <a:cs typeface="Tahoma" charset="0"/>
              </a:rPr>
              <a:t>ASEE 2010 – EER </a:t>
            </a:r>
            <a:r>
              <a:rPr lang="en-US" sz="3200" b="1" kern="1200" dirty="0">
                <a:latin typeface="Tahoma" charset="0"/>
                <a:ea typeface="Tahoma" charset="0"/>
                <a:cs typeface="Tahoma" charset="0"/>
              </a:rPr>
              <a:t>PhD Program Briefings</a:t>
            </a:r>
          </a:p>
        </p:txBody>
      </p:sp>
      <p:sp>
        <p:nvSpPr>
          <p:cNvPr id="5" name="Rectangle 4"/>
          <p:cNvSpPr/>
          <p:nvPr/>
        </p:nvSpPr>
        <p:spPr>
          <a:xfrm>
            <a:off x="0" y="9144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a:solidFill>
                <a:srgbClr val="FFFFFF"/>
              </a:solidFill>
            </a:endParaRPr>
          </a:p>
        </p:txBody>
      </p:sp>
      <p:sp>
        <p:nvSpPr>
          <p:cNvPr id="6" name="TextBox 5"/>
          <p:cNvSpPr txBox="1"/>
          <p:nvPr/>
        </p:nvSpPr>
        <p:spPr>
          <a:xfrm>
            <a:off x="1219200" y="6400800"/>
            <a:ext cx="6558206" cy="369332"/>
          </a:xfrm>
          <a:prstGeom prst="rect">
            <a:avLst/>
          </a:prstGeom>
          <a:noFill/>
        </p:spPr>
        <p:txBody>
          <a:bodyPr wrap="none" rtlCol="0">
            <a:spAutoFit/>
          </a:bodyPr>
          <a:lstStyle/>
          <a:p>
            <a:pPr algn="l" eaLnBrk="1" hangingPunct="1"/>
            <a:r>
              <a:rPr lang="en-US" sz="1800" dirty="0" smtClean="0">
                <a:solidFill>
                  <a:srgbClr val="000000"/>
                </a:solidFill>
                <a:latin typeface="Arial" charset="0"/>
              </a:rPr>
              <a:t>Session slides and links to programs posted to CLEERhub.org</a:t>
            </a:r>
            <a:endParaRPr lang="en-US" sz="18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txBox="1">
            <a:spLocks/>
          </p:cNvSpPr>
          <p:nvPr/>
        </p:nvSpPr>
        <p:spPr bwMode="auto">
          <a:xfrm>
            <a:off x="0" y="0"/>
            <a:ext cx="9144000" cy="3429000"/>
          </a:xfrm>
          <a:prstGeom prst="rect">
            <a:avLst/>
          </a:prstGeom>
          <a:noFill/>
          <a:ln w="9525">
            <a:noFill/>
            <a:miter lim="800000"/>
            <a:headEnd/>
            <a:tailEnd/>
          </a:ln>
        </p:spPr>
        <p:txBody>
          <a:bodyPr anchor="ctr"/>
          <a:lstStyle/>
          <a:p>
            <a:pPr eaLnBrk="1" hangingPunct="1"/>
            <a:r>
              <a:rPr lang="en-US" sz="6000" b="1" dirty="0" smtClean="0">
                <a:solidFill>
                  <a:srgbClr val="000000"/>
                </a:solidFill>
                <a:latin typeface="Tahoma" pitchFamily="34" charset="0"/>
                <a:cs typeface="Tahoma" pitchFamily="34" charset="0"/>
              </a:rPr>
              <a:t>Thank you!</a:t>
            </a:r>
          </a:p>
          <a:p>
            <a:pPr eaLnBrk="1" hangingPunct="1"/>
            <a:endParaRPr lang="en-US" sz="900" b="1" dirty="0" smtClean="0">
              <a:solidFill>
                <a:srgbClr val="000000"/>
              </a:solidFill>
              <a:latin typeface="Tahoma" pitchFamily="34" charset="0"/>
              <a:cs typeface="Tahoma" pitchFamily="34" charset="0"/>
            </a:endParaRPr>
          </a:p>
          <a:p>
            <a:pPr eaLnBrk="1" hangingPunct="1"/>
            <a:r>
              <a:rPr lang="en-US" b="1" dirty="0" smtClean="0">
                <a:solidFill>
                  <a:srgbClr val="000000"/>
                </a:solidFill>
                <a:latin typeface="Tahoma" pitchFamily="34" charset="0"/>
                <a:cs typeface="Tahoma" pitchFamily="34" charset="0"/>
              </a:rPr>
              <a:t>An e-copy of this presentation will be posted to:</a:t>
            </a:r>
          </a:p>
          <a:p>
            <a:pPr eaLnBrk="1" hangingPunct="1"/>
            <a:r>
              <a:rPr lang="en-US" b="1" dirty="0" smtClean="0">
                <a:solidFill>
                  <a:srgbClr val="000000"/>
                </a:solidFill>
                <a:latin typeface="Tahoma" pitchFamily="34" charset="0"/>
                <a:cs typeface="Tahoma" pitchFamily="34" charset="0"/>
              </a:rPr>
              <a:t>http://www.ce.umn.edu/~smith/links.html &amp;</a:t>
            </a:r>
          </a:p>
          <a:p>
            <a:pPr eaLnBrk="1" hangingPunct="1"/>
            <a:r>
              <a:rPr lang="en-US" b="1" dirty="0" smtClean="0">
                <a:solidFill>
                  <a:srgbClr val="000000"/>
                </a:solidFill>
                <a:latin typeface="Tahoma" pitchFamily="34" charset="0"/>
                <a:cs typeface="Tahoma" pitchFamily="34" charset="0"/>
              </a:rPr>
              <a:t>http://CLEERhub.org &amp;</a:t>
            </a:r>
          </a:p>
        </p:txBody>
      </p:sp>
      <p:sp>
        <p:nvSpPr>
          <p:cNvPr id="9" name="Rectangle 8"/>
          <p:cNvSpPr/>
          <p:nvPr/>
        </p:nvSpPr>
        <p:spPr>
          <a:xfrm>
            <a:off x="0" y="3810000"/>
            <a:ext cx="9144000" cy="304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srgbClr val="FFFFFF"/>
              </a:solidFill>
            </a:endParaRPr>
          </a:p>
        </p:txBody>
      </p:sp>
      <p:sp>
        <p:nvSpPr>
          <p:cNvPr id="171013" name="Text Box 73"/>
          <p:cNvSpPr txBox="1">
            <a:spLocks noChangeArrowheads="1"/>
          </p:cNvSpPr>
          <p:nvPr/>
        </p:nvSpPr>
        <p:spPr bwMode="auto">
          <a:xfrm>
            <a:off x="2209800" y="6019800"/>
            <a:ext cx="4267200" cy="461963"/>
          </a:xfrm>
          <a:prstGeom prst="rect">
            <a:avLst/>
          </a:prstGeom>
          <a:noFill/>
          <a:ln w="9525">
            <a:noFill/>
            <a:miter lim="800000"/>
            <a:headEnd/>
            <a:tailEnd/>
          </a:ln>
        </p:spPr>
        <p:txBody>
          <a:bodyPr>
            <a:spAutoFit/>
          </a:bodyPr>
          <a:lstStyle/>
          <a:p>
            <a:pPr eaLnBrk="1" hangingPunct="1">
              <a:spcBef>
                <a:spcPct val="50000"/>
              </a:spcBef>
            </a:pPr>
            <a:r>
              <a:rPr lang="en-US" b="1" smtClean="0">
                <a:solidFill>
                  <a:srgbClr val="000000"/>
                </a:solidFill>
                <a:latin typeface="Tahoma" pitchFamily="34" charset="0"/>
                <a:cs typeface="Tahoma" pitchFamily="34" charset="0"/>
              </a:rPr>
              <a:t>ksmith@umn.edu</a:t>
            </a:r>
            <a:endParaRPr lang="en-US" b="1" i="1" smtClean="0">
              <a:solidFill>
                <a:srgbClr val="000000"/>
              </a:solidFill>
              <a:latin typeface="Tahoma" pitchFamily="34" charset="0"/>
              <a:cs typeface="Tahoma" pitchFamily="34" charset="0"/>
            </a:endParaRPr>
          </a:p>
        </p:txBody>
      </p:sp>
      <p:sp>
        <p:nvSpPr>
          <p:cNvPr id="17" name="Rectangle 64"/>
          <p:cNvSpPr>
            <a:spLocks noChangeArrowheads="1"/>
          </p:cNvSpPr>
          <p:nvPr/>
        </p:nvSpPr>
        <p:spPr bwMode="auto">
          <a:xfrm>
            <a:off x="3505200" y="4114800"/>
            <a:ext cx="1524000" cy="1828800"/>
          </a:xfrm>
          <a:prstGeom prst="rect">
            <a:avLst/>
          </a:prstGeom>
          <a:solidFill>
            <a:schemeClr val="bg1"/>
          </a:solidFill>
          <a:ln w="9525">
            <a:solidFill>
              <a:schemeClr val="bg1">
                <a:lumMod val="50000"/>
              </a:schemeClr>
            </a:solidFill>
            <a:miter lim="800000"/>
            <a:headEnd/>
            <a:tailEnd/>
          </a:ln>
          <a:effectLst/>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pic>
        <p:nvPicPr>
          <p:cNvPr id="171016" name="Picture 13" descr="smith-306"/>
          <p:cNvPicPr>
            <a:picLocks noChangeAspect="1" noChangeArrowheads="1"/>
          </p:cNvPicPr>
          <p:nvPr/>
        </p:nvPicPr>
        <p:blipFill>
          <a:blip r:embed="rId3" cstate="print"/>
          <a:srcRect l="16792" t="5994" r="7558" b="25175"/>
          <a:stretch>
            <a:fillRect/>
          </a:stretch>
        </p:blipFill>
        <p:spPr bwMode="auto">
          <a:xfrm>
            <a:off x="3657600" y="4267200"/>
            <a:ext cx="1193800" cy="1519238"/>
          </a:xfrm>
          <a:prstGeom prst="rect">
            <a:avLst/>
          </a:prstGeom>
          <a:noFill/>
          <a:ln w="9525">
            <a:noFill/>
            <a:miter lim="800000"/>
            <a:headEnd/>
            <a:tailEnd/>
          </a:ln>
        </p:spPr>
      </p:pic>
      <p:sp>
        <p:nvSpPr>
          <p:cNvPr id="171017" name="TextBox 18"/>
          <p:cNvSpPr txBox="1">
            <a:spLocks noChangeArrowheads="1"/>
          </p:cNvSpPr>
          <p:nvPr/>
        </p:nvSpPr>
        <p:spPr bwMode="auto">
          <a:xfrm>
            <a:off x="0" y="3429000"/>
            <a:ext cx="9144000" cy="366713"/>
          </a:xfrm>
          <a:prstGeom prst="rect">
            <a:avLst/>
          </a:prstGeom>
          <a:solidFill>
            <a:srgbClr val="5891D6"/>
          </a:solidFill>
          <a:ln w="9525">
            <a:noFill/>
            <a:miter lim="800000"/>
            <a:headEnd/>
            <a:tailEnd/>
          </a:ln>
        </p:spPr>
        <p:txBody>
          <a:bodyPr>
            <a:spAutoFit/>
          </a:bodyPr>
          <a:lstStyle/>
          <a:p>
            <a:pPr eaLnBrk="1" hangingPunct="1"/>
            <a:r>
              <a:rPr lang="en-US" sz="1800" dirty="0" smtClean="0">
                <a:solidFill>
                  <a:srgbClr val="FFFFFF"/>
                </a:solidFill>
                <a:latin typeface="Arial" charset="0"/>
              </a:rPr>
              <a:t>South African Society for Engineering Education (SASEE) – August 10,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atin typeface="Arial" pitchFamily="34" charset="0"/>
              </a:rPr>
              <a:t>Iron Ore Desliming</a:t>
            </a:r>
          </a:p>
        </p:txBody>
      </p:sp>
      <p:sp>
        <p:nvSpPr>
          <p:cNvPr id="12291" name="Rectangle 3"/>
          <p:cNvSpPr>
            <a:spLocks noGrp="1" noChangeArrowheads="1"/>
          </p:cNvSpPr>
          <p:nvPr>
            <p:ph type="body" idx="1"/>
          </p:nvPr>
        </p:nvSpPr>
        <p:spPr/>
        <p:txBody>
          <a:bodyPr/>
          <a:lstStyle/>
          <a:p>
            <a:r>
              <a:rPr lang="en-US">
                <a:latin typeface="Arial" pitchFamily="34" charset="0"/>
              </a:rPr>
              <a:t>Theory – DLVO [V(h) = V</a:t>
            </a:r>
            <a:r>
              <a:rPr lang="en-US" baseline="-25000">
                <a:latin typeface="Arial" pitchFamily="34" charset="0"/>
              </a:rPr>
              <a:t>A</a:t>
            </a:r>
            <a:r>
              <a:rPr lang="en-US">
                <a:latin typeface="Arial" pitchFamily="34" charset="0"/>
              </a:rPr>
              <a:t>(h) + V</a:t>
            </a:r>
            <a:r>
              <a:rPr lang="en-US" baseline="-25000">
                <a:latin typeface="Arial" pitchFamily="34" charset="0"/>
              </a:rPr>
              <a:t>R</a:t>
            </a:r>
            <a:r>
              <a:rPr lang="en-US">
                <a:latin typeface="Arial" pitchFamily="34" charset="0"/>
              </a:rPr>
              <a:t>(h)]</a:t>
            </a:r>
            <a:endParaRPr lang="en-US" baseline="-25000">
              <a:latin typeface="Arial" pitchFamily="34" charset="0"/>
            </a:endParaRPr>
          </a:p>
          <a:p>
            <a:r>
              <a:rPr lang="en-US">
                <a:latin typeface="Arial" pitchFamily="34" charset="0"/>
              </a:rPr>
              <a:t>Research – streaming potential</a:t>
            </a:r>
          </a:p>
          <a:p>
            <a:r>
              <a:rPr lang="en-US">
                <a:latin typeface="Arial" pitchFamily="34" charset="0"/>
              </a:rPr>
              <a:t>Practice – recovery of iron from low-grade Fe</a:t>
            </a:r>
            <a:r>
              <a:rPr lang="en-US" baseline="-25000">
                <a:latin typeface="Arial" pitchFamily="34" charset="0"/>
              </a:rPr>
              <a:t>2</a:t>
            </a:r>
            <a:r>
              <a:rPr lang="en-US">
                <a:latin typeface="Arial" pitchFamily="34" charset="0"/>
              </a:rPr>
              <a:t>O</a:t>
            </a:r>
            <a:r>
              <a:rPr lang="en-US" baseline="-25000">
                <a:latin typeface="Arial" pitchFamily="34" charset="0"/>
              </a:rPr>
              <a:t>3 </a:t>
            </a:r>
            <a:r>
              <a:rPr lang="en-US">
                <a:latin typeface="Arial" pitchFamily="34" charset="0"/>
              </a:rPr>
              <a:t>ores (Selective removal of silicates)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latin typeface="Arial" pitchFamily="34" charset="0"/>
              </a:rPr>
              <a:t>Metal Oxide Reduction Roasting</a:t>
            </a:r>
          </a:p>
        </p:txBody>
      </p:sp>
      <p:sp>
        <p:nvSpPr>
          <p:cNvPr id="13315" name="Rectangle 3"/>
          <p:cNvSpPr>
            <a:spLocks noGrp="1" noChangeArrowheads="1"/>
          </p:cNvSpPr>
          <p:nvPr>
            <p:ph type="body" idx="1"/>
          </p:nvPr>
        </p:nvSpPr>
        <p:spPr/>
        <p:txBody>
          <a:bodyPr/>
          <a:lstStyle/>
          <a:p>
            <a:r>
              <a:rPr lang="en-US">
                <a:latin typeface="Arial" pitchFamily="34" charset="0"/>
              </a:rPr>
              <a:t>Theory – catalyzed gas-solid reactions</a:t>
            </a:r>
          </a:p>
          <a:p>
            <a:pPr>
              <a:buFontTx/>
              <a:buNone/>
            </a:pPr>
            <a:r>
              <a:rPr lang="en-US">
                <a:latin typeface="Arial" pitchFamily="34" charset="0"/>
              </a:rPr>
              <a:t>		</a:t>
            </a:r>
            <a:r>
              <a:rPr lang="en-US" sz="2800">
                <a:latin typeface="Arial" pitchFamily="34" charset="0"/>
              </a:rPr>
              <a:t>Boudouard Reaction [CO</a:t>
            </a:r>
            <a:r>
              <a:rPr lang="en-US" sz="2800" baseline="-25000">
                <a:latin typeface="Arial" pitchFamily="34" charset="0"/>
              </a:rPr>
              <a:t>2</a:t>
            </a:r>
            <a:r>
              <a:rPr lang="en-US" sz="2800">
                <a:latin typeface="Arial" pitchFamily="34" charset="0"/>
              </a:rPr>
              <a:t> + C = 2CO]</a:t>
            </a:r>
          </a:p>
          <a:p>
            <a:r>
              <a:rPr lang="en-US">
                <a:latin typeface="Arial" pitchFamily="34" charset="0"/>
              </a:rPr>
              <a:t>Research method – thermogravimetric analysis</a:t>
            </a:r>
          </a:p>
          <a:p>
            <a:r>
              <a:rPr lang="en-US">
                <a:latin typeface="Arial" pitchFamily="34" charset="0"/>
              </a:rPr>
              <a:t>Practice – extraction of Ti from FeTiO</a:t>
            </a:r>
            <a:r>
              <a:rPr lang="en-US" baseline="-25000">
                <a:latin typeface="Arial" pitchFamily="34" charset="0"/>
              </a:rPr>
              <a:t>3</a:t>
            </a:r>
            <a:r>
              <a:rPr lang="en-US">
                <a:latin typeface="Arial" pitchFamily="34" charset="0"/>
              </a:rPr>
              <a:t>, Al from Al</a:t>
            </a:r>
            <a:r>
              <a:rPr lang="en-US" baseline="-25000">
                <a:latin typeface="Arial" pitchFamily="34" charset="0"/>
              </a:rPr>
              <a:t>2</a:t>
            </a:r>
            <a:r>
              <a:rPr lang="en-US">
                <a:latin typeface="Arial" pitchFamily="34" charset="0"/>
              </a:rPr>
              <a:t>O</a:t>
            </a:r>
            <a:r>
              <a:rPr lang="en-US" baseline="-25000">
                <a:latin typeface="Arial" pitchFamily="34" charset="0"/>
              </a:rPr>
              <a:t>3</a:t>
            </a:r>
            <a:r>
              <a:rPr lang="en-US">
                <a:latin typeface="Arial" pitchFamily="34" charset="0"/>
              </a:rPr>
              <a:t> – bearing minerals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atin typeface="Arial" pitchFamily="34" charset="0"/>
              </a:rPr>
              <a:t>First Teaching Experience</a:t>
            </a:r>
          </a:p>
        </p:txBody>
      </p:sp>
      <p:sp>
        <p:nvSpPr>
          <p:cNvPr id="98307" name="Rectangle 3"/>
          <p:cNvSpPr>
            <a:spLocks noGrp="1" noChangeArrowheads="1"/>
          </p:cNvSpPr>
          <p:nvPr>
            <p:ph type="body" idx="1"/>
          </p:nvPr>
        </p:nvSpPr>
        <p:spPr/>
        <p:txBody>
          <a:bodyPr/>
          <a:lstStyle/>
          <a:p>
            <a:r>
              <a:rPr lang="en-US">
                <a:latin typeface="Arial" pitchFamily="34" charset="0"/>
              </a:rPr>
              <a:t>Practice – Third-year course in metallurgical reactions – thermodynamics and kinetics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5571</TotalTime>
  <Words>3698</Words>
  <Application>Microsoft Office PowerPoint</Application>
  <PresentationFormat>On-screen Show (4:3)</PresentationFormat>
  <Paragraphs>563</Paragraphs>
  <Slides>66</Slides>
  <Notes>66</Notes>
  <HiddenSlides>12</HiddenSlides>
  <MMClips>0</MMClips>
  <ScaleCrop>false</ScaleCrop>
  <HeadingPairs>
    <vt:vector size="6" baseType="variant">
      <vt:variant>
        <vt:lpstr>Theme</vt:lpstr>
      </vt:variant>
      <vt:variant>
        <vt:i4>24</vt:i4>
      </vt:variant>
      <vt:variant>
        <vt:lpstr>Embedded OLE Servers</vt:lpstr>
      </vt:variant>
      <vt:variant>
        <vt:i4>2</vt:i4>
      </vt:variant>
      <vt:variant>
        <vt:lpstr>Slide Titles</vt:lpstr>
      </vt:variant>
      <vt:variant>
        <vt:i4>66</vt:i4>
      </vt:variant>
    </vt:vector>
  </HeadingPairs>
  <TitlesOfParts>
    <vt:vector size="92" baseType="lpstr">
      <vt:lpstr>Default Design</vt:lpstr>
      <vt:lpstr>1_Default Design</vt:lpstr>
      <vt:lpstr>9_Blank Presentation</vt:lpstr>
      <vt:lpstr>7_Blank Presentation</vt:lpstr>
      <vt:lpstr>8_Blank Presentation</vt:lpstr>
      <vt:lpstr>3_Default Design</vt:lpstr>
      <vt:lpstr>4_Default Design</vt:lpstr>
      <vt:lpstr>1_Office Theme</vt:lpstr>
      <vt:lpstr>2_Office Theme</vt:lpstr>
      <vt:lpstr>3_Office Theme</vt:lpstr>
      <vt:lpstr>4_Office Theme</vt:lpstr>
      <vt:lpstr>5_Office Theme</vt:lpstr>
      <vt:lpstr>6_Office Theme</vt:lpstr>
      <vt:lpstr>7_Office Theme</vt:lpstr>
      <vt:lpstr>5_Default Design</vt:lpstr>
      <vt:lpstr>8_Office Theme</vt:lpstr>
      <vt:lpstr>9_Office Theme</vt:lpstr>
      <vt:lpstr>6_Default Design</vt:lpstr>
      <vt:lpstr>Blank Presentation</vt:lpstr>
      <vt:lpstr>1_Blank Presentation</vt:lpstr>
      <vt:lpstr>Office Theme</vt:lpstr>
      <vt:lpstr>10_Office Theme</vt:lpstr>
      <vt:lpstr>11_Office Theme</vt:lpstr>
      <vt:lpstr>2_Default Design</vt:lpstr>
      <vt:lpstr>Equation</vt:lpstr>
      <vt:lpstr>Drawing</vt:lpstr>
      <vt:lpstr>Advancing the Practice of Engineering Education</vt:lpstr>
      <vt:lpstr>Engineering</vt:lpstr>
      <vt:lpstr>Questions Shaping the Keynote</vt:lpstr>
      <vt:lpstr>Slide 4</vt:lpstr>
      <vt:lpstr>Process Metallurgy</vt:lpstr>
      <vt:lpstr>Dissolution Kinetics</vt:lpstr>
      <vt:lpstr>Iron Ore Desliming</vt:lpstr>
      <vt:lpstr>Metal Oxide Reduction Roasting</vt:lpstr>
      <vt:lpstr>First Teaching Experience</vt:lpstr>
      <vt:lpstr>Slide 10</vt:lpstr>
      <vt:lpstr>Engineering Education</vt:lpstr>
      <vt:lpstr>University of Minnesota College of Education Social, Psychological and Philosophical Foundations of Education</vt:lpstr>
      <vt:lpstr>Acquisition of Expertise Fitts P, &amp; Posner MI. Human Performance. Belmont, CA: Brooks/Cole, 1967.</vt:lpstr>
      <vt:lpstr>Paradox of Expertise</vt:lpstr>
      <vt:lpstr>Expertise Implies:</vt:lpstr>
      <vt:lpstr>University of Minnesota College of Education Social, Psychological and Philosophical Foundations of Education</vt:lpstr>
      <vt:lpstr>Slide 17</vt:lpstr>
      <vt:lpstr>Cooperative Learning</vt:lpstr>
      <vt:lpstr>Lewin’s Contributions</vt:lpstr>
      <vt:lpstr>Slide 20</vt:lpstr>
      <vt:lpstr>Slide 21</vt:lpstr>
      <vt:lpstr>Slide 22</vt:lpstr>
      <vt:lpstr>Slide 23</vt:lpstr>
      <vt:lpstr>Pedagogies of Engagement</vt:lpstr>
      <vt:lpstr>The Active Learning Continuum</vt:lpstr>
      <vt:lpstr>Slide 26</vt:lpstr>
      <vt:lpstr>Slide 27</vt:lpstr>
      <vt:lpstr>Slide 28</vt:lpstr>
      <vt:lpstr>Slide 29</vt:lpstr>
      <vt:lpstr>Slide 30</vt:lpstr>
      <vt:lpstr>Slide 31</vt:lpstr>
      <vt:lpstr>Cooperative Learning Adopted The American College Teacher:  National Norms for 2007-2008</vt:lpstr>
      <vt:lpstr>Celebration of Two Major ASEE Milestones</vt:lpstr>
      <vt:lpstr>One BIG Idea; Two Perspectives</vt:lpstr>
      <vt:lpstr>Slide 35</vt:lpstr>
      <vt:lpstr>Slide 36</vt:lpstr>
      <vt:lpstr>Slide 37</vt:lpstr>
      <vt:lpstr>Slide 38</vt:lpstr>
      <vt:lpstr>Slide 39</vt:lpstr>
      <vt:lpstr>Definitions</vt:lpstr>
      <vt:lpstr>Engineering in Popular Media</vt:lpstr>
      <vt:lpstr>Slide 42</vt:lpstr>
      <vt:lpstr>Slide 43</vt:lpstr>
      <vt:lpstr>Slide 44</vt:lpstr>
      <vt:lpstr>Slide 45</vt:lpstr>
      <vt:lpstr>Slide 46</vt:lpstr>
      <vt:lpstr>Desired Attributes of a Global Engineer*</vt:lpstr>
      <vt:lpstr>Successful Attributes for the Engineer of 2020</vt:lpstr>
      <vt:lpstr>Engineering Education Research</vt:lpstr>
      <vt:lpstr>Getting Started in Engineering Education Research  Fundamentals of Engineering Education Research </vt:lpstr>
      <vt:lpstr>Levels of Engineering Education Inquiry</vt:lpstr>
      <vt:lpstr>Some history about this workshop</vt:lpstr>
      <vt:lpstr>RREE Approach</vt:lpstr>
      <vt:lpstr>Slide 54</vt:lpstr>
      <vt:lpstr>Slide 55</vt:lpstr>
      <vt:lpstr>Research Process</vt:lpstr>
      <vt:lpstr>RREE2</vt:lpstr>
      <vt:lpstr>Status of RREE Project</vt:lpstr>
      <vt:lpstr>Slide 59</vt:lpstr>
      <vt:lpstr>An emerging global community</vt:lpstr>
      <vt:lpstr>Groups, centers, departments…</vt:lpstr>
      <vt:lpstr>Engineering education societies…</vt:lpstr>
      <vt:lpstr>Forums for dissemination…</vt:lpstr>
      <vt:lpstr>Engineering Education Research Networking Session  Connecting Engineering Education Research Programs from Around the World </vt:lpstr>
      <vt:lpstr>ASEE 2010 – EER PhD Program Briefings</vt:lpstr>
      <vt:lpstr>Slide 66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Smith-CE-Seminar1003</dc:title>
  <dc:creator>Karl A. Smith</dc:creator>
  <cp:lastModifiedBy>Karl Smith</cp:lastModifiedBy>
  <cp:revision>121</cp:revision>
  <dcterms:created xsi:type="dcterms:W3CDTF">2001-03-15T07:45:54Z</dcterms:created>
  <dcterms:modified xsi:type="dcterms:W3CDTF">2011-08-06T04:04:10Z</dcterms:modified>
</cp:coreProperties>
</file>