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7.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8.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9.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0.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1.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2.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3.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tags/tag12.xml" ContentType="application/vnd.openxmlformats-officedocument.presentationml.tags+xml"/>
  <Override PartName="/ppt/notesSlides/notesSlide34.xml" ContentType="application/vnd.openxmlformats-officedocument.presentationml.notesSlide+xml"/>
  <Override PartName="/ppt/tags/tag1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4.xml" ContentType="application/vnd.openxmlformats-officedocument.presentationml.tags+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xml" ContentType="application/vnd.openxmlformats-officedocument.presentationml.tags+xml"/>
  <Override PartName="/ppt/notesSlides/notesSlide48.xml" ContentType="application/vnd.openxmlformats-officedocument.presentationml.notesSlide+xml"/>
  <Override PartName="/ppt/tags/tag19.xml" ContentType="application/vnd.openxmlformats-officedocument.presentationml.tags+xml"/>
  <Override PartName="/ppt/notesSlides/notesSlide49.xml" ContentType="application/vnd.openxmlformats-officedocument.presentationml.notesSlide+xml"/>
  <Override PartName="/ppt/tags/tag20.xml" ContentType="application/vnd.openxmlformats-officedocument.presentationml.tags+xml"/>
  <Override PartName="/ppt/notesSlides/notesSlide50.xml" ContentType="application/vnd.openxmlformats-officedocument.presentationml.notesSlide+xml"/>
  <Override PartName="/ppt/tags/tag21.xml" ContentType="application/vnd.openxmlformats-officedocument.presentationml.tags+xml"/>
  <Override PartName="/ppt/notesSlides/notesSlide51.xml" ContentType="application/vnd.openxmlformats-officedocument.presentationml.notesSlide+xml"/>
  <Override PartName="/ppt/tags/tag22.xml" ContentType="application/vnd.openxmlformats-officedocument.presentationml.tags+xml"/>
  <Override PartName="/ppt/notesSlides/notesSlide52.xml" ContentType="application/vnd.openxmlformats-officedocument.presentationml.notesSlide+xml"/>
  <Override PartName="/ppt/tags/tag23.xml" ContentType="application/vnd.openxmlformats-officedocument.presentationml.tags+xml"/>
  <Override PartName="/ppt/notesSlides/notesSlide53.xml" ContentType="application/vnd.openxmlformats-officedocument.presentationml.notesSlide+xml"/>
  <Override PartName="/ppt/tags/tag2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25.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26.xml" ContentType="application/vnd.openxmlformats-officedocument.presentationml.tags+xml"/>
  <Override PartName="/ppt/notesSlides/notesSlide58.xml" ContentType="application/vnd.openxmlformats-officedocument.presentationml.notesSlide+xml"/>
  <Override PartName="/ppt/tags/tag27.xml" ContentType="application/vnd.openxmlformats-officedocument.presentationml.tags+xml"/>
  <Override PartName="/ppt/notesSlides/notesSlide59.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 id="2147483738" r:id="rId3"/>
    <p:sldMasterId id="2147483752" r:id="rId4"/>
    <p:sldMasterId id="2147483820" r:id="rId5"/>
    <p:sldMasterId id="2147483899" r:id="rId6"/>
    <p:sldMasterId id="2147483916" r:id="rId7"/>
    <p:sldMasterId id="2147483928" r:id="rId8"/>
    <p:sldMasterId id="2147483943" r:id="rId9"/>
    <p:sldMasterId id="2147484013" r:id="rId10"/>
    <p:sldMasterId id="2147484029" r:id="rId11"/>
    <p:sldMasterId id="2147484042" r:id="rId12"/>
    <p:sldMasterId id="2147484073" r:id="rId13"/>
    <p:sldMasterId id="2147484088" r:id="rId14"/>
    <p:sldMasterId id="2147484100" r:id="rId15"/>
    <p:sldMasterId id="2147484112" r:id="rId16"/>
    <p:sldMasterId id="2147484126" r:id="rId17"/>
    <p:sldMasterId id="2147484141" r:id="rId18"/>
    <p:sldMasterId id="2147484154" r:id="rId19"/>
    <p:sldMasterId id="2147484166" r:id="rId20"/>
    <p:sldMasterId id="2147484178" r:id="rId21"/>
    <p:sldMasterId id="2147484193" r:id="rId22"/>
    <p:sldMasterId id="2147484206" r:id="rId23"/>
    <p:sldMasterId id="2147484219" r:id="rId24"/>
  </p:sldMasterIdLst>
  <p:notesMasterIdLst>
    <p:notesMasterId r:id="rId85"/>
  </p:notesMasterIdLst>
  <p:handoutMasterIdLst>
    <p:handoutMasterId r:id="rId86"/>
  </p:handoutMasterIdLst>
  <p:sldIdLst>
    <p:sldId id="381" r:id="rId25"/>
    <p:sldId id="399" r:id="rId26"/>
    <p:sldId id="410" r:id="rId27"/>
    <p:sldId id="412" r:id="rId28"/>
    <p:sldId id="413" r:id="rId29"/>
    <p:sldId id="414" r:id="rId30"/>
    <p:sldId id="411" r:id="rId31"/>
    <p:sldId id="429" r:id="rId32"/>
    <p:sldId id="415" r:id="rId33"/>
    <p:sldId id="322" r:id="rId34"/>
    <p:sldId id="368" r:id="rId35"/>
    <p:sldId id="406" r:id="rId36"/>
    <p:sldId id="382" r:id="rId37"/>
    <p:sldId id="428" r:id="rId38"/>
    <p:sldId id="383" r:id="rId39"/>
    <p:sldId id="384" r:id="rId40"/>
    <p:sldId id="407" r:id="rId41"/>
    <p:sldId id="385" r:id="rId42"/>
    <p:sldId id="386" r:id="rId43"/>
    <p:sldId id="387" r:id="rId44"/>
    <p:sldId id="388" r:id="rId45"/>
    <p:sldId id="389" r:id="rId46"/>
    <p:sldId id="390" r:id="rId47"/>
    <p:sldId id="391" r:id="rId48"/>
    <p:sldId id="392" r:id="rId49"/>
    <p:sldId id="393" r:id="rId50"/>
    <p:sldId id="394" r:id="rId51"/>
    <p:sldId id="340" r:id="rId52"/>
    <p:sldId id="395" r:id="rId53"/>
    <p:sldId id="396" r:id="rId54"/>
    <p:sldId id="397" r:id="rId55"/>
    <p:sldId id="398" r:id="rId56"/>
    <p:sldId id="341" r:id="rId57"/>
    <p:sldId id="342" r:id="rId58"/>
    <p:sldId id="343" r:id="rId59"/>
    <p:sldId id="427" r:id="rId60"/>
    <p:sldId id="344" r:id="rId61"/>
    <p:sldId id="278" r:id="rId62"/>
    <p:sldId id="370" r:id="rId63"/>
    <p:sldId id="281" r:id="rId64"/>
    <p:sldId id="372" r:id="rId65"/>
    <p:sldId id="400" r:id="rId66"/>
    <p:sldId id="282" r:id="rId67"/>
    <p:sldId id="401" r:id="rId68"/>
    <p:sldId id="403" r:id="rId69"/>
    <p:sldId id="404" r:id="rId70"/>
    <p:sldId id="405" r:id="rId71"/>
    <p:sldId id="279" r:id="rId72"/>
    <p:sldId id="280" r:id="rId73"/>
    <p:sldId id="416" r:id="rId74"/>
    <p:sldId id="417" r:id="rId75"/>
    <p:sldId id="424" r:id="rId76"/>
    <p:sldId id="419" r:id="rId77"/>
    <p:sldId id="420" r:id="rId78"/>
    <p:sldId id="421" r:id="rId79"/>
    <p:sldId id="422" r:id="rId80"/>
    <p:sldId id="426" r:id="rId81"/>
    <p:sldId id="425" r:id="rId82"/>
    <p:sldId id="379" r:id="rId83"/>
    <p:sldId id="380" r:id="rId84"/>
  </p:sldIdLst>
  <p:sldSz cx="9144000" cy="6858000" type="screen4x3"/>
  <p:notesSz cx="9601200" cy="73152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114"/>
      </p:cViewPr>
      <p:guideLst>
        <p:guide orient="horz" pos="2160"/>
        <p:guide pos="2880"/>
      </p:guideLst>
    </p:cSldViewPr>
  </p:slideViewPr>
  <p:notesTextViewPr>
    <p:cViewPr>
      <p:scale>
        <a:sx n="3" d="2"/>
        <a:sy n="3" d="2"/>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58648111332003E-2"/>
          <c:y val="8.3969465648856115E-2"/>
          <c:w val="0.84493041749503606"/>
          <c:h val="0.76335877862595425"/>
        </c:manualLayout>
      </c:layout>
      <c:barChart>
        <c:barDir val="col"/>
        <c:grouping val="clustered"/>
        <c:varyColors val="0"/>
        <c:ser>
          <c:idx val="0"/>
          <c:order val="0"/>
          <c:tx>
            <c:strRef>
              <c:f>Sheet1!$C$5</c:f>
              <c:strCache>
                <c:ptCount val="1"/>
                <c:pt idx="0">
                  <c:v>1</c:v>
                </c:pt>
              </c:strCache>
            </c:strRef>
          </c:tx>
          <c:spPr>
            <a:solidFill>
              <a:srgbClr val="9999FF"/>
            </a:solidFill>
            <a:ln w="20094">
              <a:solidFill>
                <a:srgbClr val="000000"/>
              </a:solidFill>
              <a:prstDash val="solid"/>
            </a:ln>
          </c:spPr>
          <c:invertIfNegative val="0"/>
          <c:cat>
            <c:strRef>
              <c:f>Sheet1!$B$6:$B$8</c:f>
              <c:strCache>
                <c:ptCount val="3"/>
                <c:pt idx="0">
                  <c:v>Q4</c:v>
                </c:pt>
                <c:pt idx="1">
                  <c:v>Q5</c:v>
                </c:pt>
                <c:pt idx="2">
                  <c:v>Q6</c:v>
                </c:pt>
              </c:strCache>
            </c:strRef>
          </c:cat>
          <c:val>
            <c:numRef>
              <c:f>Sheet1!$C$6:$C$8</c:f>
              <c:numCache>
                <c:formatCode>General</c:formatCode>
                <c:ptCount val="3"/>
                <c:pt idx="0">
                  <c:v>0</c:v>
                </c:pt>
                <c:pt idx="1">
                  <c:v>0</c:v>
                </c:pt>
                <c:pt idx="2">
                  <c:v>0</c:v>
                </c:pt>
              </c:numCache>
            </c:numRef>
          </c:val>
        </c:ser>
        <c:ser>
          <c:idx val="1"/>
          <c:order val="1"/>
          <c:tx>
            <c:strRef>
              <c:f>Sheet1!$D$5</c:f>
              <c:strCache>
                <c:ptCount val="1"/>
                <c:pt idx="0">
                  <c:v>2</c:v>
                </c:pt>
              </c:strCache>
            </c:strRef>
          </c:tx>
          <c:spPr>
            <a:solidFill>
              <a:srgbClr val="993366"/>
            </a:solidFill>
            <a:ln w="20094">
              <a:solidFill>
                <a:srgbClr val="000000"/>
              </a:solidFill>
              <a:prstDash val="solid"/>
            </a:ln>
          </c:spPr>
          <c:invertIfNegative val="0"/>
          <c:cat>
            <c:strRef>
              <c:f>Sheet1!$B$6:$B$8</c:f>
              <c:strCache>
                <c:ptCount val="3"/>
                <c:pt idx="0">
                  <c:v>Q4</c:v>
                </c:pt>
                <c:pt idx="1">
                  <c:v>Q5</c:v>
                </c:pt>
                <c:pt idx="2">
                  <c:v>Q6</c:v>
                </c:pt>
              </c:strCache>
            </c:strRef>
          </c:cat>
          <c:val>
            <c:numRef>
              <c:f>Sheet1!$D$6:$D$8</c:f>
              <c:numCache>
                <c:formatCode>General</c:formatCode>
                <c:ptCount val="3"/>
                <c:pt idx="0">
                  <c:v>6</c:v>
                </c:pt>
                <c:pt idx="1">
                  <c:v>3</c:v>
                </c:pt>
                <c:pt idx="2">
                  <c:v>2</c:v>
                </c:pt>
              </c:numCache>
            </c:numRef>
          </c:val>
        </c:ser>
        <c:ser>
          <c:idx val="2"/>
          <c:order val="2"/>
          <c:tx>
            <c:strRef>
              <c:f>Sheet1!$E$5</c:f>
              <c:strCache>
                <c:ptCount val="1"/>
                <c:pt idx="0">
                  <c:v>3</c:v>
                </c:pt>
              </c:strCache>
            </c:strRef>
          </c:tx>
          <c:spPr>
            <a:solidFill>
              <a:srgbClr val="FFFFCC"/>
            </a:solidFill>
            <a:ln w="20094">
              <a:solidFill>
                <a:srgbClr val="000000"/>
              </a:solidFill>
              <a:prstDash val="solid"/>
            </a:ln>
          </c:spPr>
          <c:invertIfNegative val="0"/>
          <c:cat>
            <c:strRef>
              <c:f>Sheet1!$B$6:$B$8</c:f>
              <c:strCache>
                <c:ptCount val="3"/>
                <c:pt idx="0">
                  <c:v>Q4</c:v>
                </c:pt>
                <c:pt idx="1">
                  <c:v>Q5</c:v>
                </c:pt>
                <c:pt idx="2">
                  <c:v>Q6</c:v>
                </c:pt>
              </c:strCache>
            </c:strRef>
          </c:cat>
          <c:val>
            <c:numRef>
              <c:f>Sheet1!$E$6:$E$8</c:f>
              <c:numCache>
                <c:formatCode>General</c:formatCode>
                <c:ptCount val="3"/>
                <c:pt idx="0">
                  <c:v>21</c:v>
                </c:pt>
                <c:pt idx="1">
                  <c:v>8</c:v>
                </c:pt>
                <c:pt idx="2">
                  <c:v>11</c:v>
                </c:pt>
              </c:numCache>
            </c:numRef>
          </c:val>
        </c:ser>
        <c:ser>
          <c:idx val="3"/>
          <c:order val="3"/>
          <c:tx>
            <c:strRef>
              <c:f>Sheet1!$F$5</c:f>
              <c:strCache>
                <c:ptCount val="1"/>
                <c:pt idx="0">
                  <c:v>4</c:v>
                </c:pt>
              </c:strCache>
            </c:strRef>
          </c:tx>
          <c:spPr>
            <a:solidFill>
              <a:srgbClr val="CCFFFF"/>
            </a:solidFill>
            <a:ln w="20094">
              <a:solidFill>
                <a:srgbClr val="000000"/>
              </a:solidFill>
              <a:prstDash val="solid"/>
            </a:ln>
          </c:spPr>
          <c:invertIfNegative val="0"/>
          <c:cat>
            <c:strRef>
              <c:f>Sheet1!$B$6:$B$8</c:f>
              <c:strCache>
                <c:ptCount val="3"/>
                <c:pt idx="0">
                  <c:v>Q4</c:v>
                </c:pt>
                <c:pt idx="1">
                  <c:v>Q5</c:v>
                </c:pt>
                <c:pt idx="2">
                  <c:v>Q6</c:v>
                </c:pt>
              </c:strCache>
            </c:strRef>
          </c:cat>
          <c:val>
            <c:numRef>
              <c:f>Sheet1!$F$6:$F$8</c:f>
              <c:numCache>
                <c:formatCode>General</c:formatCode>
                <c:ptCount val="3"/>
                <c:pt idx="0">
                  <c:v>3</c:v>
                </c:pt>
                <c:pt idx="1">
                  <c:v>13</c:v>
                </c:pt>
                <c:pt idx="2">
                  <c:v>10</c:v>
                </c:pt>
              </c:numCache>
            </c:numRef>
          </c:val>
        </c:ser>
        <c:ser>
          <c:idx val="4"/>
          <c:order val="4"/>
          <c:tx>
            <c:strRef>
              <c:f>Sheet1!$G$5</c:f>
              <c:strCache>
                <c:ptCount val="1"/>
                <c:pt idx="0">
                  <c:v>5</c:v>
                </c:pt>
              </c:strCache>
            </c:strRef>
          </c:tx>
          <c:spPr>
            <a:solidFill>
              <a:srgbClr val="660066"/>
            </a:solidFill>
            <a:ln w="20094">
              <a:solidFill>
                <a:srgbClr val="000000"/>
              </a:solidFill>
              <a:prstDash val="solid"/>
            </a:ln>
          </c:spPr>
          <c:invertIfNegative val="0"/>
          <c:cat>
            <c:strRef>
              <c:f>Sheet1!$B$6:$B$8</c:f>
              <c:strCache>
                <c:ptCount val="3"/>
                <c:pt idx="0">
                  <c:v>Q4</c:v>
                </c:pt>
                <c:pt idx="1">
                  <c:v>Q5</c:v>
                </c:pt>
                <c:pt idx="2">
                  <c:v>Q6</c:v>
                </c:pt>
              </c:strCache>
            </c:strRef>
          </c:cat>
          <c:val>
            <c:numRef>
              <c:f>Sheet1!$G$6:$G$8</c:f>
              <c:numCache>
                <c:formatCode>General</c:formatCode>
                <c:ptCount val="3"/>
                <c:pt idx="0">
                  <c:v>1</c:v>
                </c:pt>
                <c:pt idx="1">
                  <c:v>10</c:v>
                </c:pt>
                <c:pt idx="2">
                  <c:v>7</c:v>
                </c:pt>
              </c:numCache>
            </c:numRef>
          </c:val>
        </c:ser>
        <c:dLbls>
          <c:showLegendKey val="0"/>
          <c:showVal val="0"/>
          <c:showCatName val="0"/>
          <c:showSerName val="0"/>
          <c:showPercent val="0"/>
          <c:showBubbleSize val="0"/>
        </c:dLbls>
        <c:gapWidth val="150"/>
        <c:axId val="127359024"/>
        <c:axId val="89320776"/>
      </c:barChart>
      <c:catAx>
        <c:axId val="127359024"/>
        <c:scaling>
          <c:orientation val="minMax"/>
        </c:scaling>
        <c:delete val="0"/>
        <c:axPos val="b"/>
        <c:numFmt formatCode="General" sourceLinked="1"/>
        <c:majorTickMark val="out"/>
        <c:minorTickMark val="none"/>
        <c:tickLblPos val="nextTo"/>
        <c:spPr>
          <a:ln w="5023">
            <a:solidFill>
              <a:srgbClr val="000000"/>
            </a:solidFill>
            <a:prstDash val="solid"/>
          </a:ln>
        </c:spPr>
        <c:txPr>
          <a:bodyPr rot="0" vert="horz"/>
          <a:lstStyle/>
          <a:p>
            <a:pPr>
              <a:defRPr sz="1503" b="0" i="0" u="none" strike="noStrike" baseline="0">
                <a:solidFill>
                  <a:srgbClr val="000000"/>
                </a:solidFill>
                <a:latin typeface="Arial"/>
                <a:ea typeface="Arial"/>
                <a:cs typeface="Arial"/>
              </a:defRPr>
            </a:pPr>
            <a:endParaRPr lang="en-US"/>
          </a:p>
        </c:txPr>
        <c:crossAx val="89320776"/>
        <c:crosses val="autoZero"/>
        <c:auto val="1"/>
        <c:lblAlgn val="ctr"/>
        <c:lblOffset val="100"/>
        <c:tickLblSkip val="1"/>
        <c:tickMarkSkip val="1"/>
        <c:noMultiLvlLbl val="0"/>
      </c:catAx>
      <c:valAx>
        <c:axId val="89320776"/>
        <c:scaling>
          <c:orientation val="minMax"/>
        </c:scaling>
        <c:delete val="0"/>
        <c:axPos val="l"/>
        <c:majorGridlines>
          <c:spPr>
            <a:ln w="5023">
              <a:solidFill>
                <a:srgbClr val="000000"/>
              </a:solidFill>
              <a:prstDash val="solid"/>
            </a:ln>
          </c:spPr>
        </c:majorGridlines>
        <c:numFmt formatCode="General" sourceLinked="1"/>
        <c:majorTickMark val="out"/>
        <c:minorTickMark val="none"/>
        <c:tickLblPos val="nextTo"/>
        <c:spPr>
          <a:ln w="5023">
            <a:solidFill>
              <a:srgbClr val="000000"/>
            </a:solidFill>
            <a:prstDash val="solid"/>
          </a:ln>
        </c:spPr>
        <c:txPr>
          <a:bodyPr rot="0" vert="horz"/>
          <a:lstStyle/>
          <a:p>
            <a:pPr>
              <a:defRPr sz="1503" b="0" i="0" u="none" strike="noStrike" baseline="0">
                <a:solidFill>
                  <a:srgbClr val="000000"/>
                </a:solidFill>
                <a:latin typeface="Arial"/>
                <a:ea typeface="Arial"/>
                <a:cs typeface="Arial"/>
              </a:defRPr>
            </a:pPr>
            <a:endParaRPr lang="en-US"/>
          </a:p>
        </c:txPr>
        <c:crossAx val="127359024"/>
        <c:crosses val="autoZero"/>
        <c:crossBetween val="between"/>
      </c:valAx>
      <c:spPr>
        <a:solidFill>
          <a:srgbClr val="C0C0C0"/>
        </a:solidFill>
        <a:ln w="20094">
          <a:solidFill>
            <a:srgbClr val="808080"/>
          </a:solidFill>
          <a:prstDash val="solid"/>
        </a:ln>
      </c:spPr>
    </c:plotArea>
    <c:legend>
      <c:legendPos val="r"/>
      <c:layout>
        <c:manualLayout>
          <c:xMode val="edge"/>
          <c:yMode val="edge"/>
          <c:x val="0.93836978131212656"/>
          <c:y val="0.25954198473282442"/>
          <c:w val="5.3677932405566592E-2"/>
          <c:h val="0.40458015267175584"/>
        </c:manualLayout>
      </c:layout>
      <c:overlay val="0"/>
      <c:spPr>
        <a:solidFill>
          <a:srgbClr val="FFFFFF"/>
        </a:solidFill>
        <a:ln w="5023">
          <a:solidFill>
            <a:srgbClr val="000000"/>
          </a:solidFill>
          <a:prstDash val="solid"/>
        </a:ln>
      </c:spPr>
      <c:txPr>
        <a:bodyPr/>
        <a:lstStyle/>
        <a:p>
          <a:pPr>
            <a:defRPr sz="1377"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5023">
      <a:solidFill>
        <a:srgbClr val="000000"/>
      </a:solidFill>
      <a:prstDash val="solid"/>
    </a:ln>
  </c:spPr>
  <c:txPr>
    <a:bodyPr/>
    <a:lstStyle/>
    <a:p>
      <a:pPr>
        <a:defRPr sz="1503"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1703C-DCC6-46AF-9B2D-1D12B58634EF}"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n-US"/>
        </a:p>
      </dgm:t>
    </dgm:pt>
    <dgm:pt modelId="{8F1D0B7F-84A8-426F-9CEF-A18A5C8295BC}">
      <dgm:prSet phldrT="[Text]" custT="1"/>
      <dgm:spPr/>
      <dgm:t>
        <a:bodyPr/>
        <a:lstStyle/>
        <a:p>
          <a:r>
            <a:rPr lang="en-US" sz="2000" dirty="0" smtClean="0"/>
            <a:t>Understanding by Design</a:t>
          </a:r>
          <a:endParaRPr lang="en-US" sz="2000" dirty="0"/>
        </a:p>
      </dgm:t>
    </dgm:pt>
    <dgm:pt modelId="{5C6812B6-E42E-4BAE-A744-9CC371A0286E}" type="parTrans" cxnId="{203E3741-BD68-40CC-933A-61DA043D80BC}">
      <dgm:prSet/>
      <dgm:spPr/>
      <dgm:t>
        <a:bodyPr/>
        <a:lstStyle/>
        <a:p>
          <a:endParaRPr lang="en-US"/>
        </a:p>
      </dgm:t>
    </dgm:pt>
    <dgm:pt modelId="{AF2FDBAD-A2C3-4184-9DC4-E1CD4DC84223}" type="sibTrans" cxnId="{203E3741-BD68-40CC-933A-61DA043D80BC}">
      <dgm:prSet/>
      <dgm:spPr/>
      <dgm:t>
        <a:bodyPr/>
        <a:lstStyle/>
        <a:p>
          <a:endParaRPr lang="en-US"/>
        </a:p>
      </dgm:t>
    </dgm:pt>
    <dgm:pt modelId="{15F2A15B-3700-415D-9024-0A8EA0549B2E}">
      <dgm:prSet phldrT="[Text]"/>
      <dgm:spPr/>
      <dgm:t>
        <a:bodyPr/>
        <a:lstStyle/>
        <a:p>
          <a:r>
            <a:rPr lang="en-US" dirty="0" smtClean="0"/>
            <a:t>Identify the desired results</a:t>
          </a:r>
          <a:endParaRPr lang="en-US" dirty="0"/>
        </a:p>
      </dgm:t>
    </dgm:pt>
    <dgm:pt modelId="{8F721F9E-B1C6-4886-9D5E-E7713BB1F13C}" type="parTrans" cxnId="{F19394D2-0468-4934-9338-90508DEA4F42}">
      <dgm:prSet/>
      <dgm:spPr/>
      <dgm:t>
        <a:bodyPr/>
        <a:lstStyle/>
        <a:p>
          <a:endParaRPr lang="en-US" dirty="0"/>
        </a:p>
      </dgm:t>
    </dgm:pt>
    <dgm:pt modelId="{6F1010E3-34B0-461A-9123-944862A4ECCB}" type="sibTrans" cxnId="{F19394D2-0468-4934-9338-90508DEA4F42}">
      <dgm:prSet/>
      <dgm:spPr/>
      <dgm:t>
        <a:bodyPr/>
        <a:lstStyle/>
        <a:p>
          <a:endParaRPr lang="en-US"/>
        </a:p>
      </dgm:t>
    </dgm:pt>
    <dgm:pt modelId="{0B861825-205F-4812-B6B3-825B77AAE771}">
      <dgm:prSet phldrT="[Text]"/>
      <dgm:spPr/>
      <dgm:t>
        <a:bodyPr/>
        <a:lstStyle/>
        <a:p>
          <a:r>
            <a:rPr lang="en-US" dirty="0" smtClean="0"/>
            <a:t>Determine acceptable evidence</a:t>
          </a:r>
        </a:p>
      </dgm:t>
    </dgm:pt>
    <dgm:pt modelId="{5694200C-431B-4082-829F-B8FE8782E3F5}" type="parTrans" cxnId="{A5D968AD-F2F4-4859-98F0-8F6CA9D0A5A1}">
      <dgm:prSet/>
      <dgm:spPr/>
      <dgm:t>
        <a:bodyPr/>
        <a:lstStyle/>
        <a:p>
          <a:endParaRPr lang="en-US" dirty="0"/>
        </a:p>
      </dgm:t>
    </dgm:pt>
    <dgm:pt modelId="{6EA8677A-EB96-44F4-B196-7AAFD03583FD}" type="sibTrans" cxnId="{A5D968AD-F2F4-4859-98F0-8F6CA9D0A5A1}">
      <dgm:prSet/>
      <dgm:spPr/>
      <dgm:t>
        <a:bodyPr/>
        <a:lstStyle/>
        <a:p>
          <a:endParaRPr lang="en-US"/>
        </a:p>
      </dgm:t>
    </dgm:pt>
    <dgm:pt modelId="{A7BBB51C-74A6-42D3-8748-C8B6590338B1}">
      <dgm:prSet phldrT="[Text]" custT="1"/>
      <dgm:spPr/>
      <dgm:t>
        <a:bodyPr/>
        <a:lstStyle/>
        <a:p>
          <a:r>
            <a:rPr lang="en-US" sz="2000" dirty="0" smtClean="0"/>
            <a:t>Engineering Design</a:t>
          </a:r>
          <a:endParaRPr lang="en-US" sz="2000" dirty="0"/>
        </a:p>
      </dgm:t>
    </dgm:pt>
    <dgm:pt modelId="{6C1D64C0-8515-442C-B7B7-6B05A3F3630F}" type="parTrans" cxnId="{E6D13D3B-D618-49C4-8D2F-AD0B3A756E97}">
      <dgm:prSet/>
      <dgm:spPr/>
      <dgm:t>
        <a:bodyPr/>
        <a:lstStyle/>
        <a:p>
          <a:endParaRPr lang="en-US"/>
        </a:p>
      </dgm:t>
    </dgm:pt>
    <dgm:pt modelId="{F929936C-AD57-4B70-9F09-2F96AC4FC6AC}" type="sibTrans" cxnId="{E6D13D3B-D618-49C4-8D2F-AD0B3A756E97}">
      <dgm:prSet/>
      <dgm:spPr/>
      <dgm:t>
        <a:bodyPr/>
        <a:lstStyle/>
        <a:p>
          <a:endParaRPr lang="en-US"/>
        </a:p>
      </dgm:t>
    </dgm:pt>
    <dgm:pt modelId="{1E29140A-76A9-422B-9087-CEB96F633E41}">
      <dgm:prSet phldrT="[Text]"/>
      <dgm:spPr/>
      <dgm:t>
        <a:bodyPr/>
        <a:lstStyle/>
        <a:p>
          <a:pPr algn="ctr"/>
          <a:r>
            <a:rPr lang="en-US" dirty="0" smtClean="0"/>
            <a:t>Determine requirements specifications</a:t>
          </a:r>
          <a:endParaRPr lang="en-US" dirty="0"/>
        </a:p>
      </dgm:t>
    </dgm:pt>
    <dgm:pt modelId="{A0ACDD20-7B4D-470F-90AD-99D7A3CF471F}" type="parTrans" cxnId="{B1DDBBC1-8EF4-489C-9D79-373E66FFE6DF}">
      <dgm:prSet/>
      <dgm:spPr/>
      <dgm:t>
        <a:bodyPr/>
        <a:lstStyle/>
        <a:p>
          <a:endParaRPr lang="en-US" dirty="0"/>
        </a:p>
      </dgm:t>
    </dgm:pt>
    <dgm:pt modelId="{8E5BFEC7-BA81-4E40-85DB-CD3BD508E608}" type="sibTrans" cxnId="{B1DDBBC1-8EF4-489C-9D79-373E66FFE6DF}">
      <dgm:prSet/>
      <dgm:spPr/>
      <dgm:t>
        <a:bodyPr/>
        <a:lstStyle/>
        <a:p>
          <a:endParaRPr lang="en-US"/>
        </a:p>
      </dgm:t>
    </dgm:pt>
    <dgm:pt modelId="{5975A414-33F0-4027-8015-7AFC87D8E52A}">
      <dgm:prSet phldrT="[Text]"/>
      <dgm:spPr/>
      <dgm:t>
        <a:bodyPr/>
        <a:lstStyle/>
        <a:p>
          <a:r>
            <a:rPr lang="en-US" dirty="0" smtClean="0"/>
            <a:t>Develop or use  established metrics to measure against outcomes</a:t>
          </a:r>
          <a:endParaRPr lang="en-US" dirty="0"/>
        </a:p>
      </dgm:t>
    </dgm:pt>
    <dgm:pt modelId="{9CE8C1E6-A254-4C5E-8E53-4FE52565F561}" type="parTrans" cxnId="{D7BD3C40-A1DB-4DD6-9257-015EF16B94FA}">
      <dgm:prSet/>
      <dgm:spPr/>
      <dgm:t>
        <a:bodyPr/>
        <a:lstStyle/>
        <a:p>
          <a:endParaRPr lang="en-US" dirty="0"/>
        </a:p>
      </dgm:t>
    </dgm:pt>
    <dgm:pt modelId="{57C6F746-9C52-4D2D-B63C-3726E5C5CF61}" type="sibTrans" cxnId="{D7BD3C40-A1DB-4DD6-9257-015EF16B94FA}">
      <dgm:prSet/>
      <dgm:spPr/>
      <dgm:t>
        <a:bodyPr/>
        <a:lstStyle/>
        <a:p>
          <a:endParaRPr lang="en-US"/>
        </a:p>
      </dgm:t>
    </dgm:pt>
    <dgm:pt modelId="{6EF74779-DEE8-4116-ACBA-FCB3B7A5AD31}">
      <dgm:prSet phldrT="[Text]"/>
      <dgm:spPr/>
      <dgm:t>
        <a:bodyPr/>
        <a:lstStyle/>
        <a:p>
          <a:r>
            <a:rPr lang="en-US" dirty="0" smtClean="0"/>
            <a:t>Plan learning experiences</a:t>
          </a:r>
        </a:p>
      </dgm:t>
    </dgm:pt>
    <dgm:pt modelId="{92F0565F-12E2-4ED8-9FA6-1499C9C28F9F}" type="parTrans" cxnId="{FE5BA05C-62DA-4BE3-BBA8-334DBCAF0DAD}">
      <dgm:prSet/>
      <dgm:spPr/>
      <dgm:t>
        <a:bodyPr/>
        <a:lstStyle/>
        <a:p>
          <a:endParaRPr lang="en-US" dirty="0"/>
        </a:p>
      </dgm:t>
    </dgm:pt>
    <dgm:pt modelId="{846AFED6-5718-4D63-86BB-C9D3A4F6AB68}" type="sibTrans" cxnId="{FE5BA05C-62DA-4BE3-BBA8-334DBCAF0DAD}">
      <dgm:prSet/>
      <dgm:spPr/>
      <dgm:t>
        <a:bodyPr/>
        <a:lstStyle/>
        <a:p>
          <a:endParaRPr lang="en-US"/>
        </a:p>
      </dgm:t>
    </dgm:pt>
    <dgm:pt modelId="{BFF42153-A600-419B-AA8C-9D8BD3A231EF}">
      <dgm:prSet phldrT="[Text]"/>
      <dgm:spPr/>
      <dgm:t>
        <a:bodyPr/>
        <a:lstStyle/>
        <a:p>
          <a:r>
            <a:rPr lang="en-US" dirty="0" smtClean="0"/>
            <a:t>Plan and develop process, system, etc. to implement</a:t>
          </a:r>
          <a:endParaRPr lang="en-US" dirty="0"/>
        </a:p>
      </dgm:t>
    </dgm:pt>
    <dgm:pt modelId="{057DFC18-9A2F-4144-B5E5-5C8ABBC6EFC1}" type="parTrans" cxnId="{8210219C-0BE6-4C8A-AB40-39D44E8E95AC}">
      <dgm:prSet/>
      <dgm:spPr/>
      <dgm:t>
        <a:bodyPr/>
        <a:lstStyle/>
        <a:p>
          <a:endParaRPr lang="en-US" dirty="0"/>
        </a:p>
      </dgm:t>
    </dgm:pt>
    <dgm:pt modelId="{A9D4278B-75FB-4C56-97AD-B5A41088B250}" type="sibTrans" cxnId="{8210219C-0BE6-4C8A-AB40-39D44E8E95AC}">
      <dgm:prSet/>
      <dgm:spPr/>
      <dgm:t>
        <a:bodyPr/>
        <a:lstStyle/>
        <a:p>
          <a:endParaRPr lang="en-US"/>
        </a:p>
      </dgm:t>
    </dgm:pt>
    <dgm:pt modelId="{C95EF627-EEED-4153-BE64-B69F61771BE8}" type="pres">
      <dgm:prSet presAssocID="{D641703C-DCC6-46AF-9B2D-1D12B58634EF}" presName="diagram" presStyleCnt="0">
        <dgm:presLayoutVars>
          <dgm:chPref val="1"/>
          <dgm:dir/>
          <dgm:animOne val="branch"/>
          <dgm:animLvl val="lvl"/>
          <dgm:resizeHandles/>
        </dgm:presLayoutVars>
      </dgm:prSet>
      <dgm:spPr/>
      <dgm:t>
        <a:bodyPr/>
        <a:lstStyle/>
        <a:p>
          <a:endParaRPr lang="en-US"/>
        </a:p>
      </dgm:t>
    </dgm:pt>
    <dgm:pt modelId="{78A985E3-A102-443A-9F85-3D0600F918F4}" type="pres">
      <dgm:prSet presAssocID="{8F1D0B7F-84A8-426F-9CEF-A18A5C8295BC}" presName="root" presStyleCnt="0"/>
      <dgm:spPr/>
    </dgm:pt>
    <dgm:pt modelId="{A43C5378-8185-4814-B4B9-E278B893C348}" type="pres">
      <dgm:prSet presAssocID="{8F1D0B7F-84A8-426F-9CEF-A18A5C8295BC}" presName="rootComposite" presStyleCnt="0"/>
      <dgm:spPr/>
    </dgm:pt>
    <dgm:pt modelId="{983D4983-3D82-4FE1-9D5E-D978687FA7C4}" type="pres">
      <dgm:prSet presAssocID="{8F1D0B7F-84A8-426F-9CEF-A18A5C8295BC}" presName="rootText" presStyleLbl="node1" presStyleIdx="0" presStyleCnt="2"/>
      <dgm:spPr/>
      <dgm:t>
        <a:bodyPr/>
        <a:lstStyle/>
        <a:p>
          <a:endParaRPr lang="en-US"/>
        </a:p>
      </dgm:t>
    </dgm:pt>
    <dgm:pt modelId="{219D85F7-7823-45D2-9497-92CCF3B1B7DF}" type="pres">
      <dgm:prSet presAssocID="{8F1D0B7F-84A8-426F-9CEF-A18A5C8295BC}" presName="rootConnector" presStyleLbl="node1" presStyleIdx="0" presStyleCnt="2"/>
      <dgm:spPr/>
      <dgm:t>
        <a:bodyPr/>
        <a:lstStyle/>
        <a:p>
          <a:endParaRPr lang="en-US"/>
        </a:p>
      </dgm:t>
    </dgm:pt>
    <dgm:pt modelId="{9461FE61-2FA6-4EEB-86C4-14E0DA7CD5DC}" type="pres">
      <dgm:prSet presAssocID="{8F1D0B7F-84A8-426F-9CEF-A18A5C8295BC}" presName="childShape" presStyleCnt="0"/>
      <dgm:spPr/>
    </dgm:pt>
    <dgm:pt modelId="{F31C0E71-04A7-4FBC-811E-821629E9F337}" type="pres">
      <dgm:prSet presAssocID="{8F721F9E-B1C6-4886-9D5E-E7713BB1F13C}" presName="Name13" presStyleLbl="parChTrans1D2" presStyleIdx="0" presStyleCnt="6"/>
      <dgm:spPr/>
      <dgm:t>
        <a:bodyPr/>
        <a:lstStyle/>
        <a:p>
          <a:endParaRPr lang="en-US"/>
        </a:p>
      </dgm:t>
    </dgm:pt>
    <dgm:pt modelId="{B2EC6EC7-A08A-4EF5-A740-27C69AD331FA}" type="pres">
      <dgm:prSet presAssocID="{15F2A15B-3700-415D-9024-0A8EA0549B2E}" presName="childText" presStyleLbl="bgAcc1" presStyleIdx="0" presStyleCnt="6">
        <dgm:presLayoutVars>
          <dgm:bulletEnabled val="1"/>
        </dgm:presLayoutVars>
      </dgm:prSet>
      <dgm:spPr/>
      <dgm:t>
        <a:bodyPr/>
        <a:lstStyle/>
        <a:p>
          <a:endParaRPr lang="en-US"/>
        </a:p>
      </dgm:t>
    </dgm:pt>
    <dgm:pt modelId="{26D27613-2918-4108-B95B-3EEC94A83A21}" type="pres">
      <dgm:prSet presAssocID="{5694200C-431B-4082-829F-B8FE8782E3F5}" presName="Name13" presStyleLbl="parChTrans1D2" presStyleIdx="1" presStyleCnt="6"/>
      <dgm:spPr/>
      <dgm:t>
        <a:bodyPr/>
        <a:lstStyle/>
        <a:p>
          <a:endParaRPr lang="en-US"/>
        </a:p>
      </dgm:t>
    </dgm:pt>
    <dgm:pt modelId="{3D0E9868-97B2-473B-835C-AF77FF7E81DF}" type="pres">
      <dgm:prSet presAssocID="{0B861825-205F-4812-B6B3-825B77AAE771}" presName="childText" presStyleLbl="bgAcc1" presStyleIdx="1" presStyleCnt="6">
        <dgm:presLayoutVars>
          <dgm:bulletEnabled val="1"/>
        </dgm:presLayoutVars>
      </dgm:prSet>
      <dgm:spPr/>
      <dgm:t>
        <a:bodyPr/>
        <a:lstStyle/>
        <a:p>
          <a:endParaRPr lang="en-US"/>
        </a:p>
      </dgm:t>
    </dgm:pt>
    <dgm:pt modelId="{DEF941F8-61FF-4607-BDC5-230B472C2948}" type="pres">
      <dgm:prSet presAssocID="{92F0565F-12E2-4ED8-9FA6-1499C9C28F9F}" presName="Name13" presStyleLbl="parChTrans1D2" presStyleIdx="2" presStyleCnt="6"/>
      <dgm:spPr/>
      <dgm:t>
        <a:bodyPr/>
        <a:lstStyle/>
        <a:p>
          <a:endParaRPr lang="en-US"/>
        </a:p>
      </dgm:t>
    </dgm:pt>
    <dgm:pt modelId="{CFC5CF38-6C16-42AB-9D69-80C9308E5199}" type="pres">
      <dgm:prSet presAssocID="{6EF74779-DEE8-4116-ACBA-FCB3B7A5AD31}" presName="childText" presStyleLbl="bgAcc1" presStyleIdx="2" presStyleCnt="6">
        <dgm:presLayoutVars>
          <dgm:bulletEnabled val="1"/>
        </dgm:presLayoutVars>
      </dgm:prSet>
      <dgm:spPr/>
      <dgm:t>
        <a:bodyPr/>
        <a:lstStyle/>
        <a:p>
          <a:endParaRPr lang="en-US"/>
        </a:p>
      </dgm:t>
    </dgm:pt>
    <dgm:pt modelId="{0114C377-E256-42FA-8760-1120AD94363A}" type="pres">
      <dgm:prSet presAssocID="{A7BBB51C-74A6-42D3-8748-C8B6590338B1}" presName="root" presStyleCnt="0"/>
      <dgm:spPr/>
    </dgm:pt>
    <dgm:pt modelId="{E2A89D20-BA34-40DC-939B-B2657B55ACB6}" type="pres">
      <dgm:prSet presAssocID="{A7BBB51C-74A6-42D3-8748-C8B6590338B1}" presName="rootComposite" presStyleCnt="0"/>
      <dgm:spPr/>
    </dgm:pt>
    <dgm:pt modelId="{F2B1316A-99BF-4BF3-8490-AD387BC7CBC8}" type="pres">
      <dgm:prSet presAssocID="{A7BBB51C-74A6-42D3-8748-C8B6590338B1}" presName="rootText" presStyleLbl="node1" presStyleIdx="1" presStyleCnt="2"/>
      <dgm:spPr/>
      <dgm:t>
        <a:bodyPr/>
        <a:lstStyle/>
        <a:p>
          <a:endParaRPr lang="en-US"/>
        </a:p>
      </dgm:t>
    </dgm:pt>
    <dgm:pt modelId="{3F9BFC1A-1B90-4320-87B2-3FA387D69B9A}" type="pres">
      <dgm:prSet presAssocID="{A7BBB51C-74A6-42D3-8748-C8B6590338B1}" presName="rootConnector" presStyleLbl="node1" presStyleIdx="1" presStyleCnt="2"/>
      <dgm:spPr/>
      <dgm:t>
        <a:bodyPr/>
        <a:lstStyle/>
        <a:p>
          <a:endParaRPr lang="en-US"/>
        </a:p>
      </dgm:t>
    </dgm:pt>
    <dgm:pt modelId="{C7D3DB70-6E59-4E77-8B1D-09197FC87430}" type="pres">
      <dgm:prSet presAssocID="{A7BBB51C-74A6-42D3-8748-C8B6590338B1}" presName="childShape" presStyleCnt="0"/>
      <dgm:spPr/>
    </dgm:pt>
    <dgm:pt modelId="{18162B5F-390E-450B-95C2-178C8D7F167D}" type="pres">
      <dgm:prSet presAssocID="{A0ACDD20-7B4D-470F-90AD-99D7A3CF471F}" presName="Name13" presStyleLbl="parChTrans1D2" presStyleIdx="3" presStyleCnt="6"/>
      <dgm:spPr/>
      <dgm:t>
        <a:bodyPr/>
        <a:lstStyle/>
        <a:p>
          <a:endParaRPr lang="en-US"/>
        </a:p>
      </dgm:t>
    </dgm:pt>
    <dgm:pt modelId="{0AF6C5F0-A75B-473F-84C3-39B55507F50D}" type="pres">
      <dgm:prSet presAssocID="{1E29140A-76A9-422B-9087-CEB96F633E41}" presName="childText" presStyleLbl="bgAcc1" presStyleIdx="3" presStyleCnt="6">
        <dgm:presLayoutVars>
          <dgm:bulletEnabled val="1"/>
        </dgm:presLayoutVars>
      </dgm:prSet>
      <dgm:spPr/>
      <dgm:t>
        <a:bodyPr/>
        <a:lstStyle/>
        <a:p>
          <a:endParaRPr lang="en-US"/>
        </a:p>
      </dgm:t>
    </dgm:pt>
    <dgm:pt modelId="{7F2D257D-0B03-40F5-9AC6-8624A7F96DBC}" type="pres">
      <dgm:prSet presAssocID="{9CE8C1E6-A254-4C5E-8E53-4FE52565F561}" presName="Name13" presStyleLbl="parChTrans1D2" presStyleIdx="4" presStyleCnt="6"/>
      <dgm:spPr/>
      <dgm:t>
        <a:bodyPr/>
        <a:lstStyle/>
        <a:p>
          <a:endParaRPr lang="en-US"/>
        </a:p>
      </dgm:t>
    </dgm:pt>
    <dgm:pt modelId="{0AD705A1-BA71-4795-A6B2-DC2B3BA69C9D}" type="pres">
      <dgm:prSet presAssocID="{5975A414-33F0-4027-8015-7AFC87D8E52A}" presName="childText" presStyleLbl="bgAcc1" presStyleIdx="4" presStyleCnt="6">
        <dgm:presLayoutVars>
          <dgm:bulletEnabled val="1"/>
        </dgm:presLayoutVars>
      </dgm:prSet>
      <dgm:spPr/>
      <dgm:t>
        <a:bodyPr/>
        <a:lstStyle/>
        <a:p>
          <a:endParaRPr lang="en-US"/>
        </a:p>
      </dgm:t>
    </dgm:pt>
    <dgm:pt modelId="{68A1C2B5-2654-447F-9420-B9740420E7FE}" type="pres">
      <dgm:prSet presAssocID="{057DFC18-9A2F-4144-B5E5-5C8ABBC6EFC1}" presName="Name13" presStyleLbl="parChTrans1D2" presStyleIdx="5" presStyleCnt="6"/>
      <dgm:spPr/>
      <dgm:t>
        <a:bodyPr/>
        <a:lstStyle/>
        <a:p>
          <a:endParaRPr lang="en-US"/>
        </a:p>
      </dgm:t>
    </dgm:pt>
    <dgm:pt modelId="{90AC3EAB-FC39-452D-86D5-89134ACC4953}" type="pres">
      <dgm:prSet presAssocID="{BFF42153-A600-419B-AA8C-9D8BD3A231EF}" presName="childText" presStyleLbl="bgAcc1" presStyleIdx="5" presStyleCnt="6">
        <dgm:presLayoutVars>
          <dgm:bulletEnabled val="1"/>
        </dgm:presLayoutVars>
      </dgm:prSet>
      <dgm:spPr/>
      <dgm:t>
        <a:bodyPr/>
        <a:lstStyle/>
        <a:p>
          <a:endParaRPr lang="en-US"/>
        </a:p>
      </dgm:t>
    </dgm:pt>
  </dgm:ptLst>
  <dgm:cxnLst>
    <dgm:cxn modelId="{6F080CEB-F753-4848-8D2C-15B2CD791D03}" type="presOf" srcId="{8F1D0B7F-84A8-426F-9CEF-A18A5C8295BC}" destId="{983D4983-3D82-4FE1-9D5E-D978687FA7C4}" srcOrd="0" destOrd="0" presId="urn:microsoft.com/office/officeart/2005/8/layout/hierarchy3"/>
    <dgm:cxn modelId="{8E47A571-8FC9-46F5-8E9F-844047A0E3BC}" type="presOf" srcId="{057DFC18-9A2F-4144-B5E5-5C8ABBC6EFC1}" destId="{68A1C2B5-2654-447F-9420-B9740420E7FE}" srcOrd="0" destOrd="0" presId="urn:microsoft.com/office/officeart/2005/8/layout/hierarchy3"/>
    <dgm:cxn modelId="{0491884B-95E1-4430-889B-474FC1CF76BF}" type="presOf" srcId="{A0ACDD20-7B4D-470F-90AD-99D7A3CF471F}" destId="{18162B5F-390E-450B-95C2-178C8D7F167D}" srcOrd="0" destOrd="0" presId="urn:microsoft.com/office/officeart/2005/8/layout/hierarchy3"/>
    <dgm:cxn modelId="{E6D13D3B-D618-49C4-8D2F-AD0B3A756E97}" srcId="{D641703C-DCC6-46AF-9B2D-1D12B58634EF}" destId="{A7BBB51C-74A6-42D3-8748-C8B6590338B1}" srcOrd="1" destOrd="0" parTransId="{6C1D64C0-8515-442C-B7B7-6B05A3F3630F}" sibTransId="{F929936C-AD57-4B70-9F09-2F96AC4FC6AC}"/>
    <dgm:cxn modelId="{151BD4C0-6953-41CA-B66C-880CD2E0D7FE}" type="presOf" srcId="{9CE8C1E6-A254-4C5E-8E53-4FE52565F561}" destId="{7F2D257D-0B03-40F5-9AC6-8624A7F96DBC}" srcOrd="0" destOrd="0" presId="urn:microsoft.com/office/officeart/2005/8/layout/hierarchy3"/>
    <dgm:cxn modelId="{A56721A7-33D2-4172-9F9C-82EF4CC619AE}" type="presOf" srcId="{5694200C-431B-4082-829F-B8FE8782E3F5}" destId="{26D27613-2918-4108-B95B-3EEC94A83A21}" srcOrd="0" destOrd="0" presId="urn:microsoft.com/office/officeart/2005/8/layout/hierarchy3"/>
    <dgm:cxn modelId="{D7BD3C40-A1DB-4DD6-9257-015EF16B94FA}" srcId="{A7BBB51C-74A6-42D3-8748-C8B6590338B1}" destId="{5975A414-33F0-4027-8015-7AFC87D8E52A}" srcOrd="1" destOrd="0" parTransId="{9CE8C1E6-A254-4C5E-8E53-4FE52565F561}" sibTransId="{57C6F746-9C52-4D2D-B63C-3726E5C5CF61}"/>
    <dgm:cxn modelId="{DF670C76-C09D-40A2-9B62-CE12415F48A6}" type="presOf" srcId="{BFF42153-A600-419B-AA8C-9D8BD3A231EF}" destId="{90AC3EAB-FC39-452D-86D5-89134ACC4953}" srcOrd="0" destOrd="0" presId="urn:microsoft.com/office/officeart/2005/8/layout/hierarchy3"/>
    <dgm:cxn modelId="{CEE15A7F-B915-466B-ABD9-6F0B3EA3C6DB}" type="presOf" srcId="{8F721F9E-B1C6-4886-9D5E-E7713BB1F13C}" destId="{F31C0E71-04A7-4FBC-811E-821629E9F337}" srcOrd="0" destOrd="0" presId="urn:microsoft.com/office/officeart/2005/8/layout/hierarchy3"/>
    <dgm:cxn modelId="{CA1BCE57-1F9C-4CBA-AC25-C8E856370EC5}" type="presOf" srcId="{D641703C-DCC6-46AF-9B2D-1D12B58634EF}" destId="{C95EF627-EEED-4153-BE64-B69F61771BE8}" srcOrd="0" destOrd="0" presId="urn:microsoft.com/office/officeart/2005/8/layout/hierarchy3"/>
    <dgm:cxn modelId="{8210219C-0BE6-4C8A-AB40-39D44E8E95AC}" srcId="{A7BBB51C-74A6-42D3-8748-C8B6590338B1}" destId="{BFF42153-A600-419B-AA8C-9D8BD3A231EF}" srcOrd="2" destOrd="0" parTransId="{057DFC18-9A2F-4144-B5E5-5C8ABBC6EFC1}" sibTransId="{A9D4278B-75FB-4C56-97AD-B5A41088B250}"/>
    <dgm:cxn modelId="{B1DDBBC1-8EF4-489C-9D79-373E66FFE6DF}" srcId="{A7BBB51C-74A6-42D3-8748-C8B6590338B1}" destId="{1E29140A-76A9-422B-9087-CEB96F633E41}" srcOrd="0" destOrd="0" parTransId="{A0ACDD20-7B4D-470F-90AD-99D7A3CF471F}" sibTransId="{8E5BFEC7-BA81-4E40-85DB-CD3BD508E608}"/>
    <dgm:cxn modelId="{6D8E5DD1-4CD5-441C-8ADE-05D2AAC02F98}" type="presOf" srcId="{0B861825-205F-4812-B6B3-825B77AAE771}" destId="{3D0E9868-97B2-473B-835C-AF77FF7E81DF}" srcOrd="0" destOrd="0" presId="urn:microsoft.com/office/officeart/2005/8/layout/hierarchy3"/>
    <dgm:cxn modelId="{1EB56904-6AC4-466D-B6B0-EC210D4440CE}" type="presOf" srcId="{92F0565F-12E2-4ED8-9FA6-1499C9C28F9F}" destId="{DEF941F8-61FF-4607-BDC5-230B472C2948}" srcOrd="0" destOrd="0" presId="urn:microsoft.com/office/officeart/2005/8/layout/hierarchy3"/>
    <dgm:cxn modelId="{571B2883-7030-4D0A-8343-D8E2218B09D6}" type="presOf" srcId="{5975A414-33F0-4027-8015-7AFC87D8E52A}" destId="{0AD705A1-BA71-4795-A6B2-DC2B3BA69C9D}" srcOrd="0" destOrd="0" presId="urn:microsoft.com/office/officeart/2005/8/layout/hierarchy3"/>
    <dgm:cxn modelId="{EE5DAE0D-5479-4D87-80C0-D1CA3A37E405}" type="presOf" srcId="{1E29140A-76A9-422B-9087-CEB96F633E41}" destId="{0AF6C5F0-A75B-473F-84C3-39B55507F50D}" srcOrd="0" destOrd="0" presId="urn:microsoft.com/office/officeart/2005/8/layout/hierarchy3"/>
    <dgm:cxn modelId="{FCCCDF7C-77FE-4F28-9422-0B76EDBA6BE1}" type="presOf" srcId="{6EF74779-DEE8-4116-ACBA-FCB3B7A5AD31}" destId="{CFC5CF38-6C16-42AB-9D69-80C9308E5199}" srcOrd="0" destOrd="0" presId="urn:microsoft.com/office/officeart/2005/8/layout/hierarchy3"/>
    <dgm:cxn modelId="{A5D968AD-F2F4-4859-98F0-8F6CA9D0A5A1}" srcId="{8F1D0B7F-84A8-426F-9CEF-A18A5C8295BC}" destId="{0B861825-205F-4812-B6B3-825B77AAE771}" srcOrd="1" destOrd="0" parTransId="{5694200C-431B-4082-829F-B8FE8782E3F5}" sibTransId="{6EA8677A-EB96-44F4-B196-7AAFD03583FD}"/>
    <dgm:cxn modelId="{203E3741-BD68-40CC-933A-61DA043D80BC}" srcId="{D641703C-DCC6-46AF-9B2D-1D12B58634EF}" destId="{8F1D0B7F-84A8-426F-9CEF-A18A5C8295BC}" srcOrd="0" destOrd="0" parTransId="{5C6812B6-E42E-4BAE-A744-9CC371A0286E}" sibTransId="{AF2FDBAD-A2C3-4184-9DC4-E1CD4DC84223}"/>
    <dgm:cxn modelId="{34B2FFA3-FFB9-4480-AFDB-7EEC10310020}" type="presOf" srcId="{8F1D0B7F-84A8-426F-9CEF-A18A5C8295BC}" destId="{219D85F7-7823-45D2-9497-92CCF3B1B7DF}" srcOrd="1" destOrd="0" presId="urn:microsoft.com/office/officeart/2005/8/layout/hierarchy3"/>
    <dgm:cxn modelId="{7A9F8E8F-95BD-4AF2-B5D2-9D4842F39A86}" type="presOf" srcId="{A7BBB51C-74A6-42D3-8748-C8B6590338B1}" destId="{F2B1316A-99BF-4BF3-8490-AD387BC7CBC8}" srcOrd="0" destOrd="0" presId="urn:microsoft.com/office/officeart/2005/8/layout/hierarchy3"/>
    <dgm:cxn modelId="{F19394D2-0468-4934-9338-90508DEA4F42}" srcId="{8F1D0B7F-84A8-426F-9CEF-A18A5C8295BC}" destId="{15F2A15B-3700-415D-9024-0A8EA0549B2E}" srcOrd="0" destOrd="0" parTransId="{8F721F9E-B1C6-4886-9D5E-E7713BB1F13C}" sibTransId="{6F1010E3-34B0-461A-9123-944862A4ECCB}"/>
    <dgm:cxn modelId="{45B82FA1-A05B-4241-9E3B-416EF8FB761C}" type="presOf" srcId="{A7BBB51C-74A6-42D3-8748-C8B6590338B1}" destId="{3F9BFC1A-1B90-4320-87B2-3FA387D69B9A}" srcOrd="1" destOrd="0" presId="urn:microsoft.com/office/officeart/2005/8/layout/hierarchy3"/>
    <dgm:cxn modelId="{FE5BA05C-62DA-4BE3-BBA8-334DBCAF0DAD}" srcId="{8F1D0B7F-84A8-426F-9CEF-A18A5C8295BC}" destId="{6EF74779-DEE8-4116-ACBA-FCB3B7A5AD31}" srcOrd="2" destOrd="0" parTransId="{92F0565F-12E2-4ED8-9FA6-1499C9C28F9F}" sibTransId="{846AFED6-5718-4D63-86BB-C9D3A4F6AB68}"/>
    <dgm:cxn modelId="{2884B8C7-17B5-44D1-A235-F246A6A7F406}" type="presOf" srcId="{15F2A15B-3700-415D-9024-0A8EA0549B2E}" destId="{B2EC6EC7-A08A-4EF5-A740-27C69AD331FA}" srcOrd="0" destOrd="0" presId="urn:microsoft.com/office/officeart/2005/8/layout/hierarchy3"/>
    <dgm:cxn modelId="{163B2A12-8E73-4512-844B-75A23A0A4F2C}" type="presParOf" srcId="{C95EF627-EEED-4153-BE64-B69F61771BE8}" destId="{78A985E3-A102-443A-9F85-3D0600F918F4}" srcOrd="0" destOrd="0" presId="urn:microsoft.com/office/officeart/2005/8/layout/hierarchy3"/>
    <dgm:cxn modelId="{05115D94-6818-4FA0-AD42-7B15CCF32867}" type="presParOf" srcId="{78A985E3-A102-443A-9F85-3D0600F918F4}" destId="{A43C5378-8185-4814-B4B9-E278B893C348}" srcOrd="0" destOrd="0" presId="urn:microsoft.com/office/officeart/2005/8/layout/hierarchy3"/>
    <dgm:cxn modelId="{3A73CF56-D619-4A5C-9A1B-CF5EA7573868}" type="presParOf" srcId="{A43C5378-8185-4814-B4B9-E278B893C348}" destId="{983D4983-3D82-4FE1-9D5E-D978687FA7C4}" srcOrd="0" destOrd="0" presId="urn:microsoft.com/office/officeart/2005/8/layout/hierarchy3"/>
    <dgm:cxn modelId="{2F0D8E1C-1FD4-4466-A33B-73629069D3D3}" type="presParOf" srcId="{A43C5378-8185-4814-B4B9-E278B893C348}" destId="{219D85F7-7823-45D2-9497-92CCF3B1B7DF}" srcOrd="1" destOrd="0" presId="urn:microsoft.com/office/officeart/2005/8/layout/hierarchy3"/>
    <dgm:cxn modelId="{E8130526-154D-463A-9154-F3A6E9631714}" type="presParOf" srcId="{78A985E3-A102-443A-9F85-3D0600F918F4}" destId="{9461FE61-2FA6-4EEB-86C4-14E0DA7CD5DC}" srcOrd="1" destOrd="0" presId="urn:microsoft.com/office/officeart/2005/8/layout/hierarchy3"/>
    <dgm:cxn modelId="{D92F3455-D970-4678-AF23-F0E2D3B79B00}" type="presParOf" srcId="{9461FE61-2FA6-4EEB-86C4-14E0DA7CD5DC}" destId="{F31C0E71-04A7-4FBC-811E-821629E9F337}" srcOrd="0" destOrd="0" presId="urn:microsoft.com/office/officeart/2005/8/layout/hierarchy3"/>
    <dgm:cxn modelId="{B1A6D668-EFE8-43AB-9069-69918B30DE6F}" type="presParOf" srcId="{9461FE61-2FA6-4EEB-86C4-14E0DA7CD5DC}" destId="{B2EC6EC7-A08A-4EF5-A740-27C69AD331FA}" srcOrd="1" destOrd="0" presId="urn:microsoft.com/office/officeart/2005/8/layout/hierarchy3"/>
    <dgm:cxn modelId="{E0127CC2-697B-4E46-80EC-9E367B7B3D94}" type="presParOf" srcId="{9461FE61-2FA6-4EEB-86C4-14E0DA7CD5DC}" destId="{26D27613-2918-4108-B95B-3EEC94A83A21}" srcOrd="2" destOrd="0" presId="urn:microsoft.com/office/officeart/2005/8/layout/hierarchy3"/>
    <dgm:cxn modelId="{4826F245-666F-4BBA-98AD-9B628EBDAF00}" type="presParOf" srcId="{9461FE61-2FA6-4EEB-86C4-14E0DA7CD5DC}" destId="{3D0E9868-97B2-473B-835C-AF77FF7E81DF}" srcOrd="3" destOrd="0" presId="urn:microsoft.com/office/officeart/2005/8/layout/hierarchy3"/>
    <dgm:cxn modelId="{43956498-81C9-4689-8A79-344C7A795E71}" type="presParOf" srcId="{9461FE61-2FA6-4EEB-86C4-14E0DA7CD5DC}" destId="{DEF941F8-61FF-4607-BDC5-230B472C2948}" srcOrd="4" destOrd="0" presId="urn:microsoft.com/office/officeart/2005/8/layout/hierarchy3"/>
    <dgm:cxn modelId="{B5C3F4F2-39C6-4366-991D-7D08BCC89600}" type="presParOf" srcId="{9461FE61-2FA6-4EEB-86C4-14E0DA7CD5DC}" destId="{CFC5CF38-6C16-42AB-9D69-80C9308E5199}" srcOrd="5" destOrd="0" presId="urn:microsoft.com/office/officeart/2005/8/layout/hierarchy3"/>
    <dgm:cxn modelId="{FCC24BE2-3F00-4E27-A296-F0C18C569538}" type="presParOf" srcId="{C95EF627-EEED-4153-BE64-B69F61771BE8}" destId="{0114C377-E256-42FA-8760-1120AD94363A}" srcOrd="1" destOrd="0" presId="urn:microsoft.com/office/officeart/2005/8/layout/hierarchy3"/>
    <dgm:cxn modelId="{0816410D-103D-4BB3-A64E-0F7E83091515}" type="presParOf" srcId="{0114C377-E256-42FA-8760-1120AD94363A}" destId="{E2A89D20-BA34-40DC-939B-B2657B55ACB6}" srcOrd="0" destOrd="0" presId="urn:microsoft.com/office/officeart/2005/8/layout/hierarchy3"/>
    <dgm:cxn modelId="{33CD0FEF-FC4A-4942-9A84-FB7639579F9E}" type="presParOf" srcId="{E2A89D20-BA34-40DC-939B-B2657B55ACB6}" destId="{F2B1316A-99BF-4BF3-8490-AD387BC7CBC8}" srcOrd="0" destOrd="0" presId="urn:microsoft.com/office/officeart/2005/8/layout/hierarchy3"/>
    <dgm:cxn modelId="{03AF542E-DA6C-4D0E-BBF6-F7172F993CC8}" type="presParOf" srcId="{E2A89D20-BA34-40DC-939B-B2657B55ACB6}" destId="{3F9BFC1A-1B90-4320-87B2-3FA387D69B9A}" srcOrd="1" destOrd="0" presId="urn:microsoft.com/office/officeart/2005/8/layout/hierarchy3"/>
    <dgm:cxn modelId="{73A7257B-E87C-418E-B90D-4C2CBF8C43B6}" type="presParOf" srcId="{0114C377-E256-42FA-8760-1120AD94363A}" destId="{C7D3DB70-6E59-4E77-8B1D-09197FC87430}" srcOrd="1" destOrd="0" presId="urn:microsoft.com/office/officeart/2005/8/layout/hierarchy3"/>
    <dgm:cxn modelId="{76B966F3-A421-4B37-B8A9-37822237EC7D}" type="presParOf" srcId="{C7D3DB70-6E59-4E77-8B1D-09197FC87430}" destId="{18162B5F-390E-450B-95C2-178C8D7F167D}" srcOrd="0" destOrd="0" presId="urn:microsoft.com/office/officeart/2005/8/layout/hierarchy3"/>
    <dgm:cxn modelId="{A5ABB1BC-9A13-4FF3-9CB1-6B31B4EDB4F9}" type="presParOf" srcId="{C7D3DB70-6E59-4E77-8B1D-09197FC87430}" destId="{0AF6C5F0-A75B-473F-84C3-39B55507F50D}" srcOrd="1" destOrd="0" presId="urn:microsoft.com/office/officeart/2005/8/layout/hierarchy3"/>
    <dgm:cxn modelId="{720E1DE6-F9B4-4CD0-BFAE-4B270A919A82}" type="presParOf" srcId="{C7D3DB70-6E59-4E77-8B1D-09197FC87430}" destId="{7F2D257D-0B03-40F5-9AC6-8624A7F96DBC}" srcOrd="2" destOrd="0" presId="urn:microsoft.com/office/officeart/2005/8/layout/hierarchy3"/>
    <dgm:cxn modelId="{906D853B-0E13-4881-9E07-1DB06FE0F7C0}" type="presParOf" srcId="{C7D3DB70-6E59-4E77-8B1D-09197FC87430}" destId="{0AD705A1-BA71-4795-A6B2-DC2B3BA69C9D}" srcOrd="3" destOrd="0" presId="urn:microsoft.com/office/officeart/2005/8/layout/hierarchy3"/>
    <dgm:cxn modelId="{EA7C8A36-DECB-44CC-A40E-7F353ED1C58D}" type="presParOf" srcId="{C7D3DB70-6E59-4E77-8B1D-09197FC87430}" destId="{68A1C2B5-2654-447F-9420-B9740420E7FE}" srcOrd="4" destOrd="0" presId="urn:microsoft.com/office/officeart/2005/8/layout/hierarchy3"/>
    <dgm:cxn modelId="{910C0BB0-21DE-442A-AFD3-9C2D34739C0A}" type="presParOf" srcId="{C7D3DB70-6E59-4E77-8B1D-09197FC87430}" destId="{90AC3EAB-FC39-452D-86D5-89134ACC495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7979DB-59D5-4B82-B18E-23E9D82FEEDE}" type="doc">
      <dgm:prSet loTypeId="urn:microsoft.com/office/officeart/2005/8/layout/equation2" loCatId="process" qsTypeId="urn:microsoft.com/office/officeart/2005/8/quickstyle/simple1" qsCatId="simple" csTypeId="urn:microsoft.com/office/officeart/2005/8/colors/accent2_1" csCatId="accent2" phldr="1"/>
      <dgm:spPr/>
      <dgm:t>
        <a:bodyPr/>
        <a:lstStyle/>
        <a:p>
          <a:endParaRPr lang="en-US"/>
        </a:p>
      </dgm:t>
    </dgm:pt>
    <dgm:pt modelId="{D3FB822F-2598-451D-B37F-B8AC49A037BD}">
      <dgm:prSet phldrT="[Text]" custT="1"/>
      <dgm:spPr/>
      <dgm:t>
        <a:bodyPr/>
        <a:lstStyle/>
        <a:p>
          <a:r>
            <a:rPr lang="en-US" sz="1200" b="1" dirty="0" smtClean="0"/>
            <a:t>Identify the Desired Results</a:t>
          </a:r>
          <a:endParaRPr lang="en-US" sz="1200" b="1" dirty="0"/>
        </a:p>
      </dgm:t>
    </dgm:pt>
    <dgm:pt modelId="{F4672672-97B3-48E9-8982-6D174BCDB1D7}" type="parTrans" cxnId="{3E3EE40E-068F-4434-BC42-A100FAB8C65F}">
      <dgm:prSet/>
      <dgm:spPr/>
      <dgm:t>
        <a:bodyPr/>
        <a:lstStyle/>
        <a:p>
          <a:endParaRPr lang="en-US"/>
        </a:p>
      </dgm:t>
    </dgm:pt>
    <dgm:pt modelId="{FF24BD39-2A93-446D-82D1-338B60C63196}" type="sibTrans" cxnId="{3E3EE40E-068F-4434-BC42-A100FAB8C65F}">
      <dgm:prSet/>
      <dgm:spPr/>
      <dgm:t>
        <a:bodyPr/>
        <a:lstStyle/>
        <a:p>
          <a:endParaRPr lang="en-US" dirty="0"/>
        </a:p>
      </dgm:t>
    </dgm:pt>
    <dgm:pt modelId="{99FE3FC5-C866-4BAA-91A9-77E61D46EA39}">
      <dgm:prSet phldrT="[Text]" custT="1"/>
      <dgm:spPr/>
      <dgm:t>
        <a:bodyPr/>
        <a:lstStyle/>
        <a:p>
          <a:r>
            <a:rPr lang="en-US" sz="1200" b="1" dirty="0" smtClean="0"/>
            <a:t>Determine Acceptable Evidence</a:t>
          </a:r>
          <a:endParaRPr lang="en-US" sz="1200" b="1" dirty="0"/>
        </a:p>
      </dgm:t>
    </dgm:pt>
    <dgm:pt modelId="{05773E39-6710-4B96-8CF1-9B896C4F2C65}" type="parTrans" cxnId="{9512C052-07ED-4780-8700-4CB93A477280}">
      <dgm:prSet/>
      <dgm:spPr/>
      <dgm:t>
        <a:bodyPr/>
        <a:lstStyle/>
        <a:p>
          <a:endParaRPr lang="en-US"/>
        </a:p>
      </dgm:t>
    </dgm:pt>
    <dgm:pt modelId="{6C1CB649-2674-44AD-8A90-E590A086FE25}" type="sibTrans" cxnId="{9512C052-07ED-4780-8700-4CB93A477280}">
      <dgm:prSet/>
      <dgm:spPr/>
      <dgm:t>
        <a:bodyPr/>
        <a:lstStyle/>
        <a:p>
          <a:endParaRPr lang="en-US" dirty="0"/>
        </a:p>
      </dgm:t>
    </dgm:pt>
    <dgm:pt modelId="{437918D4-0CA9-477B-A9D0-04388C65BB7C}">
      <dgm:prSet phldrT="[Text]"/>
      <dgm:spPr/>
      <dgm:t>
        <a:bodyPr/>
        <a:lstStyle/>
        <a:p>
          <a:r>
            <a:rPr lang="en-US" dirty="0" smtClean="0"/>
            <a:t>Learning Activities Aligned</a:t>
          </a:r>
          <a:endParaRPr lang="en-US" dirty="0"/>
        </a:p>
      </dgm:t>
    </dgm:pt>
    <dgm:pt modelId="{9AA80683-94E4-4C59-8926-ABEE5354A3A6}" type="parTrans" cxnId="{09637EAA-4E67-4B5E-AA60-AE8EE803055A}">
      <dgm:prSet/>
      <dgm:spPr/>
      <dgm:t>
        <a:bodyPr/>
        <a:lstStyle/>
        <a:p>
          <a:endParaRPr lang="en-US"/>
        </a:p>
      </dgm:t>
    </dgm:pt>
    <dgm:pt modelId="{0FEFE68E-85A0-42B7-BB15-1AA08C7EE9A1}" type="sibTrans" cxnId="{09637EAA-4E67-4B5E-AA60-AE8EE803055A}">
      <dgm:prSet/>
      <dgm:spPr/>
      <dgm:t>
        <a:bodyPr/>
        <a:lstStyle/>
        <a:p>
          <a:endParaRPr lang="en-US"/>
        </a:p>
      </dgm:t>
    </dgm:pt>
    <dgm:pt modelId="{23547E05-9593-4873-880E-31DA5101EA0C}">
      <dgm:prSet phldrT="[Text]"/>
      <dgm:spPr/>
      <dgm:t>
        <a:bodyPr/>
        <a:lstStyle/>
        <a:p>
          <a:r>
            <a:rPr lang="en-US" b="1" dirty="0" smtClean="0"/>
            <a:t>Plan Learning Experience</a:t>
          </a:r>
          <a:endParaRPr lang="en-US" b="1" dirty="0"/>
        </a:p>
      </dgm:t>
    </dgm:pt>
    <dgm:pt modelId="{CAB39730-B94F-4691-A5AF-F1F7031676F0}" type="parTrans" cxnId="{960F59C1-CF0B-4B0E-A6FD-5B50C8AD3A3C}">
      <dgm:prSet/>
      <dgm:spPr/>
      <dgm:t>
        <a:bodyPr/>
        <a:lstStyle/>
        <a:p>
          <a:endParaRPr lang="en-US"/>
        </a:p>
      </dgm:t>
    </dgm:pt>
    <dgm:pt modelId="{8D784C1D-3139-451B-BFC3-CFDC237CC0DC}" type="sibTrans" cxnId="{960F59C1-CF0B-4B0E-A6FD-5B50C8AD3A3C}">
      <dgm:prSet/>
      <dgm:spPr/>
      <dgm:t>
        <a:bodyPr/>
        <a:lstStyle/>
        <a:p>
          <a:endParaRPr lang="en-US" dirty="0"/>
        </a:p>
      </dgm:t>
    </dgm:pt>
    <dgm:pt modelId="{AC19351E-F514-4A03-A6D1-7E8A1F82A96D}" type="pres">
      <dgm:prSet presAssocID="{8A7979DB-59D5-4B82-B18E-23E9D82FEEDE}" presName="Name0" presStyleCnt="0">
        <dgm:presLayoutVars>
          <dgm:dir/>
          <dgm:resizeHandles val="exact"/>
        </dgm:presLayoutVars>
      </dgm:prSet>
      <dgm:spPr/>
      <dgm:t>
        <a:bodyPr/>
        <a:lstStyle/>
        <a:p>
          <a:endParaRPr lang="en-US"/>
        </a:p>
      </dgm:t>
    </dgm:pt>
    <dgm:pt modelId="{8E8F1A1E-F9C1-4C5F-B64A-50FC666CDA55}" type="pres">
      <dgm:prSet presAssocID="{8A7979DB-59D5-4B82-B18E-23E9D82FEEDE}" presName="vNodes" presStyleCnt="0"/>
      <dgm:spPr/>
    </dgm:pt>
    <dgm:pt modelId="{4D0316F8-AC09-44ED-9414-67338438903D}" type="pres">
      <dgm:prSet presAssocID="{D3FB822F-2598-451D-B37F-B8AC49A037BD}" presName="node" presStyleLbl="node1" presStyleIdx="0" presStyleCnt="4" custScaleX="137196" custLinFactNeighborX="2368">
        <dgm:presLayoutVars>
          <dgm:bulletEnabled val="1"/>
        </dgm:presLayoutVars>
      </dgm:prSet>
      <dgm:spPr/>
      <dgm:t>
        <a:bodyPr/>
        <a:lstStyle/>
        <a:p>
          <a:endParaRPr lang="en-US"/>
        </a:p>
      </dgm:t>
    </dgm:pt>
    <dgm:pt modelId="{83E60AD8-3CCF-4B2F-A27D-D4880587FEE4}" type="pres">
      <dgm:prSet presAssocID="{FF24BD39-2A93-446D-82D1-338B60C63196}" presName="spacerT" presStyleCnt="0"/>
      <dgm:spPr/>
    </dgm:pt>
    <dgm:pt modelId="{D8CD02D5-A3CA-451E-B62A-752D05B4A677}" type="pres">
      <dgm:prSet presAssocID="{FF24BD39-2A93-446D-82D1-338B60C63196}" presName="sibTrans" presStyleLbl="sibTrans2D1" presStyleIdx="0" presStyleCnt="3"/>
      <dgm:spPr/>
      <dgm:t>
        <a:bodyPr/>
        <a:lstStyle/>
        <a:p>
          <a:endParaRPr lang="en-US"/>
        </a:p>
      </dgm:t>
    </dgm:pt>
    <dgm:pt modelId="{6EE32133-72CD-4A49-8BCF-D68F0C28155A}" type="pres">
      <dgm:prSet presAssocID="{FF24BD39-2A93-446D-82D1-338B60C63196}" presName="spacerB" presStyleCnt="0"/>
      <dgm:spPr/>
    </dgm:pt>
    <dgm:pt modelId="{BD719348-4D05-4D0D-B375-2B6E52ADDA48}" type="pres">
      <dgm:prSet presAssocID="{99FE3FC5-C866-4BAA-91A9-77E61D46EA39}" presName="node" presStyleLbl="node1" presStyleIdx="1" presStyleCnt="4" custScaleX="141931">
        <dgm:presLayoutVars>
          <dgm:bulletEnabled val="1"/>
        </dgm:presLayoutVars>
      </dgm:prSet>
      <dgm:spPr/>
      <dgm:t>
        <a:bodyPr/>
        <a:lstStyle/>
        <a:p>
          <a:endParaRPr lang="en-US"/>
        </a:p>
      </dgm:t>
    </dgm:pt>
    <dgm:pt modelId="{D2F54DB0-8AC9-4BEB-966D-5BF8E968715F}" type="pres">
      <dgm:prSet presAssocID="{6C1CB649-2674-44AD-8A90-E590A086FE25}" presName="spacerT" presStyleCnt="0"/>
      <dgm:spPr/>
    </dgm:pt>
    <dgm:pt modelId="{F3955D89-048B-41A3-88E4-D4EDA433A1E3}" type="pres">
      <dgm:prSet presAssocID="{6C1CB649-2674-44AD-8A90-E590A086FE25}" presName="sibTrans" presStyleLbl="sibTrans2D1" presStyleIdx="1" presStyleCnt="3"/>
      <dgm:spPr/>
      <dgm:t>
        <a:bodyPr/>
        <a:lstStyle/>
        <a:p>
          <a:endParaRPr lang="en-US"/>
        </a:p>
      </dgm:t>
    </dgm:pt>
    <dgm:pt modelId="{480E31A8-F4A1-42B5-B3A8-A0E275F43B68}" type="pres">
      <dgm:prSet presAssocID="{6C1CB649-2674-44AD-8A90-E590A086FE25}" presName="spacerB" presStyleCnt="0"/>
      <dgm:spPr/>
    </dgm:pt>
    <dgm:pt modelId="{97B8F26F-AA8E-4C87-80ED-EB4F416AF905}" type="pres">
      <dgm:prSet presAssocID="{23547E05-9593-4873-880E-31DA5101EA0C}" presName="node" presStyleLbl="node1" presStyleIdx="2" presStyleCnt="4" custScaleX="127724">
        <dgm:presLayoutVars>
          <dgm:bulletEnabled val="1"/>
        </dgm:presLayoutVars>
      </dgm:prSet>
      <dgm:spPr/>
      <dgm:t>
        <a:bodyPr/>
        <a:lstStyle/>
        <a:p>
          <a:endParaRPr lang="en-US"/>
        </a:p>
      </dgm:t>
    </dgm:pt>
    <dgm:pt modelId="{2A959E78-8054-4117-9D4B-4A8E1235AA3D}" type="pres">
      <dgm:prSet presAssocID="{8A7979DB-59D5-4B82-B18E-23E9D82FEEDE}" presName="sibTransLast" presStyleLbl="sibTrans2D1" presStyleIdx="2" presStyleCnt="3"/>
      <dgm:spPr/>
      <dgm:t>
        <a:bodyPr/>
        <a:lstStyle/>
        <a:p>
          <a:endParaRPr lang="en-US"/>
        </a:p>
      </dgm:t>
    </dgm:pt>
    <dgm:pt modelId="{033CB5F3-B0F0-4B95-986F-A469B3715EF4}" type="pres">
      <dgm:prSet presAssocID="{8A7979DB-59D5-4B82-B18E-23E9D82FEEDE}" presName="connectorText" presStyleLbl="sibTrans2D1" presStyleIdx="2" presStyleCnt="3"/>
      <dgm:spPr/>
      <dgm:t>
        <a:bodyPr/>
        <a:lstStyle/>
        <a:p>
          <a:endParaRPr lang="en-US"/>
        </a:p>
      </dgm:t>
    </dgm:pt>
    <dgm:pt modelId="{258E33C9-A44F-45D4-8B1E-9FA45D38DB72}" type="pres">
      <dgm:prSet presAssocID="{8A7979DB-59D5-4B82-B18E-23E9D82FEEDE}" presName="lastNode" presStyleLbl="node1" presStyleIdx="3" presStyleCnt="4">
        <dgm:presLayoutVars>
          <dgm:bulletEnabled val="1"/>
        </dgm:presLayoutVars>
      </dgm:prSet>
      <dgm:spPr/>
      <dgm:t>
        <a:bodyPr/>
        <a:lstStyle/>
        <a:p>
          <a:endParaRPr lang="en-US"/>
        </a:p>
      </dgm:t>
    </dgm:pt>
  </dgm:ptLst>
  <dgm:cxnLst>
    <dgm:cxn modelId="{355F5D3C-B07C-4DCD-B801-12C3DE824A25}" type="presOf" srcId="{8D784C1D-3139-451B-BFC3-CFDC237CC0DC}" destId="{033CB5F3-B0F0-4B95-986F-A469B3715EF4}" srcOrd="1" destOrd="0" presId="urn:microsoft.com/office/officeart/2005/8/layout/equation2"/>
    <dgm:cxn modelId="{E1794657-67E2-45ED-9DFB-B5EE2E583FAD}" type="presOf" srcId="{D3FB822F-2598-451D-B37F-B8AC49A037BD}" destId="{4D0316F8-AC09-44ED-9414-67338438903D}" srcOrd="0" destOrd="0" presId="urn:microsoft.com/office/officeart/2005/8/layout/equation2"/>
    <dgm:cxn modelId="{49B15E74-0037-49B5-852E-4C0F72200BA6}" type="presOf" srcId="{437918D4-0CA9-477B-A9D0-04388C65BB7C}" destId="{258E33C9-A44F-45D4-8B1E-9FA45D38DB72}" srcOrd="0" destOrd="0" presId="urn:microsoft.com/office/officeart/2005/8/layout/equation2"/>
    <dgm:cxn modelId="{143B2FCA-E688-4F6D-9FE6-F063F773A51F}" type="presOf" srcId="{6C1CB649-2674-44AD-8A90-E590A086FE25}" destId="{F3955D89-048B-41A3-88E4-D4EDA433A1E3}" srcOrd="0" destOrd="0" presId="urn:microsoft.com/office/officeart/2005/8/layout/equation2"/>
    <dgm:cxn modelId="{D73CEEFB-9E0B-458F-B87C-B3DA35C99075}" type="presOf" srcId="{FF24BD39-2A93-446D-82D1-338B60C63196}" destId="{D8CD02D5-A3CA-451E-B62A-752D05B4A677}" srcOrd="0" destOrd="0" presId="urn:microsoft.com/office/officeart/2005/8/layout/equation2"/>
    <dgm:cxn modelId="{AA3D9B73-4C21-413F-9592-87630E0CA56B}" type="presOf" srcId="{23547E05-9593-4873-880E-31DA5101EA0C}" destId="{97B8F26F-AA8E-4C87-80ED-EB4F416AF905}" srcOrd="0" destOrd="0" presId="urn:microsoft.com/office/officeart/2005/8/layout/equation2"/>
    <dgm:cxn modelId="{7E63E237-9F89-4E74-AF8D-FFED653BA309}" type="presOf" srcId="{99FE3FC5-C866-4BAA-91A9-77E61D46EA39}" destId="{BD719348-4D05-4D0D-B375-2B6E52ADDA48}" srcOrd="0" destOrd="0" presId="urn:microsoft.com/office/officeart/2005/8/layout/equation2"/>
    <dgm:cxn modelId="{8C4D3C0A-858D-43C0-80C3-CF6A1878BD97}" type="presOf" srcId="{8A7979DB-59D5-4B82-B18E-23E9D82FEEDE}" destId="{AC19351E-F514-4A03-A6D1-7E8A1F82A96D}" srcOrd="0" destOrd="0" presId="urn:microsoft.com/office/officeart/2005/8/layout/equation2"/>
    <dgm:cxn modelId="{09637EAA-4E67-4B5E-AA60-AE8EE803055A}" srcId="{8A7979DB-59D5-4B82-B18E-23E9D82FEEDE}" destId="{437918D4-0CA9-477B-A9D0-04388C65BB7C}" srcOrd="3" destOrd="0" parTransId="{9AA80683-94E4-4C59-8926-ABEE5354A3A6}" sibTransId="{0FEFE68E-85A0-42B7-BB15-1AA08C7EE9A1}"/>
    <dgm:cxn modelId="{960F59C1-CF0B-4B0E-A6FD-5B50C8AD3A3C}" srcId="{8A7979DB-59D5-4B82-B18E-23E9D82FEEDE}" destId="{23547E05-9593-4873-880E-31DA5101EA0C}" srcOrd="2" destOrd="0" parTransId="{CAB39730-B94F-4691-A5AF-F1F7031676F0}" sibTransId="{8D784C1D-3139-451B-BFC3-CFDC237CC0DC}"/>
    <dgm:cxn modelId="{9512C052-07ED-4780-8700-4CB93A477280}" srcId="{8A7979DB-59D5-4B82-B18E-23E9D82FEEDE}" destId="{99FE3FC5-C866-4BAA-91A9-77E61D46EA39}" srcOrd="1" destOrd="0" parTransId="{05773E39-6710-4B96-8CF1-9B896C4F2C65}" sibTransId="{6C1CB649-2674-44AD-8A90-E590A086FE25}"/>
    <dgm:cxn modelId="{3E3EE40E-068F-4434-BC42-A100FAB8C65F}" srcId="{8A7979DB-59D5-4B82-B18E-23E9D82FEEDE}" destId="{D3FB822F-2598-451D-B37F-B8AC49A037BD}" srcOrd="0" destOrd="0" parTransId="{F4672672-97B3-48E9-8982-6D174BCDB1D7}" sibTransId="{FF24BD39-2A93-446D-82D1-338B60C63196}"/>
    <dgm:cxn modelId="{6108000C-D62C-462A-902A-1FA9F3FED073}" type="presOf" srcId="{8D784C1D-3139-451B-BFC3-CFDC237CC0DC}" destId="{2A959E78-8054-4117-9D4B-4A8E1235AA3D}" srcOrd="0" destOrd="0" presId="urn:microsoft.com/office/officeart/2005/8/layout/equation2"/>
    <dgm:cxn modelId="{438422BA-7BC2-44EC-A9E1-A20EA9149476}" type="presParOf" srcId="{AC19351E-F514-4A03-A6D1-7E8A1F82A96D}" destId="{8E8F1A1E-F9C1-4C5F-B64A-50FC666CDA55}" srcOrd="0" destOrd="0" presId="urn:microsoft.com/office/officeart/2005/8/layout/equation2"/>
    <dgm:cxn modelId="{E1156E9F-E283-413A-8A33-8BF9F9326DB8}" type="presParOf" srcId="{8E8F1A1E-F9C1-4C5F-B64A-50FC666CDA55}" destId="{4D0316F8-AC09-44ED-9414-67338438903D}" srcOrd="0" destOrd="0" presId="urn:microsoft.com/office/officeart/2005/8/layout/equation2"/>
    <dgm:cxn modelId="{5AE6B18D-0EBE-4683-AEC9-F3CD332CABCD}" type="presParOf" srcId="{8E8F1A1E-F9C1-4C5F-B64A-50FC666CDA55}" destId="{83E60AD8-3CCF-4B2F-A27D-D4880587FEE4}" srcOrd="1" destOrd="0" presId="urn:microsoft.com/office/officeart/2005/8/layout/equation2"/>
    <dgm:cxn modelId="{90D286A8-E81F-462C-A926-195993D1A37C}" type="presParOf" srcId="{8E8F1A1E-F9C1-4C5F-B64A-50FC666CDA55}" destId="{D8CD02D5-A3CA-451E-B62A-752D05B4A677}" srcOrd="2" destOrd="0" presId="urn:microsoft.com/office/officeart/2005/8/layout/equation2"/>
    <dgm:cxn modelId="{0180847C-296F-4232-ADB5-35366BCEA4DE}" type="presParOf" srcId="{8E8F1A1E-F9C1-4C5F-B64A-50FC666CDA55}" destId="{6EE32133-72CD-4A49-8BCF-D68F0C28155A}" srcOrd="3" destOrd="0" presId="urn:microsoft.com/office/officeart/2005/8/layout/equation2"/>
    <dgm:cxn modelId="{3A20FBA7-9998-4CFC-AFFA-58D0953642B2}" type="presParOf" srcId="{8E8F1A1E-F9C1-4C5F-B64A-50FC666CDA55}" destId="{BD719348-4D05-4D0D-B375-2B6E52ADDA48}" srcOrd="4" destOrd="0" presId="urn:microsoft.com/office/officeart/2005/8/layout/equation2"/>
    <dgm:cxn modelId="{AF26DB62-70DF-4AF7-9C05-E2FEFF05A6B7}" type="presParOf" srcId="{8E8F1A1E-F9C1-4C5F-B64A-50FC666CDA55}" destId="{D2F54DB0-8AC9-4BEB-966D-5BF8E968715F}" srcOrd="5" destOrd="0" presId="urn:microsoft.com/office/officeart/2005/8/layout/equation2"/>
    <dgm:cxn modelId="{D87F8392-261E-4A27-A51E-F433E7276DE8}" type="presParOf" srcId="{8E8F1A1E-F9C1-4C5F-B64A-50FC666CDA55}" destId="{F3955D89-048B-41A3-88E4-D4EDA433A1E3}" srcOrd="6" destOrd="0" presId="urn:microsoft.com/office/officeart/2005/8/layout/equation2"/>
    <dgm:cxn modelId="{5295B5B3-070B-4A8A-9501-5853E3CE0839}" type="presParOf" srcId="{8E8F1A1E-F9C1-4C5F-B64A-50FC666CDA55}" destId="{480E31A8-F4A1-42B5-B3A8-A0E275F43B68}" srcOrd="7" destOrd="0" presId="urn:microsoft.com/office/officeart/2005/8/layout/equation2"/>
    <dgm:cxn modelId="{C45B04A7-287C-427A-9B58-8E2BF5DC25D0}" type="presParOf" srcId="{8E8F1A1E-F9C1-4C5F-B64A-50FC666CDA55}" destId="{97B8F26F-AA8E-4C87-80ED-EB4F416AF905}" srcOrd="8" destOrd="0" presId="urn:microsoft.com/office/officeart/2005/8/layout/equation2"/>
    <dgm:cxn modelId="{412F0D64-2AE1-49D0-BF82-CA43EB44DC81}" type="presParOf" srcId="{AC19351E-F514-4A03-A6D1-7E8A1F82A96D}" destId="{2A959E78-8054-4117-9D4B-4A8E1235AA3D}" srcOrd="1" destOrd="0" presId="urn:microsoft.com/office/officeart/2005/8/layout/equation2"/>
    <dgm:cxn modelId="{BC668161-9308-4A48-BE0F-817DFC4E0E39}" type="presParOf" srcId="{2A959E78-8054-4117-9D4B-4A8E1235AA3D}" destId="{033CB5F3-B0F0-4B95-986F-A469B3715EF4}" srcOrd="0" destOrd="0" presId="urn:microsoft.com/office/officeart/2005/8/layout/equation2"/>
    <dgm:cxn modelId="{3432C2B4-EE0A-4903-8D99-B3203B4EA312}" type="presParOf" srcId="{AC19351E-F514-4A03-A6D1-7E8A1F82A96D}" destId="{258E33C9-A44F-45D4-8B1E-9FA45D38DB7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41703C-DCC6-46AF-9B2D-1D12B58634EF}"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n-US"/>
        </a:p>
      </dgm:t>
    </dgm:pt>
    <dgm:pt modelId="{8F1D0B7F-84A8-426F-9CEF-A18A5C8295BC}">
      <dgm:prSet phldrT="[Text]" custT="1"/>
      <dgm:spPr/>
      <dgm:t>
        <a:bodyPr/>
        <a:lstStyle/>
        <a:p>
          <a:r>
            <a:rPr lang="en-US" sz="2000" dirty="0" smtClean="0"/>
            <a:t>Understanding by Design</a:t>
          </a:r>
          <a:endParaRPr lang="en-US" sz="2000" dirty="0"/>
        </a:p>
      </dgm:t>
    </dgm:pt>
    <dgm:pt modelId="{5C6812B6-E42E-4BAE-A744-9CC371A0286E}" type="parTrans" cxnId="{203E3741-BD68-40CC-933A-61DA043D80BC}">
      <dgm:prSet/>
      <dgm:spPr/>
      <dgm:t>
        <a:bodyPr/>
        <a:lstStyle/>
        <a:p>
          <a:endParaRPr lang="en-US"/>
        </a:p>
      </dgm:t>
    </dgm:pt>
    <dgm:pt modelId="{AF2FDBAD-A2C3-4184-9DC4-E1CD4DC84223}" type="sibTrans" cxnId="{203E3741-BD68-40CC-933A-61DA043D80BC}">
      <dgm:prSet/>
      <dgm:spPr/>
      <dgm:t>
        <a:bodyPr/>
        <a:lstStyle/>
        <a:p>
          <a:endParaRPr lang="en-US"/>
        </a:p>
      </dgm:t>
    </dgm:pt>
    <dgm:pt modelId="{15F2A15B-3700-415D-9024-0A8EA0549B2E}">
      <dgm:prSet phldrT="[Text]"/>
      <dgm:spPr/>
      <dgm:t>
        <a:bodyPr/>
        <a:lstStyle/>
        <a:p>
          <a:r>
            <a:rPr lang="en-US" dirty="0" smtClean="0"/>
            <a:t>Identify the desired results</a:t>
          </a:r>
          <a:endParaRPr lang="en-US" dirty="0"/>
        </a:p>
      </dgm:t>
    </dgm:pt>
    <dgm:pt modelId="{8F721F9E-B1C6-4886-9D5E-E7713BB1F13C}" type="parTrans" cxnId="{F19394D2-0468-4934-9338-90508DEA4F42}">
      <dgm:prSet/>
      <dgm:spPr/>
      <dgm:t>
        <a:bodyPr/>
        <a:lstStyle/>
        <a:p>
          <a:endParaRPr lang="en-US" dirty="0"/>
        </a:p>
      </dgm:t>
    </dgm:pt>
    <dgm:pt modelId="{6F1010E3-34B0-461A-9123-944862A4ECCB}" type="sibTrans" cxnId="{F19394D2-0468-4934-9338-90508DEA4F42}">
      <dgm:prSet/>
      <dgm:spPr/>
      <dgm:t>
        <a:bodyPr/>
        <a:lstStyle/>
        <a:p>
          <a:endParaRPr lang="en-US"/>
        </a:p>
      </dgm:t>
    </dgm:pt>
    <dgm:pt modelId="{0B861825-205F-4812-B6B3-825B77AAE771}">
      <dgm:prSet phldrT="[Text]"/>
      <dgm:spPr/>
      <dgm:t>
        <a:bodyPr/>
        <a:lstStyle/>
        <a:p>
          <a:r>
            <a:rPr lang="en-US" dirty="0" smtClean="0"/>
            <a:t>Determine acceptable evidence</a:t>
          </a:r>
        </a:p>
      </dgm:t>
    </dgm:pt>
    <dgm:pt modelId="{5694200C-431B-4082-829F-B8FE8782E3F5}" type="parTrans" cxnId="{A5D968AD-F2F4-4859-98F0-8F6CA9D0A5A1}">
      <dgm:prSet/>
      <dgm:spPr/>
      <dgm:t>
        <a:bodyPr/>
        <a:lstStyle/>
        <a:p>
          <a:endParaRPr lang="en-US" dirty="0"/>
        </a:p>
      </dgm:t>
    </dgm:pt>
    <dgm:pt modelId="{6EA8677A-EB96-44F4-B196-7AAFD03583FD}" type="sibTrans" cxnId="{A5D968AD-F2F4-4859-98F0-8F6CA9D0A5A1}">
      <dgm:prSet/>
      <dgm:spPr/>
      <dgm:t>
        <a:bodyPr/>
        <a:lstStyle/>
        <a:p>
          <a:endParaRPr lang="en-US"/>
        </a:p>
      </dgm:t>
    </dgm:pt>
    <dgm:pt modelId="{A7BBB51C-74A6-42D3-8748-C8B6590338B1}">
      <dgm:prSet phldrT="[Text]" custT="1"/>
      <dgm:spPr/>
      <dgm:t>
        <a:bodyPr/>
        <a:lstStyle/>
        <a:p>
          <a:r>
            <a:rPr lang="en-US" sz="2000" dirty="0" smtClean="0"/>
            <a:t>Engineering Design</a:t>
          </a:r>
          <a:endParaRPr lang="en-US" sz="2000" dirty="0"/>
        </a:p>
      </dgm:t>
    </dgm:pt>
    <dgm:pt modelId="{6C1D64C0-8515-442C-B7B7-6B05A3F3630F}" type="parTrans" cxnId="{E6D13D3B-D618-49C4-8D2F-AD0B3A756E97}">
      <dgm:prSet/>
      <dgm:spPr/>
      <dgm:t>
        <a:bodyPr/>
        <a:lstStyle/>
        <a:p>
          <a:endParaRPr lang="en-US"/>
        </a:p>
      </dgm:t>
    </dgm:pt>
    <dgm:pt modelId="{F929936C-AD57-4B70-9F09-2F96AC4FC6AC}" type="sibTrans" cxnId="{E6D13D3B-D618-49C4-8D2F-AD0B3A756E97}">
      <dgm:prSet/>
      <dgm:spPr/>
      <dgm:t>
        <a:bodyPr/>
        <a:lstStyle/>
        <a:p>
          <a:endParaRPr lang="en-US"/>
        </a:p>
      </dgm:t>
    </dgm:pt>
    <dgm:pt modelId="{1E29140A-76A9-422B-9087-CEB96F633E41}">
      <dgm:prSet phldrT="[Text]"/>
      <dgm:spPr/>
      <dgm:t>
        <a:bodyPr/>
        <a:lstStyle/>
        <a:p>
          <a:pPr algn="ctr"/>
          <a:r>
            <a:rPr lang="en-US" dirty="0" smtClean="0"/>
            <a:t>Determine requirements specifications</a:t>
          </a:r>
          <a:endParaRPr lang="en-US" dirty="0"/>
        </a:p>
      </dgm:t>
    </dgm:pt>
    <dgm:pt modelId="{A0ACDD20-7B4D-470F-90AD-99D7A3CF471F}" type="parTrans" cxnId="{B1DDBBC1-8EF4-489C-9D79-373E66FFE6DF}">
      <dgm:prSet/>
      <dgm:spPr/>
      <dgm:t>
        <a:bodyPr/>
        <a:lstStyle/>
        <a:p>
          <a:endParaRPr lang="en-US" dirty="0"/>
        </a:p>
      </dgm:t>
    </dgm:pt>
    <dgm:pt modelId="{8E5BFEC7-BA81-4E40-85DB-CD3BD508E608}" type="sibTrans" cxnId="{B1DDBBC1-8EF4-489C-9D79-373E66FFE6DF}">
      <dgm:prSet/>
      <dgm:spPr/>
      <dgm:t>
        <a:bodyPr/>
        <a:lstStyle/>
        <a:p>
          <a:endParaRPr lang="en-US"/>
        </a:p>
      </dgm:t>
    </dgm:pt>
    <dgm:pt modelId="{5975A414-33F0-4027-8015-7AFC87D8E52A}">
      <dgm:prSet phldrT="[Text]"/>
      <dgm:spPr/>
      <dgm:t>
        <a:bodyPr/>
        <a:lstStyle/>
        <a:p>
          <a:r>
            <a:rPr lang="en-US" dirty="0" smtClean="0"/>
            <a:t>Develop or use  established metrics to measure against outcomes</a:t>
          </a:r>
          <a:endParaRPr lang="en-US" dirty="0"/>
        </a:p>
      </dgm:t>
    </dgm:pt>
    <dgm:pt modelId="{9CE8C1E6-A254-4C5E-8E53-4FE52565F561}" type="parTrans" cxnId="{D7BD3C40-A1DB-4DD6-9257-015EF16B94FA}">
      <dgm:prSet/>
      <dgm:spPr/>
      <dgm:t>
        <a:bodyPr/>
        <a:lstStyle/>
        <a:p>
          <a:endParaRPr lang="en-US" dirty="0"/>
        </a:p>
      </dgm:t>
    </dgm:pt>
    <dgm:pt modelId="{57C6F746-9C52-4D2D-B63C-3726E5C5CF61}" type="sibTrans" cxnId="{D7BD3C40-A1DB-4DD6-9257-015EF16B94FA}">
      <dgm:prSet/>
      <dgm:spPr/>
      <dgm:t>
        <a:bodyPr/>
        <a:lstStyle/>
        <a:p>
          <a:endParaRPr lang="en-US"/>
        </a:p>
      </dgm:t>
    </dgm:pt>
    <dgm:pt modelId="{6EF74779-DEE8-4116-ACBA-FCB3B7A5AD31}">
      <dgm:prSet phldrT="[Text]"/>
      <dgm:spPr/>
      <dgm:t>
        <a:bodyPr/>
        <a:lstStyle/>
        <a:p>
          <a:r>
            <a:rPr lang="en-US" dirty="0" smtClean="0"/>
            <a:t>Plan learning experiences</a:t>
          </a:r>
        </a:p>
      </dgm:t>
    </dgm:pt>
    <dgm:pt modelId="{92F0565F-12E2-4ED8-9FA6-1499C9C28F9F}" type="parTrans" cxnId="{FE5BA05C-62DA-4BE3-BBA8-334DBCAF0DAD}">
      <dgm:prSet/>
      <dgm:spPr/>
      <dgm:t>
        <a:bodyPr/>
        <a:lstStyle/>
        <a:p>
          <a:endParaRPr lang="en-US" dirty="0"/>
        </a:p>
      </dgm:t>
    </dgm:pt>
    <dgm:pt modelId="{846AFED6-5718-4D63-86BB-C9D3A4F6AB68}" type="sibTrans" cxnId="{FE5BA05C-62DA-4BE3-BBA8-334DBCAF0DAD}">
      <dgm:prSet/>
      <dgm:spPr/>
      <dgm:t>
        <a:bodyPr/>
        <a:lstStyle/>
        <a:p>
          <a:endParaRPr lang="en-US"/>
        </a:p>
      </dgm:t>
    </dgm:pt>
    <dgm:pt modelId="{BFF42153-A600-419B-AA8C-9D8BD3A231EF}">
      <dgm:prSet phldrT="[Text]"/>
      <dgm:spPr/>
      <dgm:t>
        <a:bodyPr/>
        <a:lstStyle/>
        <a:p>
          <a:r>
            <a:rPr lang="en-US" dirty="0" smtClean="0"/>
            <a:t>Plan and develop process, system, etc. to implement</a:t>
          </a:r>
          <a:endParaRPr lang="en-US" dirty="0"/>
        </a:p>
      </dgm:t>
    </dgm:pt>
    <dgm:pt modelId="{057DFC18-9A2F-4144-B5E5-5C8ABBC6EFC1}" type="parTrans" cxnId="{8210219C-0BE6-4C8A-AB40-39D44E8E95AC}">
      <dgm:prSet/>
      <dgm:spPr/>
      <dgm:t>
        <a:bodyPr/>
        <a:lstStyle/>
        <a:p>
          <a:endParaRPr lang="en-US" dirty="0"/>
        </a:p>
      </dgm:t>
    </dgm:pt>
    <dgm:pt modelId="{A9D4278B-75FB-4C56-97AD-B5A41088B250}" type="sibTrans" cxnId="{8210219C-0BE6-4C8A-AB40-39D44E8E95AC}">
      <dgm:prSet/>
      <dgm:spPr/>
      <dgm:t>
        <a:bodyPr/>
        <a:lstStyle/>
        <a:p>
          <a:endParaRPr lang="en-US"/>
        </a:p>
      </dgm:t>
    </dgm:pt>
    <dgm:pt modelId="{C95EF627-EEED-4153-BE64-B69F61771BE8}" type="pres">
      <dgm:prSet presAssocID="{D641703C-DCC6-46AF-9B2D-1D12B58634EF}" presName="diagram" presStyleCnt="0">
        <dgm:presLayoutVars>
          <dgm:chPref val="1"/>
          <dgm:dir/>
          <dgm:animOne val="branch"/>
          <dgm:animLvl val="lvl"/>
          <dgm:resizeHandles/>
        </dgm:presLayoutVars>
      </dgm:prSet>
      <dgm:spPr/>
      <dgm:t>
        <a:bodyPr/>
        <a:lstStyle/>
        <a:p>
          <a:endParaRPr lang="en-US"/>
        </a:p>
      </dgm:t>
    </dgm:pt>
    <dgm:pt modelId="{78A985E3-A102-443A-9F85-3D0600F918F4}" type="pres">
      <dgm:prSet presAssocID="{8F1D0B7F-84A8-426F-9CEF-A18A5C8295BC}" presName="root" presStyleCnt="0"/>
      <dgm:spPr/>
    </dgm:pt>
    <dgm:pt modelId="{A43C5378-8185-4814-B4B9-E278B893C348}" type="pres">
      <dgm:prSet presAssocID="{8F1D0B7F-84A8-426F-9CEF-A18A5C8295BC}" presName="rootComposite" presStyleCnt="0"/>
      <dgm:spPr/>
    </dgm:pt>
    <dgm:pt modelId="{983D4983-3D82-4FE1-9D5E-D978687FA7C4}" type="pres">
      <dgm:prSet presAssocID="{8F1D0B7F-84A8-426F-9CEF-A18A5C8295BC}" presName="rootText" presStyleLbl="node1" presStyleIdx="0" presStyleCnt="2"/>
      <dgm:spPr/>
      <dgm:t>
        <a:bodyPr/>
        <a:lstStyle/>
        <a:p>
          <a:endParaRPr lang="en-US"/>
        </a:p>
      </dgm:t>
    </dgm:pt>
    <dgm:pt modelId="{219D85F7-7823-45D2-9497-92CCF3B1B7DF}" type="pres">
      <dgm:prSet presAssocID="{8F1D0B7F-84A8-426F-9CEF-A18A5C8295BC}" presName="rootConnector" presStyleLbl="node1" presStyleIdx="0" presStyleCnt="2"/>
      <dgm:spPr/>
      <dgm:t>
        <a:bodyPr/>
        <a:lstStyle/>
        <a:p>
          <a:endParaRPr lang="en-US"/>
        </a:p>
      </dgm:t>
    </dgm:pt>
    <dgm:pt modelId="{9461FE61-2FA6-4EEB-86C4-14E0DA7CD5DC}" type="pres">
      <dgm:prSet presAssocID="{8F1D0B7F-84A8-426F-9CEF-A18A5C8295BC}" presName="childShape" presStyleCnt="0"/>
      <dgm:spPr/>
    </dgm:pt>
    <dgm:pt modelId="{F31C0E71-04A7-4FBC-811E-821629E9F337}" type="pres">
      <dgm:prSet presAssocID="{8F721F9E-B1C6-4886-9D5E-E7713BB1F13C}" presName="Name13" presStyleLbl="parChTrans1D2" presStyleIdx="0" presStyleCnt="6"/>
      <dgm:spPr/>
      <dgm:t>
        <a:bodyPr/>
        <a:lstStyle/>
        <a:p>
          <a:endParaRPr lang="en-US"/>
        </a:p>
      </dgm:t>
    </dgm:pt>
    <dgm:pt modelId="{B2EC6EC7-A08A-4EF5-A740-27C69AD331FA}" type="pres">
      <dgm:prSet presAssocID="{15F2A15B-3700-415D-9024-0A8EA0549B2E}" presName="childText" presStyleLbl="bgAcc1" presStyleIdx="0" presStyleCnt="6">
        <dgm:presLayoutVars>
          <dgm:bulletEnabled val="1"/>
        </dgm:presLayoutVars>
      </dgm:prSet>
      <dgm:spPr/>
      <dgm:t>
        <a:bodyPr/>
        <a:lstStyle/>
        <a:p>
          <a:endParaRPr lang="en-US"/>
        </a:p>
      </dgm:t>
    </dgm:pt>
    <dgm:pt modelId="{26D27613-2918-4108-B95B-3EEC94A83A21}" type="pres">
      <dgm:prSet presAssocID="{5694200C-431B-4082-829F-B8FE8782E3F5}" presName="Name13" presStyleLbl="parChTrans1D2" presStyleIdx="1" presStyleCnt="6"/>
      <dgm:spPr/>
      <dgm:t>
        <a:bodyPr/>
        <a:lstStyle/>
        <a:p>
          <a:endParaRPr lang="en-US"/>
        </a:p>
      </dgm:t>
    </dgm:pt>
    <dgm:pt modelId="{3D0E9868-97B2-473B-835C-AF77FF7E81DF}" type="pres">
      <dgm:prSet presAssocID="{0B861825-205F-4812-B6B3-825B77AAE771}" presName="childText" presStyleLbl="bgAcc1" presStyleIdx="1" presStyleCnt="6">
        <dgm:presLayoutVars>
          <dgm:bulletEnabled val="1"/>
        </dgm:presLayoutVars>
      </dgm:prSet>
      <dgm:spPr/>
      <dgm:t>
        <a:bodyPr/>
        <a:lstStyle/>
        <a:p>
          <a:endParaRPr lang="en-US"/>
        </a:p>
      </dgm:t>
    </dgm:pt>
    <dgm:pt modelId="{DEF941F8-61FF-4607-BDC5-230B472C2948}" type="pres">
      <dgm:prSet presAssocID="{92F0565F-12E2-4ED8-9FA6-1499C9C28F9F}" presName="Name13" presStyleLbl="parChTrans1D2" presStyleIdx="2" presStyleCnt="6"/>
      <dgm:spPr/>
      <dgm:t>
        <a:bodyPr/>
        <a:lstStyle/>
        <a:p>
          <a:endParaRPr lang="en-US"/>
        </a:p>
      </dgm:t>
    </dgm:pt>
    <dgm:pt modelId="{CFC5CF38-6C16-42AB-9D69-80C9308E5199}" type="pres">
      <dgm:prSet presAssocID="{6EF74779-DEE8-4116-ACBA-FCB3B7A5AD31}" presName="childText" presStyleLbl="bgAcc1" presStyleIdx="2" presStyleCnt="6">
        <dgm:presLayoutVars>
          <dgm:bulletEnabled val="1"/>
        </dgm:presLayoutVars>
      </dgm:prSet>
      <dgm:spPr/>
      <dgm:t>
        <a:bodyPr/>
        <a:lstStyle/>
        <a:p>
          <a:endParaRPr lang="en-US"/>
        </a:p>
      </dgm:t>
    </dgm:pt>
    <dgm:pt modelId="{0114C377-E256-42FA-8760-1120AD94363A}" type="pres">
      <dgm:prSet presAssocID="{A7BBB51C-74A6-42D3-8748-C8B6590338B1}" presName="root" presStyleCnt="0"/>
      <dgm:spPr/>
    </dgm:pt>
    <dgm:pt modelId="{E2A89D20-BA34-40DC-939B-B2657B55ACB6}" type="pres">
      <dgm:prSet presAssocID="{A7BBB51C-74A6-42D3-8748-C8B6590338B1}" presName="rootComposite" presStyleCnt="0"/>
      <dgm:spPr/>
    </dgm:pt>
    <dgm:pt modelId="{F2B1316A-99BF-4BF3-8490-AD387BC7CBC8}" type="pres">
      <dgm:prSet presAssocID="{A7BBB51C-74A6-42D3-8748-C8B6590338B1}" presName="rootText" presStyleLbl="node1" presStyleIdx="1" presStyleCnt="2"/>
      <dgm:spPr/>
      <dgm:t>
        <a:bodyPr/>
        <a:lstStyle/>
        <a:p>
          <a:endParaRPr lang="en-US"/>
        </a:p>
      </dgm:t>
    </dgm:pt>
    <dgm:pt modelId="{3F9BFC1A-1B90-4320-87B2-3FA387D69B9A}" type="pres">
      <dgm:prSet presAssocID="{A7BBB51C-74A6-42D3-8748-C8B6590338B1}" presName="rootConnector" presStyleLbl="node1" presStyleIdx="1" presStyleCnt="2"/>
      <dgm:spPr/>
      <dgm:t>
        <a:bodyPr/>
        <a:lstStyle/>
        <a:p>
          <a:endParaRPr lang="en-US"/>
        </a:p>
      </dgm:t>
    </dgm:pt>
    <dgm:pt modelId="{C7D3DB70-6E59-4E77-8B1D-09197FC87430}" type="pres">
      <dgm:prSet presAssocID="{A7BBB51C-74A6-42D3-8748-C8B6590338B1}" presName="childShape" presStyleCnt="0"/>
      <dgm:spPr/>
    </dgm:pt>
    <dgm:pt modelId="{18162B5F-390E-450B-95C2-178C8D7F167D}" type="pres">
      <dgm:prSet presAssocID="{A0ACDD20-7B4D-470F-90AD-99D7A3CF471F}" presName="Name13" presStyleLbl="parChTrans1D2" presStyleIdx="3" presStyleCnt="6"/>
      <dgm:spPr/>
      <dgm:t>
        <a:bodyPr/>
        <a:lstStyle/>
        <a:p>
          <a:endParaRPr lang="en-US"/>
        </a:p>
      </dgm:t>
    </dgm:pt>
    <dgm:pt modelId="{0AF6C5F0-A75B-473F-84C3-39B55507F50D}" type="pres">
      <dgm:prSet presAssocID="{1E29140A-76A9-422B-9087-CEB96F633E41}" presName="childText" presStyleLbl="bgAcc1" presStyleIdx="3" presStyleCnt="6">
        <dgm:presLayoutVars>
          <dgm:bulletEnabled val="1"/>
        </dgm:presLayoutVars>
      </dgm:prSet>
      <dgm:spPr/>
      <dgm:t>
        <a:bodyPr/>
        <a:lstStyle/>
        <a:p>
          <a:endParaRPr lang="en-US"/>
        </a:p>
      </dgm:t>
    </dgm:pt>
    <dgm:pt modelId="{7F2D257D-0B03-40F5-9AC6-8624A7F96DBC}" type="pres">
      <dgm:prSet presAssocID="{9CE8C1E6-A254-4C5E-8E53-4FE52565F561}" presName="Name13" presStyleLbl="parChTrans1D2" presStyleIdx="4" presStyleCnt="6"/>
      <dgm:spPr/>
      <dgm:t>
        <a:bodyPr/>
        <a:lstStyle/>
        <a:p>
          <a:endParaRPr lang="en-US"/>
        </a:p>
      </dgm:t>
    </dgm:pt>
    <dgm:pt modelId="{0AD705A1-BA71-4795-A6B2-DC2B3BA69C9D}" type="pres">
      <dgm:prSet presAssocID="{5975A414-33F0-4027-8015-7AFC87D8E52A}" presName="childText" presStyleLbl="bgAcc1" presStyleIdx="4" presStyleCnt="6">
        <dgm:presLayoutVars>
          <dgm:bulletEnabled val="1"/>
        </dgm:presLayoutVars>
      </dgm:prSet>
      <dgm:spPr/>
      <dgm:t>
        <a:bodyPr/>
        <a:lstStyle/>
        <a:p>
          <a:endParaRPr lang="en-US"/>
        </a:p>
      </dgm:t>
    </dgm:pt>
    <dgm:pt modelId="{68A1C2B5-2654-447F-9420-B9740420E7FE}" type="pres">
      <dgm:prSet presAssocID="{057DFC18-9A2F-4144-B5E5-5C8ABBC6EFC1}" presName="Name13" presStyleLbl="parChTrans1D2" presStyleIdx="5" presStyleCnt="6"/>
      <dgm:spPr/>
      <dgm:t>
        <a:bodyPr/>
        <a:lstStyle/>
        <a:p>
          <a:endParaRPr lang="en-US"/>
        </a:p>
      </dgm:t>
    </dgm:pt>
    <dgm:pt modelId="{90AC3EAB-FC39-452D-86D5-89134ACC4953}" type="pres">
      <dgm:prSet presAssocID="{BFF42153-A600-419B-AA8C-9D8BD3A231EF}" presName="childText" presStyleLbl="bgAcc1" presStyleIdx="5" presStyleCnt="6">
        <dgm:presLayoutVars>
          <dgm:bulletEnabled val="1"/>
        </dgm:presLayoutVars>
      </dgm:prSet>
      <dgm:spPr/>
      <dgm:t>
        <a:bodyPr/>
        <a:lstStyle/>
        <a:p>
          <a:endParaRPr lang="en-US"/>
        </a:p>
      </dgm:t>
    </dgm:pt>
  </dgm:ptLst>
  <dgm:cxnLst>
    <dgm:cxn modelId="{8210219C-0BE6-4C8A-AB40-39D44E8E95AC}" srcId="{A7BBB51C-74A6-42D3-8748-C8B6590338B1}" destId="{BFF42153-A600-419B-AA8C-9D8BD3A231EF}" srcOrd="2" destOrd="0" parTransId="{057DFC18-9A2F-4144-B5E5-5C8ABBC6EFC1}" sibTransId="{A9D4278B-75FB-4C56-97AD-B5A41088B250}"/>
    <dgm:cxn modelId="{5B2D9E0E-9EAC-4FAE-B7CC-17AFA2072240}" type="presOf" srcId="{A7BBB51C-74A6-42D3-8748-C8B6590338B1}" destId="{3F9BFC1A-1B90-4320-87B2-3FA387D69B9A}" srcOrd="1" destOrd="0" presId="urn:microsoft.com/office/officeart/2005/8/layout/hierarchy3"/>
    <dgm:cxn modelId="{5E42B927-ED30-44C0-A426-A6FACD1AB6A0}" type="presOf" srcId="{9CE8C1E6-A254-4C5E-8E53-4FE52565F561}" destId="{7F2D257D-0B03-40F5-9AC6-8624A7F96DBC}" srcOrd="0" destOrd="0" presId="urn:microsoft.com/office/officeart/2005/8/layout/hierarchy3"/>
    <dgm:cxn modelId="{44F04E15-47B0-4BE2-A6FE-8D4C3D1F7612}" type="presOf" srcId="{92F0565F-12E2-4ED8-9FA6-1499C9C28F9F}" destId="{DEF941F8-61FF-4607-BDC5-230B472C2948}" srcOrd="0" destOrd="0" presId="urn:microsoft.com/office/officeart/2005/8/layout/hierarchy3"/>
    <dgm:cxn modelId="{60F95613-B53D-4F05-9AD0-5C68C3DD3FA5}" type="presOf" srcId="{15F2A15B-3700-415D-9024-0A8EA0549B2E}" destId="{B2EC6EC7-A08A-4EF5-A740-27C69AD331FA}" srcOrd="0" destOrd="0" presId="urn:microsoft.com/office/officeart/2005/8/layout/hierarchy3"/>
    <dgm:cxn modelId="{E0898C37-32B9-442F-84EB-EC5309BABE09}" type="presOf" srcId="{057DFC18-9A2F-4144-B5E5-5C8ABBC6EFC1}" destId="{68A1C2B5-2654-447F-9420-B9740420E7FE}" srcOrd="0" destOrd="0" presId="urn:microsoft.com/office/officeart/2005/8/layout/hierarchy3"/>
    <dgm:cxn modelId="{4FFA6BB0-3DD6-4C9F-ACED-DC7CFBCB8652}" type="presOf" srcId="{A7BBB51C-74A6-42D3-8748-C8B6590338B1}" destId="{F2B1316A-99BF-4BF3-8490-AD387BC7CBC8}" srcOrd="0" destOrd="0" presId="urn:microsoft.com/office/officeart/2005/8/layout/hierarchy3"/>
    <dgm:cxn modelId="{A5D968AD-F2F4-4859-98F0-8F6CA9D0A5A1}" srcId="{8F1D0B7F-84A8-426F-9CEF-A18A5C8295BC}" destId="{0B861825-205F-4812-B6B3-825B77AAE771}" srcOrd="1" destOrd="0" parTransId="{5694200C-431B-4082-829F-B8FE8782E3F5}" sibTransId="{6EA8677A-EB96-44F4-B196-7AAFD03583FD}"/>
    <dgm:cxn modelId="{FED3D9FF-EB84-4DA1-A377-06FA3FF8EFC2}" type="presOf" srcId="{8F1D0B7F-84A8-426F-9CEF-A18A5C8295BC}" destId="{219D85F7-7823-45D2-9497-92CCF3B1B7DF}" srcOrd="1" destOrd="0" presId="urn:microsoft.com/office/officeart/2005/8/layout/hierarchy3"/>
    <dgm:cxn modelId="{1FC11FE1-2174-4242-897D-757891E0ED57}" type="presOf" srcId="{0B861825-205F-4812-B6B3-825B77AAE771}" destId="{3D0E9868-97B2-473B-835C-AF77FF7E81DF}" srcOrd="0" destOrd="0" presId="urn:microsoft.com/office/officeart/2005/8/layout/hierarchy3"/>
    <dgm:cxn modelId="{E6D13D3B-D618-49C4-8D2F-AD0B3A756E97}" srcId="{D641703C-DCC6-46AF-9B2D-1D12B58634EF}" destId="{A7BBB51C-74A6-42D3-8748-C8B6590338B1}" srcOrd="1" destOrd="0" parTransId="{6C1D64C0-8515-442C-B7B7-6B05A3F3630F}" sibTransId="{F929936C-AD57-4B70-9F09-2F96AC4FC6AC}"/>
    <dgm:cxn modelId="{FE5BA05C-62DA-4BE3-BBA8-334DBCAF0DAD}" srcId="{8F1D0B7F-84A8-426F-9CEF-A18A5C8295BC}" destId="{6EF74779-DEE8-4116-ACBA-FCB3B7A5AD31}" srcOrd="2" destOrd="0" parTransId="{92F0565F-12E2-4ED8-9FA6-1499C9C28F9F}" sibTransId="{846AFED6-5718-4D63-86BB-C9D3A4F6AB68}"/>
    <dgm:cxn modelId="{F19394D2-0468-4934-9338-90508DEA4F42}" srcId="{8F1D0B7F-84A8-426F-9CEF-A18A5C8295BC}" destId="{15F2A15B-3700-415D-9024-0A8EA0549B2E}" srcOrd="0" destOrd="0" parTransId="{8F721F9E-B1C6-4886-9D5E-E7713BB1F13C}" sibTransId="{6F1010E3-34B0-461A-9123-944862A4ECCB}"/>
    <dgm:cxn modelId="{9651AF35-E4C4-48CF-8814-D7D1356A6DF3}" type="presOf" srcId="{1E29140A-76A9-422B-9087-CEB96F633E41}" destId="{0AF6C5F0-A75B-473F-84C3-39B55507F50D}" srcOrd="0" destOrd="0" presId="urn:microsoft.com/office/officeart/2005/8/layout/hierarchy3"/>
    <dgm:cxn modelId="{CCDFF24C-A6A5-4CFF-B67C-4C66601B4175}" type="presOf" srcId="{BFF42153-A600-419B-AA8C-9D8BD3A231EF}" destId="{90AC3EAB-FC39-452D-86D5-89134ACC4953}" srcOrd="0" destOrd="0" presId="urn:microsoft.com/office/officeart/2005/8/layout/hierarchy3"/>
    <dgm:cxn modelId="{C299DFC9-6B69-47F3-8D08-8BCD5BCD2DEF}" type="presOf" srcId="{A0ACDD20-7B4D-470F-90AD-99D7A3CF471F}" destId="{18162B5F-390E-450B-95C2-178C8D7F167D}" srcOrd="0" destOrd="0" presId="urn:microsoft.com/office/officeart/2005/8/layout/hierarchy3"/>
    <dgm:cxn modelId="{D7BD3C40-A1DB-4DD6-9257-015EF16B94FA}" srcId="{A7BBB51C-74A6-42D3-8748-C8B6590338B1}" destId="{5975A414-33F0-4027-8015-7AFC87D8E52A}" srcOrd="1" destOrd="0" parTransId="{9CE8C1E6-A254-4C5E-8E53-4FE52565F561}" sibTransId="{57C6F746-9C52-4D2D-B63C-3726E5C5CF61}"/>
    <dgm:cxn modelId="{DAC4DED8-CB18-40D8-AEA5-C8DE1ED158F4}" type="presOf" srcId="{5975A414-33F0-4027-8015-7AFC87D8E52A}" destId="{0AD705A1-BA71-4795-A6B2-DC2B3BA69C9D}" srcOrd="0" destOrd="0" presId="urn:microsoft.com/office/officeart/2005/8/layout/hierarchy3"/>
    <dgm:cxn modelId="{F0BD65BD-36E2-4A04-AF5A-5FDF7872F43B}" type="presOf" srcId="{5694200C-431B-4082-829F-B8FE8782E3F5}" destId="{26D27613-2918-4108-B95B-3EEC94A83A21}" srcOrd="0" destOrd="0" presId="urn:microsoft.com/office/officeart/2005/8/layout/hierarchy3"/>
    <dgm:cxn modelId="{680E3C01-23C8-40F9-AB7D-06ED1C489990}" type="presOf" srcId="{6EF74779-DEE8-4116-ACBA-FCB3B7A5AD31}" destId="{CFC5CF38-6C16-42AB-9D69-80C9308E5199}" srcOrd="0" destOrd="0" presId="urn:microsoft.com/office/officeart/2005/8/layout/hierarchy3"/>
    <dgm:cxn modelId="{3BB55EDE-781A-4A96-848F-63CE359B4EA0}" type="presOf" srcId="{8F1D0B7F-84A8-426F-9CEF-A18A5C8295BC}" destId="{983D4983-3D82-4FE1-9D5E-D978687FA7C4}" srcOrd="0" destOrd="0" presId="urn:microsoft.com/office/officeart/2005/8/layout/hierarchy3"/>
    <dgm:cxn modelId="{B1DDBBC1-8EF4-489C-9D79-373E66FFE6DF}" srcId="{A7BBB51C-74A6-42D3-8748-C8B6590338B1}" destId="{1E29140A-76A9-422B-9087-CEB96F633E41}" srcOrd="0" destOrd="0" parTransId="{A0ACDD20-7B4D-470F-90AD-99D7A3CF471F}" sibTransId="{8E5BFEC7-BA81-4E40-85DB-CD3BD508E608}"/>
    <dgm:cxn modelId="{BA18CB8F-37CD-4153-9876-E2A0F001A32E}" type="presOf" srcId="{D641703C-DCC6-46AF-9B2D-1D12B58634EF}" destId="{C95EF627-EEED-4153-BE64-B69F61771BE8}" srcOrd="0" destOrd="0" presId="urn:microsoft.com/office/officeart/2005/8/layout/hierarchy3"/>
    <dgm:cxn modelId="{451ED823-E65F-42F1-ADE9-FCE2141E6A03}" type="presOf" srcId="{8F721F9E-B1C6-4886-9D5E-E7713BB1F13C}" destId="{F31C0E71-04A7-4FBC-811E-821629E9F337}" srcOrd="0" destOrd="0" presId="urn:microsoft.com/office/officeart/2005/8/layout/hierarchy3"/>
    <dgm:cxn modelId="{203E3741-BD68-40CC-933A-61DA043D80BC}" srcId="{D641703C-DCC6-46AF-9B2D-1D12B58634EF}" destId="{8F1D0B7F-84A8-426F-9CEF-A18A5C8295BC}" srcOrd="0" destOrd="0" parTransId="{5C6812B6-E42E-4BAE-A744-9CC371A0286E}" sibTransId="{AF2FDBAD-A2C3-4184-9DC4-E1CD4DC84223}"/>
    <dgm:cxn modelId="{57B22B11-0B7D-4B16-935A-2EBAF214AD1C}" type="presParOf" srcId="{C95EF627-EEED-4153-BE64-B69F61771BE8}" destId="{78A985E3-A102-443A-9F85-3D0600F918F4}" srcOrd="0" destOrd="0" presId="urn:microsoft.com/office/officeart/2005/8/layout/hierarchy3"/>
    <dgm:cxn modelId="{FDF3CFAC-F6D4-4726-BA92-60E6BA48264C}" type="presParOf" srcId="{78A985E3-A102-443A-9F85-3D0600F918F4}" destId="{A43C5378-8185-4814-B4B9-E278B893C348}" srcOrd="0" destOrd="0" presId="urn:microsoft.com/office/officeart/2005/8/layout/hierarchy3"/>
    <dgm:cxn modelId="{5D771652-1075-4153-BC56-00647121BA5D}" type="presParOf" srcId="{A43C5378-8185-4814-B4B9-E278B893C348}" destId="{983D4983-3D82-4FE1-9D5E-D978687FA7C4}" srcOrd="0" destOrd="0" presId="urn:microsoft.com/office/officeart/2005/8/layout/hierarchy3"/>
    <dgm:cxn modelId="{A227A182-12B1-4EA3-8EE0-7286D5625861}" type="presParOf" srcId="{A43C5378-8185-4814-B4B9-E278B893C348}" destId="{219D85F7-7823-45D2-9497-92CCF3B1B7DF}" srcOrd="1" destOrd="0" presId="urn:microsoft.com/office/officeart/2005/8/layout/hierarchy3"/>
    <dgm:cxn modelId="{7FF7D77B-0245-41B5-B985-2468A450FE85}" type="presParOf" srcId="{78A985E3-A102-443A-9F85-3D0600F918F4}" destId="{9461FE61-2FA6-4EEB-86C4-14E0DA7CD5DC}" srcOrd="1" destOrd="0" presId="urn:microsoft.com/office/officeart/2005/8/layout/hierarchy3"/>
    <dgm:cxn modelId="{193AF576-34B2-45A5-A088-3706AC8A4434}" type="presParOf" srcId="{9461FE61-2FA6-4EEB-86C4-14E0DA7CD5DC}" destId="{F31C0E71-04A7-4FBC-811E-821629E9F337}" srcOrd="0" destOrd="0" presId="urn:microsoft.com/office/officeart/2005/8/layout/hierarchy3"/>
    <dgm:cxn modelId="{5C8DF129-32A7-47A3-B84A-94B633BFAEB5}" type="presParOf" srcId="{9461FE61-2FA6-4EEB-86C4-14E0DA7CD5DC}" destId="{B2EC6EC7-A08A-4EF5-A740-27C69AD331FA}" srcOrd="1" destOrd="0" presId="urn:microsoft.com/office/officeart/2005/8/layout/hierarchy3"/>
    <dgm:cxn modelId="{26C99C8C-D1FA-4969-9FC2-94B71DDA566E}" type="presParOf" srcId="{9461FE61-2FA6-4EEB-86C4-14E0DA7CD5DC}" destId="{26D27613-2918-4108-B95B-3EEC94A83A21}" srcOrd="2" destOrd="0" presId="urn:microsoft.com/office/officeart/2005/8/layout/hierarchy3"/>
    <dgm:cxn modelId="{DCCA3372-EDE3-4FA5-981A-273FB9DC7500}" type="presParOf" srcId="{9461FE61-2FA6-4EEB-86C4-14E0DA7CD5DC}" destId="{3D0E9868-97B2-473B-835C-AF77FF7E81DF}" srcOrd="3" destOrd="0" presId="urn:microsoft.com/office/officeart/2005/8/layout/hierarchy3"/>
    <dgm:cxn modelId="{E43E2E3D-D3C4-4298-AF03-B3B666A44641}" type="presParOf" srcId="{9461FE61-2FA6-4EEB-86C4-14E0DA7CD5DC}" destId="{DEF941F8-61FF-4607-BDC5-230B472C2948}" srcOrd="4" destOrd="0" presId="urn:microsoft.com/office/officeart/2005/8/layout/hierarchy3"/>
    <dgm:cxn modelId="{BB1B94D1-BDBD-42CD-83F1-5FC26EF2806C}" type="presParOf" srcId="{9461FE61-2FA6-4EEB-86C4-14E0DA7CD5DC}" destId="{CFC5CF38-6C16-42AB-9D69-80C9308E5199}" srcOrd="5" destOrd="0" presId="urn:microsoft.com/office/officeart/2005/8/layout/hierarchy3"/>
    <dgm:cxn modelId="{ED616CC7-801A-4336-B431-D825CADAE73E}" type="presParOf" srcId="{C95EF627-EEED-4153-BE64-B69F61771BE8}" destId="{0114C377-E256-42FA-8760-1120AD94363A}" srcOrd="1" destOrd="0" presId="urn:microsoft.com/office/officeart/2005/8/layout/hierarchy3"/>
    <dgm:cxn modelId="{FE6B7F1A-8DB4-43F2-8A2F-26CA1D560E00}" type="presParOf" srcId="{0114C377-E256-42FA-8760-1120AD94363A}" destId="{E2A89D20-BA34-40DC-939B-B2657B55ACB6}" srcOrd="0" destOrd="0" presId="urn:microsoft.com/office/officeart/2005/8/layout/hierarchy3"/>
    <dgm:cxn modelId="{AC6F4566-55E4-46BD-9540-783861844ABC}" type="presParOf" srcId="{E2A89D20-BA34-40DC-939B-B2657B55ACB6}" destId="{F2B1316A-99BF-4BF3-8490-AD387BC7CBC8}" srcOrd="0" destOrd="0" presId="urn:microsoft.com/office/officeart/2005/8/layout/hierarchy3"/>
    <dgm:cxn modelId="{49235D87-B59B-4BFE-BB90-63B886A210B7}" type="presParOf" srcId="{E2A89D20-BA34-40DC-939B-B2657B55ACB6}" destId="{3F9BFC1A-1B90-4320-87B2-3FA387D69B9A}" srcOrd="1" destOrd="0" presId="urn:microsoft.com/office/officeart/2005/8/layout/hierarchy3"/>
    <dgm:cxn modelId="{DA896FBA-D0AD-4BF5-AC82-FE4F5A9F7EAB}" type="presParOf" srcId="{0114C377-E256-42FA-8760-1120AD94363A}" destId="{C7D3DB70-6E59-4E77-8B1D-09197FC87430}" srcOrd="1" destOrd="0" presId="urn:microsoft.com/office/officeart/2005/8/layout/hierarchy3"/>
    <dgm:cxn modelId="{16004928-E462-41C3-8C1D-C8C9B4192800}" type="presParOf" srcId="{C7D3DB70-6E59-4E77-8B1D-09197FC87430}" destId="{18162B5F-390E-450B-95C2-178C8D7F167D}" srcOrd="0" destOrd="0" presId="urn:microsoft.com/office/officeart/2005/8/layout/hierarchy3"/>
    <dgm:cxn modelId="{1C8DDEF8-73E0-413C-B609-A5E6FBA4B0AE}" type="presParOf" srcId="{C7D3DB70-6E59-4E77-8B1D-09197FC87430}" destId="{0AF6C5F0-A75B-473F-84C3-39B55507F50D}" srcOrd="1" destOrd="0" presId="urn:microsoft.com/office/officeart/2005/8/layout/hierarchy3"/>
    <dgm:cxn modelId="{A553FE3D-3FEA-40A0-A71D-2BAB26F67E53}" type="presParOf" srcId="{C7D3DB70-6E59-4E77-8B1D-09197FC87430}" destId="{7F2D257D-0B03-40F5-9AC6-8624A7F96DBC}" srcOrd="2" destOrd="0" presId="urn:microsoft.com/office/officeart/2005/8/layout/hierarchy3"/>
    <dgm:cxn modelId="{4460F2EF-C8EA-4289-9B57-7595C869EB88}" type="presParOf" srcId="{C7D3DB70-6E59-4E77-8B1D-09197FC87430}" destId="{0AD705A1-BA71-4795-A6B2-DC2B3BA69C9D}" srcOrd="3" destOrd="0" presId="urn:microsoft.com/office/officeart/2005/8/layout/hierarchy3"/>
    <dgm:cxn modelId="{1455CBAE-B7B2-4784-92E5-C636FFB23C41}" type="presParOf" srcId="{C7D3DB70-6E59-4E77-8B1D-09197FC87430}" destId="{68A1C2B5-2654-447F-9420-B9740420E7FE}" srcOrd="4" destOrd="0" presId="urn:microsoft.com/office/officeart/2005/8/layout/hierarchy3"/>
    <dgm:cxn modelId="{F5668934-F4F0-4CD4-A01E-B731709175BE}" type="presParOf" srcId="{C7D3DB70-6E59-4E77-8B1D-09197FC87430}" destId="{90AC3EAB-FC39-452D-86D5-89134ACC495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E39AA4-A47F-453B-8298-31BBBD92F46A}" type="doc">
      <dgm:prSet loTypeId="urn:microsoft.com/office/officeart/2005/8/layout/venn2" loCatId="relationship" qsTypeId="urn:microsoft.com/office/officeart/2005/8/quickstyle/simple3" qsCatId="simple" csTypeId="urn:microsoft.com/office/officeart/2005/8/colors/colorful5" csCatId="colorful" phldr="1"/>
      <dgm:spPr/>
      <dgm:t>
        <a:bodyPr/>
        <a:lstStyle/>
        <a:p>
          <a:endParaRPr lang="en-US"/>
        </a:p>
      </dgm:t>
    </dgm:pt>
    <dgm:pt modelId="{EC56DDD9-0B65-4460-BD62-55013DBFDBFE}">
      <dgm:prSet phldrT="[Text]"/>
      <dgm:spPr/>
      <dgm:t>
        <a:bodyPr/>
        <a:lstStyle/>
        <a:p>
          <a:r>
            <a:rPr lang="en-US" b="1" dirty="0" smtClean="0"/>
            <a:t>GOOD TO BE FAMILIAR WITH</a:t>
          </a:r>
          <a:endParaRPr lang="en-US" b="1" dirty="0"/>
        </a:p>
      </dgm:t>
    </dgm:pt>
    <dgm:pt modelId="{34B6554A-9942-430F-A867-6DF3E814D0F6}" type="parTrans" cxnId="{93B58E36-6630-416C-90F5-F572718D2457}">
      <dgm:prSet/>
      <dgm:spPr/>
      <dgm:t>
        <a:bodyPr/>
        <a:lstStyle/>
        <a:p>
          <a:endParaRPr lang="en-US"/>
        </a:p>
      </dgm:t>
    </dgm:pt>
    <dgm:pt modelId="{FB8F86BE-68EE-4281-A765-9450AAFBE482}" type="sibTrans" cxnId="{93B58E36-6630-416C-90F5-F572718D2457}">
      <dgm:prSet/>
      <dgm:spPr/>
      <dgm:t>
        <a:bodyPr/>
        <a:lstStyle/>
        <a:p>
          <a:endParaRPr lang="en-US"/>
        </a:p>
      </dgm:t>
    </dgm:pt>
    <dgm:pt modelId="{B7CC1824-316F-42E6-A1AA-CFF16BFE2328}">
      <dgm:prSet phldrT="[Text]"/>
      <dgm:spPr/>
      <dgm:t>
        <a:bodyPr/>
        <a:lstStyle/>
        <a:p>
          <a:r>
            <a:rPr lang="en-US" b="1" dirty="0" smtClean="0"/>
            <a:t>IMPORTANT TO KNOW</a:t>
          </a:r>
          <a:endParaRPr lang="en-US" b="1" dirty="0"/>
        </a:p>
      </dgm:t>
    </dgm:pt>
    <dgm:pt modelId="{9B07DA90-3220-415F-B801-B3F5798E60A7}" type="parTrans" cxnId="{28CC3C30-E392-4A43-ACD9-093C1D83E935}">
      <dgm:prSet/>
      <dgm:spPr/>
      <dgm:t>
        <a:bodyPr/>
        <a:lstStyle/>
        <a:p>
          <a:endParaRPr lang="en-US"/>
        </a:p>
      </dgm:t>
    </dgm:pt>
    <dgm:pt modelId="{FBA120FD-46B2-450E-8DAF-A30D49E1C8A9}" type="sibTrans" cxnId="{28CC3C30-E392-4A43-ACD9-093C1D83E935}">
      <dgm:prSet/>
      <dgm:spPr/>
      <dgm:t>
        <a:bodyPr/>
        <a:lstStyle/>
        <a:p>
          <a:endParaRPr lang="en-US"/>
        </a:p>
      </dgm:t>
    </dgm:pt>
    <dgm:pt modelId="{84D2C769-3463-4A52-9536-1DC59B109052}">
      <dgm:prSet phldrT="[Text]"/>
      <dgm:spPr/>
      <dgm:t>
        <a:bodyPr/>
        <a:lstStyle/>
        <a:p>
          <a:r>
            <a:rPr lang="en-US" b="1" dirty="0" smtClean="0"/>
            <a:t>ENDURING OUTCOMES</a:t>
          </a:r>
          <a:endParaRPr lang="en-US" b="1" dirty="0"/>
        </a:p>
      </dgm:t>
    </dgm:pt>
    <dgm:pt modelId="{77E7EAEB-EF4C-4728-B5E0-1DECA7466123}" type="parTrans" cxnId="{D669793D-1ADC-488D-B471-C3709E024530}">
      <dgm:prSet/>
      <dgm:spPr/>
      <dgm:t>
        <a:bodyPr/>
        <a:lstStyle/>
        <a:p>
          <a:endParaRPr lang="en-US"/>
        </a:p>
      </dgm:t>
    </dgm:pt>
    <dgm:pt modelId="{C5A04C4E-E631-4B64-9D44-BCC5BD72DF14}" type="sibTrans" cxnId="{D669793D-1ADC-488D-B471-C3709E024530}">
      <dgm:prSet/>
      <dgm:spPr/>
      <dgm:t>
        <a:bodyPr/>
        <a:lstStyle/>
        <a:p>
          <a:endParaRPr lang="en-US"/>
        </a:p>
      </dgm:t>
    </dgm:pt>
    <dgm:pt modelId="{1D8E3B8D-E6C4-45A5-8A25-EB85C6DBF55D}" type="pres">
      <dgm:prSet presAssocID="{1DE39AA4-A47F-453B-8298-31BBBD92F46A}" presName="Name0" presStyleCnt="0">
        <dgm:presLayoutVars>
          <dgm:chMax val="7"/>
          <dgm:resizeHandles val="exact"/>
        </dgm:presLayoutVars>
      </dgm:prSet>
      <dgm:spPr/>
      <dgm:t>
        <a:bodyPr/>
        <a:lstStyle/>
        <a:p>
          <a:endParaRPr lang="en-US"/>
        </a:p>
      </dgm:t>
    </dgm:pt>
    <dgm:pt modelId="{17574516-16B4-4528-8EA5-478DE48E89D2}" type="pres">
      <dgm:prSet presAssocID="{1DE39AA4-A47F-453B-8298-31BBBD92F46A}" presName="comp1" presStyleCnt="0"/>
      <dgm:spPr/>
    </dgm:pt>
    <dgm:pt modelId="{F1808BD6-8007-45A9-808A-989E8FBA866F}" type="pres">
      <dgm:prSet presAssocID="{1DE39AA4-A47F-453B-8298-31BBBD92F46A}" presName="circle1" presStyleLbl="node1" presStyleIdx="0" presStyleCnt="3"/>
      <dgm:spPr/>
      <dgm:t>
        <a:bodyPr/>
        <a:lstStyle/>
        <a:p>
          <a:endParaRPr lang="en-US"/>
        </a:p>
      </dgm:t>
    </dgm:pt>
    <dgm:pt modelId="{9F44DF86-7E52-4E8C-8D94-E5F9480B764D}" type="pres">
      <dgm:prSet presAssocID="{1DE39AA4-A47F-453B-8298-31BBBD92F46A}" presName="c1text" presStyleLbl="node1" presStyleIdx="0" presStyleCnt="3">
        <dgm:presLayoutVars>
          <dgm:bulletEnabled val="1"/>
        </dgm:presLayoutVars>
      </dgm:prSet>
      <dgm:spPr/>
      <dgm:t>
        <a:bodyPr/>
        <a:lstStyle/>
        <a:p>
          <a:endParaRPr lang="en-US"/>
        </a:p>
      </dgm:t>
    </dgm:pt>
    <dgm:pt modelId="{A5F2FBE1-F5C0-4B6F-9E84-350C4D76C1B7}" type="pres">
      <dgm:prSet presAssocID="{1DE39AA4-A47F-453B-8298-31BBBD92F46A}" presName="comp2" presStyleCnt="0"/>
      <dgm:spPr/>
    </dgm:pt>
    <dgm:pt modelId="{FB655992-E62D-4399-B690-D9EBB2451DB8}" type="pres">
      <dgm:prSet presAssocID="{1DE39AA4-A47F-453B-8298-31BBBD92F46A}" presName="circle2" presStyleLbl="node1" presStyleIdx="1" presStyleCnt="3"/>
      <dgm:spPr/>
      <dgm:t>
        <a:bodyPr/>
        <a:lstStyle/>
        <a:p>
          <a:endParaRPr lang="en-US"/>
        </a:p>
      </dgm:t>
    </dgm:pt>
    <dgm:pt modelId="{1B13A99B-8823-4DA8-ADD5-93E40041D45E}" type="pres">
      <dgm:prSet presAssocID="{1DE39AA4-A47F-453B-8298-31BBBD92F46A}" presName="c2text" presStyleLbl="node1" presStyleIdx="1" presStyleCnt="3">
        <dgm:presLayoutVars>
          <dgm:bulletEnabled val="1"/>
        </dgm:presLayoutVars>
      </dgm:prSet>
      <dgm:spPr/>
      <dgm:t>
        <a:bodyPr/>
        <a:lstStyle/>
        <a:p>
          <a:endParaRPr lang="en-US"/>
        </a:p>
      </dgm:t>
    </dgm:pt>
    <dgm:pt modelId="{F5D5E9E9-66F1-4669-ACE2-5291E479290D}" type="pres">
      <dgm:prSet presAssocID="{1DE39AA4-A47F-453B-8298-31BBBD92F46A}" presName="comp3" presStyleCnt="0"/>
      <dgm:spPr/>
    </dgm:pt>
    <dgm:pt modelId="{58335CED-AF0B-4D80-B803-EB1624D426EF}" type="pres">
      <dgm:prSet presAssocID="{1DE39AA4-A47F-453B-8298-31BBBD92F46A}" presName="circle3" presStyleLbl="node1" presStyleIdx="2" presStyleCnt="3"/>
      <dgm:spPr/>
      <dgm:t>
        <a:bodyPr/>
        <a:lstStyle/>
        <a:p>
          <a:endParaRPr lang="en-US"/>
        </a:p>
      </dgm:t>
    </dgm:pt>
    <dgm:pt modelId="{B4156326-3433-4BB1-B486-20930F95F021}" type="pres">
      <dgm:prSet presAssocID="{1DE39AA4-A47F-453B-8298-31BBBD92F46A}" presName="c3text" presStyleLbl="node1" presStyleIdx="2" presStyleCnt="3">
        <dgm:presLayoutVars>
          <dgm:bulletEnabled val="1"/>
        </dgm:presLayoutVars>
      </dgm:prSet>
      <dgm:spPr/>
      <dgm:t>
        <a:bodyPr/>
        <a:lstStyle/>
        <a:p>
          <a:endParaRPr lang="en-US"/>
        </a:p>
      </dgm:t>
    </dgm:pt>
  </dgm:ptLst>
  <dgm:cxnLst>
    <dgm:cxn modelId="{3CCC259A-ECA9-4FA6-80AA-CB21368E9B4B}" type="presOf" srcId="{84D2C769-3463-4A52-9536-1DC59B109052}" destId="{B4156326-3433-4BB1-B486-20930F95F021}" srcOrd="1" destOrd="0" presId="urn:microsoft.com/office/officeart/2005/8/layout/venn2"/>
    <dgm:cxn modelId="{7CD85E13-6DCC-4B38-A3EB-FAB081E59F58}" type="presOf" srcId="{B7CC1824-316F-42E6-A1AA-CFF16BFE2328}" destId="{FB655992-E62D-4399-B690-D9EBB2451DB8}" srcOrd="0" destOrd="0" presId="urn:microsoft.com/office/officeart/2005/8/layout/venn2"/>
    <dgm:cxn modelId="{D669793D-1ADC-488D-B471-C3709E024530}" srcId="{1DE39AA4-A47F-453B-8298-31BBBD92F46A}" destId="{84D2C769-3463-4A52-9536-1DC59B109052}" srcOrd="2" destOrd="0" parTransId="{77E7EAEB-EF4C-4728-B5E0-1DECA7466123}" sibTransId="{C5A04C4E-E631-4B64-9D44-BCC5BD72DF14}"/>
    <dgm:cxn modelId="{ED8EE869-431F-4977-8D04-11AE6DB965CC}" type="presOf" srcId="{84D2C769-3463-4A52-9536-1DC59B109052}" destId="{58335CED-AF0B-4D80-B803-EB1624D426EF}" srcOrd="0" destOrd="0" presId="urn:microsoft.com/office/officeart/2005/8/layout/venn2"/>
    <dgm:cxn modelId="{5BB674E6-2EF2-47EE-8055-51F2CA1EE587}" type="presOf" srcId="{B7CC1824-316F-42E6-A1AA-CFF16BFE2328}" destId="{1B13A99B-8823-4DA8-ADD5-93E40041D45E}" srcOrd="1" destOrd="0" presId="urn:microsoft.com/office/officeart/2005/8/layout/venn2"/>
    <dgm:cxn modelId="{0CE29579-AAFA-449F-995D-29E3C6A81FF8}" type="presOf" srcId="{EC56DDD9-0B65-4460-BD62-55013DBFDBFE}" destId="{9F44DF86-7E52-4E8C-8D94-E5F9480B764D}" srcOrd="1" destOrd="0" presId="urn:microsoft.com/office/officeart/2005/8/layout/venn2"/>
    <dgm:cxn modelId="{884577C8-3383-4554-B41D-13B77ADA7A8B}" type="presOf" srcId="{1DE39AA4-A47F-453B-8298-31BBBD92F46A}" destId="{1D8E3B8D-E6C4-45A5-8A25-EB85C6DBF55D}" srcOrd="0" destOrd="0" presId="urn:microsoft.com/office/officeart/2005/8/layout/venn2"/>
    <dgm:cxn modelId="{28CC3C30-E392-4A43-ACD9-093C1D83E935}" srcId="{1DE39AA4-A47F-453B-8298-31BBBD92F46A}" destId="{B7CC1824-316F-42E6-A1AA-CFF16BFE2328}" srcOrd="1" destOrd="0" parTransId="{9B07DA90-3220-415F-B801-B3F5798E60A7}" sibTransId="{FBA120FD-46B2-450E-8DAF-A30D49E1C8A9}"/>
    <dgm:cxn modelId="{93B58E36-6630-416C-90F5-F572718D2457}" srcId="{1DE39AA4-A47F-453B-8298-31BBBD92F46A}" destId="{EC56DDD9-0B65-4460-BD62-55013DBFDBFE}" srcOrd="0" destOrd="0" parTransId="{34B6554A-9942-430F-A867-6DF3E814D0F6}" sibTransId="{FB8F86BE-68EE-4281-A765-9450AAFBE482}"/>
    <dgm:cxn modelId="{55689ACE-668D-4DE4-8FB3-990465444A9A}" type="presOf" srcId="{EC56DDD9-0B65-4460-BD62-55013DBFDBFE}" destId="{F1808BD6-8007-45A9-808A-989E8FBA866F}" srcOrd="0" destOrd="0" presId="urn:microsoft.com/office/officeart/2005/8/layout/venn2"/>
    <dgm:cxn modelId="{4DDE8E30-F964-448E-8496-9721E0AF3C4D}" type="presParOf" srcId="{1D8E3B8D-E6C4-45A5-8A25-EB85C6DBF55D}" destId="{17574516-16B4-4528-8EA5-478DE48E89D2}" srcOrd="0" destOrd="0" presId="urn:microsoft.com/office/officeart/2005/8/layout/venn2"/>
    <dgm:cxn modelId="{2AC0DB08-E575-40D5-B512-09C72A07DC19}" type="presParOf" srcId="{17574516-16B4-4528-8EA5-478DE48E89D2}" destId="{F1808BD6-8007-45A9-808A-989E8FBA866F}" srcOrd="0" destOrd="0" presId="urn:microsoft.com/office/officeart/2005/8/layout/venn2"/>
    <dgm:cxn modelId="{79C67444-6C8B-4CF9-9A91-53E011018BDD}" type="presParOf" srcId="{17574516-16B4-4528-8EA5-478DE48E89D2}" destId="{9F44DF86-7E52-4E8C-8D94-E5F9480B764D}" srcOrd="1" destOrd="0" presId="urn:microsoft.com/office/officeart/2005/8/layout/venn2"/>
    <dgm:cxn modelId="{CDB19888-C2BC-4240-9A64-0F7A5401656E}" type="presParOf" srcId="{1D8E3B8D-E6C4-45A5-8A25-EB85C6DBF55D}" destId="{A5F2FBE1-F5C0-4B6F-9E84-350C4D76C1B7}" srcOrd="1" destOrd="0" presId="urn:microsoft.com/office/officeart/2005/8/layout/venn2"/>
    <dgm:cxn modelId="{EEF1B22C-1E81-464D-BDA1-4ED0C3C3393A}" type="presParOf" srcId="{A5F2FBE1-F5C0-4B6F-9E84-350C4D76C1B7}" destId="{FB655992-E62D-4399-B690-D9EBB2451DB8}" srcOrd="0" destOrd="0" presId="urn:microsoft.com/office/officeart/2005/8/layout/venn2"/>
    <dgm:cxn modelId="{3D63A689-2AB7-419A-A98E-64237E7343D2}" type="presParOf" srcId="{A5F2FBE1-F5C0-4B6F-9E84-350C4D76C1B7}" destId="{1B13A99B-8823-4DA8-ADD5-93E40041D45E}" srcOrd="1" destOrd="0" presId="urn:microsoft.com/office/officeart/2005/8/layout/venn2"/>
    <dgm:cxn modelId="{4DAF2AA8-0E52-4E43-B038-865293B9ABDB}" type="presParOf" srcId="{1D8E3B8D-E6C4-45A5-8A25-EB85C6DBF55D}" destId="{F5D5E9E9-66F1-4669-ACE2-5291E479290D}" srcOrd="2" destOrd="0" presId="urn:microsoft.com/office/officeart/2005/8/layout/venn2"/>
    <dgm:cxn modelId="{6944BD54-825F-4618-872A-22CD921E5C90}" type="presParOf" srcId="{F5D5E9E9-66F1-4669-ACE2-5291E479290D}" destId="{58335CED-AF0B-4D80-B803-EB1624D426EF}" srcOrd="0" destOrd="0" presId="urn:microsoft.com/office/officeart/2005/8/layout/venn2"/>
    <dgm:cxn modelId="{CE0FE5F2-F9A3-438B-BC48-050D0C48302F}" type="presParOf" srcId="{F5D5E9E9-66F1-4669-ACE2-5291E479290D}" destId="{B4156326-3433-4BB1-B486-20930F95F02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D4983-3D82-4FE1-9D5E-D978687FA7C4}">
      <dsp:nvSpPr>
        <dsp:cNvPr id="0" name=""/>
        <dsp:cNvSpPr/>
      </dsp:nvSpPr>
      <dsp:spPr>
        <a:xfrm>
          <a:off x="1373393" y="305"/>
          <a:ext cx="1934015" cy="96700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Understanding by Design</a:t>
          </a:r>
          <a:endParaRPr lang="en-US" sz="2000" kern="1200" dirty="0"/>
        </a:p>
      </dsp:txBody>
      <dsp:txXfrm>
        <a:off x="1401716" y="28628"/>
        <a:ext cx="1877369" cy="910361"/>
      </dsp:txXfrm>
    </dsp:sp>
    <dsp:sp modelId="{F31C0E71-04A7-4FBC-811E-821629E9F337}">
      <dsp:nvSpPr>
        <dsp:cNvPr id="0" name=""/>
        <dsp:cNvSpPr/>
      </dsp:nvSpPr>
      <dsp:spPr>
        <a:xfrm>
          <a:off x="1566795" y="967313"/>
          <a:ext cx="193401" cy="725255"/>
        </a:xfrm>
        <a:custGeom>
          <a:avLst/>
          <a:gdLst/>
          <a:ahLst/>
          <a:cxnLst/>
          <a:rect l="0" t="0" r="0" b="0"/>
          <a:pathLst>
            <a:path>
              <a:moveTo>
                <a:pt x="0" y="0"/>
              </a:moveTo>
              <a:lnTo>
                <a:pt x="0" y="725255"/>
              </a:lnTo>
              <a:lnTo>
                <a:pt x="193401" y="7252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EC6EC7-A08A-4EF5-A740-27C69AD331FA}">
      <dsp:nvSpPr>
        <dsp:cNvPr id="0" name=""/>
        <dsp:cNvSpPr/>
      </dsp:nvSpPr>
      <dsp:spPr>
        <a:xfrm>
          <a:off x="1760196" y="120906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Identify the desired results</a:t>
          </a:r>
          <a:endParaRPr lang="en-US" sz="1400" kern="1200" dirty="0"/>
        </a:p>
      </dsp:txBody>
      <dsp:txXfrm>
        <a:off x="1788519" y="1237388"/>
        <a:ext cx="1490566" cy="910361"/>
      </dsp:txXfrm>
    </dsp:sp>
    <dsp:sp modelId="{26D27613-2918-4108-B95B-3EEC94A83A21}">
      <dsp:nvSpPr>
        <dsp:cNvPr id="0" name=""/>
        <dsp:cNvSpPr/>
      </dsp:nvSpPr>
      <dsp:spPr>
        <a:xfrm>
          <a:off x="1566795" y="967313"/>
          <a:ext cx="193401" cy="1934015"/>
        </a:xfrm>
        <a:custGeom>
          <a:avLst/>
          <a:gdLst/>
          <a:ahLst/>
          <a:cxnLst/>
          <a:rect l="0" t="0" r="0" b="0"/>
          <a:pathLst>
            <a:path>
              <a:moveTo>
                <a:pt x="0" y="0"/>
              </a:moveTo>
              <a:lnTo>
                <a:pt x="0" y="1934015"/>
              </a:lnTo>
              <a:lnTo>
                <a:pt x="193401" y="19340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E9868-97B2-473B-835C-AF77FF7E81DF}">
      <dsp:nvSpPr>
        <dsp:cNvPr id="0" name=""/>
        <dsp:cNvSpPr/>
      </dsp:nvSpPr>
      <dsp:spPr>
        <a:xfrm>
          <a:off x="1760196" y="241782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Determine acceptable evidence</a:t>
          </a:r>
        </a:p>
      </dsp:txBody>
      <dsp:txXfrm>
        <a:off x="1788519" y="2446148"/>
        <a:ext cx="1490566" cy="910361"/>
      </dsp:txXfrm>
    </dsp:sp>
    <dsp:sp modelId="{DEF941F8-61FF-4607-BDC5-230B472C2948}">
      <dsp:nvSpPr>
        <dsp:cNvPr id="0" name=""/>
        <dsp:cNvSpPr/>
      </dsp:nvSpPr>
      <dsp:spPr>
        <a:xfrm>
          <a:off x="1566795" y="967313"/>
          <a:ext cx="193401" cy="3142775"/>
        </a:xfrm>
        <a:custGeom>
          <a:avLst/>
          <a:gdLst/>
          <a:ahLst/>
          <a:cxnLst/>
          <a:rect l="0" t="0" r="0" b="0"/>
          <a:pathLst>
            <a:path>
              <a:moveTo>
                <a:pt x="0" y="0"/>
              </a:moveTo>
              <a:lnTo>
                <a:pt x="0" y="3142775"/>
              </a:lnTo>
              <a:lnTo>
                <a:pt x="193401" y="31427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C5CF38-6C16-42AB-9D69-80C9308E5199}">
      <dsp:nvSpPr>
        <dsp:cNvPr id="0" name=""/>
        <dsp:cNvSpPr/>
      </dsp:nvSpPr>
      <dsp:spPr>
        <a:xfrm>
          <a:off x="1760196" y="362658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Plan learning experiences</a:t>
          </a:r>
        </a:p>
      </dsp:txBody>
      <dsp:txXfrm>
        <a:off x="1788519" y="3654908"/>
        <a:ext cx="1490566" cy="910361"/>
      </dsp:txXfrm>
    </dsp:sp>
    <dsp:sp modelId="{F2B1316A-99BF-4BF3-8490-AD387BC7CBC8}">
      <dsp:nvSpPr>
        <dsp:cNvPr id="0" name=""/>
        <dsp:cNvSpPr/>
      </dsp:nvSpPr>
      <dsp:spPr>
        <a:xfrm>
          <a:off x="3790913" y="305"/>
          <a:ext cx="1934015" cy="96700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Engineering Design</a:t>
          </a:r>
          <a:endParaRPr lang="en-US" sz="2000" kern="1200" dirty="0"/>
        </a:p>
      </dsp:txBody>
      <dsp:txXfrm>
        <a:off x="3819236" y="28628"/>
        <a:ext cx="1877369" cy="910361"/>
      </dsp:txXfrm>
    </dsp:sp>
    <dsp:sp modelId="{18162B5F-390E-450B-95C2-178C8D7F167D}">
      <dsp:nvSpPr>
        <dsp:cNvPr id="0" name=""/>
        <dsp:cNvSpPr/>
      </dsp:nvSpPr>
      <dsp:spPr>
        <a:xfrm>
          <a:off x="3984315" y="967313"/>
          <a:ext cx="193401" cy="725255"/>
        </a:xfrm>
        <a:custGeom>
          <a:avLst/>
          <a:gdLst/>
          <a:ahLst/>
          <a:cxnLst/>
          <a:rect l="0" t="0" r="0" b="0"/>
          <a:pathLst>
            <a:path>
              <a:moveTo>
                <a:pt x="0" y="0"/>
              </a:moveTo>
              <a:lnTo>
                <a:pt x="0" y="725255"/>
              </a:lnTo>
              <a:lnTo>
                <a:pt x="193401" y="7252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6C5F0-A75B-473F-84C3-39B55507F50D}">
      <dsp:nvSpPr>
        <dsp:cNvPr id="0" name=""/>
        <dsp:cNvSpPr/>
      </dsp:nvSpPr>
      <dsp:spPr>
        <a:xfrm>
          <a:off x="4177716" y="120906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Determine requirements specifications</a:t>
          </a:r>
          <a:endParaRPr lang="en-US" sz="1400" kern="1200" dirty="0"/>
        </a:p>
      </dsp:txBody>
      <dsp:txXfrm>
        <a:off x="4206039" y="1237388"/>
        <a:ext cx="1490566" cy="910361"/>
      </dsp:txXfrm>
    </dsp:sp>
    <dsp:sp modelId="{7F2D257D-0B03-40F5-9AC6-8624A7F96DBC}">
      <dsp:nvSpPr>
        <dsp:cNvPr id="0" name=""/>
        <dsp:cNvSpPr/>
      </dsp:nvSpPr>
      <dsp:spPr>
        <a:xfrm>
          <a:off x="3984315" y="967313"/>
          <a:ext cx="193401" cy="1934015"/>
        </a:xfrm>
        <a:custGeom>
          <a:avLst/>
          <a:gdLst/>
          <a:ahLst/>
          <a:cxnLst/>
          <a:rect l="0" t="0" r="0" b="0"/>
          <a:pathLst>
            <a:path>
              <a:moveTo>
                <a:pt x="0" y="0"/>
              </a:moveTo>
              <a:lnTo>
                <a:pt x="0" y="1934015"/>
              </a:lnTo>
              <a:lnTo>
                <a:pt x="193401" y="19340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D705A1-BA71-4795-A6B2-DC2B3BA69C9D}">
      <dsp:nvSpPr>
        <dsp:cNvPr id="0" name=""/>
        <dsp:cNvSpPr/>
      </dsp:nvSpPr>
      <dsp:spPr>
        <a:xfrm>
          <a:off x="4177716" y="241782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Develop or use  established metrics to measure against outcomes</a:t>
          </a:r>
          <a:endParaRPr lang="en-US" sz="1400" kern="1200" dirty="0"/>
        </a:p>
      </dsp:txBody>
      <dsp:txXfrm>
        <a:off x="4206039" y="2446148"/>
        <a:ext cx="1490566" cy="910361"/>
      </dsp:txXfrm>
    </dsp:sp>
    <dsp:sp modelId="{68A1C2B5-2654-447F-9420-B9740420E7FE}">
      <dsp:nvSpPr>
        <dsp:cNvPr id="0" name=""/>
        <dsp:cNvSpPr/>
      </dsp:nvSpPr>
      <dsp:spPr>
        <a:xfrm>
          <a:off x="3984315" y="967313"/>
          <a:ext cx="193401" cy="3142775"/>
        </a:xfrm>
        <a:custGeom>
          <a:avLst/>
          <a:gdLst/>
          <a:ahLst/>
          <a:cxnLst/>
          <a:rect l="0" t="0" r="0" b="0"/>
          <a:pathLst>
            <a:path>
              <a:moveTo>
                <a:pt x="0" y="0"/>
              </a:moveTo>
              <a:lnTo>
                <a:pt x="0" y="3142775"/>
              </a:lnTo>
              <a:lnTo>
                <a:pt x="193401" y="31427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AC3EAB-FC39-452D-86D5-89134ACC4953}">
      <dsp:nvSpPr>
        <dsp:cNvPr id="0" name=""/>
        <dsp:cNvSpPr/>
      </dsp:nvSpPr>
      <dsp:spPr>
        <a:xfrm>
          <a:off x="4177716" y="362658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Plan and develop process, system, etc. to implement</a:t>
          </a:r>
          <a:endParaRPr lang="en-US" sz="1400" kern="1200" dirty="0"/>
        </a:p>
      </dsp:txBody>
      <dsp:txXfrm>
        <a:off x="4206039" y="3654908"/>
        <a:ext cx="1490566" cy="910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316F8-AC09-44ED-9414-67338438903D}">
      <dsp:nvSpPr>
        <dsp:cNvPr id="0" name=""/>
        <dsp:cNvSpPr/>
      </dsp:nvSpPr>
      <dsp:spPr>
        <a:xfrm>
          <a:off x="1333256" y="2739"/>
          <a:ext cx="1358706" cy="99033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Identify the Desired Results</a:t>
          </a:r>
          <a:endParaRPr lang="en-US" sz="1200" b="1" kern="1200" dirty="0"/>
        </a:p>
      </dsp:txBody>
      <dsp:txXfrm>
        <a:off x="1532234" y="147771"/>
        <a:ext cx="960750" cy="700275"/>
      </dsp:txXfrm>
    </dsp:sp>
    <dsp:sp modelId="{D8CD02D5-A3CA-451E-B62A-752D05B4A677}">
      <dsp:nvSpPr>
        <dsp:cNvPr id="0" name=""/>
        <dsp:cNvSpPr/>
      </dsp:nvSpPr>
      <dsp:spPr>
        <a:xfrm>
          <a:off x="1701960" y="1073494"/>
          <a:ext cx="574396" cy="574396"/>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778096" y="1293143"/>
        <a:ext cx="422124" cy="135098"/>
      </dsp:txXfrm>
    </dsp:sp>
    <dsp:sp modelId="{BD719348-4D05-4D0D-B375-2B6E52ADDA48}">
      <dsp:nvSpPr>
        <dsp:cNvPr id="0" name=""/>
        <dsp:cNvSpPr/>
      </dsp:nvSpPr>
      <dsp:spPr>
        <a:xfrm>
          <a:off x="1286359" y="1728307"/>
          <a:ext cx="1405598" cy="99033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Determine Acceptable Evidence</a:t>
          </a:r>
          <a:endParaRPr lang="en-US" sz="1200" b="1" kern="1200" dirty="0"/>
        </a:p>
      </dsp:txBody>
      <dsp:txXfrm>
        <a:off x="1492204" y="1873339"/>
        <a:ext cx="993908" cy="700275"/>
      </dsp:txXfrm>
    </dsp:sp>
    <dsp:sp modelId="{F3955D89-048B-41A3-88E4-D4EDA433A1E3}">
      <dsp:nvSpPr>
        <dsp:cNvPr id="0" name=""/>
        <dsp:cNvSpPr/>
      </dsp:nvSpPr>
      <dsp:spPr>
        <a:xfrm>
          <a:off x="1701960" y="2799062"/>
          <a:ext cx="574396" cy="574396"/>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778096" y="3018711"/>
        <a:ext cx="422124" cy="135098"/>
      </dsp:txXfrm>
    </dsp:sp>
    <dsp:sp modelId="{97B8F26F-AA8E-4C87-80ED-EB4F416AF905}">
      <dsp:nvSpPr>
        <dsp:cNvPr id="0" name=""/>
        <dsp:cNvSpPr/>
      </dsp:nvSpPr>
      <dsp:spPr>
        <a:xfrm>
          <a:off x="1356707" y="3453874"/>
          <a:ext cx="1264901" cy="99033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Plan Learning Experience</a:t>
          </a:r>
          <a:endParaRPr lang="en-US" sz="1400" b="1" kern="1200" dirty="0"/>
        </a:p>
      </dsp:txBody>
      <dsp:txXfrm>
        <a:off x="1541947" y="3598906"/>
        <a:ext cx="894421" cy="700275"/>
      </dsp:txXfrm>
    </dsp:sp>
    <dsp:sp modelId="{2A959E78-8054-4117-9D4B-4A8E1235AA3D}">
      <dsp:nvSpPr>
        <dsp:cNvPr id="0" name=""/>
        <dsp:cNvSpPr/>
      </dsp:nvSpPr>
      <dsp:spPr>
        <a:xfrm>
          <a:off x="2840512" y="2039273"/>
          <a:ext cx="314925" cy="36840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840512" y="2112954"/>
        <a:ext cx="220448" cy="221044"/>
      </dsp:txXfrm>
    </dsp:sp>
    <dsp:sp modelId="{258E33C9-A44F-45D4-8B1E-9FA45D38DB72}">
      <dsp:nvSpPr>
        <dsp:cNvPr id="0" name=""/>
        <dsp:cNvSpPr/>
      </dsp:nvSpPr>
      <dsp:spPr>
        <a:xfrm>
          <a:off x="3286161" y="1233137"/>
          <a:ext cx="1980679" cy="198067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Learning Activities Aligned</a:t>
          </a:r>
          <a:endParaRPr lang="en-US" sz="2800" kern="1200" dirty="0"/>
        </a:p>
      </dsp:txBody>
      <dsp:txXfrm>
        <a:off x="3576225" y="1523201"/>
        <a:ext cx="1400551" cy="14005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D4983-3D82-4FE1-9D5E-D978687FA7C4}">
      <dsp:nvSpPr>
        <dsp:cNvPr id="0" name=""/>
        <dsp:cNvSpPr/>
      </dsp:nvSpPr>
      <dsp:spPr>
        <a:xfrm>
          <a:off x="1373393" y="305"/>
          <a:ext cx="1934015" cy="96700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Understanding by Design</a:t>
          </a:r>
          <a:endParaRPr lang="en-US" sz="2000" kern="1200" dirty="0"/>
        </a:p>
      </dsp:txBody>
      <dsp:txXfrm>
        <a:off x="1401716" y="28628"/>
        <a:ext cx="1877369" cy="910361"/>
      </dsp:txXfrm>
    </dsp:sp>
    <dsp:sp modelId="{F31C0E71-04A7-4FBC-811E-821629E9F337}">
      <dsp:nvSpPr>
        <dsp:cNvPr id="0" name=""/>
        <dsp:cNvSpPr/>
      </dsp:nvSpPr>
      <dsp:spPr>
        <a:xfrm>
          <a:off x="1566795" y="967313"/>
          <a:ext cx="193401" cy="725255"/>
        </a:xfrm>
        <a:custGeom>
          <a:avLst/>
          <a:gdLst/>
          <a:ahLst/>
          <a:cxnLst/>
          <a:rect l="0" t="0" r="0" b="0"/>
          <a:pathLst>
            <a:path>
              <a:moveTo>
                <a:pt x="0" y="0"/>
              </a:moveTo>
              <a:lnTo>
                <a:pt x="0" y="725255"/>
              </a:lnTo>
              <a:lnTo>
                <a:pt x="193401" y="7252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EC6EC7-A08A-4EF5-A740-27C69AD331FA}">
      <dsp:nvSpPr>
        <dsp:cNvPr id="0" name=""/>
        <dsp:cNvSpPr/>
      </dsp:nvSpPr>
      <dsp:spPr>
        <a:xfrm>
          <a:off x="1760196" y="120906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Identify the desired results</a:t>
          </a:r>
          <a:endParaRPr lang="en-US" sz="1400" kern="1200" dirty="0"/>
        </a:p>
      </dsp:txBody>
      <dsp:txXfrm>
        <a:off x="1788519" y="1237388"/>
        <a:ext cx="1490566" cy="910361"/>
      </dsp:txXfrm>
    </dsp:sp>
    <dsp:sp modelId="{26D27613-2918-4108-B95B-3EEC94A83A21}">
      <dsp:nvSpPr>
        <dsp:cNvPr id="0" name=""/>
        <dsp:cNvSpPr/>
      </dsp:nvSpPr>
      <dsp:spPr>
        <a:xfrm>
          <a:off x="1566795" y="967313"/>
          <a:ext cx="193401" cy="1934015"/>
        </a:xfrm>
        <a:custGeom>
          <a:avLst/>
          <a:gdLst/>
          <a:ahLst/>
          <a:cxnLst/>
          <a:rect l="0" t="0" r="0" b="0"/>
          <a:pathLst>
            <a:path>
              <a:moveTo>
                <a:pt x="0" y="0"/>
              </a:moveTo>
              <a:lnTo>
                <a:pt x="0" y="1934015"/>
              </a:lnTo>
              <a:lnTo>
                <a:pt x="193401" y="19340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E9868-97B2-473B-835C-AF77FF7E81DF}">
      <dsp:nvSpPr>
        <dsp:cNvPr id="0" name=""/>
        <dsp:cNvSpPr/>
      </dsp:nvSpPr>
      <dsp:spPr>
        <a:xfrm>
          <a:off x="1760196" y="241782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Determine acceptable evidence</a:t>
          </a:r>
        </a:p>
      </dsp:txBody>
      <dsp:txXfrm>
        <a:off x="1788519" y="2446148"/>
        <a:ext cx="1490566" cy="910361"/>
      </dsp:txXfrm>
    </dsp:sp>
    <dsp:sp modelId="{DEF941F8-61FF-4607-BDC5-230B472C2948}">
      <dsp:nvSpPr>
        <dsp:cNvPr id="0" name=""/>
        <dsp:cNvSpPr/>
      </dsp:nvSpPr>
      <dsp:spPr>
        <a:xfrm>
          <a:off x="1566795" y="967313"/>
          <a:ext cx="193401" cy="3142775"/>
        </a:xfrm>
        <a:custGeom>
          <a:avLst/>
          <a:gdLst/>
          <a:ahLst/>
          <a:cxnLst/>
          <a:rect l="0" t="0" r="0" b="0"/>
          <a:pathLst>
            <a:path>
              <a:moveTo>
                <a:pt x="0" y="0"/>
              </a:moveTo>
              <a:lnTo>
                <a:pt x="0" y="3142775"/>
              </a:lnTo>
              <a:lnTo>
                <a:pt x="193401" y="31427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C5CF38-6C16-42AB-9D69-80C9308E5199}">
      <dsp:nvSpPr>
        <dsp:cNvPr id="0" name=""/>
        <dsp:cNvSpPr/>
      </dsp:nvSpPr>
      <dsp:spPr>
        <a:xfrm>
          <a:off x="1760196" y="362658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Plan learning experiences</a:t>
          </a:r>
        </a:p>
      </dsp:txBody>
      <dsp:txXfrm>
        <a:off x="1788519" y="3654908"/>
        <a:ext cx="1490566" cy="910361"/>
      </dsp:txXfrm>
    </dsp:sp>
    <dsp:sp modelId="{F2B1316A-99BF-4BF3-8490-AD387BC7CBC8}">
      <dsp:nvSpPr>
        <dsp:cNvPr id="0" name=""/>
        <dsp:cNvSpPr/>
      </dsp:nvSpPr>
      <dsp:spPr>
        <a:xfrm>
          <a:off x="3790913" y="305"/>
          <a:ext cx="1934015" cy="96700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Engineering Design</a:t>
          </a:r>
          <a:endParaRPr lang="en-US" sz="2000" kern="1200" dirty="0"/>
        </a:p>
      </dsp:txBody>
      <dsp:txXfrm>
        <a:off x="3819236" y="28628"/>
        <a:ext cx="1877369" cy="910361"/>
      </dsp:txXfrm>
    </dsp:sp>
    <dsp:sp modelId="{18162B5F-390E-450B-95C2-178C8D7F167D}">
      <dsp:nvSpPr>
        <dsp:cNvPr id="0" name=""/>
        <dsp:cNvSpPr/>
      </dsp:nvSpPr>
      <dsp:spPr>
        <a:xfrm>
          <a:off x="3984315" y="967313"/>
          <a:ext cx="193401" cy="725255"/>
        </a:xfrm>
        <a:custGeom>
          <a:avLst/>
          <a:gdLst/>
          <a:ahLst/>
          <a:cxnLst/>
          <a:rect l="0" t="0" r="0" b="0"/>
          <a:pathLst>
            <a:path>
              <a:moveTo>
                <a:pt x="0" y="0"/>
              </a:moveTo>
              <a:lnTo>
                <a:pt x="0" y="725255"/>
              </a:lnTo>
              <a:lnTo>
                <a:pt x="193401" y="7252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6C5F0-A75B-473F-84C3-39B55507F50D}">
      <dsp:nvSpPr>
        <dsp:cNvPr id="0" name=""/>
        <dsp:cNvSpPr/>
      </dsp:nvSpPr>
      <dsp:spPr>
        <a:xfrm>
          <a:off x="4177716" y="120906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Determine requirements specifications</a:t>
          </a:r>
          <a:endParaRPr lang="en-US" sz="1400" kern="1200" dirty="0"/>
        </a:p>
      </dsp:txBody>
      <dsp:txXfrm>
        <a:off x="4206039" y="1237388"/>
        <a:ext cx="1490566" cy="910361"/>
      </dsp:txXfrm>
    </dsp:sp>
    <dsp:sp modelId="{7F2D257D-0B03-40F5-9AC6-8624A7F96DBC}">
      <dsp:nvSpPr>
        <dsp:cNvPr id="0" name=""/>
        <dsp:cNvSpPr/>
      </dsp:nvSpPr>
      <dsp:spPr>
        <a:xfrm>
          <a:off x="3984315" y="967313"/>
          <a:ext cx="193401" cy="1934015"/>
        </a:xfrm>
        <a:custGeom>
          <a:avLst/>
          <a:gdLst/>
          <a:ahLst/>
          <a:cxnLst/>
          <a:rect l="0" t="0" r="0" b="0"/>
          <a:pathLst>
            <a:path>
              <a:moveTo>
                <a:pt x="0" y="0"/>
              </a:moveTo>
              <a:lnTo>
                <a:pt x="0" y="1934015"/>
              </a:lnTo>
              <a:lnTo>
                <a:pt x="193401" y="19340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D705A1-BA71-4795-A6B2-DC2B3BA69C9D}">
      <dsp:nvSpPr>
        <dsp:cNvPr id="0" name=""/>
        <dsp:cNvSpPr/>
      </dsp:nvSpPr>
      <dsp:spPr>
        <a:xfrm>
          <a:off x="4177716" y="241782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Develop or use  established metrics to measure against outcomes</a:t>
          </a:r>
          <a:endParaRPr lang="en-US" sz="1400" kern="1200" dirty="0"/>
        </a:p>
      </dsp:txBody>
      <dsp:txXfrm>
        <a:off x="4206039" y="2446148"/>
        <a:ext cx="1490566" cy="910361"/>
      </dsp:txXfrm>
    </dsp:sp>
    <dsp:sp modelId="{68A1C2B5-2654-447F-9420-B9740420E7FE}">
      <dsp:nvSpPr>
        <dsp:cNvPr id="0" name=""/>
        <dsp:cNvSpPr/>
      </dsp:nvSpPr>
      <dsp:spPr>
        <a:xfrm>
          <a:off x="3984315" y="967313"/>
          <a:ext cx="193401" cy="3142775"/>
        </a:xfrm>
        <a:custGeom>
          <a:avLst/>
          <a:gdLst/>
          <a:ahLst/>
          <a:cxnLst/>
          <a:rect l="0" t="0" r="0" b="0"/>
          <a:pathLst>
            <a:path>
              <a:moveTo>
                <a:pt x="0" y="0"/>
              </a:moveTo>
              <a:lnTo>
                <a:pt x="0" y="3142775"/>
              </a:lnTo>
              <a:lnTo>
                <a:pt x="193401" y="31427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AC3EAB-FC39-452D-86D5-89134ACC4953}">
      <dsp:nvSpPr>
        <dsp:cNvPr id="0" name=""/>
        <dsp:cNvSpPr/>
      </dsp:nvSpPr>
      <dsp:spPr>
        <a:xfrm>
          <a:off x="4177716" y="3626585"/>
          <a:ext cx="1547212" cy="9670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Plan and develop process, system, etc. to implement</a:t>
          </a:r>
          <a:endParaRPr lang="en-US" sz="1400" kern="1200" dirty="0"/>
        </a:p>
      </dsp:txBody>
      <dsp:txXfrm>
        <a:off x="4206039" y="3654908"/>
        <a:ext cx="1490566" cy="910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08BD6-8007-45A9-808A-989E8FBA866F}">
      <dsp:nvSpPr>
        <dsp:cNvPr id="0" name=""/>
        <dsp:cNvSpPr/>
      </dsp:nvSpPr>
      <dsp:spPr>
        <a:xfrm>
          <a:off x="1007492" y="0"/>
          <a:ext cx="4369982" cy="4369982"/>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GOOD TO BE FAMILIAR WITH</a:t>
          </a:r>
          <a:endParaRPr lang="en-US" sz="1400" b="1" kern="1200" dirty="0"/>
        </a:p>
      </dsp:txBody>
      <dsp:txXfrm>
        <a:off x="2428828" y="218499"/>
        <a:ext cx="1527308" cy="655497"/>
      </dsp:txXfrm>
    </dsp:sp>
    <dsp:sp modelId="{FB655992-E62D-4399-B690-D9EBB2451DB8}">
      <dsp:nvSpPr>
        <dsp:cNvPr id="0" name=""/>
        <dsp:cNvSpPr/>
      </dsp:nvSpPr>
      <dsp:spPr>
        <a:xfrm>
          <a:off x="1553739" y="1092495"/>
          <a:ext cx="3277486" cy="3277486"/>
        </a:xfrm>
        <a:prstGeom prst="ellipse">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IMPORTANT TO KNOW</a:t>
          </a:r>
          <a:endParaRPr lang="en-US" sz="1400" b="1" kern="1200" dirty="0"/>
        </a:p>
      </dsp:txBody>
      <dsp:txXfrm>
        <a:off x="2428828" y="1297338"/>
        <a:ext cx="1527308" cy="614528"/>
      </dsp:txXfrm>
    </dsp:sp>
    <dsp:sp modelId="{58335CED-AF0B-4D80-B803-EB1624D426EF}">
      <dsp:nvSpPr>
        <dsp:cNvPr id="0" name=""/>
        <dsp:cNvSpPr/>
      </dsp:nvSpPr>
      <dsp:spPr>
        <a:xfrm>
          <a:off x="2099987" y="2184991"/>
          <a:ext cx="2184991" cy="2184991"/>
        </a:xfrm>
        <a:prstGeom prst="ellips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ENDURING OUTCOMES</a:t>
          </a:r>
          <a:endParaRPr lang="en-US" sz="1400" b="1" kern="1200" dirty="0"/>
        </a:p>
      </dsp:txBody>
      <dsp:txXfrm>
        <a:off x="2419972" y="2731238"/>
        <a:ext cx="1545021" cy="10924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6639" tIns="48320" rIns="96639" bIns="48320" rtlCol="0"/>
          <a:lstStyle>
            <a:lvl1pPr algn="r">
              <a:defRPr sz="1200"/>
            </a:lvl1pPr>
          </a:lstStyle>
          <a:p>
            <a:fld id="{05DB3CD1-A06F-4BF8-A537-F5A4B0EEF396}" type="datetimeFigureOut">
              <a:rPr lang="en-US" smtClean="0"/>
              <a:pPr/>
              <a:t>4/22/2014</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39" tIns="48320" rIns="96639" bIns="48320" rtlCol="0" anchor="b"/>
          <a:lstStyle>
            <a:lvl1pPr algn="l">
              <a:defRPr sz="12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39" tIns="48320" rIns="96639" bIns="48320" rtlCol="0" anchor="b"/>
          <a:lstStyle>
            <a:lvl1pPr algn="r">
              <a:defRPr sz="1200"/>
            </a:lvl1pPr>
          </a:lstStyle>
          <a:p>
            <a:fld id="{9F74A9C8-FA64-4862-BAC8-13D0D7FB5622}" type="slidenum">
              <a:rPr lang="en-US" smtClean="0"/>
              <a:pPr/>
              <a:t>‹#›</a:t>
            </a:fld>
            <a:endParaRPr lang="en-US"/>
          </a:p>
        </p:txBody>
      </p:sp>
    </p:spTree>
    <p:extLst>
      <p:ext uri="{BB962C8B-B14F-4D97-AF65-F5344CB8AC3E}">
        <p14:creationId xmlns:p14="http://schemas.microsoft.com/office/powerpoint/2010/main" val="1380480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39" tIns="48320" rIns="96639" bIns="48320" rtlCol="0"/>
          <a:lstStyle>
            <a:lvl1pPr algn="r">
              <a:defRPr sz="1200"/>
            </a:lvl1pPr>
          </a:lstStyle>
          <a:p>
            <a:fld id="{C6EA21AF-39E5-45C5-8C7D-057C3766547D}" type="datetimeFigureOut">
              <a:rPr lang="en-US" smtClean="0"/>
              <a:pPr/>
              <a:t>4/22/2014</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39" tIns="48320" rIns="96639" bIns="483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39" tIns="48320" rIns="96639" bIns="48320" rtlCol="0" anchor="b"/>
          <a:lstStyle>
            <a:lvl1pPr algn="r">
              <a:defRPr sz="1200"/>
            </a:lvl1pPr>
          </a:lstStyle>
          <a:p>
            <a:fld id="{E59BEC1E-E9CA-4964-8141-0411BD871B08}" type="slidenum">
              <a:rPr lang="en-US" smtClean="0"/>
              <a:pPr/>
              <a:t>‹#›</a:t>
            </a:fld>
            <a:endParaRPr lang="en-US"/>
          </a:p>
        </p:txBody>
      </p:sp>
    </p:spTree>
    <p:extLst>
      <p:ext uri="{BB962C8B-B14F-4D97-AF65-F5344CB8AC3E}">
        <p14:creationId xmlns:p14="http://schemas.microsoft.com/office/powerpoint/2010/main" val="399605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1FAC564-8FF3-40DD-94F7-85EF1EDBEBF5}" type="slidenum">
              <a:rPr lang="en-US">
                <a:solidFill>
                  <a:prstClr val="black"/>
                </a:solidFill>
              </a:rPr>
              <a:pPr/>
              <a:t>1</a:t>
            </a:fld>
            <a:endParaRPr 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9737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751D9-B4CB-4AE0-AE22-DF5B446C051A}" type="slidenum">
              <a:rPr lang="en-US">
                <a:solidFill>
                  <a:prstClr val="black"/>
                </a:solidFill>
              </a:rPr>
              <a:pPr/>
              <a:t>10</a:t>
            </a:fld>
            <a:endParaRPr 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377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bwMode="auto">
          <a:xfrm>
            <a:off x="2971800" y="549275"/>
            <a:ext cx="3657600" cy="2743200"/>
          </a:xfrm>
          <a:prstGeom prst="rect">
            <a:avLst/>
          </a:prstGeom>
          <a:noFill/>
          <a:ln>
            <a:solidFill>
              <a:srgbClr val="000000"/>
            </a:solidFill>
            <a:miter lim="800000"/>
            <a:headEnd/>
            <a:tailEnd/>
          </a:ln>
        </p:spPr>
      </p:sp>
      <p:sp>
        <p:nvSpPr>
          <p:cNvPr id="335875" name="Rectangle 3"/>
          <p:cNvSpPr>
            <a:spLocks noGrp="1" noChangeArrowheads="1"/>
          </p:cNvSpPr>
          <p:nvPr>
            <p:ph type="body" idx="1"/>
          </p:nvPr>
        </p:nvSpPr>
        <p:spPr bwMode="auto">
          <a:xfrm>
            <a:off x="960120" y="3474720"/>
            <a:ext cx="7680960" cy="3291840"/>
          </a:xfrm>
          <a:prstGeom prst="rect">
            <a:avLst/>
          </a:prstGeom>
          <a:noFill/>
          <a:ln>
            <a:miter lim="800000"/>
            <a:headEnd/>
            <a:tailEnd/>
          </a:ln>
        </p:spPr>
        <p:txBody>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9756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42B2B-2133-4308-82B5-F7B638E68206}" type="slidenum">
              <a:rPr lang="en-US">
                <a:solidFill>
                  <a:prstClr val="black"/>
                </a:solidFill>
              </a:rPr>
              <a:pPr/>
              <a:t>12</a:t>
            </a:fld>
            <a:endParaRPr lang="en-US">
              <a:solidFill>
                <a:prstClr val="black"/>
              </a:solidFill>
            </a:endParaRPr>
          </a:p>
        </p:txBody>
      </p:sp>
      <p:sp>
        <p:nvSpPr>
          <p:cNvPr id="238594" name="Rectangle 2"/>
          <p:cNvSpPr>
            <a:spLocks noGrp="1" noRot="1" noChangeAspect="1" noTextEdit="1"/>
          </p:cNvSpPr>
          <p:nvPr>
            <p:ph type="sldImg"/>
          </p:nvPr>
        </p:nvSpPr>
        <p:spPr>
          <a:xfrm>
            <a:off x="2995613" y="557213"/>
            <a:ext cx="3616325" cy="2711450"/>
          </a:xfrm>
          <a:ln/>
        </p:spPr>
      </p:sp>
      <p:sp>
        <p:nvSpPr>
          <p:cNvPr id="238595" name="Rectangle 3"/>
          <p:cNvSpPr>
            <a:spLocks noGrp="1"/>
          </p:cNvSpPr>
          <p:nvPr>
            <p:ph type="body" idx="1"/>
          </p:nvPr>
        </p:nvSpPr>
        <p:spPr>
          <a:xfrm>
            <a:off x="1283073" y="3456209"/>
            <a:ext cx="7035060" cy="3328616"/>
          </a:xfrm>
        </p:spPr>
        <p:txBody>
          <a:bodyPr lIns="91375" tIns="45689" rIns="91375" bIns="45689"/>
          <a:lstStyle/>
          <a:p>
            <a:pPr eaLnBrk="1" hangingPunct="1"/>
            <a:r>
              <a:rPr lang="en-US" dirty="0" smtClean="0"/>
              <a:t>Models of how learning works – (1) learning</a:t>
            </a:r>
            <a:r>
              <a:rPr lang="en-US" baseline="0" dirty="0" smtClean="0"/>
              <a:t> as response strengthening, (2) learning as information acquisition, (3) learning as knowledge construction and (4) learning as social knowledge construction</a:t>
            </a:r>
            <a:endParaRPr lang="en-US" dirty="0"/>
          </a:p>
        </p:txBody>
      </p:sp>
    </p:spTree>
    <p:extLst>
      <p:ext uri="{BB962C8B-B14F-4D97-AF65-F5344CB8AC3E}">
        <p14:creationId xmlns:p14="http://schemas.microsoft.com/office/powerpoint/2010/main" val="3866232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bwMode="auto">
          <a:xfrm>
            <a:off x="2971800" y="549275"/>
            <a:ext cx="3657600" cy="2743200"/>
          </a:xfrm>
          <a:prstGeom prst="rect">
            <a:avLst/>
          </a:prstGeom>
          <a:solidFill>
            <a:srgbClr val="FFFFFF"/>
          </a:solidFill>
          <a:ln>
            <a:solidFill>
              <a:srgbClr val="000000"/>
            </a:solidFill>
            <a:miter lim="800000"/>
            <a:headEnd/>
            <a:tailEnd/>
          </a:ln>
        </p:spPr>
      </p:sp>
      <p:sp>
        <p:nvSpPr>
          <p:cNvPr id="348163" name="Rectangle 3"/>
          <p:cNvSpPr>
            <a:spLocks noGrp="1" noChangeArrowheads="1"/>
          </p:cNvSpPr>
          <p:nvPr>
            <p:ph type="body" idx="1"/>
          </p:nvPr>
        </p:nvSpPr>
        <p:spPr bwMode="auto">
          <a:xfrm>
            <a:off x="960991" y="3475221"/>
            <a:ext cx="7679221" cy="3290341"/>
          </a:xfrm>
          <a:prstGeom prst="rect">
            <a:avLst/>
          </a:prstGeom>
          <a:solidFill>
            <a:srgbClr val="FFFFFF"/>
          </a:solidFill>
          <a:ln>
            <a:solidFill>
              <a:srgbClr val="000000"/>
            </a:solidFill>
            <a:miter lim="800000"/>
            <a:headEnd/>
            <a:tailEnd/>
          </a:ln>
        </p:spPr>
        <p:txBody>
          <a:bodyPr lIns="95062" tIns="47532" rIns="95062" bIns="47532"/>
          <a:lstStyle/>
          <a:p>
            <a:endParaRPr lang="en-US"/>
          </a:p>
        </p:txBody>
      </p:sp>
    </p:spTree>
    <p:extLst>
      <p:ext uri="{BB962C8B-B14F-4D97-AF65-F5344CB8AC3E}">
        <p14:creationId xmlns:p14="http://schemas.microsoft.com/office/powerpoint/2010/main" val="1974471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2895600" y="527050"/>
            <a:ext cx="3505200" cy="26289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29640" y="3330180"/>
            <a:ext cx="7437120" cy="315396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951" tIns="46476" rIns="92951" bIns="46476"/>
          <a:lstStyle/>
          <a:p>
            <a:endParaRPr lang="en-US" altLang="en-US"/>
          </a:p>
        </p:txBody>
      </p:sp>
    </p:spTree>
    <p:extLst>
      <p:ext uri="{BB962C8B-B14F-4D97-AF65-F5344CB8AC3E}">
        <p14:creationId xmlns:p14="http://schemas.microsoft.com/office/powerpoint/2010/main" val="3783663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bwMode="auto">
          <a:xfrm>
            <a:off x="2971800" y="549275"/>
            <a:ext cx="3657600" cy="2743200"/>
          </a:xfrm>
          <a:prstGeom prst="rect">
            <a:avLst/>
          </a:prstGeom>
          <a:solidFill>
            <a:srgbClr val="FFFFFF"/>
          </a:solidFill>
          <a:ln>
            <a:solidFill>
              <a:srgbClr val="000000"/>
            </a:solidFill>
            <a:miter lim="800000"/>
            <a:headEnd/>
            <a:tailEnd/>
          </a:ln>
        </p:spPr>
      </p:sp>
      <p:sp>
        <p:nvSpPr>
          <p:cNvPr id="348163" name="Rectangle 3"/>
          <p:cNvSpPr>
            <a:spLocks noGrp="1" noChangeArrowheads="1"/>
          </p:cNvSpPr>
          <p:nvPr>
            <p:ph type="body" idx="1"/>
          </p:nvPr>
        </p:nvSpPr>
        <p:spPr bwMode="auto">
          <a:xfrm>
            <a:off x="960991" y="3475221"/>
            <a:ext cx="7679221" cy="3290341"/>
          </a:xfrm>
          <a:prstGeom prst="rect">
            <a:avLst/>
          </a:prstGeom>
          <a:solidFill>
            <a:srgbClr val="FFFFFF"/>
          </a:solidFill>
          <a:ln>
            <a:solidFill>
              <a:srgbClr val="000000"/>
            </a:solidFill>
            <a:miter lim="800000"/>
            <a:headEnd/>
            <a:tailEnd/>
          </a:ln>
        </p:spPr>
        <p:txBody>
          <a:bodyPr lIns="95062" tIns="47532" rIns="95062" bIns="47532"/>
          <a:lstStyle/>
          <a:p>
            <a:endParaRPr lang="en-US"/>
          </a:p>
        </p:txBody>
      </p:sp>
    </p:spTree>
    <p:extLst>
      <p:ext uri="{BB962C8B-B14F-4D97-AF65-F5344CB8AC3E}">
        <p14:creationId xmlns:p14="http://schemas.microsoft.com/office/powerpoint/2010/main" val="2411584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bwMode="auto">
          <a:xfrm>
            <a:off x="2971800" y="549275"/>
            <a:ext cx="3657600" cy="2743200"/>
          </a:xfrm>
          <a:prstGeom prst="rect">
            <a:avLst/>
          </a:prstGeom>
          <a:solidFill>
            <a:srgbClr val="FFFFFF"/>
          </a:solidFill>
          <a:ln>
            <a:solidFill>
              <a:srgbClr val="000000"/>
            </a:solidFill>
            <a:miter lim="800000"/>
            <a:headEnd/>
            <a:tailEnd/>
          </a:ln>
        </p:spPr>
      </p:sp>
      <p:sp>
        <p:nvSpPr>
          <p:cNvPr id="350211" name="Rectangle 3"/>
          <p:cNvSpPr>
            <a:spLocks noGrp="1" noChangeArrowheads="1"/>
          </p:cNvSpPr>
          <p:nvPr>
            <p:ph type="body" idx="1"/>
          </p:nvPr>
        </p:nvSpPr>
        <p:spPr bwMode="auto">
          <a:xfrm>
            <a:off x="960991" y="3475221"/>
            <a:ext cx="7679221" cy="3290341"/>
          </a:xfrm>
          <a:prstGeom prst="rect">
            <a:avLst/>
          </a:prstGeom>
          <a:solidFill>
            <a:srgbClr val="FFFFFF"/>
          </a:solidFill>
          <a:ln>
            <a:solidFill>
              <a:srgbClr val="000000"/>
            </a:solidFill>
            <a:miter lim="800000"/>
            <a:headEnd/>
            <a:tailEnd/>
          </a:ln>
        </p:spPr>
        <p:txBody>
          <a:bodyPr lIns="95062" tIns="47532" rIns="95062" bIns="47532"/>
          <a:lstStyle/>
          <a:p>
            <a:endParaRPr lang="en-US"/>
          </a:p>
        </p:txBody>
      </p:sp>
    </p:spTree>
    <p:extLst>
      <p:ext uri="{BB962C8B-B14F-4D97-AF65-F5344CB8AC3E}">
        <p14:creationId xmlns:p14="http://schemas.microsoft.com/office/powerpoint/2010/main" val="272007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the class</a:t>
            </a:r>
            <a:r>
              <a:rPr lang="en-US" b="1" baseline="0" dirty="0" smtClean="0"/>
              <a:t> if they can think of some other similarities between the two processes.</a:t>
            </a:r>
          </a:p>
          <a:p>
            <a:pPr defTabSz="474254" fontAlgn="base">
              <a:spcBef>
                <a:spcPct val="30000"/>
              </a:spcBef>
              <a:spcAft>
                <a:spcPct val="0"/>
              </a:spcAft>
              <a:defRPr/>
            </a:pPr>
            <a:r>
              <a:rPr lang="en-US" dirty="0" smtClean="0"/>
              <a:t>ADD INSTRUCTOR</a:t>
            </a:r>
            <a:r>
              <a:rPr lang="en-US" baseline="0" dirty="0" smtClean="0"/>
              <a:t> NOTES</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46B35AB6-44DE-48AA-8878-9BA5202A7CC2}"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4142922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p:spPr>
        <p:txBody>
          <a:bodyPr/>
          <a:lstStyle/>
          <a:p>
            <a:pPr defTabSz="957656"/>
            <a:fld id="{3DA67E5A-D5F7-4A82-AE19-97175162551E}" type="slidenum">
              <a:rPr lang="en-US" smtClean="0">
                <a:solidFill>
                  <a:srgbClr val="000000"/>
                </a:solidFill>
              </a:rPr>
              <a:pPr defTabSz="957656"/>
              <a:t>18</a:t>
            </a:fld>
            <a:endParaRPr lang="en-US" smtClean="0">
              <a:solidFill>
                <a:srgbClr val="000000"/>
              </a:solidFill>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p:spPr>
        <p:txBody>
          <a:bodyPr/>
          <a:lstStyle/>
          <a:p>
            <a:r>
              <a:rPr lang="en-US" smtClean="0"/>
              <a:t>In this seminar I plan to provide links between my experience as a researcher and an innovation that I’m associated with. I’m using Denning and Dunhams (2010) definition of innovation as the adoption of a new practice in a community. Several researchers argue that a principal aspect of innovation is novel combinations, and I will highlight this aspect, too. Individual reflection – what link between research and innovation are you or would you like to be know for?</a:t>
            </a:r>
          </a:p>
        </p:txBody>
      </p:sp>
    </p:spTree>
    <p:extLst>
      <p:ext uri="{BB962C8B-B14F-4D97-AF65-F5344CB8AC3E}">
        <p14:creationId xmlns:p14="http://schemas.microsoft.com/office/powerpoint/2010/main" val="985650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p:spPr>
        <p:txBody>
          <a:bodyPr/>
          <a:lstStyle/>
          <a:p>
            <a:pPr defTabSz="905873"/>
            <a:fld id="{5F98487F-4D5B-4BDC-A3A5-19AC733378E6}" type="slidenum">
              <a:rPr lang="en-US" smtClean="0">
                <a:solidFill>
                  <a:prstClr val="black"/>
                </a:solidFill>
              </a:rPr>
              <a:pPr defTabSz="905873"/>
              <a:t>19</a:t>
            </a:fld>
            <a:endParaRPr lang="en-US" smtClean="0">
              <a:solidFill>
                <a:prstClr val="black"/>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p:spPr>
        <p:txBody>
          <a:bodyPr/>
          <a:lstStyle/>
          <a:p>
            <a:r>
              <a:rPr lang="en-US" smtClean="0"/>
              <a:t>My process metallurgy experience was at interfaces, which I think helped position me for work at the engineering and education interface</a:t>
            </a:r>
          </a:p>
        </p:txBody>
      </p:sp>
    </p:spTree>
    <p:extLst>
      <p:ext uri="{BB962C8B-B14F-4D97-AF65-F5344CB8AC3E}">
        <p14:creationId xmlns:p14="http://schemas.microsoft.com/office/powerpoint/2010/main" val="417141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defTabSz="483306" fontAlgn="base">
              <a:spcBef>
                <a:spcPct val="0"/>
              </a:spcBef>
              <a:spcAft>
                <a:spcPct val="0"/>
              </a:spcAft>
              <a:defRPr>
                <a:solidFill>
                  <a:schemeClr val="tx1"/>
                </a:solidFill>
                <a:latin typeface="Calibri" pitchFamily="34" charset="0"/>
              </a:defRPr>
            </a:lvl6pPr>
            <a:lvl7pPr marL="3141490" indent="-241653" defTabSz="483306" fontAlgn="base">
              <a:spcBef>
                <a:spcPct val="0"/>
              </a:spcBef>
              <a:spcAft>
                <a:spcPct val="0"/>
              </a:spcAft>
              <a:defRPr>
                <a:solidFill>
                  <a:schemeClr val="tx1"/>
                </a:solidFill>
                <a:latin typeface="Calibri" pitchFamily="34" charset="0"/>
              </a:defRPr>
            </a:lvl7pPr>
            <a:lvl8pPr marL="3624796" indent="-241653" defTabSz="483306" fontAlgn="base">
              <a:spcBef>
                <a:spcPct val="0"/>
              </a:spcBef>
              <a:spcAft>
                <a:spcPct val="0"/>
              </a:spcAft>
              <a:defRPr>
                <a:solidFill>
                  <a:schemeClr val="tx1"/>
                </a:solidFill>
                <a:latin typeface="Calibri" pitchFamily="34" charset="0"/>
              </a:defRPr>
            </a:lvl8pPr>
            <a:lvl9pPr marL="4108102" indent="-241653" defTabSz="483306" fontAlgn="base">
              <a:spcBef>
                <a:spcPct val="0"/>
              </a:spcBef>
              <a:spcAft>
                <a:spcPct val="0"/>
              </a:spcAft>
              <a:defRPr>
                <a:solidFill>
                  <a:schemeClr val="tx1"/>
                </a:solidFill>
                <a:latin typeface="Calibri" pitchFamily="34" charset="0"/>
              </a:defRPr>
            </a:lvl9pPr>
          </a:lstStyle>
          <a:p>
            <a:fld id="{0358A4EE-8B8F-452E-AB75-E4022CEA8F59}" type="slidenum">
              <a:rPr lang="en-US">
                <a:solidFill>
                  <a:srgbClr val="000000"/>
                </a:solidFill>
              </a:rPr>
              <a:pPr/>
              <a:t>2</a:t>
            </a:fld>
            <a:endParaRPr lang="en-US">
              <a:solidFill>
                <a:srgbClr val="000000"/>
              </a:solidFill>
            </a:endParaRPr>
          </a:p>
        </p:txBody>
      </p:sp>
      <p:sp>
        <p:nvSpPr>
          <p:cNvPr id="159747" name="Rectangle 2"/>
          <p:cNvSpPr>
            <a:spLocks noGrp="1" noRot="1" noChangeAspect="1" noChangeArrowheads="1" noTextEdit="1"/>
          </p:cNvSpPr>
          <p:nvPr>
            <p:ph type="sldImg"/>
          </p:nvPr>
        </p:nvSpPr>
        <p:spPr bwMode="auto">
          <a:xfrm>
            <a:off x="2973388" y="546100"/>
            <a:ext cx="3657600" cy="2743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xfrm>
            <a:off x="960120" y="3474720"/>
            <a:ext cx="7680960" cy="32931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84" tIns="48293" rIns="96584" bIns="48293"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4055585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p:spPr>
        <p:txBody>
          <a:bodyPr/>
          <a:lstStyle/>
          <a:p>
            <a:pPr defTabSz="905873"/>
            <a:fld id="{653E7D12-8D41-480C-BCDA-20CB198ECE17}" type="slidenum">
              <a:rPr lang="en-US" smtClean="0">
                <a:solidFill>
                  <a:prstClr val="black"/>
                </a:solidFill>
              </a:rPr>
              <a:pPr defTabSz="905873"/>
              <a:t>20</a:t>
            </a:fld>
            <a:endParaRPr lang="en-US" smtClean="0">
              <a:solidFill>
                <a:prstClr val="black"/>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7096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p:spPr>
        <p:txBody>
          <a:bodyPr/>
          <a:lstStyle/>
          <a:p>
            <a:pPr defTabSz="905873"/>
            <a:fld id="{B0CA5AAD-E08B-44D9-A55A-2AC3C40B5618}" type="slidenum">
              <a:rPr lang="en-US" smtClean="0">
                <a:solidFill>
                  <a:prstClr val="black"/>
                </a:solidFill>
              </a:rPr>
              <a:pPr defTabSz="905873"/>
              <a:t>21</a:t>
            </a:fld>
            <a:endParaRPr lang="en-US" smtClean="0">
              <a:solidFill>
                <a:prstClr val="black"/>
              </a:solidFill>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07363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1702420" y="2614548"/>
            <a:ext cx="9356036" cy="2477137"/>
          </a:xfrm>
          <a:prstGeom prst="rect">
            <a:avLst/>
          </a:prstGeom>
          <a:noFill/>
          <a:ln w="9525">
            <a:noFill/>
            <a:miter lim="800000"/>
            <a:headEnd/>
            <a:tailEnd/>
          </a:ln>
        </p:spPr>
        <p:txBody>
          <a:bodyPr wrap="none" lIns="0" tIns="0" rIns="0" bIns="0"/>
          <a:lstStyle/>
          <a:p>
            <a:pPr defTabSz="930207" eaLnBrk="0" fontAlgn="auto" hangingPunct="0">
              <a:spcBef>
                <a:spcPts val="0"/>
              </a:spcBef>
              <a:spcAft>
                <a:spcPts val="0"/>
              </a:spcAft>
            </a:pPr>
            <a:r>
              <a:rPr lang="en-US" sz="1200" dirty="0">
                <a:solidFill>
                  <a:srgbClr val="000000"/>
                </a:solidFill>
                <a:latin typeface="Calibri"/>
              </a:rPr>
              <a:t>8:30-9:30?Take copies of Active </a:t>
            </a:r>
            <a:r>
              <a:rPr lang="en-US" sz="1200" dirty="0" err="1">
                <a:solidFill>
                  <a:srgbClr val="000000"/>
                </a:solidFill>
                <a:latin typeface="Calibri"/>
              </a:rPr>
              <a:t>Lrn</a:t>
            </a:r>
            <a:r>
              <a:rPr lang="en-US" sz="1200" dirty="0">
                <a:solidFill>
                  <a:srgbClr val="000000"/>
                </a:solidFill>
                <a:latin typeface="Calibri"/>
              </a:rPr>
              <a:t>, HTMI, New Paradigms, </a:t>
            </a:r>
          </a:p>
        </p:txBody>
      </p:sp>
      <p:sp>
        <p:nvSpPr>
          <p:cNvPr id="3" name="Slide Number Placeholder 2"/>
          <p:cNvSpPr>
            <a:spLocks noGrp="1"/>
          </p:cNvSpPr>
          <p:nvPr>
            <p:ph type="sldNum" sz="quarter" idx="10"/>
          </p:nvPr>
        </p:nvSpPr>
        <p:spPr/>
        <p:txBody>
          <a:bodyPr/>
          <a:lstStyle/>
          <a:p>
            <a:fld id="{554D65F0-E62D-400A-8B21-2C194ADE5513}"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63351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p:spPr>
        <p:txBody>
          <a:bodyPr/>
          <a:lstStyle/>
          <a:p>
            <a:pPr defTabSz="905873"/>
            <a:fld id="{2F2A4B82-F49B-41C4-96C8-ED5E7E4DC7E2}" type="slidenum">
              <a:rPr lang="en-US" smtClean="0">
                <a:solidFill>
                  <a:prstClr val="black"/>
                </a:solidFill>
              </a:rPr>
              <a:pPr defTabSz="905873"/>
              <a:t>23</a:t>
            </a:fld>
            <a:endParaRPr lang="en-US" smtClean="0">
              <a:solidFill>
                <a:prstClr val="black"/>
              </a:solidFill>
            </a:endParaRPr>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47434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1702420" y="2614548"/>
            <a:ext cx="9356036" cy="2477137"/>
          </a:xfrm>
          <a:prstGeom prst="rect">
            <a:avLst/>
          </a:prstGeom>
          <a:noFill/>
          <a:ln w="9525">
            <a:noFill/>
            <a:miter lim="800000"/>
            <a:headEnd/>
            <a:tailEnd/>
          </a:ln>
        </p:spPr>
        <p:txBody>
          <a:bodyPr wrap="none" lIns="0" tIns="0" rIns="0" bIns="0"/>
          <a:lstStyle/>
          <a:p>
            <a:pPr defTabSz="930207" eaLnBrk="0" fontAlgn="auto" hangingPunct="0">
              <a:spcBef>
                <a:spcPts val="0"/>
              </a:spcBef>
              <a:spcAft>
                <a:spcPts val="0"/>
              </a:spcAft>
            </a:pPr>
            <a:r>
              <a:rPr lang="en-US" sz="1200" dirty="0">
                <a:solidFill>
                  <a:srgbClr val="000000"/>
                </a:solidFill>
                <a:latin typeface="Calibri"/>
              </a:rPr>
              <a:t>8:30-9:30?Take copies of Active </a:t>
            </a:r>
            <a:r>
              <a:rPr lang="en-US" sz="1200" dirty="0" err="1">
                <a:solidFill>
                  <a:srgbClr val="000000"/>
                </a:solidFill>
                <a:latin typeface="Calibri"/>
              </a:rPr>
              <a:t>Lrn</a:t>
            </a:r>
            <a:r>
              <a:rPr lang="en-US" sz="1200" dirty="0">
                <a:solidFill>
                  <a:srgbClr val="000000"/>
                </a:solidFill>
                <a:latin typeface="Calibri"/>
              </a:rPr>
              <a:t>, HTMI, New Paradigms, </a:t>
            </a:r>
          </a:p>
        </p:txBody>
      </p:sp>
      <p:sp>
        <p:nvSpPr>
          <p:cNvPr id="3" name="Slide Number Placeholder 2"/>
          <p:cNvSpPr>
            <a:spLocks noGrp="1"/>
          </p:cNvSpPr>
          <p:nvPr>
            <p:ph type="sldNum" sz="quarter" idx="10"/>
          </p:nvPr>
        </p:nvSpPr>
        <p:spPr/>
        <p:txBody>
          <a:bodyPr/>
          <a:lstStyle/>
          <a:p>
            <a:fld id="{554D65F0-E62D-400A-8B21-2C194ADE5513}"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671104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EE6B5A6-1D3D-48F0-804B-B3C9AFB96434}" type="slidenum">
              <a:rPr lang="en-US">
                <a:solidFill>
                  <a:prstClr val="black"/>
                </a:solidFill>
              </a:rPr>
              <a:pPr/>
              <a:t>25</a:t>
            </a:fld>
            <a:endParaRPr lang="en-US">
              <a:solidFill>
                <a:prstClr val="black"/>
              </a:solidFill>
            </a:endParaRPr>
          </a:p>
        </p:txBody>
      </p:sp>
      <p:sp>
        <p:nvSpPr>
          <p:cNvPr id="122883" name="Rectangle 2"/>
          <p:cNvSpPr>
            <a:spLocks noGrp="1" noRot="1" noChangeAspect="1" noChangeArrowheads="1" noTextEdit="1"/>
          </p:cNvSpPr>
          <p:nvPr>
            <p:ph type="sldImg"/>
          </p:nvPr>
        </p:nvSpPr>
        <p:spPr>
          <a:xfrm>
            <a:off x="5003800" y="412750"/>
            <a:ext cx="2752725" cy="2063750"/>
          </a:xfrm>
          <a:ln/>
        </p:spPr>
      </p:sp>
      <p:sp>
        <p:nvSpPr>
          <p:cNvPr id="122884" name="Rectangle 3"/>
          <p:cNvSpPr>
            <a:spLocks noGrp="1" noChangeArrowheads="1"/>
          </p:cNvSpPr>
          <p:nvPr>
            <p:ph type="body" idx="1"/>
          </p:nvPr>
        </p:nvSpPr>
        <p:spPr>
          <a:xfrm>
            <a:off x="1276087" y="2614548"/>
            <a:ext cx="10208694" cy="2477137"/>
          </a:xfrm>
          <a:noFill/>
          <a:ln/>
        </p:spPr>
        <p:txBody>
          <a:bodyPr lIns="92940" tIns="46471" rIns="92940" bIns="46471"/>
          <a:lstStyle/>
          <a:p>
            <a:pPr eaLnBrk="1" hangingPunct="1"/>
            <a:endParaRPr lang="en-US" smtClean="0">
              <a:latin typeface="Arial" pitchFamily="34" charset="0"/>
            </a:endParaRPr>
          </a:p>
        </p:txBody>
      </p:sp>
    </p:spTree>
    <p:extLst>
      <p:ext uri="{BB962C8B-B14F-4D97-AF65-F5344CB8AC3E}">
        <p14:creationId xmlns:p14="http://schemas.microsoft.com/office/powerpoint/2010/main" val="3910131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p:spPr>
        <p:txBody>
          <a:bodyPr/>
          <a:lstStyle/>
          <a:p>
            <a:pPr defTabSz="905873"/>
            <a:fld id="{F522668F-FBB0-48E5-A0B6-C684634B3743}" type="slidenum">
              <a:rPr lang="en-US" smtClean="0">
                <a:solidFill>
                  <a:prstClr val="black"/>
                </a:solidFill>
              </a:rPr>
              <a:pPr defTabSz="905873"/>
              <a:t>26</a:t>
            </a:fld>
            <a:endParaRPr lang="en-US" smtClean="0">
              <a:solidFill>
                <a:prstClr val="black"/>
              </a:solidFill>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70924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702420" y="2614548"/>
            <a:ext cx="9356036" cy="2477137"/>
          </a:xfrm>
          <a:prstGeom prst="rect">
            <a:avLst/>
          </a:prstGeom>
          <a:noFill/>
          <a:ln w="9525">
            <a:noFill/>
            <a:miter lim="800000"/>
            <a:headEnd/>
            <a:tailEnd/>
          </a:ln>
        </p:spPr>
        <p:txBody>
          <a:bodyPr wrap="none" lIns="0" tIns="0" rIns="0" bIns="0"/>
          <a:lstStyle/>
          <a:p>
            <a:pPr defTabSz="930207" eaLnBrk="0" fontAlgn="auto" hangingPunct="0">
              <a:spcBef>
                <a:spcPts val="0"/>
              </a:spcBef>
              <a:spcAft>
                <a:spcPts val="0"/>
              </a:spcAft>
            </a:pPr>
            <a:r>
              <a:rPr lang="en-US" sz="1200" dirty="0">
                <a:solidFill>
                  <a:srgbClr val="000000"/>
                </a:solidFill>
                <a:latin typeface="Calibri"/>
              </a:rPr>
              <a:t>8:30-9:30?Take copies of Active </a:t>
            </a:r>
            <a:r>
              <a:rPr lang="en-US" sz="1200" dirty="0" err="1">
                <a:solidFill>
                  <a:srgbClr val="000000"/>
                </a:solidFill>
                <a:latin typeface="Calibri"/>
              </a:rPr>
              <a:t>Lrn</a:t>
            </a:r>
            <a:r>
              <a:rPr lang="en-US" sz="1200" dirty="0">
                <a:solidFill>
                  <a:srgbClr val="000000"/>
                </a:solidFill>
                <a:latin typeface="Calibri"/>
              </a:rPr>
              <a:t>, HTMI, New Paradigms, </a:t>
            </a:r>
          </a:p>
        </p:txBody>
      </p:sp>
      <p:sp>
        <p:nvSpPr>
          <p:cNvPr id="3" name="Slide Number Placeholder 2"/>
          <p:cNvSpPr>
            <a:spLocks noGrp="1"/>
          </p:cNvSpPr>
          <p:nvPr>
            <p:ph type="sldNum" sz="quarter" idx="10"/>
          </p:nvPr>
        </p:nvSpPr>
        <p:spPr/>
        <p:txBody>
          <a:bodyPr/>
          <a:lstStyle/>
          <a:p>
            <a:fld id="{554D65F0-E62D-400A-8B21-2C194ADE5513}"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80396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p:spPr>
        <p:txBody>
          <a:bodyPr/>
          <a:lstStyle/>
          <a:p>
            <a:pPr defTabSz="1033003"/>
            <a:fld id="{18237D1C-1B3E-4B4B-AC9F-CD890860DDF4}" type="slidenum">
              <a:rPr lang="en-US" smtClean="0">
                <a:solidFill>
                  <a:prstClr val="black"/>
                </a:solidFill>
              </a:rPr>
              <a:pPr defTabSz="1033003"/>
              <a:t>28</a:t>
            </a:fld>
            <a:endParaRPr lang="en-US" dirty="0" smtClean="0">
              <a:solidFill>
                <a:prstClr val="black"/>
              </a:solidFill>
            </a:endParaRPr>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12053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2359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FD0B057-6A34-49B8-BBE1-CAE5AF2BC8D1}" type="slidenum">
              <a:rPr lang="en-US" smtClean="0">
                <a:solidFill>
                  <a:prstClr val="black"/>
                </a:solidFill>
              </a:rPr>
              <a:pPr/>
              <a:t>3</a:t>
            </a:fld>
            <a:endParaRPr lang="en-US" dirty="0"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
        <p:nvSpPr>
          <p:cNvPr id="5" name="Date Placeholder 4"/>
          <p:cNvSpPr>
            <a:spLocks noGrp="1"/>
          </p:cNvSpPr>
          <p:nvPr>
            <p:ph type="dt" idx="10"/>
          </p:nvPr>
        </p:nvSpPr>
        <p:spPr/>
        <p:txBody>
          <a:bodyPr/>
          <a:lstStyle/>
          <a:p>
            <a:fld id="{81115CA0-4465-4544-9C19-B11C3455779F}" type="datetime1">
              <a:rPr lang="en-US" smtClean="0">
                <a:solidFill>
                  <a:prstClr val="black"/>
                </a:solidFill>
              </a:rPr>
              <a:pPr/>
              <a:t>4/23/2014</a:t>
            </a:fld>
            <a:endParaRPr lang="en-US" dirty="0">
              <a:solidFill>
                <a:prstClr val="black"/>
              </a:solidFill>
            </a:endParaRPr>
          </a:p>
        </p:txBody>
      </p:sp>
      <p:sp>
        <p:nvSpPr>
          <p:cNvPr id="7" name="Header Placeholder 6"/>
          <p:cNvSpPr>
            <a:spLocks noGrp="1"/>
          </p:cNvSpPr>
          <p:nvPr>
            <p:ph type="hdr" sz="quarter" idx="12"/>
          </p:nvPr>
        </p:nvSpPr>
        <p:spPr/>
        <p:txBody>
          <a:bodyPr/>
          <a:lstStyle/>
          <a:p>
            <a:r>
              <a:rPr lang="en-US" dirty="0" smtClean="0">
                <a:solidFill>
                  <a:prstClr val="black"/>
                </a:solidFill>
              </a:rPr>
              <a:t>Radcliffe: School of Engineering Education at Purdue</a:t>
            </a:r>
            <a:endParaRPr lang="en-US" dirty="0">
              <a:solidFill>
                <a:prstClr val="black"/>
              </a:solidFill>
            </a:endParaRPr>
          </a:p>
        </p:txBody>
      </p:sp>
    </p:spTree>
    <p:extLst>
      <p:ext uri="{BB962C8B-B14F-4D97-AF65-F5344CB8AC3E}">
        <p14:creationId xmlns:p14="http://schemas.microsoft.com/office/powerpoint/2010/main" val="3622908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B779D-57ED-4D7A-9999-8168B7610B61}" type="slidenum">
              <a:rPr lang="en-US">
                <a:solidFill>
                  <a:prstClr val="black"/>
                </a:solidFill>
              </a:rPr>
              <a:pPr/>
              <a:t>30</a:t>
            </a:fld>
            <a:endParaRPr lang="en-US">
              <a:solidFill>
                <a:prstClr val="black"/>
              </a:solidFill>
            </a:endParaRPr>
          </a:p>
        </p:txBody>
      </p:sp>
      <p:sp>
        <p:nvSpPr>
          <p:cNvPr id="231426" name="Rectangle 2"/>
          <p:cNvSpPr>
            <a:spLocks noGrp="1" noRot="1" noChangeAspect="1" noChangeArrowheads="1" noTextEdit="1"/>
          </p:cNvSpPr>
          <p:nvPr>
            <p:ph type="sldImg"/>
          </p:nvPr>
        </p:nvSpPr>
        <p:spPr>
          <a:xfrm>
            <a:off x="5005388" y="411163"/>
            <a:ext cx="2752725" cy="2065337"/>
          </a:xfrm>
          <a:ln/>
        </p:spPr>
      </p:sp>
      <p:sp>
        <p:nvSpPr>
          <p:cNvPr id="231427" name="Rectangle 3"/>
          <p:cNvSpPr>
            <a:spLocks noGrp="1" noChangeArrowheads="1"/>
          </p:cNvSpPr>
          <p:nvPr>
            <p:ph type="body" idx="1"/>
          </p:nvPr>
        </p:nvSpPr>
        <p:spPr>
          <a:xfrm>
            <a:off x="1276087" y="2614547"/>
            <a:ext cx="10208694" cy="2478079"/>
          </a:xfrm>
        </p:spPr>
        <p:txBody>
          <a:bodyPr lIns="93620" tIns="46810" rIns="93620" bIns="46810"/>
          <a:lstStyle/>
          <a:p>
            <a:endParaRPr lang="en-US"/>
          </a:p>
        </p:txBody>
      </p:sp>
    </p:spTree>
    <p:extLst>
      <p:ext uri="{BB962C8B-B14F-4D97-AF65-F5344CB8AC3E}">
        <p14:creationId xmlns:p14="http://schemas.microsoft.com/office/powerpoint/2010/main" val="3522909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7"/>
          <p:cNvSpPr>
            <a:spLocks noGrp="1" noChangeArrowheads="1"/>
          </p:cNvSpPr>
          <p:nvPr>
            <p:ph type="sldNum" sz="quarter" idx="5"/>
          </p:nvPr>
        </p:nvSpPr>
        <p:spPr>
          <a:noFill/>
        </p:spPr>
        <p:txBody>
          <a:bodyPr/>
          <a:lstStyle/>
          <a:p>
            <a:pPr defTabSz="1033003"/>
            <a:fld id="{CB3DB3DB-2245-4E17-A0A9-8D54E4719EB8}" type="slidenum">
              <a:rPr lang="en-US">
                <a:solidFill>
                  <a:srgbClr val="000000"/>
                </a:solidFill>
              </a:rPr>
              <a:pPr defTabSz="1033003"/>
              <a:t>31</a:t>
            </a:fld>
            <a:endParaRPr lang="en-US" dirty="0">
              <a:solidFill>
                <a:srgbClr val="000000"/>
              </a:solidFill>
            </a:endParaRPr>
          </a:p>
        </p:txBody>
      </p:sp>
      <p:sp>
        <p:nvSpPr>
          <p:cNvPr id="391170" name="Rectangle 2"/>
          <p:cNvSpPr>
            <a:spLocks noGrp="1" noRot="1" noChangeAspect="1" noChangeArrowheads="1" noTextEdit="1"/>
          </p:cNvSpPr>
          <p:nvPr>
            <p:ph type="sldImg"/>
          </p:nvPr>
        </p:nvSpPr>
        <p:spPr>
          <a:xfrm>
            <a:off x="5003800" y="412750"/>
            <a:ext cx="2752725" cy="2063750"/>
          </a:xfrm>
          <a:ln/>
        </p:spPr>
      </p:sp>
      <p:sp>
        <p:nvSpPr>
          <p:cNvPr id="391171" name="Rectangle 3"/>
          <p:cNvSpPr>
            <a:spLocks noGrp="1" noChangeArrowheads="1"/>
          </p:cNvSpPr>
          <p:nvPr>
            <p:ph type="body" idx="1"/>
          </p:nvPr>
        </p:nvSpPr>
        <p:spPr>
          <a:xfrm>
            <a:off x="1703186" y="2615100"/>
            <a:ext cx="9354510" cy="2477006"/>
          </a:xfrm>
          <a:noFill/>
          <a:ln/>
        </p:spPr>
        <p:txBody>
          <a:bodyPr lIns="103335" tIns="51668" rIns="103335" bIns="51668"/>
          <a:lstStyle/>
          <a:p>
            <a:pPr eaLnBrk="1" hangingPunct="1"/>
            <a:endParaRPr lang="en-US" smtClean="0">
              <a:latin typeface="Arial" charset="0"/>
            </a:endParaRPr>
          </a:p>
        </p:txBody>
      </p:sp>
    </p:spTree>
    <p:extLst>
      <p:ext uri="{BB962C8B-B14F-4D97-AF65-F5344CB8AC3E}">
        <p14:creationId xmlns:p14="http://schemas.microsoft.com/office/powerpoint/2010/main" val="1504285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Karl</a:t>
            </a:r>
          </a:p>
          <a:p>
            <a:endParaRPr lang="en-US" dirty="0"/>
          </a:p>
        </p:txBody>
      </p:sp>
      <p:sp>
        <p:nvSpPr>
          <p:cNvPr id="4" name="Slide Number Placeholder 3"/>
          <p:cNvSpPr>
            <a:spLocks noGrp="1"/>
          </p:cNvSpPr>
          <p:nvPr>
            <p:ph type="sldNum" sz="quarter" idx="10"/>
          </p:nvPr>
        </p:nvSpPr>
        <p:spPr/>
        <p:txBody>
          <a:bodyPr/>
          <a:lstStyle/>
          <a:p>
            <a:fld id="{E59BEC1E-E9CA-4964-8141-0411BD871B0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899231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p:spPr>
        <p:txBody>
          <a:bodyPr/>
          <a:lstStyle/>
          <a:p>
            <a:pPr defTabSz="977204"/>
            <a:fld id="{82776B06-4BE6-441C-90DC-61E90F0C2F3D}" type="slidenum">
              <a:rPr lang="en-US" smtClean="0">
                <a:solidFill>
                  <a:prstClr val="black"/>
                </a:solidFill>
              </a:rPr>
              <a:pPr defTabSz="977204"/>
              <a:t>33</a:t>
            </a:fld>
            <a:endParaRPr lang="en-US" dirty="0" smtClean="0">
              <a:solidFill>
                <a:prstClr val="black"/>
              </a:solidFill>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9338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p:spPr>
        <p:txBody>
          <a:bodyPr/>
          <a:lstStyle/>
          <a:p>
            <a:pPr defTabSz="1033003"/>
            <a:fld id="{369108E8-A255-4068-9B11-5C3136A8E4E8}" type="slidenum">
              <a:rPr lang="en-US" smtClean="0">
                <a:solidFill>
                  <a:srgbClr val="000000"/>
                </a:solidFill>
              </a:rPr>
              <a:pPr defTabSz="1033003"/>
              <a:t>34</a:t>
            </a:fld>
            <a:endParaRPr lang="en-US" dirty="0" smtClean="0">
              <a:solidFill>
                <a:srgbClr val="000000"/>
              </a:solidFill>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xfrm>
            <a:off x="962726" y="3475705"/>
            <a:ext cx="7675756" cy="3290529"/>
          </a:xfrm>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639057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41" name="Rectangle 2"/>
          <p:cNvSpPr>
            <a:spLocks noChangeArrowheads="1"/>
          </p:cNvSpPr>
          <p:nvPr/>
        </p:nvSpPr>
        <p:spPr bwMode="auto">
          <a:xfrm>
            <a:off x="1281467" y="3475705"/>
            <a:ext cx="7038277" cy="3290529"/>
          </a:xfrm>
          <a:prstGeom prst="rect">
            <a:avLst/>
          </a:prstGeom>
          <a:noFill/>
          <a:ln w="9525">
            <a:noFill/>
            <a:miter lim="800000"/>
            <a:headEnd/>
            <a:tailEnd/>
          </a:ln>
        </p:spPr>
        <p:txBody>
          <a:bodyPr wrap="none" lIns="0" tIns="0" rIns="0" bIns="0"/>
          <a:lstStyle/>
          <a:p>
            <a:pPr defTabSz="1031258" eaLnBrk="0" fontAlgn="base" hangingPunct="0">
              <a:spcBef>
                <a:spcPct val="0"/>
              </a:spcBef>
              <a:spcAft>
                <a:spcPct val="0"/>
              </a:spcAft>
            </a:pPr>
            <a:r>
              <a:rPr lang="en-US" sz="1400" dirty="0">
                <a:solidFill>
                  <a:srgbClr val="000000"/>
                </a:solidFill>
                <a:cs typeface="Arial" charset="0"/>
              </a:rPr>
              <a:t>Table summarizes my perception of the shift.  A version of this table is available in New Paradigms for Engineering Education -- FIE Conf proceedings 97 (avail on the www)</a:t>
            </a:r>
          </a:p>
          <a:p>
            <a:pPr defTabSz="1031258" eaLnBrk="0" fontAlgn="base" hangingPunct="0">
              <a:spcBef>
                <a:spcPct val="0"/>
              </a:spcBef>
              <a:spcAft>
                <a:spcPct val="0"/>
              </a:spcAft>
            </a:pPr>
            <a:endParaRPr lang="en-US" sz="1400" dirty="0">
              <a:solidFill>
                <a:srgbClr val="000000"/>
              </a:solidFill>
              <a:cs typeface="Arial" charset="0"/>
            </a:endParaRPr>
          </a:p>
          <a:p>
            <a:pPr defTabSz="1031258" eaLnBrk="0" fontAlgn="base" hangingPunct="0">
              <a:spcBef>
                <a:spcPct val="0"/>
              </a:spcBef>
              <a:spcAft>
                <a:spcPct val="0"/>
              </a:spcAft>
            </a:pPr>
            <a:r>
              <a:rPr lang="en-US" sz="1400" dirty="0">
                <a:solidFill>
                  <a:srgbClr val="000000"/>
                </a:solidFill>
                <a:cs typeface="Arial" charset="0"/>
              </a:rPr>
              <a:t>One of the most significant changes that has occurred is the shift from "pouring in knowledge" to "creating a climate where learning flows among students and the professor"</a:t>
            </a:r>
          </a:p>
        </p:txBody>
      </p:sp>
    </p:spTree>
    <p:extLst>
      <p:ext uri="{BB962C8B-B14F-4D97-AF65-F5344CB8AC3E}">
        <p14:creationId xmlns:p14="http://schemas.microsoft.com/office/powerpoint/2010/main" val="2520423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4BAA3C0-F3DB-42C7-9059-CC8DC6D1364A}" type="slidenum">
              <a:rPr lang="en-US">
                <a:solidFill>
                  <a:prstClr val="black"/>
                </a:solidFill>
              </a:rPr>
              <a:pPr/>
              <a:t>36</a:t>
            </a:fld>
            <a:endParaRPr lang="en-US">
              <a:solidFill>
                <a:prstClr val="black"/>
              </a:solidFill>
            </a:endParaRPr>
          </a:p>
        </p:txBody>
      </p:sp>
      <p:sp>
        <p:nvSpPr>
          <p:cNvPr id="97283" name="Rectangle 2"/>
          <p:cNvSpPr>
            <a:spLocks noGrp="1" noRot="1" noChangeAspect="1" noChangeArrowheads="1" noTextEdit="1"/>
          </p:cNvSpPr>
          <p:nvPr>
            <p:ph type="sldImg"/>
          </p:nvPr>
        </p:nvSpPr>
        <p:spPr>
          <a:xfrm>
            <a:off x="4854575" y="393700"/>
            <a:ext cx="2628900" cy="1971675"/>
          </a:xfrm>
          <a:ln/>
        </p:spPr>
      </p:sp>
      <p:sp>
        <p:nvSpPr>
          <p:cNvPr id="97284" name="Rectangle 3"/>
          <p:cNvSpPr>
            <a:spLocks noGrp="1" noChangeArrowheads="1"/>
          </p:cNvSpPr>
          <p:nvPr>
            <p:ph type="body" idx="1"/>
          </p:nvPr>
        </p:nvSpPr>
        <p:spPr>
          <a:xfrm>
            <a:off x="1233888" y="2496530"/>
            <a:ext cx="9871105" cy="2365322"/>
          </a:xfrm>
          <a:noFill/>
          <a:ln/>
        </p:spPr>
        <p:txBody>
          <a:bodyPr lIns="92940" tIns="46471" rIns="92940" bIns="46471"/>
          <a:lstStyle/>
          <a:p>
            <a:pPr eaLnBrk="1" hangingPunct="1"/>
            <a:endParaRPr lang="en-US" smtClean="0">
              <a:latin typeface="Arial" pitchFamily="34" charset="0"/>
            </a:endParaRPr>
          </a:p>
        </p:txBody>
      </p:sp>
    </p:spTree>
    <p:extLst>
      <p:ext uri="{BB962C8B-B14F-4D97-AF65-F5344CB8AC3E}">
        <p14:creationId xmlns:p14="http://schemas.microsoft.com/office/powerpoint/2010/main" val="627757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737" name="Rectangle 2"/>
          <p:cNvSpPr>
            <a:spLocks noChangeArrowheads="1"/>
          </p:cNvSpPr>
          <p:nvPr/>
        </p:nvSpPr>
        <p:spPr bwMode="auto">
          <a:xfrm>
            <a:off x="1278211" y="3475705"/>
            <a:ext cx="7044783" cy="3290529"/>
          </a:xfrm>
          <a:prstGeom prst="rect">
            <a:avLst/>
          </a:prstGeom>
          <a:noFill/>
          <a:ln w="9525">
            <a:noFill/>
            <a:miter lim="800000"/>
            <a:headEnd/>
            <a:tailEnd/>
          </a:ln>
        </p:spPr>
        <p:txBody>
          <a:bodyPr wrap="none" lIns="0" tIns="0" rIns="0" bIns="0"/>
          <a:lstStyle/>
          <a:p>
            <a:pPr defTabSz="1033003" eaLnBrk="0" fontAlgn="base" hangingPunct="0">
              <a:spcBef>
                <a:spcPct val="0"/>
              </a:spcBef>
              <a:spcAft>
                <a:spcPct val="0"/>
              </a:spcAft>
            </a:pPr>
            <a:r>
              <a:rPr lang="en-US" sz="1500" dirty="0">
                <a:solidFill>
                  <a:srgbClr val="000000"/>
                </a:solidFill>
                <a:latin typeface="Arial" charset="0"/>
                <a:cs typeface="Arial" charset="0"/>
              </a:rPr>
              <a:t>Table summarizes my perception of the shift.  A version of this table is available in New Paradigms for Engineering Education -- FIE Conf proceedings 97 (avail on the www)</a:t>
            </a:r>
          </a:p>
          <a:p>
            <a:pPr defTabSz="1033003" eaLnBrk="0" fontAlgn="base" hangingPunct="0">
              <a:spcBef>
                <a:spcPct val="0"/>
              </a:spcBef>
              <a:spcAft>
                <a:spcPct val="0"/>
              </a:spcAft>
            </a:pPr>
            <a:endParaRPr lang="en-US" sz="1500" dirty="0">
              <a:solidFill>
                <a:srgbClr val="000000"/>
              </a:solidFill>
              <a:latin typeface="Arial" charset="0"/>
              <a:cs typeface="Arial" charset="0"/>
            </a:endParaRPr>
          </a:p>
          <a:p>
            <a:pPr defTabSz="1033003" eaLnBrk="0" fontAlgn="base" hangingPunct="0">
              <a:spcBef>
                <a:spcPct val="0"/>
              </a:spcBef>
              <a:spcAft>
                <a:spcPct val="0"/>
              </a:spcAft>
            </a:pPr>
            <a:r>
              <a:rPr lang="en-US" sz="1500" dirty="0">
                <a:solidFill>
                  <a:srgbClr val="000000"/>
                </a:solidFill>
                <a:latin typeface="Arial" charset="0"/>
                <a:cs typeface="Arial" charset="0"/>
              </a:rPr>
              <a:t>One of the most significant changes that has occurred is the shift from "pouring in knowledge" to "creating a climate where learning flows among students and the professor"</a:t>
            </a:r>
          </a:p>
        </p:txBody>
      </p:sp>
    </p:spTree>
    <p:extLst>
      <p:ext uri="{BB962C8B-B14F-4D97-AF65-F5344CB8AC3E}">
        <p14:creationId xmlns:p14="http://schemas.microsoft.com/office/powerpoint/2010/main" val="913122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42B2B-2133-4308-82B5-F7B638E68206}" type="slidenum">
              <a:rPr lang="en-US">
                <a:solidFill>
                  <a:prstClr val="black"/>
                </a:solidFill>
              </a:rPr>
              <a:pPr/>
              <a:t>38</a:t>
            </a:fld>
            <a:endParaRPr lang="en-US">
              <a:solidFill>
                <a:prstClr val="black"/>
              </a:solidFill>
            </a:endParaRPr>
          </a:p>
        </p:txBody>
      </p:sp>
      <p:sp>
        <p:nvSpPr>
          <p:cNvPr id="238594" name="Rectangle 2"/>
          <p:cNvSpPr>
            <a:spLocks noGrp="1" noRot="1" noChangeAspect="1" noTextEdit="1"/>
          </p:cNvSpPr>
          <p:nvPr>
            <p:ph type="sldImg"/>
          </p:nvPr>
        </p:nvSpPr>
        <p:spPr>
          <a:xfrm>
            <a:off x="2995613" y="557213"/>
            <a:ext cx="3616325" cy="2711450"/>
          </a:xfrm>
          <a:ln/>
        </p:spPr>
      </p:sp>
      <p:sp>
        <p:nvSpPr>
          <p:cNvPr id="238595" name="Rectangle 3"/>
          <p:cNvSpPr>
            <a:spLocks noGrp="1"/>
          </p:cNvSpPr>
          <p:nvPr>
            <p:ph type="body" idx="1"/>
          </p:nvPr>
        </p:nvSpPr>
        <p:spPr>
          <a:xfrm>
            <a:off x="1283073" y="3456209"/>
            <a:ext cx="7035060" cy="3328616"/>
          </a:xfrm>
        </p:spPr>
        <p:txBody>
          <a:bodyPr lIns="91375" tIns="45689" rIns="91375" bIns="45689"/>
          <a:lstStyle/>
          <a:p>
            <a:pPr eaLnBrk="1" hangingPunct="1"/>
            <a:r>
              <a:rPr lang="en-US" dirty="0" smtClean="0"/>
              <a:t>Models of how learning works – (1) learning</a:t>
            </a:r>
            <a:r>
              <a:rPr lang="en-US" baseline="0" dirty="0" smtClean="0"/>
              <a:t> as response strengthening, (2) learning as information acquisition, (3) learning as knowledge construction and (4) learning as social knowledge construction</a:t>
            </a:r>
            <a:endParaRPr lang="en-US" dirty="0"/>
          </a:p>
        </p:txBody>
      </p:sp>
    </p:spTree>
    <p:extLst>
      <p:ext uri="{BB962C8B-B14F-4D97-AF65-F5344CB8AC3E}">
        <p14:creationId xmlns:p14="http://schemas.microsoft.com/office/powerpoint/2010/main" val="4224331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1766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88867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bwMode="auto">
          <a:xfrm>
            <a:off x="2973388" y="550863"/>
            <a:ext cx="3657600" cy="2743200"/>
          </a:xfrm>
          <a:prstGeom prst="rect">
            <a:avLst/>
          </a:prstGeom>
          <a:solidFill>
            <a:srgbClr val="FFFFFF"/>
          </a:solidFill>
          <a:ln>
            <a:solidFill>
              <a:srgbClr val="000000"/>
            </a:solidFill>
            <a:miter lim="800000"/>
            <a:headEnd/>
            <a:tailEnd/>
          </a:ln>
        </p:spPr>
      </p:sp>
      <p:sp>
        <p:nvSpPr>
          <p:cNvPr id="295939" name="Rectangle 3"/>
          <p:cNvSpPr>
            <a:spLocks noGrp="1" noChangeArrowheads="1"/>
          </p:cNvSpPr>
          <p:nvPr>
            <p:ph type="body" idx="1"/>
          </p:nvPr>
        </p:nvSpPr>
        <p:spPr bwMode="auto">
          <a:xfrm>
            <a:off x="963171" y="3475221"/>
            <a:ext cx="7674871" cy="3290341"/>
          </a:xfrm>
          <a:prstGeom prst="rect">
            <a:avLst/>
          </a:prstGeom>
          <a:solidFill>
            <a:srgbClr val="FFFFFF"/>
          </a:solidFill>
          <a:ln>
            <a:solidFill>
              <a:srgbClr val="000000"/>
            </a:solidFill>
            <a:miter lim="800000"/>
            <a:headEnd/>
            <a:tailEnd/>
          </a:ln>
        </p:spPr>
        <p:txBody>
          <a:bodyPr lIns="90015" tIns="45007" rIns="90015" bIns="45007"/>
          <a:lstStyle/>
          <a:p>
            <a:endParaRPr lang="en-US"/>
          </a:p>
        </p:txBody>
      </p:sp>
    </p:spTree>
    <p:extLst>
      <p:ext uri="{BB962C8B-B14F-4D97-AF65-F5344CB8AC3E}">
        <p14:creationId xmlns:p14="http://schemas.microsoft.com/office/powerpoint/2010/main" val="616077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a:fld id="{6A0BE87A-E62C-44FE-9968-4366FE337CD3}" type="slidenum">
              <a:rPr lang="en-US">
                <a:solidFill>
                  <a:prstClr val="black"/>
                </a:solidFill>
                <a:latin typeface="Arial" pitchFamily="34" charset="0"/>
                <a:ea typeface="ヒラギノ角ゴ Pro W3"/>
                <a:cs typeface="ヒラギノ角ゴ Pro W3"/>
              </a:rPr>
              <a:pPr defTabSz="914400"/>
              <a:t>41</a:t>
            </a:fld>
            <a:endParaRPr lang="en-US">
              <a:solidFill>
                <a:prstClr val="black"/>
              </a:solidFill>
              <a:latin typeface="Arial" pitchFamily="34" charset="0"/>
              <a:ea typeface="ヒラギノ角ゴ Pro W3"/>
              <a:cs typeface="ヒラギノ角ゴ Pro W3"/>
            </a:endParaRPr>
          </a:p>
        </p:txBody>
      </p:sp>
      <p:sp>
        <p:nvSpPr>
          <p:cNvPr id="166915" name="Rectangle 7"/>
          <p:cNvSpPr txBox="1">
            <a:spLocks noGrp="1" noChangeArrowheads="1"/>
          </p:cNvSpPr>
          <p:nvPr/>
        </p:nvSpPr>
        <p:spPr bwMode="auto">
          <a:xfrm>
            <a:off x="5438458" y="6948170"/>
            <a:ext cx="4160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30275">
              <a:defRPr>
                <a:solidFill>
                  <a:schemeClr val="tx1"/>
                </a:solidFill>
                <a:latin typeface="Calibri" pitchFamily="34" charset="0"/>
              </a:defRPr>
            </a:lvl1pPr>
            <a:lvl2pPr marL="742950" indent="-285750" defTabSz="930275">
              <a:defRPr>
                <a:solidFill>
                  <a:schemeClr val="tx1"/>
                </a:solidFill>
                <a:latin typeface="Calibri" pitchFamily="34" charset="0"/>
              </a:defRPr>
            </a:lvl2pPr>
            <a:lvl3pPr marL="1143000" indent="-228600" defTabSz="930275">
              <a:defRPr>
                <a:solidFill>
                  <a:schemeClr val="tx1"/>
                </a:solidFill>
                <a:latin typeface="Calibri" pitchFamily="34" charset="0"/>
              </a:defRPr>
            </a:lvl3pPr>
            <a:lvl4pPr marL="1600200" indent="-228600" defTabSz="930275">
              <a:defRPr>
                <a:solidFill>
                  <a:schemeClr val="tx1"/>
                </a:solidFill>
                <a:latin typeface="Calibri" pitchFamily="34" charset="0"/>
              </a:defRPr>
            </a:lvl4pPr>
            <a:lvl5pPr marL="2057400" indent="-228600" defTabSz="930275">
              <a:defRPr>
                <a:solidFill>
                  <a:schemeClr val="tx1"/>
                </a:solidFill>
                <a:latin typeface="Calibri" pitchFamily="34" charset="0"/>
              </a:defRPr>
            </a:lvl5pPr>
            <a:lvl6pPr marL="2514600" indent="-228600" defTabSz="930275" fontAlgn="base">
              <a:spcBef>
                <a:spcPct val="0"/>
              </a:spcBef>
              <a:spcAft>
                <a:spcPct val="0"/>
              </a:spcAft>
              <a:defRPr>
                <a:solidFill>
                  <a:schemeClr val="tx1"/>
                </a:solidFill>
                <a:latin typeface="Calibri" pitchFamily="34" charset="0"/>
              </a:defRPr>
            </a:lvl6pPr>
            <a:lvl7pPr marL="2971800" indent="-228600" defTabSz="930275" fontAlgn="base">
              <a:spcBef>
                <a:spcPct val="0"/>
              </a:spcBef>
              <a:spcAft>
                <a:spcPct val="0"/>
              </a:spcAft>
              <a:defRPr>
                <a:solidFill>
                  <a:schemeClr val="tx1"/>
                </a:solidFill>
                <a:latin typeface="Calibri" pitchFamily="34" charset="0"/>
              </a:defRPr>
            </a:lvl7pPr>
            <a:lvl8pPr marL="3429000" indent="-228600" defTabSz="930275" fontAlgn="base">
              <a:spcBef>
                <a:spcPct val="0"/>
              </a:spcBef>
              <a:spcAft>
                <a:spcPct val="0"/>
              </a:spcAft>
              <a:defRPr>
                <a:solidFill>
                  <a:schemeClr val="tx1"/>
                </a:solidFill>
                <a:latin typeface="Calibri" pitchFamily="34" charset="0"/>
              </a:defRPr>
            </a:lvl8pPr>
            <a:lvl9pPr marL="3886200" indent="-228600" defTabSz="930275"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C2BD6123-587F-4E05-9995-1E4FF7E2A7D5}" type="slidenum">
              <a:rPr lang="en-US" sz="1200">
                <a:solidFill>
                  <a:prstClr val="black"/>
                </a:solidFill>
                <a:latin typeface="Arial" pitchFamily="34" charset="0"/>
                <a:ea typeface="ヒラギノ角ゴ Pro W3"/>
                <a:cs typeface="ヒラギノ角ゴ Pro W3"/>
              </a:rPr>
              <a:pPr algn="r" fontAlgn="base">
                <a:spcBef>
                  <a:spcPct val="0"/>
                </a:spcBef>
                <a:spcAft>
                  <a:spcPct val="0"/>
                </a:spcAft>
              </a:pPr>
              <a:t>41</a:t>
            </a:fld>
            <a:endParaRPr lang="en-US" sz="1200">
              <a:solidFill>
                <a:prstClr val="black"/>
              </a:solidFill>
              <a:latin typeface="Arial" pitchFamily="34" charset="0"/>
              <a:ea typeface="ヒラギノ角ゴ Pro W3"/>
              <a:cs typeface="ヒラギノ角ゴ Pro W3"/>
            </a:endParaRPr>
          </a:p>
        </p:txBody>
      </p:sp>
      <p:sp>
        <p:nvSpPr>
          <p:cNvPr id="1669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ea typeface="ヒラギノ角ゴ Pro W3"/>
              <a:cs typeface="ヒラギノ角ゴ Pro W3"/>
            </a:endParaRPr>
          </a:p>
        </p:txBody>
      </p:sp>
    </p:spTree>
    <p:extLst>
      <p:ext uri="{BB962C8B-B14F-4D97-AF65-F5344CB8AC3E}">
        <p14:creationId xmlns:p14="http://schemas.microsoft.com/office/powerpoint/2010/main" val="2080195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INSTRUCTOR</a:t>
            </a:r>
            <a:r>
              <a:rPr lang="en-US" baseline="0" dirty="0" smtClean="0"/>
              <a:t> NOTES</a:t>
            </a:r>
            <a:endParaRPr lang="en-US" dirty="0"/>
          </a:p>
        </p:txBody>
      </p:sp>
      <p:sp>
        <p:nvSpPr>
          <p:cNvPr id="4" name="Slide Number Placeholder 3"/>
          <p:cNvSpPr>
            <a:spLocks noGrp="1"/>
          </p:cNvSpPr>
          <p:nvPr>
            <p:ph type="sldNum" sz="quarter" idx="10"/>
          </p:nvPr>
        </p:nvSpPr>
        <p:spPr/>
        <p:txBody>
          <a:bodyPr/>
          <a:lstStyle/>
          <a:p>
            <a:pPr>
              <a:defRPr/>
            </a:pPr>
            <a:fld id="{46B35AB6-44DE-48AA-8878-9BA5202A7CC2}" type="slidenum">
              <a:rPr lang="en-US" smtClean="0"/>
              <a:pPr>
                <a:defRPr/>
              </a:pPr>
              <a:t>42</a:t>
            </a:fld>
            <a:endParaRPr lang="en-US" dirty="0"/>
          </a:p>
        </p:txBody>
      </p:sp>
    </p:spTree>
    <p:extLst>
      <p:ext uri="{BB962C8B-B14F-4D97-AF65-F5344CB8AC3E}">
        <p14:creationId xmlns:p14="http://schemas.microsoft.com/office/powerpoint/2010/main" val="17525014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848EF89-D59C-4161-8D0B-7C94755E7CA6}" type="slidenum">
              <a:rPr lang="en-US">
                <a:solidFill>
                  <a:prstClr val="black"/>
                </a:solidFill>
              </a:rPr>
              <a:pPr/>
              <a:t>43</a:t>
            </a:fld>
            <a:endParaRPr lang="en-US">
              <a:solidFill>
                <a:prstClr val="black"/>
              </a:solidFill>
            </a:endParaRPr>
          </a:p>
        </p:txBody>
      </p:sp>
      <p:sp>
        <p:nvSpPr>
          <p:cNvPr id="145411" name="Rectangle 7"/>
          <p:cNvSpPr txBox="1">
            <a:spLocks noGrp="1" noChangeArrowheads="1"/>
          </p:cNvSpPr>
          <p:nvPr/>
        </p:nvSpPr>
        <p:spPr bwMode="auto">
          <a:xfrm>
            <a:off x="5437776" y="6948692"/>
            <a:ext cx="4161246" cy="365259"/>
          </a:xfrm>
          <a:prstGeom prst="rect">
            <a:avLst/>
          </a:prstGeom>
          <a:noFill/>
          <a:ln w="9525">
            <a:noFill/>
            <a:miter lim="800000"/>
            <a:headEnd/>
            <a:tailEnd/>
          </a:ln>
        </p:spPr>
        <p:txBody>
          <a:bodyPr lIns="92910" tIns="46455" rIns="92910" bIns="46455" anchor="b"/>
          <a:lstStyle/>
          <a:p>
            <a:pPr algn="r" defTabSz="929890" fontAlgn="base">
              <a:spcBef>
                <a:spcPct val="0"/>
              </a:spcBef>
              <a:spcAft>
                <a:spcPct val="0"/>
              </a:spcAft>
            </a:pPr>
            <a:fld id="{C659728F-D308-4054-AF74-0925C3CD1C3C}" type="slidenum">
              <a:rPr lang="en-US" sz="1100" smtClean="0">
                <a:solidFill>
                  <a:prstClr val="black"/>
                </a:solidFill>
                <a:latin typeface="Arial" charset="0"/>
              </a:rPr>
              <a:pPr algn="r" defTabSz="929890" fontAlgn="base">
                <a:spcBef>
                  <a:spcPct val="0"/>
                </a:spcBef>
                <a:spcAft>
                  <a:spcPct val="0"/>
                </a:spcAft>
              </a:pPr>
              <a:t>43</a:t>
            </a:fld>
            <a:endParaRPr lang="en-US" sz="1100" dirty="0" smtClean="0">
              <a:solidFill>
                <a:prstClr val="black"/>
              </a:solidFill>
              <a:latin typeface="Arial" charset="0"/>
            </a:endParaRPr>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p:spPr>
        <p:txBody>
          <a:bodyPr lIns="92910" tIns="46455" rIns="92910" bIns="46455"/>
          <a:lstStyle/>
          <a:p>
            <a:pPr eaLnBrk="1" hangingPunct="1"/>
            <a:endParaRPr lang="en-US" smtClean="0"/>
          </a:p>
        </p:txBody>
      </p:sp>
    </p:spTree>
    <p:extLst>
      <p:ext uri="{BB962C8B-B14F-4D97-AF65-F5344CB8AC3E}">
        <p14:creationId xmlns:p14="http://schemas.microsoft.com/office/powerpoint/2010/main" val="2292980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the class</a:t>
            </a:r>
            <a:r>
              <a:rPr lang="en-US" b="1" baseline="0" dirty="0" smtClean="0"/>
              <a:t> if they can think of some other similarities between the two processes.</a:t>
            </a:r>
          </a:p>
          <a:p>
            <a:pPr defTabSz="474254" fontAlgn="base">
              <a:spcBef>
                <a:spcPct val="30000"/>
              </a:spcBef>
              <a:spcAft>
                <a:spcPct val="0"/>
              </a:spcAft>
              <a:defRPr/>
            </a:pPr>
            <a:r>
              <a:rPr lang="en-US" dirty="0" smtClean="0"/>
              <a:t>ADD INSTRUCTOR</a:t>
            </a:r>
            <a:r>
              <a:rPr lang="en-US" baseline="0" dirty="0" smtClean="0"/>
              <a:t> NOTES</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46B35AB6-44DE-48AA-8878-9BA5202A7CC2}" type="slidenum">
              <a:rPr lang="en-US" smtClean="0"/>
              <a:pPr>
                <a:defRPr/>
              </a:pPr>
              <a:t>44</a:t>
            </a:fld>
            <a:endParaRPr lang="en-US" dirty="0"/>
          </a:p>
        </p:txBody>
      </p:sp>
    </p:spTree>
    <p:extLst>
      <p:ext uri="{BB962C8B-B14F-4D97-AF65-F5344CB8AC3E}">
        <p14:creationId xmlns:p14="http://schemas.microsoft.com/office/powerpoint/2010/main" val="1752501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fontAlgn="base">
              <a:spcBef>
                <a:spcPct val="30000"/>
              </a:spcBef>
              <a:spcAft>
                <a:spcPct val="0"/>
              </a:spcAft>
              <a:defRPr/>
            </a:pPr>
            <a:r>
              <a:rPr lang="en-US" dirty="0" smtClean="0"/>
              <a:t>ADD INSTRUCTOR</a:t>
            </a:r>
            <a:r>
              <a:rPr lang="en-US" baseline="0" dirty="0" smtClean="0"/>
              <a:t> NOTES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6B35AB6-44DE-48AA-8878-9BA5202A7CC2}" type="slidenum">
              <a:rPr lang="en-US" smtClean="0"/>
              <a:pPr>
                <a:defRPr/>
              </a:pPr>
              <a:t>45</a:t>
            </a:fld>
            <a:endParaRPr lang="en-US" dirty="0"/>
          </a:p>
        </p:txBody>
      </p:sp>
    </p:spTree>
    <p:extLst>
      <p:ext uri="{BB962C8B-B14F-4D97-AF65-F5344CB8AC3E}">
        <p14:creationId xmlns:p14="http://schemas.microsoft.com/office/powerpoint/2010/main" val="3930563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05" indent="-302040">
              <a:defRPr>
                <a:solidFill>
                  <a:schemeClr val="tx1"/>
                </a:solidFill>
                <a:latin typeface="Calibri" pitchFamily="34" charset="0"/>
              </a:defRPr>
            </a:lvl2pPr>
            <a:lvl3pPr marL="1208161" indent="-241632">
              <a:defRPr>
                <a:solidFill>
                  <a:schemeClr val="tx1"/>
                </a:solidFill>
                <a:latin typeface="Calibri" pitchFamily="34" charset="0"/>
              </a:defRPr>
            </a:lvl3pPr>
            <a:lvl4pPr marL="1691426" indent="-241632">
              <a:defRPr>
                <a:solidFill>
                  <a:schemeClr val="tx1"/>
                </a:solidFill>
                <a:latin typeface="Calibri" pitchFamily="34" charset="0"/>
              </a:defRPr>
            </a:lvl4pPr>
            <a:lvl5pPr marL="2174690" indent="-241632">
              <a:defRPr>
                <a:solidFill>
                  <a:schemeClr val="tx1"/>
                </a:solidFill>
                <a:latin typeface="Calibri" pitchFamily="34" charset="0"/>
              </a:defRPr>
            </a:lvl5pPr>
            <a:lvl6pPr marL="2657954" indent="-241632" fontAlgn="base">
              <a:spcBef>
                <a:spcPct val="0"/>
              </a:spcBef>
              <a:spcAft>
                <a:spcPct val="0"/>
              </a:spcAft>
              <a:defRPr>
                <a:solidFill>
                  <a:schemeClr val="tx1"/>
                </a:solidFill>
                <a:latin typeface="Calibri" pitchFamily="34" charset="0"/>
              </a:defRPr>
            </a:lvl6pPr>
            <a:lvl7pPr marL="3141218" indent="-241632" fontAlgn="base">
              <a:spcBef>
                <a:spcPct val="0"/>
              </a:spcBef>
              <a:spcAft>
                <a:spcPct val="0"/>
              </a:spcAft>
              <a:defRPr>
                <a:solidFill>
                  <a:schemeClr val="tx1"/>
                </a:solidFill>
                <a:latin typeface="Calibri" pitchFamily="34" charset="0"/>
              </a:defRPr>
            </a:lvl7pPr>
            <a:lvl8pPr marL="3624483" indent="-241632" fontAlgn="base">
              <a:spcBef>
                <a:spcPct val="0"/>
              </a:spcBef>
              <a:spcAft>
                <a:spcPct val="0"/>
              </a:spcAft>
              <a:defRPr>
                <a:solidFill>
                  <a:schemeClr val="tx1"/>
                </a:solidFill>
                <a:latin typeface="Calibri" pitchFamily="34" charset="0"/>
              </a:defRPr>
            </a:lvl8pPr>
            <a:lvl9pPr marL="4107747" indent="-241632" fontAlgn="base">
              <a:spcBef>
                <a:spcPct val="0"/>
              </a:spcBef>
              <a:spcAft>
                <a:spcPct val="0"/>
              </a:spcAft>
              <a:defRPr>
                <a:solidFill>
                  <a:schemeClr val="tx1"/>
                </a:solidFill>
                <a:latin typeface="Calibri" pitchFamily="34" charset="0"/>
              </a:defRPr>
            </a:lvl9pPr>
          </a:lstStyle>
          <a:p>
            <a:pPr defTabSz="966529" fontAlgn="base">
              <a:spcBef>
                <a:spcPct val="0"/>
              </a:spcBef>
              <a:spcAft>
                <a:spcPct val="0"/>
              </a:spcAft>
            </a:pPr>
            <a:fld id="{BB320663-99C6-4927-91D9-A8320370E637}" type="slidenum">
              <a:rPr lang="en-US">
                <a:latin typeface="Arial" pitchFamily="34" charset="0"/>
                <a:ea typeface="ヒラギノ角ゴ Pro W3"/>
                <a:cs typeface="ヒラギノ角ゴ Pro W3"/>
              </a:rPr>
              <a:pPr defTabSz="966529" fontAlgn="base">
                <a:spcBef>
                  <a:spcPct val="0"/>
                </a:spcBef>
                <a:spcAft>
                  <a:spcPct val="0"/>
                </a:spcAft>
              </a:pPr>
              <a:t>46</a:t>
            </a:fld>
            <a:endParaRPr lang="en-US" dirty="0">
              <a:latin typeface="Arial" pitchFamily="34" charset="0"/>
              <a:ea typeface="ヒラギノ角ゴ Pro W3"/>
              <a:cs typeface="ヒラギノ角ゴ Pro W3"/>
            </a:endParaRP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-Understanding by Design, </a:t>
            </a:r>
          </a:p>
          <a:p>
            <a:r>
              <a:rPr lang="en-US" dirty="0"/>
              <a:t>Wiggins and McTighe (1998)</a:t>
            </a:r>
          </a:p>
          <a:p>
            <a:pPr defTabSz="474254" fontAlgn="base">
              <a:spcBef>
                <a:spcPct val="30000"/>
              </a:spcBef>
              <a:spcAft>
                <a:spcPct val="0"/>
              </a:spcAft>
              <a:defRPr/>
            </a:pPr>
            <a:endParaRPr lang="en-US" dirty="0" smtClean="0"/>
          </a:p>
          <a:p>
            <a:endParaRPr lang="en-US" dirty="0">
              <a:latin typeface="Arial" pitchFamily="34" charset="0"/>
              <a:ea typeface="ヒラギノ角ゴ Pro W3"/>
              <a:cs typeface="ヒラギノ角ゴ Pro W3"/>
            </a:endParaRPr>
          </a:p>
          <a:p>
            <a:r>
              <a:rPr lang="en-US" dirty="0">
                <a:latin typeface="Arial" pitchFamily="34" charset="0"/>
                <a:ea typeface="ヒラギノ角ゴ Pro W3"/>
                <a:cs typeface="ヒラギノ角ゴ Pro W3"/>
              </a:rPr>
              <a:t>Since this lesson is critical to the overall course, need to build out instructor notes, so tells a good story. One that students will remember.</a:t>
            </a:r>
          </a:p>
          <a:p>
            <a:pPr>
              <a:spcBef>
                <a:spcPct val="0"/>
              </a:spcBef>
            </a:pPr>
            <a:endParaRPr lang="en-US" dirty="0" smtClean="0">
              <a:ea typeface="ヒラギノ角ゴ Pro W3"/>
              <a:cs typeface="ヒラギノ角ゴ Pro W3"/>
            </a:endParaRPr>
          </a:p>
        </p:txBody>
      </p:sp>
    </p:spTree>
    <p:extLst>
      <p:ext uri="{BB962C8B-B14F-4D97-AF65-F5344CB8AC3E}">
        <p14:creationId xmlns:p14="http://schemas.microsoft.com/office/powerpoint/2010/main" val="34738457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B35AB6-44DE-48AA-8878-9BA5202A7CC2}" type="slidenum">
              <a:rPr lang="en-US" smtClean="0"/>
              <a:pPr>
                <a:defRPr/>
              </a:pPr>
              <a:t>47</a:t>
            </a:fld>
            <a:endParaRPr lang="en-US" dirty="0"/>
          </a:p>
        </p:txBody>
      </p:sp>
    </p:spTree>
    <p:extLst>
      <p:ext uri="{BB962C8B-B14F-4D97-AF65-F5344CB8AC3E}">
        <p14:creationId xmlns:p14="http://schemas.microsoft.com/office/powerpoint/2010/main" val="17525014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4440540E-DF73-47A4-A068-8BEF6EF7BA59}" type="slidenum">
              <a:rPr lang="en-US">
                <a:solidFill>
                  <a:prstClr val="black"/>
                </a:solidFill>
              </a:rPr>
              <a:pPr/>
              <a:t>48</a:t>
            </a:fld>
            <a:endParaRPr lang="en-US">
              <a:solidFill>
                <a:prstClr val="black"/>
              </a:solidFill>
            </a:endParaRPr>
          </a:p>
        </p:txBody>
      </p:sp>
      <p:sp>
        <p:nvSpPr>
          <p:cNvPr id="215043" name="Rectangle 2"/>
          <p:cNvSpPr>
            <a:spLocks noGrp="1" noRot="1" noChangeAspect="1" noChangeArrowheads="1" noTextEdit="1"/>
          </p:cNvSpPr>
          <p:nvPr>
            <p:ph type="sldImg"/>
          </p:nvPr>
        </p:nvSpPr>
        <p:spPr>
          <a:xfrm>
            <a:off x="2971800" y="547688"/>
            <a:ext cx="3657600" cy="2743200"/>
          </a:xfrm>
          <a:ln/>
        </p:spPr>
      </p:sp>
      <p:sp>
        <p:nvSpPr>
          <p:cNvPr id="215044" name="Rectangle 3"/>
          <p:cNvSpPr>
            <a:spLocks noGrp="1" noChangeArrowheads="1"/>
          </p:cNvSpPr>
          <p:nvPr>
            <p:ph type="body" idx="1"/>
          </p:nvPr>
        </p:nvSpPr>
        <p:spPr>
          <a:xfrm>
            <a:off x="1280893" y="3474974"/>
            <a:ext cx="7039424" cy="3292341"/>
          </a:xfrm>
          <a:noFill/>
          <a:ln/>
        </p:spPr>
        <p:txBody>
          <a:bodyPr lIns="91385" tIns="45690" rIns="91385" bIns="45690"/>
          <a:lstStyle/>
          <a:p>
            <a:pPr>
              <a:spcBef>
                <a:spcPct val="0"/>
              </a:spcBef>
            </a:pPr>
            <a:endParaRPr lang="en-US" sz="2500" dirty="0" smtClean="0"/>
          </a:p>
        </p:txBody>
      </p:sp>
    </p:spTree>
    <p:extLst>
      <p:ext uri="{BB962C8B-B14F-4D97-AF65-F5344CB8AC3E}">
        <p14:creationId xmlns:p14="http://schemas.microsoft.com/office/powerpoint/2010/main" val="3437902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C9F54-2311-4AAD-AFB9-7DC5860F5CB7}"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67504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DBER had been emerging in various disciplines for nearly two decades, with little effort to synthesize the research.</a:t>
            </a:r>
            <a:r>
              <a:rPr lang="en-US" baseline="0" dirty="0" smtClean="0"/>
              <a:t> NSF and BOSE recognized a critical opportunity to synthesize the literature at a time of increasing calls for improved undergraduate science and engineering education. </a:t>
            </a:r>
          </a:p>
          <a:p>
            <a:r>
              <a:rPr lang="en-US" baseline="0" dirty="0" smtClean="0"/>
              <a:t>Make sure to list the disciplines covered by the study.</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51529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AE9BF35-C7CE-41EE-A766-067C5F70C958}" type="slidenum">
              <a:rPr lang="en-US">
                <a:solidFill>
                  <a:prstClr val="black"/>
                </a:solidFill>
              </a:rPr>
              <a:pPr/>
              <a:t>50</a:t>
            </a:fld>
            <a:endParaRPr lang="en-US">
              <a:solidFill>
                <a:prstClr val="black"/>
              </a:solidFill>
            </a:endParaRPr>
          </a:p>
        </p:txBody>
      </p:sp>
      <p:sp>
        <p:nvSpPr>
          <p:cNvPr id="124931" name="Rectangle 2"/>
          <p:cNvSpPr>
            <a:spLocks noGrp="1" noRot="1" noChangeAspect="1" noChangeArrowheads="1" noTextEdit="1"/>
          </p:cNvSpPr>
          <p:nvPr>
            <p:ph type="sldImg"/>
          </p:nvPr>
        </p:nvSpPr>
        <p:spPr>
          <a:xfrm>
            <a:off x="4857750" y="393700"/>
            <a:ext cx="2628900" cy="1971675"/>
          </a:xfrm>
          <a:ln/>
        </p:spPr>
      </p:sp>
      <p:sp>
        <p:nvSpPr>
          <p:cNvPr id="124932" name="Rectangle 3"/>
          <p:cNvSpPr>
            <a:spLocks noGrp="1" noChangeArrowheads="1"/>
          </p:cNvSpPr>
          <p:nvPr>
            <p:ph type="body" idx="1"/>
          </p:nvPr>
        </p:nvSpPr>
        <p:spPr>
          <a:xfrm>
            <a:off x="1233888" y="2496531"/>
            <a:ext cx="9871105" cy="2365323"/>
          </a:xfrm>
          <a:noFill/>
          <a:ln/>
        </p:spPr>
        <p:txBody>
          <a:bodyPr lIns="94381" tIns="47191" rIns="94381" bIns="47191"/>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178572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B6E3323-C15E-409B-BC85-430E62512784}" type="slidenum">
              <a:rPr lang="en-US">
                <a:solidFill>
                  <a:prstClr val="black"/>
                </a:solidFill>
              </a:rPr>
              <a:pPr/>
              <a:t>51</a:t>
            </a:fld>
            <a:endParaRPr lang="en-US">
              <a:solidFill>
                <a:prstClr val="black"/>
              </a:solidFill>
            </a:endParaRPr>
          </a:p>
        </p:txBody>
      </p:sp>
      <p:sp>
        <p:nvSpPr>
          <p:cNvPr id="126979" name="Rectangle 2"/>
          <p:cNvSpPr>
            <a:spLocks noGrp="1" noRot="1" noChangeAspect="1" noChangeArrowheads="1" noTextEdit="1"/>
          </p:cNvSpPr>
          <p:nvPr>
            <p:ph type="sldImg"/>
          </p:nvPr>
        </p:nvSpPr>
        <p:spPr>
          <a:xfrm>
            <a:off x="4857750" y="393700"/>
            <a:ext cx="2628900" cy="1971675"/>
          </a:xfrm>
          <a:ln/>
        </p:spPr>
      </p:sp>
      <p:sp>
        <p:nvSpPr>
          <p:cNvPr id="126980" name="Rectangle 3"/>
          <p:cNvSpPr>
            <a:spLocks noGrp="1" noChangeArrowheads="1"/>
          </p:cNvSpPr>
          <p:nvPr>
            <p:ph type="body" idx="1"/>
          </p:nvPr>
        </p:nvSpPr>
        <p:spPr>
          <a:xfrm>
            <a:off x="1233888" y="2496531"/>
            <a:ext cx="9871105" cy="2365323"/>
          </a:xfrm>
          <a:noFill/>
          <a:ln/>
        </p:spPr>
        <p:txBody>
          <a:bodyPr lIns="95259" tIns="47628" rIns="95259" bIns="47628"/>
          <a:lstStyle/>
          <a:p>
            <a:pPr eaLnBrk="1" hangingPunct="1"/>
            <a:endParaRPr lang="en-US" smtClean="0">
              <a:latin typeface="Arial" pitchFamily="34" charset="0"/>
            </a:endParaRPr>
          </a:p>
        </p:txBody>
      </p:sp>
    </p:spTree>
    <p:extLst>
      <p:ext uri="{BB962C8B-B14F-4D97-AF65-F5344CB8AC3E}">
        <p14:creationId xmlns:p14="http://schemas.microsoft.com/office/powerpoint/2010/main" val="2765675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A6C9974-DDED-473A-8C7A-40DFDFE6C141}" type="slidenum">
              <a:rPr lang="en-US" smtClean="0">
                <a:solidFill>
                  <a:prstClr val="black"/>
                </a:solidFill>
                <a:latin typeface="Arial" pitchFamily="34" charset="0"/>
              </a:rPr>
              <a:pPr/>
              <a:t>52</a:t>
            </a:fld>
            <a:endParaRPr lang="en-US" smtClean="0">
              <a:solidFill>
                <a:prstClr val="black"/>
              </a:solidFill>
              <a:latin typeface="Arial" pitchFamily="34" charset="0"/>
            </a:endParaRPr>
          </a:p>
        </p:txBody>
      </p:sp>
      <p:sp>
        <p:nvSpPr>
          <p:cNvPr id="130051" name="Rectangle 2"/>
          <p:cNvSpPr>
            <a:spLocks noGrp="1" noRot="1" noChangeAspect="1" noChangeArrowheads="1" noTextEdit="1"/>
          </p:cNvSpPr>
          <p:nvPr>
            <p:ph type="sldImg"/>
          </p:nvPr>
        </p:nvSpPr>
        <p:spPr>
          <a:xfrm>
            <a:off x="1181100" y="698500"/>
            <a:ext cx="4648200" cy="3486150"/>
          </a:xfrm>
          <a:ln/>
        </p:spPr>
      </p:sp>
      <p:sp>
        <p:nvSpPr>
          <p:cNvPr id="130052" name="Rectangle 3"/>
          <p:cNvSpPr>
            <a:spLocks noGrp="1" noChangeArrowheads="1"/>
          </p:cNvSpPr>
          <p:nvPr>
            <p:ph type="body" idx="1"/>
          </p:nvPr>
        </p:nvSpPr>
        <p:spPr>
          <a:xfrm>
            <a:off x="701040" y="4416112"/>
            <a:ext cx="5608320" cy="4184017"/>
          </a:xfrm>
          <a:noFill/>
          <a:ln/>
        </p:spPr>
        <p:txBody>
          <a:bodyPr lIns="93344" tIns="46672" rIns="93344" bIns="46672"/>
          <a:lstStyle/>
          <a:p>
            <a:pPr eaLnBrk="1" hangingPunct="1"/>
            <a:endParaRPr lang="en-US" smtClean="0">
              <a:latin typeface="Arial" pitchFamily="34" charset="0"/>
            </a:endParaRPr>
          </a:p>
        </p:txBody>
      </p:sp>
    </p:spTree>
    <p:extLst>
      <p:ext uri="{BB962C8B-B14F-4D97-AF65-F5344CB8AC3E}">
        <p14:creationId xmlns:p14="http://schemas.microsoft.com/office/powerpoint/2010/main" val="30888455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4AA256C-7D27-4B7A-99AB-0E96B5E6B6A6}" type="slidenum">
              <a:rPr lang="en-US">
                <a:solidFill>
                  <a:srgbClr val="000000"/>
                </a:solidFill>
              </a:rPr>
              <a:pPr/>
              <a:t>53</a:t>
            </a:fld>
            <a:endParaRPr lang="en-US">
              <a:solidFill>
                <a:srgbClr val="000000"/>
              </a:solidFill>
            </a:endParaRPr>
          </a:p>
        </p:txBody>
      </p:sp>
      <p:sp>
        <p:nvSpPr>
          <p:cNvPr id="146435" name="Rectangle 2"/>
          <p:cNvSpPr>
            <a:spLocks noGrp="1" noRot="1" noChangeAspect="1" noChangeArrowheads="1" noTextEdit="1"/>
          </p:cNvSpPr>
          <p:nvPr>
            <p:ph type="sldImg"/>
          </p:nvPr>
        </p:nvSpPr>
        <p:spPr>
          <a:xfrm>
            <a:off x="4857750" y="393700"/>
            <a:ext cx="2628900" cy="1971675"/>
          </a:xfrm>
          <a:ln/>
        </p:spPr>
      </p:sp>
      <p:sp>
        <p:nvSpPr>
          <p:cNvPr id="146436" name="Rectangle 3"/>
          <p:cNvSpPr>
            <a:spLocks noGrp="1" noChangeArrowheads="1"/>
          </p:cNvSpPr>
          <p:nvPr>
            <p:ph type="body" idx="1"/>
          </p:nvPr>
        </p:nvSpPr>
        <p:spPr>
          <a:xfrm>
            <a:off x="1233888" y="2496531"/>
            <a:ext cx="9871105" cy="2365323"/>
          </a:xfrm>
          <a:noFill/>
          <a:ln/>
        </p:spPr>
        <p:txBody>
          <a:bodyPr lIns="95259" tIns="47628" rIns="95259" bIns="47628"/>
          <a:lstStyle/>
          <a:p>
            <a:pPr eaLnBrk="1" hangingPunct="1"/>
            <a:endParaRPr lang="en-US" smtClean="0">
              <a:latin typeface="Arial" pitchFamily="34" charset="0"/>
            </a:endParaRPr>
          </a:p>
        </p:txBody>
      </p:sp>
    </p:spTree>
    <p:extLst>
      <p:ext uri="{BB962C8B-B14F-4D97-AF65-F5344CB8AC3E}">
        <p14:creationId xmlns:p14="http://schemas.microsoft.com/office/powerpoint/2010/main" val="2962889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p:cNvSpPr>
            <a:spLocks noGrp="1" noRot="1" noChangeAspect="1"/>
          </p:cNvSpPr>
          <p:nvPr>
            <p:ph type="sldImg"/>
          </p:nvPr>
        </p:nvSpPr>
        <p:spPr>
          <a:ln/>
        </p:spPr>
      </p:sp>
      <p:sp>
        <p:nvSpPr>
          <p:cNvPr id="387074" name="Notes Placeholder 2"/>
          <p:cNvSpPr>
            <a:spLocks noGrp="1"/>
          </p:cNvSpPr>
          <p:nvPr>
            <p:ph type="body" idx="1"/>
          </p:nvPr>
        </p:nvSpPr>
        <p:spPr>
          <a:noFill/>
          <a:ln/>
        </p:spPr>
        <p:txBody>
          <a:bodyPr/>
          <a:lstStyle/>
          <a:p>
            <a:endParaRPr lang="en-US" smtClean="0"/>
          </a:p>
        </p:txBody>
      </p:sp>
      <p:sp>
        <p:nvSpPr>
          <p:cNvPr id="387075" name="Slide Number Placeholder 3"/>
          <p:cNvSpPr>
            <a:spLocks noGrp="1"/>
          </p:cNvSpPr>
          <p:nvPr>
            <p:ph type="sldNum" sz="quarter" idx="5"/>
          </p:nvPr>
        </p:nvSpPr>
        <p:spPr>
          <a:noFill/>
        </p:spPr>
        <p:txBody>
          <a:bodyPr/>
          <a:lstStyle/>
          <a:p>
            <a:pPr defTabSz="977204"/>
            <a:fld id="{CDA8768C-DCA4-4D67-B906-DD952DD0BFC2}" type="slidenum">
              <a:rPr lang="en-US">
                <a:solidFill>
                  <a:srgbClr val="000000"/>
                </a:solidFill>
              </a:rPr>
              <a:pPr defTabSz="977204"/>
              <a:t>55</a:t>
            </a:fld>
            <a:endParaRPr lang="en-US" dirty="0">
              <a:solidFill>
                <a:srgbClr val="000000"/>
              </a:solidFill>
            </a:endParaRPr>
          </a:p>
        </p:txBody>
      </p:sp>
    </p:spTree>
    <p:extLst>
      <p:ext uri="{BB962C8B-B14F-4D97-AF65-F5344CB8AC3E}">
        <p14:creationId xmlns:p14="http://schemas.microsoft.com/office/powerpoint/2010/main" val="39651859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921DC9-BFBD-264B-9462-68933093B2C5}" type="slidenum">
              <a:rPr lang="en-US">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681000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9DA76C0-9156-46B5-A58E-FB2CFA01191C}" type="slidenum">
              <a:rPr lang="en-US">
                <a:solidFill>
                  <a:srgbClr val="000000"/>
                </a:solidFill>
              </a:rPr>
              <a:pPr/>
              <a:t>57</a:t>
            </a:fld>
            <a:endParaRPr lang="en-US">
              <a:solidFill>
                <a:srgbClr val="000000"/>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lIns="95067" tIns="47532" rIns="95067" bIns="47532"/>
          <a:lstStyle/>
          <a:p>
            <a:pPr eaLnBrk="1" hangingPunct="1"/>
            <a:endParaRPr lang="en-US" smtClean="0">
              <a:latin typeface="Arial" pitchFamily="34" charset="0"/>
            </a:endParaRPr>
          </a:p>
        </p:txBody>
      </p:sp>
    </p:spTree>
    <p:extLst>
      <p:ext uri="{BB962C8B-B14F-4D97-AF65-F5344CB8AC3E}">
        <p14:creationId xmlns:p14="http://schemas.microsoft.com/office/powerpoint/2010/main" val="29595342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795050-2532-43BC-8AFB-F53EE1089293}" type="slidenum">
              <a:rPr lang="en-US">
                <a:solidFill>
                  <a:srgbClr val="000000"/>
                </a:solidFill>
              </a:rPr>
              <a:pPr>
                <a:defRPr/>
              </a:pPr>
              <a:t>58</a:t>
            </a:fld>
            <a:endParaRPr lang="en-US" dirty="0">
              <a:solidFill>
                <a:srgbClr val="000000"/>
              </a:solidFill>
            </a:endParaRPr>
          </a:p>
        </p:txBody>
      </p:sp>
    </p:spTree>
    <p:extLst>
      <p:ext uri="{BB962C8B-B14F-4D97-AF65-F5344CB8AC3E}">
        <p14:creationId xmlns:p14="http://schemas.microsoft.com/office/powerpoint/2010/main" val="29727421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86861EC-7E45-41F5-BE57-861C97DDA9ED}" type="slidenum">
              <a:rPr lang="en-US" smtClean="0">
                <a:solidFill>
                  <a:prstClr val="black"/>
                </a:solidFill>
                <a:latin typeface="Arial" pitchFamily="34" charset="0"/>
              </a:rPr>
              <a:pPr/>
              <a:t>59</a:t>
            </a:fld>
            <a:endParaRPr lang="en-US" smtClean="0">
              <a:solidFill>
                <a:prstClr val="black"/>
              </a:solidFill>
              <a:latin typeface="Arial" pitchFamily="34" charset="0"/>
            </a:endParaRPr>
          </a:p>
        </p:txBody>
      </p:sp>
      <p:sp>
        <p:nvSpPr>
          <p:cNvPr id="136195" name="Rectangle 2"/>
          <p:cNvSpPr>
            <a:spLocks noGrp="1" noRot="1" noChangeAspect="1" noChangeArrowheads="1" noTextEdit="1"/>
          </p:cNvSpPr>
          <p:nvPr>
            <p:ph type="sldImg"/>
          </p:nvPr>
        </p:nvSpPr>
        <p:spPr>
          <a:xfrm>
            <a:off x="2970213" y="547688"/>
            <a:ext cx="3660775" cy="2744787"/>
          </a:xfrm>
          <a:ln/>
        </p:spPr>
      </p:sp>
      <p:sp>
        <p:nvSpPr>
          <p:cNvPr id="136196" name="Rectangle 3"/>
          <p:cNvSpPr>
            <a:spLocks noGrp="1" noChangeArrowheads="1"/>
          </p:cNvSpPr>
          <p:nvPr>
            <p:ph type="body" idx="1"/>
          </p:nvPr>
        </p:nvSpPr>
        <p:spPr>
          <a:noFill/>
          <a:ln/>
        </p:spPr>
        <p:txBody>
          <a:bodyPr lIns="96614" tIns="48306" rIns="96614" bIns="48306"/>
          <a:lstStyle/>
          <a:p>
            <a:pPr eaLnBrk="1" hangingPunct="1"/>
            <a:endParaRPr lang="en-US" smtClean="0">
              <a:latin typeface="Arial" pitchFamily="34" charset="0"/>
            </a:endParaRPr>
          </a:p>
        </p:txBody>
      </p:sp>
    </p:spTree>
    <p:extLst>
      <p:ext uri="{BB962C8B-B14F-4D97-AF65-F5344CB8AC3E}">
        <p14:creationId xmlns:p14="http://schemas.microsoft.com/office/powerpoint/2010/main" val="2841277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1" y="6948717"/>
            <a:ext cx="4160937" cy="365276"/>
          </a:xfrm>
          <a:prstGeom prst="rect">
            <a:avLst/>
          </a:prstGeom>
          <a:ln/>
        </p:spPr>
        <p:txBody>
          <a:bodyPr lIns="91413" tIns="45708" rIns="91413" bIns="45708"/>
          <a:lstStyle/>
          <a:p>
            <a:fld id="{A65BCEE0-D049-4CD3-B38F-276B3FCDDE24}" type="slidenum">
              <a:rPr lang="en-US">
                <a:solidFill>
                  <a:prstClr val="black"/>
                </a:solidFill>
              </a:rPr>
              <a:pPr/>
              <a:t>60</a:t>
            </a:fld>
            <a:endParaRPr lang="en-US">
              <a:solidFill>
                <a:prstClr val="black"/>
              </a:solidFill>
            </a:endParaRPr>
          </a:p>
        </p:txBody>
      </p:sp>
      <p:sp>
        <p:nvSpPr>
          <p:cNvPr id="598018" name="Rectangle 2"/>
          <p:cNvSpPr>
            <a:spLocks noGrp="1" noRot="1" noChangeAspect="1" noChangeArrowheads="1" noTextEdit="1"/>
          </p:cNvSpPr>
          <p:nvPr>
            <p:ph type="sldImg"/>
          </p:nvPr>
        </p:nvSpPr>
        <p:spPr>
          <a:xfrm>
            <a:off x="2973388" y="547688"/>
            <a:ext cx="3657600" cy="2743200"/>
          </a:xfrm>
          <a:prstGeom prst="rect">
            <a:avLst/>
          </a:prstGeom>
          <a:ln/>
        </p:spPr>
      </p:sp>
      <p:sp>
        <p:nvSpPr>
          <p:cNvPr id="598019" name="Rectangle 3"/>
          <p:cNvSpPr>
            <a:spLocks noGrp="1" noChangeArrowheads="1"/>
          </p:cNvSpPr>
          <p:nvPr>
            <p:ph type="body" idx="1"/>
          </p:nvPr>
        </p:nvSpPr>
        <p:spPr>
          <a:xfrm>
            <a:off x="960120" y="3474971"/>
            <a:ext cx="7680960" cy="3292341"/>
          </a:xfrm>
          <a:prstGeom prst="rect">
            <a:avLst/>
          </a:prstGeom>
        </p:spPr>
        <p:txBody>
          <a:bodyPr lIns="94816" tIns="47407" rIns="94816" bIns="47407"/>
          <a:lstStyle/>
          <a:p>
            <a:endParaRPr lang="en-US"/>
          </a:p>
        </p:txBody>
      </p:sp>
    </p:spTree>
    <p:extLst>
      <p:ext uri="{BB962C8B-B14F-4D97-AF65-F5344CB8AC3E}">
        <p14:creationId xmlns:p14="http://schemas.microsoft.com/office/powerpoint/2010/main" val="354864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NRC carries out all of its work through expert volunteers. Every study has a committee of expert volunteers who are selected specifically for that study. Each committee is carefully constructed to include a diverse range of expertise and perspectives and to be balanced along many other dimensions, such as gender, geography, ethnicity, and previous NRC committee service. </a:t>
            </a:r>
          </a:p>
          <a:p>
            <a:endParaRPr lang="en-US" baseline="0" dirty="0" smtClean="0"/>
          </a:p>
          <a:p>
            <a:r>
              <a:rPr lang="en-US" baseline="0" dirty="0" smtClean="0"/>
              <a:t>The </a:t>
            </a:r>
            <a:r>
              <a:rPr lang="en-US" dirty="0" smtClean="0"/>
              <a:t>Committee on the Status, Contributions, and Future</a:t>
            </a:r>
            <a:r>
              <a:rPr lang="en-US" baseline="0" dirty="0" smtClean="0"/>
              <a:t> Directions of Discipline-Based Education Research </a:t>
            </a:r>
            <a:r>
              <a:rPr lang="en-US" dirty="0" smtClean="0"/>
              <a:t>contained a mix of DBER scholars in physics, chemistry, engineering, biology, the geosciences, and astronomy; Cognitive scientists and educational psychologists; and higher-education policy and organization scholars. </a:t>
            </a:r>
          </a:p>
          <a:p>
            <a:endParaRPr lang="en-US" dirty="0" smtClean="0"/>
          </a:p>
          <a:p>
            <a:r>
              <a:rPr lang="en-US" dirty="0" smtClean="0"/>
              <a:t>Because</a:t>
            </a:r>
            <a:r>
              <a:rPr lang="en-US" baseline="0" dirty="0" smtClean="0"/>
              <a:t> this was a consensus study, the committee was required to come to consensus about the evidence related to each element of the study charge. The report that I am discussing today is the result of those deliberations, and was jointly authored by the committee. </a:t>
            </a:r>
          </a:p>
          <a:p>
            <a:endParaRPr lang="en-US" baseline="0" dirty="0" smtClean="0"/>
          </a:p>
          <a:p>
            <a:r>
              <a:rPr lang="en-US" baseline="0" dirty="0" smtClean="0"/>
              <a:t>Acknowledge Michael Martinez.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5666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0254C8-F6BE-4CEB-B2AD-C164BE3DCC0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6813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10627" name="Rectangle 3"/>
          <p:cNvSpPr>
            <a:spLocks noGrp="1" noChangeArrowheads="1"/>
          </p:cNvSpPr>
          <p:nvPr>
            <p:ph type="body" idx="1"/>
          </p:nvPr>
        </p:nvSpPr>
        <p:spPr bwMode="auto">
          <a:xfrm>
            <a:off x="701040" y="4416113"/>
            <a:ext cx="5608320" cy="4182427"/>
          </a:xfrm>
          <a:prstGeom prst="rect">
            <a:avLst/>
          </a:prstGeom>
          <a:solidFill>
            <a:srgbClr val="FFFFFF"/>
          </a:solidFill>
          <a:ln>
            <a:solidFill>
              <a:srgbClr val="000000"/>
            </a:solidFill>
            <a:miter lim="800000"/>
            <a:headEnd/>
            <a:tailEnd/>
          </a:ln>
        </p:spPr>
        <p:txBody>
          <a:bodyPr lIns="91636" tIns="45819" rIns="91636" bIns="45819"/>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5412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7BF984-8462-4322-ADD3-43BF4197DF4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5887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483AC4B-3868-452D-AE1F-11563B59D83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68859-D5D6-4DEE-B26A-FCC4E507E4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8BE410A-7BBD-4E32-9CDD-FE321D2663C4}"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D0A9B2-96AD-4014-B5F3-B893009C7B4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B38AB9C8-DE81-4ADB-9926-3DDEE5E3A2A5}"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AB79CE11-4B8D-41DE-9A4D-C4512D1CAA53}"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A6EB307B-28F4-48F1-A35E-EFF7367CDCB0}"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0CE51DBA-7F5A-4A4B-AC83-4BE688C4078A}"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fld id="{B3861353-A0D3-465E-8972-50E50D755A91}"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D143E996-3403-4CC2-ADA5-9B51D6C87D2C}" type="slidenum">
              <a:rPr lang="en-US"/>
              <a:pPr>
                <a:defRPr/>
              </a:pPr>
              <a:t>‹#›</a:t>
            </a:fld>
            <a:endParaRPr lang="en-US"/>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Arial" pitchFamily="34" charset="0"/>
              </a:defRPr>
            </a:lvl1pPr>
          </a:lstStyle>
          <a:p>
            <a:pPr>
              <a:defRPr/>
            </a:pPr>
            <a:fld id="{A1D55581-DBE8-4AFA-AF99-905346283940}" type="slidenum">
              <a:rPr lang="en-US"/>
              <a:pPr>
                <a:defRPr/>
              </a:pPr>
              <a:t>‹#›</a:t>
            </a:fld>
            <a:endParaRPr lang="en-US"/>
          </a:p>
        </p:txBody>
      </p:sp>
      <p:sp>
        <p:nvSpPr>
          <p:cNvPr id="8" name="Rectangle 6"/>
          <p:cNvSpPr>
            <a:spLocks noGrp="1" noChangeArrowheads="1"/>
          </p:cNvSpPr>
          <p:nvPr>
            <p:ph type="sldNum" sz="quarter" idx="12"/>
          </p:nvPr>
        </p:nvSpPr>
        <p:spPr/>
        <p:txBody>
          <a:bodyPr/>
          <a:lstStyle>
            <a:lvl1pPr>
              <a:defRPr>
                <a:latin typeface="Arial" pitchFamily="34" charset="0"/>
              </a:defRPr>
            </a:lvl1pPr>
          </a:lstStyle>
          <a:p>
            <a:pPr>
              <a:defRPr/>
            </a:pPr>
            <a:fld id="{34813DEE-DC49-40E8-BA8D-311486030753}" type="slidenum">
              <a:rPr lang="en-US"/>
              <a:pPr>
                <a:defRPr/>
              </a:pPr>
              <a:t>‹#›</a:t>
            </a:fld>
            <a:endParaRPr lang="en-US"/>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fld id="{B8B2D8DE-34FA-4082-99D4-BC86E8037595}"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91CE6E35-C2B1-422C-8202-9DA822AE6DA4}" type="slidenum">
              <a:rPr lang="en-US"/>
              <a:pPr>
                <a:defRPr/>
              </a:pPr>
              <a:t>‹#›</a:t>
            </a:fld>
            <a:endParaRPr lang="en-US"/>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D595AADA-E177-49C0-83AF-A8ABF738AE37}"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BDAD52A0-C36E-4CAE-8BDE-586E9B77D82E}" type="slidenum">
              <a:rPr lang="en-US"/>
              <a:pPr>
                <a:defRPr/>
              </a:pPr>
              <a:t>‹#›</a:t>
            </a:fld>
            <a:endParaRPr lang="en-US"/>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0BB2119-0CC5-4011-9C0D-4116E096E422}"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996325A2-64DB-4B53-8BCB-7BECC5880176}" type="slidenum">
              <a:rPr lang="en-US"/>
              <a:pPr>
                <a:defRPr/>
              </a:pPr>
              <a:t>‹#›</a:t>
            </a:fld>
            <a:endParaRPr lang="en-US"/>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8FA78371-9029-4895-9A2A-2177979B46C0}"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5768A72C-802B-4E2D-AA73-243EB6758322}" type="slidenum">
              <a:rPr lang="en-US"/>
              <a:pPr>
                <a:defRPr/>
              </a:pPr>
              <a:t>‹#›</a:t>
            </a:fld>
            <a:endParaRPr lang="en-US"/>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9D94010A-7A15-438F-82EC-56453E1DC6F6}"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1FFF309E-4F60-4D9A-9F64-E2F19FC96FE1}" type="slidenum">
              <a:rPr lang="en-US"/>
              <a:pPr>
                <a:defRPr/>
              </a:pPr>
              <a:t>‹#›</a:t>
            </a:fld>
            <a:endParaRPr lang="en-US"/>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fld id="{04B1E655-A032-4438-AD3A-546A14CFDC18}" type="slidenum">
              <a:rPr lang="en-US"/>
              <a:pPr>
                <a:defRPr/>
              </a:pPr>
              <a:t>‹#›</a:t>
            </a:fld>
            <a:endParaRPr lang="en-US"/>
          </a:p>
        </p:txBody>
      </p:sp>
      <p:sp>
        <p:nvSpPr>
          <p:cNvPr id="9" name="Rectangle 6"/>
          <p:cNvSpPr>
            <a:spLocks noGrp="1" noChangeArrowheads="1"/>
          </p:cNvSpPr>
          <p:nvPr>
            <p:ph type="sldNum" sz="quarter" idx="12"/>
          </p:nvPr>
        </p:nvSpPr>
        <p:spPr/>
        <p:txBody>
          <a:bodyPr/>
          <a:lstStyle>
            <a:lvl1pPr>
              <a:defRPr/>
            </a:lvl1pPr>
          </a:lstStyle>
          <a:p>
            <a:pPr>
              <a:defRPr/>
            </a:pPr>
            <a:fld id="{A8753A9A-016D-48BB-9C5F-D9FBDA334EEF}"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1E9C9A5F-FB8C-496F-B64A-6111C305C42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ADF4-5C96-4CA8-BE32-AD6EC02B5F99}"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9AC1CA1F-E33C-4260-BC54-27EE920F1CA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0DD191C-9737-4E62-8CF4-B2A01A10B6C9}" type="slidenum">
              <a:rPr lang="en-US"/>
              <a:pPr>
                <a:defRPr/>
              </a:pPr>
              <a:t>‹#›</a:t>
            </a:fld>
            <a:endParaRPr lang="en-US"/>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fld id="{23068C34-7C4A-45D7-B00F-E308C44D4F4D}" type="slidenum">
              <a:rPr lang="en-US"/>
              <a:pPr>
                <a:defRPr/>
              </a:pPr>
              <a:t>‹#›</a:t>
            </a:fld>
            <a:endParaRPr lang="en-US"/>
          </a:p>
        </p:txBody>
      </p:sp>
      <p:sp>
        <p:nvSpPr>
          <p:cNvPr id="4" name="Rectangle 6"/>
          <p:cNvSpPr>
            <a:spLocks noGrp="1" noChangeArrowheads="1"/>
          </p:cNvSpPr>
          <p:nvPr>
            <p:ph type="sldNum" sz="quarter" idx="12"/>
          </p:nvPr>
        </p:nvSpPr>
        <p:spPr/>
        <p:txBody>
          <a:bodyPr/>
          <a:lstStyle>
            <a:lvl1pPr>
              <a:defRPr/>
            </a:lvl1pPr>
          </a:lstStyle>
          <a:p>
            <a:pPr>
              <a:defRPr/>
            </a:pPr>
            <a:fld id="{93933169-97EE-47DA-A4FC-F5B5C1C4E7E3}" type="slidenum">
              <a:rPr lang="en-US"/>
              <a:pPr>
                <a:defRPr/>
              </a:pPr>
              <a:t>‹#›</a:t>
            </a:fld>
            <a:endParaRPr lang="en-US"/>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C096002B-BFD1-4C05-99C0-56D00E771CA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D6059D96-6552-4E96-BB74-5668CBEFCDD8}" type="slidenum">
              <a:rPr lang="en-US"/>
              <a:pPr>
                <a:defRPr/>
              </a:pPr>
              <a:t>‹#›</a:t>
            </a:fld>
            <a:endParaRPr lang="en-US"/>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ABD021AD-8CCD-4AFA-9887-74DE5A0C24AB}"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C37A92BB-1E72-4C0B-9D5B-01708B0F31DD}" type="slidenum">
              <a:rPr lang="en-US"/>
              <a:pPr>
                <a:defRPr/>
              </a:pPr>
              <a:t>‹#›</a:t>
            </a:fld>
            <a:endParaRPr lang="en-US"/>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FB7AFA9D-4E48-4692-BC7F-4CE205536154}"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3DAC1F73-5686-4ABD-889D-C3EC0079A29B}" type="slidenum">
              <a:rPr lang="en-US"/>
              <a:pPr>
                <a:defRPr/>
              </a:pPr>
              <a:t>‹#›</a:t>
            </a:fld>
            <a:endParaRPr lang="en-US"/>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63C4825-9404-4C7C-AEFF-DF5B69221308}"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D8B02BC5-BE87-43E7-97DB-F917D4B58584}" type="slidenum">
              <a:rPr lang="en-US"/>
              <a:pPr>
                <a:defRPr/>
              </a:pPr>
              <a:t>‹#›</a:t>
            </a:fld>
            <a:endParaRPr lang="en-US"/>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4AF5B7C1-4E93-437B-81D8-DC2581715DF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E9F876CC-C7C9-4CDE-8EC6-BF77A4DABDDC}" type="slidenum">
              <a:rPr lang="en-US"/>
              <a:pPr>
                <a:defRPr/>
              </a:pPr>
              <a:t>‹#›</a:t>
            </a:fld>
            <a:endParaRPr lang="en-US"/>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EAAE13AF-403F-4331-84C1-95058049C31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3F18740-C36D-467B-A5E6-B21B03537E30}" type="slidenum">
              <a:rPr lang="en-US"/>
              <a:pPr>
                <a:defRPr/>
              </a:pPr>
              <a:t>‹#›</a:t>
            </a:fld>
            <a:endParaRPr lang="en-US"/>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4EEDDFE6-1663-402C-BECA-2AB0BFCC3C2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425BF3-C7D9-4019-85FD-B3167DEE2D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2584098"/>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928DE0A8-445B-4D2D-B737-2BCE4B55810F}"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1F75F9-45ED-4DCA-B166-DC9253BE29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525989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38C7577-E0AC-48A4-B750-136BA101F44C}"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4965C-7B77-44B1-A28B-7F1D624873C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2F5F41C1-417B-48B1-8692-FF73FF68C47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16FDF5-5947-4E67-8CDD-625A6471D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2097388"/>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D624901-C441-4EBA-ADD3-DDFB72352D2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BEC286-C4C4-4802-80C8-C3788DB09E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2480171"/>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504C3309-3FC5-4934-A8E0-149F78775D71}"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61264E-00D6-49EA-9C0B-5B2E3207E8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6197801"/>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8C5DC1F7-02EB-4496-8E91-62BF5C95FFA6}"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052AB5D-9539-42F0-B72D-889C6ABDCC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2936390"/>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90592C40-D5ED-4C77-940C-4E22FAC6AD96}"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2E1DAE0-20CC-4FC4-AF20-E57ED569CD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808941"/>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6A58F07D-21B7-4665-B9AD-6A2A3B1508BC}"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20C1396-7AD1-4670-8A0E-07430781E2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2647238"/>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CA8EC5BE-050D-4133-B911-884024BBDD4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568171-2F08-43B3-A491-5BD90634DC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2626105"/>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A2FED10B-1785-4B89-9C2A-89A0B883DC2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7EE7CC-ADCA-4983-9E83-F9FDA28059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1221048"/>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07E4F613-051C-471C-92AB-F7E6BF432571}"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B47DB9-D9D9-4161-B4E0-B47BF8D4D1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7459964"/>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fld id="{D3C7E6F4-57F5-4DA7-8AC8-C88FC658A9F3}"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4B266547-C15A-4E3E-82A4-B23063DB59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03085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A9EF01E-196A-40A4-B6E9-5FF2B3389128}"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A035ED-4013-47AD-B510-7160C087EA54}"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fld id="{B576CF7B-7FA0-4528-A7C5-B069DFDD0F0E}" type="slidenum">
              <a:rPr lang="en-US">
                <a:solidFill>
                  <a:srgbClr val="000000"/>
                </a:solidFill>
              </a:rPr>
              <a:pPr/>
              <a:t>‹#›</a:t>
            </a:fld>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2E3F5864-8953-4FA5-91F0-5EDA13090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6719307"/>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fld id="{2030DBF2-7104-4A25-86F9-18015AFFB79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8B30FEF8-F4E5-4A7B-9B95-C341520E71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875013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fld id="{CF7F5D2D-DDE1-49D0-9723-AD996FCD3A75}"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C34CF1F-733B-4D5B-A9AD-13CAA9C495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1922012"/>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8E395F-9F93-4160-A1F7-1264BAC97823}" type="datetime1">
              <a:rPr lang="en-US">
                <a:solidFill>
                  <a:prstClr val="black">
                    <a:tint val="75000"/>
                  </a:prstClr>
                </a:solidFill>
              </a:rPr>
              <a:pPr>
                <a:def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6" name="Slide Number Placeholder 5"/>
          <p:cNvSpPr>
            <a:spLocks noGrp="1"/>
          </p:cNvSpPr>
          <p:nvPr>
            <p:ph type="sldNum" sz="quarter" idx="12"/>
          </p:nvPr>
        </p:nvSpPr>
        <p:spPr/>
        <p:txBody>
          <a:bodyPr/>
          <a:lstStyle>
            <a:lvl1pPr>
              <a:defRPr/>
            </a:lvl1pPr>
          </a:lstStyle>
          <a:p>
            <a:pPr>
              <a:defRPr/>
            </a:pPr>
            <a:fld id="{148F825D-5062-4401-ADBB-AD8CCD85CD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33860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019A03-7728-4008-B28F-C178809CE3F3}" type="datetime1">
              <a:rPr lang="en-US">
                <a:solidFill>
                  <a:prstClr val="black">
                    <a:tint val="75000"/>
                  </a:prstClr>
                </a:solidFill>
              </a:rPr>
              <a:pPr>
                <a:def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6" name="Slide Number Placeholder 5"/>
          <p:cNvSpPr>
            <a:spLocks noGrp="1"/>
          </p:cNvSpPr>
          <p:nvPr>
            <p:ph type="sldNum" sz="quarter" idx="12"/>
          </p:nvPr>
        </p:nvSpPr>
        <p:spPr/>
        <p:txBody>
          <a:bodyPr/>
          <a:lstStyle>
            <a:lvl1pPr>
              <a:defRPr/>
            </a:lvl1pPr>
          </a:lstStyle>
          <a:p>
            <a:pPr>
              <a:defRPr/>
            </a:pPr>
            <a:fld id="{EC65093C-0C44-4571-B8C5-CCCF996B6F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54088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71BFF7-89BE-492F-9AA1-16A1C13A8BB8}" type="datetime1">
              <a:rPr lang="en-US">
                <a:solidFill>
                  <a:prstClr val="black">
                    <a:tint val="75000"/>
                  </a:prstClr>
                </a:solidFill>
              </a:rPr>
              <a:pPr>
                <a:def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6" name="Slide Number Placeholder 5"/>
          <p:cNvSpPr>
            <a:spLocks noGrp="1"/>
          </p:cNvSpPr>
          <p:nvPr>
            <p:ph type="sldNum" sz="quarter" idx="12"/>
          </p:nvPr>
        </p:nvSpPr>
        <p:spPr/>
        <p:txBody>
          <a:bodyPr/>
          <a:lstStyle>
            <a:lvl1pPr>
              <a:defRPr/>
            </a:lvl1pPr>
          </a:lstStyle>
          <a:p>
            <a:pPr>
              <a:defRPr/>
            </a:pPr>
            <a:fld id="{F5E21154-3302-40E2-B3CF-90B5BC4144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89493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1CA0AE-FB7F-4C87-A052-456B8E2E9288}" type="datetime1">
              <a:rPr lang="en-US">
                <a:solidFill>
                  <a:prstClr val="black">
                    <a:tint val="75000"/>
                  </a:prstClr>
                </a:solidFill>
              </a:rPr>
              <a:pPr>
                <a:defRPr/>
              </a:pPr>
              <a:t>4/22/2014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7" name="Slide Number Placeholder 5"/>
          <p:cNvSpPr>
            <a:spLocks noGrp="1"/>
          </p:cNvSpPr>
          <p:nvPr>
            <p:ph type="sldNum" sz="quarter" idx="12"/>
          </p:nvPr>
        </p:nvSpPr>
        <p:spPr/>
        <p:txBody>
          <a:bodyPr/>
          <a:lstStyle>
            <a:lvl1pPr>
              <a:defRPr/>
            </a:lvl1pPr>
          </a:lstStyle>
          <a:p>
            <a:pPr>
              <a:defRPr/>
            </a:pPr>
            <a:fld id="{7EFF6740-B92C-453A-A07A-EE6936DE5F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22292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D357CB-E9A0-4E36-B139-3C2D63EF6139}" type="datetime1">
              <a:rPr lang="en-US">
                <a:solidFill>
                  <a:prstClr val="black">
                    <a:tint val="75000"/>
                  </a:prstClr>
                </a:solidFill>
              </a:rPr>
              <a:pPr>
                <a:defRPr/>
              </a:pPr>
              <a:t>4/22/2014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9" name="Slide Number Placeholder 5"/>
          <p:cNvSpPr>
            <a:spLocks noGrp="1"/>
          </p:cNvSpPr>
          <p:nvPr>
            <p:ph type="sldNum" sz="quarter" idx="12"/>
          </p:nvPr>
        </p:nvSpPr>
        <p:spPr/>
        <p:txBody>
          <a:bodyPr/>
          <a:lstStyle>
            <a:lvl1pPr>
              <a:defRPr/>
            </a:lvl1pPr>
          </a:lstStyle>
          <a:p>
            <a:pPr>
              <a:defRPr/>
            </a:pPr>
            <a:fld id="{60921F76-6AEC-4E55-8602-57BF1E84FC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3966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3A5C8F-34DC-4288-BE8A-0115EF817650}" type="datetime1">
              <a:rPr lang="en-US">
                <a:solidFill>
                  <a:prstClr val="black">
                    <a:tint val="75000"/>
                  </a:prstClr>
                </a:solidFill>
              </a:rPr>
              <a:pPr>
                <a:defRPr/>
              </a:pPr>
              <a:t>4/22/2014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5" name="Slide Number Placeholder 5"/>
          <p:cNvSpPr>
            <a:spLocks noGrp="1"/>
          </p:cNvSpPr>
          <p:nvPr>
            <p:ph type="sldNum" sz="quarter" idx="12"/>
          </p:nvPr>
        </p:nvSpPr>
        <p:spPr/>
        <p:txBody>
          <a:bodyPr/>
          <a:lstStyle>
            <a:lvl1pPr>
              <a:defRPr/>
            </a:lvl1pPr>
          </a:lstStyle>
          <a:p>
            <a:pPr>
              <a:defRPr/>
            </a:pPr>
            <a:fld id="{635666DC-987C-4A34-BB9F-CDE312DA58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35022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606EE6-8DC2-4D28-BAE6-495C9C538C5A}" type="datetime1">
              <a:rPr lang="en-US">
                <a:solidFill>
                  <a:prstClr val="black">
                    <a:tint val="75000"/>
                  </a:prstClr>
                </a:solidFill>
              </a:rPr>
              <a:pPr>
                <a:defRPr/>
              </a:pPr>
              <a:t>4/22/2014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4" name="Slide Number Placeholder 5"/>
          <p:cNvSpPr>
            <a:spLocks noGrp="1"/>
          </p:cNvSpPr>
          <p:nvPr>
            <p:ph type="sldNum" sz="quarter" idx="12"/>
          </p:nvPr>
        </p:nvSpPr>
        <p:spPr/>
        <p:txBody>
          <a:bodyPr/>
          <a:lstStyle>
            <a:lvl1pPr>
              <a:defRPr/>
            </a:lvl1pPr>
          </a:lstStyle>
          <a:p>
            <a:pPr>
              <a:defRPr/>
            </a:pPr>
            <a:fld id="{BED7D78F-1E77-4204-B8C9-CC7E0C5EE6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080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EC3D72A-BFAB-4FBD-A9EC-1C34B9D4B1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248272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B5BAEF-56B2-4560-800A-72646F2BC20C}" type="datetime1">
              <a:rPr lang="en-US">
                <a:solidFill>
                  <a:prstClr val="black">
                    <a:tint val="75000"/>
                  </a:prstClr>
                </a:solidFill>
              </a:rPr>
              <a:pPr>
                <a:defRPr/>
              </a:pPr>
              <a:t>4/22/2014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7" name="Slide Number Placeholder 5"/>
          <p:cNvSpPr>
            <a:spLocks noGrp="1"/>
          </p:cNvSpPr>
          <p:nvPr>
            <p:ph type="sldNum" sz="quarter" idx="12"/>
          </p:nvPr>
        </p:nvSpPr>
        <p:spPr/>
        <p:txBody>
          <a:bodyPr/>
          <a:lstStyle>
            <a:lvl1pPr>
              <a:defRPr/>
            </a:lvl1pPr>
          </a:lstStyle>
          <a:p>
            <a:pPr>
              <a:defRPr/>
            </a:pPr>
            <a:fld id="{0090B9B4-98A0-4B8F-9FEE-3AA80C8F23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440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1BAEAC-8AB4-4B77-8FF9-4524271D0A7F}" type="datetime1">
              <a:rPr lang="en-US">
                <a:solidFill>
                  <a:prstClr val="black">
                    <a:tint val="75000"/>
                  </a:prstClr>
                </a:solidFill>
              </a:rPr>
              <a:pPr>
                <a:defRPr/>
              </a:pPr>
              <a:t>4/22/2014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7" name="Slide Number Placeholder 5"/>
          <p:cNvSpPr>
            <a:spLocks noGrp="1"/>
          </p:cNvSpPr>
          <p:nvPr>
            <p:ph type="sldNum" sz="quarter" idx="12"/>
          </p:nvPr>
        </p:nvSpPr>
        <p:spPr/>
        <p:txBody>
          <a:bodyPr/>
          <a:lstStyle>
            <a:lvl1pPr>
              <a:defRPr/>
            </a:lvl1pPr>
          </a:lstStyle>
          <a:p>
            <a:pPr>
              <a:defRPr/>
            </a:pPr>
            <a:fld id="{0A0600A6-C7B4-48E4-A19D-595792C40A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60397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52B87E-B5C8-4535-8265-C4FA22EA50FA}" type="datetime1">
              <a:rPr lang="en-US">
                <a:solidFill>
                  <a:prstClr val="black">
                    <a:tint val="75000"/>
                  </a:prstClr>
                </a:solidFill>
              </a:rPr>
              <a:pPr>
                <a:def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6" name="Slide Number Placeholder 5"/>
          <p:cNvSpPr>
            <a:spLocks noGrp="1"/>
          </p:cNvSpPr>
          <p:nvPr>
            <p:ph type="sldNum" sz="quarter" idx="12"/>
          </p:nvPr>
        </p:nvSpPr>
        <p:spPr/>
        <p:txBody>
          <a:bodyPr/>
          <a:lstStyle>
            <a:lvl1pPr>
              <a:defRPr/>
            </a:lvl1pPr>
          </a:lstStyle>
          <a:p>
            <a:pPr>
              <a:defRPr/>
            </a:pPr>
            <a:fld id="{B3B34DAE-B99D-49BC-B584-E90BC5FFE4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32118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25D1F3-1D5D-46F3-94D4-BC860EA25DB6}" type="datetime1">
              <a:rPr lang="en-US">
                <a:solidFill>
                  <a:prstClr val="black">
                    <a:tint val="75000"/>
                  </a:prstClr>
                </a:solidFill>
              </a:rPr>
              <a:pPr>
                <a:def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6" name="Slide Number Placeholder 5"/>
          <p:cNvSpPr>
            <a:spLocks noGrp="1"/>
          </p:cNvSpPr>
          <p:nvPr>
            <p:ph type="sldNum" sz="quarter" idx="12"/>
          </p:nvPr>
        </p:nvSpPr>
        <p:spPr/>
        <p:txBody>
          <a:bodyPr/>
          <a:lstStyle>
            <a:lvl1pPr>
              <a:defRPr/>
            </a:lvl1pPr>
          </a:lstStyle>
          <a:p>
            <a:pPr>
              <a:defRPr/>
            </a:pPr>
            <a:fld id="{AD480F26-910A-4BEF-8B05-07055F3A22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98231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Content, Picture, and Caption">
    <p:spTree>
      <p:nvGrpSpPr>
        <p:cNvPr id="1" name=""/>
        <p:cNvGrpSpPr/>
        <p:nvPr/>
      </p:nvGrpSpPr>
      <p:grpSpPr>
        <a:xfrm>
          <a:off x="0" y="0"/>
          <a:ext cx="0" cy="0"/>
          <a:chOff x="0" y="0"/>
          <a:chExt cx="0" cy="0"/>
        </a:xfrm>
      </p:grpSpPr>
      <p:grpSp>
        <p:nvGrpSpPr>
          <p:cNvPr id="6" name="Group 33"/>
          <p:cNvGrpSpPr>
            <a:grpSpLocks/>
          </p:cNvGrpSpPr>
          <p:nvPr/>
        </p:nvGrpSpPr>
        <p:grpSpPr bwMode="auto">
          <a:xfrm>
            <a:off x="182563" y="173038"/>
            <a:ext cx="8778875" cy="6511925"/>
            <a:chOff x="182880" y="173699"/>
            <a:chExt cx="8778240" cy="6510602"/>
          </a:xfrm>
        </p:grpSpPr>
        <p:grpSp>
          <p:nvGrpSpPr>
            <p:cNvPr id="7" name="Group 26"/>
            <p:cNvGrpSpPr>
              <a:grpSpLocks/>
            </p:cNvGrpSpPr>
            <p:nvPr/>
          </p:nvGrpSpPr>
          <p:grpSpPr bwMode="auto">
            <a:xfrm>
              <a:off x="182880" y="173699"/>
              <a:ext cx="8778240" cy="6510602"/>
              <a:chOff x="182880" y="173699"/>
              <a:chExt cx="8778240" cy="6510602"/>
            </a:xfrm>
          </p:grpSpPr>
          <p:pic>
            <p:nvPicPr>
              <p:cNvPr id="9" name="Picture 8"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a:grpSpLocks/>
              </p:cNvGrpSpPr>
              <p:nvPr/>
            </p:nvGrpSpPr>
            <p:grpSpPr bwMode="auto">
              <a:xfrm>
                <a:off x="256032" y="237744"/>
                <a:ext cx="8622792" cy="6364224"/>
                <a:chOff x="247157" y="247430"/>
                <a:chExt cx="8622792" cy="6364224"/>
              </a:xfrm>
            </p:grpSpPr>
            <p:sp>
              <p:nvSpPr>
                <p:cNvPr id="11" name="Rectangle 10"/>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cxnSp>
              <p:nvCxnSpPr>
                <p:cNvPr id="12" name="Straight Connector 11"/>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8" name="Rectangle 7"/>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grpSp>
      <p:sp>
        <p:nvSpPr>
          <p:cNvPr id="13" name="Rectangle 12"/>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4" name="Rectangle 13"/>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16"/>
          <p:cNvSpPr>
            <a:spLocks noGrp="1"/>
          </p:cNvSpPr>
          <p:nvPr>
            <p:ph type="pic" sz="quarter" idx="13"/>
          </p:nvPr>
        </p:nvSpPr>
        <p:spPr>
          <a:xfrm>
            <a:off x="352892" y="310123"/>
            <a:ext cx="3398837" cy="1204912"/>
          </a:xfrm>
        </p:spPr>
        <p:txBody>
          <a:bodyPr rtlCol="0">
            <a:normAutofit/>
          </a:bodyPr>
          <a:lstStyle>
            <a:lvl1pPr>
              <a:buNone/>
              <a:defRPr sz="1800"/>
            </a:lvl1pPr>
          </a:lstStyle>
          <a:p>
            <a:pPr lvl="0"/>
            <a:r>
              <a:rPr lang="en-US" noProof="0" smtClean="0"/>
              <a:t>Click icon to add picture</a:t>
            </a:r>
            <a:endParaRPr noProof="0"/>
          </a:p>
        </p:txBody>
      </p:sp>
      <p:sp>
        <p:nvSpPr>
          <p:cNvPr id="15" name="Date Placeholder 4"/>
          <p:cNvSpPr>
            <a:spLocks noGrp="1"/>
          </p:cNvSpPr>
          <p:nvPr>
            <p:ph type="dt" sz="half" idx="14"/>
          </p:nvPr>
        </p:nvSpPr>
        <p:spPr/>
        <p:txBody>
          <a:bodyPr/>
          <a:lstStyle>
            <a:lvl1pPr eaLnBrk="0" hangingPunct="0">
              <a:defRPr>
                <a:solidFill>
                  <a:srgbClr val="000000"/>
                </a:solidFill>
                <a:latin typeface="Arial"/>
              </a:defRPr>
            </a:lvl1pPr>
          </a:lstStyle>
          <a:p>
            <a:pPr>
              <a:defRPr/>
            </a:pPr>
            <a:fld id="{5DFF07D0-2566-4FAC-B56E-F3B2F8F2DF9F}" type="datetime1">
              <a:rPr lang="en-US"/>
              <a:pPr>
                <a:defRPr/>
              </a:pPr>
              <a:t>4/22/2014</a:t>
            </a:fld>
            <a:endParaRPr lang="en-US"/>
          </a:p>
        </p:txBody>
      </p:sp>
      <p:sp>
        <p:nvSpPr>
          <p:cNvPr id="16" name="Footer Placeholder 5"/>
          <p:cNvSpPr>
            <a:spLocks noGrp="1"/>
          </p:cNvSpPr>
          <p:nvPr>
            <p:ph type="ftr" sz="quarter" idx="15"/>
          </p:nvPr>
        </p:nvSpPr>
        <p:spPr/>
        <p:txBody>
          <a:bodyPr/>
          <a:lstStyle>
            <a:lvl1pPr eaLnBrk="0" hangingPunct="0">
              <a:defRPr>
                <a:solidFill>
                  <a:srgbClr val="000000"/>
                </a:solidFill>
                <a:latin typeface="Arial"/>
              </a:defRPr>
            </a:lvl1pPr>
          </a:lstStyle>
          <a:p>
            <a:pPr>
              <a:defRPr/>
            </a:pPr>
            <a:r>
              <a:rPr lang="en-US"/>
              <a:t>Streveler and Smith</a:t>
            </a:r>
          </a:p>
        </p:txBody>
      </p:sp>
      <p:sp>
        <p:nvSpPr>
          <p:cNvPr id="18" name="Slide Number Placeholder 6"/>
          <p:cNvSpPr>
            <a:spLocks noGrp="1"/>
          </p:cNvSpPr>
          <p:nvPr>
            <p:ph type="sldNum" sz="quarter" idx="16"/>
          </p:nvPr>
        </p:nvSpPr>
        <p:spPr/>
        <p:txBody>
          <a:bodyPr/>
          <a:lstStyle>
            <a:lvl1pPr eaLnBrk="0" hangingPunct="0">
              <a:defRPr>
                <a:solidFill>
                  <a:srgbClr val="000000"/>
                </a:solidFill>
                <a:latin typeface="Arial"/>
              </a:defRPr>
            </a:lvl1pPr>
          </a:lstStyle>
          <a:p>
            <a:pPr>
              <a:defRPr/>
            </a:pPr>
            <a:fld id="{C814FD87-9009-41A4-9CA3-718814BBB055}" type="slidenum">
              <a:rPr lang="en-US"/>
              <a:pPr>
                <a:defRPr/>
              </a:pPr>
              <a:t>‹#›</a:t>
            </a:fld>
            <a:endParaRPr lang="en-US"/>
          </a:p>
        </p:txBody>
      </p:sp>
    </p:spTree>
    <p:extLst>
      <p:ext uri="{BB962C8B-B14F-4D97-AF65-F5344CB8AC3E}">
        <p14:creationId xmlns:p14="http://schemas.microsoft.com/office/powerpoint/2010/main" val="38069174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8E395F-9F93-4160-A1F7-1264BAC97823}" type="datetime1">
              <a:rPr lang="en-US">
                <a:solidFill>
                  <a:prstClr val="black">
                    <a:tint val="75000"/>
                  </a:prstClr>
                </a:solidFill>
              </a:rPr>
              <a:pPr>
                <a:def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6" name="Slide Number Placeholder 5"/>
          <p:cNvSpPr>
            <a:spLocks noGrp="1"/>
          </p:cNvSpPr>
          <p:nvPr>
            <p:ph type="sldNum" sz="quarter" idx="12"/>
          </p:nvPr>
        </p:nvSpPr>
        <p:spPr/>
        <p:txBody>
          <a:bodyPr/>
          <a:lstStyle>
            <a:lvl1pPr>
              <a:defRPr/>
            </a:lvl1pPr>
          </a:lstStyle>
          <a:p>
            <a:pPr>
              <a:defRPr/>
            </a:pPr>
            <a:fld id="{148F825D-5062-4401-ADBB-AD8CCD85CD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73054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019A03-7728-4008-B28F-C178809CE3F3}" type="datetime1">
              <a:rPr lang="en-US">
                <a:solidFill>
                  <a:prstClr val="black">
                    <a:tint val="75000"/>
                  </a:prstClr>
                </a:solidFill>
              </a:rPr>
              <a:pPr>
                <a:def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6" name="Slide Number Placeholder 5"/>
          <p:cNvSpPr>
            <a:spLocks noGrp="1"/>
          </p:cNvSpPr>
          <p:nvPr>
            <p:ph type="sldNum" sz="quarter" idx="12"/>
          </p:nvPr>
        </p:nvSpPr>
        <p:spPr/>
        <p:txBody>
          <a:bodyPr/>
          <a:lstStyle>
            <a:lvl1pPr>
              <a:defRPr/>
            </a:lvl1pPr>
          </a:lstStyle>
          <a:p>
            <a:pPr>
              <a:defRPr/>
            </a:pPr>
            <a:fld id="{EC65093C-0C44-4571-B8C5-CCCF996B6F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56756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71BFF7-89BE-492F-9AA1-16A1C13A8BB8}" type="datetime1">
              <a:rPr lang="en-US">
                <a:solidFill>
                  <a:prstClr val="black">
                    <a:tint val="75000"/>
                  </a:prstClr>
                </a:solidFill>
              </a:rPr>
              <a:pPr>
                <a:def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6" name="Slide Number Placeholder 5"/>
          <p:cNvSpPr>
            <a:spLocks noGrp="1"/>
          </p:cNvSpPr>
          <p:nvPr>
            <p:ph type="sldNum" sz="quarter" idx="12"/>
          </p:nvPr>
        </p:nvSpPr>
        <p:spPr/>
        <p:txBody>
          <a:bodyPr/>
          <a:lstStyle>
            <a:lvl1pPr>
              <a:defRPr/>
            </a:lvl1pPr>
          </a:lstStyle>
          <a:p>
            <a:pPr>
              <a:defRPr/>
            </a:pPr>
            <a:fld id="{F5E21154-3302-40E2-B3CF-90B5BC4144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83206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1CA0AE-FB7F-4C87-A052-456B8E2E9288}" type="datetime1">
              <a:rPr lang="en-US">
                <a:solidFill>
                  <a:prstClr val="black">
                    <a:tint val="75000"/>
                  </a:prstClr>
                </a:solidFill>
              </a:rPr>
              <a:pPr>
                <a:defRPr/>
              </a:pPr>
              <a:t>4/22/2014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7" name="Slide Number Placeholder 5"/>
          <p:cNvSpPr>
            <a:spLocks noGrp="1"/>
          </p:cNvSpPr>
          <p:nvPr>
            <p:ph type="sldNum" sz="quarter" idx="12"/>
          </p:nvPr>
        </p:nvSpPr>
        <p:spPr/>
        <p:txBody>
          <a:bodyPr/>
          <a:lstStyle>
            <a:lvl1pPr>
              <a:defRPr/>
            </a:lvl1pPr>
          </a:lstStyle>
          <a:p>
            <a:pPr>
              <a:defRPr/>
            </a:pPr>
            <a:fld id="{7EFF6740-B92C-453A-A07A-EE6936DE5F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12166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D357CB-E9A0-4E36-B139-3C2D63EF6139}" type="datetime1">
              <a:rPr lang="en-US">
                <a:solidFill>
                  <a:prstClr val="black">
                    <a:tint val="75000"/>
                  </a:prstClr>
                </a:solidFill>
              </a:rPr>
              <a:pPr>
                <a:defRPr/>
              </a:pPr>
              <a:t>4/22/2014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9" name="Slide Number Placeholder 5"/>
          <p:cNvSpPr>
            <a:spLocks noGrp="1"/>
          </p:cNvSpPr>
          <p:nvPr>
            <p:ph type="sldNum" sz="quarter" idx="12"/>
          </p:nvPr>
        </p:nvSpPr>
        <p:spPr/>
        <p:txBody>
          <a:bodyPr/>
          <a:lstStyle>
            <a:lvl1pPr>
              <a:defRPr/>
            </a:lvl1pPr>
          </a:lstStyle>
          <a:p>
            <a:pPr>
              <a:defRPr/>
            </a:pPr>
            <a:fld id="{60921F76-6AEC-4E55-8602-57BF1E84FC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3922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fld id="{49CECBDF-DB60-4529-8A31-F7DCA66673A8}"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88C8889-F27F-4E3B-B399-643FDC4A3E7F}" type="slidenum">
              <a:rPr lang="en-US"/>
              <a:pPr>
                <a:defRPr/>
              </a:pPr>
              <a:t>‹#›</a:t>
            </a:fld>
            <a:endParaRPr lang="en-US"/>
          </a:p>
        </p:txBody>
      </p:sp>
    </p:spTree>
    <p:extLst>
      <p:ext uri="{BB962C8B-B14F-4D97-AF65-F5344CB8AC3E}">
        <p14:creationId xmlns:p14="http://schemas.microsoft.com/office/powerpoint/2010/main" val="1443339061"/>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3A5C8F-34DC-4288-BE8A-0115EF817650}" type="datetime1">
              <a:rPr lang="en-US">
                <a:solidFill>
                  <a:prstClr val="black">
                    <a:tint val="75000"/>
                  </a:prstClr>
                </a:solidFill>
              </a:rPr>
              <a:pPr>
                <a:defRPr/>
              </a:pPr>
              <a:t>4/22/2014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5" name="Slide Number Placeholder 5"/>
          <p:cNvSpPr>
            <a:spLocks noGrp="1"/>
          </p:cNvSpPr>
          <p:nvPr>
            <p:ph type="sldNum" sz="quarter" idx="12"/>
          </p:nvPr>
        </p:nvSpPr>
        <p:spPr/>
        <p:txBody>
          <a:bodyPr/>
          <a:lstStyle>
            <a:lvl1pPr>
              <a:defRPr/>
            </a:lvl1pPr>
          </a:lstStyle>
          <a:p>
            <a:pPr>
              <a:defRPr/>
            </a:pPr>
            <a:fld id="{635666DC-987C-4A34-BB9F-CDE312DA58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23443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606EE6-8DC2-4D28-BAE6-495C9C538C5A}" type="datetime1">
              <a:rPr lang="en-US">
                <a:solidFill>
                  <a:prstClr val="black">
                    <a:tint val="75000"/>
                  </a:prstClr>
                </a:solidFill>
              </a:rPr>
              <a:pPr>
                <a:defRPr/>
              </a:pPr>
              <a:t>4/22/2014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4" name="Slide Number Placeholder 5"/>
          <p:cNvSpPr>
            <a:spLocks noGrp="1"/>
          </p:cNvSpPr>
          <p:nvPr>
            <p:ph type="sldNum" sz="quarter" idx="12"/>
          </p:nvPr>
        </p:nvSpPr>
        <p:spPr/>
        <p:txBody>
          <a:bodyPr/>
          <a:lstStyle>
            <a:lvl1pPr>
              <a:defRPr/>
            </a:lvl1pPr>
          </a:lstStyle>
          <a:p>
            <a:pPr>
              <a:defRPr/>
            </a:pPr>
            <a:fld id="{BED7D78F-1E77-4204-B8C9-CC7E0C5EE6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60107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B5BAEF-56B2-4560-800A-72646F2BC20C}" type="datetime1">
              <a:rPr lang="en-US">
                <a:solidFill>
                  <a:prstClr val="black">
                    <a:tint val="75000"/>
                  </a:prstClr>
                </a:solidFill>
              </a:rPr>
              <a:pPr>
                <a:defRPr/>
              </a:pPr>
              <a:t>4/22/2014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7" name="Slide Number Placeholder 5"/>
          <p:cNvSpPr>
            <a:spLocks noGrp="1"/>
          </p:cNvSpPr>
          <p:nvPr>
            <p:ph type="sldNum" sz="quarter" idx="12"/>
          </p:nvPr>
        </p:nvSpPr>
        <p:spPr/>
        <p:txBody>
          <a:bodyPr/>
          <a:lstStyle>
            <a:lvl1pPr>
              <a:defRPr/>
            </a:lvl1pPr>
          </a:lstStyle>
          <a:p>
            <a:pPr>
              <a:defRPr/>
            </a:pPr>
            <a:fld id="{0090B9B4-98A0-4B8F-9FEE-3AA80C8F23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72923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1BAEAC-8AB4-4B77-8FF9-4524271D0A7F}" type="datetime1">
              <a:rPr lang="en-US">
                <a:solidFill>
                  <a:prstClr val="black">
                    <a:tint val="75000"/>
                  </a:prstClr>
                </a:solidFill>
              </a:rPr>
              <a:pPr>
                <a:defRPr/>
              </a:pPr>
              <a:t>4/22/2014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7" name="Slide Number Placeholder 5"/>
          <p:cNvSpPr>
            <a:spLocks noGrp="1"/>
          </p:cNvSpPr>
          <p:nvPr>
            <p:ph type="sldNum" sz="quarter" idx="12"/>
          </p:nvPr>
        </p:nvSpPr>
        <p:spPr/>
        <p:txBody>
          <a:bodyPr/>
          <a:lstStyle>
            <a:lvl1pPr>
              <a:defRPr/>
            </a:lvl1pPr>
          </a:lstStyle>
          <a:p>
            <a:pPr>
              <a:defRPr/>
            </a:pPr>
            <a:fld id="{0A0600A6-C7B4-48E4-A19D-595792C40A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64992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52B87E-B5C8-4535-8265-C4FA22EA50FA}" type="datetime1">
              <a:rPr lang="en-US">
                <a:solidFill>
                  <a:prstClr val="black">
                    <a:tint val="75000"/>
                  </a:prstClr>
                </a:solidFill>
              </a:rPr>
              <a:pPr>
                <a:def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6" name="Slide Number Placeholder 5"/>
          <p:cNvSpPr>
            <a:spLocks noGrp="1"/>
          </p:cNvSpPr>
          <p:nvPr>
            <p:ph type="sldNum" sz="quarter" idx="12"/>
          </p:nvPr>
        </p:nvSpPr>
        <p:spPr/>
        <p:txBody>
          <a:bodyPr/>
          <a:lstStyle>
            <a:lvl1pPr>
              <a:defRPr/>
            </a:lvl1pPr>
          </a:lstStyle>
          <a:p>
            <a:pPr>
              <a:defRPr/>
            </a:pPr>
            <a:fld id="{B3B34DAE-B99D-49BC-B584-E90BC5FFE4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01566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25D1F3-1D5D-46F3-94D4-BC860EA25DB6}" type="datetime1">
              <a:rPr lang="en-US">
                <a:solidFill>
                  <a:prstClr val="black">
                    <a:tint val="75000"/>
                  </a:prstClr>
                </a:solidFill>
              </a:rPr>
              <a:pPr>
                <a:defRPr/>
              </a:pPr>
              <a:t>4/22/2014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Streveler and Smith</a:t>
            </a:r>
          </a:p>
        </p:txBody>
      </p:sp>
      <p:sp>
        <p:nvSpPr>
          <p:cNvPr id="6" name="Slide Number Placeholder 5"/>
          <p:cNvSpPr>
            <a:spLocks noGrp="1"/>
          </p:cNvSpPr>
          <p:nvPr>
            <p:ph type="sldNum" sz="quarter" idx="12"/>
          </p:nvPr>
        </p:nvSpPr>
        <p:spPr/>
        <p:txBody>
          <a:bodyPr/>
          <a:lstStyle>
            <a:lvl1pPr>
              <a:defRPr/>
            </a:lvl1pPr>
          </a:lstStyle>
          <a:p>
            <a:pPr>
              <a:defRPr/>
            </a:pPr>
            <a:fld id="{AD480F26-910A-4BEF-8B05-07055F3A22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07287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Content, Picture, and Caption">
    <p:spTree>
      <p:nvGrpSpPr>
        <p:cNvPr id="1" name=""/>
        <p:cNvGrpSpPr/>
        <p:nvPr/>
      </p:nvGrpSpPr>
      <p:grpSpPr>
        <a:xfrm>
          <a:off x="0" y="0"/>
          <a:ext cx="0" cy="0"/>
          <a:chOff x="0" y="0"/>
          <a:chExt cx="0" cy="0"/>
        </a:xfrm>
      </p:grpSpPr>
      <p:grpSp>
        <p:nvGrpSpPr>
          <p:cNvPr id="6" name="Group 33"/>
          <p:cNvGrpSpPr>
            <a:grpSpLocks/>
          </p:cNvGrpSpPr>
          <p:nvPr/>
        </p:nvGrpSpPr>
        <p:grpSpPr bwMode="auto">
          <a:xfrm>
            <a:off x="182563" y="173038"/>
            <a:ext cx="8778875" cy="6511925"/>
            <a:chOff x="182880" y="173699"/>
            <a:chExt cx="8778240" cy="6510602"/>
          </a:xfrm>
        </p:grpSpPr>
        <p:grpSp>
          <p:nvGrpSpPr>
            <p:cNvPr id="7" name="Group 26"/>
            <p:cNvGrpSpPr>
              <a:grpSpLocks/>
            </p:cNvGrpSpPr>
            <p:nvPr/>
          </p:nvGrpSpPr>
          <p:grpSpPr bwMode="auto">
            <a:xfrm>
              <a:off x="182880" y="173699"/>
              <a:ext cx="8778240" cy="6510602"/>
              <a:chOff x="182880" y="173699"/>
              <a:chExt cx="8778240" cy="6510602"/>
            </a:xfrm>
          </p:grpSpPr>
          <p:pic>
            <p:nvPicPr>
              <p:cNvPr id="9" name="Picture 8"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a:grpSpLocks/>
              </p:cNvGrpSpPr>
              <p:nvPr/>
            </p:nvGrpSpPr>
            <p:grpSpPr bwMode="auto">
              <a:xfrm>
                <a:off x="256032" y="237744"/>
                <a:ext cx="8622792" cy="6364224"/>
                <a:chOff x="247157" y="247430"/>
                <a:chExt cx="8622792" cy="6364224"/>
              </a:xfrm>
            </p:grpSpPr>
            <p:sp>
              <p:nvSpPr>
                <p:cNvPr id="11" name="Rectangle 10"/>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cxnSp>
              <p:nvCxnSpPr>
                <p:cNvPr id="12" name="Straight Connector 11"/>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8" name="Rectangle 7"/>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grpSp>
      <p:sp>
        <p:nvSpPr>
          <p:cNvPr id="13" name="Rectangle 12"/>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4" name="Rectangle 13"/>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16"/>
          <p:cNvSpPr>
            <a:spLocks noGrp="1"/>
          </p:cNvSpPr>
          <p:nvPr>
            <p:ph type="pic" sz="quarter" idx="13"/>
          </p:nvPr>
        </p:nvSpPr>
        <p:spPr>
          <a:xfrm>
            <a:off x="352892" y="310123"/>
            <a:ext cx="3398837" cy="1204912"/>
          </a:xfrm>
        </p:spPr>
        <p:txBody>
          <a:bodyPr rtlCol="0">
            <a:normAutofit/>
          </a:bodyPr>
          <a:lstStyle>
            <a:lvl1pPr>
              <a:buNone/>
              <a:defRPr sz="1800"/>
            </a:lvl1pPr>
          </a:lstStyle>
          <a:p>
            <a:pPr lvl="0"/>
            <a:r>
              <a:rPr lang="en-US" noProof="0" smtClean="0"/>
              <a:t>Click icon to add picture</a:t>
            </a:r>
            <a:endParaRPr noProof="0"/>
          </a:p>
        </p:txBody>
      </p:sp>
      <p:sp>
        <p:nvSpPr>
          <p:cNvPr id="15" name="Date Placeholder 4"/>
          <p:cNvSpPr>
            <a:spLocks noGrp="1"/>
          </p:cNvSpPr>
          <p:nvPr>
            <p:ph type="dt" sz="half" idx="14"/>
          </p:nvPr>
        </p:nvSpPr>
        <p:spPr/>
        <p:txBody>
          <a:bodyPr/>
          <a:lstStyle>
            <a:lvl1pPr eaLnBrk="0" hangingPunct="0">
              <a:defRPr>
                <a:solidFill>
                  <a:srgbClr val="000000"/>
                </a:solidFill>
                <a:latin typeface="Arial"/>
              </a:defRPr>
            </a:lvl1pPr>
          </a:lstStyle>
          <a:p>
            <a:pPr>
              <a:defRPr/>
            </a:pPr>
            <a:fld id="{5DFF07D0-2566-4FAC-B56E-F3B2F8F2DF9F}" type="datetime1">
              <a:rPr lang="en-US"/>
              <a:pPr>
                <a:defRPr/>
              </a:pPr>
              <a:t>4/22/2014</a:t>
            </a:fld>
            <a:endParaRPr lang="en-US"/>
          </a:p>
        </p:txBody>
      </p:sp>
      <p:sp>
        <p:nvSpPr>
          <p:cNvPr id="16" name="Footer Placeholder 5"/>
          <p:cNvSpPr>
            <a:spLocks noGrp="1"/>
          </p:cNvSpPr>
          <p:nvPr>
            <p:ph type="ftr" sz="quarter" idx="15"/>
          </p:nvPr>
        </p:nvSpPr>
        <p:spPr/>
        <p:txBody>
          <a:bodyPr/>
          <a:lstStyle>
            <a:lvl1pPr eaLnBrk="0" hangingPunct="0">
              <a:defRPr>
                <a:solidFill>
                  <a:srgbClr val="000000"/>
                </a:solidFill>
                <a:latin typeface="Arial"/>
              </a:defRPr>
            </a:lvl1pPr>
          </a:lstStyle>
          <a:p>
            <a:pPr>
              <a:defRPr/>
            </a:pPr>
            <a:r>
              <a:rPr lang="en-US"/>
              <a:t>Streveler and Smith</a:t>
            </a:r>
          </a:p>
        </p:txBody>
      </p:sp>
      <p:sp>
        <p:nvSpPr>
          <p:cNvPr id="18" name="Slide Number Placeholder 6"/>
          <p:cNvSpPr>
            <a:spLocks noGrp="1"/>
          </p:cNvSpPr>
          <p:nvPr>
            <p:ph type="sldNum" sz="quarter" idx="16"/>
          </p:nvPr>
        </p:nvSpPr>
        <p:spPr/>
        <p:txBody>
          <a:bodyPr/>
          <a:lstStyle>
            <a:lvl1pPr eaLnBrk="0" hangingPunct="0">
              <a:defRPr>
                <a:solidFill>
                  <a:srgbClr val="000000"/>
                </a:solidFill>
                <a:latin typeface="Arial"/>
              </a:defRPr>
            </a:lvl1pPr>
          </a:lstStyle>
          <a:p>
            <a:pPr>
              <a:defRPr/>
            </a:pPr>
            <a:fld id="{C814FD87-9009-41A4-9CA3-718814BBB055}" type="slidenum">
              <a:rPr lang="en-US"/>
              <a:pPr>
                <a:defRPr/>
              </a:pPr>
              <a:t>‹#›</a:t>
            </a:fld>
            <a:endParaRPr lang="en-US"/>
          </a:p>
        </p:txBody>
      </p:sp>
    </p:spTree>
    <p:extLst>
      <p:ext uri="{BB962C8B-B14F-4D97-AF65-F5344CB8AC3E}">
        <p14:creationId xmlns:p14="http://schemas.microsoft.com/office/powerpoint/2010/main" val="31662348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483AC4B-3868-452D-AE1F-11563B59D83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68859-D5D6-4DEE-B26A-FCC4E507E4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98566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C230439-DA52-4F59-812C-15DE78BC41CE}"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ACE02-3941-49AC-86C4-73E86D9FEC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69723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3E275F01-C664-4265-84B8-9CB5D4E3F6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6C907-B3A4-47EE-803D-B9582610D2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07396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9D433C-6DA2-41CE-ACD5-55542B2DB310}"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80498BA-1902-4091-AC38-633DE6F6E520}"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EFF0B-2556-454F-BDD4-D452D98DE0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66410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42A3CCA3-F6E4-424F-ABC3-1AA4D29250D1}"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9665BD-FDCA-433B-8809-97B2A4F537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2204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40385915-0B2B-4BB7-9DF6-3FED82FCED24}"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C9D16-48D9-4B78-953F-C9774B5DD8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21812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A5AFC46F-3EC2-4E90-AEF9-86D0405B23E2}"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D9AAA2-1BFD-4285-BCBE-F3DE508150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75818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99BFEEC-E7F7-4942-B9FE-97BFA88E7C58}"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A784B-09F8-4404-9253-5D55F8E928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468886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C1A9A5F0-486A-4B37-9761-EBDD9CD53CB4}"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235B1B-41F9-4B89-8B57-2766780375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12538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8BE410A-7BBD-4E32-9CDD-FE321D2663C4}"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D0A9B2-96AD-4014-B5F3-B893009C7B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8641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1E9C9A5F-FB8C-496F-B64A-6111C305C42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ADF4-5C96-4CA8-BE32-AD6EC02B5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10850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38C7577-E0AC-48A4-B750-136BA101F44C}"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4965C-7B77-44B1-A28B-7F1D624873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11406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A9EF01E-196A-40A4-B6E9-5FF2B3389128}"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A035ED-4013-47AD-B510-7160C087EA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0925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5EC8B1-8D14-4892-BA98-829690883389}"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79438"/>
          </a:xfrm>
        </p:spPr>
        <p:txBody>
          <a:bodyPr/>
          <a:lstStyle>
            <a:lvl1pPr>
              <a:defRPr>
                <a:solidFill>
                  <a:srgbClr val="006666"/>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7AD6D32E-4DA4-4E61-AE6C-A9F721C37BA0}" type="datetimeFigureOut">
              <a:rPr lang="en-US">
                <a:solidFill>
                  <a:srgbClr val="000000"/>
                </a:solidFill>
              </a:rPr>
              <a:pPr>
                <a:defRPr/>
              </a:pPr>
              <a:t>4/23/2014</a:t>
            </a:fld>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pic>
        <p:nvPicPr>
          <p:cNvPr id="5" name="Content Placeholder 7" descr="color_bars_junior_CROPPED.jpg"/>
          <p:cNvPicPr>
            <a:picLocks noChangeAspect="1"/>
          </p:cNvPicPr>
          <p:nvPr userDrawn="1"/>
        </p:nvPicPr>
        <p:blipFill>
          <a:blip r:embed="rId2" cstate="print"/>
          <a:srcRect r="61090" b="51052"/>
          <a:stretch>
            <a:fillRect/>
          </a:stretch>
        </p:blipFill>
        <p:spPr>
          <a:xfrm flipV="1">
            <a:off x="0" y="0"/>
            <a:ext cx="3276600" cy="93564"/>
          </a:xfrm>
          <a:prstGeom prst="rect">
            <a:avLst/>
          </a:prstGeom>
        </p:spPr>
      </p:pic>
      <p:pic>
        <p:nvPicPr>
          <p:cNvPr id="7" name="Picture 6" descr="PE_ENE logo.jpg"/>
          <p:cNvPicPr>
            <a:picLocks noChangeAspect="1"/>
          </p:cNvPicPr>
          <p:nvPr userDrawn="1"/>
        </p:nvPicPr>
        <p:blipFill>
          <a:blip r:embed="rId3" cstate="print"/>
          <a:stretch>
            <a:fillRect/>
          </a:stretch>
        </p:blipFill>
        <p:spPr>
          <a:xfrm>
            <a:off x="152400" y="5867400"/>
            <a:ext cx="1371600" cy="857250"/>
          </a:xfrm>
          <a:prstGeom prst="rect">
            <a:avLst/>
          </a:prstGeom>
        </p:spPr>
      </p:pic>
    </p:spTree>
    <p:extLst>
      <p:ext uri="{BB962C8B-B14F-4D97-AF65-F5344CB8AC3E}">
        <p14:creationId xmlns:p14="http://schemas.microsoft.com/office/powerpoint/2010/main" val="28624467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A172653-C0C7-48B5-AD2C-9D45CB0BEF76}" type="datetime1">
              <a:rPr lang="en-US"/>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B90131EF-1CE0-473D-81BA-82F47699B46A}" type="slidenum">
              <a:rPr lang="en-US"/>
              <a:pPr/>
              <a:t>‹#›</a:t>
            </a:fld>
            <a:endParaRPr lang="en-US"/>
          </a:p>
        </p:txBody>
      </p:sp>
    </p:spTree>
    <p:extLst>
      <p:ext uri="{BB962C8B-B14F-4D97-AF65-F5344CB8AC3E}">
        <p14:creationId xmlns:p14="http://schemas.microsoft.com/office/powerpoint/2010/main" val="258162997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AC01D83-2FDD-4774-A743-F58F65D81544}" type="datetime1">
              <a:rPr lang="en-US"/>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B1058EEA-550D-4983-B1DE-F0FD2D4C8874}" type="slidenum">
              <a:rPr lang="en-US"/>
              <a:pPr/>
              <a:t>‹#›</a:t>
            </a:fld>
            <a:endParaRPr lang="en-US"/>
          </a:p>
        </p:txBody>
      </p:sp>
    </p:spTree>
    <p:extLst>
      <p:ext uri="{BB962C8B-B14F-4D97-AF65-F5344CB8AC3E}">
        <p14:creationId xmlns:p14="http://schemas.microsoft.com/office/powerpoint/2010/main" val="36183690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74EA709-B7B5-4FAC-A283-252AB69AEC50}" type="datetime1">
              <a:rPr lang="en-US"/>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1FF5B5B1-C52C-4199-882B-224F703E27BA}" type="slidenum">
              <a:rPr lang="en-US"/>
              <a:pPr/>
              <a:t>‹#›</a:t>
            </a:fld>
            <a:endParaRPr lang="en-US"/>
          </a:p>
        </p:txBody>
      </p:sp>
    </p:spTree>
    <p:extLst>
      <p:ext uri="{BB962C8B-B14F-4D97-AF65-F5344CB8AC3E}">
        <p14:creationId xmlns:p14="http://schemas.microsoft.com/office/powerpoint/2010/main" val="26220668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69D3376-A89C-49A4-9105-59C602742197}" type="datetime1">
              <a:rPr lang="en-US"/>
              <a:pPr/>
              <a:t>4/23/2014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333CD429-D8EA-4DAC-8513-C4154A16304F}" type="slidenum">
              <a:rPr lang="en-US"/>
              <a:pPr/>
              <a:t>‹#›</a:t>
            </a:fld>
            <a:endParaRPr lang="en-US"/>
          </a:p>
        </p:txBody>
      </p:sp>
    </p:spTree>
    <p:extLst>
      <p:ext uri="{BB962C8B-B14F-4D97-AF65-F5344CB8AC3E}">
        <p14:creationId xmlns:p14="http://schemas.microsoft.com/office/powerpoint/2010/main" val="14991667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8762224-33BB-418B-B9C0-6909E4B90C1D}" type="datetime1">
              <a:rPr lang="en-US"/>
              <a:pPr/>
              <a:t>4/23/2014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a:lvl1pPr>
          </a:lstStyle>
          <a:p>
            <a:fld id="{5F22C25F-6AA3-4789-816D-F3E84C195306}" type="slidenum">
              <a:rPr lang="en-US"/>
              <a:pPr/>
              <a:t>‹#›</a:t>
            </a:fld>
            <a:endParaRPr lang="en-US"/>
          </a:p>
        </p:txBody>
      </p:sp>
    </p:spTree>
    <p:extLst>
      <p:ext uri="{BB962C8B-B14F-4D97-AF65-F5344CB8AC3E}">
        <p14:creationId xmlns:p14="http://schemas.microsoft.com/office/powerpoint/2010/main" val="36929351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FC93194-61B3-4400-81BD-80765D3774FC}" type="datetime1">
              <a:rPr lang="en-US"/>
              <a:pPr/>
              <a:t>4/23/2014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lvl1pPr>
          </a:lstStyle>
          <a:p>
            <a:fld id="{0CC9C674-5EC4-4B64-B001-AF1D32890806}" type="slidenum">
              <a:rPr lang="en-US"/>
              <a:pPr/>
              <a:t>‹#›</a:t>
            </a:fld>
            <a:endParaRPr lang="en-US"/>
          </a:p>
        </p:txBody>
      </p:sp>
    </p:spTree>
    <p:extLst>
      <p:ext uri="{BB962C8B-B14F-4D97-AF65-F5344CB8AC3E}">
        <p14:creationId xmlns:p14="http://schemas.microsoft.com/office/powerpoint/2010/main" val="17902857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BA5F11-DD8B-4C6F-B2FA-2D388AF570BE}" type="datetime1">
              <a:rPr lang="en-US"/>
              <a:pPr/>
              <a:t>4/23/2014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a:lvl1pPr>
          </a:lstStyle>
          <a:p>
            <a:fld id="{B24BD132-5B25-41A5-8AB1-55A027C214A0}" type="slidenum">
              <a:rPr lang="en-US"/>
              <a:pPr/>
              <a:t>‹#›</a:t>
            </a:fld>
            <a:endParaRPr lang="en-US"/>
          </a:p>
        </p:txBody>
      </p:sp>
    </p:spTree>
    <p:extLst>
      <p:ext uri="{BB962C8B-B14F-4D97-AF65-F5344CB8AC3E}">
        <p14:creationId xmlns:p14="http://schemas.microsoft.com/office/powerpoint/2010/main" val="13711063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1E0F95C-F3D5-4800-BB95-7A47F3DFF9B2}" type="datetime1">
              <a:rPr lang="en-US"/>
              <a:pPr/>
              <a:t>4/23/2014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6A4716FA-A5C8-4CC8-A402-B05E0488BC7F}" type="slidenum">
              <a:rPr lang="en-US"/>
              <a:pPr/>
              <a:t>‹#›</a:t>
            </a:fld>
            <a:endParaRPr lang="en-US"/>
          </a:p>
        </p:txBody>
      </p:sp>
    </p:spTree>
    <p:extLst>
      <p:ext uri="{BB962C8B-B14F-4D97-AF65-F5344CB8AC3E}">
        <p14:creationId xmlns:p14="http://schemas.microsoft.com/office/powerpoint/2010/main" val="27453074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663E5BD-4435-4414-9082-7EB9BAB838BE}" type="datetime1">
              <a:rPr lang="en-US"/>
              <a:pPr/>
              <a:t>4/23/2014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EA5C8457-3E8E-4320-940A-F06A4F0631F4}" type="slidenum">
              <a:rPr lang="en-US"/>
              <a:pPr/>
              <a:t>‹#›</a:t>
            </a:fld>
            <a:endParaRPr lang="en-US"/>
          </a:p>
        </p:txBody>
      </p:sp>
    </p:spTree>
    <p:extLst>
      <p:ext uri="{BB962C8B-B14F-4D97-AF65-F5344CB8AC3E}">
        <p14:creationId xmlns:p14="http://schemas.microsoft.com/office/powerpoint/2010/main" val="3062907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763B94-4C66-44ED-A9D1-054E3F461955}" type="slidenum">
              <a:rPr lang="en-US"/>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295098-25CD-4231-A817-E1E8B4ED8956}" type="datetime1">
              <a:rPr lang="en-US"/>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12D54039-D35F-49E3-8076-D30DC3FC91CE}" type="slidenum">
              <a:rPr lang="en-US"/>
              <a:pPr/>
              <a:t>‹#›</a:t>
            </a:fld>
            <a:endParaRPr lang="en-US"/>
          </a:p>
        </p:txBody>
      </p:sp>
    </p:spTree>
    <p:extLst>
      <p:ext uri="{BB962C8B-B14F-4D97-AF65-F5344CB8AC3E}">
        <p14:creationId xmlns:p14="http://schemas.microsoft.com/office/powerpoint/2010/main" val="27390118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CAFA8A-B0E1-466A-A4F3-7501F6E04842}" type="datetime1">
              <a:rPr lang="en-US"/>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C80D9388-9CBB-4341-AEC7-4C9630C92C1A}" type="slidenum">
              <a:rPr lang="en-US"/>
              <a:pPr/>
              <a:t>‹#›</a:t>
            </a:fld>
            <a:endParaRPr lang="en-US"/>
          </a:p>
        </p:txBody>
      </p:sp>
    </p:spTree>
    <p:extLst>
      <p:ext uri="{BB962C8B-B14F-4D97-AF65-F5344CB8AC3E}">
        <p14:creationId xmlns:p14="http://schemas.microsoft.com/office/powerpoint/2010/main" val="15797890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C35642-8755-BE40-8366-B5809E9423B8}" type="datetimeFigureOut">
              <a:rPr lang="en-US">
                <a:solidFill>
                  <a:prstClr val="black">
                    <a:tint val="75000"/>
                  </a:prstClr>
                </a:solidFill>
              </a:rPr>
              <a:pPr>
                <a:def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0856E4-F190-F14C-872D-A2E9891E2F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35584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7FE8FF-9CC1-7448-9EF0-812664358C7E}" type="datetimeFigureOut">
              <a:rPr lang="en-US">
                <a:solidFill>
                  <a:prstClr val="black">
                    <a:tint val="75000"/>
                  </a:prstClr>
                </a:solidFill>
              </a:rPr>
              <a:pPr>
                <a:def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AF7088-2866-864A-BFA3-756474A6EE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3039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1CBAA4-6451-A945-BBE3-0119A2CA506B}" type="datetimeFigureOut">
              <a:rPr lang="en-US">
                <a:solidFill>
                  <a:prstClr val="black">
                    <a:tint val="75000"/>
                  </a:prstClr>
                </a:solidFill>
              </a:rPr>
              <a:pPr>
                <a:def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048BC1-032C-5F4B-B3D0-88DD7ACA3D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71470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F466A9-77A9-A346-B36D-7F0E89EC76D6}" type="datetimeFigureOut">
              <a:rPr lang="en-US">
                <a:solidFill>
                  <a:prstClr val="black">
                    <a:tint val="75000"/>
                  </a:prstClr>
                </a:solidFill>
              </a:rPr>
              <a:pPr>
                <a:defRPr/>
              </a:pPr>
              <a:t>4/23/2014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BBFF39-03A5-F548-AD26-772CC841B9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96649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15AE13-0131-5B43-9E4F-F5D12135E86B}" type="datetimeFigureOut">
              <a:rPr lang="en-US">
                <a:solidFill>
                  <a:prstClr val="black">
                    <a:tint val="75000"/>
                  </a:prstClr>
                </a:solidFill>
              </a:rPr>
              <a:pPr>
                <a:defRPr/>
              </a:pPr>
              <a:t>4/23/2014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439DCE3-D025-E74E-88D1-88D20F15B9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69459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90B4BD-321A-3644-9B94-F13F6BD0110C}" type="datetimeFigureOut">
              <a:rPr lang="en-US">
                <a:solidFill>
                  <a:prstClr val="black">
                    <a:tint val="75000"/>
                  </a:prstClr>
                </a:solidFill>
              </a:rPr>
              <a:pPr>
                <a:defRPr/>
              </a:pPr>
              <a:t>4/23/2014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66ACC56-8205-024E-9FC6-551F61F965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89313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450B7B-35EE-1247-8D16-90C0E4ABD050}" type="datetimeFigureOut">
              <a:rPr lang="en-US">
                <a:solidFill>
                  <a:prstClr val="black">
                    <a:tint val="75000"/>
                  </a:prstClr>
                </a:solidFill>
              </a:rPr>
              <a:pPr>
                <a:defRPr/>
              </a:pPr>
              <a:t>4/23/2014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28AA341-4A61-384C-A267-379ED90A8E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06631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E985F3-816D-8542-81D3-2AC6F7039069}" type="datetimeFigureOut">
              <a:rPr lang="en-US">
                <a:solidFill>
                  <a:prstClr val="black">
                    <a:tint val="75000"/>
                  </a:prstClr>
                </a:solidFill>
              </a:rPr>
              <a:pPr>
                <a:defRPr/>
              </a:pPr>
              <a:t>4/23/2014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794D31-20E4-C242-9C10-43D4220288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911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552ECD-9190-406E-86B0-9D47CB5C7463}" type="slidenum">
              <a:rPr lang="en-US"/>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31207D-34A4-1E4F-9749-4300C8B929D8}" type="datetimeFigureOut">
              <a:rPr lang="en-US">
                <a:solidFill>
                  <a:prstClr val="black">
                    <a:tint val="75000"/>
                  </a:prstClr>
                </a:solidFill>
              </a:rPr>
              <a:pPr>
                <a:defRPr/>
              </a:pPr>
              <a:t>4/23/2014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FE88BC-7FFD-304C-B824-2B5F570551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02613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B1BDB-1B67-A84B-8391-76A35018AF66}" type="datetimeFigureOut">
              <a:rPr lang="en-US">
                <a:solidFill>
                  <a:prstClr val="black">
                    <a:tint val="75000"/>
                  </a:prstClr>
                </a:solidFill>
              </a:rPr>
              <a:pPr>
                <a:def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8E873A-A7A5-9E48-B8BF-76D960EE36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41928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AF50C0-DA09-F040-9494-494720B5AB08}" type="datetimeFigureOut">
              <a:rPr lang="en-US">
                <a:solidFill>
                  <a:prstClr val="black">
                    <a:tint val="75000"/>
                  </a:prstClr>
                </a:solidFill>
              </a:rPr>
              <a:pPr>
                <a:def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205664-3587-B844-978E-580B4D37D4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72771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3D41E24-4F27-4B8E-8055-830C5B18EBFF}"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17C10C-4870-41AD-BB9C-BCE5ADA85B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480108"/>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83E3B8F-FC48-4C22-9E44-56D9EDA5233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F889-C37F-4BC4-962B-8CFFBC62A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3613"/>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D326D05-1AFD-4D76-8681-BB3AB15B7E6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F952EF-0FA6-4AF2-90A6-F2946629F6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250238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D86C4F5-CD85-44B5-BF77-736DD8551B62}"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3C964F-A537-4EC5-9A90-E19BEA423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8334600"/>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DD5807D6-729E-4863-B1B5-C081A92AD169}"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107382B-0EEF-40AA-AAAC-BE0690FE1E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4275061"/>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45B2AB78-9C4A-419D-829E-0EA12DFFDE4E}"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BCBBFA-0A35-48B3-B743-46353D0A5F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1831505"/>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5E897E8D-2A4F-4C27-A180-AE140692BC0A}"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9FE0BF4-175C-49F0-8BC0-91E064EB82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41149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C230439-DA52-4F59-812C-15DE78BC41CE}"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ACE02-3941-49AC-86C4-73E86D9FEC41}"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90667A8-1CB8-48CD-9E92-B74C70CCF5D4}" type="slidenum">
              <a:rPr lang="en-US"/>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B86ACDF8-6589-4D0A-A681-E74983920A1E}"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C95B0F-9598-4011-AC93-C32F6A7E14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311045"/>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9F15EF38-2BA4-4033-B2D8-CB30CC65296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9D5CB-7498-4E45-A1E4-AE4D70E646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2116422"/>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50CFA75D-9689-4B33-B331-FA037FFFFA2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A8CBE1-B373-4571-88E4-A7C06CCF7E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3148593"/>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809FFC7-CB36-417C-A633-B4D5F1329934}"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EEA49F-A40D-4B4D-AA92-BFFB79F472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9680731"/>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5073356"/>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fld id="{136D6DCA-3146-4724-9C3F-ED8F1AA87CA7}" type="slidenum">
              <a:rPr lang="en-US" smtClean="0">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fld id="{0B972CA2-7E50-426B-A280-7F41BE3C9A8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4091565"/>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22457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125036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313041"/>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893102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EE0D154-41A9-49DB-AD5E-75F46F80AC55}" type="slidenum">
              <a:rPr lang="en-US"/>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solidFill>
                  <a:srgbClr val="000000"/>
                </a:solidFill>
              </a:rPr>
              <a:pPr>
                <a:def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6272790"/>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0096551"/>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solidFill>
                  <a:srgbClr val="000000"/>
                </a:solidFill>
              </a:rPr>
              <a:pPr>
                <a:def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904781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0447559"/>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0676354"/>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532215"/>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021505"/>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6013527"/>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1821324"/>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fld id="{81979DDD-F73F-4E9D-A059-5787E309C87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ADD10AF-82F5-4454-AC09-E626DB7E24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2934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DA42C6B-F65F-4E8F-9968-D0B7A34A0B36}" type="slidenum">
              <a:rPr lang="en-US"/>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379344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747511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047360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218087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647319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266685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10242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696826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4408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3400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AAEC8AD-20D4-4A9F-8B0F-C7B65C6BBC97}" type="slidenum">
              <a:rPr lang="en-US"/>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843223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68FB4EF2-38ED-48FE-AD4C-CDBB492B4AC0}"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C8D3F-5D6B-46C5-A1C2-4049E6B82F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393538"/>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014393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733119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817807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532831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776930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95387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915401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6111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3EB8C0-B80F-44FF-9C97-03B817698BD6}" type="slidenum">
              <a:rPr lang="en-US"/>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212309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881043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854178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580581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752399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06590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072088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408049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68738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0737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6423A7-FA92-4726-847F-B9368D07BA48}" type="slidenum">
              <a:rPr lang="en-US"/>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755289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01964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10825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89018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750445"/>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595282"/>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340458"/>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8238252"/>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solidFill>
                  <a:srgbClr val="000000"/>
                </a:solidFill>
              </a:rPr>
              <a:pPr>
                <a:def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5848851"/>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05721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849503-95C2-4C89-A92C-ECA72DBFE22F}" type="slidenum">
              <a:rPr lang="en-US"/>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solidFill>
                  <a:srgbClr val="000000"/>
                </a:solidFill>
              </a:rPr>
              <a:pPr>
                <a:def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5248456"/>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5428976"/>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999671"/>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13404"/>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024948"/>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1308417"/>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3736838"/>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fld id="{81979DDD-F73F-4E9D-A059-5787E309C87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ADD10AF-82F5-4454-AC09-E626DB7E24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378219"/>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830717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549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3D41E24-4F27-4B8E-8055-830C5B18EBFF}"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17C10C-4870-41AD-BB9C-BCE5ADA85BE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87049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382243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650633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25950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520908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019139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830385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286958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916091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68FB4EF2-38ED-48FE-AD4C-CDBB492B4AC0}"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C8D3F-5D6B-46C5-A1C2-4049E6B82F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90611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83E3B8F-FC48-4C22-9E44-56D9EDA5233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F889-C37F-4BC4-962B-8CFFBC62A4F9}"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BB0939C0-3E5B-4416-AA9F-B3EDD5551D16}" type="slidenum">
              <a:rPr lang="en-US" altLang="en-US">
                <a:solidFill>
                  <a:srgbClr val="000000"/>
                </a:solidFill>
              </a:rPr>
              <a:pPr/>
              <a:t>‹#›</a:t>
            </a:fld>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6D605D-BD14-442F-B305-169581619C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6816815"/>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06768E98-C513-4280-94A6-40413A9240AC}" type="slidenum">
              <a:rPr lang="en-US" altLang="en-US">
                <a:solidFill>
                  <a:srgbClr val="000000"/>
                </a:solidFill>
              </a:rPr>
              <a:pPr/>
              <a:t>‹#›</a:t>
            </a:fld>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3738A4-30C5-4E01-908C-B1F748258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1735987"/>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9B9A0A55-70C2-4047-BAF1-D7017F34C913}" type="slidenum">
              <a:rPr lang="en-US" altLang="en-US">
                <a:solidFill>
                  <a:srgbClr val="000000"/>
                </a:solidFill>
              </a:rPr>
              <a:pPr/>
              <a:t>‹#›</a:t>
            </a:fld>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E82B6A-2F24-4919-9B62-0D39CEF69E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8373243"/>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940890BF-D773-42E8-A260-0909569F1AAE}" type="slidenum">
              <a:rPr lang="en-US" altLang="en-US">
                <a:solidFill>
                  <a:srgbClr val="000000"/>
                </a:solidFill>
              </a:rPr>
              <a:pPr/>
              <a:t>‹#›</a:t>
            </a:fld>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87CA908-4116-4914-ACF2-B489ADEBBF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6480625"/>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10113316-FCB7-4D5F-8919-5791AC723AE6}" type="slidenum">
              <a:rPr lang="en-US" altLang="en-US">
                <a:solidFill>
                  <a:srgbClr val="000000"/>
                </a:solidFill>
              </a:rPr>
              <a:pPr/>
              <a:t>‹#›</a:t>
            </a:fld>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B2F42FE-6C72-4220-B057-E4D9E85C39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6527736"/>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27340870-7EE6-437E-BC0F-63EC7C5EA739}" type="slidenum">
              <a:rPr lang="en-US" altLang="en-US">
                <a:solidFill>
                  <a:srgbClr val="000000"/>
                </a:solidFill>
              </a:rPr>
              <a:pPr/>
              <a:t>‹#›</a:t>
            </a:fld>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466716C-6561-4513-870A-F0CD1873FF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9952823"/>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314E3CDD-D020-4504-803B-B98ED10F3147}" type="slidenum">
              <a:rPr lang="en-US" altLang="en-US">
                <a:solidFill>
                  <a:srgbClr val="000000"/>
                </a:solidFill>
              </a:rPr>
              <a:pPr/>
              <a:t>‹#›</a:t>
            </a:fld>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62F3465-5977-453A-99DC-330EC83388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8640727"/>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EAB810E5-CBDB-4825-BFB2-779B8E4E76D0}" type="slidenum">
              <a:rPr lang="en-US" altLang="en-US">
                <a:solidFill>
                  <a:srgbClr val="000000"/>
                </a:solidFill>
              </a:rPr>
              <a:pPr/>
              <a:t>‹#›</a:t>
            </a:fld>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1176742-EC7D-4346-8C76-46FD56FF5E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5363527"/>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B1370DDD-8A31-41B5-A7F9-F3A62C23727D}" type="slidenum">
              <a:rPr lang="en-US" altLang="en-US">
                <a:solidFill>
                  <a:srgbClr val="000000"/>
                </a:solidFill>
              </a:rPr>
              <a:pPr/>
              <a:t>‹#›</a:t>
            </a:fld>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03864D-9349-4749-AD6A-9500CBD36E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2950214"/>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A363DD4-E354-4C3E-AA85-F358D45D6547}" type="slidenum">
              <a:rPr lang="en-US" altLang="en-US">
                <a:solidFill>
                  <a:srgbClr val="000000"/>
                </a:solidFill>
              </a:rPr>
              <a:pPr/>
              <a:t>‹#›</a:t>
            </a:fld>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21D58C-64A5-4847-BA19-A8712C38B4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56811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D326D05-1AFD-4D76-8681-BB3AB15B7E6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F952EF-0FA6-4AF2-90A6-F2946629F625}"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B3CF36AC-786E-4BAD-B60F-34B3A91391CC}" type="slidenum">
              <a:rPr lang="en-US" altLang="en-US">
                <a:solidFill>
                  <a:srgbClr val="000000"/>
                </a:solidFill>
              </a:rPr>
              <a:pPr/>
              <a:t>‹#›</a:t>
            </a:fld>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297B04-2A6C-4F88-B7E0-D1D543A5E6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9705727"/>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fld id="{4AEF2B44-B8F0-49D7-B842-63413EEDDB7F}" type="slidenum">
              <a:rPr lang="en-US" altLang="en-US">
                <a:solidFill>
                  <a:srgbClr val="000000"/>
                </a:solidFill>
              </a:rPr>
              <a:pPr/>
              <a:t>‹#›</a:t>
            </a:fld>
            <a:endParaRPr lang="en-US" alt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EBA1AADD-8562-4476-9DC3-C2AAED0D9F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998626"/>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185C25-CC06-41DD-A19D-6DFE2B7198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625344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8461D3-5D49-4FBE-99B7-D26D04D74C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078361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E8D5FF-78D4-4212-9591-82DDBD30E6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40607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27C1A04-898B-45E1-9395-B1EEB7BCC8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613862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4A9E720-84E2-41A0-94C5-5919F7C900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598928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96BE2DF-8758-47BB-82AE-F195AA33E5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044544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5FB5C47-1383-460A-A103-D36940BA48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567882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95E0F8-C1CD-4727-AF09-93B48E95F8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427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3E275F01-C664-4265-84B8-9CB5D4E3F6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6C907-B3A4-47EE-803D-B9582610D2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D86C4F5-CD85-44B5-BF77-736DD8551B62}"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3C964F-A537-4EC5-9A90-E19BEA4231CF}"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5529670-1E21-4800-A032-14E0A35C42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351301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B93725-AFED-4842-8A5D-7D223A5184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039616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8DE8BD-AD9D-4A4F-99FB-3BCBDE77FE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1035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DD5807D6-729E-4863-B1B5-C081A92AD169}"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107382B-0EEF-40AA-AAAC-BE0690FE1E7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45B2AB78-9C4A-419D-829E-0EA12DFFDE4E}"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BCBBFA-0A35-48B3-B743-46353D0A5FF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5E897E8D-2A4F-4C27-A180-AE140692BC0A}"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9FE0BF4-175C-49F0-8BC0-91E064EB823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B86ACDF8-6589-4D0A-A681-E74983920A1E}"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C95B0F-9598-4011-AC93-C32F6A7E14D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9F15EF38-2BA4-4033-B2D8-CB30CC65296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9D5CB-7498-4E45-A1E4-AE4D70E6464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50CFA75D-9689-4B33-B331-FA037FFFFA2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A8CBE1-B373-4571-88E4-A7C06CCF7EA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809FFC7-CB36-417C-A633-B4D5F1329934}"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EEA49F-A40D-4B4D-AA92-BFFB79F472EC}"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fld id="{136D6DCA-3146-4724-9C3F-ED8F1AA87CA7}" type="slidenum">
              <a:rPr lang="en-US" smtClean="0">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fld id="{0B972CA2-7E50-426B-A280-7F41BE3C9A82}" type="slidenum">
              <a:rPr lang="en-US" smtClean="0">
                <a:solidFill>
                  <a:srgbClr val="000000"/>
                </a:solidFill>
              </a:rPr>
              <a:pPr/>
              <a:t>‹#›</a:t>
            </a:fld>
            <a:endParaRPr lang="en-US">
              <a:solidFill>
                <a:srgbClr val="000000"/>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80498BA-1902-4091-AC38-633DE6F6E520}"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EFF0B-2556-454F-BDD4-D452D98DE046}"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802DFD3-F00D-4105-A742-38A24159BA8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1365C5-B15E-44C4-8FDF-9C52E9986E8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00CAAD2F-2487-4773-9200-C645C61E7260}"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956D96-FA58-4A03-8C09-46DDDEAC5A0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BFD0A7C7-C288-40AF-9FFF-01528DDA6DFF}"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4D8D5-924E-47A7-9237-F01368F3E83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7A2562E5-7A8E-4663-AF5B-7294E3A89D9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2F553C-C2E7-43F1-A4FC-911E463F7A5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5C9EB6EC-3534-49CC-A9D8-BE0787F6D0CF}"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01753F6-B266-49FE-ADC8-1CAC1AA486B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6077D576-0BDC-473B-ADF1-AC615D3E86B3}"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0D83E9-2346-4872-A0F5-B60F86F41F5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F8C2A2DD-E46F-452C-ACB3-C11B10694FEA}"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6A7739D-1DA4-43E0-BD94-9F454DB8D40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5357A037-2CC3-4FB8-96ED-FE600EE3ED5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112AB6-4C31-4414-A052-C01C20FDF46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E9B68D-6B46-480B-BDD9-CA958D3BC057}"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FFDFD9-0F47-4248-90BE-30C69BDB558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554332C-74E8-44F5-B2E2-D43A49201CB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80D5F5-B8B7-4614-8D8D-FECFECEA89E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42A3CCA3-F6E4-424F-ABC3-1AA4D29250D1}"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9665BD-FDCA-433B-8809-97B2A4F537C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8A81197-A315-4B46-837E-D0BD1FE9E03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805696-5262-4766-B59A-189071B0DC56}"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fld id="{659AD747-26C3-4B47-BFF2-D39D006C2CF9}"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B13FB88-36FB-4D57-A33D-A6212BEC2A1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3D41E24-4F27-4B8E-8055-830C5B18EBFF}"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17C10C-4870-41AD-BB9C-BCE5ADA85BE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83E3B8F-FC48-4C22-9E44-56D9EDA5233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F889-C37F-4BC4-962B-8CFFBC62A4F9}"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D326D05-1AFD-4D76-8681-BB3AB15B7E6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F952EF-0FA6-4AF2-90A6-F2946629F625}"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D86C4F5-CD85-44B5-BF77-736DD8551B62}"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3C964F-A537-4EC5-9A90-E19BEA4231CF}"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DD5807D6-729E-4863-B1B5-C081A92AD169}"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107382B-0EEF-40AA-AAAC-BE0690FE1E7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45B2AB78-9C4A-419D-829E-0EA12DFFDE4E}"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BCBBFA-0A35-48B3-B743-46353D0A5FF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5E897E8D-2A4F-4C27-A180-AE140692BC0A}"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9FE0BF4-175C-49F0-8BC0-91E064EB823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B86ACDF8-6589-4D0A-A681-E74983920A1E}"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C95B0F-9598-4011-AC93-C32F6A7E14D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40385915-0B2B-4BB7-9DF6-3FED82FCED24}"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C9D16-48D9-4B78-953F-C9774B5DD838}"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9F15EF38-2BA4-4033-B2D8-CB30CC65296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9D5CB-7498-4E45-A1E4-AE4D70E6464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50CFA75D-9689-4B33-B331-FA037FFFFA2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A8CBE1-B373-4571-88E4-A7C06CCF7EA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809FFC7-CB36-417C-A633-B4D5F1329934}"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EEA49F-A40D-4B4D-AA92-BFFB79F472EC}"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D4E57E-6948-49B3-A36B-2966DDD33E1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37D1-AB76-4C87-8D13-613B1541A4D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487F76-FBA7-4FF8-BA3F-DB621178309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C5B916-E2DD-48B7-BCBE-03A5D4753F8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F79693D-1304-401E-87FE-5BFBEADB618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4A5AC1-B3A8-4325-A866-01052C7BAC7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A5AFC46F-3EC2-4E90-AEF9-86D0405B23E2}"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D9AAA2-1BFD-4285-BCBE-F3DE508150B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D1C941-62EC-41B3-B0BA-562BA95FE6C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5F9742-400E-49E4-B3D2-4C935D27D03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A7510B-0EB2-49BA-B11E-B30FDCF8A25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3AA132-5ED8-4AD5-8578-0694D910D53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D97B41-C8BF-4573-B0CB-349831DDDEC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C7B78-6AC8-4ED3-96D2-19405FCEE9F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EC3D72A-BFAB-4FBD-A9EC-1C34B9D4B1B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A0209E-D565-4394-83F1-AE30CBAA543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FF16B-50EE-4374-9518-8DF7ABA97D5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617EE0-15DD-4572-8ACE-F99CB2E07EE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99BFEEC-E7F7-4942-B9FE-97BFA88E7C58}"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A784B-09F8-4404-9253-5D55F8E9282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F6D2A21-BF18-4299-86EE-609B68F86D4B}" type="datetimeFigureOut">
              <a:rPr lang="en-US"/>
              <a:pPr>
                <a:defRPr/>
              </a:pPr>
              <a:t>4/22/2014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0A3777F-358A-4C10-BF2E-BA08D3A7BC11}"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2A9CF473-FD78-4907-954C-755ED8969F44}" type="datetimeFigureOut">
              <a:rPr lang="en-US"/>
              <a:pPr>
                <a:defRPr/>
              </a:pPr>
              <a:t>4/22/2014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229FB4F-8CA8-44E3-8082-3ED1D31EDBCD}"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FDFB651-AF5F-498C-9F35-3AC474FEB193}" type="datetimeFigureOut">
              <a:rPr lang="en-US"/>
              <a:pPr>
                <a:defRPr/>
              </a:pPr>
              <a:t>4/22/2014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7BC7B5A-57B8-4D22-92AB-6FDD3B67F313}"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45BA2369-FA1E-4DF3-8365-B82D8FFCA0E6}" type="datetimeFigureOut">
              <a:rPr lang="en-US"/>
              <a:pPr>
                <a:defRPr/>
              </a:pPr>
              <a:t>4/22/2014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71571FD-063B-4BCA-AA17-7414A14C9F1D}"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69A341E-6BEA-4EE7-A832-2FB948AC8456}" type="datetimeFigureOut">
              <a:rPr lang="en-US"/>
              <a:pPr>
                <a:defRPr/>
              </a:pPr>
              <a:t>4/22/2014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FFA421F-99F6-48C7-9218-9458F8EAF673}"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2E66F01-5EC3-411C-97D2-38C7BACBE308}" type="datetimeFigureOut">
              <a:rPr lang="en-US"/>
              <a:pPr>
                <a:defRPr/>
              </a:pPr>
              <a:t>4/22/2014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B5071AEB-1FA9-4DA8-AE25-A35764D58C3B}"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0CBE910-907C-46E5-B80F-C9B63D7E23CA}" type="datetimeFigureOut">
              <a:rPr lang="en-US"/>
              <a:pPr>
                <a:defRPr/>
              </a:pPr>
              <a:t>4/22/2014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932FFA1-B28E-48B6-8BD4-317AC10680EA}"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1AA6F633-4B5E-401C-95F3-C4B0A1105F33}" type="datetimeFigureOut">
              <a:rPr lang="en-US"/>
              <a:pPr>
                <a:defRPr/>
              </a:pPr>
              <a:t>4/22/2014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A351A84B-3923-4F08-9582-F3FD93EE9A8B}"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B6F0905-FB69-47B0-BEFF-F8E2A910CC22}" type="datetimeFigureOut">
              <a:rPr lang="en-US"/>
              <a:pPr>
                <a:defRPr/>
              </a:pPr>
              <a:t>4/22/2014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0EAE2016-C403-452D-8004-5EA5067B76A3}"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139B23B-6C21-4738-82B8-AF8343F0F12F}" type="datetimeFigureOut">
              <a:rPr lang="en-US"/>
              <a:pPr>
                <a:defRPr/>
              </a:pPr>
              <a:t>4/22/2014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1C452E2-2347-4B77-999A-B86CF88095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C1A9A5F0-486A-4B37-9761-EBDD9CD53CB4}"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235B1B-41F9-4B89-8B57-2766780375B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822DF23D-664A-4F0F-9922-C58D58450251}" type="datetimeFigureOut">
              <a:rPr lang="en-US"/>
              <a:pPr>
                <a:defRPr/>
              </a:pPr>
              <a:t>4/22/2014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2DABC6D-12CF-40B7-BD59-3D38F0AAE593}"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DE514C84-267A-4EA2-86CB-F4076DE82507}"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92A2798-0612-4F71-83BF-994E6BB84E5C}"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143BEE57-933F-462B-AAA6-43FC36653B1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BD36A47-9343-40B6-AFED-0AC192F943DC}"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9CB6D94A-BB94-4400-9EDB-21C908C9FD6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AD256DB-D51F-418F-9C7A-5EC8AE9E1D7B}"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A6358C85-1B45-4315-8DD5-E6866507359F}"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6ADB5AAC-8408-4F0B-AECB-B33772CEE405}"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fld id="{E0AD7193-1AA4-4364-9AE6-6DC26CEBA7ED}"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5379677C-4A39-4604-96BF-D62619F496FA}"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490EE4D5-35C7-444E-BD76-30A288A0FC36}"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911BA919-EC10-4566-B3A2-A4953C8E720E}"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fld id="{7CCAD20B-F752-4662-9787-00C2717B2EA7}"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C2D32495-C804-4D2E-8BC7-F1E8205C8583}"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BD8AD82B-5E31-481B-900C-878F8AF0096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F1D074FE-8C94-45C9-91F6-180DF6D81651}"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50FDB0C6-1077-4571-AED7-15811A9EE82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9D241B19-6A4B-4D2C-9ACE-9930A57CD1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theme" Target="../theme/theme10.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1.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theme" Target="../theme/theme13.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4.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5.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theme" Target="../theme/theme17.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theme" Target="../theme/theme18.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19.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0.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slideLayout" Target="../slideLayouts/slideLayout266.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theme" Target="../theme/theme21.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slideLayout" Target="../slideLayouts/slideLayout26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theme" Target="../theme/theme22.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theme" Target="../theme/theme23.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9.xml"/><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theme" Target="../theme/theme24.xml"/><Relationship Id="rId2" Type="http://schemas.openxmlformats.org/officeDocument/2006/relationships/slideLayout" Target="../slideLayouts/slideLayout293.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0" Type="http://schemas.openxmlformats.org/officeDocument/2006/relationships/slideLayout" Target="../slideLayouts/slideLayout301.xml"/><Relationship Id="rId4" Type="http://schemas.openxmlformats.org/officeDocument/2006/relationships/slideLayout" Target="../slideLayouts/slideLayout295.xml"/><Relationship Id="rId9" Type="http://schemas.openxmlformats.org/officeDocument/2006/relationships/slideLayout" Target="../slideLayouts/slideLayout30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6.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8.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Arial" charset="0"/>
              </a:defRPr>
            </a:lvl1pPr>
          </a:lstStyle>
          <a:p>
            <a:pPr fontAlgn="base">
              <a:spcBef>
                <a:spcPct val="0"/>
              </a:spcBef>
              <a:spcAft>
                <a:spcPct val="0"/>
              </a:spcAft>
              <a:defRPr/>
            </a:pPr>
            <a:fld id="{7999900A-1C39-4AF3-8834-C849D53CC36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Arial" charset="0"/>
              </a:defRPr>
            </a:lvl1pPr>
          </a:lstStyle>
          <a:p>
            <a:pPr fontAlgn="base">
              <a:spcBef>
                <a:spcPct val="0"/>
              </a:spcBef>
              <a:spcAft>
                <a:spcPct val="0"/>
              </a:spcAft>
              <a:defRPr/>
            </a:pPr>
            <a:fld id="{F36EE191-CB82-4856-BF6F-BAD681052CD6}"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4071" r:id="rId14"/>
    <p:sldLayoutId id="2147484072" r:id="rId15"/>
  </p:sldLayoutIdLst>
  <p:transition spd="med"/>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EE20333A-A779-4DD9-84BD-453BDD8A7879}"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D03F327C-A612-4FAE-84B9-D808A7A80AC2}"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951751314"/>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457200">
              <a:defRPr/>
            </a:pPr>
            <a:fld id="{3996831E-A2C0-48AA-9F21-EC6E012AEED7}" type="datetime1">
              <a:rPr lang="en-US">
                <a:solidFill>
                  <a:prstClr val="black">
                    <a:tint val="75000"/>
                  </a:prstClr>
                </a:solidFill>
              </a:rPr>
              <a:pPr defTabSz="457200">
                <a:defRPr/>
              </a:pPr>
              <a:t>4/22/2014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defTabSz="457200">
              <a:defRPr/>
            </a:pPr>
            <a:r>
              <a:rPr lang="en-US">
                <a:solidFill>
                  <a:prstClr val="black">
                    <a:tint val="75000"/>
                  </a:prstClr>
                </a:solidFill>
              </a:rPr>
              <a:t>Streveler and Smith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457200">
              <a:defRPr/>
            </a:pPr>
            <a:fld id="{984983B2-08EC-4B39-B84F-EC373692921E}"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49068983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hf hd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457200">
              <a:defRPr/>
            </a:pPr>
            <a:fld id="{3996831E-A2C0-48AA-9F21-EC6E012AEED7}" type="datetime1">
              <a:rPr lang="en-US">
                <a:solidFill>
                  <a:prstClr val="black">
                    <a:tint val="75000"/>
                  </a:prstClr>
                </a:solidFill>
              </a:rPr>
              <a:pPr defTabSz="457200">
                <a:defRPr/>
              </a:pPr>
              <a:t>4/22/2014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defTabSz="457200">
              <a:defRPr/>
            </a:pPr>
            <a:r>
              <a:rPr lang="en-US">
                <a:solidFill>
                  <a:prstClr val="black">
                    <a:tint val="75000"/>
                  </a:prstClr>
                </a:solidFill>
              </a:rPr>
              <a:t>Streveler and Smith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457200">
              <a:defRPr/>
            </a:pPr>
            <a:fld id="{984983B2-08EC-4B39-B84F-EC373692921E}"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791201208"/>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Lst>
  <p:hf hd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Arial" charset="0"/>
              </a:defRPr>
            </a:lvl1pPr>
          </a:lstStyle>
          <a:p>
            <a:pPr fontAlgn="base">
              <a:spcBef>
                <a:spcPct val="0"/>
              </a:spcBef>
              <a:spcAft>
                <a:spcPct val="0"/>
              </a:spcAft>
              <a:defRPr/>
            </a:pPr>
            <a:fld id="{7999900A-1C39-4AF3-8834-C849D53CC36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Arial" charset="0"/>
              </a:defRPr>
            </a:lvl1pPr>
          </a:lstStyle>
          <a:p>
            <a:pPr fontAlgn="base">
              <a:spcBef>
                <a:spcPct val="0"/>
              </a:spcBef>
              <a:spcAft>
                <a:spcPct val="0"/>
              </a:spcAft>
              <a:defRPr/>
            </a:pPr>
            <a:fld id="{F36EE191-CB82-4856-BF6F-BAD681052CD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36761142"/>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Lst>
  <mc:AlternateContent xmlns:mc="http://schemas.openxmlformats.org/markup-compatibility/2006">
    <mc:Choice xmlns:p14="http://schemas.microsoft.com/office/powerpoint/2010/main" Requires="p14">
      <p:transition p14:dur="0" advClick="0"/>
    </mc:Choice>
    <mc:Fallback>
      <p:transition advClick="0"/>
    </mc:Fallback>
  </mc:AlternateConten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fontAlgn="base">
              <a:spcBef>
                <a:spcPct val="0"/>
              </a:spcBef>
              <a:spcAft>
                <a:spcPct val="0"/>
              </a:spcAft>
            </a:pPr>
            <a:fld id="{73D6E56A-76B6-4555-B54C-921E4FF31365}" type="datetime1">
              <a:rPr lang="en-US">
                <a:ea typeface="ヒラギノ角ゴ Pro W3" charset="-128"/>
              </a:rPr>
              <a:pPr fontAlgn="base">
                <a:spcBef>
                  <a:spcPct val="0"/>
                </a:spcBef>
                <a:spcAft>
                  <a:spcPct val="0"/>
                </a:spcAft>
              </a:pPr>
              <a:t>4/23/2014</a:t>
            </a:fld>
            <a:endParaRPr lang="en-US">
              <a:ea typeface="ヒラギノ角ゴ Pro W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fontAlgn="base">
              <a:spcBef>
                <a:spcPct val="0"/>
              </a:spcBef>
              <a:spcAft>
                <a:spcPct val="0"/>
              </a:spcAft>
            </a:pPr>
            <a:fld id="{44D6CE97-4AC8-41F7-B194-FB98BC0671E2}" type="slidenum">
              <a:rPr lang="en-US">
                <a:ea typeface="ヒラギノ角ゴ Pro W3" charset="-128"/>
              </a:rPr>
              <a:pPr fontAlgn="base">
                <a:spcBef>
                  <a:spcPct val="0"/>
                </a:spcBef>
                <a:spcAft>
                  <a:spcPct val="0"/>
                </a:spcAft>
              </a:pPr>
              <a:t>‹#›</a:t>
            </a:fld>
            <a:endParaRPr lang="en-US">
              <a:ea typeface="ヒラギノ角ゴ Pro W3" charset="-128"/>
            </a:endParaRPr>
          </a:p>
        </p:txBody>
      </p:sp>
    </p:spTree>
    <p:extLst>
      <p:ext uri="{BB962C8B-B14F-4D97-AF65-F5344CB8AC3E}">
        <p14:creationId xmlns:p14="http://schemas.microsoft.com/office/powerpoint/2010/main" val="1797566144"/>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ea typeface="ＭＳ Ｐゴシック" charset="-128"/>
        </a:defRPr>
      </a:lvl2pPr>
      <a:lvl3pPr algn="ctr" rtl="0" fontAlgn="base">
        <a:spcBef>
          <a:spcPct val="0"/>
        </a:spcBef>
        <a:spcAft>
          <a:spcPct val="0"/>
        </a:spcAft>
        <a:defRPr sz="4400">
          <a:solidFill>
            <a:schemeClr val="tx1"/>
          </a:solidFill>
          <a:latin typeface="Calibri" charset="0"/>
          <a:ea typeface="ＭＳ Ｐゴシック" charset="-128"/>
        </a:defRPr>
      </a:lvl3pPr>
      <a:lvl4pPr algn="ctr" rtl="0" fontAlgn="base">
        <a:spcBef>
          <a:spcPct val="0"/>
        </a:spcBef>
        <a:spcAft>
          <a:spcPct val="0"/>
        </a:spcAft>
        <a:defRPr sz="4400">
          <a:solidFill>
            <a:schemeClr val="tx1"/>
          </a:solidFill>
          <a:latin typeface="Calibri" charset="0"/>
          <a:ea typeface="ＭＳ Ｐゴシック" charset="-128"/>
        </a:defRPr>
      </a:lvl4pPr>
      <a:lvl5pPr algn="ctr" rtl="0" fontAlgn="base">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ea typeface="+mn-ea"/>
        </a:defRPr>
      </a:lvl2pPr>
      <a:lvl3pPr marL="1143000" indent="-228600" algn="l" rtl="0" fontAlgn="base">
        <a:spcBef>
          <a:spcPct val="20000"/>
        </a:spcBef>
        <a:spcAft>
          <a:spcPct val="0"/>
        </a:spcAft>
        <a:buFont typeface="Arial" charset="0"/>
        <a:buChar char="•"/>
        <a:defRPr sz="2400">
          <a:solidFill>
            <a:schemeClr val="tx1"/>
          </a:solidFill>
          <a:latin typeface="+mn-lt"/>
          <a:ea typeface="+mn-ea"/>
        </a:defRPr>
      </a:lvl3pPr>
      <a:lvl4pPr marL="1600200" indent="-228600" algn="l" rtl="0" fontAlgn="base">
        <a:spcBef>
          <a:spcPct val="20000"/>
        </a:spcBef>
        <a:spcAft>
          <a:spcPct val="0"/>
        </a:spcAft>
        <a:buFont typeface="Arial" charset="0"/>
        <a:buChar char="–"/>
        <a:defRPr sz="2000">
          <a:solidFill>
            <a:schemeClr val="tx1"/>
          </a:solidFill>
          <a:latin typeface="+mn-lt"/>
          <a:ea typeface="+mn-ea"/>
        </a:defRPr>
      </a:lvl4pPr>
      <a:lvl5pPr marL="2057400" indent="-228600" algn="l" rtl="0" fontAlgn="base">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charset="0"/>
        <a:buChar char="»"/>
        <a:defRPr sz="2000">
          <a:solidFill>
            <a:schemeClr val="tx1"/>
          </a:solidFill>
          <a:latin typeface="+mn-lt"/>
          <a:ea typeface="+mn-ea"/>
        </a:defRPr>
      </a:lvl6pPr>
      <a:lvl7pPr marL="2971800" indent="-228600" algn="l" rtl="0" fontAlgn="base">
        <a:spcBef>
          <a:spcPct val="20000"/>
        </a:spcBef>
        <a:spcAft>
          <a:spcPct val="0"/>
        </a:spcAft>
        <a:buFont typeface="Arial" charset="0"/>
        <a:buChar char="»"/>
        <a:defRPr sz="2000">
          <a:solidFill>
            <a:schemeClr val="tx1"/>
          </a:solidFill>
          <a:latin typeface="+mn-lt"/>
          <a:ea typeface="+mn-ea"/>
        </a:defRPr>
      </a:lvl7pPr>
      <a:lvl8pPr marL="3429000" indent="-228600" algn="l" rtl="0" fontAlgn="base">
        <a:spcBef>
          <a:spcPct val="20000"/>
        </a:spcBef>
        <a:spcAft>
          <a:spcPct val="0"/>
        </a:spcAft>
        <a:buFont typeface="Arial" charset="0"/>
        <a:buChar char="»"/>
        <a:defRPr sz="2000">
          <a:solidFill>
            <a:schemeClr val="tx1"/>
          </a:solidFill>
          <a:latin typeface="+mn-lt"/>
          <a:ea typeface="+mn-ea"/>
        </a:defRPr>
      </a:lvl8pPr>
      <a:lvl9pPr marL="3886200" indent="-2286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FE424235-BB6F-7A4E-89AE-2CE1A6C6E420}" type="datetimeFigureOut">
              <a:rPr lang="en-US">
                <a:solidFill>
                  <a:prstClr val="black">
                    <a:tint val="75000"/>
                  </a:prstClr>
                </a:solidFill>
              </a:rPr>
              <a:pPr defTabSz="457200">
                <a:defRPr/>
              </a:pPr>
              <a:t>4/23/2014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431A79AD-11B5-964B-89AF-8A2ABFFDDBF0}"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98449054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fontAlgn="base">
              <a:spcBef>
                <a:spcPct val="0"/>
              </a:spcBef>
              <a:spcAft>
                <a:spcPct val="0"/>
              </a:spcAft>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pPr fontAlgn="base">
              <a:spcBef>
                <a:spcPct val="0"/>
              </a:spcBef>
              <a:spcAft>
                <a:spcPct val="0"/>
              </a:spcAft>
            </a:pPr>
            <a:fld id="{136D6DCA-3146-4724-9C3F-ED8F1AA87CA7}" type="slidenum">
              <a:rPr lang="en-US">
                <a:solidFill>
                  <a:srgbClr val="000000"/>
                </a:solidFill>
              </a:rPr>
              <a:pPr fontAlgn="base">
                <a:spcBef>
                  <a:spcPct val="0"/>
                </a:spcBef>
                <a:spcAft>
                  <a:spcPct val="0"/>
                </a:spcAft>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pPr fontAlgn="base">
              <a:spcBef>
                <a:spcPct val="0"/>
              </a:spcBef>
              <a:spcAft>
                <a:spcPct val="0"/>
              </a:spcAft>
            </a:pPr>
            <a:fld id="{0B972CA2-7E50-426B-A280-7F41BE3C9A82}"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69257637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Lst>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fontAlgn="base">
              <a:spcBef>
                <a:spcPct val="0"/>
              </a:spcBef>
              <a:spcAft>
                <a:spcPct val="0"/>
              </a:spcAft>
              <a:defRPr/>
            </a:pPr>
            <a:fld id="{81979DDD-F73F-4E9D-A059-5787E309C87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fontAlgn="base">
              <a:spcBef>
                <a:spcPct val="0"/>
              </a:spcBef>
              <a:spcAft>
                <a:spcPct val="0"/>
              </a:spcAft>
              <a:defRPr/>
            </a:pPr>
            <a:fld id="{CADD10AF-82F5-4454-AC09-E626DB7E242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01168542"/>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Lst>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ADC1A4A8-6532-41EF-9976-9ED063244ACF}"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0F01CAFB-6440-4C82-AAFE-6EBB32227057}"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57709528"/>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ADC1A4A8-6532-41EF-9976-9ED063244ACF}"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0F01CAFB-6440-4C82-AAFE-6EBB32227057}"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68593993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n-ea"/>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mn-ea"/>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C1C96376-E8DA-4CA6-AD5D-E9A192E86E58}" type="slidenum">
              <a:rPr lang="en-US" smtClean="0"/>
              <a:pPr fontAlgn="base">
                <a:spcBef>
                  <a:spcPct val="0"/>
                </a:spcBef>
                <a:spcAft>
                  <a:spcPct val="0"/>
                </a:spcAft>
              </a:pPr>
              <a:t>‹#›</a:t>
            </a:fld>
            <a:endParaRPr lang="en-US" smtClean="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ヒラギノ角ゴ Pro W3" charset="-128"/>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ヒラギノ角ゴ Pro W3" charset="-128"/>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ヒラギノ角ゴ Pro W3" charset="-128"/>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ADC1A4A8-6532-41EF-9976-9ED063244ACF}"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0F01CAFB-6440-4C82-AAFE-6EBB32227057}"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43630399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fontAlgn="base">
              <a:spcBef>
                <a:spcPct val="0"/>
              </a:spcBef>
              <a:spcAft>
                <a:spcPct val="0"/>
              </a:spcAft>
              <a:defRPr/>
            </a:pPr>
            <a:fld id="{81979DDD-F73F-4E9D-A059-5787E309C87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fontAlgn="base">
              <a:spcBef>
                <a:spcPct val="0"/>
              </a:spcBef>
              <a:spcAft>
                <a:spcPct val="0"/>
              </a:spcAft>
              <a:defRPr/>
            </a:pPr>
            <a:fld id="{CADD10AF-82F5-4454-AC09-E626DB7E242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41337631"/>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Lst>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ADC1A4A8-6532-41EF-9976-9ED063244ACF}"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0F01CAFB-6440-4C82-AAFE-6EBB32227057}"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63080569"/>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vl1pPr>
          </a:lstStyle>
          <a:p>
            <a:pPr algn="ctr" eaLnBrk="0" fontAlgn="base" hangingPunct="0">
              <a:spcBef>
                <a:spcPct val="0"/>
              </a:spcBef>
              <a:spcAft>
                <a:spcPct val="0"/>
              </a:spcAft>
            </a:pPr>
            <a:fld id="{3801BE07-9C14-4291-82FD-F4D5F59B14D3}" type="slidenum">
              <a:rPr lang="en-US" altLang="en-US" smtClean="0">
                <a:solidFill>
                  <a:srgbClr val="000000"/>
                </a:solidFill>
              </a:rPr>
              <a:pPr algn="ctr" eaLnBrk="0" fontAlgn="base" hangingPunct="0">
                <a:spcBef>
                  <a:spcPct val="0"/>
                </a:spcBef>
                <a:spcAft>
                  <a:spcPct val="0"/>
                </a:spcAft>
              </a:pPr>
              <a:t>‹#›</a:t>
            </a:fld>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C32DE15B-54C9-4BD9-9F98-419FB1846DE2}"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25846898"/>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Lst>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8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smtClean="0">
              <a:solidFill>
                <a:srgbClr val="000000"/>
              </a:solidFill>
            </a:endParaRPr>
          </a:p>
        </p:txBody>
      </p:sp>
      <p:sp>
        <p:nvSpPr>
          <p:cNvPr id="388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smtClean="0">
              <a:solidFill>
                <a:srgbClr val="000000"/>
              </a:solidFill>
            </a:endParaRPr>
          </a:p>
        </p:txBody>
      </p:sp>
      <p:sp>
        <p:nvSpPr>
          <p:cNvPr id="388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01DE9FF7-8471-4444-90F9-AE4AD0C403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0740453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fontAlgn="base">
              <a:spcBef>
                <a:spcPct val="0"/>
              </a:spcBef>
              <a:spcAft>
                <a:spcPct val="0"/>
              </a:spcAft>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pPr fontAlgn="base">
              <a:spcBef>
                <a:spcPct val="0"/>
              </a:spcBef>
              <a:spcAft>
                <a:spcPct val="0"/>
              </a:spcAft>
            </a:pPr>
            <a:fld id="{136D6DCA-3146-4724-9C3F-ED8F1AA87CA7}" type="slidenum">
              <a:rPr lang="en-US">
                <a:solidFill>
                  <a:srgbClr val="000000"/>
                </a:solidFill>
              </a:rPr>
              <a:pPr fontAlgn="base">
                <a:spcBef>
                  <a:spcPct val="0"/>
                </a:spcBef>
                <a:spcAft>
                  <a:spcPct val="0"/>
                </a:spcAft>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pPr fontAlgn="base">
              <a:spcBef>
                <a:spcPct val="0"/>
              </a:spcBef>
              <a:spcAft>
                <a:spcPct val="0"/>
              </a:spcAft>
            </a:pPr>
            <a:fld id="{0B972CA2-7E50-426B-A280-7F41BE3C9A82}"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938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38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2938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428D3C7C-3BA7-49B4-9FE3-03C0F61445ED}"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2938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9795EC51-109B-4434-BBA4-870539115F2E}"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fontAlgn="base">
              <a:spcBef>
                <a:spcPct val="0"/>
              </a:spcBef>
              <a:spcAft>
                <a:spcPct val="0"/>
              </a:spcAft>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pPr fontAlgn="base">
              <a:spcBef>
                <a:spcPct val="0"/>
              </a:spcBef>
              <a:spcAft>
                <a:spcPct val="0"/>
              </a:spcAft>
            </a:pPr>
            <a:fld id="{136D6DCA-3146-4724-9C3F-ED8F1AA87CA7}" type="slidenum">
              <a:rPr lang="en-US">
                <a:solidFill>
                  <a:srgbClr val="000000"/>
                </a:solidFill>
              </a:rPr>
              <a:pPr fontAlgn="base">
                <a:spcBef>
                  <a:spcPct val="0"/>
                </a:spcBef>
                <a:spcAft>
                  <a:spcPct val="0"/>
                </a:spcAft>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pPr fontAlgn="base">
              <a:spcBef>
                <a:spcPct val="0"/>
              </a:spcBef>
              <a:spcAft>
                <a:spcPct val="0"/>
              </a:spcAft>
            </a:pPr>
            <a:fld id="{0B972CA2-7E50-426B-A280-7F41BE3C9A82}"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fontAlgn="base">
              <a:spcBef>
                <a:spcPct val="0"/>
              </a:spcBef>
              <a:spcAft>
                <a:spcPct val="0"/>
              </a:spcAft>
              <a:defRPr/>
            </a:pPr>
            <a:fld id="{7637E050-F2CE-4D5E-944B-1602FE6EF9A2}"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81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81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539A579-FA57-42C3-B7D8-8F27BBCE9501}" type="datetimeFigureOut">
              <a:rPr lang="en-US"/>
              <a:pPr>
                <a:defRPr/>
              </a:pPr>
              <a:t>4/22/2014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16F70F0-F74E-4951-8BDE-499E091CF4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a:cs typeface="+mn-cs"/>
              </a:defRPr>
            </a:lvl1pPr>
          </a:lstStyle>
          <a:p>
            <a:pPr fontAlgn="base">
              <a:spcBef>
                <a:spcPct val="0"/>
              </a:spcBef>
              <a:spcAft>
                <a:spcPct val="0"/>
              </a:spcAft>
              <a:defRPr/>
            </a:pPr>
            <a:fld id="{6743FA3A-609D-4FB8-9189-E5210B8A02C5}" type="slidenum">
              <a:rPr lang="en-US"/>
              <a:pPr fontAlgn="base">
                <a:spcBef>
                  <a:spcPct val="0"/>
                </a:spcBef>
                <a:spcAft>
                  <a:spcPct val="0"/>
                </a:spcAft>
                <a:defRPr/>
              </a:pPr>
              <a:t>‹#›</a:t>
            </a:fld>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a:cs typeface="+mn-cs"/>
              </a:defRPr>
            </a:lvl1pPr>
          </a:lstStyle>
          <a:p>
            <a:pPr fontAlgn="base">
              <a:spcBef>
                <a:spcPct val="0"/>
              </a:spcBef>
              <a:spcAft>
                <a:spcPct val="0"/>
              </a:spcAft>
              <a:defRPr/>
            </a:pPr>
            <a:fld id="{9FF5E0CF-A201-46E6-A5F6-CBF4CCCA29E2}"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charset="0"/>
                <a:cs typeface="+mn-cs"/>
              </a:defRPr>
            </a:lvl1pPr>
          </a:lstStyle>
          <a:p>
            <a:pPr fontAlgn="base">
              <a:spcBef>
                <a:spcPct val="0"/>
              </a:spcBef>
              <a:spcAft>
                <a:spcPct val="0"/>
              </a:spcAft>
              <a:defRPr/>
            </a:pPr>
            <a:fld id="{34FAEE9B-6F4A-45AA-BB1B-92D582F1DB8D}" type="slidenum">
              <a:rPr lang="en-US"/>
              <a:pPr fontAlgn="base">
                <a:spcBef>
                  <a:spcPct val="0"/>
                </a:spcBef>
                <a:spcAft>
                  <a:spcPct val="0"/>
                </a:spcAft>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charset="0"/>
                <a:cs typeface="+mn-cs"/>
              </a:defRPr>
            </a:lvl1pPr>
          </a:lstStyle>
          <a:p>
            <a:pPr fontAlgn="base">
              <a:spcBef>
                <a:spcPct val="0"/>
              </a:spcBef>
              <a:spcAft>
                <a:spcPct val="0"/>
              </a:spcAft>
              <a:defRPr/>
            </a:pPr>
            <a:fld id="{08094A7F-58F7-4A08-A8C3-DA219BB8A8A9}"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3.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www.brookings.edu/press/Books/1997/pasteur.asp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ce.umn.edu/~smith/docs/Smith-NAE-FOEE-HPL-UbD-12-10-v8.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6.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5.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wmf"/><Relationship Id="rId12" Type="http://schemas.openxmlformats.org/officeDocument/2006/relationships/image" Target="../media/image14.tiff"/><Relationship Id="rId2" Type="http://schemas.openxmlformats.org/officeDocument/2006/relationships/notesSlide" Target="../notesSlides/notesSlide3.xml"/><Relationship Id="rId1" Type="http://schemas.openxmlformats.org/officeDocument/2006/relationships/slideLayout" Target="../slideLayouts/slideLayout170.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hyperlink" Target="http://www.heri.ucla.edu/index.ph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1.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97.xml"/><Relationship Id="rId7" Type="http://schemas.openxmlformats.org/officeDocument/2006/relationships/image" Target="../media/image32.wmf"/><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4.jpeg"/><Relationship Id="rId10" Type="http://schemas.openxmlformats.org/officeDocument/2006/relationships/image" Target="../media/image35.jpeg"/><Relationship Id="rId4" Type="http://schemas.openxmlformats.org/officeDocument/2006/relationships/notesSlide" Target="../notesSlides/notesSlide34.xml"/><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2.xml"/><Relationship Id="rId1" Type="http://schemas.openxmlformats.org/officeDocument/2006/relationships/tags" Target="../tags/tag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6.xml"/><Relationship Id="rId1" Type="http://schemas.openxmlformats.org/officeDocument/2006/relationships/tags" Target="../tags/tag14.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3.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www.brookings.edu/press/Books/1997/pasteur.aspx"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82.xml"/><Relationship Id="rId4" Type="http://schemas.openxmlformats.org/officeDocument/2006/relationships/image" Target="../media/image18.gi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1.xml"/><Relationship Id="rId1" Type="http://schemas.openxmlformats.org/officeDocument/2006/relationships/tags" Target="../tags/tag16.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5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1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1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7.xml"/><Relationship Id="rId1" Type="http://schemas.openxmlformats.org/officeDocument/2006/relationships/slideLayout" Target="../slideLayouts/slideLayout13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48.xml"/><Relationship Id="rId7" Type="http://schemas.openxmlformats.org/officeDocument/2006/relationships/image" Target="../media/image24.png"/><Relationship Id="rId2" Type="http://schemas.openxmlformats.org/officeDocument/2006/relationships/slideLayout" Target="../slideLayouts/slideLayout22.xml"/><Relationship Id="rId1" Type="http://schemas.openxmlformats.org/officeDocument/2006/relationships/tags" Target="../tags/tag18.xml"/><Relationship Id="rId6" Type="http://schemas.openxmlformats.org/officeDocument/2006/relationships/image" Target="../media/image43.png"/><Relationship Id="rId5" Type="http://schemas.openxmlformats.org/officeDocument/2006/relationships/hyperlink" Target="http://books.nap.edu/openbook.php?record_id=10239&amp;page=159" TargetMode="External"/><Relationship Id="rId4" Type="http://schemas.openxmlformats.org/officeDocument/2006/relationships/image" Target="../media/image40.jpeg"/><Relationship Id="rId9"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2.xml"/><Relationship Id="rId1" Type="http://schemas.openxmlformats.org/officeDocument/2006/relationships/tags" Target="../tags/tag19.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83.xml"/><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notesSlide" Target="../notesSlides/notesSlide50.xml"/><Relationship Id="rId7" Type="http://schemas.openxmlformats.org/officeDocument/2006/relationships/image" Target="../media/image49.jpeg"/><Relationship Id="rId2" Type="http://schemas.openxmlformats.org/officeDocument/2006/relationships/slideLayout" Target="../slideLayouts/slideLayout204.xml"/><Relationship Id="rId1" Type="http://schemas.openxmlformats.org/officeDocument/2006/relationships/tags" Target="../tags/tag20.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17.xml"/><Relationship Id="rId1" Type="http://schemas.openxmlformats.org/officeDocument/2006/relationships/tags" Target="../tags/tag21.xml"/><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26.xml"/><Relationship Id="rId1" Type="http://schemas.openxmlformats.org/officeDocument/2006/relationships/tags" Target="../tags/tag22.xml"/><Relationship Id="rId6" Type="http://schemas.openxmlformats.org/officeDocument/2006/relationships/image" Target="../media/image55.png"/><Relationship Id="rId5" Type="http://schemas.openxmlformats.org/officeDocument/2006/relationships/hyperlink" Target="http://www.ce.umn.edu/~smith/docs/NDTL81Ch3GoingDeeper.pdf" TargetMode="Externa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17.xml"/><Relationship Id="rId1" Type="http://schemas.openxmlformats.org/officeDocument/2006/relationships/tags" Target="../tags/tag23.xml"/><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12.xml"/><Relationship Id="rId1" Type="http://schemas.openxmlformats.org/officeDocument/2006/relationships/tags" Target="../tags/tag24.xml"/><Relationship Id="rId6" Type="http://schemas.openxmlformats.org/officeDocument/2006/relationships/hyperlink" Target="http://youtu.be/lfT_hoiuY8w"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hyperlink" Target="http://vimeo.com/andyub/activeclassroom" TargetMode="External"/><Relationship Id="rId2" Type="http://schemas.openxmlformats.org/officeDocument/2006/relationships/notesSlide" Target="../notesSlides/notesSlide55.xml"/><Relationship Id="rId1" Type="http://schemas.openxmlformats.org/officeDocument/2006/relationships/slideLayout" Target="../slideLayouts/slideLayout244.xml"/><Relationship Id="rId5" Type="http://schemas.openxmlformats.org/officeDocument/2006/relationships/image" Target="../media/image60.png"/><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60.xml"/><Relationship Id="rId1" Type="http://schemas.openxmlformats.org/officeDocument/2006/relationships/tags" Target="../tags/tag25.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85.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176.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http://www.youtube.com/watch?v=Ng5qzH39ny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304800"/>
            <a:ext cx="8839200" cy="1228725"/>
          </a:xfrm>
          <a:noFill/>
        </p:spPr>
        <p:txBody>
          <a:bodyPr lIns="0" tIns="0" rIns="0" bIns="0" anchor="t"/>
          <a:lstStyle/>
          <a:p>
            <a:pPr eaLnBrk="1" hangingPunct="1"/>
            <a:r>
              <a:rPr lang="en-US" sz="3600" dirty="0" smtClean="0"/>
              <a:t>Designing Courses for High Quality Learning: An Engineering Approach</a:t>
            </a:r>
            <a:endParaRPr lang="en-US" sz="3600" i="1" dirty="0" smtClean="0">
              <a:solidFill>
                <a:schemeClr val="tx1"/>
              </a:solidFill>
            </a:endParaRPr>
          </a:p>
        </p:txBody>
      </p:sp>
      <p:sp>
        <p:nvSpPr>
          <p:cNvPr id="14339" name="Freeform 3"/>
          <p:cNvSpPr>
            <a:spLocks/>
          </p:cNvSpPr>
          <p:nvPr/>
        </p:nvSpPr>
        <p:spPr bwMode="auto">
          <a:xfrm>
            <a:off x="250031" y="2057400"/>
            <a:ext cx="8567738" cy="98425"/>
          </a:xfrm>
          <a:custGeom>
            <a:avLst/>
            <a:gdLst>
              <a:gd name="T0" fmla="*/ 0 w 5397"/>
              <a:gd name="T1" fmla="*/ 61 h 62"/>
              <a:gd name="T2" fmla="*/ 5396 w 5397"/>
              <a:gd name="T3" fmla="*/ 61 h 62"/>
              <a:gd name="T4" fmla="*/ 5396 w 5397"/>
              <a:gd name="T5" fmla="*/ 0 h 62"/>
              <a:gd name="T6" fmla="*/ 0 w 5397"/>
              <a:gd name="T7" fmla="*/ 0 h 62"/>
              <a:gd name="T8" fmla="*/ 0 w 5397"/>
              <a:gd name="T9" fmla="*/ 61 h 62"/>
              <a:gd name="T10" fmla="*/ 0 60000 65536"/>
              <a:gd name="T11" fmla="*/ 0 60000 65536"/>
              <a:gd name="T12" fmla="*/ 0 60000 65536"/>
              <a:gd name="T13" fmla="*/ 0 60000 65536"/>
              <a:gd name="T14" fmla="*/ 0 60000 65536"/>
              <a:gd name="T15" fmla="*/ 0 w 5397"/>
              <a:gd name="T16" fmla="*/ 0 h 62"/>
              <a:gd name="T17" fmla="*/ 5397 w 5397"/>
              <a:gd name="T18" fmla="*/ 62 h 62"/>
            </a:gdLst>
            <a:ahLst/>
            <a:cxnLst>
              <a:cxn ang="T10">
                <a:pos x="T0" y="T1"/>
              </a:cxn>
              <a:cxn ang="T11">
                <a:pos x="T2" y="T3"/>
              </a:cxn>
              <a:cxn ang="T12">
                <a:pos x="T4" y="T5"/>
              </a:cxn>
              <a:cxn ang="T13">
                <a:pos x="T6" y="T7"/>
              </a:cxn>
              <a:cxn ang="T14">
                <a:pos x="T8" y="T9"/>
              </a:cxn>
            </a:cxnLst>
            <a:rect l="T15" t="T16" r="T17" b="T18"/>
            <a:pathLst>
              <a:path w="5397" h="62">
                <a:moveTo>
                  <a:pt x="0" y="61"/>
                </a:moveTo>
                <a:lnTo>
                  <a:pt x="5396" y="61"/>
                </a:lnTo>
                <a:lnTo>
                  <a:pt x="5396" y="0"/>
                </a:lnTo>
                <a:lnTo>
                  <a:pt x="0" y="0"/>
                </a:lnTo>
                <a:lnTo>
                  <a:pt x="0" y="61"/>
                </a:lnTo>
              </a:path>
            </a:pathLst>
          </a:custGeom>
          <a:solidFill>
            <a:srgbClr val="000000"/>
          </a:solidFill>
          <a:ln w="9525" cap="rnd">
            <a:noFill/>
            <a:round/>
            <a:headEnd/>
            <a:tailEnd/>
          </a:ln>
        </p:spPr>
        <p:txBody>
          <a:bodyPr/>
          <a:lstStyle/>
          <a:p>
            <a:pPr fontAlgn="base">
              <a:spcBef>
                <a:spcPct val="0"/>
              </a:spcBef>
              <a:spcAft>
                <a:spcPct val="0"/>
              </a:spcAft>
            </a:pPr>
            <a:endParaRPr lang="en-US">
              <a:solidFill>
                <a:srgbClr val="000000"/>
              </a:solidFill>
            </a:endParaRPr>
          </a:p>
        </p:txBody>
      </p:sp>
      <p:sp>
        <p:nvSpPr>
          <p:cNvPr id="14340" name="Rectangle 4"/>
          <p:cNvSpPr>
            <a:spLocks noChangeArrowheads="1"/>
          </p:cNvSpPr>
          <p:nvPr/>
        </p:nvSpPr>
        <p:spPr bwMode="auto">
          <a:xfrm>
            <a:off x="76200" y="2362200"/>
            <a:ext cx="8915400" cy="3976688"/>
          </a:xfrm>
          <a:prstGeom prst="rect">
            <a:avLst/>
          </a:prstGeom>
          <a:noFill/>
          <a:ln w="9525">
            <a:noFill/>
            <a:miter lim="800000"/>
            <a:headEnd/>
            <a:tailEnd/>
          </a:ln>
        </p:spPr>
        <p:txBody>
          <a:bodyPr lIns="0" tIns="0" rIns="0" bIns="0"/>
          <a:lstStyle/>
          <a:p>
            <a:pPr algn="ctr" eaLnBrk="0" fontAlgn="base" hangingPunct="0">
              <a:spcBef>
                <a:spcPct val="0"/>
              </a:spcBef>
              <a:spcAft>
                <a:spcPct val="0"/>
              </a:spcAft>
            </a:pPr>
            <a:r>
              <a:rPr lang="en-US" sz="3600" b="1" dirty="0">
                <a:solidFill>
                  <a:srgbClr val="000000"/>
                </a:solidFill>
              </a:rPr>
              <a:t>Karl A. Smith</a:t>
            </a:r>
          </a:p>
          <a:p>
            <a:pPr algn="ctr" eaLnBrk="0" fontAlgn="base" hangingPunct="0">
              <a:spcBef>
                <a:spcPct val="0"/>
              </a:spcBef>
              <a:spcAft>
                <a:spcPct val="0"/>
              </a:spcAft>
            </a:pPr>
            <a:r>
              <a:rPr lang="en-US" sz="2400" dirty="0">
                <a:solidFill>
                  <a:srgbClr val="000000"/>
                </a:solidFill>
                <a:cs typeface="Arial" pitchFamily="34" charset="0"/>
              </a:rPr>
              <a:t>STEM Education Center / Technological Leadership Institute / Civil Engineering – University of Minnesota &amp;</a:t>
            </a:r>
          </a:p>
          <a:p>
            <a:pPr algn="ctr" eaLnBrk="0" fontAlgn="base" hangingPunct="0">
              <a:spcBef>
                <a:spcPct val="0"/>
              </a:spcBef>
              <a:spcAft>
                <a:spcPct val="0"/>
              </a:spcAft>
            </a:pPr>
            <a:r>
              <a:rPr lang="en-US" sz="2400" dirty="0">
                <a:solidFill>
                  <a:srgbClr val="000000"/>
                </a:solidFill>
                <a:cs typeface="Arial" pitchFamily="34" charset="0"/>
              </a:rPr>
              <a:t>Engineering Education – Purdue University</a:t>
            </a:r>
          </a:p>
          <a:p>
            <a:pPr algn="ctr" eaLnBrk="0" fontAlgn="base" hangingPunct="0">
              <a:spcBef>
                <a:spcPct val="0"/>
              </a:spcBef>
              <a:spcAft>
                <a:spcPct val="0"/>
              </a:spcAft>
            </a:pPr>
            <a:r>
              <a:rPr lang="en-US" sz="2400" dirty="0">
                <a:solidFill>
                  <a:srgbClr val="000000"/>
                </a:solidFill>
                <a:cs typeface="Arial" pitchFamily="34" charset="0"/>
              </a:rPr>
              <a:t>ksmith@umn.edu - http://www.ce.umn.edu/~smith</a:t>
            </a:r>
          </a:p>
          <a:p>
            <a:pPr algn="ctr" eaLnBrk="0" fontAlgn="base" hangingPunct="0">
              <a:lnSpc>
                <a:spcPct val="80000"/>
              </a:lnSpc>
              <a:spcBef>
                <a:spcPct val="0"/>
              </a:spcBef>
              <a:spcAft>
                <a:spcPct val="0"/>
              </a:spcAft>
            </a:pPr>
            <a:endParaRPr lang="en-US" sz="2800" b="1" dirty="0">
              <a:solidFill>
                <a:srgbClr val="000000"/>
              </a:solidFill>
              <a:cs typeface="Times New Roman" pitchFamily="18" charset="0"/>
            </a:endParaRPr>
          </a:p>
          <a:p>
            <a:pPr algn="ctr" eaLnBrk="0" fontAlgn="base" hangingPunct="0">
              <a:lnSpc>
                <a:spcPct val="80000"/>
              </a:lnSpc>
              <a:spcBef>
                <a:spcPct val="0"/>
              </a:spcBef>
              <a:spcAft>
                <a:spcPct val="0"/>
              </a:spcAft>
            </a:pPr>
            <a:r>
              <a:rPr lang="en-US" sz="3200" dirty="0" smtClean="0">
                <a:solidFill>
                  <a:srgbClr val="000000"/>
                </a:solidFill>
                <a:cs typeface="Times New Roman" pitchFamily="18" charset="0"/>
              </a:rPr>
              <a:t>Oregon State University </a:t>
            </a:r>
          </a:p>
          <a:p>
            <a:pPr algn="ctr" eaLnBrk="0" fontAlgn="base" hangingPunct="0">
              <a:lnSpc>
                <a:spcPct val="80000"/>
              </a:lnSpc>
              <a:spcBef>
                <a:spcPct val="0"/>
              </a:spcBef>
              <a:spcAft>
                <a:spcPct val="0"/>
              </a:spcAft>
            </a:pPr>
            <a:endParaRPr lang="en-US" sz="2800" dirty="0" smtClean="0">
              <a:solidFill>
                <a:srgbClr val="000000"/>
              </a:solidFill>
              <a:cs typeface="Times New Roman" pitchFamily="18" charset="0"/>
            </a:endParaRPr>
          </a:p>
          <a:p>
            <a:pPr algn="ctr" eaLnBrk="0" fontAlgn="base" hangingPunct="0">
              <a:lnSpc>
                <a:spcPct val="80000"/>
              </a:lnSpc>
              <a:spcBef>
                <a:spcPct val="0"/>
              </a:spcBef>
              <a:spcAft>
                <a:spcPct val="0"/>
              </a:spcAft>
            </a:pPr>
            <a:r>
              <a:rPr lang="en-US" sz="2800" dirty="0" smtClean="0">
                <a:solidFill>
                  <a:srgbClr val="000000"/>
                </a:solidFill>
                <a:cs typeface="Times New Roman" pitchFamily="18" charset="0"/>
              </a:rPr>
              <a:t>College of Engineering</a:t>
            </a:r>
          </a:p>
          <a:p>
            <a:pPr algn="ctr" eaLnBrk="0" fontAlgn="base" hangingPunct="0">
              <a:lnSpc>
                <a:spcPct val="80000"/>
              </a:lnSpc>
              <a:spcBef>
                <a:spcPct val="0"/>
              </a:spcBef>
              <a:spcAft>
                <a:spcPct val="0"/>
              </a:spcAft>
            </a:pPr>
            <a:endParaRPr lang="en-US" sz="3200" dirty="0" smtClean="0">
              <a:solidFill>
                <a:srgbClr val="000000"/>
              </a:solidFill>
              <a:cs typeface="Times New Roman" pitchFamily="18" charset="0"/>
            </a:endParaRPr>
          </a:p>
          <a:p>
            <a:pPr algn="ctr" eaLnBrk="0" fontAlgn="base" hangingPunct="0">
              <a:lnSpc>
                <a:spcPct val="80000"/>
              </a:lnSpc>
              <a:spcBef>
                <a:spcPct val="0"/>
              </a:spcBef>
              <a:spcAft>
                <a:spcPct val="0"/>
              </a:spcAft>
            </a:pPr>
            <a:r>
              <a:rPr lang="en-US" sz="2400" dirty="0" smtClean="0">
                <a:solidFill>
                  <a:srgbClr val="000000"/>
                </a:solidFill>
                <a:cs typeface="Times New Roman" pitchFamily="18" charset="0"/>
              </a:rPr>
              <a:t>April 28, 2014</a:t>
            </a:r>
            <a:endParaRPr lang="en-US" dirty="0">
              <a:solidFill>
                <a:srgbClr val="000000"/>
              </a:solidFill>
            </a:endParaRPr>
          </a:p>
        </p:txBody>
      </p:sp>
    </p:spTree>
    <p:custDataLst>
      <p:tags r:id="rId1"/>
    </p:custDataLst>
    <p:extLst>
      <p:ext uri="{BB962C8B-B14F-4D97-AF65-F5344CB8AC3E}">
        <p14:creationId xmlns:p14="http://schemas.microsoft.com/office/powerpoint/2010/main" val="287061553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A49643AE-2E3D-42A0-AD8A-13FED88C5497}" type="slidenum">
              <a:rPr lang="en-US">
                <a:solidFill>
                  <a:srgbClr val="000000"/>
                </a:solidFill>
              </a:rPr>
              <a:pPr/>
              <a:t>10</a:t>
            </a:fld>
            <a:endParaRPr lang="en-US" dirty="0">
              <a:solidFill>
                <a:srgbClr val="000000"/>
              </a:solidFill>
            </a:endParaRPr>
          </a:p>
        </p:txBody>
      </p:sp>
      <p:sp>
        <p:nvSpPr>
          <p:cNvPr id="325634" name="Rectangle 2"/>
          <p:cNvSpPr>
            <a:spLocks noGrp="1" noChangeArrowheads="1"/>
          </p:cNvSpPr>
          <p:nvPr>
            <p:ph type="title"/>
          </p:nvPr>
        </p:nvSpPr>
        <p:spPr>
          <a:xfrm>
            <a:off x="685800" y="381000"/>
            <a:ext cx="7772400" cy="825500"/>
          </a:xfrm>
        </p:spPr>
        <p:txBody>
          <a:bodyPr/>
          <a:lstStyle/>
          <a:p>
            <a:r>
              <a:rPr lang="en-US" dirty="0" smtClean="0"/>
              <a:t>Seminar Layout</a:t>
            </a:r>
            <a:endParaRPr lang="en-US" dirty="0"/>
          </a:p>
        </p:txBody>
      </p:sp>
      <p:sp>
        <p:nvSpPr>
          <p:cNvPr id="325635" name="Rectangle 3"/>
          <p:cNvSpPr>
            <a:spLocks noGrp="1" noChangeArrowheads="1"/>
          </p:cNvSpPr>
          <p:nvPr>
            <p:ph type="body" idx="1"/>
          </p:nvPr>
        </p:nvSpPr>
        <p:spPr>
          <a:xfrm>
            <a:off x="304800" y="1295400"/>
            <a:ext cx="8534400" cy="4953000"/>
          </a:xfrm>
        </p:spPr>
        <p:txBody>
          <a:bodyPr/>
          <a:lstStyle/>
          <a:p>
            <a:pPr>
              <a:lnSpc>
                <a:spcPct val="90000"/>
              </a:lnSpc>
              <a:spcAft>
                <a:spcPct val="10000"/>
              </a:spcAft>
            </a:pPr>
            <a:r>
              <a:rPr lang="en-US" sz="2800" dirty="0"/>
              <a:t>Welcome &amp; Overview</a:t>
            </a:r>
          </a:p>
          <a:p>
            <a:pPr>
              <a:lnSpc>
                <a:spcPct val="90000"/>
              </a:lnSpc>
            </a:pPr>
            <a:r>
              <a:rPr lang="en-US" sz="2800" dirty="0" smtClean="0"/>
              <a:t>Engineering Method</a:t>
            </a:r>
          </a:p>
          <a:p>
            <a:pPr>
              <a:lnSpc>
                <a:spcPct val="90000"/>
              </a:lnSpc>
            </a:pPr>
            <a:r>
              <a:rPr lang="en-US" sz="2800" dirty="0" smtClean="0"/>
              <a:t>How </a:t>
            </a:r>
            <a:r>
              <a:rPr lang="en-US" sz="2800" dirty="0" smtClean="0"/>
              <a:t>People Learn and Course Design Foundations</a:t>
            </a:r>
          </a:p>
          <a:p>
            <a:pPr>
              <a:lnSpc>
                <a:spcPct val="90000"/>
              </a:lnSpc>
            </a:pPr>
            <a:r>
              <a:rPr lang="en-US" sz="2800" dirty="0" smtClean="0">
                <a:solidFill>
                  <a:srgbClr val="000000"/>
                </a:solidFill>
              </a:rPr>
              <a:t>Pedagogies of Engagement (</a:t>
            </a:r>
            <a:r>
              <a:rPr lang="en-US" sz="2800" dirty="0" err="1" smtClean="0">
                <a:solidFill>
                  <a:srgbClr val="000000"/>
                </a:solidFill>
              </a:rPr>
              <a:t>PoE</a:t>
            </a:r>
            <a:r>
              <a:rPr lang="en-US" sz="2800" dirty="0" smtClean="0">
                <a:solidFill>
                  <a:srgbClr val="000000"/>
                </a:solidFill>
              </a:rPr>
              <a:t>)</a:t>
            </a:r>
          </a:p>
          <a:p>
            <a:pPr lvl="1">
              <a:lnSpc>
                <a:spcPct val="90000"/>
              </a:lnSpc>
            </a:pPr>
            <a:r>
              <a:rPr lang="en-US" sz="2400" dirty="0" smtClean="0">
                <a:solidFill>
                  <a:srgbClr val="000000"/>
                </a:solidFill>
              </a:rPr>
              <a:t>Cooperative Learning</a:t>
            </a:r>
            <a:endParaRPr lang="en-US" sz="1600" dirty="0" smtClean="0"/>
          </a:p>
          <a:p>
            <a:pPr>
              <a:lnSpc>
                <a:spcPct val="90000"/>
              </a:lnSpc>
              <a:spcAft>
                <a:spcPct val="10000"/>
              </a:spcAft>
            </a:pPr>
            <a:r>
              <a:rPr lang="en-US" sz="2800" dirty="0" smtClean="0"/>
              <a:t>Design and Implementation (Tuesday Workshop)</a:t>
            </a:r>
            <a:endParaRPr lang="en-US" sz="2800" dirty="0" smtClean="0"/>
          </a:p>
        </p:txBody>
      </p:sp>
    </p:spTree>
    <p:custDataLst>
      <p:tags r:id="rId1"/>
    </p:custData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975054FD-1427-4F03-AD98-BA355D047967}" type="slidenum">
              <a:rPr lang="en-US">
                <a:solidFill>
                  <a:srgbClr val="000000"/>
                </a:solidFill>
              </a:rPr>
              <a:pPr/>
              <a:t>11</a:t>
            </a:fld>
            <a:endParaRPr lang="en-US">
              <a:solidFill>
                <a:srgbClr val="000000"/>
              </a:solidFill>
            </a:endParaRPr>
          </a:p>
        </p:txBody>
      </p:sp>
      <p:sp>
        <p:nvSpPr>
          <p:cNvPr id="334850" name="Rectangle 2"/>
          <p:cNvSpPr>
            <a:spLocks noGrp="1" noChangeArrowheads="1"/>
          </p:cNvSpPr>
          <p:nvPr>
            <p:ph type="title"/>
          </p:nvPr>
        </p:nvSpPr>
        <p:spPr>
          <a:xfrm>
            <a:off x="685800" y="152400"/>
            <a:ext cx="7772400" cy="1143000"/>
          </a:xfrm>
        </p:spPr>
        <p:txBody>
          <a:bodyPr/>
          <a:lstStyle/>
          <a:p>
            <a:r>
              <a:rPr lang="en-US" sz="4000" dirty="0" smtClean="0"/>
              <a:t>Seminar/Workshop </a:t>
            </a:r>
            <a:r>
              <a:rPr lang="en-US" sz="4000" dirty="0"/>
              <a:t>Objectives</a:t>
            </a:r>
            <a:endParaRPr lang="en-US" sz="3200" dirty="0"/>
          </a:p>
        </p:txBody>
      </p:sp>
      <p:sp>
        <p:nvSpPr>
          <p:cNvPr id="334851" name="Rectangle 3"/>
          <p:cNvSpPr>
            <a:spLocks noGrp="1" noChangeArrowheads="1"/>
          </p:cNvSpPr>
          <p:nvPr>
            <p:ph type="body" idx="1"/>
          </p:nvPr>
        </p:nvSpPr>
        <p:spPr>
          <a:xfrm>
            <a:off x="381000" y="1219200"/>
            <a:ext cx="8382000" cy="2286000"/>
          </a:xfrm>
        </p:spPr>
        <p:txBody>
          <a:bodyPr/>
          <a:lstStyle/>
          <a:p>
            <a:pPr>
              <a:lnSpc>
                <a:spcPct val="80000"/>
              </a:lnSpc>
            </a:pPr>
            <a:r>
              <a:rPr lang="en-US" sz="2800" dirty="0"/>
              <a:t>Participants will be able to :</a:t>
            </a:r>
          </a:p>
          <a:p>
            <a:pPr lvl="1">
              <a:lnSpc>
                <a:spcPct val="80000"/>
              </a:lnSpc>
            </a:pPr>
            <a:r>
              <a:rPr lang="en-US" sz="2400" dirty="0" smtClean="0"/>
              <a:t>Articulate an engineering approach to course design</a:t>
            </a:r>
          </a:p>
          <a:p>
            <a:pPr lvl="1">
              <a:lnSpc>
                <a:spcPct val="80000"/>
              </a:lnSpc>
            </a:pPr>
            <a:r>
              <a:rPr lang="en-US" sz="2400" dirty="0" smtClean="0"/>
              <a:t>Summarize </a:t>
            </a:r>
            <a:r>
              <a:rPr lang="en-US" sz="2400" dirty="0"/>
              <a:t>research on </a:t>
            </a:r>
            <a:r>
              <a:rPr lang="en-US" sz="2400" i="1" dirty="0"/>
              <a:t>How People Learn (HPL)</a:t>
            </a:r>
            <a:endParaRPr lang="en-US" sz="2400" dirty="0">
              <a:solidFill>
                <a:srgbClr val="000000"/>
              </a:solidFill>
            </a:endParaRPr>
          </a:p>
          <a:p>
            <a:pPr lvl="1">
              <a:lnSpc>
                <a:spcPct val="80000"/>
              </a:lnSpc>
            </a:pPr>
            <a:r>
              <a:rPr lang="en-US" sz="2400" dirty="0" smtClean="0">
                <a:solidFill>
                  <a:srgbClr val="000000"/>
                </a:solidFill>
              </a:rPr>
              <a:t>Describe </a:t>
            </a:r>
            <a:r>
              <a:rPr lang="en-US" sz="2400" dirty="0">
                <a:solidFill>
                  <a:srgbClr val="000000"/>
                </a:solidFill>
              </a:rPr>
              <a:t>key features of the </a:t>
            </a:r>
            <a:r>
              <a:rPr lang="en-US" sz="2400" i="1" dirty="0">
                <a:solidFill>
                  <a:srgbClr val="000000"/>
                </a:solidFill>
              </a:rPr>
              <a:t>Understanding by Design </a:t>
            </a:r>
            <a:r>
              <a:rPr lang="en-US" sz="2400" dirty="0">
                <a:solidFill>
                  <a:srgbClr val="000000"/>
                </a:solidFill>
              </a:rPr>
              <a:t>(</a:t>
            </a:r>
            <a:r>
              <a:rPr lang="en-US" sz="2400" dirty="0" err="1">
                <a:solidFill>
                  <a:srgbClr val="000000"/>
                </a:solidFill>
              </a:rPr>
              <a:t>UbD</a:t>
            </a:r>
            <a:r>
              <a:rPr lang="en-US" sz="2400" dirty="0">
                <a:solidFill>
                  <a:srgbClr val="000000"/>
                </a:solidFill>
              </a:rPr>
              <a:t>) process – Content (outcomes) – Assessment – </a:t>
            </a:r>
            <a:r>
              <a:rPr lang="en-US" sz="2400" dirty="0" smtClean="0">
                <a:solidFill>
                  <a:srgbClr val="000000"/>
                </a:solidFill>
              </a:rPr>
              <a:t>Pedagogy</a:t>
            </a:r>
          </a:p>
          <a:p>
            <a:pPr lvl="1"/>
            <a:r>
              <a:rPr lang="en-US" sz="2400" dirty="0" smtClean="0">
                <a:solidFill>
                  <a:srgbClr val="000000"/>
                </a:solidFill>
              </a:rPr>
              <a:t>Explain </a:t>
            </a:r>
            <a:r>
              <a:rPr lang="en-US" sz="2400" dirty="0" smtClean="0">
                <a:solidFill>
                  <a:srgbClr val="000000"/>
                </a:solidFill>
              </a:rPr>
              <a:t>key features of and rationale </a:t>
            </a:r>
            <a:r>
              <a:rPr lang="en-US" sz="2400" dirty="0">
                <a:solidFill>
                  <a:srgbClr val="000000"/>
                </a:solidFill>
              </a:rPr>
              <a:t>for </a:t>
            </a:r>
            <a:r>
              <a:rPr lang="en-US" sz="2400" dirty="0" smtClean="0">
                <a:solidFill>
                  <a:srgbClr val="000000"/>
                </a:solidFill>
              </a:rPr>
              <a:t>Pedagogies of Engagement – Cooperative </a:t>
            </a:r>
            <a:r>
              <a:rPr lang="en-US" sz="2400" dirty="0">
                <a:solidFill>
                  <a:srgbClr val="000000"/>
                </a:solidFill>
              </a:rPr>
              <a:t>Learning</a:t>
            </a:r>
          </a:p>
          <a:p>
            <a:pPr lvl="1"/>
            <a:r>
              <a:rPr lang="en-US" sz="2400" dirty="0" smtClean="0">
                <a:solidFill>
                  <a:srgbClr val="000000"/>
                </a:solidFill>
              </a:rPr>
              <a:t>Identify </a:t>
            </a:r>
            <a:r>
              <a:rPr lang="en-US" sz="2400" dirty="0">
                <a:solidFill>
                  <a:srgbClr val="000000"/>
                </a:solidFill>
              </a:rPr>
              <a:t>connections between cooperative learning and desired outcomes of courses and programs</a:t>
            </a:r>
          </a:p>
          <a:p>
            <a:pPr>
              <a:lnSpc>
                <a:spcPct val="80000"/>
              </a:lnSpc>
            </a:pPr>
            <a:r>
              <a:rPr lang="en-US" sz="2800" dirty="0"/>
              <a:t>Participants will begin applying key elements to the design on a course, class session or learning module </a:t>
            </a:r>
          </a:p>
        </p:txBody>
      </p:sp>
    </p:spTree>
    <p:extLst>
      <p:ext uri="{BB962C8B-B14F-4D97-AF65-F5344CB8AC3E}">
        <p14:creationId xmlns:p14="http://schemas.microsoft.com/office/powerpoint/2010/main" val="2777503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7395" name="Group 3"/>
          <p:cNvGraphicFramePr>
            <a:graphicFrameLocks noGrp="1"/>
          </p:cNvGraphicFramePr>
          <p:nvPr>
            <p:ph type="tbl" idx="4294967295"/>
          </p:nvPr>
        </p:nvGraphicFramePr>
        <p:xfrm>
          <a:off x="2133600" y="2743200"/>
          <a:ext cx="6324599" cy="3200400"/>
        </p:xfrm>
        <a:graphic>
          <a:graphicData uri="http://schemas.openxmlformats.org/drawingml/2006/table">
            <a:tbl>
              <a:tblPr/>
              <a:tblGrid>
                <a:gridCol w="1560521"/>
                <a:gridCol w="2382775"/>
                <a:gridCol w="2381303"/>
              </a:tblGrid>
              <a:tr h="393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6883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Theory/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Poor Practice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Theory &amp; Good Practice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37436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Practice/ Poor Theory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7586" name="Text Box 27"/>
          <p:cNvSpPr txBox="1">
            <a:spLocks noChangeArrowheads="1"/>
          </p:cNvSpPr>
          <p:nvPr/>
        </p:nvSpPr>
        <p:spPr bwMode="auto">
          <a:xfrm>
            <a:off x="693738" y="1330325"/>
            <a:ext cx="184150" cy="398463"/>
          </a:xfrm>
          <a:prstGeom prst="rect">
            <a:avLst/>
          </a:prstGeom>
          <a:noFill/>
          <a:ln w="9525">
            <a:noFill/>
            <a:miter lim="800000"/>
            <a:headEnd/>
            <a:tailEnd/>
          </a:ln>
        </p:spPr>
        <p:txBody>
          <a:bodyPr wrap="none">
            <a:spAutoFit/>
          </a:bodyPr>
          <a:lstStyle/>
          <a:p>
            <a:pPr fontAlgn="base">
              <a:spcBef>
                <a:spcPct val="0"/>
              </a:spcBef>
              <a:spcAft>
                <a:spcPct val="0"/>
              </a:spcAft>
            </a:pPr>
            <a:endParaRPr lang="en-US" sz="2000">
              <a:solidFill>
                <a:srgbClr val="FFFF00"/>
              </a:solidFill>
              <a:latin typeface="Tahoma" pitchFamily="34" charset="0"/>
            </a:endParaRPr>
          </a:p>
        </p:txBody>
      </p:sp>
      <p:sp>
        <p:nvSpPr>
          <p:cNvPr id="12308" name="Rectangle 28">
            <a:hlinkClick r:id="rId4"/>
          </p:cNvPr>
          <p:cNvSpPr>
            <a:spLocks noChangeArrowheads="1"/>
          </p:cNvSpPr>
          <p:nvPr/>
        </p:nvSpPr>
        <p:spPr bwMode="auto">
          <a:xfrm>
            <a:off x="609600" y="6477000"/>
            <a:ext cx="8382000" cy="304800"/>
          </a:xfrm>
          <a:prstGeom prst="rect">
            <a:avLst/>
          </a:prstGeom>
          <a:noFill/>
          <a:ln w="9525">
            <a:noFill/>
            <a:miter lim="800000"/>
            <a:headEnd/>
            <a:tailEnd/>
          </a:ln>
        </p:spPr>
        <p:txBody>
          <a:bodyPr anchor="ctr"/>
          <a:lstStyle/>
          <a:p>
            <a:pPr fontAlgn="base">
              <a:spcBef>
                <a:spcPct val="0"/>
              </a:spcBef>
              <a:spcAft>
                <a:spcPct val="0"/>
              </a:spcAft>
              <a:defRPr/>
            </a:pPr>
            <a:r>
              <a:rPr lang="en-US" sz="1400" dirty="0">
                <a:solidFill>
                  <a:srgbClr val="1F497D"/>
                </a:solidFill>
              </a:rPr>
              <a:t> </a:t>
            </a:r>
            <a:r>
              <a:rPr lang="en-US" sz="1400" b="1" dirty="0" smtClean="0">
                <a:solidFill>
                  <a:prstClr val="black"/>
                </a:solidFill>
                <a:cs typeface="Arial" charset="0"/>
              </a:rPr>
              <a:t>Sources: </a:t>
            </a:r>
            <a:r>
              <a:rPr lang="en-US" sz="1400" dirty="0" err="1">
                <a:solidFill>
                  <a:prstClr val="black"/>
                </a:solidFill>
              </a:rPr>
              <a:t>Bransford</a:t>
            </a:r>
            <a:r>
              <a:rPr lang="en-US" sz="1400" dirty="0">
                <a:solidFill>
                  <a:prstClr val="black"/>
                </a:solidFill>
              </a:rPr>
              <a:t>, Brown &amp; Cocking. 1999. </a:t>
            </a:r>
            <a:r>
              <a:rPr lang="en-US" sz="1400" i="1" dirty="0">
                <a:solidFill>
                  <a:prstClr val="black"/>
                </a:solidFill>
              </a:rPr>
              <a:t>How people learn. </a:t>
            </a:r>
            <a:r>
              <a:rPr lang="en-US" sz="1400" dirty="0">
                <a:solidFill>
                  <a:prstClr val="black"/>
                </a:solidFill>
              </a:rPr>
              <a:t>National Academy Press</a:t>
            </a:r>
            <a:r>
              <a:rPr lang="en-US" sz="1400" dirty="0" smtClean="0">
                <a:solidFill>
                  <a:prstClr val="black"/>
                </a:solidFill>
              </a:rPr>
              <a:t>.</a:t>
            </a:r>
          </a:p>
          <a:p>
            <a:pPr fontAlgn="base">
              <a:spcBef>
                <a:spcPct val="0"/>
              </a:spcBef>
              <a:spcAft>
                <a:spcPct val="0"/>
              </a:spcAft>
              <a:defRPr/>
            </a:pPr>
            <a:r>
              <a:rPr lang="en-US" sz="1400" dirty="0" smtClean="0">
                <a:solidFill>
                  <a:prstClr val="black"/>
                </a:solidFill>
              </a:rPr>
              <a:t>Wiggins, G. &amp; </a:t>
            </a:r>
            <a:r>
              <a:rPr lang="en-US" sz="1400" dirty="0" err="1" smtClean="0">
                <a:solidFill>
                  <a:prstClr val="black"/>
                </a:solidFill>
              </a:rPr>
              <a:t>McTighe</a:t>
            </a:r>
            <a:r>
              <a:rPr lang="en-US" sz="1400" dirty="0" smtClean="0">
                <a:solidFill>
                  <a:prstClr val="black"/>
                </a:solidFill>
              </a:rPr>
              <a:t>, J. 2005. </a:t>
            </a:r>
            <a:r>
              <a:rPr lang="en-US" sz="1400" i="1" dirty="0" smtClean="0">
                <a:solidFill>
                  <a:prstClr val="black"/>
                </a:solidFill>
              </a:rPr>
              <a:t>Understanding by design, 2ed</a:t>
            </a:r>
            <a:r>
              <a:rPr lang="en-US" sz="1400" dirty="0" smtClean="0">
                <a:solidFill>
                  <a:prstClr val="black"/>
                </a:solidFill>
              </a:rPr>
              <a:t>.  ASCD.</a:t>
            </a:r>
          </a:p>
          <a:p>
            <a:pPr fontAlgn="base">
              <a:spcBef>
                <a:spcPct val="0"/>
              </a:spcBef>
              <a:spcAft>
                <a:spcPct val="0"/>
              </a:spcAft>
              <a:defRPr/>
            </a:pPr>
            <a:r>
              <a:rPr lang="en-US" sz="1400" dirty="0" smtClean="0">
                <a:solidFill>
                  <a:srgbClr val="1F497D"/>
                </a:solidFill>
              </a:rPr>
              <a:t> </a:t>
            </a:r>
            <a:endParaRPr lang="en-US" sz="1400" dirty="0">
              <a:solidFill>
                <a:srgbClr val="1F497D"/>
              </a:solidFill>
            </a:endParaRPr>
          </a:p>
        </p:txBody>
      </p:sp>
      <p:sp>
        <p:nvSpPr>
          <p:cNvPr id="237588" name="Text Box 29"/>
          <p:cNvSpPr txBox="1">
            <a:spLocks noChangeArrowheads="1"/>
          </p:cNvSpPr>
          <p:nvPr/>
        </p:nvSpPr>
        <p:spPr bwMode="auto">
          <a:xfrm>
            <a:off x="3733800" y="2286000"/>
            <a:ext cx="4604146"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smtClean="0">
                <a:solidFill>
                  <a:prstClr val="black"/>
                </a:solidFill>
                <a:latin typeface="Tahoma" pitchFamily="34" charset="0"/>
                <a:cs typeface="Tahoma" pitchFamily="34" charset="0"/>
              </a:rPr>
              <a:t>Science of Instruction (</a:t>
            </a:r>
            <a:r>
              <a:rPr lang="en-US" sz="2400" b="1" dirty="0" err="1" smtClean="0">
                <a:solidFill>
                  <a:prstClr val="black"/>
                </a:solidFill>
                <a:latin typeface="Tahoma" pitchFamily="34" charset="0"/>
                <a:cs typeface="Tahoma" pitchFamily="34" charset="0"/>
              </a:rPr>
              <a:t>UbD</a:t>
            </a:r>
            <a:r>
              <a:rPr lang="en-US" sz="2400" b="1" dirty="0" smtClean="0">
                <a:solidFill>
                  <a:prstClr val="black"/>
                </a:solidFill>
                <a:latin typeface="Tahoma" pitchFamily="34" charset="0"/>
                <a:cs typeface="Tahoma" pitchFamily="34" charset="0"/>
              </a:rPr>
              <a:t>)</a:t>
            </a:r>
            <a:endParaRPr lang="en-US" sz="2400" b="1" dirty="0">
              <a:solidFill>
                <a:prstClr val="black"/>
              </a:solidFill>
              <a:latin typeface="Tahoma" pitchFamily="34" charset="0"/>
              <a:cs typeface="Tahoma" pitchFamily="34" charset="0"/>
            </a:endParaRPr>
          </a:p>
        </p:txBody>
      </p:sp>
      <p:sp>
        <p:nvSpPr>
          <p:cNvPr id="237589" name="Text Box 30"/>
          <p:cNvSpPr txBox="1">
            <a:spLocks noChangeArrowheads="1"/>
          </p:cNvSpPr>
          <p:nvPr/>
        </p:nvSpPr>
        <p:spPr bwMode="auto">
          <a:xfrm>
            <a:off x="304800" y="4114800"/>
            <a:ext cx="2743200" cy="1200329"/>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dirty="0" smtClean="0">
                <a:solidFill>
                  <a:prstClr val="black"/>
                </a:solidFill>
                <a:latin typeface="Tahoma" pitchFamily="34" charset="0"/>
                <a:cs typeface="Tahoma" pitchFamily="34" charset="0"/>
              </a:rPr>
              <a:t>Science of Learning          </a:t>
            </a:r>
            <a:endParaRPr lang="en-US" sz="2400" b="1" dirty="0">
              <a:solidFill>
                <a:prstClr val="black"/>
              </a:solidFill>
              <a:latin typeface="Tahoma" pitchFamily="34" charset="0"/>
              <a:cs typeface="Tahoma" pitchFamily="34" charset="0"/>
            </a:endParaRPr>
          </a:p>
          <a:p>
            <a:pPr algn="ctr" fontAlgn="base">
              <a:spcBef>
                <a:spcPct val="0"/>
              </a:spcBef>
              <a:spcAft>
                <a:spcPct val="0"/>
              </a:spcAft>
            </a:pPr>
            <a:r>
              <a:rPr lang="en-US" sz="2400" b="1" dirty="0" smtClean="0">
                <a:solidFill>
                  <a:prstClr val="black"/>
                </a:solidFill>
                <a:latin typeface="Tahoma" pitchFamily="34" charset="0"/>
                <a:cs typeface="Tahoma" pitchFamily="34" charset="0"/>
              </a:rPr>
              <a:t>(HPL)</a:t>
            </a:r>
            <a:endParaRPr lang="en-US" sz="2400" b="1" dirty="0">
              <a:solidFill>
                <a:prstClr val="black"/>
              </a:solidFill>
              <a:latin typeface="Tahoma" pitchFamily="34" charset="0"/>
              <a:cs typeface="Tahoma" pitchFamily="34" charset="0"/>
            </a:endParaRPr>
          </a:p>
        </p:txBody>
      </p:sp>
      <p:sp>
        <p:nvSpPr>
          <p:cNvPr id="10" name="Title 1"/>
          <p:cNvSpPr txBox="1">
            <a:spLocks/>
          </p:cNvSpPr>
          <p:nvPr/>
        </p:nvSpPr>
        <p:spPr bwMode="auto">
          <a:xfrm>
            <a:off x="0" y="0"/>
            <a:ext cx="9144000" cy="1417638"/>
          </a:xfrm>
          <a:prstGeom prst="rect">
            <a:avLst/>
          </a:prstGeom>
          <a:solidFill>
            <a:schemeClr val="bg1"/>
          </a:solidFill>
          <a:ln w="9525">
            <a:solidFill>
              <a:schemeClr val="bg1"/>
            </a:solidFill>
            <a:miter lim="800000"/>
            <a:headEnd/>
            <a:tailEnd/>
          </a:ln>
        </p:spPr>
        <p:txBody>
          <a:bodyPr anchor="ctr">
            <a:normAutofit/>
          </a:bodyPr>
          <a:lstStyle/>
          <a:p>
            <a:pPr algn="ctr" fontAlgn="base">
              <a:spcBef>
                <a:spcPct val="0"/>
              </a:spcBef>
              <a:spcAft>
                <a:spcPct val="0"/>
              </a:spcAft>
              <a:defRPr/>
            </a:pPr>
            <a:r>
              <a:rPr lang="en-US" sz="3600" b="1" kern="0" dirty="0" smtClean="0">
                <a:solidFill>
                  <a:srgbClr val="000000"/>
                </a:solidFill>
                <a:latin typeface="Gill Sans"/>
                <a:cs typeface="Gill Sans"/>
              </a:rPr>
              <a:t>Design Foundations</a:t>
            </a:r>
            <a:endParaRPr lang="en-US" sz="3600" b="1" kern="0" dirty="0">
              <a:solidFill>
                <a:srgbClr val="000000"/>
              </a:solidFill>
              <a:latin typeface="Gill Sans"/>
              <a:cs typeface="Gill Sans"/>
            </a:endParaRPr>
          </a:p>
        </p:txBody>
      </p:sp>
      <p:pic>
        <p:nvPicPr>
          <p:cNvPr id="12" name="Picture 4"/>
          <p:cNvPicPr>
            <a:picLocks noChangeAspect="1" noChangeArrowheads="1"/>
          </p:cNvPicPr>
          <p:nvPr/>
        </p:nvPicPr>
        <p:blipFill>
          <a:blip r:embed="rId5" cstate="print"/>
          <a:srcRect/>
          <a:stretch>
            <a:fillRect/>
          </a:stretch>
        </p:blipFill>
        <p:spPr>
          <a:xfrm>
            <a:off x="609600" y="1379508"/>
            <a:ext cx="1524000" cy="2049492"/>
          </a:xfrm>
          <a:prstGeom prst="rect">
            <a:avLst/>
          </a:prstGeom>
          <a:noFill/>
          <a:ln/>
        </p:spPr>
      </p:pic>
      <p:pic>
        <p:nvPicPr>
          <p:cNvPr id="15" name="Picture 8"/>
          <p:cNvPicPr>
            <a:picLocks noChangeAspect="1" noChangeArrowheads="1"/>
          </p:cNvPicPr>
          <p:nvPr/>
        </p:nvPicPr>
        <p:blipFill>
          <a:blip r:embed="rId6" cstate="print"/>
          <a:srcRect l="36000" t="19231" r="22000" b="7692"/>
          <a:stretch>
            <a:fillRect/>
          </a:stretch>
        </p:blipFill>
        <p:spPr>
          <a:xfrm>
            <a:off x="2133600" y="1371600"/>
            <a:ext cx="1510903" cy="2057400"/>
          </a:xfrm>
          <a:prstGeom prst="rect">
            <a:avLst/>
          </a:prstGeom>
        </p:spPr>
      </p:pic>
      <p:cxnSp>
        <p:nvCxnSpPr>
          <p:cNvPr id="17" name="Straight Arrow Connector 16"/>
          <p:cNvCxnSpPr/>
          <p:nvPr/>
        </p:nvCxnSpPr>
        <p:spPr>
          <a:xfrm rot="16200000" flipH="1">
            <a:off x="723900" y="3619500"/>
            <a:ext cx="533400" cy="3048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00400" y="2057400"/>
            <a:ext cx="7620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0552906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fld id="{18E2825A-6AE5-4D52-9C50-ACF98316707A}" type="slidenum">
              <a:rPr lang="en-US"/>
              <a:pPr/>
              <a:t>13</a:t>
            </a:fld>
            <a:endParaRPr lang="en-US"/>
          </a:p>
        </p:txBody>
      </p:sp>
      <p:sp>
        <p:nvSpPr>
          <p:cNvPr id="347138" name="Rectangle 2"/>
          <p:cNvSpPr>
            <a:spLocks noGrp="1" noChangeArrowheads="1"/>
          </p:cNvSpPr>
          <p:nvPr>
            <p:ph type="title"/>
          </p:nvPr>
        </p:nvSpPr>
        <p:spPr>
          <a:xfrm>
            <a:off x="685800" y="0"/>
            <a:ext cx="7772400" cy="990600"/>
          </a:xfrm>
          <a:noFill/>
          <a:ln/>
        </p:spPr>
        <p:txBody>
          <a:bodyPr lIns="90488" tIns="44450" rIns="90488" bIns="44450" anchor="b"/>
          <a:lstStyle/>
          <a:p>
            <a:r>
              <a:rPr lang="en-US"/>
              <a:t>Engineering</a:t>
            </a:r>
          </a:p>
        </p:txBody>
      </p:sp>
      <p:sp>
        <p:nvSpPr>
          <p:cNvPr id="347139" name="Rectangle 3"/>
          <p:cNvSpPr>
            <a:spLocks noGrp="1" noChangeArrowheads="1"/>
          </p:cNvSpPr>
          <p:nvPr>
            <p:ph type="body" idx="1"/>
          </p:nvPr>
        </p:nvSpPr>
        <p:spPr>
          <a:xfrm>
            <a:off x="381000" y="1066800"/>
            <a:ext cx="8305800" cy="4572000"/>
          </a:xfrm>
          <a:noFill/>
          <a:ln/>
        </p:spPr>
        <p:txBody>
          <a:bodyPr lIns="90488" tIns="44450" rIns="90488" bIns="44450"/>
          <a:lstStyle/>
          <a:p>
            <a:pPr>
              <a:buFontTx/>
              <a:buNone/>
            </a:pPr>
            <a:r>
              <a:rPr lang="en-US" sz="2200"/>
              <a:t>	</a:t>
            </a:r>
            <a:endParaRPr lang="en-US"/>
          </a:p>
        </p:txBody>
      </p:sp>
      <p:sp>
        <p:nvSpPr>
          <p:cNvPr id="347140" name="Text Box 4"/>
          <p:cNvSpPr txBox="1">
            <a:spLocks noChangeArrowheads="1"/>
          </p:cNvSpPr>
          <p:nvPr/>
        </p:nvSpPr>
        <p:spPr bwMode="auto">
          <a:xfrm>
            <a:off x="381000" y="1066800"/>
            <a:ext cx="8382000" cy="3785652"/>
          </a:xfrm>
          <a:prstGeom prst="rect">
            <a:avLst/>
          </a:prstGeom>
          <a:noFill/>
          <a:ln w="12700">
            <a:noFill/>
            <a:miter lim="800000"/>
            <a:headEnd type="none" w="sm" len="sm"/>
            <a:tailEnd type="none" w="sm" len="sm"/>
          </a:ln>
          <a:effectLst/>
        </p:spPr>
        <p:txBody>
          <a:bodyPr>
            <a:spAutoFit/>
          </a:bodyPr>
          <a:lstStyle/>
          <a:p>
            <a:r>
              <a:rPr lang="en-US" sz="3000" dirty="0" smtClean="0">
                <a:cs typeface="Times New Roman" pitchFamily="18" charset="0"/>
              </a:rPr>
              <a:t>A scientist discovers that which exists.  An engineer creates that which never was  -- Theodore von </a:t>
            </a:r>
            <a:r>
              <a:rPr lang="en-US" sz="3000" dirty="0" err="1" smtClean="0">
                <a:cs typeface="Times New Roman" pitchFamily="18" charset="0"/>
              </a:rPr>
              <a:t>Kármán</a:t>
            </a:r>
            <a:r>
              <a:rPr lang="en-US" sz="3000" dirty="0" smtClean="0">
                <a:cs typeface="Times New Roman" pitchFamily="18" charset="0"/>
              </a:rPr>
              <a:t> (1881-1963)</a:t>
            </a:r>
            <a:endParaRPr lang="en-US" sz="3000" i="1" dirty="0" smtClean="0">
              <a:solidFill>
                <a:srgbClr val="000000"/>
              </a:solidFill>
            </a:endParaRPr>
          </a:p>
          <a:p>
            <a:endParaRPr lang="en-US" sz="3000" dirty="0" smtClean="0">
              <a:solidFill>
                <a:srgbClr val="000000"/>
              </a:solidFill>
            </a:endParaRPr>
          </a:p>
          <a:p>
            <a:r>
              <a:rPr lang="en-US" sz="3000" dirty="0" smtClean="0">
                <a:solidFill>
                  <a:srgbClr val="000000"/>
                </a:solidFill>
              </a:rPr>
              <a:t>The </a:t>
            </a:r>
            <a:r>
              <a:rPr lang="en-US" sz="3000" dirty="0">
                <a:solidFill>
                  <a:srgbClr val="000000"/>
                </a:solidFill>
              </a:rPr>
              <a:t>engineering method is design under constraints – Wm. </a:t>
            </a:r>
            <a:r>
              <a:rPr lang="en-US" sz="3000" dirty="0" err="1">
                <a:solidFill>
                  <a:srgbClr val="000000"/>
                </a:solidFill>
              </a:rPr>
              <a:t>Wulf</a:t>
            </a:r>
            <a:r>
              <a:rPr lang="en-US" sz="3000" dirty="0">
                <a:solidFill>
                  <a:srgbClr val="000000"/>
                </a:solidFill>
              </a:rPr>
              <a:t>, </a:t>
            </a:r>
            <a:r>
              <a:rPr lang="en-US" sz="3000" dirty="0" smtClean="0">
                <a:solidFill>
                  <a:srgbClr val="000000"/>
                </a:solidFill>
              </a:rPr>
              <a:t>Past President</a:t>
            </a:r>
            <a:r>
              <a:rPr lang="en-US" sz="3000" dirty="0">
                <a:solidFill>
                  <a:srgbClr val="000000"/>
                </a:solidFill>
              </a:rPr>
              <a:t>, National Academy of Engineering</a:t>
            </a:r>
          </a:p>
          <a:p>
            <a:endParaRPr lang="en-US" sz="3000" dirty="0">
              <a:cs typeface="Times New Roman" pitchFamily="18" charset="0"/>
            </a:endParaRPr>
          </a:p>
        </p:txBody>
      </p:sp>
    </p:spTree>
    <p:extLst>
      <p:ext uri="{BB962C8B-B14F-4D97-AF65-F5344CB8AC3E}">
        <p14:creationId xmlns:p14="http://schemas.microsoft.com/office/powerpoint/2010/main" val="237042200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fld id="{69B954E0-1CFC-4238-A34B-DC5972F1DDE5}" type="slidenum">
              <a:rPr lang="en-US" altLang="en-US">
                <a:solidFill>
                  <a:srgbClr val="000000"/>
                </a:solidFill>
              </a:rPr>
              <a:pPr/>
              <a:t>14</a:t>
            </a:fld>
            <a:endParaRPr lang="en-US" altLang="en-US" dirty="0">
              <a:solidFill>
                <a:srgbClr val="000000"/>
              </a:solidFill>
            </a:endParaRPr>
          </a:p>
        </p:txBody>
      </p:sp>
      <p:sp>
        <p:nvSpPr>
          <p:cNvPr id="75778" name="Text Box 2"/>
          <p:cNvSpPr txBox="1">
            <a:spLocks noChangeArrowheads="1"/>
          </p:cNvSpPr>
          <p:nvPr/>
        </p:nvSpPr>
        <p:spPr bwMode="auto">
          <a:xfrm>
            <a:off x="304800" y="457200"/>
            <a:ext cx="83820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114300" algn="l">
              <a:defRPr sz="2400">
                <a:solidFill>
                  <a:schemeClr val="tx1"/>
                </a:solidFill>
                <a:latin typeface="Times New Roman" pitchFamily="18" charset="0"/>
              </a:defRPr>
            </a:lvl2pPr>
            <a:lvl3pPr marL="228600" algn="l">
              <a:defRPr sz="2400">
                <a:solidFill>
                  <a:schemeClr val="tx1"/>
                </a:solidFill>
                <a:latin typeface="Times New Roman" pitchFamily="18" charset="0"/>
              </a:defRPr>
            </a:lvl3pPr>
            <a:lvl4pPr marL="342900" algn="l">
              <a:defRPr sz="2400">
                <a:solidFill>
                  <a:schemeClr val="tx1"/>
                </a:solidFill>
                <a:latin typeface="Times New Roman" pitchFamily="18" charset="0"/>
              </a:defRPr>
            </a:lvl4pPr>
            <a:lvl5pPr marL="457200" algn="l">
              <a:defRPr sz="2400">
                <a:solidFill>
                  <a:schemeClr val="tx1"/>
                </a:solidFill>
                <a:latin typeface="Times New Roman" pitchFamily="18" charset="0"/>
              </a:defRPr>
            </a:lvl5pPr>
            <a:lvl6pPr marL="914400" fontAlgn="base">
              <a:spcBef>
                <a:spcPct val="0"/>
              </a:spcBef>
              <a:spcAft>
                <a:spcPct val="0"/>
              </a:spcAft>
              <a:defRPr sz="2400">
                <a:solidFill>
                  <a:schemeClr val="tx1"/>
                </a:solidFill>
                <a:latin typeface="Times New Roman" pitchFamily="18" charset="0"/>
              </a:defRPr>
            </a:lvl6pPr>
            <a:lvl7pPr marL="1371600" fontAlgn="base">
              <a:spcBef>
                <a:spcPct val="0"/>
              </a:spcBef>
              <a:spcAft>
                <a:spcPct val="0"/>
              </a:spcAft>
              <a:defRPr sz="2400">
                <a:solidFill>
                  <a:schemeClr val="tx1"/>
                </a:solidFill>
                <a:latin typeface="Times New Roman" pitchFamily="18" charset="0"/>
              </a:defRPr>
            </a:lvl7pPr>
            <a:lvl8pPr marL="1828800" fontAlgn="base">
              <a:spcBef>
                <a:spcPct val="0"/>
              </a:spcBef>
              <a:spcAft>
                <a:spcPct val="0"/>
              </a:spcAft>
              <a:defRPr sz="2400">
                <a:solidFill>
                  <a:schemeClr val="tx1"/>
                </a:solidFill>
                <a:latin typeface="Times New Roman" pitchFamily="18" charset="0"/>
              </a:defRPr>
            </a:lvl8pPr>
            <a:lvl9pPr marL="2286000" fontAlgn="base">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altLang="en-US" sz="3600" b="1" dirty="0" smtClean="0">
                <a:solidFill>
                  <a:srgbClr val="000000"/>
                </a:solidFill>
                <a:latin typeface="Arial" charset="0"/>
              </a:rPr>
              <a:t>Engineering</a:t>
            </a:r>
            <a:endParaRPr lang="en-US" altLang="en-US" sz="3600" b="1" dirty="0" smtClean="0">
              <a:solidFill>
                <a:srgbClr val="000000"/>
              </a:solidFill>
              <a:latin typeface="Arial" charset="0"/>
            </a:endParaRPr>
          </a:p>
          <a:p>
            <a:pPr eaLnBrk="0" fontAlgn="base" hangingPunct="0">
              <a:spcBef>
                <a:spcPct val="50000"/>
              </a:spcBef>
              <a:spcAft>
                <a:spcPct val="0"/>
              </a:spcAft>
            </a:pPr>
            <a:r>
              <a:rPr lang="en-US" altLang="en-US" sz="2800" dirty="0" smtClean="0">
                <a:solidFill>
                  <a:srgbClr val="000000"/>
                </a:solidFill>
                <a:latin typeface="Arial" charset="0"/>
              </a:rPr>
              <a:t>The </a:t>
            </a:r>
            <a:r>
              <a:rPr lang="en-US" altLang="en-US" sz="2800" dirty="0" smtClean="0">
                <a:solidFill>
                  <a:srgbClr val="000000"/>
                </a:solidFill>
                <a:latin typeface="Arial" charset="0"/>
              </a:rPr>
              <a:t>engineering method is design under constraints – Wm. </a:t>
            </a:r>
            <a:r>
              <a:rPr lang="en-US" altLang="en-US" sz="2800" dirty="0" err="1" smtClean="0">
                <a:solidFill>
                  <a:srgbClr val="000000"/>
                </a:solidFill>
                <a:latin typeface="Arial" charset="0"/>
              </a:rPr>
              <a:t>Wulf</a:t>
            </a:r>
            <a:r>
              <a:rPr lang="en-US" altLang="en-US" sz="2800" dirty="0" smtClean="0">
                <a:solidFill>
                  <a:srgbClr val="000000"/>
                </a:solidFill>
                <a:latin typeface="Arial" charset="0"/>
              </a:rPr>
              <a:t>, Former President, National Academy of Engineering</a:t>
            </a:r>
          </a:p>
          <a:p>
            <a:pPr algn="ctr" eaLnBrk="0" fontAlgn="base" hangingPunct="0">
              <a:spcBef>
                <a:spcPct val="50000"/>
              </a:spcBef>
              <a:spcAft>
                <a:spcPct val="0"/>
              </a:spcAft>
            </a:pPr>
            <a:endParaRPr lang="en-US" altLang="en-US" sz="2800" dirty="0" smtClean="0">
              <a:solidFill>
                <a:srgbClr val="000000"/>
              </a:solidFill>
              <a:latin typeface="Arial" charset="0"/>
            </a:endParaRPr>
          </a:p>
          <a:p>
            <a:pPr eaLnBrk="0" fontAlgn="base" hangingPunct="0">
              <a:spcBef>
                <a:spcPct val="0"/>
              </a:spcBef>
              <a:spcAft>
                <a:spcPct val="0"/>
              </a:spcAft>
            </a:pPr>
            <a:r>
              <a:rPr lang="en-US" sz="2800" dirty="0">
                <a:solidFill>
                  <a:srgbClr val="000000"/>
                </a:solidFill>
                <a:latin typeface="Arial" pitchFamily="34" charset="0"/>
              </a:rPr>
              <a:t>The engineering method (design) is the use of state-of-the-art  heuristics to create the best change  in an uncertain situation within the available </a:t>
            </a:r>
            <a:r>
              <a:rPr lang="en-US" sz="2800" dirty="0" smtClean="0">
                <a:solidFill>
                  <a:srgbClr val="000000"/>
                </a:solidFill>
                <a:latin typeface="Arial" pitchFamily="34" charset="0"/>
              </a:rPr>
              <a:t>resources</a:t>
            </a:r>
            <a:r>
              <a:rPr lang="en-US" sz="2800" dirty="0">
                <a:solidFill>
                  <a:srgbClr val="000000"/>
                </a:solidFill>
                <a:latin typeface="Arial" pitchFamily="34" charset="0"/>
              </a:rPr>
              <a:t> </a:t>
            </a:r>
            <a:r>
              <a:rPr lang="en-US" altLang="en-US" sz="2800" dirty="0" smtClean="0">
                <a:solidFill>
                  <a:srgbClr val="000000"/>
                </a:solidFill>
                <a:latin typeface="Arial" charset="0"/>
              </a:rPr>
              <a:t>– Billy </a:t>
            </a:r>
            <a:r>
              <a:rPr lang="en-US" altLang="en-US" sz="2800" dirty="0" err="1" smtClean="0">
                <a:solidFill>
                  <a:srgbClr val="000000"/>
                </a:solidFill>
                <a:latin typeface="Arial" charset="0"/>
              </a:rPr>
              <a:t>Koen</a:t>
            </a:r>
            <a:r>
              <a:rPr lang="en-US" altLang="en-US" sz="2800" dirty="0" smtClean="0">
                <a:solidFill>
                  <a:srgbClr val="000000"/>
                </a:solidFill>
                <a:latin typeface="Arial" charset="0"/>
              </a:rPr>
              <a:t>, Mechanical Engineering Professor, UT-Austin, author </a:t>
            </a:r>
            <a:r>
              <a:rPr lang="en-US" altLang="en-US" sz="2800" i="1" dirty="0" smtClean="0">
                <a:solidFill>
                  <a:srgbClr val="000000"/>
                </a:solidFill>
                <a:latin typeface="Arial" charset="0"/>
              </a:rPr>
              <a:t>Discussion of the Method</a:t>
            </a:r>
            <a:r>
              <a:rPr lang="en-US" altLang="en-US" sz="2800" dirty="0" smtClean="0">
                <a:solidFill>
                  <a:srgbClr val="000000"/>
                </a:solidFill>
                <a:latin typeface="Arial" charset="0"/>
              </a:rPr>
              <a:t>, 2003, 2011</a:t>
            </a:r>
          </a:p>
        </p:txBody>
      </p:sp>
    </p:spTree>
    <p:extLst>
      <p:ext uri="{BB962C8B-B14F-4D97-AF65-F5344CB8AC3E}">
        <p14:creationId xmlns:p14="http://schemas.microsoft.com/office/powerpoint/2010/main" val="533521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fld id="{18E2825A-6AE5-4D52-9C50-ACF98316707A}" type="slidenum">
              <a:rPr lang="en-US"/>
              <a:pPr/>
              <a:t>15</a:t>
            </a:fld>
            <a:endParaRPr lang="en-US"/>
          </a:p>
        </p:txBody>
      </p:sp>
      <p:sp>
        <p:nvSpPr>
          <p:cNvPr id="347138" name="Rectangle 2"/>
          <p:cNvSpPr>
            <a:spLocks noGrp="1" noChangeArrowheads="1"/>
          </p:cNvSpPr>
          <p:nvPr>
            <p:ph type="title"/>
          </p:nvPr>
        </p:nvSpPr>
        <p:spPr>
          <a:xfrm>
            <a:off x="685800" y="0"/>
            <a:ext cx="7772400" cy="990600"/>
          </a:xfrm>
          <a:noFill/>
          <a:ln/>
        </p:spPr>
        <p:txBody>
          <a:bodyPr lIns="90488" tIns="44450" rIns="90488" bIns="44450" anchor="b"/>
          <a:lstStyle/>
          <a:p>
            <a:r>
              <a:rPr lang="en-US"/>
              <a:t>Engineering</a:t>
            </a:r>
          </a:p>
        </p:txBody>
      </p:sp>
      <p:sp>
        <p:nvSpPr>
          <p:cNvPr id="347139" name="Rectangle 3"/>
          <p:cNvSpPr>
            <a:spLocks noGrp="1" noChangeArrowheads="1"/>
          </p:cNvSpPr>
          <p:nvPr>
            <p:ph type="body" idx="1"/>
          </p:nvPr>
        </p:nvSpPr>
        <p:spPr>
          <a:xfrm>
            <a:off x="381000" y="1066800"/>
            <a:ext cx="8305800" cy="4572000"/>
          </a:xfrm>
          <a:noFill/>
          <a:ln/>
        </p:spPr>
        <p:txBody>
          <a:bodyPr lIns="90488" tIns="44450" rIns="90488" bIns="44450"/>
          <a:lstStyle/>
          <a:p>
            <a:pPr>
              <a:buFontTx/>
              <a:buNone/>
            </a:pPr>
            <a:r>
              <a:rPr lang="en-US" sz="2200"/>
              <a:t>	</a:t>
            </a:r>
            <a:endParaRPr lang="en-US"/>
          </a:p>
        </p:txBody>
      </p:sp>
      <p:sp>
        <p:nvSpPr>
          <p:cNvPr id="347140" name="Text Box 4"/>
          <p:cNvSpPr txBox="1">
            <a:spLocks noChangeArrowheads="1"/>
          </p:cNvSpPr>
          <p:nvPr/>
        </p:nvSpPr>
        <p:spPr bwMode="auto">
          <a:xfrm>
            <a:off x="381000" y="1066800"/>
            <a:ext cx="8382000" cy="4985980"/>
          </a:xfrm>
          <a:prstGeom prst="rect">
            <a:avLst/>
          </a:prstGeom>
          <a:noFill/>
          <a:ln w="12700">
            <a:noFill/>
            <a:miter lim="800000"/>
            <a:headEnd type="none" w="sm" len="sm"/>
            <a:tailEnd type="none" w="sm" len="sm"/>
          </a:ln>
          <a:effectLst/>
        </p:spPr>
        <p:txBody>
          <a:bodyPr>
            <a:spAutoFit/>
          </a:bodyPr>
          <a:lstStyle/>
          <a:p>
            <a:r>
              <a:rPr lang="en-US" sz="3200" dirty="0" smtClean="0">
                <a:solidFill>
                  <a:srgbClr val="000000"/>
                </a:solidFill>
              </a:rPr>
              <a:t>The </a:t>
            </a:r>
            <a:r>
              <a:rPr lang="en-US" sz="3200" dirty="0">
                <a:solidFill>
                  <a:srgbClr val="000000"/>
                </a:solidFill>
              </a:rPr>
              <a:t>engineering method is the use of heuristics to cause the best change in a poorly understood situation within the available resources – Billy </a:t>
            </a:r>
            <a:r>
              <a:rPr lang="en-US" sz="3200" dirty="0" err="1">
                <a:solidFill>
                  <a:srgbClr val="000000"/>
                </a:solidFill>
              </a:rPr>
              <a:t>Koen</a:t>
            </a:r>
            <a:r>
              <a:rPr lang="en-US" sz="3200" dirty="0">
                <a:solidFill>
                  <a:srgbClr val="000000"/>
                </a:solidFill>
              </a:rPr>
              <a:t>, </a:t>
            </a:r>
            <a:r>
              <a:rPr lang="en-US" sz="3200" i="1" dirty="0">
                <a:solidFill>
                  <a:srgbClr val="000000"/>
                </a:solidFill>
              </a:rPr>
              <a:t>Discussion of the </a:t>
            </a:r>
            <a:r>
              <a:rPr lang="en-US" sz="3200" i="1" dirty="0" smtClean="0">
                <a:solidFill>
                  <a:srgbClr val="000000"/>
                </a:solidFill>
              </a:rPr>
              <a:t>Method (2003)</a:t>
            </a:r>
            <a:endParaRPr lang="en-US" sz="3200" i="1" dirty="0">
              <a:solidFill>
                <a:srgbClr val="000000"/>
              </a:solidFill>
            </a:endParaRPr>
          </a:p>
          <a:p>
            <a:endParaRPr lang="en-US" sz="3000" i="1" dirty="0">
              <a:solidFill>
                <a:srgbClr val="000000"/>
              </a:solidFill>
            </a:endParaRPr>
          </a:p>
          <a:p>
            <a:r>
              <a:rPr lang="en-US" sz="3200" dirty="0" smtClean="0"/>
              <a:t>The engineering method (design) is the use of state-of-the-art  heuristics to create the best change  in an uncertain situation within the available resources. Billy </a:t>
            </a:r>
            <a:r>
              <a:rPr lang="en-US" sz="3200" dirty="0" err="1" smtClean="0"/>
              <a:t>Koen</a:t>
            </a:r>
            <a:r>
              <a:rPr lang="en-US" sz="3200" dirty="0" smtClean="0"/>
              <a:t>, 2011</a:t>
            </a:r>
          </a:p>
        </p:txBody>
      </p:sp>
    </p:spTree>
    <p:extLst>
      <p:ext uri="{BB962C8B-B14F-4D97-AF65-F5344CB8AC3E}">
        <p14:creationId xmlns:p14="http://schemas.microsoft.com/office/powerpoint/2010/main" val="232066919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990600" y="228600"/>
            <a:ext cx="7289800" cy="573088"/>
          </a:xfrm>
          <a:noFill/>
          <a:ln/>
        </p:spPr>
        <p:txBody>
          <a:bodyPr lIns="0" tIns="0" rIns="0" bIns="0" anchor="t"/>
          <a:lstStyle/>
          <a:p>
            <a:r>
              <a:rPr lang="en-US" sz="4100" b="1">
                <a:solidFill>
                  <a:srgbClr val="000000"/>
                </a:solidFill>
              </a:rPr>
              <a:t>Engineering = Design</a:t>
            </a:r>
          </a:p>
        </p:txBody>
      </p:sp>
      <p:sp>
        <p:nvSpPr>
          <p:cNvPr id="349187" name="Freeform 3"/>
          <p:cNvSpPr>
            <a:spLocks/>
          </p:cNvSpPr>
          <p:nvPr/>
        </p:nvSpPr>
        <p:spPr bwMode="auto">
          <a:xfrm>
            <a:off x="685800" y="990600"/>
            <a:ext cx="7980363" cy="66675"/>
          </a:xfrm>
          <a:custGeom>
            <a:avLst/>
            <a:gdLst/>
            <a:ahLst/>
            <a:cxnLst>
              <a:cxn ang="0">
                <a:pos x="0" y="41"/>
              </a:cxn>
              <a:cxn ang="0">
                <a:pos x="5026" y="41"/>
              </a:cxn>
              <a:cxn ang="0">
                <a:pos x="5026" y="0"/>
              </a:cxn>
              <a:cxn ang="0">
                <a:pos x="0" y="0"/>
              </a:cxn>
              <a:cxn ang="0">
                <a:pos x="0" y="41"/>
              </a:cxn>
            </a:cxnLst>
            <a:rect l="0" t="0" r="r" b="b"/>
            <a:pathLst>
              <a:path w="5027" h="42">
                <a:moveTo>
                  <a:pt x="0" y="41"/>
                </a:moveTo>
                <a:lnTo>
                  <a:pt x="5026" y="41"/>
                </a:lnTo>
                <a:lnTo>
                  <a:pt x="5026" y="0"/>
                </a:lnTo>
                <a:lnTo>
                  <a:pt x="0" y="0"/>
                </a:lnTo>
                <a:lnTo>
                  <a:pt x="0" y="41"/>
                </a:lnTo>
              </a:path>
            </a:pathLst>
          </a:custGeom>
          <a:solidFill>
            <a:srgbClr val="000000"/>
          </a:solidFill>
          <a:ln w="9525" cap="rnd">
            <a:noFill/>
            <a:round/>
            <a:headEnd/>
            <a:tailEnd/>
          </a:ln>
          <a:effectLst/>
        </p:spPr>
        <p:txBody>
          <a:bodyPr/>
          <a:lstStyle/>
          <a:p>
            <a:endParaRPr lang="en-US"/>
          </a:p>
        </p:txBody>
      </p:sp>
      <p:sp>
        <p:nvSpPr>
          <p:cNvPr id="349188" name="Rectangle 4"/>
          <p:cNvSpPr>
            <a:spLocks noChangeArrowheads="1"/>
          </p:cNvSpPr>
          <p:nvPr/>
        </p:nvSpPr>
        <p:spPr bwMode="auto">
          <a:xfrm>
            <a:off x="762000" y="1295400"/>
            <a:ext cx="7862888" cy="5334000"/>
          </a:xfrm>
          <a:prstGeom prst="rect">
            <a:avLst/>
          </a:prstGeom>
          <a:noFill/>
          <a:ln w="9525">
            <a:noFill/>
            <a:miter lim="800000"/>
            <a:headEnd/>
            <a:tailEnd/>
          </a:ln>
          <a:effectLst/>
        </p:spPr>
        <p:txBody>
          <a:bodyPr lIns="0" tIns="0" rIns="0" bIns="0"/>
          <a:lstStyle/>
          <a:p>
            <a:r>
              <a:rPr lang="en-US" sz="2800" dirty="0">
                <a:solidFill>
                  <a:srgbClr val="000000"/>
                </a:solidFill>
              </a:rPr>
              <a:t>Design in a major sense is the essence of engineering; it begins with the identification of a need and ends with a product or system in the hands of a user.  It is primarily concerned with synthesis rather than the analysis which is central to engineering science.  Design, above all else, distinguishes engineering from science (Hancock, 1986, National Science Foundation Workshop</a:t>
            </a:r>
            <a:r>
              <a:rPr lang="en-US" sz="2800" dirty="0" smtClean="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55918771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450"/>
            <a:ext cx="8534400" cy="1143000"/>
          </a:xfrm>
        </p:spPr>
        <p:txBody>
          <a:bodyPr/>
          <a:lstStyle/>
          <a:p>
            <a:pPr algn="l"/>
            <a:r>
              <a:rPr lang="en-US" sz="4000" dirty="0" smtClean="0"/>
              <a:t>Understanding by Design (</a:t>
            </a:r>
            <a:r>
              <a:rPr lang="en-US" sz="4000" dirty="0" err="1" smtClean="0"/>
              <a:t>UbD</a:t>
            </a:r>
            <a:r>
              <a:rPr lang="en-US" sz="4000" dirty="0" smtClean="0"/>
              <a:t>) Process</a:t>
            </a:r>
            <a:endParaRPr lang="en-US" sz="4000" dirty="0"/>
          </a:p>
        </p:txBody>
      </p:sp>
      <p:sp>
        <p:nvSpPr>
          <p:cNvPr id="3" name="TextBox 2"/>
          <p:cNvSpPr txBox="1"/>
          <p:nvPr/>
        </p:nvSpPr>
        <p:spPr>
          <a:xfrm>
            <a:off x="1219201" y="805235"/>
            <a:ext cx="7537937" cy="646331"/>
          </a:xfrm>
          <a:prstGeom prst="rect">
            <a:avLst/>
          </a:prstGeom>
          <a:noFill/>
        </p:spPr>
        <p:txBody>
          <a:bodyPr wrap="square" rtlCol="0">
            <a:spAutoFit/>
          </a:bodyPr>
          <a:lstStyle/>
          <a:p>
            <a:r>
              <a:rPr lang="en-US" sz="3600" dirty="0" smtClean="0">
                <a:solidFill>
                  <a:srgbClr val="F79646">
                    <a:lumMod val="60000"/>
                    <a:lumOff val="40000"/>
                  </a:srgbClr>
                </a:solidFill>
                <a:latin typeface="Arial" pitchFamily="34" charset="0"/>
              </a:rPr>
              <a:t>vs. Engineering Design Process</a:t>
            </a:r>
            <a:endParaRPr lang="en-US" sz="3600" dirty="0">
              <a:solidFill>
                <a:srgbClr val="F79646">
                  <a:lumMod val="60000"/>
                  <a:lumOff val="40000"/>
                </a:srgbClr>
              </a:solidFill>
              <a:latin typeface="Arial" pitchFamily="34" charset="0"/>
            </a:endParaRPr>
          </a:p>
        </p:txBody>
      </p:sp>
      <p:graphicFrame>
        <p:nvGraphicFramePr>
          <p:cNvPr id="6" name="Diagram 5"/>
          <p:cNvGraphicFramePr/>
          <p:nvPr>
            <p:extLst/>
          </p:nvPr>
        </p:nvGraphicFramePr>
        <p:xfrm>
          <a:off x="-691662" y="1870153"/>
          <a:ext cx="7098323" cy="4593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Table 11"/>
          <p:cNvGraphicFramePr>
            <a:graphicFrameLocks noGrp="1"/>
          </p:cNvGraphicFramePr>
          <p:nvPr>
            <p:extLst/>
          </p:nvPr>
        </p:nvGraphicFramePr>
        <p:xfrm>
          <a:off x="5738445" y="3296138"/>
          <a:ext cx="2719755" cy="1559560"/>
        </p:xfrm>
        <a:graphic>
          <a:graphicData uri="http://schemas.openxmlformats.org/drawingml/2006/table">
            <a:tbl>
              <a:tblPr firstRow="1" bandRow="1">
                <a:tableStyleId>{16D9F66E-5EB9-4882-86FB-DCBF35E3C3E4}</a:tableStyleId>
              </a:tblPr>
              <a:tblGrid>
                <a:gridCol w="2719755"/>
              </a:tblGrid>
              <a:tr h="370840">
                <a:tc>
                  <a:txBody>
                    <a:bodyPr/>
                    <a:lstStyle/>
                    <a:p>
                      <a:r>
                        <a:rPr lang="en-US" dirty="0" smtClean="0"/>
                        <a:t>Think about it…</a:t>
                      </a:r>
                      <a:endParaRPr lang="en-US" dirty="0"/>
                    </a:p>
                  </a:txBody>
                  <a:tcPr/>
                </a:tc>
              </a:tr>
              <a:tr h="370840">
                <a:tc>
                  <a:txBody>
                    <a:bodyPr/>
                    <a:lstStyle/>
                    <a:p>
                      <a:r>
                        <a:rPr lang="en-US" dirty="0" smtClean="0"/>
                        <a:t>Why is it important to understand the parallels</a:t>
                      </a:r>
                      <a:r>
                        <a:rPr lang="en-US" baseline="0" dirty="0" smtClean="0"/>
                        <a:t> between these two processes?</a:t>
                      </a:r>
                      <a:endParaRPr lang="en-US" dirty="0"/>
                    </a:p>
                  </a:txBody>
                  <a:tcPr/>
                </a:tc>
              </a:tr>
            </a:tbl>
          </a:graphicData>
        </a:graphic>
      </p:graphicFrame>
    </p:spTree>
    <p:extLst>
      <p:ext uri="{BB962C8B-B14F-4D97-AF65-F5344CB8AC3E}">
        <p14:creationId xmlns:p14="http://schemas.microsoft.com/office/powerpoint/2010/main" val="1675683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ext Box 6"/>
          <p:cNvSpPr txBox="1">
            <a:spLocks noChangeArrowheads="1"/>
          </p:cNvSpPr>
          <p:nvPr/>
        </p:nvSpPr>
        <p:spPr bwMode="auto">
          <a:xfrm>
            <a:off x="685800" y="228600"/>
            <a:ext cx="7848600" cy="946150"/>
          </a:xfrm>
          <a:prstGeom prst="rect">
            <a:avLst/>
          </a:prstGeom>
          <a:noFill/>
          <a:ln w="9525">
            <a:noFill/>
            <a:miter lim="800000"/>
            <a:headEnd/>
            <a:tailEnd/>
          </a:ln>
        </p:spPr>
        <p:txBody>
          <a:bodyPr>
            <a:spAutoFit/>
          </a:bodyPr>
          <a:lstStyle/>
          <a:p>
            <a:pPr algn="ctr"/>
            <a:r>
              <a:rPr lang="en-US" sz="2800">
                <a:solidFill>
                  <a:srgbClr val="000000"/>
                </a:solidFill>
                <a:latin typeface="Arial"/>
                <a:cs typeface="Arial" charset="0"/>
              </a:rPr>
              <a:t>Engineering Education: Advancing the Practice Karl Smith</a:t>
            </a:r>
          </a:p>
        </p:txBody>
      </p:sp>
      <p:sp>
        <p:nvSpPr>
          <p:cNvPr id="330754" name="Text Box 7"/>
          <p:cNvSpPr txBox="1">
            <a:spLocks noChangeArrowheads="1"/>
          </p:cNvSpPr>
          <p:nvPr/>
        </p:nvSpPr>
        <p:spPr bwMode="auto">
          <a:xfrm>
            <a:off x="381000" y="1286917"/>
            <a:ext cx="3810000" cy="4154984"/>
          </a:xfrm>
          <a:prstGeom prst="rect">
            <a:avLst/>
          </a:prstGeom>
          <a:noFill/>
          <a:ln w="9525">
            <a:noFill/>
            <a:miter lim="800000"/>
            <a:headEnd/>
            <a:tailEnd/>
          </a:ln>
        </p:spPr>
        <p:txBody>
          <a:bodyPr>
            <a:spAutoFit/>
          </a:bodyPr>
          <a:lstStyle/>
          <a:p>
            <a:r>
              <a:rPr lang="en-US" sz="2400" b="1" dirty="0">
                <a:solidFill>
                  <a:srgbClr val="000000"/>
                </a:solidFill>
                <a:latin typeface="Arial"/>
                <a:cs typeface="Arial" charset="0"/>
              </a:rPr>
              <a:t>Research</a:t>
            </a:r>
          </a:p>
          <a:p>
            <a:pPr>
              <a:buFont typeface="Arial" charset="0"/>
              <a:buChar char="•"/>
            </a:pPr>
            <a:r>
              <a:rPr lang="en-US" sz="2400" dirty="0">
                <a:solidFill>
                  <a:srgbClr val="000000"/>
                </a:solidFill>
                <a:latin typeface="Arial"/>
                <a:cs typeface="Arial" charset="0"/>
              </a:rPr>
              <a:t>Process Metallurgy </a:t>
            </a:r>
            <a:r>
              <a:rPr lang="en-US" sz="2400" dirty="0" smtClean="0">
                <a:solidFill>
                  <a:srgbClr val="000000"/>
                </a:solidFill>
                <a:latin typeface="Arial"/>
                <a:cs typeface="Arial" charset="0"/>
              </a:rPr>
              <a:t>1969 </a:t>
            </a:r>
            <a:r>
              <a:rPr lang="en-US" sz="2400" dirty="0">
                <a:solidFill>
                  <a:srgbClr val="000000"/>
                </a:solidFill>
                <a:latin typeface="Arial"/>
                <a:cs typeface="Arial" charset="0"/>
              </a:rPr>
              <a:t>-1992</a:t>
            </a:r>
          </a:p>
          <a:p>
            <a:pPr>
              <a:buFont typeface="Arial" charset="0"/>
              <a:buChar char="•"/>
            </a:pPr>
            <a:r>
              <a:rPr lang="en-US" sz="2400" dirty="0">
                <a:solidFill>
                  <a:srgbClr val="000000"/>
                </a:solidFill>
                <a:latin typeface="Arial"/>
                <a:cs typeface="Arial" charset="0"/>
              </a:rPr>
              <a:t>Learning ~1974</a:t>
            </a:r>
          </a:p>
          <a:p>
            <a:pPr>
              <a:buFont typeface="Arial" charset="0"/>
              <a:buChar char="•"/>
            </a:pPr>
            <a:r>
              <a:rPr lang="en-US" sz="2400" dirty="0">
                <a:solidFill>
                  <a:srgbClr val="000000"/>
                </a:solidFill>
                <a:latin typeface="Arial"/>
                <a:cs typeface="Arial" charset="0"/>
              </a:rPr>
              <a:t>Design ~1995</a:t>
            </a:r>
          </a:p>
          <a:p>
            <a:pPr>
              <a:buFont typeface="Arial" charset="0"/>
              <a:buChar char="•"/>
            </a:pPr>
            <a:r>
              <a:rPr lang="en-US" sz="2400" dirty="0">
                <a:solidFill>
                  <a:srgbClr val="000000"/>
                </a:solidFill>
                <a:latin typeface="Arial"/>
                <a:cs typeface="Arial" charset="0"/>
              </a:rPr>
              <a:t>Engineering Education Research &amp; Innovation ~ </a:t>
            </a:r>
            <a:r>
              <a:rPr lang="en-US" sz="2400" dirty="0" smtClean="0">
                <a:solidFill>
                  <a:srgbClr val="000000"/>
                </a:solidFill>
                <a:latin typeface="Arial"/>
                <a:cs typeface="Arial" charset="0"/>
              </a:rPr>
              <a:t>2000</a:t>
            </a:r>
          </a:p>
          <a:p>
            <a:pPr>
              <a:buFont typeface="Arial" charset="0"/>
              <a:buChar char="•"/>
            </a:pPr>
            <a:r>
              <a:rPr lang="en-US" sz="2400" dirty="0" smtClean="0">
                <a:solidFill>
                  <a:srgbClr val="000000"/>
                </a:solidFill>
                <a:latin typeface="Arial"/>
                <a:cs typeface="Arial" charset="0"/>
              </a:rPr>
              <a:t>STEM Education ~ 2010</a:t>
            </a:r>
          </a:p>
          <a:p>
            <a:pPr>
              <a:buFont typeface="Arial" charset="0"/>
              <a:buChar char="•"/>
            </a:pPr>
            <a:r>
              <a:rPr lang="en-US" sz="2400" dirty="0" smtClean="0">
                <a:solidFill>
                  <a:srgbClr val="000000"/>
                </a:solidFill>
                <a:latin typeface="Arial"/>
                <a:cs typeface="Arial" charset="0"/>
              </a:rPr>
              <a:t>STEM Innovation – NSF I-Corps-L ~ 2013</a:t>
            </a:r>
            <a:endParaRPr lang="en-US" sz="2400" dirty="0">
              <a:solidFill>
                <a:srgbClr val="000000"/>
              </a:solidFill>
              <a:latin typeface="Arial"/>
              <a:cs typeface="Arial" charset="0"/>
            </a:endParaRPr>
          </a:p>
        </p:txBody>
      </p:sp>
      <p:sp>
        <p:nvSpPr>
          <p:cNvPr id="330755" name="Text Box 7"/>
          <p:cNvSpPr txBox="1">
            <a:spLocks noChangeArrowheads="1"/>
          </p:cNvSpPr>
          <p:nvPr/>
        </p:nvSpPr>
        <p:spPr bwMode="auto">
          <a:xfrm>
            <a:off x="4495800" y="1219200"/>
            <a:ext cx="4572000" cy="4893647"/>
          </a:xfrm>
          <a:prstGeom prst="rect">
            <a:avLst/>
          </a:prstGeom>
          <a:noFill/>
          <a:ln w="9525">
            <a:noFill/>
            <a:miter lim="800000"/>
            <a:headEnd/>
            <a:tailEnd/>
          </a:ln>
        </p:spPr>
        <p:txBody>
          <a:bodyPr wrap="square">
            <a:spAutoFit/>
          </a:bodyPr>
          <a:lstStyle/>
          <a:p>
            <a:r>
              <a:rPr lang="en-US" sz="2400" b="1" dirty="0">
                <a:solidFill>
                  <a:srgbClr val="000000"/>
                </a:solidFill>
                <a:latin typeface="Arial"/>
                <a:cs typeface="Arial" charset="0"/>
              </a:rPr>
              <a:t>Innovation – Cooperative Learning</a:t>
            </a:r>
          </a:p>
          <a:p>
            <a:pPr>
              <a:buFont typeface="Arial" charset="0"/>
              <a:buChar char="•"/>
            </a:pPr>
            <a:r>
              <a:rPr lang="en-US" sz="2400" dirty="0">
                <a:solidFill>
                  <a:srgbClr val="000000"/>
                </a:solidFill>
                <a:latin typeface="Arial"/>
                <a:cs typeface="Arial" charset="0"/>
              </a:rPr>
              <a:t>Need identified ~1974</a:t>
            </a:r>
          </a:p>
          <a:p>
            <a:pPr>
              <a:buFont typeface="Arial" charset="0"/>
              <a:buChar char="•"/>
            </a:pPr>
            <a:r>
              <a:rPr lang="en-US" sz="2400" dirty="0">
                <a:solidFill>
                  <a:srgbClr val="000000"/>
                </a:solidFill>
                <a:latin typeface="Arial"/>
                <a:cs typeface="Arial" charset="0"/>
              </a:rPr>
              <a:t>Introduced ~1976</a:t>
            </a:r>
          </a:p>
          <a:p>
            <a:pPr>
              <a:buFont typeface="Arial" charset="0"/>
              <a:buChar char="•"/>
            </a:pPr>
            <a:r>
              <a:rPr lang="en-US" sz="2400" dirty="0">
                <a:solidFill>
                  <a:srgbClr val="000000"/>
                </a:solidFill>
                <a:latin typeface="Arial"/>
                <a:cs typeface="Arial" charset="0"/>
              </a:rPr>
              <a:t>FIE conference 1981</a:t>
            </a:r>
          </a:p>
          <a:p>
            <a:pPr>
              <a:buFont typeface="Arial" charset="0"/>
              <a:buChar char="•"/>
            </a:pPr>
            <a:r>
              <a:rPr lang="en-US" sz="2400" i="1" dirty="0">
                <a:solidFill>
                  <a:srgbClr val="000000"/>
                </a:solidFill>
                <a:latin typeface="Arial"/>
                <a:cs typeface="Arial" charset="0"/>
              </a:rPr>
              <a:t>JEE</a:t>
            </a:r>
            <a:r>
              <a:rPr lang="en-US" sz="2400" dirty="0">
                <a:solidFill>
                  <a:srgbClr val="000000"/>
                </a:solidFill>
                <a:latin typeface="Arial"/>
                <a:cs typeface="Arial" charset="0"/>
              </a:rPr>
              <a:t> paper 1981</a:t>
            </a:r>
          </a:p>
          <a:p>
            <a:pPr>
              <a:buFont typeface="Arial" charset="0"/>
              <a:buChar char="•"/>
            </a:pPr>
            <a:r>
              <a:rPr lang="en-US" sz="2400" dirty="0">
                <a:solidFill>
                  <a:srgbClr val="000000"/>
                </a:solidFill>
                <a:latin typeface="Arial"/>
                <a:cs typeface="Arial" charset="0"/>
              </a:rPr>
              <a:t>Research book 1991</a:t>
            </a:r>
          </a:p>
          <a:p>
            <a:pPr>
              <a:buFont typeface="Arial" charset="0"/>
              <a:buChar char="•"/>
            </a:pPr>
            <a:r>
              <a:rPr lang="en-US" sz="2400" dirty="0">
                <a:solidFill>
                  <a:srgbClr val="000000"/>
                </a:solidFill>
                <a:latin typeface="Arial"/>
                <a:cs typeface="Arial" charset="0"/>
              </a:rPr>
              <a:t>Practice handbook </a:t>
            </a:r>
            <a:r>
              <a:rPr lang="en-US" sz="2400" dirty="0" smtClean="0">
                <a:solidFill>
                  <a:srgbClr val="000000"/>
                </a:solidFill>
                <a:latin typeface="Arial"/>
                <a:cs typeface="Arial" charset="0"/>
              </a:rPr>
              <a:t>1991…2006</a:t>
            </a:r>
            <a:endParaRPr lang="en-US" sz="2400" dirty="0">
              <a:solidFill>
                <a:srgbClr val="000000"/>
              </a:solidFill>
              <a:latin typeface="Arial"/>
              <a:cs typeface="Arial" charset="0"/>
            </a:endParaRPr>
          </a:p>
          <a:p>
            <a:pPr>
              <a:buFont typeface="Arial" charset="0"/>
              <a:buChar char="•"/>
            </a:pPr>
            <a:r>
              <a:rPr lang="en-US" sz="2400" i="1" dirty="0">
                <a:solidFill>
                  <a:srgbClr val="000000"/>
                </a:solidFill>
                <a:latin typeface="Arial"/>
                <a:cs typeface="Arial" charset="0"/>
              </a:rPr>
              <a:t>Change </a:t>
            </a:r>
            <a:r>
              <a:rPr lang="en-US" sz="2400" dirty="0">
                <a:solidFill>
                  <a:srgbClr val="000000"/>
                </a:solidFill>
                <a:latin typeface="Arial"/>
                <a:cs typeface="Arial" charset="0"/>
              </a:rPr>
              <a:t>paper 1998</a:t>
            </a:r>
            <a:endParaRPr lang="en-US" sz="2400" i="1" dirty="0">
              <a:solidFill>
                <a:srgbClr val="000000"/>
              </a:solidFill>
              <a:latin typeface="Arial"/>
              <a:cs typeface="Arial" charset="0"/>
            </a:endParaRPr>
          </a:p>
          <a:p>
            <a:pPr>
              <a:buFont typeface="Arial" charset="0"/>
              <a:buChar char="•"/>
            </a:pPr>
            <a:r>
              <a:rPr lang="en-US" sz="2400" i="1" dirty="0">
                <a:solidFill>
                  <a:srgbClr val="000000"/>
                </a:solidFill>
                <a:latin typeface="Arial"/>
                <a:cs typeface="Arial" charset="0"/>
              </a:rPr>
              <a:t>Teamwork and project management </a:t>
            </a:r>
            <a:r>
              <a:rPr lang="en-US" sz="2400" dirty="0" smtClean="0">
                <a:solidFill>
                  <a:srgbClr val="000000"/>
                </a:solidFill>
                <a:latin typeface="Arial"/>
                <a:cs typeface="Arial" charset="0"/>
              </a:rPr>
              <a:t>2000…2014</a:t>
            </a:r>
            <a:endParaRPr lang="en-US" sz="2400" dirty="0">
              <a:solidFill>
                <a:srgbClr val="000000"/>
              </a:solidFill>
              <a:latin typeface="Arial"/>
              <a:cs typeface="Arial" charset="0"/>
            </a:endParaRPr>
          </a:p>
          <a:p>
            <a:pPr>
              <a:buFont typeface="Arial" charset="0"/>
              <a:buChar char="•"/>
            </a:pPr>
            <a:r>
              <a:rPr lang="en-US" sz="2400" i="1" dirty="0">
                <a:solidFill>
                  <a:srgbClr val="000000"/>
                </a:solidFill>
                <a:latin typeface="Arial"/>
                <a:cs typeface="Arial" charset="0"/>
              </a:rPr>
              <a:t>JEE </a:t>
            </a:r>
            <a:r>
              <a:rPr lang="en-US" sz="2400" dirty="0">
                <a:solidFill>
                  <a:srgbClr val="000000"/>
                </a:solidFill>
                <a:latin typeface="Arial"/>
                <a:cs typeface="Arial" charset="0"/>
              </a:rPr>
              <a:t>paper </a:t>
            </a:r>
            <a:r>
              <a:rPr lang="en-US" sz="2400" dirty="0" smtClean="0">
                <a:solidFill>
                  <a:srgbClr val="000000"/>
                </a:solidFill>
                <a:latin typeface="Arial"/>
                <a:cs typeface="Arial" charset="0"/>
              </a:rPr>
              <a:t>2005</a:t>
            </a:r>
          </a:p>
          <a:p>
            <a:pPr>
              <a:buFont typeface="Arial" charset="0"/>
              <a:buChar char="•"/>
            </a:pPr>
            <a:r>
              <a:rPr lang="en-US" sz="2400" dirty="0" smtClean="0">
                <a:solidFill>
                  <a:srgbClr val="000000"/>
                </a:solidFill>
                <a:latin typeface="Arial"/>
                <a:cs typeface="Arial" charset="0"/>
              </a:rPr>
              <a:t>Ed </a:t>
            </a:r>
            <a:r>
              <a:rPr lang="en-US" sz="2400" dirty="0" err="1" smtClean="0">
                <a:solidFill>
                  <a:srgbClr val="000000"/>
                </a:solidFill>
                <a:latin typeface="Arial"/>
                <a:cs typeface="Arial" charset="0"/>
              </a:rPr>
              <a:t>Psy</a:t>
            </a:r>
            <a:r>
              <a:rPr lang="en-US" sz="2400" dirty="0" smtClean="0">
                <a:solidFill>
                  <a:srgbClr val="000000"/>
                </a:solidFill>
                <a:latin typeface="Arial"/>
                <a:cs typeface="Arial" charset="0"/>
              </a:rPr>
              <a:t> </a:t>
            </a:r>
            <a:r>
              <a:rPr lang="en-US" sz="2400" dirty="0">
                <a:solidFill>
                  <a:srgbClr val="000000"/>
                </a:solidFill>
                <a:cs typeface="Arial" charset="0"/>
              </a:rPr>
              <a:t>Review paper </a:t>
            </a:r>
            <a:r>
              <a:rPr lang="en-US" sz="2400" dirty="0" smtClean="0">
                <a:solidFill>
                  <a:srgbClr val="000000"/>
                </a:solidFill>
                <a:latin typeface="Arial"/>
                <a:cs typeface="Arial" charset="0"/>
              </a:rPr>
              <a:t>2007</a:t>
            </a:r>
            <a:endParaRPr lang="en-US" sz="2400" dirty="0">
              <a:solidFill>
                <a:srgbClr val="000000"/>
              </a:solidFill>
              <a:latin typeface="Arial"/>
              <a:cs typeface="Arial" charset="0"/>
            </a:endParaRPr>
          </a:p>
        </p:txBody>
      </p:sp>
      <p:sp>
        <p:nvSpPr>
          <p:cNvPr id="330756" name="Rectangle 8"/>
          <p:cNvSpPr>
            <a:spLocks noChangeArrowheads="1"/>
          </p:cNvSpPr>
          <p:nvPr/>
        </p:nvSpPr>
        <p:spPr bwMode="auto">
          <a:xfrm>
            <a:off x="304800" y="6096000"/>
            <a:ext cx="8534400" cy="584200"/>
          </a:xfrm>
          <a:prstGeom prst="rect">
            <a:avLst/>
          </a:prstGeom>
          <a:noFill/>
          <a:ln w="9525">
            <a:noFill/>
            <a:miter lim="800000"/>
            <a:headEnd/>
            <a:tailEnd/>
          </a:ln>
        </p:spPr>
        <p:txBody>
          <a:bodyPr>
            <a:spAutoFit/>
          </a:bodyPr>
          <a:lstStyle/>
          <a:p>
            <a:r>
              <a:rPr lang="en-US" sz="1600">
                <a:solidFill>
                  <a:srgbClr val="000000"/>
                </a:solidFill>
                <a:latin typeface="Arial"/>
                <a:cs typeface="Arial" charset="0"/>
              </a:rPr>
              <a:t>National Academy of Engineering - Frontiers of Engineering Education Symposium - December 13-16, 2010 - Slides PDF [</a:t>
            </a:r>
            <a:r>
              <a:rPr lang="en-US" sz="1600">
                <a:solidFill>
                  <a:srgbClr val="000000"/>
                </a:solidFill>
                <a:latin typeface="Arial"/>
                <a:cs typeface="Arial" charset="0"/>
                <a:hlinkClick r:id="rId3"/>
              </a:rPr>
              <a:t>Smith-NAE-FOEE-HPL-UbD-12-10-v8.pdf</a:t>
            </a:r>
            <a:r>
              <a:rPr lang="en-US" sz="1600">
                <a:solidFill>
                  <a:srgbClr val="000000"/>
                </a:solidFill>
                <a:latin typeface="Arial"/>
                <a:cs typeface="Arial" charset="0"/>
              </a:rPr>
              <a:t>]</a:t>
            </a:r>
          </a:p>
        </p:txBody>
      </p:sp>
    </p:spTree>
    <p:extLst>
      <p:ext uri="{BB962C8B-B14F-4D97-AF65-F5344CB8AC3E}">
        <p14:creationId xmlns:p14="http://schemas.microsoft.com/office/powerpoint/2010/main" val="175033960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p:txBody>
          <a:bodyPr/>
          <a:lstStyle/>
          <a:p>
            <a:r>
              <a:rPr lang="en-US" sz="4000" smtClean="0">
                <a:latin typeface="Arial" charset="0"/>
              </a:rPr>
              <a:t>Process Metallurgy</a:t>
            </a:r>
          </a:p>
        </p:txBody>
      </p:sp>
      <p:sp>
        <p:nvSpPr>
          <p:cNvPr id="332802" name="Rectangle 3"/>
          <p:cNvSpPr>
            <a:spLocks noGrp="1" noChangeArrowheads="1"/>
          </p:cNvSpPr>
          <p:nvPr>
            <p:ph type="body" idx="1"/>
          </p:nvPr>
        </p:nvSpPr>
        <p:spPr>
          <a:xfrm>
            <a:off x="685800" y="2057400"/>
            <a:ext cx="7772400" cy="4114800"/>
          </a:xfrm>
        </p:spPr>
        <p:txBody>
          <a:bodyPr/>
          <a:lstStyle/>
          <a:p>
            <a:r>
              <a:rPr lang="en-US" smtClean="0">
                <a:latin typeface="Arial" charset="0"/>
              </a:rPr>
              <a:t>Dissolution Kinetics – liquid-solid interface</a:t>
            </a:r>
          </a:p>
          <a:p>
            <a:r>
              <a:rPr lang="en-US" smtClean="0">
                <a:latin typeface="Arial" charset="0"/>
              </a:rPr>
              <a:t>Iron Ore Desliming – solid-solid interface</a:t>
            </a:r>
          </a:p>
          <a:p>
            <a:r>
              <a:rPr lang="en-US" smtClean="0">
                <a:latin typeface="Arial" charset="0"/>
              </a:rPr>
              <a:t>Metal-oxide reduction roasting – gas-solid interface</a:t>
            </a:r>
          </a:p>
          <a:p>
            <a:endParaRPr lang="en-US" smtClean="0">
              <a:latin typeface="Arial" charset="0"/>
            </a:endParaRPr>
          </a:p>
        </p:txBody>
      </p:sp>
    </p:spTree>
    <p:extLst>
      <p:ext uri="{BB962C8B-B14F-4D97-AF65-F5344CB8AC3E}">
        <p14:creationId xmlns:p14="http://schemas.microsoft.com/office/powerpoint/2010/main" val="10076580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solidFill>
                <a:srgbClr val="000000"/>
              </a:solidFill>
              <a:latin typeface="Arial" pitchFamily="34" charset="0"/>
            </a:endParaRPr>
          </a:p>
        </p:txBody>
      </p:sp>
      <p:sp>
        <p:nvSpPr>
          <p:cNvPr id="54275" name="Text Box 2"/>
          <p:cNvSpPr txBox="1">
            <a:spLocks noChangeArrowheads="1"/>
          </p:cNvSpPr>
          <p:nvPr/>
        </p:nvSpPr>
        <p:spPr bwMode="auto">
          <a:xfrm>
            <a:off x="600075" y="557213"/>
            <a:ext cx="7977188"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Calibri" pitchFamily="34" charset="0"/>
              </a:defRPr>
            </a:lvl1pPr>
            <a:lvl2pPr marL="742950" indent="-285750" defTabSz="381000">
              <a:defRPr>
                <a:solidFill>
                  <a:schemeClr val="tx1"/>
                </a:solidFill>
                <a:latin typeface="Calibri" pitchFamily="34" charset="0"/>
              </a:defRPr>
            </a:lvl2pPr>
            <a:lvl3pPr marL="1143000" indent="-228600" defTabSz="381000">
              <a:defRPr>
                <a:solidFill>
                  <a:schemeClr val="tx1"/>
                </a:solidFill>
                <a:latin typeface="Calibri" pitchFamily="34" charset="0"/>
              </a:defRPr>
            </a:lvl3pPr>
            <a:lvl4pPr marL="1600200" indent="-228600" defTabSz="381000">
              <a:defRPr>
                <a:solidFill>
                  <a:schemeClr val="tx1"/>
                </a:solidFill>
                <a:latin typeface="Calibri" pitchFamily="34" charset="0"/>
              </a:defRPr>
            </a:lvl4pPr>
            <a:lvl5pPr marL="2057400" indent="-228600" defTabSz="381000">
              <a:defRPr>
                <a:solidFill>
                  <a:schemeClr val="tx1"/>
                </a:solidFill>
                <a:latin typeface="Calibri" pitchFamily="34" charset="0"/>
              </a:defRPr>
            </a:lvl5pPr>
            <a:lvl6pPr marL="2514600" indent="-228600" defTabSz="381000" fontAlgn="base">
              <a:spcBef>
                <a:spcPct val="0"/>
              </a:spcBef>
              <a:spcAft>
                <a:spcPct val="0"/>
              </a:spcAft>
              <a:defRPr>
                <a:solidFill>
                  <a:schemeClr val="tx1"/>
                </a:solidFill>
                <a:latin typeface="Calibri" pitchFamily="34" charset="0"/>
              </a:defRPr>
            </a:lvl6pPr>
            <a:lvl7pPr marL="2971800" indent="-228600" defTabSz="381000" fontAlgn="base">
              <a:spcBef>
                <a:spcPct val="0"/>
              </a:spcBef>
              <a:spcAft>
                <a:spcPct val="0"/>
              </a:spcAft>
              <a:defRPr>
                <a:solidFill>
                  <a:schemeClr val="tx1"/>
                </a:solidFill>
                <a:latin typeface="Calibri" pitchFamily="34" charset="0"/>
              </a:defRPr>
            </a:lvl7pPr>
            <a:lvl8pPr marL="3429000" indent="-228600" defTabSz="381000" fontAlgn="base">
              <a:spcBef>
                <a:spcPct val="0"/>
              </a:spcBef>
              <a:spcAft>
                <a:spcPct val="0"/>
              </a:spcAft>
              <a:defRPr>
                <a:solidFill>
                  <a:schemeClr val="tx1"/>
                </a:solidFill>
                <a:latin typeface="Calibri" pitchFamily="34" charset="0"/>
              </a:defRPr>
            </a:lvl8pPr>
            <a:lvl9pPr marL="3886200" indent="-228600" defTabSz="38100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pPr>
            <a:r>
              <a:rPr lang="en-US" sz="3600" i="1">
                <a:solidFill>
                  <a:srgbClr val="000000"/>
                </a:solidFill>
                <a:latin typeface="Arial" pitchFamily="34" charset="0"/>
                <a:cs typeface="Arial" pitchFamily="34" charset="0"/>
              </a:rPr>
              <a:t>“It could well be that faculty members of the twenty-first century college or university will find it necessary to set aside their roles as teachers and instead become </a:t>
            </a:r>
            <a:r>
              <a:rPr lang="en-US" sz="3600" b="1" i="1">
                <a:solidFill>
                  <a:srgbClr val="000000"/>
                </a:solidFill>
                <a:latin typeface="Arial" pitchFamily="34" charset="0"/>
                <a:cs typeface="Arial" pitchFamily="34" charset="0"/>
              </a:rPr>
              <a:t>designers</a:t>
            </a:r>
            <a:r>
              <a:rPr lang="en-US" sz="3600" i="1">
                <a:solidFill>
                  <a:srgbClr val="000000"/>
                </a:solidFill>
                <a:latin typeface="Arial" pitchFamily="34" charset="0"/>
                <a:cs typeface="Arial" pitchFamily="34" charset="0"/>
              </a:rPr>
              <a:t> of learning experiences, processes, and environments</a:t>
            </a:r>
            <a:r>
              <a:rPr lang="en-US" sz="3600">
                <a:solidFill>
                  <a:srgbClr val="000000"/>
                </a:solidFill>
                <a:latin typeface="Arial" pitchFamily="34" charset="0"/>
                <a:cs typeface="Arial" pitchFamily="34" charset="0"/>
              </a:rPr>
              <a:t>.” </a:t>
            </a:r>
          </a:p>
          <a:p>
            <a:pPr eaLnBrk="0" fontAlgn="base" hangingPunct="0">
              <a:spcBef>
                <a:spcPct val="0"/>
              </a:spcBef>
              <a:spcAft>
                <a:spcPct val="0"/>
              </a:spcAft>
            </a:pPr>
            <a:endParaRPr lang="en-US" sz="3600">
              <a:solidFill>
                <a:srgbClr val="000000"/>
              </a:solidFill>
              <a:latin typeface="Arial" pitchFamily="34" charset="0"/>
              <a:cs typeface="Arial" pitchFamily="34" charset="0"/>
            </a:endParaRPr>
          </a:p>
        </p:txBody>
      </p:sp>
      <p:pic>
        <p:nvPicPr>
          <p:cNvPr id="54276" name="Picture 3" descr="duderstad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933825"/>
            <a:ext cx="28448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4"/>
          <p:cNvSpPr txBox="1">
            <a:spLocks noChangeArrowheads="1"/>
          </p:cNvSpPr>
          <p:nvPr/>
        </p:nvSpPr>
        <p:spPr bwMode="auto">
          <a:xfrm>
            <a:off x="152400" y="4724400"/>
            <a:ext cx="5486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pPr>
            <a:r>
              <a:rPr lang="en-US" sz="2400" dirty="0">
                <a:solidFill>
                  <a:srgbClr val="000000"/>
                </a:solidFill>
                <a:latin typeface="Arial" pitchFamily="34" charset="0"/>
                <a:cs typeface="Arial" pitchFamily="34" charset="0"/>
              </a:rPr>
              <a:t>James </a:t>
            </a:r>
            <a:r>
              <a:rPr lang="en-US" sz="2400" dirty="0" err="1">
                <a:solidFill>
                  <a:srgbClr val="000000"/>
                </a:solidFill>
                <a:latin typeface="Arial" pitchFamily="34" charset="0"/>
                <a:cs typeface="Arial" pitchFamily="34" charset="0"/>
              </a:rPr>
              <a:t>Duderstadt</a:t>
            </a:r>
            <a:r>
              <a:rPr lang="en-US" sz="2400" dirty="0">
                <a:solidFill>
                  <a:srgbClr val="000000"/>
                </a:solidFill>
                <a:latin typeface="Arial" pitchFamily="34" charset="0"/>
                <a:cs typeface="Arial" pitchFamily="34" charset="0"/>
              </a:rPr>
              <a:t>, 1999 </a:t>
            </a:r>
          </a:p>
          <a:p>
            <a:pPr eaLnBrk="0" fontAlgn="base" hangingPunct="0">
              <a:spcBef>
                <a:spcPct val="0"/>
              </a:spcBef>
              <a:spcAft>
                <a:spcPct val="0"/>
              </a:spcAft>
            </a:pPr>
            <a:r>
              <a:rPr lang="en-US" sz="2000" dirty="0">
                <a:solidFill>
                  <a:srgbClr val="000000"/>
                </a:solidFill>
                <a:latin typeface="Arial" pitchFamily="34" charset="0"/>
                <a:cs typeface="Arial" pitchFamily="34" charset="0"/>
              </a:rPr>
              <a:t>Nuclear Engineering Professor;  </a:t>
            </a:r>
            <a:r>
              <a:rPr lang="en-US" sz="2000" dirty="0" smtClean="0">
                <a:solidFill>
                  <a:srgbClr val="000000"/>
                </a:solidFill>
                <a:latin typeface="Arial" pitchFamily="34" charset="0"/>
                <a:cs typeface="Arial" pitchFamily="34" charset="0"/>
              </a:rPr>
              <a:t>Former Dean</a:t>
            </a:r>
            <a:r>
              <a:rPr lang="en-US" sz="2000" dirty="0">
                <a:solidFill>
                  <a:srgbClr val="000000"/>
                </a:solidFill>
                <a:latin typeface="Arial" pitchFamily="34" charset="0"/>
                <a:cs typeface="Arial" pitchFamily="34" charset="0"/>
              </a:rPr>
              <a:t>, Provost and President of the University of Michigan</a:t>
            </a:r>
          </a:p>
        </p:txBody>
      </p:sp>
    </p:spTree>
    <p:custDataLst>
      <p:tags r:id="rId1"/>
    </p:custDataLst>
    <p:extLst>
      <p:ext uri="{BB962C8B-B14F-4D97-AF65-F5344CB8AC3E}">
        <p14:creationId xmlns:p14="http://schemas.microsoft.com/office/powerpoint/2010/main" val="196090909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p:txBody>
          <a:bodyPr/>
          <a:lstStyle/>
          <a:p>
            <a:r>
              <a:rPr lang="en-US" smtClean="0">
                <a:latin typeface="Arial" charset="0"/>
              </a:rPr>
              <a:t>Dissolution Kinetics</a:t>
            </a:r>
          </a:p>
        </p:txBody>
      </p:sp>
      <p:sp>
        <p:nvSpPr>
          <p:cNvPr id="11272" name="Rectangle 3"/>
          <p:cNvSpPr>
            <a:spLocks noGrp="1" noChangeArrowheads="1"/>
          </p:cNvSpPr>
          <p:nvPr>
            <p:ph type="body" sz="half" idx="1"/>
          </p:nvPr>
        </p:nvSpPr>
        <p:spPr/>
        <p:txBody>
          <a:bodyPr/>
          <a:lstStyle/>
          <a:p>
            <a:r>
              <a:rPr lang="en-US" sz="2800" dirty="0" smtClean="0">
                <a:latin typeface="Arial" charset="0"/>
              </a:rPr>
              <a:t>Theory – Governing Equation for Mass Transport </a:t>
            </a:r>
          </a:p>
          <a:p>
            <a:r>
              <a:rPr lang="en-US" sz="2800" dirty="0" smtClean="0">
                <a:latin typeface="Arial" charset="0"/>
              </a:rPr>
              <a:t>Research – rotating disk </a:t>
            </a:r>
          </a:p>
          <a:p>
            <a:r>
              <a:rPr lang="en-US" sz="2800" dirty="0" smtClean="0">
                <a:latin typeface="Arial" charset="0"/>
              </a:rPr>
              <a:t>Practice – leaching of silver bearing metallic copper &amp; printed circuit-board</a:t>
            </a:r>
            <a:r>
              <a:rPr lang="en-US" sz="2800" dirty="0">
                <a:latin typeface="Arial" charset="0"/>
              </a:rPr>
              <a:t> </a:t>
            </a:r>
            <a:r>
              <a:rPr lang="en-US" sz="2800" dirty="0" smtClean="0">
                <a:latin typeface="Arial" charset="0"/>
              </a:rPr>
              <a:t>waste</a:t>
            </a:r>
          </a:p>
        </p:txBody>
      </p:sp>
      <p:graphicFrame>
        <p:nvGraphicFramePr>
          <p:cNvPr id="11268" name="Object 4"/>
          <p:cNvGraphicFramePr>
            <a:graphicFrameLocks noGrp="1" noChangeAspect="1"/>
          </p:cNvGraphicFramePr>
          <p:nvPr>
            <p:ph sz="quarter" idx="2"/>
          </p:nvPr>
        </p:nvGraphicFramePr>
        <p:xfrm>
          <a:off x="5105400" y="2209800"/>
          <a:ext cx="2895600" cy="650875"/>
        </p:xfrm>
        <a:graphic>
          <a:graphicData uri="http://schemas.openxmlformats.org/presentationml/2006/ole">
            <mc:AlternateContent xmlns:mc="http://schemas.openxmlformats.org/markup-compatibility/2006">
              <mc:Choice xmlns:v="urn:schemas-microsoft-com:vml" Requires="v">
                <p:oleObj spid="_x0000_s1277992" name="Equation" r:id="rId4" imgW="1015920" imgH="228600" progId="Equation.3">
                  <p:embed/>
                </p:oleObj>
              </mc:Choice>
              <mc:Fallback>
                <p:oleObj name="Equation" r:id="rId4" imgW="10159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09800"/>
                        <a:ext cx="289560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Grp="1" noChangeAspect="1"/>
          </p:cNvGraphicFramePr>
          <p:nvPr>
            <p:ph sz="quarter" idx="3"/>
          </p:nvPr>
        </p:nvGraphicFramePr>
        <p:xfrm>
          <a:off x="5257800" y="3248025"/>
          <a:ext cx="2362200" cy="1149350"/>
        </p:xfrm>
        <a:graphic>
          <a:graphicData uri="http://schemas.openxmlformats.org/presentationml/2006/ole">
            <mc:AlternateContent xmlns:mc="http://schemas.openxmlformats.org/markup-compatibility/2006">
              <mc:Choice xmlns:v="urn:schemas-microsoft-com:vml" Requires="v">
                <p:oleObj spid="_x0000_s1277993" name="Equation" r:id="rId6" imgW="914400" imgH="444240" progId="Equation.3">
                  <p:embed/>
                </p:oleObj>
              </mc:Choice>
              <mc:Fallback>
                <p:oleObj name="Equation" r:id="rId6" imgW="91440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248025"/>
                        <a:ext cx="2362200" cy="114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25066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p:txBody>
          <a:bodyPr/>
          <a:lstStyle/>
          <a:p>
            <a:r>
              <a:rPr lang="en-US" smtClean="0">
                <a:latin typeface="Arial" charset="0"/>
              </a:rPr>
              <a:t>First Teaching Experience</a:t>
            </a:r>
          </a:p>
        </p:txBody>
      </p:sp>
      <p:sp>
        <p:nvSpPr>
          <p:cNvPr id="98307" name="Rectangle 3"/>
          <p:cNvSpPr>
            <a:spLocks noGrp="1" noChangeArrowheads="1"/>
          </p:cNvSpPr>
          <p:nvPr>
            <p:ph type="body" idx="1"/>
          </p:nvPr>
        </p:nvSpPr>
        <p:spPr/>
        <p:txBody>
          <a:bodyPr/>
          <a:lstStyle/>
          <a:p>
            <a:r>
              <a:rPr lang="en-US" dirty="0" smtClean="0">
                <a:latin typeface="Arial" charset="0"/>
              </a:rPr>
              <a:t>Practice – Third-year course in metallurgical reactions – thermodynamics and kinetics</a:t>
            </a:r>
          </a:p>
        </p:txBody>
      </p:sp>
    </p:spTree>
    <p:extLst>
      <p:ext uri="{BB962C8B-B14F-4D97-AF65-F5344CB8AC3E}">
        <p14:creationId xmlns:p14="http://schemas.microsoft.com/office/powerpoint/2010/main" val="302712577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686550" y="6165850"/>
            <a:ext cx="2303463" cy="274638"/>
          </a:xfrm>
          <a:prstGeom prst="rect">
            <a:avLst/>
          </a:prstGeom>
          <a:noFill/>
          <a:ln w="9525">
            <a:noFill/>
            <a:miter lim="800000"/>
            <a:headEnd/>
            <a:tailEnd/>
          </a:ln>
        </p:spPr>
        <p:txBody>
          <a:bodyPr lIns="0" tIns="0" rIns="0" bIns="0"/>
          <a:lstStyle/>
          <a:p>
            <a:pPr eaLnBrk="0" fontAlgn="auto" hangingPunct="0">
              <a:spcBef>
                <a:spcPts val="0"/>
              </a:spcBef>
              <a:spcAft>
                <a:spcPts val="0"/>
              </a:spcAft>
            </a:pPr>
            <a:r>
              <a:rPr lang="en-US" sz="2000">
                <a:solidFill>
                  <a:srgbClr val="000000"/>
                </a:solidFill>
                <a:latin typeface="Staccato222 BT" pitchFamily="66" charset="0"/>
              </a:rPr>
              <a:t>Lila M. Smith</a:t>
            </a:r>
          </a:p>
        </p:txBody>
      </p:sp>
      <p:pic>
        <p:nvPicPr>
          <p:cNvPr id="46083" name="Picture 3" descr="smhd100dpi"/>
          <p:cNvPicPr>
            <a:picLocks noChangeAspect="1" noChangeArrowheads="1"/>
          </p:cNvPicPr>
          <p:nvPr/>
        </p:nvPicPr>
        <p:blipFill>
          <a:blip r:embed="rId3" cstate="print"/>
          <a:srcRect/>
          <a:stretch>
            <a:fillRect/>
          </a:stretch>
        </p:blipFill>
        <p:spPr bwMode="auto">
          <a:xfrm>
            <a:off x="2438400" y="609600"/>
            <a:ext cx="4105275" cy="5200650"/>
          </a:xfrm>
          <a:prstGeom prst="rect">
            <a:avLst/>
          </a:prstGeom>
          <a:noFill/>
          <a:ln w="9525">
            <a:noFill/>
            <a:miter lim="800000"/>
            <a:headEnd/>
            <a:tailEnd/>
          </a:ln>
        </p:spPr>
      </p:pic>
    </p:spTree>
    <p:extLst>
      <p:ext uri="{BB962C8B-B14F-4D97-AF65-F5344CB8AC3E}">
        <p14:creationId xmlns:p14="http://schemas.microsoft.com/office/powerpoint/2010/main" val="25158029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685800" y="304800"/>
            <a:ext cx="7772400" cy="1143000"/>
          </a:xfrm>
        </p:spPr>
        <p:txBody>
          <a:bodyPr/>
          <a:lstStyle/>
          <a:p>
            <a:r>
              <a:rPr lang="en-US" smtClean="0">
                <a:latin typeface="Arial" charset="0"/>
              </a:rPr>
              <a:t>Engineering Education</a:t>
            </a:r>
          </a:p>
        </p:txBody>
      </p:sp>
      <p:sp>
        <p:nvSpPr>
          <p:cNvPr id="346114" name="Rectangle 3"/>
          <p:cNvSpPr>
            <a:spLocks noGrp="1" noChangeArrowheads="1"/>
          </p:cNvSpPr>
          <p:nvPr>
            <p:ph type="body" idx="1"/>
          </p:nvPr>
        </p:nvSpPr>
        <p:spPr>
          <a:xfrm>
            <a:off x="685800" y="1447800"/>
            <a:ext cx="7772400" cy="2743200"/>
          </a:xfrm>
        </p:spPr>
        <p:txBody>
          <a:bodyPr/>
          <a:lstStyle/>
          <a:p>
            <a:r>
              <a:rPr lang="en-US" dirty="0" smtClean="0">
                <a:latin typeface="Arial" charset="0"/>
              </a:rPr>
              <a:t>Practice – Third-year course in metallurgical reactions – thermodynamics and kinetics</a:t>
            </a:r>
          </a:p>
          <a:p>
            <a:r>
              <a:rPr lang="en-US" dirty="0" smtClean="0">
                <a:latin typeface="Arial" charset="0"/>
              </a:rPr>
              <a:t>Research – ? </a:t>
            </a:r>
          </a:p>
          <a:p>
            <a:r>
              <a:rPr lang="en-US" dirty="0" smtClean="0">
                <a:latin typeface="Arial" charset="0"/>
              </a:rPr>
              <a:t>Theory – ?</a:t>
            </a:r>
          </a:p>
          <a:p>
            <a:endParaRPr lang="en-US" dirty="0" smtClean="0">
              <a:latin typeface="Arial" charset="0"/>
            </a:endParaRPr>
          </a:p>
        </p:txBody>
      </p:sp>
      <p:sp>
        <p:nvSpPr>
          <p:cNvPr id="346115" name="AutoShape 4"/>
          <p:cNvSpPr>
            <a:spLocks noChangeArrowheads="1"/>
          </p:cNvSpPr>
          <p:nvPr/>
        </p:nvSpPr>
        <p:spPr bwMode="auto">
          <a:xfrm>
            <a:off x="6096000" y="4419600"/>
            <a:ext cx="1420813" cy="844550"/>
          </a:xfrm>
          <a:prstGeom prst="triangle">
            <a:avLst>
              <a:gd name="adj" fmla="val 50000"/>
            </a:avLst>
          </a:prstGeom>
          <a:noFill/>
          <a:ln w="9525">
            <a:solidFill>
              <a:schemeClr val="tx1"/>
            </a:solidFill>
            <a:miter lim="800000"/>
            <a:headEnd/>
            <a:tailEnd/>
          </a:ln>
        </p:spPr>
        <p:txBody>
          <a:bodyPr wrap="none" anchor="ctr"/>
          <a:lstStyle/>
          <a:p>
            <a:pPr algn="ctr" eaLnBrk="0" hangingPunct="0"/>
            <a:endParaRPr lang="en-US" sz="2400">
              <a:solidFill>
                <a:srgbClr val="000000"/>
              </a:solidFill>
              <a:latin typeface="Arial" charset="0"/>
              <a:cs typeface="Arial" charset="0"/>
            </a:endParaRPr>
          </a:p>
        </p:txBody>
      </p:sp>
      <p:sp>
        <p:nvSpPr>
          <p:cNvPr id="346116" name="Text Box 5"/>
          <p:cNvSpPr txBox="1">
            <a:spLocks noChangeArrowheads="1"/>
          </p:cNvSpPr>
          <p:nvPr/>
        </p:nvSpPr>
        <p:spPr bwMode="auto">
          <a:xfrm>
            <a:off x="6338888" y="3971925"/>
            <a:ext cx="974725" cy="396875"/>
          </a:xfrm>
          <a:prstGeom prst="rect">
            <a:avLst/>
          </a:prstGeom>
          <a:noFill/>
          <a:ln w="9525">
            <a:noFill/>
            <a:miter lim="800000"/>
            <a:headEnd/>
            <a:tailEnd/>
          </a:ln>
        </p:spPr>
        <p:txBody>
          <a:bodyPr wrap="none">
            <a:spAutoFit/>
          </a:bodyPr>
          <a:lstStyle/>
          <a:p>
            <a:pPr algn="ctr" eaLnBrk="0" hangingPunct="0"/>
            <a:r>
              <a:rPr lang="en-US" sz="2000">
                <a:solidFill>
                  <a:srgbClr val="000000"/>
                </a:solidFill>
                <a:latin typeface="Arial" charset="0"/>
                <a:cs typeface="Arial" charset="0"/>
              </a:rPr>
              <a:t>Theory</a:t>
            </a:r>
          </a:p>
        </p:txBody>
      </p:sp>
      <p:sp>
        <p:nvSpPr>
          <p:cNvPr id="346117" name="Text Box 6"/>
          <p:cNvSpPr txBox="1">
            <a:spLocks noChangeArrowheads="1"/>
          </p:cNvSpPr>
          <p:nvPr/>
        </p:nvSpPr>
        <p:spPr bwMode="auto">
          <a:xfrm>
            <a:off x="5449083" y="5289550"/>
            <a:ext cx="1282723" cy="707886"/>
          </a:xfrm>
          <a:prstGeom prst="rect">
            <a:avLst/>
          </a:prstGeom>
          <a:noFill/>
          <a:ln w="9525">
            <a:noFill/>
            <a:miter lim="800000"/>
            <a:headEnd/>
            <a:tailEnd/>
          </a:ln>
        </p:spPr>
        <p:txBody>
          <a:bodyPr wrap="none">
            <a:spAutoFit/>
          </a:bodyPr>
          <a:lstStyle/>
          <a:p>
            <a:pPr algn="ctr" eaLnBrk="0" hangingPunct="0"/>
            <a:r>
              <a:rPr lang="en-US" sz="2000" dirty="0" smtClean="0">
                <a:solidFill>
                  <a:srgbClr val="000000"/>
                </a:solidFill>
                <a:latin typeface="Arial" charset="0"/>
                <a:cs typeface="Arial" charset="0"/>
              </a:rPr>
              <a:t>Research</a:t>
            </a:r>
          </a:p>
          <a:p>
            <a:pPr algn="ctr" eaLnBrk="0" hangingPunct="0"/>
            <a:r>
              <a:rPr lang="en-US" sz="2000" dirty="0" smtClean="0">
                <a:solidFill>
                  <a:srgbClr val="000000"/>
                </a:solidFill>
                <a:latin typeface="Arial" charset="0"/>
                <a:cs typeface="Arial" charset="0"/>
              </a:rPr>
              <a:t>Evidence</a:t>
            </a:r>
            <a:endParaRPr lang="en-US" sz="2000" dirty="0">
              <a:solidFill>
                <a:srgbClr val="000000"/>
              </a:solidFill>
              <a:latin typeface="Arial" charset="0"/>
              <a:cs typeface="Arial" charset="0"/>
            </a:endParaRPr>
          </a:p>
        </p:txBody>
      </p:sp>
      <p:sp>
        <p:nvSpPr>
          <p:cNvPr id="346118" name="Text Box 7"/>
          <p:cNvSpPr txBox="1">
            <a:spLocks noChangeArrowheads="1"/>
          </p:cNvSpPr>
          <p:nvPr/>
        </p:nvSpPr>
        <p:spPr bwMode="auto">
          <a:xfrm>
            <a:off x="6918325" y="5289550"/>
            <a:ext cx="1101725" cy="396875"/>
          </a:xfrm>
          <a:prstGeom prst="rect">
            <a:avLst/>
          </a:prstGeom>
          <a:noFill/>
          <a:ln w="9525">
            <a:noFill/>
            <a:miter lim="800000"/>
            <a:headEnd/>
            <a:tailEnd/>
          </a:ln>
        </p:spPr>
        <p:txBody>
          <a:bodyPr wrap="none">
            <a:spAutoFit/>
          </a:bodyPr>
          <a:lstStyle/>
          <a:p>
            <a:pPr algn="ctr" eaLnBrk="0" hangingPunct="0"/>
            <a:r>
              <a:rPr lang="en-US" sz="2000">
                <a:solidFill>
                  <a:srgbClr val="000000"/>
                </a:solidFill>
                <a:latin typeface="Arial" charset="0"/>
                <a:cs typeface="Arial" charset="0"/>
              </a:rPr>
              <a:t>Practice</a:t>
            </a:r>
          </a:p>
        </p:txBody>
      </p:sp>
      <p:pic>
        <p:nvPicPr>
          <p:cNvPr id="8" name="Picture 3"/>
          <p:cNvPicPr>
            <a:picLocks noChangeArrowheads="1"/>
          </p:cNvPicPr>
          <p:nvPr/>
        </p:nvPicPr>
        <p:blipFill>
          <a:blip r:embed="rId3" cstate="print"/>
          <a:srcRect/>
          <a:stretch>
            <a:fillRect/>
          </a:stretch>
        </p:blipFill>
        <p:spPr bwMode="auto">
          <a:xfrm>
            <a:off x="6726237" y="1143000"/>
            <a:ext cx="2417763" cy="264318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47231779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1000" y="381000"/>
            <a:ext cx="8286750" cy="4819650"/>
          </a:xfrm>
          <a:prstGeom prst="rect">
            <a:avLst/>
          </a:prstGeom>
          <a:noFill/>
          <a:ln w="9525">
            <a:noFill/>
            <a:miter lim="800000"/>
            <a:headEnd/>
            <a:tailEnd/>
          </a:ln>
        </p:spPr>
        <p:txBody>
          <a:bodyPr lIns="0" tIns="0" rIns="0" bIns="0"/>
          <a:lstStyle/>
          <a:p>
            <a:pPr algn="ctr" eaLnBrk="0" fontAlgn="auto" hangingPunct="0">
              <a:spcBef>
                <a:spcPts val="0"/>
              </a:spcBef>
              <a:spcAft>
                <a:spcPts val="0"/>
              </a:spcAft>
            </a:pPr>
            <a:r>
              <a:rPr lang="en-US" sz="4000">
                <a:solidFill>
                  <a:srgbClr val="000000"/>
                </a:solidFill>
                <a:latin typeface="Arial"/>
              </a:rPr>
              <a:t>Pedago-pathologies</a:t>
            </a:r>
            <a:endParaRPr lang="en-US" sz="6000">
              <a:solidFill>
                <a:srgbClr val="000000"/>
              </a:solidFill>
              <a:latin typeface="Arial"/>
            </a:endParaRPr>
          </a:p>
          <a:p>
            <a:pPr eaLnBrk="0" fontAlgn="auto" hangingPunct="0">
              <a:spcBef>
                <a:spcPts val="0"/>
              </a:spcBef>
              <a:spcAft>
                <a:spcPts val="0"/>
              </a:spcAft>
            </a:pPr>
            <a:r>
              <a:rPr lang="en-US" sz="4000">
                <a:solidFill>
                  <a:srgbClr val="000000"/>
                </a:solidFill>
                <a:latin typeface="Arial"/>
              </a:rPr>
              <a:t>Amnesia</a:t>
            </a:r>
          </a:p>
          <a:p>
            <a:pPr eaLnBrk="0" fontAlgn="auto" hangingPunct="0">
              <a:spcBef>
                <a:spcPts val="0"/>
              </a:spcBef>
              <a:spcAft>
                <a:spcPts val="0"/>
              </a:spcAft>
            </a:pPr>
            <a:endParaRPr lang="en-US" sz="4000">
              <a:solidFill>
                <a:srgbClr val="000000"/>
              </a:solidFill>
              <a:latin typeface="Arial"/>
            </a:endParaRPr>
          </a:p>
          <a:p>
            <a:pPr eaLnBrk="0" fontAlgn="auto" hangingPunct="0">
              <a:spcBef>
                <a:spcPts val="0"/>
              </a:spcBef>
              <a:spcAft>
                <a:spcPts val="0"/>
              </a:spcAft>
            </a:pPr>
            <a:r>
              <a:rPr lang="en-US" sz="4000">
                <a:solidFill>
                  <a:srgbClr val="000000"/>
                </a:solidFill>
                <a:latin typeface="Arial"/>
              </a:rPr>
              <a:t>Fantasia</a:t>
            </a:r>
          </a:p>
          <a:p>
            <a:pPr eaLnBrk="0" fontAlgn="auto" hangingPunct="0">
              <a:spcBef>
                <a:spcPts val="0"/>
              </a:spcBef>
              <a:spcAft>
                <a:spcPts val="0"/>
              </a:spcAft>
            </a:pPr>
            <a:endParaRPr lang="en-US" sz="4000">
              <a:solidFill>
                <a:srgbClr val="000000"/>
              </a:solidFill>
              <a:latin typeface="Arial"/>
            </a:endParaRPr>
          </a:p>
          <a:p>
            <a:pPr eaLnBrk="0" fontAlgn="auto" hangingPunct="0">
              <a:spcBef>
                <a:spcPts val="0"/>
              </a:spcBef>
              <a:spcAft>
                <a:spcPts val="0"/>
              </a:spcAft>
            </a:pPr>
            <a:r>
              <a:rPr lang="en-US" sz="4000">
                <a:solidFill>
                  <a:srgbClr val="000000"/>
                </a:solidFill>
                <a:latin typeface="Arial"/>
              </a:rPr>
              <a:t>Inertia</a:t>
            </a:r>
            <a:endParaRPr lang="en-US" sz="2600">
              <a:solidFill>
                <a:srgbClr val="000000"/>
              </a:solidFill>
              <a:latin typeface="Arial"/>
            </a:endParaRPr>
          </a:p>
          <a:p>
            <a:pPr eaLnBrk="0" fontAlgn="auto" hangingPunct="0">
              <a:spcBef>
                <a:spcPts val="0"/>
              </a:spcBef>
              <a:spcAft>
                <a:spcPts val="0"/>
              </a:spcAft>
            </a:pPr>
            <a:endParaRPr lang="en-US" sz="2600">
              <a:solidFill>
                <a:srgbClr val="000000"/>
              </a:solidFill>
              <a:latin typeface="Arial"/>
            </a:endParaRPr>
          </a:p>
          <a:p>
            <a:pPr eaLnBrk="0" fontAlgn="auto" hangingPunct="0">
              <a:spcBef>
                <a:spcPts val="0"/>
              </a:spcBef>
              <a:spcAft>
                <a:spcPts val="0"/>
              </a:spcAft>
            </a:pPr>
            <a:r>
              <a:rPr lang="en-US" sz="2400">
                <a:solidFill>
                  <a:srgbClr val="000000"/>
                </a:solidFill>
                <a:latin typeface="Arial"/>
              </a:rPr>
              <a:t>Lee Shulman – MSU Med School – PBL Approach (late 60s – early 70s), President Emeritus of the Carnegie Foundation for the Advancement of College Teaching</a:t>
            </a:r>
          </a:p>
          <a:p>
            <a:pPr eaLnBrk="0" fontAlgn="auto" hangingPunct="0">
              <a:spcBef>
                <a:spcPts val="0"/>
              </a:spcBef>
              <a:spcAft>
                <a:spcPts val="0"/>
              </a:spcAft>
            </a:pPr>
            <a:endParaRPr lang="en-US" sz="2600">
              <a:solidFill>
                <a:srgbClr val="000000"/>
              </a:solidFill>
              <a:latin typeface="Arial"/>
            </a:endParaRPr>
          </a:p>
          <a:p>
            <a:pPr eaLnBrk="0" fontAlgn="auto" hangingPunct="0">
              <a:spcBef>
                <a:spcPts val="0"/>
              </a:spcBef>
              <a:spcAft>
                <a:spcPts val="0"/>
              </a:spcAft>
            </a:pPr>
            <a:r>
              <a:rPr lang="en-US" sz="2600">
                <a:solidFill>
                  <a:srgbClr val="000000"/>
                </a:solidFill>
                <a:latin typeface="Arial"/>
              </a:rPr>
              <a:t>Shulman, Lee S.  1999.  Taking learning seriously.  </a:t>
            </a:r>
            <a:r>
              <a:rPr lang="en-US" sz="2600" i="1">
                <a:solidFill>
                  <a:srgbClr val="000000"/>
                </a:solidFill>
                <a:latin typeface="Arial"/>
              </a:rPr>
              <a:t>Change, 31 </a:t>
            </a:r>
            <a:r>
              <a:rPr lang="en-US" sz="2600">
                <a:solidFill>
                  <a:srgbClr val="000000"/>
                </a:solidFill>
                <a:latin typeface="Arial"/>
              </a:rPr>
              <a:t>(4), 11-17.</a:t>
            </a:r>
          </a:p>
        </p:txBody>
      </p:sp>
      <p:pic>
        <p:nvPicPr>
          <p:cNvPr id="47107" name="Picture 3"/>
          <p:cNvPicPr>
            <a:picLocks noGrp="1" noChangeArrowheads="1"/>
          </p:cNvPicPr>
          <p:nvPr>
            <p:ph/>
          </p:nvPr>
        </p:nvPicPr>
        <p:blipFill>
          <a:blip r:embed="rId3" cstate="print"/>
          <a:srcRect/>
          <a:stretch>
            <a:fillRect/>
          </a:stretch>
        </p:blipFill>
        <p:spPr>
          <a:xfrm>
            <a:off x="3362325" y="1495425"/>
            <a:ext cx="2417763" cy="2643188"/>
          </a:xfrm>
          <a:solidFill>
            <a:srgbClr val="FFFFFF"/>
          </a:solidFill>
        </p:spPr>
      </p:pic>
    </p:spTree>
    <p:extLst>
      <p:ext uri="{BB962C8B-B14F-4D97-AF65-F5344CB8AC3E}">
        <p14:creationId xmlns:p14="http://schemas.microsoft.com/office/powerpoint/2010/main" val="266548242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fld id="{B2FBCAA1-0B36-4416-9908-2E5D9014CE67}" type="slidenum">
              <a:rPr lang="en-US" smtClean="0">
                <a:solidFill>
                  <a:srgbClr val="000000"/>
                </a:solidFill>
              </a:rPr>
              <a:pPr/>
              <a:t>25</a:t>
            </a:fld>
            <a:endParaRPr lang="en-US" smtClean="0">
              <a:solidFill>
                <a:srgbClr val="000000"/>
              </a:solidFill>
            </a:endParaRPr>
          </a:p>
        </p:txBody>
      </p:sp>
      <p:sp>
        <p:nvSpPr>
          <p:cNvPr id="48131" name="Rectangle 2"/>
          <p:cNvSpPr>
            <a:spLocks noGrp="1" noChangeArrowheads="1"/>
          </p:cNvSpPr>
          <p:nvPr>
            <p:ph type="title"/>
          </p:nvPr>
        </p:nvSpPr>
        <p:spPr/>
        <p:txBody>
          <a:bodyPr/>
          <a:lstStyle/>
          <a:p>
            <a:r>
              <a:rPr lang="en-US" sz="4000" smtClean="0">
                <a:solidFill>
                  <a:schemeClr val="tx1"/>
                </a:solidFill>
              </a:rPr>
              <a:t>What do we do about these pathologies?</a:t>
            </a:r>
          </a:p>
        </p:txBody>
      </p:sp>
      <p:sp>
        <p:nvSpPr>
          <p:cNvPr id="48132" name="Rectangle 3"/>
          <p:cNvSpPr>
            <a:spLocks noGrp="1" noChangeArrowheads="1"/>
          </p:cNvSpPr>
          <p:nvPr>
            <p:ph type="body" idx="1"/>
          </p:nvPr>
        </p:nvSpPr>
        <p:spPr/>
        <p:txBody>
          <a:bodyPr/>
          <a:lstStyle/>
          <a:p>
            <a:r>
              <a:rPr lang="en-US" b="1" smtClean="0"/>
              <a:t>Activity</a:t>
            </a:r>
            <a:r>
              <a:rPr lang="en-US" smtClean="0"/>
              <a:t> – Engage learners in meaningful and purposeful activities</a:t>
            </a:r>
          </a:p>
          <a:p>
            <a:r>
              <a:rPr lang="en-US" b="1" smtClean="0"/>
              <a:t>Reflection</a:t>
            </a:r>
            <a:r>
              <a:rPr lang="en-US" smtClean="0"/>
              <a:t> – Provide opportunities</a:t>
            </a:r>
          </a:p>
          <a:p>
            <a:r>
              <a:rPr lang="en-US" b="1" smtClean="0"/>
              <a:t>Collaboration</a:t>
            </a:r>
            <a:r>
              <a:rPr lang="en-US" smtClean="0"/>
              <a:t> – Design interaction</a:t>
            </a:r>
          </a:p>
          <a:p>
            <a:r>
              <a:rPr lang="en-US" b="1" smtClean="0"/>
              <a:t>Passion</a:t>
            </a:r>
            <a:r>
              <a:rPr lang="en-US" smtClean="0"/>
              <a:t> – Connect with things learners care about</a:t>
            </a:r>
          </a:p>
        </p:txBody>
      </p:sp>
      <p:sp>
        <p:nvSpPr>
          <p:cNvPr id="48133" name="Text Box 4"/>
          <p:cNvSpPr txBox="1">
            <a:spLocks noChangeArrowheads="1"/>
          </p:cNvSpPr>
          <p:nvPr/>
        </p:nvSpPr>
        <p:spPr bwMode="auto">
          <a:xfrm>
            <a:off x="822325" y="5526088"/>
            <a:ext cx="7407275" cy="822325"/>
          </a:xfrm>
          <a:prstGeom prst="rect">
            <a:avLst/>
          </a:prstGeom>
          <a:noFill/>
          <a:ln w="12700">
            <a:noFill/>
            <a:miter lim="800000"/>
            <a:headEnd type="none" w="sm" len="sm"/>
            <a:tailEnd type="none" w="sm" len="sm"/>
          </a:ln>
        </p:spPr>
        <p:txBody>
          <a:bodyPr>
            <a:spAutoFit/>
          </a:bodyPr>
          <a:lstStyle/>
          <a:p>
            <a:pPr eaLnBrk="0" fontAlgn="auto" hangingPunct="0">
              <a:spcBef>
                <a:spcPts val="0"/>
              </a:spcBef>
              <a:spcAft>
                <a:spcPts val="0"/>
              </a:spcAft>
            </a:pPr>
            <a:r>
              <a:rPr lang="en-US" sz="2400">
                <a:solidFill>
                  <a:srgbClr val="000000"/>
                </a:solidFill>
                <a:latin typeface="Arial"/>
              </a:rPr>
              <a:t>Shulman, Lee S.  1999.  Taking learning seriously.  Change, 31 (4), 11-17.</a:t>
            </a:r>
          </a:p>
        </p:txBody>
      </p:sp>
    </p:spTree>
    <p:extLst>
      <p:ext uri="{BB962C8B-B14F-4D97-AF65-F5344CB8AC3E}">
        <p14:creationId xmlns:p14="http://schemas.microsoft.com/office/powerpoint/2010/main" val="207061953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61" name="Rectangle 2"/>
          <p:cNvSpPr>
            <a:spLocks noGrp="1" noChangeArrowheads="1"/>
          </p:cNvSpPr>
          <p:nvPr>
            <p:ph type="title"/>
          </p:nvPr>
        </p:nvSpPr>
        <p:spPr/>
        <p:txBody>
          <a:bodyPr/>
          <a:lstStyle/>
          <a:p>
            <a:r>
              <a:rPr lang="en-US" sz="2800" smtClean="0">
                <a:latin typeface="Arial" charset="0"/>
              </a:rPr>
              <a:t>University of Minnesota College of Education</a:t>
            </a:r>
            <a:br>
              <a:rPr lang="en-US" sz="2800" smtClean="0">
                <a:latin typeface="Arial" charset="0"/>
              </a:rPr>
            </a:br>
            <a:r>
              <a:rPr lang="en-US" sz="2800" smtClean="0">
                <a:latin typeface="Arial" charset="0"/>
              </a:rPr>
              <a:t>Social, Psychological and Philosophical Foundations of Education</a:t>
            </a:r>
          </a:p>
        </p:txBody>
      </p:sp>
      <p:sp>
        <p:nvSpPr>
          <p:cNvPr id="348162" name="Rectangle 3"/>
          <p:cNvSpPr>
            <a:spLocks noGrp="1" noChangeArrowheads="1"/>
          </p:cNvSpPr>
          <p:nvPr>
            <p:ph type="body" idx="1"/>
          </p:nvPr>
        </p:nvSpPr>
        <p:spPr>
          <a:xfrm>
            <a:off x="533400" y="1981200"/>
            <a:ext cx="8229600" cy="4114800"/>
          </a:xfrm>
        </p:spPr>
        <p:txBody>
          <a:bodyPr/>
          <a:lstStyle/>
          <a:p>
            <a:pPr>
              <a:lnSpc>
                <a:spcPct val="90000"/>
              </a:lnSpc>
            </a:pPr>
            <a:r>
              <a:rPr lang="en-US" sz="2800" dirty="0" smtClean="0">
                <a:latin typeface="Arial" charset="0"/>
              </a:rPr>
              <a:t>Statistics, Measurement, Research Methodology</a:t>
            </a:r>
          </a:p>
          <a:p>
            <a:pPr>
              <a:lnSpc>
                <a:spcPct val="90000"/>
              </a:lnSpc>
            </a:pPr>
            <a:r>
              <a:rPr lang="en-US" sz="2800" dirty="0" smtClean="0">
                <a:latin typeface="Arial" charset="0"/>
              </a:rPr>
              <a:t>Assessment and Evaluation</a:t>
            </a:r>
          </a:p>
          <a:p>
            <a:pPr>
              <a:lnSpc>
                <a:spcPct val="90000"/>
              </a:lnSpc>
            </a:pPr>
            <a:r>
              <a:rPr lang="en-US" sz="2800" dirty="0" smtClean="0">
                <a:latin typeface="Arial" charset="0"/>
              </a:rPr>
              <a:t>Learning and Cognitive Psychology</a:t>
            </a:r>
          </a:p>
          <a:p>
            <a:pPr>
              <a:lnSpc>
                <a:spcPct val="90000"/>
              </a:lnSpc>
            </a:pPr>
            <a:r>
              <a:rPr lang="en-US" sz="2800" dirty="0" smtClean="0">
                <a:latin typeface="Arial" charset="0"/>
              </a:rPr>
              <a:t>Knowledge Acquisition, Artificial Intelligence, Expert Systems</a:t>
            </a:r>
          </a:p>
          <a:p>
            <a:pPr>
              <a:lnSpc>
                <a:spcPct val="90000"/>
              </a:lnSpc>
            </a:pPr>
            <a:r>
              <a:rPr lang="en-US" sz="2800" dirty="0" smtClean="0">
                <a:latin typeface="Arial" charset="0"/>
              </a:rPr>
              <a:t>Development Theories</a:t>
            </a:r>
          </a:p>
          <a:p>
            <a:pPr>
              <a:lnSpc>
                <a:spcPct val="90000"/>
              </a:lnSpc>
            </a:pPr>
            <a:r>
              <a:rPr lang="en-US" sz="2800" dirty="0" smtClean="0">
                <a:latin typeface="Arial" charset="0"/>
              </a:rPr>
              <a:t>Motivation Theories</a:t>
            </a:r>
          </a:p>
          <a:p>
            <a:pPr>
              <a:lnSpc>
                <a:spcPct val="90000"/>
              </a:lnSpc>
            </a:pPr>
            <a:r>
              <a:rPr lang="en-US" sz="2800" dirty="0" smtClean="0">
                <a:latin typeface="Arial" charset="0"/>
              </a:rPr>
              <a:t>Social psychology of learning – student – student interaction</a:t>
            </a:r>
          </a:p>
        </p:txBody>
      </p:sp>
    </p:spTree>
    <p:extLst>
      <p:ext uri="{BB962C8B-B14F-4D97-AF65-F5344CB8AC3E}">
        <p14:creationId xmlns:p14="http://schemas.microsoft.com/office/powerpoint/2010/main" val="385015177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
          <p:cNvSpPr>
            <a:spLocks/>
          </p:cNvSpPr>
          <p:nvPr/>
        </p:nvSpPr>
        <p:spPr bwMode="auto">
          <a:xfrm>
            <a:off x="1162050" y="287338"/>
            <a:ext cx="6856413" cy="6354762"/>
          </a:xfrm>
          <a:custGeom>
            <a:avLst/>
            <a:gdLst>
              <a:gd name="T0" fmla="*/ 6854826 w 4319"/>
              <a:gd name="T1" fmla="*/ 0 h 4003"/>
              <a:gd name="T2" fmla="*/ 6854826 w 4319"/>
              <a:gd name="T3" fmla="*/ 6351587 h 4003"/>
              <a:gd name="T4" fmla="*/ 0 w 4319"/>
              <a:gd name="T5" fmla="*/ 6353175 h 4003"/>
              <a:gd name="T6" fmla="*/ 0 w 4319"/>
              <a:gd name="T7" fmla="*/ 1588 h 4003"/>
              <a:gd name="T8" fmla="*/ 6854826 w 4319"/>
              <a:gd name="T9" fmla="*/ 0 h 4003"/>
              <a:gd name="T10" fmla="*/ 0 60000 65536"/>
              <a:gd name="T11" fmla="*/ 0 60000 65536"/>
              <a:gd name="T12" fmla="*/ 0 60000 65536"/>
              <a:gd name="T13" fmla="*/ 0 60000 65536"/>
              <a:gd name="T14" fmla="*/ 0 60000 65536"/>
              <a:gd name="T15" fmla="*/ 0 w 4319"/>
              <a:gd name="T16" fmla="*/ 0 h 4003"/>
              <a:gd name="T17" fmla="*/ 4319 w 4319"/>
              <a:gd name="T18" fmla="*/ 4003 h 4003"/>
            </a:gdLst>
            <a:ahLst/>
            <a:cxnLst>
              <a:cxn ang="T10">
                <a:pos x="T0" y="T1"/>
              </a:cxn>
              <a:cxn ang="T11">
                <a:pos x="T2" y="T3"/>
              </a:cxn>
              <a:cxn ang="T12">
                <a:pos x="T4" y="T5"/>
              </a:cxn>
              <a:cxn ang="T13">
                <a:pos x="T6" y="T7"/>
              </a:cxn>
              <a:cxn ang="T14">
                <a:pos x="T8" y="T9"/>
              </a:cxn>
            </a:cxnLst>
            <a:rect l="T15" t="T16" r="T17" b="T18"/>
            <a:pathLst>
              <a:path w="4319" h="4003">
                <a:moveTo>
                  <a:pt x="4318" y="0"/>
                </a:moveTo>
                <a:lnTo>
                  <a:pt x="4318" y="4001"/>
                </a:lnTo>
                <a:lnTo>
                  <a:pt x="0" y="4002"/>
                </a:lnTo>
                <a:lnTo>
                  <a:pt x="0" y="1"/>
                </a:lnTo>
                <a:lnTo>
                  <a:pt x="4318" y="0"/>
                </a:lnTo>
              </a:path>
            </a:pathLst>
          </a:custGeom>
          <a:noFill/>
          <a:ln w="9525" cap="rnd">
            <a:noFill/>
            <a:round/>
            <a:headEnd/>
            <a:tailEnd/>
          </a:ln>
        </p:spPr>
        <p:txBody>
          <a:bodyPr/>
          <a:lstStyle/>
          <a:p>
            <a:pPr fontAlgn="auto">
              <a:spcBef>
                <a:spcPts val="0"/>
              </a:spcBef>
              <a:spcAft>
                <a:spcPts val="0"/>
              </a:spcAft>
            </a:pPr>
            <a:endParaRPr lang="en-US">
              <a:solidFill>
                <a:srgbClr val="000000"/>
              </a:solidFill>
              <a:latin typeface="Arial"/>
            </a:endParaRPr>
          </a:p>
        </p:txBody>
      </p:sp>
      <p:pic>
        <p:nvPicPr>
          <p:cNvPr id="49155" name="Picture 3" descr="heads100dpi"/>
          <p:cNvPicPr>
            <a:picLocks noChangeAspect="1" noChangeArrowheads="1"/>
          </p:cNvPicPr>
          <p:nvPr/>
        </p:nvPicPr>
        <p:blipFill>
          <a:blip r:embed="rId3" cstate="print"/>
          <a:srcRect/>
          <a:stretch>
            <a:fillRect/>
          </a:stretch>
        </p:blipFill>
        <p:spPr bwMode="auto">
          <a:xfrm>
            <a:off x="928688" y="0"/>
            <a:ext cx="7286625" cy="6705600"/>
          </a:xfrm>
          <a:prstGeom prst="rect">
            <a:avLst/>
          </a:prstGeom>
          <a:noFill/>
          <a:ln w="9525">
            <a:noFill/>
            <a:miter lim="800000"/>
            <a:headEnd/>
            <a:tailEnd/>
          </a:ln>
        </p:spPr>
      </p:pic>
      <p:sp>
        <p:nvSpPr>
          <p:cNvPr id="49156" name="Rectangle 4"/>
          <p:cNvSpPr>
            <a:spLocks noChangeArrowheads="1"/>
          </p:cNvSpPr>
          <p:nvPr/>
        </p:nvSpPr>
        <p:spPr bwMode="auto">
          <a:xfrm>
            <a:off x="6629400" y="6096000"/>
            <a:ext cx="2303463" cy="274638"/>
          </a:xfrm>
          <a:prstGeom prst="rect">
            <a:avLst/>
          </a:prstGeom>
          <a:noFill/>
          <a:ln w="9525">
            <a:noFill/>
            <a:miter lim="800000"/>
            <a:headEnd/>
            <a:tailEnd/>
          </a:ln>
        </p:spPr>
        <p:txBody>
          <a:bodyPr lIns="0" tIns="0" rIns="0" bIns="0"/>
          <a:lstStyle/>
          <a:p>
            <a:pPr eaLnBrk="0" fontAlgn="auto" hangingPunct="0">
              <a:spcBef>
                <a:spcPts val="0"/>
              </a:spcBef>
              <a:spcAft>
                <a:spcPts val="0"/>
              </a:spcAft>
            </a:pPr>
            <a:r>
              <a:rPr lang="en-US" sz="2000">
                <a:solidFill>
                  <a:srgbClr val="000000"/>
                </a:solidFill>
                <a:latin typeface="Staccato222 BT" pitchFamily="66" charset="0"/>
              </a:rPr>
              <a:t>Lila M. Smith</a:t>
            </a:r>
          </a:p>
        </p:txBody>
      </p:sp>
    </p:spTree>
    <p:extLst>
      <p:ext uri="{BB962C8B-B14F-4D97-AF65-F5344CB8AC3E}">
        <p14:creationId xmlns:p14="http://schemas.microsoft.com/office/powerpoint/2010/main" val="21885244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49" name="Rectangle 2"/>
          <p:cNvSpPr>
            <a:spLocks noGrp="1" noChangeArrowheads="1"/>
          </p:cNvSpPr>
          <p:nvPr>
            <p:ph type="title"/>
          </p:nvPr>
        </p:nvSpPr>
        <p:spPr/>
        <p:txBody>
          <a:bodyPr/>
          <a:lstStyle/>
          <a:p>
            <a:r>
              <a:rPr lang="en-US" smtClean="0">
                <a:latin typeface="Arial" charset="0"/>
              </a:rPr>
              <a:t>Cooperative Learning</a:t>
            </a:r>
          </a:p>
        </p:txBody>
      </p:sp>
      <p:sp>
        <p:nvSpPr>
          <p:cNvPr id="360450" name="Rectangle 3"/>
          <p:cNvSpPr>
            <a:spLocks noGrp="1" noChangeArrowheads="1"/>
          </p:cNvSpPr>
          <p:nvPr>
            <p:ph type="body" idx="1"/>
          </p:nvPr>
        </p:nvSpPr>
        <p:spPr>
          <a:xfrm>
            <a:off x="685800" y="1752600"/>
            <a:ext cx="7772400" cy="4114800"/>
          </a:xfrm>
        </p:spPr>
        <p:txBody>
          <a:bodyPr/>
          <a:lstStyle/>
          <a:p>
            <a:r>
              <a:rPr lang="en-US" smtClean="0">
                <a:latin typeface="Arial" charset="0"/>
              </a:rPr>
              <a:t>Theory – Social Interdependence – Lewin – Deutsch – Johnson &amp; Johnson</a:t>
            </a:r>
          </a:p>
          <a:p>
            <a:r>
              <a:rPr lang="en-US" smtClean="0">
                <a:latin typeface="Arial" charset="0"/>
              </a:rPr>
              <a:t>Research – Randomized Design Field Experiments</a:t>
            </a:r>
          </a:p>
          <a:p>
            <a:r>
              <a:rPr lang="en-US" smtClean="0">
                <a:latin typeface="Arial" charset="0"/>
              </a:rPr>
              <a:t>Practice – Formal Teams/Professor’s Role</a:t>
            </a:r>
          </a:p>
          <a:p>
            <a:endParaRPr lang="en-US" smtClean="0">
              <a:latin typeface="Arial" charset="0"/>
            </a:endParaRPr>
          </a:p>
        </p:txBody>
      </p:sp>
      <p:sp>
        <p:nvSpPr>
          <p:cNvPr id="360451" name="AutoShape 4"/>
          <p:cNvSpPr>
            <a:spLocks noChangeArrowheads="1"/>
          </p:cNvSpPr>
          <p:nvPr/>
        </p:nvSpPr>
        <p:spPr bwMode="auto">
          <a:xfrm>
            <a:off x="6386513" y="5019675"/>
            <a:ext cx="1420812" cy="844550"/>
          </a:xfrm>
          <a:prstGeom prst="triangle">
            <a:avLst>
              <a:gd name="adj" fmla="val 50000"/>
            </a:avLst>
          </a:prstGeom>
          <a:no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400">
              <a:solidFill>
                <a:srgbClr val="000000"/>
              </a:solidFill>
              <a:latin typeface="Arial" charset="0"/>
              <a:cs typeface="Arial" charset="0"/>
            </a:endParaRPr>
          </a:p>
        </p:txBody>
      </p:sp>
      <p:sp>
        <p:nvSpPr>
          <p:cNvPr id="360452" name="Text Box 5"/>
          <p:cNvSpPr txBox="1">
            <a:spLocks noChangeArrowheads="1"/>
          </p:cNvSpPr>
          <p:nvPr/>
        </p:nvSpPr>
        <p:spPr bwMode="auto">
          <a:xfrm>
            <a:off x="6629400" y="4572000"/>
            <a:ext cx="974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Theory</a:t>
            </a:r>
          </a:p>
        </p:txBody>
      </p:sp>
      <p:sp>
        <p:nvSpPr>
          <p:cNvPr id="360453" name="Text Box 6"/>
          <p:cNvSpPr txBox="1">
            <a:spLocks noChangeArrowheads="1"/>
          </p:cNvSpPr>
          <p:nvPr/>
        </p:nvSpPr>
        <p:spPr bwMode="auto">
          <a:xfrm>
            <a:off x="5738813" y="5889625"/>
            <a:ext cx="1284287" cy="70802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Research</a:t>
            </a:r>
          </a:p>
          <a:p>
            <a:pPr algn="ctr" eaLnBrk="0" fontAlgn="base" hangingPunct="0">
              <a:spcBef>
                <a:spcPct val="0"/>
              </a:spcBef>
              <a:spcAft>
                <a:spcPct val="0"/>
              </a:spcAft>
            </a:pPr>
            <a:r>
              <a:rPr lang="en-US" sz="2000">
                <a:solidFill>
                  <a:srgbClr val="000000"/>
                </a:solidFill>
                <a:latin typeface="Arial" charset="0"/>
                <a:cs typeface="Arial" charset="0"/>
              </a:rPr>
              <a:t>Evidence</a:t>
            </a:r>
          </a:p>
        </p:txBody>
      </p:sp>
      <p:sp>
        <p:nvSpPr>
          <p:cNvPr id="360454" name="Text Box 7"/>
          <p:cNvSpPr txBox="1">
            <a:spLocks noChangeArrowheads="1"/>
          </p:cNvSpPr>
          <p:nvPr/>
        </p:nvSpPr>
        <p:spPr bwMode="auto">
          <a:xfrm>
            <a:off x="7315200" y="5943600"/>
            <a:ext cx="1101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Practice</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382000" cy="1143000"/>
          </a:xfrm>
        </p:spPr>
        <p:txBody>
          <a:bodyPr/>
          <a:lstStyle/>
          <a:p>
            <a:r>
              <a:rPr lang="en-US" dirty="0" smtClean="0"/>
              <a:t>Cooperative Learning Introduced to Engineering – 1981</a:t>
            </a:r>
            <a:endParaRPr lang="en-US" dirty="0"/>
          </a:p>
        </p:txBody>
      </p:sp>
      <p:sp>
        <p:nvSpPr>
          <p:cNvPr id="6" name="Content Placeholder 5"/>
          <p:cNvSpPr>
            <a:spLocks noGrp="1"/>
          </p:cNvSpPr>
          <p:nvPr>
            <p:ph sz="half" idx="1"/>
          </p:nvPr>
        </p:nvSpPr>
        <p:spPr>
          <a:xfrm>
            <a:off x="457200" y="2057400"/>
            <a:ext cx="4038600" cy="4114800"/>
          </a:xfrm>
        </p:spPr>
        <p:txBody>
          <a:bodyPr/>
          <a:lstStyle/>
          <a:p>
            <a:r>
              <a:rPr lang="en-US" sz="2000" dirty="0" smtClean="0"/>
              <a:t>Smith, K.A., Johnson, D.W. and Johnson, R.T., 1981. The use of cooperative learning groups in engineering education.  In L.P. Grayson and J.M. </a:t>
            </a:r>
            <a:r>
              <a:rPr lang="en-US" sz="2000" dirty="0" err="1" smtClean="0"/>
              <a:t>Biedenbach</a:t>
            </a:r>
            <a:r>
              <a:rPr lang="en-US" sz="2000" dirty="0" smtClean="0"/>
              <a:t> (Eds.), </a:t>
            </a:r>
            <a:r>
              <a:rPr lang="en-US" sz="2000" i="1" dirty="0" smtClean="0"/>
              <a:t>Proceedings Eleventh Annual Frontiers in Education Conference</a:t>
            </a:r>
            <a:r>
              <a:rPr lang="en-US" sz="2000" dirty="0" smtClean="0"/>
              <a:t>, Rapid City, SD, Washington:  IEEE/ASEE, 26‑32.</a:t>
            </a:r>
          </a:p>
          <a:p>
            <a:pPr lvl="1"/>
            <a:endParaRPr lang="en-US" sz="1600" dirty="0"/>
          </a:p>
        </p:txBody>
      </p:sp>
      <p:sp>
        <p:nvSpPr>
          <p:cNvPr id="4" name="Footer Placeholder 3"/>
          <p:cNvSpPr>
            <a:spLocks noGrp="1"/>
          </p:cNvSpPr>
          <p:nvPr>
            <p:ph type="ftr" sz="quarter" idx="11"/>
          </p:nvPr>
        </p:nvSpPr>
        <p:spPr/>
        <p:txBody>
          <a:bodyPr/>
          <a:lstStyle/>
          <a:p>
            <a:fld id="{D036DA13-F160-4000-B79A-1C824EEFDE3C}" type="slidenum">
              <a:rPr lang="en-US" smtClean="0">
                <a:solidFill>
                  <a:srgbClr val="000000"/>
                </a:solidFill>
              </a:rPr>
              <a:pPr/>
              <a:t>29</a:t>
            </a:fld>
            <a:endParaRPr lang="en-US">
              <a:solidFill>
                <a:srgbClr val="000000"/>
              </a:solidFill>
            </a:endParaRPr>
          </a:p>
        </p:txBody>
      </p:sp>
      <p:pic>
        <p:nvPicPr>
          <p:cNvPr id="683010" name="Picture 2"/>
          <p:cNvPicPr>
            <a:picLocks noGrp="1" noChangeAspect="1" noChangeArrowheads="1"/>
          </p:cNvPicPr>
          <p:nvPr>
            <p:ph sz="half" idx="2"/>
          </p:nvPr>
        </p:nvPicPr>
        <p:blipFill>
          <a:blip r:embed="rId4" cstate="print"/>
          <a:srcRect l="31143" t="13906" r="30000" b="781"/>
          <a:stretch>
            <a:fillRect/>
          </a:stretch>
        </p:blipFill>
        <p:spPr bwMode="auto">
          <a:xfrm>
            <a:off x="4953000" y="1905000"/>
            <a:ext cx="3238081" cy="4333315"/>
          </a:xfrm>
          <a:prstGeom prst="rect">
            <a:avLst/>
          </a:prstGeom>
          <a:noFill/>
          <a:ln w="9525">
            <a:noFill/>
            <a:miter lim="800000"/>
            <a:headEnd/>
            <a:tailEnd/>
          </a:ln>
        </p:spPr>
      </p:pic>
      <p:sp>
        <p:nvSpPr>
          <p:cNvPr id="9" name="TextBox 8"/>
          <p:cNvSpPr txBox="1"/>
          <p:nvPr/>
        </p:nvSpPr>
        <p:spPr>
          <a:xfrm>
            <a:off x="5410200" y="6324600"/>
            <a:ext cx="2313454" cy="369332"/>
          </a:xfrm>
          <a:prstGeom prst="rect">
            <a:avLst/>
          </a:prstGeom>
          <a:noFill/>
        </p:spPr>
        <p:txBody>
          <a:bodyPr wrap="none" rtlCol="0">
            <a:spAutoFit/>
          </a:bodyPr>
          <a:lstStyle/>
          <a:p>
            <a:pPr fontAlgn="auto">
              <a:spcBef>
                <a:spcPts val="0"/>
              </a:spcBef>
              <a:spcAft>
                <a:spcPts val="0"/>
              </a:spcAft>
            </a:pPr>
            <a:r>
              <a:rPr lang="en-US" dirty="0" smtClean="0">
                <a:solidFill>
                  <a:srgbClr val="000000"/>
                </a:solidFill>
                <a:latin typeface="Arial"/>
              </a:rPr>
              <a:t>JEE December 1981</a:t>
            </a:r>
            <a:endParaRPr lang="en-US" dirty="0">
              <a:solidFill>
                <a:srgbClr val="000000"/>
              </a:solidFill>
              <a:latin typeface="Arial"/>
            </a:endParaRPr>
          </a:p>
        </p:txBody>
      </p:sp>
    </p:spTree>
    <p:custDataLst>
      <p:tags r:id="rId1"/>
    </p:custDataLst>
    <p:extLst>
      <p:ext uri="{BB962C8B-B14F-4D97-AF65-F5344CB8AC3E}">
        <p14:creationId xmlns:p14="http://schemas.microsoft.com/office/powerpoint/2010/main" val="248265179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
          <p:cNvGrpSpPr/>
          <p:nvPr/>
        </p:nvGrpSpPr>
        <p:grpSpPr>
          <a:xfrm>
            <a:off x="166687" y="228600"/>
            <a:ext cx="3948113" cy="6324600"/>
            <a:chOff x="166687" y="228600"/>
            <a:chExt cx="3948113" cy="6324600"/>
          </a:xfrm>
        </p:grpSpPr>
        <p:grpSp>
          <p:nvGrpSpPr>
            <p:cNvPr id="3" name="Group 7"/>
            <p:cNvGrpSpPr/>
            <p:nvPr/>
          </p:nvGrpSpPr>
          <p:grpSpPr>
            <a:xfrm>
              <a:off x="166687" y="1128782"/>
              <a:ext cx="3948113" cy="5424418"/>
              <a:chOff x="0" y="1128782"/>
              <a:chExt cx="3948113" cy="5424418"/>
            </a:xfrm>
          </p:grpSpPr>
          <p:pic>
            <p:nvPicPr>
              <p:cNvPr id="6147" name="Picture 13" descr="Picture1"/>
              <p:cNvPicPr>
                <a:picLocks noChangeAspect="1" noChangeArrowheads="1"/>
              </p:cNvPicPr>
              <p:nvPr/>
            </p:nvPicPr>
            <p:blipFill>
              <a:blip r:embed="rId3" cstate="print"/>
              <a:srcRect/>
              <a:stretch>
                <a:fillRect/>
              </a:stretch>
            </p:blipFill>
            <p:spPr bwMode="auto">
              <a:xfrm>
                <a:off x="1376363" y="1951045"/>
                <a:ext cx="2571750" cy="1801813"/>
              </a:xfrm>
              <a:prstGeom prst="rect">
                <a:avLst/>
              </a:prstGeom>
              <a:noFill/>
              <a:ln w="9525">
                <a:solidFill>
                  <a:schemeClr val="bg2"/>
                </a:solidFill>
                <a:miter lim="800000"/>
                <a:headEnd/>
                <a:tailEnd/>
              </a:ln>
            </p:spPr>
          </p:pic>
          <p:pic>
            <p:nvPicPr>
              <p:cNvPr id="6148" name="Picture 12" descr="Review of EE - Cover"/>
              <p:cNvPicPr>
                <a:picLocks noChangeAspect="1" noChangeArrowheads="1"/>
              </p:cNvPicPr>
              <p:nvPr/>
            </p:nvPicPr>
            <p:blipFill>
              <a:blip r:embed="rId4" cstate="print"/>
              <a:srcRect/>
              <a:stretch>
                <a:fillRect/>
              </a:stretch>
            </p:blipFill>
            <p:spPr bwMode="auto">
              <a:xfrm>
                <a:off x="0" y="1128782"/>
                <a:ext cx="1646238" cy="2362200"/>
              </a:xfrm>
              <a:prstGeom prst="rect">
                <a:avLst/>
              </a:prstGeom>
              <a:noFill/>
              <a:ln w="9525">
                <a:noFill/>
                <a:miter lim="800000"/>
                <a:headEnd/>
                <a:tailEnd/>
              </a:ln>
            </p:spPr>
          </p:pic>
          <p:pic>
            <p:nvPicPr>
              <p:cNvPr id="6151" name="Picture 5" descr="0309096499"/>
              <p:cNvPicPr>
                <a:picLocks noChangeAspect="1" noChangeArrowheads="1"/>
              </p:cNvPicPr>
              <p:nvPr/>
            </p:nvPicPr>
            <p:blipFill>
              <a:blip r:embed="rId5" cstate="print"/>
              <a:srcRect/>
              <a:stretch>
                <a:fillRect/>
              </a:stretch>
            </p:blipFill>
            <p:spPr bwMode="auto">
              <a:xfrm>
                <a:off x="381000" y="2286000"/>
                <a:ext cx="1638300" cy="2438400"/>
              </a:xfrm>
              <a:prstGeom prst="rect">
                <a:avLst/>
              </a:prstGeom>
              <a:noFill/>
              <a:ln w="9525">
                <a:noFill/>
                <a:miter lim="800000"/>
                <a:headEnd/>
                <a:tailEnd/>
              </a:ln>
            </p:spPr>
          </p:pic>
          <p:pic>
            <p:nvPicPr>
              <p:cNvPr id="6152" name="Picture 9" descr="40936"/>
              <p:cNvPicPr>
                <a:picLocks noChangeAspect="1" noChangeArrowheads="1"/>
              </p:cNvPicPr>
              <p:nvPr/>
            </p:nvPicPr>
            <p:blipFill>
              <a:blip r:embed="rId6" cstate="print"/>
              <a:srcRect/>
              <a:stretch>
                <a:fillRect/>
              </a:stretch>
            </p:blipFill>
            <p:spPr bwMode="auto">
              <a:xfrm>
                <a:off x="990600" y="3048000"/>
                <a:ext cx="1671638" cy="2528888"/>
              </a:xfrm>
              <a:prstGeom prst="rect">
                <a:avLst/>
              </a:prstGeom>
              <a:noFill/>
              <a:ln w="9525">
                <a:noFill/>
                <a:miter lim="800000"/>
                <a:headEnd/>
                <a:tailEnd/>
              </a:ln>
            </p:spPr>
          </p:pic>
          <p:pic>
            <p:nvPicPr>
              <p:cNvPr id="6156" name="Picture 10"/>
              <p:cNvPicPr>
                <a:picLocks noChangeAspect="1" noChangeArrowheads="1"/>
              </p:cNvPicPr>
              <p:nvPr/>
            </p:nvPicPr>
            <p:blipFill>
              <a:blip r:embed="rId7" cstate="print"/>
              <a:srcRect/>
              <a:stretch>
                <a:fillRect/>
              </a:stretch>
            </p:blipFill>
            <p:spPr bwMode="auto">
              <a:xfrm>
                <a:off x="1676400" y="4191000"/>
                <a:ext cx="1681163" cy="2362200"/>
              </a:xfrm>
              <a:prstGeom prst="rect">
                <a:avLst/>
              </a:prstGeom>
              <a:noFill/>
              <a:ln w="9525">
                <a:noFill/>
                <a:miter lim="800000"/>
                <a:headEnd/>
                <a:tailEnd/>
              </a:ln>
            </p:spPr>
          </p:pic>
        </p:grpSp>
        <p:sp>
          <p:nvSpPr>
            <p:cNvPr id="9" name="TextBox 8"/>
            <p:cNvSpPr txBox="1"/>
            <p:nvPr/>
          </p:nvSpPr>
          <p:spPr>
            <a:xfrm>
              <a:off x="304800" y="228600"/>
              <a:ext cx="1428596" cy="646331"/>
            </a:xfrm>
            <a:prstGeom prst="rect">
              <a:avLst/>
            </a:prstGeom>
            <a:noFill/>
          </p:spPr>
          <p:txBody>
            <a:bodyPr wrap="none" rtlCol="0">
              <a:spAutoFit/>
            </a:bodyPr>
            <a:lstStyle/>
            <a:p>
              <a:pPr algn="ctr"/>
              <a:r>
                <a:rPr lang="en-US" dirty="0" smtClean="0">
                  <a:solidFill>
                    <a:srgbClr val="000000"/>
                  </a:solidFill>
                </a:rPr>
                <a:t>Global Calls</a:t>
              </a:r>
            </a:p>
            <a:p>
              <a:pPr algn="ctr"/>
              <a:r>
                <a:rPr lang="en-US" dirty="0" smtClean="0">
                  <a:solidFill>
                    <a:srgbClr val="000000"/>
                  </a:solidFill>
                </a:rPr>
                <a:t>for Reform</a:t>
              </a:r>
              <a:endParaRPr lang="en-US" dirty="0">
                <a:solidFill>
                  <a:srgbClr val="000000"/>
                </a:solidFill>
              </a:endParaRPr>
            </a:p>
          </p:txBody>
        </p:sp>
      </p:grpSp>
      <p:grpSp>
        <p:nvGrpSpPr>
          <p:cNvPr id="4" name="Group 14"/>
          <p:cNvGrpSpPr/>
          <p:nvPr/>
        </p:nvGrpSpPr>
        <p:grpSpPr>
          <a:xfrm>
            <a:off x="3774055" y="473638"/>
            <a:ext cx="2702944" cy="4172611"/>
            <a:chOff x="3774055" y="473638"/>
            <a:chExt cx="2702944" cy="4172611"/>
          </a:xfrm>
        </p:grpSpPr>
        <p:grpSp>
          <p:nvGrpSpPr>
            <p:cNvPr id="5" name="Group 5"/>
            <p:cNvGrpSpPr/>
            <p:nvPr/>
          </p:nvGrpSpPr>
          <p:grpSpPr>
            <a:xfrm>
              <a:off x="3938535" y="868723"/>
              <a:ext cx="2538464" cy="3777526"/>
              <a:chOff x="2895600" y="1093421"/>
              <a:chExt cx="2538464" cy="3777526"/>
            </a:xfrm>
          </p:grpSpPr>
          <p:pic>
            <p:nvPicPr>
              <p:cNvPr id="22" name="Picture 21" descr="changing-the-conversation.jpg"/>
              <p:cNvPicPr>
                <a:picLocks noChangeAspect="1"/>
              </p:cNvPicPr>
              <p:nvPr/>
            </p:nvPicPr>
            <p:blipFill>
              <a:blip r:embed="rId8" cstate="print"/>
              <a:stretch>
                <a:fillRect/>
              </a:stretch>
            </p:blipFill>
            <p:spPr>
              <a:xfrm>
                <a:off x="2895600" y="1093421"/>
                <a:ext cx="1623774" cy="2435661"/>
              </a:xfrm>
              <a:prstGeom prst="rect">
                <a:avLst/>
              </a:prstGeom>
              <a:ln w="9525">
                <a:solidFill>
                  <a:schemeClr val="tx1"/>
                </a:solidFill>
              </a:ln>
              <a:effectLst>
                <a:outerShdw blurRad="292100" dist="139700" dir="2700000" algn="tl" rotWithShape="0">
                  <a:srgbClr val="333333">
                    <a:alpha val="65000"/>
                  </a:srgbClr>
                </a:outerShdw>
              </a:effectLst>
            </p:spPr>
          </p:pic>
          <p:pic>
            <p:nvPicPr>
              <p:cNvPr id="23" name="Picture 22" descr="Engineering in K-12 education.jpg"/>
              <p:cNvPicPr>
                <a:picLocks noChangeAspect="1"/>
              </p:cNvPicPr>
              <p:nvPr/>
            </p:nvPicPr>
            <p:blipFill>
              <a:blip r:embed="rId9" cstate="print"/>
              <a:stretch>
                <a:fillRect/>
              </a:stretch>
            </p:blipFill>
            <p:spPr>
              <a:xfrm>
                <a:off x="3962399" y="2588849"/>
                <a:ext cx="1471665" cy="2282098"/>
              </a:xfrm>
              <a:prstGeom prst="rect">
                <a:avLst/>
              </a:prstGeom>
              <a:ln>
                <a:noFill/>
              </a:ln>
              <a:effectLst>
                <a:outerShdw blurRad="292100" dist="139700" dir="2700000" algn="tl" rotWithShape="0">
                  <a:srgbClr val="333333">
                    <a:alpha val="65000"/>
                  </a:srgbClr>
                </a:outerShdw>
              </a:effectLst>
            </p:spPr>
          </p:pic>
        </p:grpSp>
        <p:sp>
          <p:nvSpPr>
            <p:cNvPr id="11" name="TextBox 10"/>
            <p:cNvSpPr txBox="1"/>
            <p:nvPr/>
          </p:nvSpPr>
          <p:spPr>
            <a:xfrm>
              <a:off x="3774055" y="473638"/>
              <a:ext cx="2081572" cy="369332"/>
            </a:xfrm>
            <a:prstGeom prst="rect">
              <a:avLst/>
            </a:prstGeom>
            <a:noFill/>
          </p:spPr>
          <p:txBody>
            <a:bodyPr wrap="square" rtlCol="0">
              <a:spAutoFit/>
            </a:bodyPr>
            <a:lstStyle/>
            <a:p>
              <a:r>
                <a:rPr lang="en-US" dirty="0" smtClean="0">
                  <a:solidFill>
                    <a:srgbClr val="000000"/>
                  </a:solidFill>
                </a:rPr>
                <a:t>K-12 Engineering</a:t>
              </a:r>
              <a:endParaRPr lang="en-US" dirty="0">
                <a:solidFill>
                  <a:srgbClr val="000000"/>
                </a:solidFill>
              </a:endParaRPr>
            </a:p>
          </p:txBody>
        </p:sp>
      </p:grpSp>
      <p:grpSp>
        <p:nvGrpSpPr>
          <p:cNvPr id="6" name="Group 15"/>
          <p:cNvGrpSpPr/>
          <p:nvPr/>
        </p:nvGrpSpPr>
        <p:grpSpPr>
          <a:xfrm>
            <a:off x="6504023" y="196639"/>
            <a:ext cx="2478353" cy="6326796"/>
            <a:chOff x="6504023" y="196639"/>
            <a:chExt cx="2478353" cy="6326796"/>
          </a:xfrm>
        </p:grpSpPr>
        <p:grpSp>
          <p:nvGrpSpPr>
            <p:cNvPr id="7" name="Group 6"/>
            <p:cNvGrpSpPr/>
            <p:nvPr/>
          </p:nvGrpSpPr>
          <p:grpSpPr>
            <a:xfrm>
              <a:off x="6601493" y="842970"/>
              <a:ext cx="2380883" cy="5680465"/>
              <a:chOff x="4935328" y="320553"/>
              <a:chExt cx="2380883" cy="5680465"/>
            </a:xfrm>
          </p:grpSpPr>
          <p:pic>
            <p:nvPicPr>
              <p:cNvPr id="21" name="Picture 2" descr="http://ecx.images-amazon.com/images/I/41pWc2NIR2L._SL500_AA300_.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788" r="16958"/>
              <a:stretch/>
            </p:blipFill>
            <p:spPr bwMode="auto">
              <a:xfrm>
                <a:off x="5814099" y="3733800"/>
                <a:ext cx="1502112" cy="2267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6977" t="15761" r="31963" b="6250"/>
              <a:stretch/>
            </p:blipFill>
            <p:spPr bwMode="auto">
              <a:xfrm>
                <a:off x="5181600" y="1953179"/>
                <a:ext cx="1639153" cy="2314021"/>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8" name="Content Placeholder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35328" y="320553"/>
                <a:ext cx="1629827" cy="2304749"/>
              </a:xfrm>
              <a:prstGeom prst="rect">
                <a:avLst/>
              </a:prstGeom>
              <a:ln>
                <a:noFill/>
              </a:ln>
              <a:effectLst>
                <a:outerShdw blurRad="292100" dist="139700" dir="2700000" algn="tl" rotWithShape="0">
                  <a:srgbClr val="333333">
                    <a:alpha val="65000"/>
                  </a:srgbClr>
                </a:outerShdw>
              </a:effectLst>
            </p:spPr>
          </p:pic>
        </p:grpSp>
        <p:sp>
          <p:nvSpPr>
            <p:cNvPr id="14" name="Rectangle 13"/>
            <p:cNvSpPr/>
            <p:nvPr/>
          </p:nvSpPr>
          <p:spPr>
            <a:xfrm>
              <a:off x="6504023" y="196639"/>
              <a:ext cx="1952482" cy="646331"/>
            </a:xfrm>
            <a:prstGeom prst="rect">
              <a:avLst/>
            </a:prstGeom>
          </p:spPr>
          <p:txBody>
            <a:bodyPr wrap="square">
              <a:spAutoFit/>
            </a:bodyPr>
            <a:lstStyle/>
            <a:p>
              <a:pPr algn="ctr"/>
              <a:r>
                <a:rPr lang="en-US" dirty="0" smtClean="0">
                  <a:solidFill>
                    <a:srgbClr val="000000"/>
                  </a:solidFill>
                </a:rPr>
                <a:t>Research-based Transformation</a:t>
              </a:r>
              <a:endParaRPr lang="en-US" dirty="0">
                <a:solidFill>
                  <a:srgbClr val="000000"/>
                </a:solidFill>
              </a:endParaRPr>
            </a:p>
          </p:txBody>
        </p:sp>
      </p:grpSp>
      <p:pic>
        <p:nvPicPr>
          <p:cNvPr id="2050"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4287" t="17659" r="33068" b="10416"/>
          <a:stretch/>
        </p:blipFill>
        <p:spPr bwMode="auto">
          <a:xfrm>
            <a:off x="3552645" y="4368550"/>
            <a:ext cx="2009664" cy="2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023" t="12897" r="31953" b="7954"/>
          <a:stretch/>
        </p:blipFill>
        <p:spPr bwMode="auto">
          <a:xfrm>
            <a:off x="5530841" y="4368550"/>
            <a:ext cx="1892804" cy="247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9914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fld id="{2B9A4D6B-B230-4826-BB36-FDE93E1262CF}" type="slidenum">
              <a:rPr lang="en-US">
                <a:solidFill>
                  <a:srgbClr val="000000"/>
                </a:solidFill>
              </a:rPr>
              <a:pPr/>
              <a:t>30</a:t>
            </a:fld>
            <a:endParaRPr lang="en-US">
              <a:solidFill>
                <a:srgbClr val="000000"/>
              </a:solidFill>
            </a:endParaRPr>
          </a:p>
        </p:txBody>
      </p:sp>
      <p:pic>
        <p:nvPicPr>
          <p:cNvPr id="230402" name="Picture 2"/>
          <p:cNvPicPr>
            <a:picLocks noChangeAspect="1" noChangeArrowheads="1"/>
          </p:cNvPicPr>
          <p:nvPr/>
        </p:nvPicPr>
        <p:blipFill>
          <a:blip r:embed="rId4" cstate="print"/>
          <a:srcRect/>
          <a:stretch>
            <a:fillRect/>
          </a:stretch>
        </p:blipFill>
        <p:spPr bwMode="auto">
          <a:xfrm>
            <a:off x="228600" y="838200"/>
            <a:ext cx="3721100" cy="4800600"/>
          </a:xfrm>
          <a:prstGeom prst="rect">
            <a:avLst/>
          </a:prstGeom>
          <a:noFill/>
          <a:ln w="9525">
            <a:noFill/>
            <a:miter lim="800000"/>
            <a:headEnd/>
            <a:tailEnd/>
          </a:ln>
          <a:effectLst/>
        </p:spPr>
      </p:pic>
      <p:sp>
        <p:nvSpPr>
          <p:cNvPr id="230403" name="Text Box 3"/>
          <p:cNvSpPr txBox="1">
            <a:spLocks noChangeArrowheads="1"/>
          </p:cNvSpPr>
          <p:nvPr/>
        </p:nvSpPr>
        <p:spPr bwMode="auto">
          <a:xfrm>
            <a:off x="3886200" y="381000"/>
            <a:ext cx="5105400" cy="6370975"/>
          </a:xfrm>
          <a:prstGeom prst="rect">
            <a:avLst/>
          </a:prstGeom>
          <a:noFill/>
          <a:ln w="9525">
            <a:noFill/>
            <a:miter lim="800000"/>
            <a:headEnd/>
            <a:tailEnd/>
          </a:ln>
          <a:effectLst/>
        </p:spPr>
        <p:txBody>
          <a:bodyPr>
            <a:spAutoFit/>
          </a:bodyPr>
          <a:lstStyle/>
          <a:p>
            <a:r>
              <a:rPr lang="en-US" sz="2400" dirty="0">
                <a:solidFill>
                  <a:srgbClr val="000000"/>
                </a:solidFill>
                <a:latin typeface="Arial" charset="0"/>
              </a:rPr>
              <a:t>“Throughout the whole enterprise, the core issue, in my view, is the mode of teaching and learning that is practiced. Learning ‘about’ things does not enable students to acquire the abilities and understanding they will need for the twenty-first century. We need new </a:t>
            </a:r>
            <a:r>
              <a:rPr lang="en-US" sz="2400" b="1" dirty="0">
                <a:solidFill>
                  <a:srgbClr val="000000"/>
                </a:solidFill>
                <a:latin typeface="Arial" charset="0"/>
              </a:rPr>
              <a:t>pedagogies of engagement</a:t>
            </a:r>
            <a:r>
              <a:rPr lang="en-US" sz="2400" dirty="0">
                <a:solidFill>
                  <a:srgbClr val="000000"/>
                </a:solidFill>
                <a:latin typeface="Arial" charset="0"/>
              </a:rPr>
              <a:t> that will turn out the kinds of resourceful, engaged workers and citizens that America now requires.” </a:t>
            </a:r>
          </a:p>
          <a:p>
            <a:endParaRPr lang="en-US" sz="2400" dirty="0">
              <a:solidFill>
                <a:srgbClr val="000000"/>
              </a:solidFill>
              <a:latin typeface="Arial" charset="0"/>
            </a:endParaRPr>
          </a:p>
          <a:p>
            <a:r>
              <a:rPr lang="en-US" sz="2400" b="1" dirty="0">
                <a:solidFill>
                  <a:srgbClr val="000000"/>
                </a:solidFill>
                <a:latin typeface="Arial" charset="0"/>
              </a:rPr>
              <a:t>Russ </a:t>
            </a:r>
            <a:r>
              <a:rPr lang="en-US" sz="2400" b="1" dirty="0" smtClean="0">
                <a:solidFill>
                  <a:srgbClr val="000000"/>
                </a:solidFill>
                <a:latin typeface="Arial" charset="0"/>
              </a:rPr>
              <a:t>Edgerton - 2001</a:t>
            </a:r>
            <a:r>
              <a:rPr lang="en-US" sz="2400" dirty="0" smtClean="0">
                <a:solidFill>
                  <a:srgbClr val="000000"/>
                </a:solidFill>
                <a:latin typeface="Arial" charset="0"/>
              </a:rPr>
              <a:t> </a:t>
            </a:r>
            <a:r>
              <a:rPr lang="en-US" sz="2400" dirty="0">
                <a:solidFill>
                  <a:srgbClr val="000000"/>
                </a:solidFill>
                <a:latin typeface="Arial" charset="0"/>
              </a:rPr>
              <a:t>(reflecting on higher education projects funded by the Pew Memorial Trust)</a:t>
            </a:r>
          </a:p>
          <a:p>
            <a:endParaRPr lang="en-US" sz="2400" dirty="0">
              <a:solidFill>
                <a:srgbClr val="000000"/>
              </a:solidFill>
              <a:latin typeface="Arial" charset="0"/>
            </a:endParaRPr>
          </a:p>
        </p:txBody>
      </p:sp>
      <p:sp>
        <p:nvSpPr>
          <p:cNvPr id="230404" name="Rectangle 4"/>
          <p:cNvSpPr>
            <a:spLocks noChangeArrowheads="1"/>
          </p:cNvSpPr>
          <p:nvPr/>
        </p:nvSpPr>
        <p:spPr bwMode="auto">
          <a:xfrm>
            <a:off x="609600" y="6400800"/>
            <a:ext cx="7886700" cy="366713"/>
          </a:xfrm>
          <a:prstGeom prst="rect">
            <a:avLst/>
          </a:prstGeom>
          <a:noFill/>
          <a:ln w="9525">
            <a:noFill/>
            <a:miter lim="800000"/>
            <a:headEnd/>
            <a:tailEnd/>
          </a:ln>
          <a:effectLst/>
        </p:spPr>
        <p:txBody>
          <a:bodyPr wrap="none">
            <a:spAutoFit/>
          </a:bodyPr>
          <a:lstStyle/>
          <a:p>
            <a:r>
              <a:rPr lang="en-US">
                <a:solidFill>
                  <a:srgbClr val="000000"/>
                </a:solidFill>
                <a:latin typeface="Arial" charset="0"/>
              </a:rPr>
              <a:t>http://www.asee.org/publications/jee/issueList.cfm?year=2005#January2005</a:t>
            </a:r>
          </a:p>
        </p:txBody>
      </p:sp>
    </p:spTree>
    <p:custDataLst>
      <p:tags r:id="rId1"/>
    </p:custDataLst>
    <p:extLst>
      <p:ext uri="{BB962C8B-B14F-4D97-AF65-F5344CB8AC3E}">
        <p14:creationId xmlns:p14="http://schemas.microsoft.com/office/powerpoint/2010/main" val="114077929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Footer Placeholder 4"/>
          <p:cNvSpPr>
            <a:spLocks noGrp="1"/>
          </p:cNvSpPr>
          <p:nvPr>
            <p:ph type="ftr" sz="quarter" idx="11"/>
          </p:nvPr>
        </p:nvSpPr>
        <p:spPr>
          <a:noFill/>
        </p:spPr>
        <p:txBody>
          <a:bodyPr/>
          <a:lstStyle/>
          <a:p>
            <a:fld id="{7E12A3D3-8F7E-4FF6-8FB8-8B355E3D0E89}" type="slidenum">
              <a:rPr lang="en-US" smtClean="0">
                <a:latin typeface="Arial" charset="0"/>
                <a:cs typeface="Arial" charset="0"/>
              </a:rPr>
              <a:pPr/>
              <a:t>31</a:t>
            </a:fld>
            <a:endParaRPr lang="en-US" smtClean="0">
              <a:latin typeface="Arial" charset="0"/>
              <a:cs typeface="Arial" charset="0"/>
            </a:endParaRPr>
          </a:p>
        </p:txBody>
      </p:sp>
      <p:sp>
        <p:nvSpPr>
          <p:cNvPr id="390146" name="Rectangle 2"/>
          <p:cNvSpPr>
            <a:spLocks noGrp="1" noChangeArrowheads="1"/>
          </p:cNvSpPr>
          <p:nvPr>
            <p:ph type="title"/>
          </p:nvPr>
        </p:nvSpPr>
        <p:spPr>
          <a:xfrm>
            <a:off x="685800" y="228600"/>
            <a:ext cx="7772400" cy="1143000"/>
          </a:xfrm>
        </p:spPr>
        <p:txBody>
          <a:bodyPr/>
          <a:lstStyle/>
          <a:p>
            <a:pPr eaLnBrk="1" hangingPunct="1"/>
            <a:r>
              <a:rPr lang="en-US" sz="4000" smtClean="0"/>
              <a:t>Cooperative Learning Adopted</a:t>
            </a:r>
            <a:br>
              <a:rPr lang="en-US" sz="4000" smtClean="0"/>
            </a:br>
            <a:r>
              <a:rPr lang="en-US" sz="2800" smtClean="0"/>
              <a:t>The American College Teacher: </a:t>
            </a:r>
            <a:br>
              <a:rPr lang="en-US" sz="2800" smtClean="0"/>
            </a:br>
            <a:r>
              <a:rPr lang="en-US" sz="1800" smtClean="0"/>
              <a:t>National Norms for 2007-2008</a:t>
            </a:r>
          </a:p>
        </p:txBody>
      </p:sp>
      <p:graphicFrame>
        <p:nvGraphicFramePr>
          <p:cNvPr id="453635" name="Group 3"/>
          <p:cNvGraphicFramePr>
            <a:graphicFrameLocks noGrp="1"/>
          </p:cNvGraphicFramePr>
          <p:nvPr>
            <p:ph idx="1"/>
          </p:nvPr>
        </p:nvGraphicFramePr>
        <p:xfrm>
          <a:off x="685800" y="1600200"/>
          <a:ext cx="7772400" cy="4601845"/>
        </p:xfrm>
        <a:graphic>
          <a:graphicData uri="http://schemas.openxmlformats.org/drawingml/2006/table">
            <a:tbl>
              <a:tblPr/>
              <a:tblGrid>
                <a:gridCol w="2819400"/>
                <a:gridCol w="1524000"/>
                <a:gridCol w="1485900"/>
                <a:gridCol w="19431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Methods Used in “All” or “Most”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Assistant - 2008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Cooperative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Group Projects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Grading on a curve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Term/research papers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0179" name="Rectangle 35"/>
          <p:cNvSpPr>
            <a:spLocks noChangeArrowheads="1"/>
          </p:cNvSpPr>
          <p:nvPr/>
        </p:nvSpPr>
        <p:spPr bwMode="auto">
          <a:xfrm>
            <a:off x="1981200" y="6248400"/>
            <a:ext cx="4843463" cy="457200"/>
          </a:xfrm>
          <a:prstGeom prst="rect">
            <a:avLst/>
          </a:prstGeom>
          <a:noFill/>
          <a:ln w="9525">
            <a:noFill/>
            <a:miter lim="800000"/>
            <a:headEnd/>
            <a:tailEnd/>
          </a:ln>
        </p:spPr>
        <p:txBody>
          <a:bodyPr wrap="none">
            <a:spAutoFit/>
          </a:bodyPr>
          <a:lstStyle/>
          <a:p>
            <a:pPr eaLnBrk="0" hangingPunct="0"/>
            <a:r>
              <a:rPr lang="en-US" sz="2400">
                <a:solidFill>
                  <a:srgbClr val="000000"/>
                </a:solidFill>
                <a:latin typeface="Arial"/>
                <a:ea typeface="ＭＳ Ｐゴシック" pitchFamily="34" charset="-128"/>
                <a:cs typeface="Arial" charset="0"/>
              </a:rPr>
              <a:t>http://www.heri.ucla.edu/index.php</a:t>
            </a:r>
          </a:p>
        </p:txBody>
      </p:sp>
    </p:spTree>
    <p:custDataLst>
      <p:tags r:id="rId1"/>
    </p:custDataLst>
    <p:extLst>
      <p:ext uri="{BB962C8B-B14F-4D97-AF65-F5344CB8AC3E}">
        <p14:creationId xmlns:p14="http://schemas.microsoft.com/office/powerpoint/2010/main" val="41112818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3600" dirty="0"/>
              <a:t>Undergraduate Teaching Faculty, </a:t>
            </a:r>
            <a:r>
              <a:rPr lang="en-US" sz="3600" dirty="0" smtClean="0"/>
              <a:t>2011*</a:t>
            </a:r>
            <a:endParaRPr lang="en-US" sz="3600" dirty="0"/>
          </a:p>
        </p:txBody>
      </p:sp>
      <p:graphicFrame>
        <p:nvGraphicFramePr>
          <p:cNvPr id="4" name="Content Placeholder 3"/>
          <p:cNvGraphicFramePr>
            <a:graphicFrameLocks noGrp="1"/>
          </p:cNvGraphicFramePr>
          <p:nvPr>
            <p:ph sz="quarter" idx="1"/>
            <p:extLst/>
          </p:nvPr>
        </p:nvGraphicFramePr>
        <p:xfrm>
          <a:off x="182880" y="1813560"/>
          <a:ext cx="8778240" cy="3901440"/>
        </p:xfrm>
        <a:graphic>
          <a:graphicData uri="http://schemas.openxmlformats.org/drawingml/2006/table">
            <a:tbl>
              <a:tblPr firstRow="1" bandRow="1">
                <a:tableStyleId>{00A15C55-8517-42AA-B614-E9B94910E393}</a:tableStyleId>
              </a:tblPr>
              <a:tblGrid>
                <a:gridCol w="3657600"/>
                <a:gridCol w="1280160"/>
                <a:gridCol w="1280160"/>
                <a:gridCol w="1280160"/>
                <a:gridCol w="1280160"/>
              </a:tblGrid>
              <a:tr h="3708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Methods Used in “All” or “Most”</a:t>
                      </a:r>
                      <a:endParaRPr kumimoji="0" lang="en-US" sz="2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STEM women</a:t>
                      </a:r>
                      <a:endParaRPr kumimoji="0" lang="en-US" sz="20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u="none" strike="noStrike" kern="1200" cap="none" spc="0" normalizeH="0" baseline="0" noProof="0" dirty="0" smtClean="0">
                          <a:ln>
                            <a:noFill/>
                          </a:ln>
                          <a:effectLst/>
                          <a:uLnTx/>
                          <a:uFillTx/>
                        </a:rPr>
                        <a:t>STEM</a:t>
                      </a:r>
                      <a:br>
                        <a:rPr kumimoji="0" lang="en-US" sz="2000" u="none" strike="noStrike" kern="1200" cap="none" spc="0" normalizeH="0" baseline="0" noProof="0" dirty="0" smtClean="0">
                          <a:ln>
                            <a:noFill/>
                          </a:ln>
                          <a:effectLst/>
                          <a:uLnTx/>
                          <a:uFillTx/>
                        </a:rPr>
                      </a:br>
                      <a:r>
                        <a:rPr kumimoji="0" lang="en-US" sz="2000" u="none" strike="noStrike" kern="1200" cap="none" spc="0" normalizeH="0" baseline="0" noProof="0" dirty="0" smtClean="0">
                          <a:ln>
                            <a:noFill/>
                          </a:ln>
                          <a:effectLst/>
                          <a:uLnTx/>
                          <a:uFillTx/>
                        </a:rPr>
                        <a:t>men</a:t>
                      </a: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u="none" strike="noStrike" kern="1200" cap="none" spc="0" normalizeH="0" baseline="0" noProof="0" dirty="0" smtClean="0">
                          <a:ln>
                            <a:noFill/>
                          </a:ln>
                          <a:effectLst/>
                          <a:uLnTx/>
                          <a:uFillTx/>
                        </a:rPr>
                        <a:t>All other women</a:t>
                      </a: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u="none" strike="noStrike" kern="1200" cap="none" spc="0" normalizeH="0" baseline="0" noProof="0" dirty="0" smtClean="0">
                          <a:ln>
                            <a:noFill/>
                          </a:ln>
                          <a:effectLst/>
                          <a:uLnTx/>
                          <a:uFillTx/>
                        </a:rPr>
                        <a:t>All other men</a:t>
                      </a: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txBody>
                  <a:tcPr horzOverflow="overflow"/>
                </a:tc>
              </a:tr>
              <a:tr h="64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Cooperative learning</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60%</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41%</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72%</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53%</a:t>
                      </a:r>
                      <a:endParaRPr kumimoji="0" lang="en-US" sz="2800" b="0" i="0" u="none" strike="noStrike" cap="none" normalizeH="0" baseline="0" dirty="0" smtClean="0">
                        <a:ln>
                          <a:noFill/>
                        </a:ln>
                        <a:solidFill>
                          <a:schemeClr val="tx1"/>
                        </a:solidFill>
                        <a:effectLst/>
                        <a:latin typeface="+mn-lt"/>
                      </a:endParaRPr>
                    </a:p>
                  </a:txBody>
                  <a:tcPr horzOverflow="overflow"/>
                </a:tc>
              </a:tr>
              <a:tr h="64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Group projects</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36%</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27%</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38%</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29%</a:t>
                      </a:r>
                      <a:endParaRPr kumimoji="0" lang="en-US" sz="2800" b="0" i="0" u="none" strike="noStrike" cap="none" normalizeH="0" baseline="0" dirty="0" smtClean="0">
                        <a:ln>
                          <a:noFill/>
                        </a:ln>
                        <a:solidFill>
                          <a:schemeClr val="tx1"/>
                        </a:solidFill>
                        <a:effectLst/>
                        <a:latin typeface="+mn-lt"/>
                      </a:endParaRPr>
                    </a:p>
                  </a:txBody>
                  <a:tcPr horzOverflow="overflow"/>
                </a:tc>
              </a:tr>
              <a:tr h="64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Grading on a curve</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17%</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31%</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10%</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16%</a:t>
                      </a:r>
                      <a:endParaRPr kumimoji="0" lang="en-US" sz="2800" b="0" i="0" u="none" strike="noStrike" cap="none" normalizeH="0" baseline="0" dirty="0" smtClean="0">
                        <a:ln>
                          <a:noFill/>
                        </a:ln>
                        <a:solidFill>
                          <a:schemeClr val="tx1"/>
                        </a:solidFill>
                        <a:effectLst/>
                        <a:latin typeface="+mn-lt"/>
                      </a:endParaRPr>
                    </a:p>
                  </a:txBody>
                  <a:tcPr horzOverflow="overflow"/>
                </a:tc>
              </a:tr>
              <a:tr h="64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Student inquiry</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43%</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33%</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54%</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47%</a:t>
                      </a:r>
                      <a:endParaRPr kumimoji="0" lang="en-US" sz="2800" b="0" i="0" u="none" strike="noStrike" cap="none" normalizeH="0" baseline="0" dirty="0" smtClean="0">
                        <a:ln>
                          <a:noFill/>
                        </a:ln>
                        <a:solidFill>
                          <a:schemeClr val="tx1"/>
                        </a:solidFill>
                        <a:effectLst/>
                        <a:latin typeface="+mn-lt"/>
                      </a:endParaRPr>
                    </a:p>
                  </a:txBody>
                  <a:tcPr horzOverflow="overflow"/>
                </a:tc>
              </a:tr>
              <a:tr h="64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Extensive lecturing</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50%</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70%</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29%</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44%</a:t>
                      </a:r>
                      <a:endParaRPr kumimoji="0" lang="en-US" sz="2800" b="0" i="0" u="none" strike="noStrike" cap="none" normalizeH="0" baseline="0" dirty="0" smtClean="0">
                        <a:ln>
                          <a:noFill/>
                        </a:ln>
                        <a:solidFill>
                          <a:schemeClr val="tx1"/>
                        </a:solidFill>
                        <a:effectLst/>
                        <a:latin typeface="+mn-lt"/>
                      </a:endParaRPr>
                    </a:p>
                  </a:txBody>
                  <a:tcPr horzOverflow="overflow"/>
                </a:tc>
              </a:tr>
            </a:tbl>
          </a:graphicData>
        </a:graphic>
      </p:graphicFrame>
      <p:sp>
        <p:nvSpPr>
          <p:cNvPr id="6" name="TextBox 5"/>
          <p:cNvSpPr txBox="1"/>
          <p:nvPr/>
        </p:nvSpPr>
        <p:spPr>
          <a:xfrm>
            <a:off x="914400" y="5943599"/>
            <a:ext cx="7056120" cy="646331"/>
          </a:xfrm>
          <a:prstGeom prst="rect">
            <a:avLst/>
          </a:prstGeom>
          <a:noFill/>
        </p:spPr>
        <p:txBody>
          <a:bodyPr wrap="square" rtlCol="0">
            <a:spAutoFit/>
          </a:bodyPr>
          <a:lstStyle/>
          <a:p>
            <a:pPr algn="r" fontAlgn="auto">
              <a:spcBef>
                <a:spcPts val="0"/>
              </a:spcBef>
              <a:spcAft>
                <a:spcPts val="0"/>
              </a:spcAft>
            </a:pPr>
            <a:r>
              <a:rPr lang="en-US" dirty="0" smtClean="0">
                <a:solidFill>
                  <a:srgbClr val="000000"/>
                </a:solidFill>
                <a:latin typeface="Arial"/>
                <a:cs typeface="Calibri" pitchFamily="34" charset="0"/>
              </a:rPr>
              <a:t>*Undergraduate Teaching Faculty. National Norms for the </a:t>
            </a:r>
            <a:br>
              <a:rPr lang="en-US" dirty="0" smtClean="0">
                <a:solidFill>
                  <a:srgbClr val="000000"/>
                </a:solidFill>
                <a:latin typeface="Arial"/>
                <a:cs typeface="Calibri" pitchFamily="34" charset="0"/>
              </a:rPr>
            </a:br>
            <a:r>
              <a:rPr lang="en-US" dirty="0" smtClean="0">
                <a:solidFill>
                  <a:srgbClr val="000000"/>
                </a:solidFill>
                <a:latin typeface="Arial"/>
                <a:cs typeface="Calibri" pitchFamily="34" charset="0"/>
              </a:rPr>
              <a:t>2010-2011 </a:t>
            </a:r>
            <a:r>
              <a:rPr lang="en-US" dirty="0" err="1" smtClean="0">
                <a:solidFill>
                  <a:srgbClr val="000000"/>
                </a:solidFill>
                <a:latin typeface="Arial"/>
                <a:cs typeface="Calibri" pitchFamily="34" charset="0"/>
              </a:rPr>
              <a:t>HERI</a:t>
            </a:r>
            <a:r>
              <a:rPr lang="en-US" dirty="0" smtClean="0">
                <a:solidFill>
                  <a:srgbClr val="000000"/>
                </a:solidFill>
                <a:latin typeface="Arial"/>
                <a:cs typeface="Calibri" pitchFamily="34" charset="0"/>
              </a:rPr>
              <a:t> Faculty </a:t>
            </a:r>
            <a:r>
              <a:rPr lang="en-US" dirty="0">
                <a:solidFill>
                  <a:srgbClr val="000000"/>
                </a:solidFill>
                <a:latin typeface="Arial"/>
                <a:cs typeface="Calibri" pitchFamily="34" charset="0"/>
              </a:rPr>
              <a:t>Survey, </a:t>
            </a:r>
            <a:r>
              <a:rPr lang="en-US" dirty="0" err="1" smtClean="0">
                <a:solidFill>
                  <a:srgbClr val="000000"/>
                </a:solidFill>
                <a:latin typeface="Arial"/>
                <a:cs typeface="Calibri" pitchFamily="34" charset="0"/>
                <a:hlinkClick r:id="rId3"/>
              </a:rPr>
              <a:t>www.heri.ucla.edu</a:t>
            </a:r>
            <a:r>
              <a:rPr lang="en-US" dirty="0" smtClean="0">
                <a:solidFill>
                  <a:srgbClr val="000000"/>
                </a:solidFill>
                <a:latin typeface="Arial"/>
                <a:cs typeface="Calibri" pitchFamily="34" charset="0"/>
                <a:hlinkClick r:id="rId3"/>
              </a:rPr>
              <a:t>/</a:t>
            </a:r>
            <a:r>
              <a:rPr lang="en-US" dirty="0" err="1" smtClean="0">
                <a:solidFill>
                  <a:srgbClr val="000000"/>
                </a:solidFill>
                <a:latin typeface="Arial"/>
                <a:cs typeface="Calibri" pitchFamily="34" charset="0"/>
                <a:hlinkClick r:id="rId3"/>
              </a:rPr>
              <a:t>index.php</a:t>
            </a:r>
            <a:endParaRPr lang="en-US" dirty="0">
              <a:solidFill>
                <a:srgbClr val="000000"/>
              </a:solidFill>
              <a:latin typeface="Arial"/>
              <a:cs typeface="Calibri" pitchFamily="34" charset="0"/>
            </a:endParaRPr>
          </a:p>
        </p:txBody>
      </p:sp>
    </p:spTree>
    <p:extLst>
      <p:ext uri="{BB962C8B-B14F-4D97-AF65-F5344CB8AC3E}">
        <p14:creationId xmlns:p14="http://schemas.microsoft.com/office/powerpoint/2010/main" val="1460514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2497" name="Rectangle 3"/>
          <p:cNvSpPr>
            <a:spLocks noGrp="1" noChangeArrowheads="1"/>
          </p:cNvSpPr>
          <p:nvPr>
            <p:ph type="title"/>
          </p:nvPr>
        </p:nvSpPr>
        <p:spPr/>
        <p:txBody>
          <a:bodyPr/>
          <a:lstStyle/>
          <a:p>
            <a:r>
              <a:rPr lang="en-US" sz="4000" smtClean="0">
                <a:solidFill>
                  <a:srgbClr val="000000"/>
                </a:solidFill>
                <a:latin typeface="Arial" charset="0"/>
              </a:rPr>
              <a:t>Lewin’s Contributions</a:t>
            </a:r>
          </a:p>
        </p:txBody>
      </p:sp>
      <p:sp>
        <p:nvSpPr>
          <p:cNvPr id="362498" name="Rectangle 4"/>
          <p:cNvSpPr>
            <a:spLocks noGrp="1" noChangeArrowheads="1"/>
          </p:cNvSpPr>
          <p:nvPr>
            <p:ph type="body" idx="1"/>
          </p:nvPr>
        </p:nvSpPr>
        <p:spPr/>
        <p:txBody>
          <a:bodyPr/>
          <a:lstStyle/>
          <a:p>
            <a:r>
              <a:rPr lang="en-US" smtClean="0">
                <a:latin typeface="Arial" charset="0"/>
              </a:rPr>
              <a:t>Founded field of social psychology</a:t>
            </a:r>
          </a:p>
          <a:p>
            <a:r>
              <a:rPr lang="en-US" smtClean="0">
                <a:latin typeface="Arial" charset="0"/>
              </a:rPr>
              <a:t>Action Research</a:t>
            </a:r>
          </a:p>
          <a:p>
            <a:r>
              <a:rPr lang="en-US" smtClean="0">
                <a:latin typeface="Arial" charset="0"/>
              </a:rPr>
              <a:t>Force-Field analysis</a:t>
            </a:r>
          </a:p>
          <a:p>
            <a:r>
              <a:rPr lang="en-US" smtClean="0">
                <a:latin typeface="Arial" charset="0"/>
              </a:rPr>
              <a:t>B = f(P,E)</a:t>
            </a:r>
          </a:p>
          <a:p>
            <a:r>
              <a:rPr lang="en-US" smtClean="0">
                <a:latin typeface="Arial" charset="0"/>
              </a:rPr>
              <a:t>Social Interdependence Theory</a:t>
            </a:r>
          </a:p>
          <a:p>
            <a:r>
              <a:rPr lang="en-US" smtClean="0">
                <a:latin typeface="Arial" charset="0"/>
              </a:rPr>
              <a:t>“There is nothing so practical as a good theory”</a:t>
            </a:r>
          </a:p>
          <a:p>
            <a:endParaRPr lang="en-US" smtClean="0">
              <a:latin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4" name="Picture 5" descr="CL-ASHE"/>
          <p:cNvPicPr>
            <a:picLocks noChangeAspect="1" noChangeArrowheads="1"/>
          </p:cNvPicPr>
          <p:nvPr/>
        </p:nvPicPr>
        <p:blipFill>
          <a:blip r:embed="rId5" cstate="print"/>
          <a:srcRect/>
          <a:stretch>
            <a:fillRect/>
          </a:stretch>
        </p:blipFill>
        <p:spPr bwMode="auto">
          <a:xfrm>
            <a:off x="228600" y="228600"/>
            <a:ext cx="2576513" cy="3962400"/>
          </a:xfrm>
          <a:prstGeom prst="rect">
            <a:avLst/>
          </a:prstGeom>
          <a:noFill/>
          <a:ln w="9525">
            <a:noFill/>
            <a:miter lim="800000"/>
            <a:headEnd/>
            <a:tailEnd/>
          </a:ln>
        </p:spPr>
      </p:pic>
      <p:graphicFrame>
        <p:nvGraphicFramePr>
          <p:cNvPr id="276482" name="Object 2"/>
          <p:cNvGraphicFramePr>
            <a:graphicFrameLocks noChangeAspect="1"/>
          </p:cNvGraphicFramePr>
          <p:nvPr/>
        </p:nvGraphicFramePr>
        <p:xfrm>
          <a:off x="1771650" y="1695450"/>
          <a:ext cx="5600700" cy="3467100"/>
        </p:xfrm>
        <a:graphic>
          <a:graphicData uri="http://schemas.openxmlformats.org/presentationml/2006/ole">
            <mc:AlternateContent xmlns:mc="http://schemas.openxmlformats.org/markup-compatibility/2006">
              <mc:Choice xmlns:v="urn:schemas-microsoft-com:vml" Requires="v">
                <p:oleObj spid="_x0000_s214084" name="Drawing" r:id="rId6" imgW="5600880" imgH="3467160" progId="Presentations.Drawing.12">
                  <p:embed/>
                </p:oleObj>
              </mc:Choice>
              <mc:Fallback>
                <p:oleObj name="Drawing" r:id="rId6" imgW="5600880" imgH="3467160" progId="Presentations.Drawing.1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1650" y="1695450"/>
                        <a:ext cx="56007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483" name="Object 3"/>
          <p:cNvGraphicFramePr>
            <a:graphicFrameLocks noChangeAspect="1"/>
          </p:cNvGraphicFramePr>
          <p:nvPr/>
        </p:nvGraphicFramePr>
        <p:xfrm>
          <a:off x="3543300" y="381000"/>
          <a:ext cx="5600700" cy="3467100"/>
        </p:xfrm>
        <a:graphic>
          <a:graphicData uri="http://schemas.openxmlformats.org/presentationml/2006/ole">
            <mc:AlternateContent xmlns:mc="http://schemas.openxmlformats.org/markup-compatibility/2006">
              <mc:Choice xmlns:v="urn:schemas-microsoft-com:vml" Requires="v">
                <p:oleObj spid="_x0000_s214085" name="Drawing" r:id="rId8" imgW="5600634" imgH="3467018" progId="Presentations.Drawing.12">
                  <p:embed/>
                </p:oleObj>
              </mc:Choice>
              <mc:Fallback>
                <p:oleObj name="Drawing" r:id="rId8" imgW="5600634" imgH="3467018" progId="Presentations.Drawing.1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3300" y="381000"/>
                        <a:ext cx="56007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485" name="Rectangle 6"/>
          <p:cNvSpPr>
            <a:spLocks noChangeArrowheads="1"/>
          </p:cNvSpPr>
          <p:nvPr/>
        </p:nvSpPr>
        <p:spPr bwMode="auto">
          <a:xfrm>
            <a:off x="4267200" y="4057650"/>
            <a:ext cx="4724400" cy="2122488"/>
          </a:xfrm>
          <a:prstGeom prst="rect">
            <a:avLst/>
          </a:prstGeom>
          <a:noFill/>
          <a:ln w="9525">
            <a:noFill/>
            <a:miter lim="800000"/>
            <a:headEnd/>
            <a:tailEnd/>
          </a:ln>
        </p:spPr>
        <p:txBody>
          <a:bodyPr>
            <a:spAutoFit/>
          </a:bodyPr>
          <a:lstStyle/>
          <a:p>
            <a:pPr fontAlgn="base">
              <a:spcBef>
                <a:spcPct val="0"/>
              </a:spcBef>
              <a:spcAft>
                <a:spcPct val="0"/>
              </a:spcAft>
            </a:pPr>
            <a:r>
              <a:rPr lang="en-US" sz="2200" b="1">
                <a:solidFill>
                  <a:srgbClr val="000000"/>
                </a:solidFill>
                <a:cs typeface="Arial" charset="0"/>
              </a:rPr>
              <a:t>Cooperative Learning</a:t>
            </a:r>
          </a:p>
          <a:p>
            <a:pPr fontAlgn="base">
              <a:spcBef>
                <a:spcPct val="0"/>
              </a:spcBef>
              <a:spcAft>
                <a:spcPct val="0"/>
              </a:spcAft>
            </a:pPr>
            <a:r>
              <a:rPr lang="en-US" sz="2200">
                <a:solidFill>
                  <a:srgbClr val="000000"/>
                </a:solidFill>
                <a:cs typeface="Arial" charset="0"/>
              </a:rPr>
              <a:t>•Positive Interdependence</a:t>
            </a:r>
          </a:p>
          <a:p>
            <a:pPr fontAlgn="base">
              <a:spcBef>
                <a:spcPct val="0"/>
              </a:spcBef>
              <a:spcAft>
                <a:spcPct val="0"/>
              </a:spcAft>
            </a:pPr>
            <a:r>
              <a:rPr lang="en-US" sz="2200">
                <a:solidFill>
                  <a:srgbClr val="000000"/>
                </a:solidFill>
                <a:cs typeface="Arial" charset="0"/>
              </a:rPr>
              <a:t>•Individual and Group Accountability</a:t>
            </a:r>
          </a:p>
          <a:p>
            <a:pPr fontAlgn="base">
              <a:spcBef>
                <a:spcPct val="0"/>
              </a:spcBef>
              <a:spcAft>
                <a:spcPct val="0"/>
              </a:spcAft>
            </a:pPr>
            <a:r>
              <a:rPr lang="en-US" sz="2200">
                <a:solidFill>
                  <a:srgbClr val="000000"/>
                </a:solidFill>
                <a:cs typeface="Arial" charset="0"/>
              </a:rPr>
              <a:t>•Face-to-Face Promotive Interaction</a:t>
            </a:r>
          </a:p>
          <a:p>
            <a:pPr fontAlgn="base">
              <a:spcBef>
                <a:spcPct val="0"/>
              </a:spcBef>
              <a:spcAft>
                <a:spcPct val="0"/>
              </a:spcAft>
            </a:pPr>
            <a:r>
              <a:rPr lang="en-US" sz="2200">
                <a:solidFill>
                  <a:srgbClr val="000000"/>
                </a:solidFill>
                <a:cs typeface="Arial" charset="0"/>
              </a:rPr>
              <a:t>•Teamwork Skills</a:t>
            </a:r>
          </a:p>
          <a:p>
            <a:pPr fontAlgn="base">
              <a:spcBef>
                <a:spcPct val="0"/>
              </a:spcBef>
              <a:spcAft>
                <a:spcPct val="0"/>
              </a:spcAft>
            </a:pPr>
            <a:r>
              <a:rPr lang="en-US" sz="2200">
                <a:solidFill>
                  <a:srgbClr val="000000"/>
                </a:solidFill>
                <a:cs typeface="Arial" charset="0"/>
              </a:rPr>
              <a:t>•Group Processing</a:t>
            </a:r>
          </a:p>
        </p:txBody>
      </p:sp>
      <p:pic>
        <p:nvPicPr>
          <p:cNvPr id="276486" name="Picture 7" descr="Active_Learning-3"/>
          <p:cNvPicPr>
            <a:picLocks noChangeAspect="1" noChangeArrowheads="1"/>
          </p:cNvPicPr>
          <p:nvPr/>
        </p:nvPicPr>
        <p:blipFill>
          <a:blip r:embed="rId10" cstate="print"/>
          <a:srcRect/>
          <a:stretch>
            <a:fillRect/>
          </a:stretch>
        </p:blipFill>
        <p:spPr bwMode="auto">
          <a:xfrm>
            <a:off x="1295400" y="2895600"/>
            <a:ext cx="2895600" cy="3810000"/>
          </a:xfrm>
          <a:prstGeom prst="rect">
            <a:avLst/>
          </a:prstGeom>
          <a:noFill/>
          <a:ln w="9525">
            <a:noFill/>
            <a:miter lim="800000"/>
            <a:headEnd/>
            <a:tailEnd/>
          </a:ln>
        </p:spPr>
      </p:pic>
      <p:sp>
        <p:nvSpPr>
          <p:cNvPr id="276487" name="TextBox 6"/>
          <p:cNvSpPr txBox="1">
            <a:spLocks noChangeArrowheads="1"/>
          </p:cNvSpPr>
          <p:nvPr/>
        </p:nvSpPr>
        <p:spPr bwMode="auto">
          <a:xfrm>
            <a:off x="4495800" y="6324600"/>
            <a:ext cx="2171700"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[*First edition 1991]</a:t>
            </a:r>
          </a:p>
        </p:txBody>
      </p:sp>
    </p:spTree>
    <p:custDataLst>
      <p:tags r:id="rId2"/>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2"/>
          <p:cNvPicPr>
            <a:picLocks noChangeArrowheads="1"/>
          </p:cNvPicPr>
          <p:nvPr/>
        </p:nvPicPr>
        <p:blipFill>
          <a:blip r:embed="rId4" cstate="print"/>
          <a:srcRect/>
          <a:stretch>
            <a:fillRect/>
          </a:stretch>
        </p:blipFill>
        <p:spPr bwMode="auto">
          <a:xfrm>
            <a:off x="5181600" y="1371600"/>
            <a:ext cx="3643313" cy="3429000"/>
          </a:xfrm>
          <a:prstGeom prst="rect">
            <a:avLst/>
          </a:prstGeom>
          <a:solidFill>
            <a:srgbClr val="FFFFFF"/>
          </a:solidFill>
          <a:ln w="9525">
            <a:noFill/>
            <a:miter lim="800000"/>
            <a:headEnd/>
            <a:tailEnd/>
          </a:ln>
        </p:spPr>
      </p:pic>
      <p:sp>
        <p:nvSpPr>
          <p:cNvPr id="367618" name="Rectangle 3"/>
          <p:cNvSpPr>
            <a:spLocks noChangeArrowheads="1"/>
          </p:cNvSpPr>
          <p:nvPr/>
        </p:nvSpPr>
        <p:spPr bwMode="auto">
          <a:xfrm>
            <a:off x="304800" y="152400"/>
            <a:ext cx="8458200" cy="2376488"/>
          </a:xfrm>
          <a:prstGeom prst="rect">
            <a:avLst/>
          </a:prstGeom>
          <a:noFill/>
          <a:ln w="9525">
            <a:noFill/>
            <a:miter lim="800000"/>
            <a:headEnd/>
            <a:tailEnd/>
          </a:ln>
        </p:spPr>
        <p:txBody>
          <a:bodyPr lIns="0" tIns="0" rIns="0" bIns="0"/>
          <a:lstStyle/>
          <a:p>
            <a:pPr algn="ctr" eaLnBrk="0" fontAlgn="base" hangingPunct="0">
              <a:spcBef>
                <a:spcPct val="0"/>
              </a:spcBef>
              <a:spcAft>
                <a:spcPct val="0"/>
              </a:spcAft>
            </a:pPr>
            <a:r>
              <a:rPr lang="en-US" sz="2500" b="1">
                <a:solidFill>
                  <a:srgbClr val="000000"/>
                </a:solidFill>
                <a:cs typeface="Arial" charset="0"/>
              </a:rPr>
              <a:t>Cooperative Learning Research Support </a:t>
            </a:r>
            <a:endParaRPr lang="en-US" sz="2500">
              <a:solidFill>
                <a:srgbClr val="000000"/>
              </a:solidFill>
              <a:cs typeface="Arial" charset="0"/>
            </a:endParaRPr>
          </a:p>
          <a:p>
            <a:pPr algn="ctr" eaLnBrk="0" fontAlgn="base" hangingPunct="0">
              <a:spcBef>
                <a:spcPct val="0"/>
              </a:spcBef>
              <a:spcAft>
                <a:spcPct val="0"/>
              </a:spcAft>
            </a:pPr>
            <a:r>
              <a:rPr lang="en-US" sz="1700">
                <a:solidFill>
                  <a:srgbClr val="000000"/>
                </a:solidFill>
                <a:cs typeface="Arial" charset="0"/>
              </a:rPr>
              <a:t>Johnson, D.W., Johnson, R.T., &amp; Smith, K.A.  1998.  Cooperative learning returns to college: What evidence is there that it works?  </a:t>
            </a:r>
            <a:r>
              <a:rPr lang="en-US" sz="1700" i="1">
                <a:solidFill>
                  <a:srgbClr val="000000"/>
                </a:solidFill>
                <a:cs typeface="Arial" charset="0"/>
              </a:rPr>
              <a:t>Change</a:t>
            </a:r>
            <a:r>
              <a:rPr lang="en-US" sz="1700">
                <a:solidFill>
                  <a:srgbClr val="000000"/>
                </a:solidFill>
                <a:cs typeface="Arial" charset="0"/>
              </a:rPr>
              <a:t>, </a:t>
            </a:r>
            <a:r>
              <a:rPr lang="en-US" sz="1700" i="1">
                <a:solidFill>
                  <a:srgbClr val="000000"/>
                </a:solidFill>
                <a:cs typeface="Arial" charset="0"/>
              </a:rPr>
              <a:t>30</a:t>
            </a:r>
            <a:r>
              <a:rPr lang="en-US" sz="1700">
                <a:solidFill>
                  <a:srgbClr val="000000"/>
                </a:solidFill>
                <a:cs typeface="Arial" charset="0"/>
              </a:rPr>
              <a:t> (4), 26-35.</a:t>
            </a:r>
          </a:p>
          <a:p>
            <a:pPr algn="ctr" eaLnBrk="0" fontAlgn="base" hangingPunct="0">
              <a:spcBef>
                <a:spcPct val="0"/>
              </a:spcBef>
              <a:spcAft>
                <a:spcPct val="0"/>
              </a:spcAft>
            </a:pPr>
            <a:endParaRPr lang="en-US" sz="1700">
              <a:solidFill>
                <a:srgbClr val="000000"/>
              </a:solidFill>
              <a:cs typeface="Arial" charset="0"/>
            </a:endParaRPr>
          </a:p>
          <a:p>
            <a:pPr eaLnBrk="0" fontAlgn="base" hangingPunct="0">
              <a:spcBef>
                <a:spcPct val="0"/>
              </a:spcBef>
              <a:spcAft>
                <a:spcPct val="0"/>
              </a:spcAft>
            </a:pPr>
            <a:r>
              <a:rPr lang="en-US" sz="2500">
                <a:solidFill>
                  <a:srgbClr val="000000"/>
                </a:solidFill>
                <a:cs typeface="Arial" charset="0"/>
              </a:rPr>
              <a:t>• Over 300 Experimental Studies</a:t>
            </a:r>
          </a:p>
          <a:p>
            <a:pPr eaLnBrk="0" fontAlgn="base" hangingPunct="0">
              <a:spcBef>
                <a:spcPct val="0"/>
              </a:spcBef>
              <a:spcAft>
                <a:spcPct val="0"/>
              </a:spcAft>
            </a:pPr>
            <a:r>
              <a:rPr lang="en-US" sz="2500">
                <a:solidFill>
                  <a:srgbClr val="000000"/>
                </a:solidFill>
                <a:cs typeface="Arial" charset="0"/>
              </a:rPr>
              <a:t>• First study conducted in 1924</a:t>
            </a:r>
          </a:p>
          <a:p>
            <a:pPr eaLnBrk="0" fontAlgn="base" hangingPunct="0">
              <a:spcBef>
                <a:spcPct val="0"/>
              </a:spcBef>
              <a:spcAft>
                <a:spcPct val="0"/>
              </a:spcAft>
            </a:pPr>
            <a:r>
              <a:rPr lang="en-US" sz="2500">
                <a:solidFill>
                  <a:srgbClr val="000000"/>
                </a:solidFill>
                <a:cs typeface="Arial" charset="0"/>
              </a:rPr>
              <a:t>• High Generalizability</a:t>
            </a:r>
          </a:p>
          <a:p>
            <a:pPr eaLnBrk="0" fontAlgn="base" hangingPunct="0">
              <a:spcBef>
                <a:spcPct val="0"/>
              </a:spcBef>
              <a:spcAft>
                <a:spcPct val="0"/>
              </a:spcAft>
            </a:pPr>
            <a:r>
              <a:rPr lang="en-US" sz="2500">
                <a:solidFill>
                  <a:srgbClr val="000000"/>
                </a:solidFill>
                <a:cs typeface="Arial" charset="0"/>
              </a:rPr>
              <a:t>• Multiple Outcomes</a:t>
            </a:r>
          </a:p>
        </p:txBody>
      </p:sp>
      <p:sp>
        <p:nvSpPr>
          <p:cNvPr id="367619" name="Rectangle 4"/>
          <p:cNvSpPr>
            <a:spLocks noChangeArrowheads="1"/>
          </p:cNvSpPr>
          <p:nvPr/>
        </p:nvSpPr>
        <p:spPr bwMode="auto">
          <a:xfrm>
            <a:off x="76200" y="2971800"/>
            <a:ext cx="4962525" cy="3252788"/>
          </a:xfrm>
          <a:prstGeom prst="rect">
            <a:avLst/>
          </a:prstGeom>
          <a:noFill/>
          <a:ln w="9525">
            <a:noFill/>
            <a:miter lim="800000"/>
            <a:headEnd/>
            <a:tailEnd/>
          </a:ln>
        </p:spPr>
        <p:txBody>
          <a:bodyPr lIns="0" tIns="0" rIns="0" bIns="0"/>
          <a:lstStyle/>
          <a:p>
            <a:pPr marL="304800" indent="-304800" algn="ctr" eaLnBrk="0" fontAlgn="base" hangingPunct="0">
              <a:spcBef>
                <a:spcPct val="0"/>
              </a:spcBef>
              <a:spcAft>
                <a:spcPct val="0"/>
              </a:spcAft>
            </a:pPr>
            <a:r>
              <a:rPr lang="en-US" sz="2000" b="1">
                <a:solidFill>
                  <a:srgbClr val="000000"/>
                </a:solidFill>
                <a:cs typeface="Arial" charset="0"/>
              </a:rPr>
              <a:t>Outcomes</a:t>
            </a:r>
            <a:endParaRPr lang="en-US" sz="2000">
              <a:solidFill>
                <a:srgbClr val="000000"/>
              </a:solidFill>
              <a:cs typeface="Arial" charset="0"/>
            </a:endParaRPr>
          </a:p>
          <a:p>
            <a:pPr marL="304800" indent="-304800" algn="ctr" eaLnBrk="0" fontAlgn="base" hangingPunct="0">
              <a:spcBef>
                <a:spcPct val="0"/>
              </a:spcBef>
              <a:spcAft>
                <a:spcPct val="0"/>
              </a:spcAft>
            </a:pPr>
            <a:endParaRPr lang="en-US" sz="2000">
              <a:solidFill>
                <a:srgbClr val="000000"/>
              </a:solidFill>
              <a:cs typeface="Arial" charset="0"/>
            </a:endParaRPr>
          </a:p>
          <a:p>
            <a:pPr marL="304800" indent="-304800" eaLnBrk="0" fontAlgn="base" hangingPunct="0">
              <a:spcBef>
                <a:spcPct val="0"/>
              </a:spcBef>
              <a:spcAft>
                <a:spcPct val="0"/>
              </a:spcAft>
            </a:pPr>
            <a:r>
              <a:rPr lang="en-US" sz="2000">
                <a:solidFill>
                  <a:srgbClr val="000000"/>
                </a:solidFill>
                <a:cs typeface="Arial" charset="0"/>
              </a:rPr>
              <a:t>1. Achievement and retention</a:t>
            </a:r>
          </a:p>
          <a:p>
            <a:pPr marL="304800" indent="-304800" eaLnBrk="0" fontAlgn="base" hangingPunct="0">
              <a:spcBef>
                <a:spcPct val="0"/>
              </a:spcBef>
              <a:spcAft>
                <a:spcPct val="0"/>
              </a:spcAft>
            </a:pPr>
            <a:r>
              <a:rPr lang="en-US" sz="2000">
                <a:solidFill>
                  <a:srgbClr val="000000"/>
                </a:solidFill>
                <a:cs typeface="Arial" charset="0"/>
              </a:rPr>
              <a:t>2. Critical thinking and higher-level</a:t>
            </a:r>
          </a:p>
          <a:p>
            <a:pPr marL="304800" indent="-304800" eaLnBrk="0" fontAlgn="base" hangingPunct="0">
              <a:spcBef>
                <a:spcPct val="0"/>
              </a:spcBef>
              <a:spcAft>
                <a:spcPct val="0"/>
              </a:spcAft>
            </a:pPr>
            <a:r>
              <a:rPr lang="en-US" sz="2000">
                <a:solidFill>
                  <a:srgbClr val="000000"/>
                </a:solidFill>
                <a:cs typeface="Arial" charset="0"/>
              </a:rPr>
              <a:t>	reasoning</a:t>
            </a:r>
          </a:p>
          <a:p>
            <a:pPr marL="304800" indent="-304800" eaLnBrk="0" fontAlgn="base" hangingPunct="0">
              <a:spcBef>
                <a:spcPct val="0"/>
              </a:spcBef>
              <a:spcAft>
                <a:spcPct val="0"/>
              </a:spcAft>
            </a:pPr>
            <a:r>
              <a:rPr lang="en-US" sz="2000">
                <a:solidFill>
                  <a:srgbClr val="000000"/>
                </a:solidFill>
                <a:cs typeface="Arial" charset="0"/>
              </a:rPr>
              <a:t>3. Differentiated views of others</a:t>
            </a:r>
          </a:p>
          <a:p>
            <a:pPr marL="304800" indent="-304800" eaLnBrk="0" fontAlgn="base" hangingPunct="0">
              <a:spcBef>
                <a:spcPct val="0"/>
              </a:spcBef>
              <a:spcAft>
                <a:spcPct val="0"/>
              </a:spcAft>
            </a:pPr>
            <a:r>
              <a:rPr lang="en-US" sz="2000">
                <a:solidFill>
                  <a:srgbClr val="000000"/>
                </a:solidFill>
                <a:cs typeface="Arial" charset="0"/>
              </a:rPr>
              <a:t>4. Accurate understanding of others' perspectives</a:t>
            </a:r>
          </a:p>
          <a:p>
            <a:pPr marL="304800" indent="-304800" eaLnBrk="0" fontAlgn="base" hangingPunct="0">
              <a:spcBef>
                <a:spcPct val="0"/>
              </a:spcBef>
              <a:spcAft>
                <a:spcPct val="0"/>
              </a:spcAft>
            </a:pPr>
            <a:r>
              <a:rPr lang="en-US" sz="2000">
                <a:solidFill>
                  <a:srgbClr val="000000"/>
                </a:solidFill>
                <a:cs typeface="Arial" charset="0"/>
              </a:rPr>
              <a:t>5. Liking for classmates and teacher</a:t>
            </a:r>
          </a:p>
          <a:p>
            <a:pPr marL="304800" indent="-304800" eaLnBrk="0" fontAlgn="base" hangingPunct="0">
              <a:spcBef>
                <a:spcPct val="0"/>
              </a:spcBef>
              <a:spcAft>
                <a:spcPct val="0"/>
              </a:spcAft>
            </a:pPr>
            <a:r>
              <a:rPr lang="en-US" sz="2000">
                <a:solidFill>
                  <a:srgbClr val="000000"/>
                </a:solidFill>
                <a:cs typeface="Arial" charset="0"/>
              </a:rPr>
              <a:t>6.	Liking for subject areas</a:t>
            </a:r>
          </a:p>
          <a:p>
            <a:pPr marL="304800" indent="-304800" eaLnBrk="0" fontAlgn="base" hangingPunct="0">
              <a:spcBef>
                <a:spcPct val="0"/>
              </a:spcBef>
              <a:spcAft>
                <a:spcPct val="0"/>
              </a:spcAft>
            </a:pPr>
            <a:r>
              <a:rPr lang="en-US" sz="2000">
                <a:solidFill>
                  <a:srgbClr val="000000"/>
                </a:solidFill>
                <a:cs typeface="Arial" charset="0"/>
              </a:rPr>
              <a:t>7. Teamwork skills</a:t>
            </a:r>
          </a:p>
        </p:txBody>
      </p:sp>
      <p:pic>
        <p:nvPicPr>
          <p:cNvPr id="367620" name="Picture 5"/>
          <p:cNvPicPr>
            <a:picLocks noChangeAspect="1" noChangeArrowheads="1"/>
          </p:cNvPicPr>
          <p:nvPr/>
        </p:nvPicPr>
        <p:blipFill>
          <a:blip r:embed="rId5" cstate="print"/>
          <a:srcRect l="20000" t="2344" r="21875"/>
          <a:stretch>
            <a:fillRect/>
          </a:stretch>
        </p:blipFill>
        <p:spPr bwMode="auto">
          <a:xfrm>
            <a:off x="4572000" y="4581144"/>
            <a:ext cx="1524000" cy="2048256"/>
          </a:xfrm>
          <a:prstGeom prst="rect">
            <a:avLst/>
          </a:prstGeom>
          <a:noFill/>
          <a:ln w="9525">
            <a:noFill/>
            <a:miter lim="800000"/>
            <a:headEnd/>
            <a:tailEnd/>
          </a:ln>
        </p:spPr>
      </p:pic>
      <p:pic>
        <p:nvPicPr>
          <p:cNvPr id="367621" name="Picture 6"/>
          <p:cNvPicPr>
            <a:picLocks noChangeAspect="1" noChangeArrowheads="1"/>
          </p:cNvPicPr>
          <p:nvPr/>
        </p:nvPicPr>
        <p:blipFill>
          <a:blip r:embed="rId6" cstate="print"/>
          <a:srcRect t="14546"/>
          <a:stretch>
            <a:fillRect/>
          </a:stretch>
        </p:blipFill>
        <p:spPr bwMode="auto">
          <a:xfrm>
            <a:off x="7391400" y="4648200"/>
            <a:ext cx="1498600" cy="1943100"/>
          </a:xfrm>
          <a:prstGeom prst="rect">
            <a:avLst/>
          </a:prstGeom>
          <a:noFill/>
          <a:ln w="9525">
            <a:noFill/>
            <a:miter lim="800000"/>
            <a:headEnd/>
            <a:tailEnd/>
          </a:ln>
        </p:spPr>
      </p:pic>
      <p:sp>
        <p:nvSpPr>
          <p:cNvPr id="367622" name="Text Box 7"/>
          <p:cNvSpPr txBox="1">
            <a:spLocks noChangeArrowheads="1"/>
          </p:cNvSpPr>
          <p:nvPr/>
        </p:nvSpPr>
        <p:spPr bwMode="auto">
          <a:xfrm>
            <a:off x="4800600" y="6553200"/>
            <a:ext cx="1257300"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dirty="0">
                <a:solidFill>
                  <a:srgbClr val="000000"/>
                </a:solidFill>
                <a:cs typeface="Arial" charset="0"/>
              </a:rPr>
              <a:t>January 2005</a:t>
            </a:r>
          </a:p>
        </p:txBody>
      </p:sp>
      <p:sp>
        <p:nvSpPr>
          <p:cNvPr id="367623" name="Text Box 8"/>
          <p:cNvSpPr txBox="1">
            <a:spLocks noChangeArrowheads="1"/>
          </p:cNvSpPr>
          <p:nvPr/>
        </p:nvSpPr>
        <p:spPr bwMode="auto">
          <a:xfrm>
            <a:off x="7543800" y="6553200"/>
            <a:ext cx="1119188"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0000"/>
                </a:solidFill>
                <a:cs typeface="Arial" charset="0"/>
              </a:rPr>
              <a:t>March 2007</a:t>
            </a: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fld id="{948DA374-2AFE-4773-8B12-8C28EFC6448A}" type="slidenum">
              <a:rPr lang="en-US" smtClean="0">
                <a:solidFill>
                  <a:srgbClr val="000000"/>
                </a:solidFill>
              </a:rPr>
              <a:pPr/>
              <a:t>36</a:t>
            </a:fld>
            <a:endParaRPr lang="en-US" smtClean="0">
              <a:solidFill>
                <a:srgbClr val="000000"/>
              </a:solidFill>
            </a:endParaRPr>
          </a:p>
        </p:txBody>
      </p:sp>
      <p:sp>
        <p:nvSpPr>
          <p:cNvPr id="25603" name="Rectangle 2"/>
          <p:cNvSpPr>
            <a:spLocks noGrp="1" noChangeArrowheads="1"/>
          </p:cNvSpPr>
          <p:nvPr>
            <p:ph type="title"/>
          </p:nvPr>
        </p:nvSpPr>
        <p:spPr>
          <a:xfrm>
            <a:off x="304800" y="304800"/>
            <a:ext cx="8458200" cy="1143000"/>
          </a:xfrm>
        </p:spPr>
        <p:txBody>
          <a:bodyPr/>
          <a:lstStyle/>
          <a:p>
            <a:pPr eaLnBrk="1" hangingPunct="1"/>
            <a:r>
              <a:rPr lang="en-US" sz="3200" smtClean="0"/>
              <a:t>Student Engagement Research Evidence</a:t>
            </a:r>
          </a:p>
        </p:txBody>
      </p:sp>
      <p:sp>
        <p:nvSpPr>
          <p:cNvPr id="25604" name="Rectangle 3"/>
          <p:cNvSpPr>
            <a:spLocks noGrp="1" noChangeArrowheads="1"/>
          </p:cNvSpPr>
          <p:nvPr>
            <p:ph type="body" idx="1"/>
          </p:nvPr>
        </p:nvSpPr>
        <p:spPr>
          <a:xfrm>
            <a:off x="381000" y="1371600"/>
            <a:ext cx="8382000" cy="4343400"/>
          </a:xfrm>
        </p:spPr>
        <p:txBody>
          <a:bodyPr/>
          <a:lstStyle/>
          <a:p>
            <a:pPr eaLnBrk="1" hangingPunct="1">
              <a:lnSpc>
                <a:spcPct val="80000"/>
              </a:lnSpc>
            </a:pPr>
            <a:r>
              <a:rPr lang="en-US" sz="2800" smtClean="0"/>
              <a:t>Perhaps the strongest conclusion that can be made is the least surprising. Simply put, the greater the student’s involvement or engagement in academic work or in the academic experience of college, the greater his or her level of knowledge acquisition and general cognitive development …(Pascarella and Terenzini, 2005).</a:t>
            </a:r>
          </a:p>
          <a:p>
            <a:pPr eaLnBrk="1" hangingPunct="1">
              <a:lnSpc>
                <a:spcPct val="80000"/>
              </a:lnSpc>
            </a:pPr>
            <a:r>
              <a:rPr lang="en-US" sz="2800" smtClean="0"/>
              <a:t>Active and collaborative instruction coupled with various means to encourage student engagement invariably lead to better student learning outcomes irrespective of academic discipline (Kuh et al., 2005, 2007). </a:t>
            </a:r>
          </a:p>
        </p:txBody>
      </p:sp>
      <p:sp>
        <p:nvSpPr>
          <p:cNvPr id="25605" name="Text Box 4"/>
          <p:cNvSpPr txBox="1">
            <a:spLocks noChangeArrowheads="1"/>
          </p:cNvSpPr>
          <p:nvPr/>
        </p:nvSpPr>
        <p:spPr bwMode="auto">
          <a:xfrm>
            <a:off x="304800" y="5791200"/>
            <a:ext cx="8610600" cy="915988"/>
          </a:xfrm>
          <a:prstGeom prst="rect">
            <a:avLst/>
          </a:prstGeom>
          <a:noFill/>
          <a:ln w="12700">
            <a:noFill/>
            <a:miter lim="800000"/>
            <a:headEnd type="none" w="sm" len="sm"/>
            <a:tailEnd type="none" w="sm" len="sm"/>
          </a:ln>
        </p:spPr>
        <p:txBody>
          <a:bodyPr>
            <a:spAutoFit/>
          </a:bodyPr>
          <a:lstStyle/>
          <a:p>
            <a:pPr eaLnBrk="0" hangingPunct="0"/>
            <a:r>
              <a:rPr lang="en-US">
                <a:solidFill>
                  <a:srgbClr val="000000"/>
                </a:solidFill>
              </a:rPr>
              <a:t>See Smith, et.al, 2005 and Fairweather, 2008, Linking Evidence and Promising Practices in Science, Technology, Engineering, and Mathematics (STEM) Undergraduate Education - </a:t>
            </a:r>
            <a:r>
              <a:rPr lang="en-US" sz="1200">
                <a:solidFill>
                  <a:srgbClr val="000000"/>
                </a:solidFill>
              </a:rPr>
              <a:t>http://www7.nationalacademies.org/bose/Fairweather_CommissionedPaper.pdf</a:t>
            </a:r>
          </a:p>
        </p:txBody>
      </p:sp>
    </p:spTree>
    <p:extLst>
      <p:ext uri="{BB962C8B-B14F-4D97-AF65-F5344CB8AC3E}">
        <p14:creationId xmlns:p14="http://schemas.microsoft.com/office/powerpoint/2010/main" val="329381498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ChangeArrowheads="1"/>
          </p:cNvSpPr>
          <p:nvPr/>
        </p:nvSpPr>
        <p:spPr bwMode="auto">
          <a:xfrm>
            <a:off x="304800" y="304800"/>
            <a:ext cx="8458200" cy="6154738"/>
          </a:xfrm>
          <a:prstGeom prst="rect">
            <a:avLst/>
          </a:prstGeom>
          <a:noFill/>
          <a:ln w="9525">
            <a:noFill/>
            <a:miter lim="800000"/>
            <a:headEnd/>
            <a:tailEnd/>
          </a:ln>
        </p:spPr>
        <p:txBody>
          <a:bodyPr lIns="0" tIns="0" rIns="0" bIns="0"/>
          <a:lstStyle/>
          <a:p>
            <a:pPr eaLnBrk="0" fontAlgn="base" hangingPunct="0">
              <a:spcBef>
                <a:spcPct val="0"/>
              </a:spcBef>
              <a:spcAft>
                <a:spcPct val="0"/>
              </a:spcAft>
            </a:pPr>
            <a:r>
              <a:rPr lang="en-US" sz="2600" b="1">
                <a:solidFill>
                  <a:srgbClr val="000000"/>
                </a:solidFill>
                <a:cs typeface="Arial" charset="0"/>
              </a:rPr>
              <a:t>Cooperative Learning</a:t>
            </a:r>
            <a:r>
              <a:rPr lang="en-US" sz="2600">
                <a:solidFill>
                  <a:srgbClr val="000000"/>
                </a:solidFill>
                <a:cs typeface="Arial" charset="0"/>
              </a:rPr>
              <a:t> is instruction that involves people working in teams to accomplish a common goal, under conditions that involve both </a:t>
            </a:r>
            <a:r>
              <a:rPr lang="en-US" sz="2600" i="1">
                <a:solidFill>
                  <a:srgbClr val="000000"/>
                </a:solidFill>
                <a:cs typeface="Arial" charset="0"/>
              </a:rPr>
              <a:t>positive interdependence</a:t>
            </a:r>
            <a:r>
              <a:rPr lang="en-US" sz="2600">
                <a:solidFill>
                  <a:srgbClr val="000000"/>
                </a:solidFill>
                <a:cs typeface="Arial" charset="0"/>
              </a:rPr>
              <a:t> (all members must cooperate to complete the task) and </a:t>
            </a:r>
            <a:r>
              <a:rPr lang="en-US" sz="2600" i="1">
                <a:solidFill>
                  <a:srgbClr val="000000"/>
                </a:solidFill>
                <a:cs typeface="Arial" charset="0"/>
              </a:rPr>
              <a:t>individual and group accountability</a:t>
            </a:r>
            <a:r>
              <a:rPr lang="en-US" sz="2600">
                <a:solidFill>
                  <a:srgbClr val="000000"/>
                </a:solidFill>
                <a:cs typeface="Arial" charset="0"/>
              </a:rPr>
              <a:t> (each member is accountable for the complete final outcome).</a:t>
            </a:r>
          </a:p>
          <a:p>
            <a:pPr eaLnBrk="0" fontAlgn="base" hangingPunct="0">
              <a:spcBef>
                <a:spcPct val="0"/>
              </a:spcBef>
              <a:spcAft>
                <a:spcPct val="0"/>
              </a:spcAft>
            </a:pPr>
            <a:endParaRPr lang="en-US" sz="1600">
              <a:solidFill>
                <a:srgbClr val="000000"/>
              </a:solidFill>
              <a:cs typeface="Arial" charset="0"/>
            </a:endParaRPr>
          </a:p>
          <a:p>
            <a:pPr algn="ctr" eaLnBrk="0" fontAlgn="base" hangingPunct="0">
              <a:spcBef>
                <a:spcPct val="0"/>
              </a:spcBef>
              <a:spcAft>
                <a:spcPct val="0"/>
              </a:spcAft>
            </a:pPr>
            <a:r>
              <a:rPr lang="en-US" sz="3000" b="1">
                <a:solidFill>
                  <a:srgbClr val="000000"/>
                </a:solidFill>
                <a:cs typeface="Arial" charset="0"/>
              </a:rPr>
              <a:t>Key Concepts</a:t>
            </a:r>
          </a:p>
          <a:p>
            <a:pPr algn="ctr" eaLnBrk="0" fontAlgn="base" hangingPunct="0">
              <a:spcBef>
                <a:spcPct val="0"/>
              </a:spcBef>
              <a:spcAft>
                <a:spcPct val="0"/>
              </a:spcAft>
            </a:pPr>
            <a:endParaRPr lang="en-US" sz="1100" b="1">
              <a:solidFill>
                <a:srgbClr val="000000"/>
              </a:solidFill>
              <a:cs typeface="Arial" charset="0"/>
            </a:endParaRPr>
          </a:p>
          <a:p>
            <a:pPr eaLnBrk="0" fontAlgn="base" hangingPunct="0">
              <a:spcBef>
                <a:spcPct val="0"/>
              </a:spcBef>
              <a:spcAft>
                <a:spcPct val="0"/>
              </a:spcAft>
            </a:pPr>
            <a:r>
              <a:rPr lang="en-US" sz="3000">
                <a:solidFill>
                  <a:srgbClr val="000000"/>
                </a:solidFill>
                <a:cs typeface="Arial" charset="0"/>
              </a:rPr>
              <a:t>•Positive Interdependence</a:t>
            </a:r>
          </a:p>
          <a:p>
            <a:pPr eaLnBrk="0" fontAlgn="base" hangingPunct="0">
              <a:spcBef>
                <a:spcPct val="0"/>
              </a:spcBef>
              <a:spcAft>
                <a:spcPct val="0"/>
              </a:spcAft>
            </a:pPr>
            <a:r>
              <a:rPr lang="en-US" sz="3000">
                <a:solidFill>
                  <a:srgbClr val="000000"/>
                </a:solidFill>
                <a:cs typeface="Arial" charset="0"/>
              </a:rPr>
              <a:t>•Individual and Group Accountability</a:t>
            </a:r>
          </a:p>
          <a:p>
            <a:pPr eaLnBrk="0" fontAlgn="base" hangingPunct="0">
              <a:spcBef>
                <a:spcPct val="0"/>
              </a:spcBef>
              <a:spcAft>
                <a:spcPct val="0"/>
              </a:spcAft>
            </a:pPr>
            <a:r>
              <a:rPr lang="en-US" sz="3000">
                <a:solidFill>
                  <a:srgbClr val="000000"/>
                </a:solidFill>
                <a:cs typeface="Arial" charset="0"/>
              </a:rPr>
              <a:t>•Face-to-Face Promotive Interaction</a:t>
            </a:r>
          </a:p>
          <a:p>
            <a:pPr eaLnBrk="0" fontAlgn="base" hangingPunct="0">
              <a:spcBef>
                <a:spcPct val="0"/>
              </a:spcBef>
              <a:spcAft>
                <a:spcPct val="0"/>
              </a:spcAft>
            </a:pPr>
            <a:r>
              <a:rPr lang="en-US" sz="3000">
                <a:solidFill>
                  <a:srgbClr val="000000"/>
                </a:solidFill>
                <a:cs typeface="Arial" charset="0"/>
              </a:rPr>
              <a:t>•Teamwork Skills</a:t>
            </a:r>
          </a:p>
          <a:p>
            <a:pPr eaLnBrk="0" fontAlgn="base" hangingPunct="0">
              <a:spcBef>
                <a:spcPct val="0"/>
              </a:spcBef>
              <a:spcAft>
                <a:spcPct val="0"/>
              </a:spcAft>
            </a:pPr>
            <a:r>
              <a:rPr lang="en-US" sz="3000">
                <a:solidFill>
                  <a:srgbClr val="000000"/>
                </a:solidFill>
                <a:cs typeface="Arial" charset="0"/>
              </a:rPr>
              <a:t>•Group Processing</a:t>
            </a:r>
          </a:p>
        </p:txBody>
      </p:sp>
      <p:pic>
        <p:nvPicPr>
          <p:cNvPr id="371714" name="Picture 3"/>
          <p:cNvPicPr>
            <a:picLocks noChangeAspect="1" noChangeArrowheads="1"/>
          </p:cNvPicPr>
          <p:nvPr/>
        </p:nvPicPr>
        <p:blipFill>
          <a:blip r:embed="rId4" cstate="print"/>
          <a:srcRect l="25000" t="10222" r="26500" b="3236"/>
          <a:stretch>
            <a:fillRect/>
          </a:stretch>
        </p:blipFill>
        <p:spPr bwMode="auto">
          <a:xfrm>
            <a:off x="6669088" y="3733800"/>
            <a:ext cx="2387600" cy="3124200"/>
          </a:xfrm>
          <a:prstGeom prst="rect">
            <a:avLst/>
          </a:prstGeom>
          <a:noFill/>
          <a:ln w="12700">
            <a:noFill/>
            <a:miter lim="800000"/>
            <a:headEnd type="none" w="sm" len="sm"/>
            <a:tailEnd type="none" w="sm" len="sm"/>
          </a:ln>
        </p:spPr>
      </p:pic>
      <p:sp>
        <p:nvSpPr>
          <p:cNvPr id="4" name="Rectangle 3"/>
          <p:cNvSpPr>
            <a:spLocks noChangeArrowheads="1"/>
          </p:cNvSpPr>
          <p:nvPr/>
        </p:nvSpPr>
        <p:spPr bwMode="auto">
          <a:xfrm>
            <a:off x="152400" y="6400800"/>
            <a:ext cx="6499225" cy="338138"/>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sz="1600">
                <a:solidFill>
                  <a:srgbClr val="000000"/>
                </a:solidFill>
                <a:cs typeface="Arial" charset="0"/>
              </a:rPr>
              <a:t>http://www.ce.umn.edu/~smith/docs/Smith-CL%20Handout%2008.pdf</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7395" name="Group 3"/>
          <p:cNvGraphicFramePr>
            <a:graphicFrameLocks noGrp="1"/>
          </p:cNvGraphicFramePr>
          <p:nvPr>
            <p:ph type="tbl" idx="4294967295"/>
          </p:nvPr>
        </p:nvGraphicFramePr>
        <p:xfrm>
          <a:off x="2133600" y="2743200"/>
          <a:ext cx="6324599" cy="3200400"/>
        </p:xfrm>
        <a:graphic>
          <a:graphicData uri="http://schemas.openxmlformats.org/drawingml/2006/table">
            <a:tbl>
              <a:tblPr/>
              <a:tblGrid>
                <a:gridCol w="1560521"/>
                <a:gridCol w="2382775"/>
                <a:gridCol w="2381303"/>
              </a:tblGrid>
              <a:tr h="393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6883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Theory/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Poor Practice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Theory &amp; Good Practice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37436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Practice/ Poor Theory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7586" name="Text Box 27"/>
          <p:cNvSpPr txBox="1">
            <a:spLocks noChangeArrowheads="1"/>
          </p:cNvSpPr>
          <p:nvPr/>
        </p:nvSpPr>
        <p:spPr bwMode="auto">
          <a:xfrm>
            <a:off x="693738" y="1330325"/>
            <a:ext cx="184150" cy="398463"/>
          </a:xfrm>
          <a:prstGeom prst="rect">
            <a:avLst/>
          </a:prstGeom>
          <a:noFill/>
          <a:ln w="9525">
            <a:noFill/>
            <a:miter lim="800000"/>
            <a:headEnd/>
            <a:tailEnd/>
          </a:ln>
        </p:spPr>
        <p:txBody>
          <a:bodyPr wrap="none">
            <a:spAutoFit/>
          </a:bodyPr>
          <a:lstStyle/>
          <a:p>
            <a:pPr fontAlgn="base">
              <a:spcBef>
                <a:spcPct val="0"/>
              </a:spcBef>
              <a:spcAft>
                <a:spcPct val="0"/>
              </a:spcAft>
            </a:pPr>
            <a:endParaRPr lang="en-US" sz="2000">
              <a:solidFill>
                <a:srgbClr val="FFFF00"/>
              </a:solidFill>
              <a:latin typeface="Tahoma" pitchFamily="34" charset="0"/>
            </a:endParaRPr>
          </a:p>
        </p:txBody>
      </p:sp>
      <p:sp>
        <p:nvSpPr>
          <p:cNvPr id="12308" name="Rectangle 28">
            <a:hlinkClick r:id="rId4"/>
          </p:cNvPr>
          <p:cNvSpPr>
            <a:spLocks noChangeArrowheads="1"/>
          </p:cNvSpPr>
          <p:nvPr/>
        </p:nvSpPr>
        <p:spPr bwMode="auto">
          <a:xfrm>
            <a:off x="609600" y="6477000"/>
            <a:ext cx="8382000" cy="304800"/>
          </a:xfrm>
          <a:prstGeom prst="rect">
            <a:avLst/>
          </a:prstGeom>
          <a:noFill/>
          <a:ln w="9525">
            <a:noFill/>
            <a:miter lim="800000"/>
            <a:headEnd/>
            <a:tailEnd/>
          </a:ln>
        </p:spPr>
        <p:txBody>
          <a:bodyPr anchor="ctr"/>
          <a:lstStyle/>
          <a:p>
            <a:pPr fontAlgn="base">
              <a:spcBef>
                <a:spcPct val="0"/>
              </a:spcBef>
              <a:spcAft>
                <a:spcPct val="0"/>
              </a:spcAft>
              <a:defRPr/>
            </a:pPr>
            <a:r>
              <a:rPr lang="en-US" sz="1400" dirty="0">
                <a:solidFill>
                  <a:srgbClr val="1F497D"/>
                </a:solidFill>
              </a:rPr>
              <a:t> </a:t>
            </a:r>
            <a:r>
              <a:rPr lang="en-US" sz="1400" b="1" dirty="0" smtClean="0">
                <a:solidFill>
                  <a:prstClr val="black"/>
                </a:solidFill>
                <a:cs typeface="Arial" charset="0"/>
              </a:rPr>
              <a:t>Sources: </a:t>
            </a:r>
            <a:r>
              <a:rPr lang="en-US" sz="1400" dirty="0" err="1">
                <a:solidFill>
                  <a:prstClr val="black"/>
                </a:solidFill>
              </a:rPr>
              <a:t>Bransford</a:t>
            </a:r>
            <a:r>
              <a:rPr lang="en-US" sz="1400" dirty="0">
                <a:solidFill>
                  <a:prstClr val="black"/>
                </a:solidFill>
              </a:rPr>
              <a:t>, Brown &amp; Cocking. 1999. </a:t>
            </a:r>
            <a:r>
              <a:rPr lang="en-US" sz="1400" i="1" dirty="0">
                <a:solidFill>
                  <a:prstClr val="black"/>
                </a:solidFill>
              </a:rPr>
              <a:t>How people learn. </a:t>
            </a:r>
            <a:r>
              <a:rPr lang="en-US" sz="1400" dirty="0">
                <a:solidFill>
                  <a:prstClr val="black"/>
                </a:solidFill>
              </a:rPr>
              <a:t>National Academy Press</a:t>
            </a:r>
            <a:r>
              <a:rPr lang="en-US" sz="1400" dirty="0" smtClean="0">
                <a:solidFill>
                  <a:prstClr val="black"/>
                </a:solidFill>
              </a:rPr>
              <a:t>.</a:t>
            </a:r>
          </a:p>
          <a:p>
            <a:pPr fontAlgn="base">
              <a:spcBef>
                <a:spcPct val="0"/>
              </a:spcBef>
              <a:spcAft>
                <a:spcPct val="0"/>
              </a:spcAft>
              <a:defRPr/>
            </a:pPr>
            <a:r>
              <a:rPr lang="en-US" sz="1400" dirty="0" smtClean="0">
                <a:solidFill>
                  <a:prstClr val="black"/>
                </a:solidFill>
              </a:rPr>
              <a:t>Wiggins, G. &amp; </a:t>
            </a:r>
            <a:r>
              <a:rPr lang="en-US" sz="1400" dirty="0" err="1" smtClean="0">
                <a:solidFill>
                  <a:prstClr val="black"/>
                </a:solidFill>
              </a:rPr>
              <a:t>McTighe</a:t>
            </a:r>
            <a:r>
              <a:rPr lang="en-US" sz="1400" dirty="0" smtClean="0">
                <a:solidFill>
                  <a:prstClr val="black"/>
                </a:solidFill>
              </a:rPr>
              <a:t>, J. 2005. </a:t>
            </a:r>
            <a:r>
              <a:rPr lang="en-US" sz="1400" i="1" dirty="0" smtClean="0">
                <a:solidFill>
                  <a:prstClr val="black"/>
                </a:solidFill>
              </a:rPr>
              <a:t>Understanding by design, 2ed</a:t>
            </a:r>
            <a:r>
              <a:rPr lang="en-US" sz="1400" dirty="0" smtClean="0">
                <a:solidFill>
                  <a:prstClr val="black"/>
                </a:solidFill>
              </a:rPr>
              <a:t>.  ASCD.</a:t>
            </a:r>
          </a:p>
          <a:p>
            <a:pPr fontAlgn="base">
              <a:spcBef>
                <a:spcPct val="0"/>
              </a:spcBef>
              <a:spcAft>
                <a:spcPct val="0"/>
              </a:spcAft>
              <a:defRPr/>
            </a:pPr>
            <a:r>
              <a:rPr lang="en-US" sz="1400" dirty="0" smtClean="0">
                <a:solidFill>
                  <a:srgbClr val="1F497D"/>
                </a:solidFill>
              </a:rPr>
              <a:t> </a:t>
            </a:r>
            <a:endParaRPr lang="en-US" sz="1400" dirty="0">
              <a:solidFill>
                <a:srgbClr val="1F497D"/>
              </a:solidFill>
            </a:endParaRPr>
          </a:p>
        </p:txBody>
      </p:sp>
      <p:sp>
        <p:nvSpPr>
          <p:cNvPr id="237588" name="Text Box 29"/>
          <p:cNvSpPr txBox="1">
            <a:spLocks noChangeArrowheads="1"/>
          </p:cNvSpPr>
          <p:nvPr/>
        </p:nvSpPr>
        <p:spPr bwMode="auto">
          <a:xfrm>
            <a:off x="3733800" y="2286000"/>
            <a:ext cx="4604146"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smtClean="0">
                <a:solidFill>
                  <a:prstClr val="black"/>
                </a:solidFill>
                <a:latin typeface="Tahoma" pitchFamily="34" charset="0"/>
                <a:cs typeface="Tahoma" pitchFamily="34" charset="0"/>
              </a:rPr>
              <a:t>Science of Instruction (</a:t>
            </a:r>
            <a:r>
              <a:rPr lang="en-US" sz="2400" b="1" dirty="0" err="1" smtClean="0">
                <a:solidFill>
                  <a:prstClr val="black"/>
                </a:solidFill>
                <a:latin typeface="Tahoma" pitchFamily="34" charset="0"/>
                <a:cs typeface="Tahoma" pitchFamily="34" charset="0"/>
              </a:rPr>
              <a:t>UbD</a:t>
            </a:r>
            <a:r>
              <a:rPr lang="en-US" sz="2400" b="1" dirty="0" smtClean="0">
                <a:solidFill>
                  <a:prstClr val="black"/>
                </a:solidFill>
                <a:latin typeface="Tahoma" pitchFamily="34" charset="0"/>
                <a:cs typeface="Tahoma" pitchFamily="34" charset="0"/>
              </a:rPr>
              <a:t>)</a:t>
            </a:r>
            <a:endParaRPr lang="en-US" sz="2400" b="1" dirty="0">
              <a:solidFill>
                <a:prstClr val="black"/>
              </a:solidFill>
              <a:latin typeface="Tahoma" pitchFamily="34" charset="0"/>
              <a:cs typeface="Tahoma" pitchFamily="34" charset="0"/>
            </a:endParaRPr>
          </a:p>
        </p:txBody>
      </p:sp>
      <p:sp>
        <p:nvSpPr>
          <p:cNvPr id="237589" name="Text Box 30"/>
          <p:cNvSpPr txBox="1">
            <a:spLocks noChangeArrowheads="1"/>
          </p:cNvSpPr>
          <p:nvPr/>
        </p:nvSpPr>
        <p:spPr bwMode="auto">
          <a:xfrm>
            <a:off x="304800" y="4114800"/>
            <a:ext cx="2743200" cy="1200329"/>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dirty="0" smtClean="0">
                <a:solidFill>
                  <a:prstClr val="black"/>
                </a:solidFill>
                <a:latin typeface="Tahoma" pitchFamily="34" charset="0"/>
                <a:cs typeface="Tahoma" pitchFamily="34" charset="0"/>
              </a:rPr>
              <a:t>Science of Learning          </a:t>
            </a:r>
            <a:endParaRPr lang="en-US" sz="2400" b="1" dirty="0">
              <a:solidFill>
                <a:prstClr val="black"/>
              </a:solidFill>
              <a:latin typeface="Tahoma" pitchFamily="34" charset="0"/>
              <a:cs typeface="Tahoma" pitchFamily="34" charset="0"/>
            </a:endParaRPr>
          </a:p>
          <a:p>
            <a:pPr algn="ctr" fontAlgn="base">
              <a:spcBef>
                <a:spcPct val="0"/>
              </a:spcBef>
              <a:spcAft>
                <a:spcPct val="0"/>
              </a:spcAft>
            </a:pPr>
            <a:r>
              <a:rPr lang="en-US" sz="2400" b="1" dirty="0" smtClean="0">
                <a:solidFill>
                  <a:prstClr val="black"/>
                </a:solidFill>
                <a:latin typeface="Tahoma" pitchFamily="34" charset="0"/>
                <a:cs typeface="Tahoma" pitchFamily="34" charset="0"/>
              </a:rPr>
              <a:t>(HPL)</a:t>
            </a:r>
            <a:endParaRPr lang="en-US" sz="2400" b="1" dirty="0">
              <a:solidFill>
                <a:prstClr val="black"/>
              </a:solidFill>
              <a:latin typeface="Tahoma" pitchFamily="34" charset="0"/>
              <a:cs typeface="Tahoma" pitchFamily="34" charset="0"/>
            </a:endParaRPr>
          </a:p>
        </p:txBody>
      </p:sp>
      <p:sp>
        <p:nvSpPr>
          <p:cNvPr id="10" name="Title 1"/>
          <p:cNvSpPr txBox="1">
            <a:spLocks/>
          </p:cNvSpPr>
          <p:nvPr/>
        </p:nvSpPr>
        <p:spPr bwMode="auto">
          <a:xfrm>
            <a:off x="0" y="0"/>
            <a:ext cx="9144000" cy="1417638"/>
          </a:xfrm>
          <a:prstGeom prst="rect">
            <a:avLst/>
          </a:prstGeom>
          <a:solidFill>
            <a:schemeClr val="bg1"/>
          </a:solidFill>
          <a:ln w="9525">
            <a:solidFill>
              <a:schemeClr val="bg1"/>
            </a:solidFill>
            <a:miter lim="800000"/>
            <a:headEnd/>
            <a:tailEnd/>
          </a:ln>
        </p:spPr>
        <p:txBody>
          <a:bodyPr anchor="ctr">
            <a:normAutofit/>
          </a:bodyPr>
          <a:lstStyle/>
          <a:p>
            <a:pPr algn="ctr" fontAlgn="base">
              <a:spcBef>
                <a:spcPct val="0"/>
              </a:spcBef>
              <a:spcAft>
                <a:spcPct val="0"/>
              </a:spcAft>
              <a:defRPr/>
            </a:pPr>
            <a:r>
              <a:rPr lang="en-US" sz="3600" b="1" kern="0" dirty="0" smtClean="0">
                <a:solidFill>
                  <a:srgbClr val="000000"/>
                </a:solidFill>
                <a:latin typeface="Gill Sans"/>
                <a:cs typeface="Gill Sans"/>
              </a:rPr>
              <a:t>Design Foundations</a:t>
            </a:r>
            <a:endParaRPr lang="en-US" sz="3600" b="1" kern="0" dirty="0">
              <a:solidFill>
                <a:srgbClr val="000000"/>
              </a:solidFill>
              <a:latin typeface="Gill Sans"/>
              <a:cs typeface="Gill Sans"/>
            </a:endParaRPr>
          </a:p>
        </p:txBody>
      </p:sp>
      <p:pic>
        <p:nvPicPr>
          <p:cNvPr id="12" name="Picture 4"/>
          <p:cNvPicPr>
            <a:picLocks noChangeAspect="1" noChangeArrowheads="1"/>
          </p:cNvPicPr>
          <p:nvPr/>
        </p:nvPicPr>
        <p:blipFill>
          <a:blip r:embed="rId5" cstate="print"/>
          <a:srcRect/>
          <a:stretch>
            <a:fillRect/>
          </a:stretch>
        </p:blipFill>
        <p:spPr>
          <a:xfrm>
            <a:off x="609600" y="1379508"/>
            <a:ext cx="1524000" cy="2049492"/>
          </a:xfrm>
          <a:prstGeom prst="rect">
            <a:avLst/>
          </a:prstGeom>
          <a:noFill/>
          <a:ln/>
        </p:spPr>
      </p:pic>
      <p:pic>
        <p:nvPicPr>
          <p:cNvPr id="15" name="Picture 8"/>
          <p:cNvPicPr>
            <a:picLocks noChangeAspect="1" noChangeArrowheads="1"/>
          </p:cNvPicPr>
          <p:nvPr/>
        </p:nvPicPr>
        <p:blipFill>
          <a:blip r:embed="rId6" cstate="print"/>
          <a:srcRect l="36000" t="19231" r="22000" b="7692"/>
          <a:stretch>
            <a:fillRect/>
          </a:stretch>
        </p:blipFill>
        <p:spPr>
          <a:xfrm>
            <a:off x="2133600" y="1371600"/>
            <a:ext cx="1510903" cy="2057400"/>
          </a:xfrm>
          <a:prstGeom prst="rect">
            <a:avLst/>
          </a:prstGeom>
        </p:spPr>
      </p:pic>
      <p:cxnSp>
        <p:nvCxnSpPr>
          <p:cNvPr id="17" name="Straight Arrow Connector 16"/>
          <p:cNvCxnSpPr/>
          <p:nvPr/>
        </p:nvCxnSpPr>
        <p:spPr>
          <a:xfrm rot="16200000" flipH="1">
            <a:off x="723900" y="3619500"/>
            <a:ext cx="533400" cy="3048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00400" y="2057400"/>
            <a:ext cx="7620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228600" y="304800"/>
            <a:ext cx="3657600" cy="4691063"/>
          </a:xfrm>
        </p:spPr>
        <p:txBody>
          <a:bodyPr/>
          <a:lstStyle/>
          <a:p>
            <a:r>
              <a:rPr lang="en-US" dirty="0" smtClean="0"/>
              <a:t>Part I – Introduction</a:t>
            </a:r>
          </a:p>
          <a:p>
            <a:r>
              <a:rPr lang="en-US" dirty="0" smtClean="0"/>
              <a:t>1 Learning:  From Speculation to Science 3</a:t>
            </a:r>
          </a:p>
          <a:p>
            <a:endParaRPr lang="en-US" dirty="0" smtClean="0"/>
          </a:p>
          <a:p>
            <a:r>
              <a:rPr lang="en-US" dirty="0" smtClean="0"/>
              <a:t>Part II – Learners and Learning</a:t>
            </a:r>
          </a:p>
          <a:p>
            <a:r>
              <a:rPr lang="en-US" dirty="0" smtClean="0"/>
              <a:t>2 How Experts Differ from Novices 31</a:t>
            </a:r>
          </a:p>
          <a:p>
            <a:r>
              <a:rPr lang="en-US" dirty="0" smtClean="0"/>
              <a:t>3 Learning and Transfer 51</a:t>
            </a:r>
          </a:p>
          <a:p>
            <a:r>
              <a:rPr lang="en-US" dirty="0" smtClean="0"/>
              <a:t>4 How Children Learn 79</a:t>
            </a:r>
          </a:p>
          <a:p>
            <a:r>
              <a:rPr lang="en-US" dirty="0" smtClean="0"/>
              <a:t>5 Mind and Brain 114</a:t>
            </a:r>
          </a:p>
          <a:p>
            <a:endParaRPr lang="en-US" dirty="0" smtClean="0"/>
          </a:p>
          <a:p>
            <a:r>
              <a:rPr lang="en-US" dirty="0" smtClean="0"/>
              <a:t>Part III – Teachers and Teaching</a:t>
            </a:r>
          </a:p>
          <a:p>
            <a:r>
              <a:rPr lang="en-US" dirty="0" smtClean="0"/>
              <a:t>6 The Design of Learning Environments 131</a:t>
            </a:r>
          </a:p>
          <a:p>
            <a:r>
              <a:rPr lang="en-US" dirty="0" smtClean="0"/>
              <a:t>7 Effective Teaching:  Examples in History,  Mathematics, and Science 155</a:t>
            </a:r>
          </a:p>
          <a:p>
            <a:r>
              <a:rPr lang="en-US" dirty="0" smtClean="0"/>
              <a:t>8 Teacher Learning 190</a:t>
            </a:r>
          </a:p>
          <a:p>
            <a:r>
              <a:rPr lang="en-US" dirty="0" smtClean="0"/>
              <a:t>9 Technology to Support Learning 206</a:t>
            </a:r>
          </a:p>
          <a:p>
            <a:endParaRPr lang="en-US" dirty="0" smtClean="0"/>
          </a:p>
          <a:p>
            <a:r>
              <a:rPr lang="en-US" dirty="0" smtClean="0"/>
              <a:t>Part IV – Future Directions for the Science of Learning</a:t>
            </a:r>
          </a:p>
          <a:p>
            <a:r>
              <a:rPr lang="en-US" dirty="0" smtClean="0"/>
              <a:t>10 Conclusions 233</a:t>
            </a:r>
          </a:p>
          <a:p>
            <a:r>
              <a:rPr lang="en-US" dirty="0" smtClean="0"/>
              <a:t>11 Next Steps for Research 248</a:t>
            </a:r>
            <a:endParaRPr lang="en-US" dirty="0"/>
          </a:p>
        </p:txBody>
      </p:sp>
      <p:sp>
        <p:nvSpPr>
          <p:cNvPr id="2" name="Footer Placeholder 1"/>
          <p:cNvSpPr>
            <a:spLocks noGrp="1"/>
          </p:cNvSpPr>
          <p:nvPr>
            <p:ph type="ftr" sz="quarter" idx="11"/>
          </p:nvPr>
        </p:nvSpPr>
        <p:spPr/>
        <p:txBody>
          <a:bodyPr/>
          <a:lstStyle/>
          <a:p>
            <a:fld id="{90592C40-D5ED-4C77-940C-4E22FAC6AD96}" type="slidenum">
              <a:rPr lang="en-US" smtClean="0">
                <a:solidFill>
                  <a:srgbClr val="000000"/>
                </a:solidFill>
              </a:rPr>
              <a:pPr/>
              <a:t>39</a:t>
            </a:fld>
            <a:endParaRPr lang="en-US">
              <a:solidFill>
                <a:srgbClr val="000000"/>
              </a:solidFill>
            </a:endParaRPr>
          </a:p>
        </p:txBody>
      </p:sp>
      <p:pic>
        <p:nvPicPr>
          <p:cNvPr id="6" name="Picture 2"/>
          <p:cNvPicPr>
            <a:picLocks noGrp="1" noChangeAspect="1" noChangeArrowheads="1"/>
          </p:cNvPicPr>
          <p:nvPr>
            <p:ph idx="1"/>
          </p:nvPr>
        </p:nvPicPr>
        <p:blipFill>
          <a:blip r:embed="rId3" cstate="print"/>
          <a:srcRect/>
          <a:stretch>
            <a:fillRect/>
          </a:stretch>
        </p:blipFill>
        <p:spPr bwMode="auto">
          <a:xfrm>
            <a:off x="4300605" y="273050"/>
            <a:ext cx="4352790" cy="5853113"/>
          </a:xfrm>
          <a:prstGeom prst="rect">
            <a:avLst/>
          </a:prstGeom>
          <a:noFill/>
        </p:spPr>
      </p:pic>
      <p:sp>
        <p:nvSpPr>
          <p:cNvPr id="7" name="Rectangle 6"/>
          <p:cNvSpPr/>
          <p:nvPr/>
        </p:nvSpPr>
        <p:spPr>
          <a:xfrm>
            <a:off x="4648200" y="6096000"/>
            <a:ext cx="4343400" cy="307777"/>
          </a:xfrm>
          <a:prstGeom prst="rect">
            <a:avLst/>
          </a:prstGeom>
        </p:spPr>
        <p:txBody>
          <a:bodyPr wrap="square">
            <a:spAutoFit/>
          </a:bodyPr>
          <a:lstStyle/>
          <a:p>
            <a:r>
              <a:rPr lang="en-US" sz="1400" dirty="0" smtClean="0">
                <a:solidFill>
                  <a:srgbClr val="000000"/>
                </a:solidFill>
              </a:rPr>
              <a:t>http://www.nap.edu/openbook.php?record_id=6160</a:t>
            </a:r>
            <a:endParaRPr lang="en-US" sz="1400" dirty="0">
              <a:solidFill>
                <a:srgbClr val="000000"/>
              </a:solidFill>
            </a:endParaRPr>
          </a:p>
        </p:txBody>
      </p:sp>
    </p:spTree>
    <p:extLst>
      <p:ext uri="{BB962C8B-B14F-4D97-AF65-F5344CB8AC3E}">
        <p14:creationId xmlns:p14="http://schemas.microsoft.com/office/powerpoint/2010/main" val="63798584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8384" cy="6876288"/>
          </a:xfrm>
          <a:prstGeom prst="rect">
            <a:avLst/>
          </a:prstGeom>
        </p:spPr>
      </p:pic>
      <p:sp>
        <p:nvSpPr>
          <p:cNvPr id="2050" name="Title 1"/>
          <p:cNvSpPr>
            <a:spLocks noGrp="1"/>
          </p:cNvSpPr>
          <p:nvPr>
            <p:ph type="ctrTitle"/>
          </p:nvPr>
        </p:nvSpPr>
        <p:spPr>
          <a:xfrm>
            <a:off x="261938" y="1206500"/>
            <a:ext cx="7772400" cy="1470025"/>
          </a:xfrm>
        </p:spPr>
        <p:txBody>
          <a:bodyPr/>
          <a:lstStyle/>
          <a:p>
            <a:r>
              <a:rPr lang="en-US" dirty="0" smtClean="0">
                <a:latin typeface="Calibri" charset="0"/>
              </a:rPr>
              <a:t>Discipline-Based Education Research (DBER)</a:t>
            </a:r>
            <a:endParaRPr lang="en-US" dirty="0">
              <a:latin typeface="Calibri" charset="0"/>
            </a:endParaRPr>
          </a:p>
        </p:txBody>
      </p:sp>
      <p:sp>
        <p:nvSpPr>
          <p:cNvPr id="3" name="Subtitle 2"/>
          <p:cNvSpPr>
            <a:spLocks noGrp="1"/>
          </p:cNvSpPr>
          <p:nvPr>
            <p:ph type="subTitle" idx="1"/>
          </p:nvPr>
        </p:nvSpPr>
        <p:spPr>
          <a:xfrm>
            <a:off x="947738" y="2962275"/>
            <a:ext cx="6400800" cy="1752600"/>
          </a:xfrm>
        </p:spPr>
        <p:txBody>
          <a:bodyPr rtlCol="0">
            <a:normAutofit/>
          </a:bodyPr>
          <a:lstStyle/>
          <a:p>
            <a:pPr fontAlgn="auto">
              <a:spcAft>
                <a:spcPts val="0"/>
              </a:spcAft>
              <a:defRPr/>
            </a:pPr>
            <a:r>
              <a:rPr lang="en-US" dirty="0" smtClean="0">
                <a:ea typeface="+mn-ea"/>
                <a:cs typeface="+mn-cs"/>
              </a:rPr>
              <a:t>Understanding and Improving Learning in Undergraduate Science and Engineering</a:t>
            </a:r>
          </a:p>
          <a:p>
            <a:pPr fontAlgn="auto">
              <a:spcAft>
                <a:spcPts val="0"/>
              </a:spcAft>
              <a:buFont typeface="Arial"/>
              <a:buNone/>
              <a:defRPr/>
            </a:pPr>
            <a:endParaRPr lang="en-US" dirty="0">
              <a:ea typeface="+mn-ea"/>
              <a:cs typeface="+mn-cs"/>
            </a:endParaRPr>
          </a:p>
        </p:txBody>
      </p:sp>
      <p:pic>
        <p:nvPicPr>
          <p:cNvPr id="45058" name="Picture 2" descr="Book Cover"/>
          <p:cNvPicPr>
            <a:picLocks noChangeAspect="1" noChangeArrowheads="1"/>
          </p:cNvPicPr>
          <p:nvPr/>
        </p:nvPicPr>
        <p:blipFill>
          <a:blip r:embed="rId4" cstate="print"/>
          <a:srcRect/>
          <a:stretch>
            <a:fillRect/>
          </a:stretch>
        </p:blipFill>
        <p:spPr bwMode="auto">
          <a:xfrm>
            <a:off x="0" y="4211575"/>
            <a:ext cx="1752600" cy="2646426"/>
          </a:xfrm>
          <a:prstGeom prst="rect">
            <a:avLst/>
          </a:prstGeom>
          <a:noFill/>
        </p:spPr>
      </p:pic>
      <p:sp>
        <p:nvSpPr>
          <p:cNvPr id="6" name="Rectangle 5"/>
          <p:cNvSpPr/>
          <p:nvPr/>
        </p:nvSpPr>
        <p:spPr>
          <a:xfrm>
            <a:off x="2459038" y="5462369"/>
            <a:ext cx="5160962" cy="369332"/>
          </a:xfrm>
          <a:prstGeom prst="rect">
            <a:avLst/>
          </a:prstGeom>
        </p:spPr>
        <p:txBody>
          <a:bodyPr wrap="square">
            <a:spAutoFit/>
          </a:bodyPr>
          <a:lstStyle/>
          <a:p>
            <a:pPr defTabSz="457200" fontAlgn="base">
              <a:spcBef>
                <a:spcPct val="0"/>
              </a:spcBef>
              <a:spcAft>
                <a:spcPct val="0"/>
              </a:spcAft>
            </a:pPr>
            <a:r>
              <a:rPr lang="en-US" dirty="0" smtClean="0">
                <a:solidFill>
                  <a:prstClr val="black"/>
                </a:solidFill>
                <a:ea typeface="ＭＳ Ｐゴシック" charset="0"/>
              </a:rPr>
              <a:t>http://www.nap.edu/catalog.php?record_id=13362</a:t>
            </a:r>
            <a:endParaRPr lang="en-US" dirty="0">
              <a:solidFill>
                <a:prstClr val="black"/>
              </a:solidFill>
              <a:ea typeface="ＭＳ Ｐゴシック" charset="0"/>
            </a:endParaRPr>
          </a:p>
        </p:txBody>
      </p:sp>
    </p:spTree>
    <p:extLst>
      <p:ext uri="{BB962C8B-B14F-4D97-AF65-F5344CB8AC3E}">
        <p14:creationId xmlns:p14="http://schemas.microsoft.com/office/powerpoint/2010/main" val="1339967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fld id="{E983D3F9-74A4-46E5-8229-A0B786DF0C1B}" type="slidenum">
              <a:rPr lang="en-US">
                <a:solidFill>
                  <a:srgbClr val="000000"/>
                </a:solidFill>
              </a:rPr>
              <a:pPr/>
              <a:t>40</a:t>
            </a:fld>
            <a:endParaRPr lang="en-US">
              <a:solidFill>
                <a:srgbClr val="000000"/>
              </a:solidFill>
            </a:endParaRPr>
          </a:p>
        </p:txBody>
      </p:sp>
      <p:sp>
        <p:nvSpPr>
          <p:cNvPr id="294914" name="Rectangle 2"/>
          <p:cNvSpPr>
            <a:spLocks noGrp="1" noChangeArrowheads="1"/>
          </p:cNvSpPr>
          <p:nvPr>
            <p:ph type="title"/>
          </p:nvPr>
        </p:nvSpPr>
        <p:spPr>
          <a:xfrm>
            <a:off x="762000" y="228600"/>
            <a:ext cx="7772400" cy="1143000"/>
          </a:xfrm>
        </p:spPr>
        <p:txBody>
          <a:bodyPr/>
          <a:lstStyle/>
          <a:p>
            <a:r>
              <a:rPr lang="en-US" dirty="0" smtClean="0"/>
              <a:t>How People Learn (HPL)</a:t>
            </a:r>
            <a:endParaRPr lang="en-US" dirty="0"/>
          </a:p>
        </p:txBody>
      </p:sp>
      <p:sp>
        <p:nvSpPr>
          <p:cNvPr id="294915" name="Rectangle 3"/>
          <p:cNvSpPr>
            <a:spLocks noGrp="1" noChangeArrowheads="1"/>
          </p:cNvSpPr>
          <p:nvPr>
            <p:ph type="body" sz="half" idx="2"/>
          </p:nvPr>
        </p:nvSpPr>
        <p:spPr>
          <a:xfrm>
            <a:off x="4191000" y="1524000"/>
            <a:ext cx="4648200" cy="4602163"/>
          </a:xfrm>
        </p:spPr>
        <p:txBody>
          <a:bodyPr/>
          <a:lstStyle/>
          <a:p>
            <a:r>
              <a:rPr lang="en-US" sz="2400" dirty="0" smtClean="0"/>
              <a:t>Expertise Implies (Ch. 2):</a:t>
            </a:r>
          </a:p>
          <a:p>
            <a:pPr lvl="1"/>
            <a:r>
              <a:rPr lang="en-US" sz="2200" dirty="0" smtClean="0"/>
              <a:t>a </a:t>
            </a:r>
            <a:r>
              <a:rPr lang="en-US" sz="2200" dirty="0"/>
              <a:t>set of cognitive and </a:t>
            </a:r>
            <a:r>
              <a:rPr lang="en-US" sz="2200" dirty="0" err="1"/>
              <a:t>metacognitive</a:t>
            </a:r>
            <a:r>
              <a:rPr lang="en-US" sz="2200" dirty="0"/>
              <a:t> skills</a:t>
            </a:r>
          </a:p>
          <a:p>
            <a:pPr lvl="1"/>
            <a:r>
              <a:rPr lang="en-US" sz="2200" dirty="0"/>
              <a:t>an organized body of knowledge that is deep and contextualized</a:t>
            </a:r>
          </a:p>
          <a:p>
            <a:pPr lvl="1"/>
            <a:r>
              <a:rPr lang="en-US" sz="2200" dirty="0"/>
              <a:t>an ability to notice patterns of information in a new situation</a:t>
            </a:r>
          </a:p>
          <a:p>
            <a:pPr lvl="1"/>
            <a:r>
              <a:rPr lang="en-US" sz="2200" dirty="0"/>
              <a:t>flexibility in retrieving and applying that knowledge to a new problem</a:t>
            </a:r>
          </a:p>
        </p:txBody>
      </p:sp>
      <p:sp>
        <p:nvSpPr>
          <p:cNvPr id="294917" name="Rectangle 5"/>
          <p:cNvSpPr>
            <a:spLocks noChangeArrowheads="1"/>
          </p:cNvSpPr>
          <p:nvPr/>
        </p:nvSpPr>
        <p:spPr bwMode="auto">
          <a:xfrm>
            <a:off x="381000" y="6324600"/>
            <a:ext cx="8350250" cy="366713"/>
          </a:xfrm>
          <a:prstGeom prst="rect">
            <a:avLst/>
          </a:prstGeom>
          <a:noFill/>
          <a:ln w="139700" algn="ctr">
            <a:noFill/>
            <a:miter lim="800000"/>
            <a:headEnd/>
            <a:tailEnd/>
          </a:ln>
          <a:effectLst/>
        </p:spPr>
        <p:txBody>
          <a:bodyPr wrap="none" anchor="ctr">
            <a:spAutoFit/>
          </a:bodyPr>
          <a:lstStyle/>
          <a:p>
            <a:pPr fontAlgn="base">
              <a:spcBef>
                <a:spcPct val="0"/>
              </a:spcBef>
              <a:spcAft>
                <a:spcPct val="0"/>
              </a:spcAft>
            </a:pPr>
            <a:r>
              <a:rPr lang="en-US">
                <a:solidFill>
                  <a:srgbClr val="000000"/>
                </a:solidFill>
              </a:rPr>
              <a:t>Bransford, Brown &amp; Cocking. 1999. </a:t>
            </a:r>
            <a:r>
              <a:rPr lang="en-US" i="1">
                <a:solidFill>
                  <a:srgbClr val="000000"/>
                </a:solidFill>
              </a:rPr>
              <a:t>How people learn. </a:t>
            </a:r>
            <a:r>
              <a:rPr lang="en-US">
                <a:solidFill>
                  <a:srgbClr val="000000"/>
                </a:solidFill>
              </a:rPr>
              <a:t>National Academy Press. </a:t>
            </a:r>
          </a:p>
        </p:txBody>
      </p:sp>
      <p:pic>
        <p:nvPicPr>
          <p:cNvPr id="9" name="Picture 3"/>
          <p:cNvPicPr>
            <a:picLocks noChangeAspect="1" noChangeArrowheads="1"/>
          </p:cNvPicPr>
          <p:nvPr/>
        </p:nvPicPr>
        <p:blipFill>
          <a:blip r:embed="rId4" cstate="print"/>
          <a:srcRect/>
          <a:stretch>
            <a:fillRect/>
          </a:stretch>
        </p:blipFill>
        <p:spPr bwMode="auto">
          <a:xfrm>
            <a:off x="304800" y="2057400"/>
            <a:ext cx="3861792" cy="3962400"/>
          </a:xfrm>
          <a:prstGeom prst="rect">
            <a:avLst/>
          </a:prstGeom>
          <a:noFill/>
          <a:ln w="9525">
            <a:noFill/>
            <a:miter lim="800000"/>
            <a:headEnd/>
            <a:tailEnd/>
          </a:ln>
          <a:effectLst/>
        </p:spPr>
      </p:pic>
      <p:sp>
        <p:nvSpPr>
          <p:cNvPr id="10" name="TextBox 9"/>
          <p:cNvSpPr txBox="1"/>
          <p:nvPr/>
        </p:nvSpPr>
        <p:spPr>
          <a:xfrm>
            <a:off x="1066800" y="1524000"/>
            <a:ext cx="2398221" cy="461665"/>
          </a:xfrm>
          <a:prstGeom prst="rect">
            <a:avLst/>
          </a:prstGeom>
          <a:noFill/>
        </p:spPr>
        <p:txBody>
          <a:bodyPr wrap="none" rtlCol="0">
            <a:spAutoFit/>
          </a:bodyPr>
          <a:lstStyle/>
          <a:p>
            <a:r>
              <a:rPr lang="en-US" sz="2400" dirty="0" smtClean="0">
                <a:solidFill>
                  <a:srgbClr val="000000"/>
                </a:solidFill>
              </a:rPr>
              <a:t>HPL Framework</a:t>
            </a:r>
            <a:endParaRPr lang="en-US" sz="240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6"/>
          <p:cNvSpPr txBox="1">
            <a:spLocks noGrp="1"/>
          </p:cNvSpPr>
          <p:nvPr/>
        </p:nvSpPr>
        <p:spPr bwMode="auto">
          <a:xfrm>
            <a:off x="1981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fld id="{581F054D-E2B7-4083-9EF7-525053A2A861}" type="slidenum">
              <a:rPr lang="en-US" sz="1400">
                <a:solidFill>
                  <a:prstClr val="black"/>
                </a:solidFill>
                <a:latin typeface="Arial" pitchFamily="34" charset="0"/>
                <a:ea typeface="ヒラギノ角ゴ Pro W3"/>
                <a:cs typeface="ヒラギノ角ゴ Pro W3"/>
              </a:rPr>
              <a:pPr algn="ctr" defTabSz="457200" eaLnBrk="0" fontAlgn="base" hangingPunct="0">
                <a:spcBef>
                  <a:spcPct val="0"/>
                </a:spcBef>
                <a:spcAft>
                  <a:spcPct val="0"/>
                </a:spcAft>
              </a:pPr>
              <a:t>41</a:t>
            </a:fld>
            <a:endParaRPr lang="en-US" sz="1400">
              <a:solidFill>
                <a:prstClr val="black"/>
              </a:solidFill>
              <a:latin typeface="Arial" pitchFamily="34" charset="0"/>
              <a:ea typeface="ヒラギノ角ゴ Pro W3"/>
              <a:cs typeface="ヒラギノ角ゴ Pro W3"/>
            </a:endParaRPr>
          </a:p>
        </p:txBody>
      </p:sp>
      <p:sp>
        <p:nvSpPr>
          <p:cNvPr id="62467" name="Rectangle 2"/>
          <p:cNvSpPr>
            <a:spLocks noGrp="1" noChangeArrowheads="1"/>
          </p:cNvSpPr>
          <p:nvPr>
            <p:ph type="title" idx="4294967295"/>
          </p:nvPr>
        </p:nvSpPr>
        <p:spPr>
          <a:xfrm>
            <a:off x="381000" y="0"/>
            <a:ext cx="8458200" cy="1143000"/>
          </a:xfrm>
        </p:spPr>
        <p:txBody>
          <a:bodyPr lIns="92075" tIns="46038" rIns="92075" bIns="46038"/>
          <a:lstStyle/>
          <a:p>
            <a:r>
              <a:rPr lang="en-US" dirty="0" smtClean="0">
                <a:latin typeface="Arial" pitchFamily="34" charset="0"/>
                <a:ea typeface="ヒラギノ角ゴ Pro W3"/>
                <a:cs typeface="ヒラギノ角ゴ Pro W3"/>
              </a:rPr>
              <a:t>Understanding by Design (</a:t>
            </a:r>
            <a:r>
              <a:rPr lang="en-US" dirty="0" err="1" smtClean="0">
                <a:latin typeface="Arial" pitchFamily="34" charset="0"/>
                <a:ea typeface="ヒラギノ角ゴ Pro W3"/>
                <a:cs typeface="ヒラギノ角ゴ Pro W3"/>
              </a:rPr>
              <a:t>UbD</a:t>
            </a:r>
            <a:r>
              <a:rPr lang="en-US" dirty="0" smtClean="0">
                <a:latin typeface="Arial" pitchFamily="34" charset="0"/>
                <a:ea typeface="ヒラギノ角ゴ Pro W3"/>
                <a:cs typeface="ヒラギノ角ゴ Pro W3"/>
              </a:rPr>
              <a:t>)</a:t>
            </a:r>
            <a:endParaRPr lang="en-US" dirty="0" smtClean="0">
              <a:latin typeface="Arial" pitchFamily="34" charset="0"/>
              <a:ea typeface="ヒラギノ角ゴ Pro W3"/>
              <a:cs typeface="ヒラギノ角ゴ Pro W3"/>
            </a:endParaRPr>
          </a:p>
        </p:txBody>
      </p:sp>
      <p:sp>
        <p:nvSpPr>
          <p:cNvPr id="62468" name="Rectangle 6"/>
          <p:cNvSpPr>
            <a:spLocks noChangeArrowheads="1"/>
          </p:cNvSpPr>
          <p:nvPr/>
        </p:nvSpPr>
        <p:spPr bwMode="auto">
          <a:xfrm>
            <a:off x="304800" y="6096000"/>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457200" fontAlgn="base">
              <a:spcBef>
                <a:spcPct val="0"/>
              </a:spcBef>
              <a:spcAft>
                <a:spcPct val="0"/>
              </a:spcAft>
            </a:pPr>
            <a:r>
              <a:rPr lang="en-US" sz="1000">
                <a:solidFill>
                  <a:prstClr val="black"/>
                </a:solidFill>
                <a:cs typeface="Arial" pitchFamily="34" charset="0"/>
              </a:rPr>
              <a:t>http://books.google.com/books?id=N2EfKlyUN4QC&amp;printsec=frontcover&amp;source=gbs_v2_summary_r&amp;cad=0#v=onepage&amp;q=&amp;f=false</a:t>
            </a:r>
          </a:p>
        </p:txBody>
      </p:sp>
      <p:pic>
        <p:nvPicPr>
          <p:cNvPr id="62469" name="Picture 8"/>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36000" t="19231" r="22000" b="7692"/>
          <a:stretch>
            <a:fillRect/>
          </a:stretch>
        </p:blipFill>
        <p:spPr>
          <a:xfrm>
            <a:off x="2362200" y="1066800"/>
            <a:ext cx="4348163" cy="4876800"/>
          </a:xfrm>
        </p:spPr>
      </p:pic>
      <p:sp>
        <p:nvSpPr>
          <p:cNvPr id="3" name="Slide Number Placeholder 2"/>
          <p:cNvSpPr>
            <a:spLocks noGrp="1"/>
          </p:cNvSpPr>
          <p:nvPr>
            <p:ph type="sldNum" sz="quarter" idx="12"/>
          </p:nvPr>
        </p:nvSpPr>
        <p:spPr/>
        <p:txBody>
          <a:bodyPr/>
          <a:lstStyle/>
          <a:p>
            <a:pPr>
              <a:defRPr/>
            </a:pPr>
            <a:fld id="{D9C2978E-B193-42B8-B4FB-22EEDD8B8A9E}" type="slidenum">
              <a:rPr lang="en-US">
                <a:solidFill>
                  <a:prstClr val="black">
                    <a:tint val="75000"/>
                  </a:prstClr>
                </a:solidFill>
              </a:rPr>
              <a:pPr>
                <a:defRPr/>
              </a:pPr>
              <a:t>41</a:t>
            </a:fld>
            <a:endParaRPr lang="en-US">
              <a:solidFill>
                <a:prstClr val="black">
                  <a:tint val="75000"/>
                </a:prstClr>
              </a:solidFill>
            </a:endParaRPr>
          </a:p>
        </p:txBody>
      </p:sp>
    </p:spTree>
    <p:extLst>
      <p:ext uri="{BB962C8B-B14F-4D97-AF65-F5344CB8AC3E}">
        <p14:creationId xmlns:p14="http://schemas.microsoft.com/office/powerpoint/2010/main" val="35437563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450"/>
            <a:ext cx="7772400" cy="1143000"/>
          </a:xfrm>
        </p:spPr>
        <p:txBody>
          <a:bodyPr/>
          <a:lstStyle/>
          <a:p>
            <a:pPr algn="l"/>
            <a:r>
              <a:rPr lang="en-US" sz="4000" dirty="0" smtClean="0"/>
              <a:t>Understanding by Design Process</a:t>
            </a:r>
            <a:endParaRPr lang="en-US" sz="4000" dirty="0"/>
          </a:p>
        </p:txBody>
      </p:sp>
      <p:graphicFrame>
        <p:nvGraphicFramePr>
          <p:cNvPr id="5" name="Diagram 4"/>
          <p:cNvGraphicFramePr/>
          <p:nvPr>
            <p:extLst>
              <p:ext uri="{D42A27DB-BD31-4B8C-83A1-F6EECF244321}">
                <p14:modId xmlns:p14="http://schemas.microsoft.com/office/powerpoint/2010/main" val="2051568115"/>
              </p:ext>
            </p:extLst>
          </p:nvPr>
        </p:nvGraphicFramePr>
        <p:xfrm>
          <a:off x="3481752" y="1789725"/>
          <a:ext cx="6553200" cy="4446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ular Callout 7"/>
          <p:cNvSpPr/>
          <p:nvPr/>
        </p:nvSpPr>
        <p:spPr bwMode="auto">
          <a:xfrm>
            <a:off x="533401" y="1635370"/>
            <a:ext cx="3089029" cy="644769"/>
          </a:xfrm>
          <a:prstGeom prst="wedgeRectCallout">
            <a:avLst>
              <a:gd name="adj1" fmla="val 73557"/>
              <a:gd name="adj2" fmla="val 89772"/>
            </a:avLst>
          </a:prstGeom>
          <a:solidFill>
            <a:schemeClr val="accent3"/>
          </a:solidFill>
          <a:ln w="12700" cap="flat" cmpd="sng" algn="ctr">
            <a:solidFill>
              <a:schemeClr val="accent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rPr>
              <a:t>What should learners know, understand and be able to do?</a:t>
            </a:r>
            <a:endParaRPr kumimoji="0" lang="en-US" sz="1600" b="0" i="0" u="none" strike="noStrike" cap="none" normalizeH="0" baseline="0" dirty="0" smtClean="0">
              <a:ln>
                <a:noFill/>
              </a:ln>
              <a:solidFill>
                <a:schemeClr val="tx1"/>
              </a:solidFill>
              <a:effectLst/>
              <a:latin typeface="Arial" pitchFamily="34" charset="0"/>
            </a:endParaRPr>
          </a:p>
        </p:txBody>
      </p:sp>
      <p:sp>
        <p:nvSpPr>
          <p:cNvPr id="9" name="Rectangular Callout 8"/>
          <p:cNvSpPr/>
          <p:nvPr/>
        </p:nvSpPr>
        <p:spPr bwMode="auto">
          <a:xfrm>
            <a:off x="556844" y="2696308"/>
            <a:ext cx="3815862" cy="1371600"/>
          </a:xfrm>
          <a:prstGeom prst="wedgeRectCallout">
            <a:avLst>
              <a:gd name="adj1" fmla="val 58302"/>
              <a:gd name="adj2" fmla="val 66995"/>
            </a:avLst>
          </a:prstGeom>
          <a:solidFill>
            <a:schemeClr val="accent3"/>
          </a:solidFill>
          <a:ln w="12700" cap="flat" cmpd="sng" algn="ctr">
            <a:solidFill>
              <a:schemeClr val="accent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rPr>
              <a:t>How will we know if the learners have achieved the desired results?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What will be accepted as evidence of </a:t>
            </a:r>
            <a:r>
              <a:rPr kumimoji="0" lang="en-US" sz="1600" b="0" i="0" u="none" strike="noStrike" cap="none" normalizeH="0" baseline="0" dirty="0" smtClean="0">
                <a:ln>
                  <a:noFill/>
                </a:ln>
                <a:solidFill>
                  <a:schemeClr val="tx1"/>
                </a:solidFill>
                <a:effectLst/>
                <a:latin typeface="Arial" pitchFamily="34" charset="0"/>
              </a:rPr>
              <a:t>learner’s </a:t>
            </a:r>
            <a:r>
              <a:rPr kumimoji="0" lang="en-US" sz="1600" b="0" i="0" u="none" strike="noStrike" cap="none" normalizeH="0" baseline="0" dirty="0" smtClean="0">
                <a:ln>
                  <a:noFill/>
                </a:ln>
                <a:solidFill>
                  <a:schemeClr val="tx1"/>
                </a:solidFill>
                <a:effectLst/>
                <a:latin typeface="Arial" pitchFamily="34" charset="0"/>
              </a:rPr>
              <a:t>understanding</a:t>
            </a:r>
            <a:r>
              <a:rPr kumimoji="0" lang="en-US" sz="1600" b="0" i="0" u="none" strike="noStrike" cap="none" normalizeH="0" dirty="0" smtClean="0">
                <a:ln>
                  <a:noFill/>
                </a:ln>
                <a:solidFill>
                  <a:schemeClr val="tx1"/>
                </a:solidFill>
                <a:effectLst/>
                <a:latin typeface="Arial" pitchFamily="34" charset="0"/>
              </a:rPr>
              <a:t> and proficiency?</a:t>
            </a:r>
            <a:endParaRPr kumimoji="0" lang="en-US" sz="1600" b="0" i="0" u="none" strike="noStrike" cap="none" normalizeH="0" baseline="0" dirty="0" smtClean="0">
              <a:ln>
                <a:noFill/>
              </a:ln>
              <a:solidFill>
                <a:schemeClr val="tx1"/>
              </a:solidFill>
              <a:effectLst/>
              <a:latin typeface="Arial" pitchFamily="34" charset="0"/>
            </a:endParaRPr>
          </a:p>
        </p:txBody>
      </p:sp>
      <p:sp>
        <p:nvSpPr>
          <p:cNvPr id="10" name="Rectangular Callout 9"/>
          <p:cNvSpPr/>
          <p:nvPr/>
        </p:nvSpPr>
        <p:spPr bwMode="auto">
          <a:xfrm>
            <a:off x="568566" y="4630614"/>
            <a:ext cx="3815862" cy="1184031"/>
          </a:xfrm>
          <a:prstGeom prst="wedgeRectCallout">
            <a:avLst>
              <a:gd name="adj1" fmla="val 58302"/>
              <a:gd name="adj2" fmla="val 66995"/>
            </a:avLst>
          </a:prstGeom>
          <a:solidFill>
            <a:schemeClr val="accent3"/>
          </a:solidFill>
          <a:ln w="12700" cap="flat" cmpd="sng" algn="ctr">
            <a:solidFill>
              <a:schemeClr val="accent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rPr>
              <a:t>What activities will equip learners with the needed knowledge and skills?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What materials and resources</a:t>
            </a:r>
            <a:r>
              <a:rPr kumimoji="0" lang="en-US" sz="1600" b="0" i="0" u="none" strike="noStrike" cap="none" normalizeH="0" dirty="0" smtClean="0">
                <a:ln>
                  <a:noFill/>
                </a:ln>
                <a:solidFill>
                  <a:schemeClr val="tx1"/>
                </a:solidFill>
                <a:effectLst/>
                <a:latin typeface="Arial" pitchFamily="34" charset="0"/>
              </a:rPr>
              <a:t> will be usefu</a:t>
            </a:r>
            <a:r>
              <a:rPr lang="en-US" sz="1600" dirty="0" smtClean="0">
                <a:latin typeface="Arial" pitchFamily="34" charset="0"/>
              </a:rPr>
              <a:t>l?</a:t>
            </a:r>
            <a:endParaRPr kumimoji="0" lang="en-US" sz="16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63344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6" name="Footer Placeholder 4"/>
          <p:cNvSpPr txBox="1">
            <a:spLocks noGrp="1"/>
          </p:cNvSpPr>
          <p:nvPr/>
        </p:nvSpPr>
        <p:spPr bwMode="auto">
          <a:xfrm>
            <a:off x="3124200" y="6248400"/>
            <a:ext cx="2895600" cy="457200"/>
          </a:xfrm>
          <a:prstGeom prst="rect">
            <a:avLst/>
          </a:prstGeom>
          <a:noFill/>
          <a:ln w="9525">
            <a:noFill/>
            <a:miter lim="800000"/>
            <a:headEnd/>
            <a:tailEnd/>
          </a:ln>
        </p:spPr>
        <p:txBody>
          <a:bodyPr lIns="92075" tIns="46038" rIns="92075" bIns="46038"/>
          <a:lstStyle/>
          <a:p>
            <a:pPr algn="ctr" eaLnBrk="0" fontAlgn="base" hangingPunct="0">
              <a:spcBef>
                <a:spcPct val="0"/>
              </a:spcBef>
              <a:spcAft>
                <a:spcPct val="0"/>
              </a:spcAft>
            </a:pPr>
            <a:fld id="{B0B0FC81-E195-4662-96E9-7F7E5C81FA47}" type="slidenum">
              <a:rPr lang="en-US" sz="1400" smtClean="0">
                <a:solidFill>
                  <a:srgbClr val="000000"/>
                </a:solidFill>
              </a:rPr>
              <a:pPr algn="ctr" eaLnBrk="0" fontAlgn="base" hangingPunct="0">
                <a:spcBef>
                  <a:spcPct val="0"/>
                </a:spcBef>
                <a:spcAft>
                  <a:spcPct val="0"/>
                </a:spcAft>
              </a:pPr>
              <a:t>43</a:t>
            </a:fld>
            <a:endParaRPr lang="en-US" sz="1400" smtClean="0">
              <a:solidFill>
                <a:srgbClr val="000000"/>
              </a:solidFill>
            </a:endParaRPr>
          </a:p>
        </p:txBody>
      </p:sp>
      <p:sp>
        <p:nvSpPr>
          <p:cNvPr id="144387" name="Rectangle 2"/>
          <p:cNvSpPr>
            <a:spLocks noGrp="1" noChangeArrowheads="1"/>
          </p:cNvSpPr>
          <p:nvPr>
            <p:ph type="title" idx="4294967295"/>
          </p:nvPr>
        </p:nvSpPr>
        <p:spPr>
          <a:xfrm>
            <a:off x="685800" y="304800"/>
            <a:ext cx="7772400" cy="1143000"/>
          </a:xfrm>
        </p:spPr>
        <p:txBody>
          <a:bodyPr lIns="92075" tIns="46038" rIns="92075" bIns="46038"/>
          <a:lstStyle/>
          <a:p>
            <a:pPr eaLnBrk="1" hangingPunct="1"/>
            <a:r>
              <a:rPr lang="en-US" sz="4000" b="1" dirty="0" smtClean="0">
                <a:solidFill>
                  <a:schemeClr val="tx1"/>
                </a:solidFill>
              </a:rPr>
              <a:t>Understanding by Design </a:t>
            </a:r>
            <a:r>
              <a:rPr lang="en-US" sz="4000" dirty="0" smtClean="0"/>
              <a:t/>
            </a:r>
            <a:br>
              <a:rPr lang="en-US" sz="4000" dirty="0" smtClean="0"/>
            </a:br>
            <a:r>
              <a:rPr lang="en-US" sz="2800" dirty="0" smtClean="0"/>
              <a:t>Wiggins &amp; </a:t>
            </a:r>
            <a:r>
              <a:rPr lang="en-US" sz="2800" dirty="0" err="1" smtClean="0"/>
              <a:t>McTighe</a:t>
            </a:r>
            <a:r>
              <a:rPr lang="en-US" sz="2800" dirty="0" smtClean="0"/>
              <a:t> (1997, 2005)</a:t>
            </a:r>
            <a:endParaRPr lang="en-US" sz="4000" dirty="0" smtClean="0"/>
          </a:p>
        </p:txBody>
      </p:sp>
      <p:sp>
        <p:nvSpPr>
          <p:cNvPr id="144388" name="Rectangle 3"/>
          <p:cNvSpPr>
            <a:spLocks noGrp="1" noChangeArrowheads="1"/>
          </p:cNvSpPr>
          <p:nvPr>
            <p:ph type="body" idx="4294967295"/>
          </p:nvPr>
        </p:nvSpPr>
        <p:spPr>
          <a:xfrm>
            <a:off x="381000" y="1524000"/>
            <a:ext cx="8534400" cy="3962400"/>
          </a:xfrm>
        </p:spPr>
        <p:txBody>
          <a:bodyPr lIns="92075" tIns="46038" rIns="92075" bIns="46038"/>
          <a:lstStyle/>
          <a:p>
            <a:pPr eaLnBrk="1" hangingPunct="1">
              <a:lnSpc>
                <a:spcPct val="90000"/>
              </a:lnSpc>
              <a:buFont typeface="Arial" charset="0"/>
              <a:buNone/>
            </a:pPr>
            <a:r>
              <a:rPr lang="en-US" dirty="0" smtClean="0"/>
              <a:t>Stage 1.  Identify Desired Results</a:t>
            </a:r>
          </a:p>
          <a:p>
            <a:pPr eaLnBrk="1" hangingPunct="1">
              <a:lnSpc>
                <a:spcPct val="90000"/>
              </a:lnSpc>
              <a:buFont typeface="Arial" charset="0"/>
              <a:buNone/>
            </a:pPr>
            <a:endParaRPr lang="en-US" sz="1400" dirty="0" smtClean="0"/>
          </a:p>
          <a:p>
            <a:pPr eaLnBrk="1" hangingPunct="1">
              <a:lnSpc>
                <a:spcPct val="90000"/>
              </a:lnSpc>
              <a:buFont typeface="Arial" charset="0"/>
              <a:buNone/>
            </a:pPr>
            <a:r>
              <a:rPr lang="en-US" dirty="0" smtClean="0"/>
              <a:t>Stage 2.  Determine Acceptable Evidence</a:t>
            </a:r>
          </a:p>
          <a:p>
            <a:pPr eaLnBrk="1" hangingPunct="1">
              <a:lnSpc>
                <a:spcPct val="90000"/>
              </a:lnSpc>
              <a:buFont typeface="Arial" charset="0"/>
              <a:buNone/>
            </a:pPr>
            <a:endParaRPr lang="en-US" sz="1050" dirty="0" smtClean="0"/>
          </a:p>
          <a:p>
            <a:pPr eaLnBrk="1" hangingPunct="1">
              <a:lnSpc>
                <a:spcPct val="90000"/>
              </a:lnSpc>
              <a:buFont typeface="Arial" charset="0"/>
              <a:buNone/>
            </a:pPr>
            <a:r>
              <a:rPr lang="en-US" dirty="0" smtClean="0"/>
              <a:t>Stage 3.  Plan Learning Experiences</a:t>
            </a:r>
          </a:p>
          <a:p>
            <a:pPr eaLnBrk="1" hangingPunct="1">
              <a:lnSpc>
                <a:spcPct val="90000"/>
              </a:lnSpc>
              <a:buFont typeface="Arial" charset="0"/>
              <a:buNone/>
            </a:pPr>
            <a:r>
              <a:rPr lang="en-US" dirty="0" smtClean="0"/>
              <a:t>              and Instruction</a:t>
            </a:r>
          </a:p>
          <a:p>
            <a:pPr eaLnBrk="1" hangingPunct="1">
              <a:lnSpc>
                <a:spcPct val="90000"/>
              </a:lnSpc>
              <a:buNone/>
            </a:pPr>
            <a:endParaRPr lang="en-US" dirty="0" smtClean="0"/>
          </a:p>
          <a:p>
            <a:pPr eaLnBrk="1" hangingPunct="1">
              <a:lnSpc>
                <a:spcPct val="90000"/>
              </a:lnSpc>
              <a:buNone/>
            </a:pPr>
            <a:r>
              <a:rPr lang="en-US" dirty="0" smtClean="0"/>
              <a:t>Overall: </a:t>
            </a:r>
            <a:r>
              <a:rPr lang="en-US" i="1" dirty="0" smtClean="0"/>
              <a:t>Are the desired results, assessments, and learning activities ALIGNED? </a:t>
            </a:r>
          </a:p>
          <a:p>
            <a:pPr eaLnBrk="1" hangingPunct="1">
              <a:lnSpc>
                <a:spcPct val="90000"/>
              </a:lnSpc>
              <a:buFont typeface="Arial" charset="0"/>
              <a:buNone/>
            </a:pPr>
            <a:endParaRPr lang="en-US" dirty="0" smtClean="0"/>
          </a:p>
        </p:txBody>
      </p:sp>
      <p:sp>
        <p:nvSpPr>
          <p:cNvPr id="144389" name="Text Box 4"/>
          <p:cNvSpPr txBox="1">
            <a:spLocks noChangeArrowheads="1"/>
          </p:cNvSpPr>
          <p:nvPr/>
        </p:nvSpPr>
        <p:spPr bwMode="auto">
          <a:xfrm>
            <a:off x="252412" y="6172200"/>
            <a:ext cx="8891588" cy="3381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dirty="0" smtClean="0">
                <a:solidFill>
                  <a:srgbClr val="000000"/>
                </a:solidFill>
              </a:rPr>
              <a:t>From: Wiggins, Grant and </a:t>
            </a:r>
            <a:r>
              <a:rPr lang="en-US" sz="1600" dirty="0" err="1" smtClean="0">
                <a:solidFill>
                  <a:srgbClr val="000000"/>
                </a:solidFill>
              </a:rPr>
              <a:t>McTighe</a:t>
            </a:r>
            <a:r>
              <a:rPr lang="en-US" sz="1600" dirty="0" smtClean="0">
                <a:solidFill>
                  <a:srgbClr val="000000"/>
                </a:solidFill>
              </a:rPr>
              <a:t>, Jay. 1997. </a:t>
            </a:r>
            <a:r>
              <a:rPr lang="en-US" sz="1600" i="1" dirty="0" smtClean="0">
                <a:solidFill>
                  <a:srgbClr val="000000"/>
                </a:solidFill>
              </a:rPr>
              <a:t>Understanding by Design</a:t>
            </a:r>
            <a:r>
              <a:rPr lang="en-US" sz="1600" dirty="0" smtClean="0">
                <a:solidFill>
                  <a:srgbClr val="000000"/>
                </a:solidFill>
              </a:rPr>
              <a:t>. Alexandria, VA: ASCD</a:t>
            </a:r>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450"/>
            <a:ext cx="8534400" cy="1143000"/>
          </a:xfrm>
        </p:spPr>
        <p:txBody>
          <a:bodyPr/>
          <a:lstStyle/>
          <a:p>
            <a:pPr algn="l"/>
            <a:r>
              <a:rPr lang="en-US" sz="4000" dirty="0" smtClean="0"/>
              <a:t>Understanding by Design (</a:t>
            </a:r>
            <a:r>
              <a:rPr lang="en-US" sz="4000" dirty="0" err="1" smtClean="0"/>
              <a:t>UbD</a:t>
            </a:r>
            <a:r>
              <a:rPr lang="en-US" sz="4000" dirty="0" smtClean="0"/>
              <a:t>) Process</a:t>
            </a:r>
            <a:endParaRPr lang="en-US" sz="4000" dirty="0"/>
          </a:p>
        </p:txBody>
      </p:sp>
      <p:sp>
        <p:nvSpPr>
          <p:cNvPr id="3" name="TextBox 2"/>
          <p:cNvSpPr txBox="1"/>
          <p:nvPr/>
        </p:nvSpPr>
        <p:spPr>
          <a:xfrm>
            <a:off x="1219201" y="805235"/>
            <a:ext cx="7537937" cy="646331"/>
          </a:xfrm>
          <a:prstGeom prst="rect">
            <a:avLst/>
          </a:prstGeom>
          <a:noFill/>
        </p:spPr>
        <p:txBody>
          <a:bodyPr wrap="square" rtlCol="0">
            <a:spAutoFit/>
          </a:bodyPr>
          <a:lstStyle/>
          <a:p>
            <a:r>
              <a:rPr lang="en-US" sz="3600" dirty="0" smtClean="0">
                <a:solidFill>
                  <a:schemeClr val="accent6">
                    <a:lumMod val="60000"/>
                    <a:lumOff val="40000"/>
                  </a:schemeClr>
                </a:solidFill>
                <a:latin typeface="Arial" pitchFamily="34" charset="0"/>
              </a:rPr>
              <a:t>vs. Engineering Design Process</a:t>
            </a:r>
            <a:endParaRPr lang="en-US" sz="3600" dirty="0">
              <a:solidFill>
                <a:schemeClr val="accent6">
                  <a:lumMod val="60000"/>
                  <a:lumOff val="40000"/>
                </a:schemeClr>
              </a:solidFill>
              <a:latin typeface="Arial" pitchFamily="34" charset="0"/>
            </a:endParaRPr>
          </a:p>
        </p:txBody>
      </p:sp>
      <p:graphicFrame>
        <p:nvGraphicFramePr>
          <p:cNvPr id="6" name="Diagram 5"/>
          <p:cNvGraphicFramePr/>
          <p:nvPr>
            <p:extLst>
              <p:ext uri="{D42A27DB-BD31-4B8C-83A1-F6EECF244321}">
                <p14:modId xmlns:p14="http://schemas.microsoft.com/office/powerpoint/2010/main" val="1974380329"/>
              </p:ext>
            </p:extLst>
          </p:nvPr>
        </p:nvGraphicFramePr>
        <p:xfrm>
          <a:off x="-691662" y="1870153"/>
          <a:ext cx="7098323" cy="4593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04563091"/>
              </p:ext>
            </p:extLst>
          </p:nvPr>
        </p:nvGraphicFramePr>
        <p:xfrm>
          <a:off x="5738445" y="3296138"/>
          <a:ext cx="2719755" cy="1559560"/>
        </p:xfrm>
        <a:graphic>
          <a:graphicData uri="http://schemas.openxmlformats.org/drawingml/2006/table">
            <a:tbl>
              <a:tblPr firstRow="1" bandRow="1">
                <a:tableStyleId>{16D9F66E-5EB9-4882-86FB-DCBF35E3C3E4}</a:tableStyleId>
              </a:tblPr>
              <a:tblGrid>
                <a:gridCol w="2719755"/>
              </a:tblGrid>
              <a:tr h="370840">
                <a:tc>
                  <a:txBody>
                    <a:bodyPr/>
                    <a:lstStyle/>
                    <a:p>
                      <a:r>
                        <a:rPr lang="en-US" dirty="0" smtClean="0"/>
                        <a:t>Think about it…</a:t>
                      </a:r>
                      <a:endParaRPr lang="en-US" dirty="0"/>
                    </a:p>
                  </a:txBody>
                  <a:tcPr/>
                </a:tc>
              </a:tr>
              <a:tr h="370840">
                <a:tc>
                  <a:txBody>
                    <a:bodyPr/>
                    <a:lstStyle/>
                    <a:p>
                      <a:r>
                        <a:rPr lang="en-US" dirty="0" smtClean="0"/>
                        <a:t>Why is it important to understand the parallels</a:t>
                      </a:r>
                      <a:r>
                        <a:rPr lang="en-US" baseline="0" dirty="0" smtClean="0"/>
                        <a:t> between these two processes?</a:t>
                      </a:r>
                      <a:endParaRPr lang="en-US" dirty="0"/>
                    </a:p>
                  </a:txBody>
                  <a:tcPr/>
                </a:tc>
              </a:tr>
            </a:tbl>
          </a:graphicData>
        </a:graphic>
      </p:graphicFrame>
    </p:spTree>
    <p:extLst>
      <p:ext uri="{BB962C8B-B14F-4D97-AF65-F5344CB8AC3E}">
        <p14:creationId xmlns:p14="http://schemas.microsoft.com/office/powerpoint/2010/main" val="90506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sz="3200" dirty="0" smtClean="0">
                <a:latin typeface="Arial" pitchFamily="34" charset="0"/>
                <a:cs typeface="Arial" pitchFamily="34" charset="0"/>
              </a:rPr>
              <a:t>Understand Big Ideas </a:t>
            </a:r>
            <a:endParaRPr lang="en-US" sz="3200" dirty="0">
              <a:latin typeface="Arial" pitchFamily="34" charset="0"/>
              <a:cs typeface="Arial" pitchFamily="34" charset="0"/>
            </a:endParaRPr>
          </a:p>
        </p:txBody>
      </p:sp>
      <p:sp>
        <p:nvSpPr>
          <p:cNvPr id="2" name="Text Placeholder 1"/>
          <p:cNvSpPr>
            <a:spLocks noGrp="1"/>
          </p:cNvSpPr>
          <p:nvPr>
            <p:ph type="body" idx="1"/>
          </p:nvPr>
        </p:nvSpPr>
        <p:spPr/>
        <p:txBody>
          <a:bodyPr rtlCol="0">
            <a:normAutofit/>
          </a:bodyPr>
          <a:lstStyle/>
          <a:p>
            <a:pPr eaLnBrk="0" fontAlgn="auto" hangingPunct="0">
              <a:spcAft>
                <a:spcPts val="0"/>
              </a:spcAft>
              <a:defRPr/>
            </a:pPr>
            <a:r>
              <a:rPr lang="en-US" sz="2800" dirty="0" smtClean="0">
                <a:latin typeface="Arial" pitchFamily="34" charset="0"/>
                <a:cs typeface="Arial" pitchFamily="34" charset="0"/>
              </a:rPr>
              <a:t>HOW PEOPLE LEARN</a:t>
            </a:r>
            <a:endParaRPr lang="en-US" sz="28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7ECEEB91-7B2E-426F-9D28-4A4F60F7A45B}" type="slidenum">
              <a:rPr lang="en-US"/>
              <a:pPr>
                <a:defRPr/>
              </a:pPr>
              <a:t>45</a:t>
            </a:fld>
            <a:endParaRPr lang="en-US" dirty="0"/>
          </a:p>
        </p:txBody>
      </p:sp>
    </p:spTree>
    <p:extLst>
      <p:ext uri="{BB962C8B-B14F-4D97-AF65-F5344CB8AC3E}">
        <p14:creationId xmlns:p14="http://schemas.microsoft.com/office/powerpoint/2010/main" val="1995748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Title 2"/>
          <p:cNvSpPr>
            <a:spLocks noGrp="1"/>
          </p:cNvSpPr>
          <p:nvPr>
            <p:ph type="title" idx="4294967295"/>
          </p:nvPr>
        </p:nvSpPr>
        <p:spPr>
          <a:xfrm>
            <a:off x="457200" y="28455"/>
            <a:ext cx="8229600" cy="1143000"/>
          </a:xfrm>
        </p:spPr>
        <p:txBody>
          <a:bodyPr/>
          <a:lstStyle/>
          <a:p>
            <a:pPr algn="l"/>
            <a:r>
              <a:rPr lang="en-US" sz="4000" dirty="0" smtClean="0">
                <a:latin typeface="Arial" pitchFamily="34" charset="0"/>
                <a:ea typeface="ヒラギノ角ゴ Pro W3"/>
                <a:cs typeface="ヒラギノ角ゴ Pro W3"/>
              </a:rPr>
              <a:t>Concept: Understanding Big Ideas</a:t>
            </a:r>
          </a:p>
        </p:txBody>
      </p:sp>
      <p:sp>
        <p:nvSpPr>
          <p:cNvPr id="3" name="Slide Number Placeholder 2"/>
          <p:cNvSpPr>
            <a:spLocks noGrp="1"/>
          </p:cNvSpPr>
          <p:nvPr>
            <p:ph type="sldNum" sz="quarter" idx="12"/>
          </p:nvPr>
        </p:nvSpPr>
        <p:spPr/>
        <p:txBody>
          <a:bodyPr/>
          <a:lstStyle/>
          <a:p>
            <a:pPr>
              <a:defRPr/>
            </a:pPr>
            <a:fld id="{42C5C9D6-6223-4971-B372-89F5A270F38B}" type="slidenum">
              <a:rPr lang="en-US"/>
              <a:pPr>
                <a:defRPr/>
              </a:pPr>
              <a:t>46</a:t>
            </a:fld>
            <a:endParaRPr lang="en-US" dirty="0"/>
          </a:p>
        </p:txBody>
      </p:sp>
      <p:graphicFrame>
        <p:nvGraphicFramePr>
          <p:cNvPr id="7" name="Table 6"/>
          <p:cNvGraphicFramePr>
            <a:graphicFrameLocks noGrp="1"/>
          </p:cNvGraphicFramePr>
          <p:nvPr/>
        </p:nvGraphicFramePr>
        <p:xfrm>
          <a:off x="620110" y="1562910"/>
          <a:ext cx="7830208" cy="4211320"/>
        </p:xfrm>
        <a:graphic>
          <a:graphicData uri="http://schemas.openxmlformats.org/drawingml/2006/table">
            <a:tbl>
              <a:tblPr firstRow="1" bandRow="1">
                <a:tableStyleId>{69CF1AB2-1976-4502-BF36-3FF5EA218861}</a:tableStyleId>
              </a:tblPr>
              <a:tblGrid>
                <a:gridCol w="3915104"/>
                <a:gridCol w="3915104"/>
              </a:tblGrid>
              <a:tr h="370840">
                <a:tc>
                  <a:txBody>
                    <a:bodyPr/>
                    <a:lstStyle/>
                    <a:p>
                      <a:r>
                        <a:rPr lang="en-US" dirty="0" smtClean="0"/>
                        <a:t>LESSON</a:t>
                      </a:r>
                      <a:endParaRPr lang="en-US" dirty="0"/>
                    </a:p>
                  </a:txBody>
                  <a:tcPr/>
                </a:tc>
                <a:tc>
                  <a:txBody>
                    <a:bodyPr/>
                    <a:lstStyle/>
                    <a:p>
                      <a:r>
                        <a:rPr lang="en-US" dirty="0" smtClean="0"/>
                        <a:t>ACTIVITY</a:t>
                      </a:r>
                      <a:endParaRPr lang="en-US" dirty="0"/>
                    </a:p>
                  </a:txBody>
                  <a:tcPr/>
                </a:tc>
              </a:tr>
              <a:tr h="370840">
                <a:tc>
                  <a:txBody>
                    <a:bodyPr/>
                    <a:lstStyle/>
                    <a:p>
                      <a:pPr marL="342900" indent="-342900">
                        <a:buFont typeface="Wingdings" pitchFamily="2" charset="2"/>
                        <a:buChar char="q"/>
                      </a:pPr>
                      <a:r>
                        <a:rPr lang="en-US" sz="1600" dirty="0" smtClean="0"/>
                        <a:t>To understand a topic or subject is to use knowledge in sophisticated, flexible ways. </a:t>
                      </a:r>
                    </a:p>
                    <a:p>
                      <a:pPr marL="342900" indent="-342900">
                        <a:buFont typeface="Wingdings" pitchFamily="2" charset="2"/>
                        <a:buChar char="q"/>
                      </a:pPr>
                      <a:r>
                        <a:rPr lang="en-US" sz="1600" dirty="0" smtClean="0"/>
                        <a:t> Knowledge and skill are necessary elements of understanding, but they are not synonymous with understanding.  </a:t>
                      </a:r>
                    </a:p>
                    <a:p>
                      <a:pPr marL="342900" indent="-342900">
                        <a:buFont typeface="Wingdings" pitchFamily="2" charset="2"/>
                        <a:buChar char="q"/>
                      </a:pPr>
                      <a:r>
                        <a:rPr lang="en-US" sz="1600" dirty="0" smtClean="0"/>
                        <a:t> Matters of understanding require more:</a:t>
                      </a:r>
                      <a:r>
                        <a:rPr lang="en-US" sz="1600" baseline="0" dirty="0" smtClean="0"/>
                        <a:t>  </a:t>
                      </a:r>
                      <a:r>
                        <a:rPr lang="en-US" sz="1600" dirty="0" smtClean="0"/>
                        <a:t>Learners need to make conscious sense and apt use of the knowledge they are learning and the principles underlying it.</a:t>
                      </a:r>
                    </a:p>
                  </a:txBody>
                  <a:tcPr/>
                </a:tc>
                <a:tc>
                  <a:txBody>
                    <a:bodyPr/>
                    <a:lstStyle/>
                    <a:p>
                      <a:pPr marL="342900" indent="-342900">
                        <a:buAutoNum type="arabicPeriod"/>
                      </a:pPr>
                      <a:r>
                        <a:rPr lang="en-US" sz="1600" dirty="0" smtClean="0"/>
                        <a:t>Break up into pairs.</a:t>
                      </a:r>
                    </a:p>
                    <a:p>
                      <a:pPr marL="342900" indent="-342900">
                        <a:buAutoNum type="arabicPeriod"/>
                      </a:pPr>
                      <a:r>
                        <a:rPr lang="en-US" sz="1600" dirty="0" smtClean="0"/>
                        <a:t>Discuss reasons for why it’s important for students to understand the big ideas.</a:t>
                      </a:r>
                    </a:p>
                    <a:p>
                      <a:pPr marL="342900" indent="-342900">
                        <a:buAutoNum type="arabicPeriod"/>
                      </a:pPr>
                      <a:r>
                        <a:rPr lang="en-US" sz="1600" dirty="0" smtClean="0"/>
                        <a:t>Be prepared to share your top 2</a:t>
                      </a:r>
                      <a:r>
                        <a:rPr lang="en-US" sz="1600" baseline="0" dirty="0" smtClean="0"/>
                        <a:t> ideas with the </a:t>
                      </a:r>
                      <a:r>
                        <a:rPr lang="en-US" sz="1600" dirty="0" smtClean="0"/>
                        <a:t>class</a:t>
                      </a:r>
                      <a:r>
                        <a:rPr lang="en-US" sz="1600" baseline="0" dirty="0" smtClean="0"/>
                        <a:t> (instructor will document ideas on the large post-it).</a:t>
                      </a:r>
                    </a:p>
                    <a:p>
                      <a:pPr marL="342900" indent="-342900">
                        <a:buAutoNum type="arabicPeriod"/>
                      </a:pPr>
                      <a:r>
                        <a:rPr lang="en-US" sz="1600" baseline="0" dirty="0" smtClean="0"/>
                        <a:t>Using the colored dots, score your top three items.</a:t>
                      </a:r>
                    </a:p>
                    <a:p>
                      <a:pPr marL="342900" indent="-342900">
                        <a:buAutoNum type="arabicPeriod"/>
                      </a:pPr>
                      <a:r>
                        <a:rPr lang="en-US" sz="1600" baseline="0" dirty="0" smtClean="0"/>
                        <a:t>Instructor will tally votes and share out results with the team.</a:t>
                      </a:r>
                    </a:p>
                  </a:txBody>
                  <a:tcPr/>
                </a:tc>
              </a:tr>
              <a:tr h="370840">
                <a:tc gridSpan="2">
                  <a:txBody>
                    <a:bodyPr/>
                    <a:lstStyle/>
                    <a:p>
                      <a:pPr marL="342900" indent="-342900">
                        <a:buNone/>
                      </a:pPr>
                      <a:r>
                        <a:rPr lang="en-US" sz="1600" baseline="0" dirty="0" smtClean="0"/>
                        <a:t>Questions:</a:t>
                      </a:r>
                    </a:p>
                    <a:p>
                      <a:pPr marL="342900" indent="-342900">
                        <a:buFont typeface="+mj-lt"/>
                        <a:buAutoNum type="arabicPeriod"/>
                      </a:pPr>
                      <a:r>
                        <a:rPr lang="en-US" sz="1600" baseline="0" dirty="0" smtClean="0"/>
                        <a:t>How do the tallied votes differ from your personal top three?</a:t>
                      </a:r>
                    </a:p>
                    <a:p>
                      <a:pPr marL="342900" indent="-342900">
                        <a:buFont typeface="+mj-lt"/>
                        <a:buAutoNum type="arabicPeriod"/>
                      </a:pPr>
                      <a:r>
                        <a:rPr lang="en-US" sz="1600" baseline="0" dirty="0" smtClean="0"/>
                        <a:t>Have your top three reasons changed as a result of this activity?</a:t>
                      </a:r>
                    </a:p>
                    <a:p>
                      <a:pPr marL="342900" indent="-342900">
                        <a:buFont typeface="+mj-lt"/>
                        <a:buAutoNum type="arabicPeriod"/>
                      </a:pPr>
                      <a:r>
                        <a:rPr lang="en-US" sz="1600" baseline="0" dirty="0" smtClean="0"/>
                        <a:t>How did this activity help you to better understand the concept of ‘understanding big ideas’?</a:t>
                      </a:r>
                      <a:endParaRPr lang="en-US" sz="1600" dirty="0" smtClean="0"/>
                    </a:p>
                  </a:txBody>
                  <a:tcPr/>
                </a:tc>
                <a:tc hMerge="1">
                  <a:txBody>
                    <a:bodyPr/>
                    <a:lstStyle/>
                    <a:p>
                      <a:pPr lvl="1">
                        <a:buFont typeface="Arial" pitchFamily="34" charset="0"/>
                        <a:buChar char="•"/>
                      </a:pPr>
                      <a:endParaRPr lang="en-US" sz="1600" dirty="0" smtClean="0"/>
                    </a:p>
                  </a:txBody>
                  <a:tcPr/>
                </a:tc>
              </a:tr>
            </a:tbl>
          </a:graphicData>
        </a:graphic>
      </p:graphicFrame>
    </p:spTree>
    <p:extLst>
      <p:ext uri="{BB962C8B-B14F-4D97-AF65-F5344CB8AC3E}">
        <p14:creationId xmlns:p14="http://schemas.microsoft.com/office/powerpoint/2010/main" val="363708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450"/>
            <a:ext cx="7772400" cy="1143000"/>
          </a:xfrm>
        </p:spPr>
        <p:txBody>
          <a:bodyPr/>
          <a:lstStyle/>
          <a:p>
            <a:pPr algn="l"/>
            <a:r>
              <a:rPr lang="en-US" sz="4000" dirty="0" smtClean="0">
                <a:latin typeface="Arial" pitchFamily="34" charset="0"/>
                <a:cs typeface="Arial" pitchFamily="34" charset="0"/>
              </a:rPr>
              <a:t>Concept: Curricular Priorities </a:t>
            </a:r>
            <a:endParaRPr lang="en-US" sz="4000" dirty="0">
              <a:latin typeface="Arial" pitchFamily="34" charset="0"/>
              <a:cs typeface="Arial" pitchFamily="34" charset="0"/>
            </a:endParaRPr>
          </a:p>
        </p:txBody>
      </p:sp>
      <p:sp>
        <p:nvSpPr>
          <p:cNvPr id="3" name="TextBox 2"/>
          <p:cNvSpPr txBox="1"/>
          <p:nvPr/>
        </p:nvSpPr>
        <p:spPr>
          <a:xfrm>
            <a:off x="1219201" y="805235"/>
            <a:ext cx="7537937" cy="646331"/>
          </a:xfrm>
          <a:prstGeom prst="rect">
            <a:avLst/>
          </a:prstGeom>
          <a:noFill/>
        </p:spPr>
        <p:txBody>
          <a:bodyPr wrap="square" rtlCol="0">
            <a:spAutoFit/>
          </a:bodyPr>
          <a:lstStyle/>
          <a:p>
            <a:endParaRPr lang="en-US" sz="3600" dirty="0">
              <a:solidFill>
                <a:schemeClr val="accent6">
                  <a:lumMod val="60000"/>
                  <a:lumOff val="40000"/>
                </a:schemeClr>
              </a:solidFill>
              <a:latin typeface="Arial" pitchFamily="34" charset="0"/>
            </a:endParaRPr>
          </a:p>
        </p:txBody>
      </p:sp>
      <p:graphicFrame>
        <p:nvGraphicFramePr>
          <p:cNvPr id="12" name="Diagram 11"/>
          <p:cNvGraphicFramePr/>
          <p:nvPr/>
        </p:nvGraphicFramePr>
        <p:xfrm>
          <a:off x="-581891" y="1451566"/>
          <a:ext cx="6384966" cy="4369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56260" y="6078359"/>
            <a:ext cx="3954483" cy="430887"/>
          </a:xfrm>
          <a:prstGeom prst="rect">
            <a:avLst/>
          </a:prstGeom>
          <a:noFill/>
        </p:spPr>
        <p:txBody>
          <a:bodyPr wrap="square" rtlCol="0">
            <a:spAutoFit/>
          </a:bodyPr>
          <a:lstStyle/>
          <a:p>
            <a:r>
              <a:rPr lang="en-US" sz="1100" dirty="0" smtClean="0"/>
              <a:t>-Understanding by Design, </a:t>
            </a:r>
          </a:p>
          <a:p>
            <a:r>
              <a:rPr lang="en-US" sz="1100" dirty="0" smtClean="0"/>
              <a:t>Wiggins and McTighe (1998)</a:t>
            </a:r>
            <a:endParaRPr lang="en-US" sz="1100" dirty="0" smtClean="0">
              <a:latin typeface="Arial" pitchFamily="34" charset="0"/>
              <a:ea typeface="ヒラギノ角ゴ Pro W3"/>
              <a:cs typeface="ヒラギノ角ゴ Pro W3"/>
            </a:endParaRPr>
          </a:p>
        </p:txBody>
      </p:sp>
      <p:sp>
        <p:nvSpPr>
          <p:cNvPr id="14" name="TextBox 13"/>
          <p:cNvSpPr txBox="1"/>
          <p:nvPr/>
        </p:nvSpPr>
        <p:spPr>
          <a:xfrm>
            <a:off x="4928263" y="1522816"/>
            <a:ext cx="3895106" cy="4555093"/>
          </a:xfrm>
          <a:prstGeom prst="rect">
            <a:avLst/>
          </a:prstGeom>
          <a:solidFill>
            <a:schemeClr val="bg1">
              <a:lumMod val="95000"/>
            </a:schemeClr>
          </a:solidFill>
          <a:effectLst/>
        </p:spPr>
        <p:txBody>
          <a:bodyPr wrap="square" rtlCol="0">
            <a:spAutoFit/>
          </a:bodyPr>
          <a:lstStyle/>
          <a:p>
            <a:r>
              <a:rPr lang="en-US" sz="2000" dirty="0" smtClean="0"/>
              <a:t>Things to Consider:</a:t>
            </a:r>
          </a:p>
          <a:p>
            <a:endParaRPr lang="en-US" dirty="0" smtClean="0"/>
          </a:p>
          <a:p>
            <a:pPr>
              <a:buFont typeface="Arial" pitchFamily="34" charset="0"/>
              <a:buChar char="•"/>
            </a:pPr>
            <a:r>
              <a:rPr lang="en-US" dirty="0" smtClean="0"/>
              <a:t> Are the topics </a:t>
            </a:r>
            <a:r>
              <a:rPr lang="en-US" b="1" dirty="0" smtClean="0"/>
              <a:t>enduring and transferable </a:t>
            </a:r>
            <a:r>
              <a:rPr lang="en-US" dirty="0" smtClean="0"/>
              <a:t>big ideas having value beyond the classroom?</a:t>
            </a:r>
          </a:p>
          <a:p>
            <a:endParaRPr lang="en-US" dirty="0" smtClean="0"/>
          </a:p>
          <a:p>
            <a:pPr>
              <a:buFont typeface="Arial" pitchFamily="34" charset="0"/>
              <a:buChar char="•"/>
            </a:pPr>
            <a:r>
              <a:rPr lang="en-US" dirty="0" smtClean="0"/>
              <a:t> Are the topics big ideas and </a:t>
            </a:r>
            <a:r>
              <a:rPr lang="en-US" b="1" dirty="0" smtClean="0"/>
              <a:t>core processes </a:t>
            </a:r>
            <a:r>
              <a:rPr lang="en-US" dirty="0" smtClean="0"/>
              <a:t>at the heart of the discipline?</a:t>
            </a:r>
          </a:p>
          <a:p>
            <a:pPr>
              <a:buFont typeface="Arial" pitchFamily="34" charset="0"/>
              <a:buChar char="•"/>
            </a:pPr>
            <a:endParaRPr lang="en-US" dirty="0" smtClean="0"/>
          </a:p>
          <a:p>
            <a:pPr>
              <a:buFont typeface="Arial" pitchFamily="34" charset="0"/>
              <a:buChar char="•"/>
            </a:pPr>
            <a:r>
              <a:rPr lang="en-US" dirty="0" smtClean="0"/>
              <a:t> Are the topics </a:t>
            </a:r>
            <a:r>
              <a:rPr lang="en-US" b="1" dirty="0" smtClean="0"/>
              <a:t>abstract, counterintuitive, often misunderstood, or easily misunderstood </a:t>
            </a:r>
            <a:r>
              <a:rPr lang="en-US" dirty="0" smtClean="0"/>
              <a:t>ideas requiring uncoverage?</a:t>
            </a:r>
          </a:p>
          <a:p>
            <a:endParaRPr lang="en-US" dirty="0" smtClean="0"/>
          </a:p>
          <a:p>
            <a:pPr>
              <a:buFont typeface="Arial" pitchFamily="34" charset="0"/>
              <a:buChar char="•"/>
            </a:pPr>
            <a:r>
              <a:rPr lang="en-US" dirty="0" smtClean="0"/>
              <a:t>  Are the topics big ideas </a:t>
            </a:r>
            <a:r>
              <a:rPr lang="en-US" b="1" dirty="0" smtClean="0"/>
              <a:t>embedded in facts, skills and activities</a:t>
            </a:r>
            <a:r>
              <a:rPr lang="en-US" dirty="0" smtClean="0"/>
              <a:t>?</a:t>
            </a:r>
          </a:p>
        </p:txBody>
      </p:sp>
    </p:spTree>
    <p:extLst>
      <p:ext uri="{BB962C8B-B14F-4D97-AF65-F5344CB8AC3E}">
        <p14:creationId xmlns:p14="http://schemas.microsoft.com/office/powerpoint/2010/main" val="270924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4" cstate="print"/>
          <a:srcRect/>
          <a:stretch>
            <a:fillRect/>
          </a:stretch>
        </p:blipFill>
        <p:spPr bwMode="auto">
          <a:xfrm>
            <a:off x="76201" y="381001"/>
            <a:ext cx="2269067" cy="3048000"/>
          </a:xfrm>
          <a:prstGeom prst="rect">
            <a:avLst/>
          </a:prstGeom>
          <a:noFill/>
          <a:ln w="9525">
            <a:noFill/>
            <a:miter lim="800000"/>
            <a:headEnd/>
            <a:tailEnd/>
          </a:ln>
        </p:spPr>
      </p:pic>
      <p:sp>
        <p:nvSpPr>
          <p:cNvPr id="214020" name="Rectangle 4"/>
          <p:cNvSpPr>
            <a:spLocks noChangeArrowheads="1"/>
          </p:cNvSpPr>
          <p:nvPr/>
        </p:nvSpPr>
        <p:spPr bwMode="auto">
          <a:xfrm>
            <a:off x="5257800" y="6100870"/>
            <a:ext cx="3657600" cy="757130"/>
          </a:xfrm>
          <a:prstGeom prst="rect">
            <a:avLst/>
          </a:prstGeom>
          <a:noFill/>
          <a:ln w="9525">
            <a:noFill/>
            <a:miter lim="800000"/>
            <a:headEnd/>
            <a:tailEnd/>
          </a:ln>
        </p:spPr>
        <p:txBody>
          <a:bodyPr wrap="square">
            <a:spAutoFit/>
          </a:bodyPr>
          <a:lstStyle/>
          <a:p>
            <a:pPr fontAlgn="base">
              <a:lnSpc>
                <a:spcPct val="80000"/>
              </a:lnSpc>
              <a:spcBef>
                <a:spcPct val="20000"/>
              </a:spcBef>
              <a:spcAft>
                <a:spcPct val="0"/>
              </a:spcAft>
              <a:buFontTx/>
              <a:buChar char="•"/>
            </a:pPr>
            <a:r>
              <a:rPr lang="en-US" dirty="0" err="1" smtClean="0">
                <a:solidFill>
                  <a:srgbClr val="000000"/>
                </a:solidFill>
                <a:hlinkClick r:id="rId5"/>
              </a:rPr>
              <a:t>Bransford</a:t>
            </a:r>
            <a:r>
              <a:rPr lang="en-US" dirty="0" smtClean="0">
                <a:solidFill>
                  <a:srgbClr val="000000"/>
                </a:solidFill>
                <a:hlinkClick r:id="rId5"/>
              </a:rPr>
              <a:t>, </a:t>
            </a:r>
            <a:r>
              <a:rPr lang="en-US" dirty="0" err="1" smtClean="0">
                <a:solidFill>
                  <a:srgbClr val="000000"/>
                </a:solidFill>
                <a:hlinkClick r:id="rId5"/>
              </a:rPr>
              <a:t>Vye</a:t>
            </a:r>
            <a:r>
              <a:rPr lang="en-US" dirty="0" smtClean="0">
                <a:solidFill>
                  <a:srgbClr val="000000"/>
                </a:solidFill>
                <a:hlinkClick r:id="rId5"/>
              </a:rPr>
              <a:t> and Bateman – Creating High Quality Learning Environments </a:t>
            </a:r>
            <a:endParaRPr lang="en-US" dirty="0" smtClean="0">
              <a:solidFill>
                <a:srgbClr val="000000"/>
              </a:solidFill>
            </a:endParaRPr>
          </a:p>
        </p:txBody>
      </p:sp>
      <p:pic>
        <p:nvPicPr>
          <p:cNvPr id="482306" name="Picture 2"/>
          <p:cNvPicPr>
            <a:picLocks noChangeAspect="1" noChangeArrowheads="1"/>
          </p:cNvPicPr>
          <p:nvPr/>
        </p:nvPicPr>
        <p:blipFill>
          <a:blip r:embed="rId6" cstate="print"/>
          <a:srcRect/>
          <a:stretch>
            <a:fillRect/>
          </a:stretch>
        </p:blipFill>
        <p:spPr bwMode="auto">
          <a:xfrm>
            <a:off x="1524000" y="2362200"/>
            <a:ext cx="2514600" cy="3751511"/>
          </a:xfrm>
          <a:prstGeom prst="rect">
            <a:avLst/>
          </a:prstGeom>
          <a:noFill/>
          <a:ln w="9525">
            <a:noFill/>
            <a:miter lim="800000"/>
            <a:headEnd/>
            <a:tailEnd/>
          </a:ln>
        </p:spPr>
      </p:pic>
      <p:pic>
        <p:nvPicPr>
          <p:cNvPr id="6" name="Picture 8"/>
          <p:cNvPicPr>
            <a:picLocks noChangeAspect="1" noChangeArrowheads="1"/>
          </p:cNvPicPr>
          <p:nvPr/>
        </p:nvPicPr>
        <p:blipFill>
          <a:blip r:embed="rId7" cstate="print"/>
          <a:srcRect l="36000" t="19231" r="22000" b="7692"/>
          <a:stretch>
            <a:fillRect/>
          </a:stretch>
        </p:blipFill>
        <p:spPr>
          <a:xfrm>
            <a:off x="4038600" y="381000"/>
            <a:ext cx="2209801" cy="3009092"/>
          </a:xfrm>
          <a:prstGeom prst="rect">
            <a:avLst/>
          </a:prstGeom>
        </p:spPr>
      </p:pic>
      <p:pic>
        <p:nvPicPr>
          <p:cNvPr id="214019" name="Picture 3" descr="knowpostsec"/>
          <p:cNvPicPr>
            <a:picLocks noChangeAspect="1" noChangeArrowheads="1"/>
          </p:cNvPicPr>
          <p:nvPr/>
        </p:nvPicPr>
        <p:blipFill>
          <a:blip r:embed="rId8" cstate="print"/>
          <a:srcRect/>
          <a:stretch>
            <a:fillRect/>
          </a:stretch>
        </p:blipFill>
        <p:spPr bwMode="auto">
          <a:xfrm>
            <a:off x="5943600" y="2362200"/>
            <a:ext cx="2828795" cy="3698544"/>
          </a:xfrm>
          <a:prstGeom prst="rect">
            <a:avLst/>
          </a:prstGeom>
          <a:noFill/>
          <a:ln w="9525">
            <a:noFill/>
            <a:miter lim="800000"/>
            <a:headEnd/>
            <a:tailEnd/>
          </a:ln>
        </p:spPr>
      </p:pic>
      <p:cxnSp>
        <p:nvCxnSpPr>
          <p:cNvPr id="8" name="Straight Arrow Connector 7"/>
          <p:cNvCxnSpPr/>
          <p:nvPr/>
        </p:nvCxnSpPr>
        <p:spPr>
          <a:xfrm>
            <a:off x="2209800" y="685800"/>
            <a:ext cx="3886200" cy="2514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715000" y="2590800"/>
            <a:ext cx="3810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33400" y="5334000"/>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219200" y="27432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7795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0189" y="0"/>
            <a:ext cx="178220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0400" y="457200"/>
            <a:ext cx="5757392" cy="6247864"/>
          </a:xfrm>
          <a:prstGeom prst="rect">
            <a:avLst/>
          </a:prstGeom>
          <a:noFill/>
        </p:spPr>
        <p:txBody>
          <a:bodyPr wrap="square" rtlCol="0">
            <a:spAutoFit/>
          </a:bodyPr>
          <a:lstStyle/>
          <a:p>
            <a:pPr marL="342900" indent="-342900">
              <a:buFont typeface="+mj-lt"/>
              <a:buAutoNum type="arabicPeriod"/>
            </a:pPr>
            <a:r>
              <a:rPr lang="en-US" sz="2000" dirty="0" smtClean="0">
                <a:solidFill>
                  <a:srgbClr val="000000"/>
                </a:solidFill>
              </a:rPr>
              <a:t>Students prior knowledge can help or hinder learning</a:t>
            </a:r>
          </a:p>
          <a:p>
            <a:pPr marL="342900" indent="-342900">
              <a:buFont typeface="+mj-lt"/>
              <a:buAutoNum type="arabicPeriod"/>
            </a:pPr>
            <a:r>
              <a:rPr lang="en-US" sz="2000" dirty="0" smtClean="0">
                <a:solidFill>
                  <a:srgbClr val="000000"/>
                </a:solidFill>
              </a:rPr>
              <a:t>How student organize knowledge influences how they learn and apply what they know</a:t>
            </a:r>
          </a:p>
          <a:p>
            <a:pPr marL="342900" indent="-342900">
              <a:buFont typeface="+mj-lt"/>
              <a:buAutoNum type="arabicPeriod"/>
            </a:pPr>
            <a:r>
              <a:rPr lang="en-US" sz="2000" dirty="0" smtClean="0">
                <a:solidFill>
                  <a:srgbClr val="000000"/>
                </a:solidFill>
              </a:rPr>
              <a:t>Students’ motivation determines, directs, and sustains what they do to learn</a:t>
            </a:r>
          </a:p>
          <a:p>
            <a:pPr marL="342900" indent="-342900">
              <a:buFont typeface="+mj-lt"/>
              <a:buAutoNum type="arabicPeriod"/>
            </a:pPr>
            <a:r>
              <a:rPr lang="en-US" sz="2000" dirty="0" smtClean="0">
                <a:solidFill>
                  <a:srgbClr val="000000"/>
                </a:solidFill>
              </a:rPr>
              <a:t>To develop mastery, students must acquire component skills, practice integrating them, and know when to apply what they have learned </a:t>
            </a:r>
          </a:p>
          <a:p>
            <a:pPr marL="342900" indent="-342900">
              <a:buFont typeface="+mj-lt"/>
              <a:buAutoNum type="arabicPeriod"/>
            </a:pPr>
            <a:r>
              <a:rPr lang="en-US" sz="2000" dirty="0" smtClean="0">
                <a:solidFill>
                  <a:srgbClr val="000000"/>
                </a:solidFill>
              </a:rPr>
              <a:t>Goal-directed practice coupled with targeted feedback enhances the quality of students’ learning</a:t>
            </a:r>
          </a:p>
          <a:p>
            <a:pPr marL="342900" indent="-342900">
              <a:buFont typeface="+mj-lt"/>
              <a:buAutoNum type="arabicPeriod"/>
            </a:pPr>
            <a:r>
              <a:rPr lang="en-US" sz="2000" dirty="0" smtClean="0">
                <a:solidFill>
                  <a:srgbClr val="000000"/>
                </a:solidFill>
              </a:rPr>
              <a:t>Students’ current level of development  interacts with the social, emotional, and intellectual climate of the course to impact learning</a:t>
            </a:r>
          </a:p>
          <a:p>
            <a:pPr marL="342900" indent="-342900">
              <a:buFont typeface="+mj-lt"/>
              <a:buAutoNum type="arabicPeriod"/>
            </a:pPr>
            <a:r>
              <a:rPr lang="en-US" sz="2000" dirty="0" smtClean="0">
                <a:solidFill>
                  <a:srgbClr val="000000"/>
                </a:solidFill>
              </a:rPr>
              <a:t>To become self-directed learners, students must learn to monitor and adjust their approach to learning</a:t>
            </a:r>
            <a:endParaRPr lang="en-US" sz="2000" dirty="0">
              <a:solidFill>
                <a:srgbClr val="000000"/>
              </a:solidFill>
            </a:endParaRPr>
          </a:p>
        </p:txBody>
      </p:sp>
      <p:pic>
        <p:nvPicPr>
          <p:cNvPr id="4" name="Picture 2"/>
          <p:cNvPicPr>
            <a:picLocks noChangeAspect="1" noChangeArrowheads="1"/>
          </p:cNvPicPr>
          <p:nvPr/>
        </p:nvPicPr>
        <p:blipFill>
          <a:blip r:embed="rId4" cstate="print"/>
          <a:srcRect/>
          <a:stretch>
            <a:fillRect/>
          </a:stretch>
        </p:blipFill>
        <p:spPr bwMode="auto">
          <a:xfrm>
            <a:off x="152400" y="533400"/>
            <a:ext cx="2809185" cy="4191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Study Charge </a:t>
            </a:r>
            <a:endParaRPr lang="en-US" sz="3600" b="1" dirty="0"/>
          </a:p>
        </p:txBody>
      </p:sp>
      <p:sp>
        <p:nvSpPr>
          <p:cNvPr id="9" name="Content Placeholder 8"/>
          <p:cNvSpPr>
            <a:spLocks noGrp="1"/>
          </p:cNvSpPr>
          <p:nvPr>
            <p:ph idx="1"/>
          </p:nvPr>
        </p:nvSpPr>
        <p:spPr>
          <a:xfrm>
            <a:off x="457200" y="1417638"/>
            <a:ext cx="8229600" cy="4525963"/>
          </a:xfrm>
        </p:spPr>
        <p:txBody>
          <a:bodyPr/>
          <a:lstStyle/>
          <a:p>
            <a:pPr>
              <a:spcAft>
                <a:spcPts val="1200"/>
              </a:spcAft>
            </a:pPr>
            <a:r>
              <a:rPr lang="en-US" sz="2800" dirty="0" smtClean="0"/>
              <a:t>Synthesize empirical research on undergraduate teaching and learning in physics, chemistry, engineering, biology, the geosciences, and astronomy. </a:t>
            </a:r>
          </a:p>
          <a:p>
            <a:pPr>
              <a:spcAft>
                <a:spcPts val="1200"/>
              </a:spcAft>
            </a:pPr>
            <a:r>
              <a:rPr lang="en-US" sz="2800" dirty="0" smtClean="0"/>
              <a:t>Examine the extent to which this research currently influences undergraduate science instruction.</a:t>
            </a:r>
          </a:p>
          <a:p>
            <a:pPr>
              <a:spcAft>
                <a:spcPts val="1200"/>
              </a:spcAft>
            </a:pPr>
            <a:r>
              <a:rPr lang="en-US" sz="2800" dirty="0" smtClean="0"/>
              <a:t>Describe the intellectual and material resources that are required to further develop DBER.</a:t>
            </a:r>
          </a:p>
          <a:p>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7431531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Footer Placeholder 6"/>
          <p:cNvSpPr>
            <a:spLocks noGrp="1"/>
          </p:cNvSpPr>
          <p:nvPr>
            <p:ph type="ftr" sz="quarter" idx="11"/>
          </p:nvPr>
        </p:nvSpPr>
        <p:spPr>
          <a:noFill/>
        </p:spPr>
        <p:txBody>
          <a:bodyPr/>
          <a:lstStyle/>
          <a:p>
            <a:fld id="{E4BA59B5-D72B-4CAB-BBB3-5C10B2A8FFCA}" type="slidenum">
              <a:rPr lang="en-US" smtClean="0">
                <a:solidFill>
                  <a:srgbClr val="000000"/>
                </a:solidFill>
              </a:rPr>
              <a:pPr/>
              <a:t>50</a:t>
            </a:fld>
            <a:endParaRPr lang="en-US" smtClean="0">
              <a:solidFill>
                <a:srgbClr val="000000"/>
              </a:solidFill>
            </a:endParaRPr>
          </a:p>
        </p:txBody>
      </p:sp>
      <p:sp>
        <p:nvSpPr>
          <p:cNvPr id="50179" name="Rectangle 2"/>
          <p:cNvSpPr>
            <a:spLocks noGrp="1" noChangeArrowheads="1"/>
          </p:cNvSpPr>
          <p:nvPr>
            <p:ph type="body" sz="half" idx="1"/>
          </p:nvPr>
        </p:nvSpPr>
        <p:spPr>
          <a:noFill/>
        </p:spPr>
        <p:txBody>
          <a:bodyPr/>
          <a:lstStyle/>
          <a:p>
            <a:pPr>
              <a:buClr>
                <a:srgbClr val="FFFAEB"/>
              </a:buClr>
            </a:pPr>
            <a:endParaRPr lang="en-US" sz="2400" smtClean="0">
              <a:solidFill>
                <a:srgbClr val="000044"/>
              </a:solidFill>
            </a:endParaRPr>
          </a:p>
          <a:p>
            <a:pPr>
              <a:buClr>
                <a:srgbClr val="FFFAEB"/>
              </a:buClr>
            </a:pPr>
            <a:endParaRPr lang="en-US" sz="1800" smtClean="0">
              <a:solidFill>
                <a:srgbClr val="000066"/>
              </a:solidFill>
            </a:endParaRPr>
          </a:p>
          <a:p>
            <a:pPr>
              <a:buClr>
                <a:srgbClr val="FFFAEB"/>
              </a:buClr>
            </a:pPr>
            <a:endParaRPr lang="en-US" sz="1800" smtClean="0">
              <a:solidFill>
                <a:srgbClr val="000066"/>
              </a:solidFill>
            </a:endParaRPr>
          </a:p>
          <a:p>
            <a:pPr>
              <a:buClr>
                <a:srgbClr val="FFFAEB"/>
              </a:buClr>
            </a:pPr>
            <a:endParaRPr lang="en-US" sz="2000" smtClean="0">
              <a:solidFill>
                <a:srgbClr val="000066"/>
              </a:solidFill>
            </a:endParaRPr>
          </a:p>
          <a:p>
            <a:endParaRPr lang="en-US" sz="2000" smtClean="0">
              <a:solidFill>
                <a:srgbClr val="000066"/>
              </a:solidFill>
            </a:endParaRPr>
          </a:p>
        </p:txBody>
      </p:sp>
      <p:sp>
        <p:nvSpPr>
          <p:cNvPr id="50180" name="Line 3"/>
          <p:cNvSpPr>
            <a:spLocks noChangeShapeType="1"/>
          </p:cNvSpPr>
          <p:nvPr/>
        </p:nvSpPr>
        <p:spPr bwMode="auto">
          <a:xfrm flipV="1">
            <a:off x="3725863" y="2846388"/>
            <a:ext cx="762000" cy="609600"/>
          </a:xfrm>
          <a:prstGeom prst="line">
            <a:avLst/>
          </a:prstGeom>
          <a:noFill/>
          <a:ln w="76200">
            <a:solidFill>
              <a:srgbClr val="FF0000"/>
            </a:solidFill>
            <a:miter lim="800000"/>
            <a:headEnd/>
            <a:tailEnd type="stealth" w="lg" len="lg"/>
          </a:ln>
        </p:spPr>
        <p:txBody>
          <a:bodyPr wrap="none"/>
          <a:lstStyle/>
          <a:p>
            <a:pPr fontAlgn="base">
              <a:spcBef>
                <a:spcPct val="0"/>
              </a:spcBef>
              <a:spcAft>
                <a:spcPct val="0"/>
              </a:spcAft>
            </a:pPr>
            <a:endParaRPr lang="en-US">
              <a:solidFill>
                <a:srgbClr val="000000"/>
              </a:solidFill>
            </a:endParaRPr>
          </a:p>
        </p:txBody>
      </p:sp>
      <p:pic>
        <p:nvPicPr>
          <p:cNvPr id="50181" name="Picture 4" descr="DSC00004"/>
          <p:cNvPicPr preferRelativeResize="0">
            <a:picLocks noChangeAspect="1" noChangeArrowheads="1"/>
          </p:cNvPicPr>
          <p:nvPr/>
        </p:nvPicPr>
        <p:blipFill>
          <a:blip r:embed="rId4" cstate="print"/>
          <a:srcRect/>
          <a:stretch>
            <a:fillRect/>
          </a:stretch>
        </p:blipFill>
        <p:spPr bwMode="auto">
          <a:xfrm>
            <a:off x="211138" y="3987800"/>
            <a:ext cx="2241550" cy="1681163"/>
          </a:xfrm>
          <a:prstGeom prst="rect">
            <a:avLst/>
          </a:prstGeom>
          <a:noFill/>
          <a:ln w="9525">
            <a:noFill/>
            <a:miter lim="800000"/>
            <a:headEnd/>
            <a:tailEnd/>
          </a:ln>
        </p:spPr>
      </p:pic>
      <p:pic>
        <p:nvPicPr>
          <p:cNvPr id="50182" name="Picture 5" descr="engr100bridgepic5"/>
          <p:cNvPicPr preferRelativeResize="0">
            <a:picLocks noChangeAspect="1" noChangeArrowheads="1"/>
          </p:cNvPicPr>
          <p:nvPr/>
        </p:nvPicPr>
        <p:blipFill>
          <a:blip r:embed="rId5" cstate="print"/>
          <a:srcRect/>
          <a:stretch>
            <a:fillRect/>
          </a:stretch>
        </p:blipFill>
        <p:spPr bwMode="auto">
          <a:xfrm>
            <a:off x="4953000" y="1493838"/>
            <a:ext cx="3810000" cy="2392362"/>
          </a:xfrm>
          <a:prstGeom prst="rect">
            <a:avLst/>
          </a:prstGeom>
          <a:noFill/>
          <a:ln w="9525">
            <a:noFill/>
            <a:miter lim="800000"/>
            <a:headEnd/>
            <a:tailEnd/>
          </a:ln>
        </p:spPr>
      </p:pic>
      <p:pic>
        <p:nvPicPr>
          <p:cNvPr id="50183" name="Picture 6"/>
          <p:cNvPicPr preferRelativeResize="0">
            <a:picLocks noGrp="1" noChangeAspect="1" noChangeArrowheads="1"/>
          </p:cNvPicPr>
          <p:nvPr>
            <p:ph sz="quarter" idx="3"/>
          </p:nvPr>
        </p:nvPicPr>
        <p:blipFill>
          <a:blip r:embed="rId6" cstate="print"/>
          <a:srcRect/>
          <a:stretch>
            <a:fillRect/>
          </a:stretch>
        </p:blipFill>
        <p:spPr>
          <a:xfrm>
            <a:off x="2335213" y="3911600"/>
            <a:ext cx="2355850" cy="1579563"/>
          </a:xfrm>
          <a:noFill/>
        </p:spPr>
      </p:pic>
      <p:pic>
        <p:nvPicPr>
          <p:cNvPr id="50184" name="Picture 7" descr="STOEBE"/>
          <p:cNvPicPr preferRelativeResize="0">
            <a:picLocks noChangeAspect="1" noChangeArrowheads="1"/>
          </p:cNvPicPr>
          <p:nvPr/>
        </p:nvPicPr>
        <p:blipFill>
          <a:blip r:embed="rId7" cstate="print"/>
          <a:srcRect/>
          <a:stretch>
            <a:fillRect/>
          </a:stretch>
        </p:blipFill>
        <p:spPr bwMode="auto">
          <a:xfrm>
            <a:off x="203200" y="2417763"/>
            <a:ext cx="2478088" cy="1897062"/>
          </a:xfrm>
          <a:prstGeom prst="rect">
            <a:avLst/>
          </a:prstGeom>
          <a:noFill/>
          <a:ln w="9525">
            <a:noFill/>
            <a:miter lim="800000"/>
            <a:headEnd/>
            <a:tailEnd/>
          </a:ln>
        </p:spPr>
      </p:pic>
      <p:pic>
        <p:nvPicPr>
          <p:cNvPr id="50185" name="Picture 8"/>
          <p:cNvPicPr preferRelativeResize="0">
            <a:picLocks noGrp="1" noChangeAspect="1" noChangeArrowheads="1"/>
          </p:cNvPicPr>
          <p:nvPr>
            <p:ph sz="quarter" idx="2"/>
          </p:nvPr>
        </p:nvPicPr>
        <p:blipFill>
          <a:blip r:embed="rId8" cstate="print"/>
          <a:srcRect/>
          <a:stretch>
            <a:fillRect/>
          </a:stretch>
        </p:blipFill>
        <p:spPr>
          <a:xfrm>
            <a:off x="5867400" y="2971800"/>
            <a:ext cx="3157537" cy="1835150"/>
          </a:xfrm>
          <a:noFill/>
        </p:spPr>
      </p:pic>
      <p:sp>
        <p:nvSpPr>
          <p:cNvPr id="50186" name="Line 9"/>
          <p:cNvSpPr>
            <a:spLocks noChangeShapeType="1"/>
          </p:cNvSpPr>
          <p:nvPr/>
        </p:nvSpPr>
        <p:spPr bwMode="auto">
          <a:xfrm flipV="1">
            <a:off x="4918075" y="4403725"/>
            <a:ext cx="762000" cy="609600"/>
          </a:xfrm>
          <a:prstGeom prst="line">
            <a:avLst/>
          </a:prstGeom>
          <a:noFill/>
          <a:ln w="76200">
            <a:solidFill>
              <a:srgbClr val="FF0000"/>
            </a:solidFill>
            <a:miter lim="800000"/>
            <a:headEnd/>
            <a:tailEnd type="stealth" w="lg" len="lg"/>
          </a:ln>
        </p:spPr>
        <p:txBody>
          <a:bodyPr wrap="none"/>
          <a:lstStyle/>
          <a:p>
            <a:pPr fontAlgn="base">
              <a:spcBef>
                <a:spcPct val="0"/>
              </a:spcBef>
              <a:spcAft>
                <a:spcPct val="0"/>
              </a:spcAft>
            </a:pPr>
            <a:endParaRPr lang="en-US">
              <a:solidFill>
                <a:srgbClr val="000000"/>
              </a:solidFill>
            </a:endParaRPr>
          </a:p>
        </p:txBody>
      </p:sp>
      <p:pic>
        <p:nvPicPr>
          <p:cNvPr id="50187" name="Picture 10"/>
          <p:cNvPicPr preferRelativeResize="0">
            <a:picLocks noChangeAspect="1" noChangeArrowheads="1"/>
          </p:cNvPicPr>
          <p:nvPr/>
        </p:nvPicPr>
        <p:blipFill>
          <a:blip r:embed="rId9" cstate="print"/>
          <a:srcRect/>
          <a:stretch>
            <a:fillRect/>
          </a:stretch>
        </p:blipFill>
        <p:spPr bwMode="auto">
          <a:xfrm>
            <a:off x="4343400" y="5257800"/>
            <a:ext cx="1295400" cy="1341319"/>
          </a:xfrm>
          <a:prstGeom prst="rect">
            <a:avLst/>
          </a:prstGeom>
          <a:noFill/>
          <a:ln w="9525">
            <a:noFill/>
            <a:miter lim="800000"/>
            <a:headEnd/>
            <a:tailEnd/>
          </a:ln>
        </p:spPr>
      </p:pic>
      <p:pic>
        <p:nvPicPr>
          <p:cNvPr id="50188" name="Picture 11" descr="lecture"/>
          <p:cNvPicPr preferRelativeResize="0">
            <a:picLocks noChangeAspect="1" noChangeArrowheads="1"/>
          </p:cNvPicPr>
          <p:nvPr/>
        </p:nvPicPr>
        <p:blipFill>
          <a:blip r:embed="rId10" cstate="print"/>
          <a:srcRect/>
          <a:stretch>
            <a:fillRect/>
          </a:stretch>
        </p:blipFill>
        <p:spPr bwMode="auto">
          <a:xfrm>
            <a:off x="1635125" y="1684338"/>
            <a:ext cx="2874963" cy="1123950"/>
          </a:xfrm>
          <a:prstGeom prst="rect">
            <a:avLst/>
          </a:prstGeom>
          <a:noFill/>
          <a:ln w="9525">
            <a:noFill/>
            <a:miter lim="800000"/>
            <a:headEnd/>
            <a:tailEnd/>
          </a:ln>
        </p:spPr>
      </p:pic>
      <p:pic>
        <p:nvPicPr>
          <p:cNvPr id="50189" name="Picture 12" descr="group"/>
          <p:cNvPicPr preferRelativeResize="0">
            <a:picLocks noChangeAspect="1" noChangeArrowheads="1"/>
          </p:cNvPicPr>
          <p:nvPr/>
        </p:nvPicPr>
        <p:blipFill>
          <a:blip r:embed="rId11" cstate="print"/>
          <a:srcRect/>
          <a:stretch>
            <a:fillRect/>
          </a:stretch>
        </p:blipFill>
        <p:spPr bwMode="auto">
          <a:xfrm>
            <a:off x="5805735" y="4876800"/>
            <a:ext cx="3141415" cy="1447800"/>
          </a:xfrm>
          <a:prstGeom prst="rect">
            <a:avLst/>
          </a:prstGeom>
          <a:noFill/>
          <a:ln w="9525">
            <a:noFill/>
            <a:miter lim="800000"/>
            <a:headEnd/>
            <a:tailEnd/>
          </a:ln>
        </p:spPr>
      </p:pic>
      <p:sp>
        <p:nvSpPr>
          <p:cNvPr id="50190" name="Rectangle 13"/>
          <p:cNvSpPr>
            <a:spLocks noGrp="1" noChangeArrowheads="1"/>
          </p:cNvSpPr>
          <p:nvPr>
            <p:ph type="title"/>
          </p:nvPr>
        </p:nvSpPr>
        <p:spPr>
          <a:xfrm>
            <a:off x="203200" y="228600"/>
            <a:ext cx="8743950" cy="1143000"/>
          </a:xfrm>
          <a:noFill/>
        </p:spPr>
        <p:txBody>
          <a:bodyPr/>
          <a:lstStyle/>
          <a:p>
            <a:r>
              <a:rPr lang="en-US" dirty="0" smtClean="0"/>
              <a:t>Pedagogies of </a:t>
            </a:r>
            <a:r>
              <a:rPr lang="en-US" dirty="0" smtClean="0"/>
              <a:t>Engagement (</a:t>
            </a:r>
            <a:r>
              <a:rPr lang="en-US" dirty="0" err="1" smtClean="0"/>
              <a:t>PoE</a:t>
            </a:r>
            <a:r>
              <a:rPr lang="en-US" dirty="0" smtClean="0"/>
              <a:t>)</a:t>
            </a:r>
            <a:endParaRPr lang="en-US" dirty="0" smtClean="0"/>
          </a:p>
        </p:txBody>
      </p:sp>
    </p:spTree>
    <p:custDataLst>
      <p:tags r:id="rId1"/>
    </p:custDataLst>
    <p:extLst>
      <p:ext uri="{BB962C8B-B14F-4D97-AF65-F5344CB8AC3E}">
        <p14:creationId xmlns:p14="http://schemas.microsoft.com/office/powerpoint/2010/main" val="228895808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p:cNvSpPr>
            <a:spLocks noGrp="1"/>
          </p:cNvSpPr>
          <p:nvPr>
            <p:ph type="ftr" sz="quarter" idx="11"/>
          </p:nvPr>
        </p:nvSpPr>
        <p:spPr>
          <a:noFill/>
        </p:spPr>
        <p:txBody>
          <a:bodyPr/>
          <a:lstStyle/>
          <a:p>
            <a:fld id="{398D9203-B50A-4BBD-86FB-D97439C557C5}" type="slidenum">
              <a:rPr lang="en-US" smtClean="0">
                <a:solidFill>
                  <a:srgbClr val="000000"/>
                </a:solidFill>
              </a:rPr>
              <a:pPr/>
              <a:t>51</a:t>
            </a:fld>
            <a:endParaRPr lang="en-US" smtClean="0">
              <a:solidFill>
                <a:srgbClr val="000000"/>
              </a:solidFill>
            </a:endParaRPr>
          </a:p>
        </p:txBody>
      </p:sp>
      <p:sp>
        <p:nvSpPr>
          <p:cNvPr id="52227"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52228"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sp>
        <p:nvSpPr>
          <p:cNvPr id="52229" name="Text Box 4"/>
          <p:cNvSpPr txBox="1">
            <a:spLocks noChangeArrowheads="1"/>
          </p:cNvSpPr>
          <p:nvPr/>
        </p:nvSpPr>
        <p:spPr bwMode="auto">
          <a:xfrm>
            <a:off x="762000" y="5410200"/>
            <a:ext cx="3476273" cy="646331"/>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b="1" dirty="0" smtClean="0">
                <a:solidFill>
                  <a:srgbClr val="000000"/>
                </a:solidFill>
              </a:rPr>
              <a:t>Notes: Cooperative </a:t>
            </a:r>
            <a:r>
              <a:rPr lang="en-US" b="1" dirty="0">
                <a:solidFill>
                  <a:srgbClr val="000000"/>
                </a:solidFill>
              </a:rPr>
              <a:t>Learning </a:t>
            </a:r>
          </a:p>
          <a:p>
            <a:pPr eaLnBrk="0" fontAlgn="base" hangingPunct="0">
              <a:spcBef>
                <a:spcPct val="0"/>
              </a:spcBef>
              <a:spcAft>
                <a:spcPct val="0"/>
              </a:spcAft>
            </a:pPr>
            <a:r>
              <a:rPr lang="en-US" b="1" dirty="0">
                <a:solidFill>
                  <a:srgbClr val="000000"/>
                </a:solidFill>
              </a:rPr>
              <a:t>Handout (CL </a:t>
            </a:r>
            <a:r>
              <a:rPr lang="en-US" b="1" dirty="0" smtClean="0">
                <a:solidFill>
                  <a:srgbClr val="000000"/>
                </a:solidFill>
              </a:rPr>
              <a:t>College-912.doc</a:t>
            </a:r>
            <a:r>
              <a:rPr lang="en-US" b="1" dirty="0">
                <a:solidFill>
                  <a:srgbClr val="000000"/>
                </a:solidFill>
              </a:rPr>
              <a:t>)</a:t>
            </a:r>
          </a:p>
        </p:txBody>
      </p:sp>
      <p:pic>
        <p:nvPicPr>
          <p:cNvPr id="52230" name="Picture 5" descr="Active_Learning-3"/>
          <p:cNvPicPr>
            <a:picLocks noGrp="1" noChangeAspect="1" noChangeArrowheads="1"/>
          </p:cNvPicPr>
          <p:nvPr>
            <p:ph sz="half" idx="2"/>
          </p:nvPr>
        </p:nvPicPr>
        <p:blipFill>
          <a:blip r:embed="rId4" cstate="print"/>
          <a:srcRect/>
          <a:stretch>
            <a:fillRect/>
          </a:stretch>
        </p:blipFill>
        <p:spPr>
          <a:xfrm>
            <a:off x="5029200" y="1676400"/>
            <a:ext cx="3127375" cy="4114800"/>
          </a:xfrm>
          <a:noFill/>
        </p:spPr>
      </p:pic>
      <p:sp>
        <p:nvSpPr>
          <p:cNvPr id="52231" name="AutoShape 6"/>
          <p:cNvSpPr>
            <a:spLocks noChangeArrowheads="1"/>
          </p:cNvSpPr>
          <p:nvPr/>
        </p:nvSpPr>
        <p:spPr bwMode="auto">
          <a:xfrm>
            <a:off x="0" y="1752600"/>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400">
              <a:solidFill>
                <a:srgbClr val="000000"/>
              </a:solidFill>
            </a:endParaRPr>
          </a:p>
        </p:txBody>
      </p:sp>
      <p:sp>
        <p:nvSpPr>
          <p:cNvPr id="2" name="Rectangle 1"/>
          <p:cNvSpPr/>
          <p:nvPr/>
        </p:nvSpPr>
        <p:spPr>
          <a:xfrm>
            <a:off x="762000" y="6056531"/>
            <a:ext cx="6096000" cy="369332"/>
          </a:xfrm>
          <a:prstGeom prst="rect">
            <a:avLst/>
          </a:prstGeom>
        </p:spPr>
        <p:txBody>
          <a:bodyPr wrap="square">
            <a:spAutoFit/>
          </a:bodyPr>
          <a:lstStyle/>
          <a:p>
            <a:pPr fontAlgn="base">
              <a:spcBef>
                <a:spcPct val="0"/>
              </a:spcBef>
              <a:spcAft>
                <a:spcPct val="0"/>
              </a:spcAft>
            </a:pPr>
            <a:r>
              <a:rPr lang="en-US" dirty="0">
                <a:solidFill>
                  <a:srgbClr val="000000"/>
                </a:solidFill>
              </a:rPr>
              <a:t>www.ce.umn.edu/~smith/docs/CL%20College-912.doc</a:t>
            </a:r>
          </a:p>
        </p:txBody>
      </p:sp>
    </p:spTree>
    <p:custDataLst>
      <p:tags r:id="rId1"/>
    </p:custDataLst>
    <p:extLst>
      <p:ext uri="{BB962C8B-B14F-4D97-AF65-F5344CB8AC3E}">
        <p14:creationId xmlns:p14="http://schemas.microsoft.com/office/powerpoint/2010/main" val="332246855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p:spPr>
        <p:txBody>
          <a:bodyPr/>
          <a:lstStyle/>
          <a:p>
            <a:fld id="{04DE2246-0578-4F67-AEBD-D7B6431FABE7}" type="slidenum">
              <a:rPr lang="en-US" smtClean="0">
                <a:solidFill>
                  <a:srgbClr val="000000"/>
                </a:solidFill>
              </a:rPr>
              <a:pPr/>
              <a:t>52</a:t>
            </a:fld>
            <a:endParaRPr lang="en-US" dirty="0" smtClean="0">
              <a:solidFill>
                <a:srgbClr val="000000"/>
              </a:solidFill>
            </a:endParaRPr>
          </a:p>
        </p:txBody>
      </p:sp>
      <p:pic>
        <p:nvPicPr>
          <p:cNvPr id="55299" name="Picture 2" descr="Bookendcrop"/>
          <p:cNvPicPr>
            <a:picLocks noChangeAspect="1" noChangeArrowheads="1"/>
          </p:cNvPicPr>
          <p:nvPr/>
        </p:nvPicPr>
        <p:blipFill>
          <a:blip r:embed="rId4" cstate="print"/>
          <a:srcRect/>
          <a:stretch>
            <a:fillRect/>
          </a:stretch>
        </p:blipFill>
        <p:spPr bwMode="auto">
          <a:xfrm>
            <a:off x="1066800" y="1143000"/>
            <a:ext cx="6781800" cy="5176838"/>
          </a:xfrm>
          <a:prstGeom prst="rect">
            <a:avLst/>
          </a:prstGeom>
          <a:noFill/>
          <a:ln w="9525">
            <a:noFill/>
            <a:miter lim="800000"/>
            <a:headEnd/>
            <a:tailEnd/>
          </a:ln>
        </p:spPr>
      </p:pic>
      <p:sp>
        <p:nvSpPr>
          <p:cNvPr id="55300" name="Text Box 3"/>
          <p:cNvSpPr txBox="1">
            <a:spLocks noChangeArrowheads="1"/>
          </p:cNvSpPr>
          <p:nvPr/>
        </p:nvSpPr>
        <p:spPr bwMode="auto">
          <a:xfrm>
            <a:off x="1600200" y="304800"/>
            <a:ext cx="5735638" cy="579438"/>
          </a:xfrm>
          <a:prstGeom prst="rect">
            <a:avLst/>
          </a:prstGeom>
          <a:noFill/>
          <a:ln w="9525">
            <a:noFill/>
            <a:miter lim="800000"/>
            <a:headEnd/>
            <a:tailEnd/>
          </a:ln>
        </p:spPr>
        <p:txBody>
          <a:bodyPr wrap="none">
            <a:spAutoFit/>
          </a:bodyPr>
          <a:lstStyle/>
          <a:p>
            <a:pPr eaLnBrk="0" hangingPunct="0"/>
            <a:r>
              <a:rPr lang="en-US" sz="3200" dirty="0">
                <a:solidFill>
                  <a:srgbClr val="000000"/>
                </a:solidFill>
              </a:rPr>
              <a:t>Book Ends on a Class Session</a:t>
            </a:r>
          </a:p>
        </p:txBody>
      </p:sp>
      <p:sp>
        <p:nvSpPr>
          <p:cNvPr id="7" name="Rectangle 6"/>
          <p:cNvSpPr/>
          <p:nvPr/>
        </p:nvSpPr>
        <p:spPr>
          <a:xfrm>
            <a:off x="457200" y="5943600"/>
            <a:ext cx="7848600" cy="738664"/>
          </a:xfrm>
          <a:prstGeom prst="rect">
            <a:avLst/>
          </a:prstGeom>
        </p:spPr>
        <p:txBody>
          <a:bodyPr wrap="square">
            <a:spAutoFit/>
          </a:bodyPr>
          <a:lstStyle/>
          <a:p>
            <a:pPr fontAlgn="base">
              <a:spcBef>
                <a:spcPct val="0"/>
              </a:spcBef>
              <a:spcAft>
                <a:spcPct val="0"/>
              </a:spcAft>
            </a:pPr>
            <a:r>
              <a:rPr lang="en-US" sz="1400" dirty="0" smtClean="0">
                <a:solidFill>
                  <a:srgbClr val="000000"/>
                </a:solidFill>
              </a:rPr>
              <a:t>Smith, K.A. 2000. Going deeper: Formal small-group learning in large classes. Energizing large classes: From small groups to learning communities. </a:t>
            </a:r>
            <a:r>
              <a:rPr lang="en-US" sz="1400" i="1" dirty="0" smtClean="0">
                <a:solidFill>
                  <a:srgbClr val="000000"/>
                </a:solidFill>
              </a:rPr>
              <a:t>New Directions for Teaching and Learning</a:t>
            </a:r>
            <a:r>
              <a:rPr lang="en-US" sz="1400" dirty="0" smtClean="0">
                <a:solidFill>
                  <a:srgbClr val="000000"/>
                </a:solidFill>
              </a:rPr>
              <a:t>, 2000, 81, 25-46. [</a:t>
            </a:r>
            <a:r>
              <a:rPr lang="en-US" sz="1400" dirty="0" smtClean="0">
                <a:solidFill>
                  <a:srgbClr val="000000"/>
                </a:solidFill>
                <a:hlinkClick r:id="rId5"/>
              </a:rPr>
              <a:t>NDTL81Ch3GoingDeeper.pdf</a:t>
            </a:r>
            <a:r>
              <a:rPr lang="en-US" sz="1400" dirty="0" smtClean="0">
                <a:solidFill>
                  <a:srgbClr val="000000"/>
                </a:solidFill>
              </a:rPr>
              <a:t>] </a:t>
            </a:r>
            <a:endParaRPr lang="en-US" sz="1400" dirty="0">
              <a:solidFill>
                <a:srgbClr val="000000"/>
              </a:solidFill>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9641" y="20652"/>
            <a:ext cx="1404359" cy="177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2045133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5"/>
          <p:cNvSpPr>
            <a:spLocks noGrp="1"/>
          </p:cNvSpPr>
          <p:nvPr>
            <p:ph type="ftr" sz="quarter" idx="11"/>
          </p:nvPr>
        </p:nvSpPr>
        <p:spPr>
          <a:noFill/>
        </p:spPr>
        <p:txBody>
          <a:bodyPr/>
          <a:lstStyle/>
          <a:p>
            <a:fld id="{05CCA28B-DE88-4B08-874F-3EF5CD192192}" type="slidenum">
              <a:rPr lang="en-US" smtClean="0">
                <a:solidFill>
                  <a:srgbClr val="000000"/>
                </a:solidFill>
              </a:rPr>
              <a:pPr/>
              <a:t>53</a:t>
            </a:fld>
            <a:endParaRPr lang="en-US" smtClean="0">
              <a:solidFill>
                <a:srgbClr val="000000"/>
              </a:solidFill>
            </a:endParaRPr>
          </a:p>
        </p:txBody>
      </p:sp>
      <p:sp>
        <p:nvSpPr>
          <p:cNvPr id="68611"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68612"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pic>
        <p:nvPicPr>
          <p:cNvPr id="68614" name="Picture 5" descr="Active_Learning-3"/>
          <p:cNvPicPr>
            <a:picLocks noGrp="1" noChangeAspect="1" noChangeArrowheads="1"/>
          </p:cNvPicPr>
          <p:nvPr>
            <p:ph sz="half" idx="2"/>
          </p:nvPr>
        </p:nvPicPr>
        <p:blipFill>
          <a:blip r:embed="rId4" cstate="print"/>
          <a:srcRect/>
          <a:stretch>
            <a:fillRect/>
          </a:stretch>
        </p:blipFill>
        <p:spPr>
          <a:xfrm>
            <a:off x="5029200" y="1828800"/>
            <a:ext cx="3127375" cy="4114800"/>
          </a:xfrm>
          <a:noFill/>
        </p:spPr>
      </p:pic>
      <p:sp>
        <p:nvSpPr>
          <p:cNvPr id="68615" name="AutoShape 6"/>
          <p:cNvSpPr>
            <a:spLocks noChangeArrowheads="1"/>
          </p:cNvSpPr>
          <p:nvPr/>
        </p:nvSpPr>
        <p:spPr bwMode="auto">
          <a:xfrm>
            <a:off x="0" y="3124200"/>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400">
              <a:solidFill>
                <a:srgbClr val="000000"/>
              </a:solidFill>
            </a:endParaRPr>
          </a:p>
        </p:txBody>
      </p:sp>
    </p:spTree>
    <p:custDataLst>
      <p:tags r:id="rId1"/>
    </p:custDataLst>
    <p:extLst>
      <p:ext uri="{BB962C8B-B14F-4D97-AF65-F5344CB8AC3E}">
        <p14:creationId xmlns:p14="http://schemas.microsoft.com/office/powerpoint/2010/main" val="7507801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EF260B82-E7A1-47D6-BCC0-51D1860ED51D}" type="slidenum">
              <a:rPr lang="en-US" smtClean="0">
                <a:solidFill>
                  <a:srgbClr val="000000"/>
                </a:solidFill>
              </a:rPr>
              <a:pPr/>
              <a:t>54</a:t>
            </a:fld>
            <a:endParaRPr lang="en-US">
              <a:solidFill>
                <a:srgbClr val="000000"/>
              </a:solidFill>
            </a:endParaRPr>
          </a:p>
        </p:txBody>
      </p:sp>
      <p:pic>
        <p:nvPicPr>
          <p:cNvPr id="2457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028" r="48843" b="4514"/>
          <a:stretch/>
        </p:blipFill>
        <p:spPr bwMode="auto">
          <a:xfrm>
            <a:off x="990600" y="76200"/>
            <a:ext cx="7086600" cy="648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72200" y="6488668"/>
            <a:ext cx="2621230" cy="369332"/>
          </a:xfrm>
          <a:prstGeom prst="rect">
            <a:avLst/>
          </a:prstGeom>
        </p:spPr>
        <p:txBody>
          <a:bodyPr wrap="none">
            <a:spAutoFit/>
          </a:bodyPr>
          <a:lstStyle/>
          <a:p>
            <a:r>
              <a:rPr lang="en-US" dirty="0">
                <a:solidFill>
                  <a:srgbClr val="000000"/>
                </a:solidFill>
              </a:rPr>
              <a:t>http://scaleup.ncsu.edu/</a:t>
            </a:r>
          </a:p>
        </p:txBody>
      </p:sp>
    </p:spTree>
    <p:extLst>
      <p:ext uri="{BB962C8B-B14F-4D97-AF65-F5344CB8AC3E}">
        <p14:creationId xmlns:p14="http://schemas.microsoft.com/office/powerpoint/2010/main" val="2598303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2"/>
          <p:cNvPicPr>
            <a:picLocks noChangeAspect="1" noChangeArrowheads="1"/>
          </p:cNvPicPr>
          <p:nvPr/>
        </p:nvPicPr>
        <p:blipFill>
          <a:blip r:embed="rId4" cstate="print"/>
          <a:srcRect l="18513" t="10390" r="19411" b="557"/>
          <a:stretch>
            <a:fillRect/>
          </a:stretch>
        </p:blipFill>
        <p:spPr bwMode="auto">
          <a:xfrm>
            <a:off x="0" y="76200"/>
            <a:ext cx="4343400" cy="4572000"/>
          </a:xfrm>
          <a:prstGeom prst="rect">
            <a:avLst/>
          </a:prstGeom>
          <a:noFill/>
          <a:ln w="9525">
            <a:noFill/>
            <a:miter lim="800000"/>
            <a:headEnd/>
            <a:tailEnd/>
          </a:ln>
        </p:spPr>
      </p:pic>
      <p:sp>
        <p:nvSpPr>
          <p:cNvPr id="386050" name="Rectangle 3"/>
          <p:cNvSpPr>
            <a:spLocks noChangeArrowheads="1"/>
          </p:cNvSpPr>
          <p:nvPr/>
        </p:nvSpPr>
        <p:spPr bwMode="auto">
          <a:xfrm>
            <a:off x="152400" y="4953000"/>
            <a:ext cx="4572000" cy="5238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cs typeface="Arial" charset="0"/>
              </a:rPr>
              <a:t>http://www1.umn.edu/news/news-releases/2010/UR_CONTENT_248261.html</a:t>
            </a:r>
          </a:p>
        </p:txBody>
      </p:sp>
      <p:pic>
        <p:nvPicPr>
          <p:cNvPr id="386051" name="Picture 3"/>
          <p:cNvPicPr>
            <a:picLocks noChangeAspect="1" noChangeArrowheads="1"/>
          </p:cNvPicPr>
          <p:nvPr/>
        </p:nvPicPr>
        <p:blipFill>
          <a:blip r:embed="rId5" cstate="print"/>
          <a:srcRect t="9540" r="69000" b="64566"/>
          <a:stretch>
            <a:fillRect/>
          </a:stretch>
        </p:blipFill>
        <p:spPr bwMode="auto">
          <a:xfrm>
            <a:off x="4419600" y="685800"/>
            <a:ext cx="4600575" cy="2819400"/>
          </a:xfrm>
          <a:prstGeom prst="rect">
            <a:avLst/>
          </a:prstGeom>
          <a:noFill/>
          <a:ln w="9525">
            <a:noFill/>
            <a:miter lim="800000"/>
            <a:headEnd/>
            <a:tailEnd/>
          </a:ln>
        </p:spPr>
      </p:pic>
      <p:sp>
        <p:nvSpPr>
          <p:cNvPr id="386052" name="Rectangle 5"/>
          <p:cNvSpPr>
            <a:spLocks noChangeArrowheads="1"/>
          </p:cNvSpPr>
          <p:nvPr/>
        </p:nvSpPr>
        <p:spPr bwMode="auto">
          <a:xfrm>
            <a:off x="4572000" y="3581400"/>
            <a:ext cx="4419600"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cs typeface="Arial" charset="0"/>
              </a:rPr>
              <a:t>http://mediamill.cla.umn.edu/mediamill/embed/78755</a:t>
            </a:r>
          </a:p>
        </p:txBody>
      </p:sp>
      <p:sp>
        <p:nvSpPr>
          <p:cNvPr id="386053" name="Slide Number Placeholder 6"/>
          <p:cNvSpPr>
            <a:spLocks noGrp="1"/>
          </p:cNvSpPr>
          <p:nvPr>
            <p:ph type="sldNum" sz="quarter" idx="12"/>
          </p:nvPr>
        </p:nvSpPr>
        <p:spPr>
          <a:noFill/>
        </p:spPr>
        <p:txBody>
          <a:bodyPr/>
          <a:lstStyle/>
          <a:p>
            <a:fld id="{2514886B-21D0-4BD1-9B78-F0065F9EFB8F}" type="slidenum">
              <a:rPr lang="en-US" smtClean="0">
                <a:solidFill>
                  <a:srgbClr val="000000"/>
                </a:solidFill>
                <a:cs typeface="Arial" charset="0"/>
              </a:rPr>
              <a:pPr/>
              <a:t>55</a:t>
            </a:fld>
            <a:endParaRPr lang="en-US" smtClean="0">
              <a:solidFill>
                <a:srgbClr val="000000"/>
              </a:solidFill>
              <a:cs typeface="Arial" charset="0"/>
            </a:endParaRPr>
          </a:p>
        </p:txBody>
      </p:sp>
      <p:sp>
        <p:nvSpPr>
          <p:cNvPr id="386054" name="Rectangle 7"/>
          <p:cNvSpPr>
            <a:spLocks noChangeArrowheads="1"/>
          </p:cNvSpPr>
          <p:nvPr/>
        </p:nvSpPr>
        <p:spPr bwMode="auto">
          <a:xfrm>
            <a:off x="1295400" y="5715000"/>
            <a:ext cx="6497638"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a:solidFill>
                  <a:srgbClr val="000000"/>
                </a:solidFill>
                <a:cs typeface="Arial" charset="0"/>
              </a:rPr>
              <a:t>http://www.youtube.com/watch?v=lfT_hoiuY8w</a:t>
            </a:r>
          </a:p>
        </p:txBody>
      </p:sp>
      <p:sp>
        <p:nvSpPr>
          <p:cNvPr id="8" name="Rectangle 7"/>
          <p:cNvSpPr/>
          <p:nvPr/>
        </p:nvSpPr>
        <p:spPr>
          <a:xfrm>
            <a:off x="2514600" y="6248400"/>
            <a:ext cx="3914854" cy="461665"/>
          </a:xfrm>
          <a:prstGeom prst="rect">
            <a:avLst/>
          </a:prstGeom>
        </p:spPr>
        <p:txBody>
          <a:bodyPr wrap="none">
            <a:spAutoFit/>
          </a:bodyPr>
          <a:lstStyle/>
          <a:p>
            <a:pPr fontAlgn="base">
              <a:spcBef>
                <a:spcPct val="0"/>
              </a:spcBef>
              <a:spcAft>
                <a:spcPct val="0"/>
              </a:spcAft>
            </a:pPr>
            <a:r>
              <a:rPr lang="en-US" sz="2400" dirty="0" smtClean="0">
                <a:solidFill>
                  <a:srgbClr val="000000"/>
                </a:solidFill>
                <a:cs typeface="Arial" charset="0"/>
                <a:hlinkClick r:id="rId6"/>
              </a:rPr>
              <a:t>http://youtu.be/lfT_hoiuY8w</a:t>
            </a:r>
            <a:endParaRPr lang="en-US" sz="2400" dirty="0">
              <a:solidFill>
                <a:srgbClr val="000000"/>
              </a:solidFill>
              <a:cs typeface="Arial" charset="0"/>
            </a:endParaRPr>
          </a:p>
        </p:txBody>
      </p:sp>
    </p:spTree>
    <p:custDataLst>
      <p:tags r:id="rId1"/>
    </p:custDataLst>
    <p:extLst>
      <p:ext uri="{BB962C8B-B14F-4D97-AF65-F5344CB8AC3E}">
        <p14:creationId xmlns:p14="http://schemas.microsoft.com/office/powerpoint/2010/main" val="341211288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67600" cy="1143000"/>
          </a:xfrm>
        </p:spPr>
        <p:txBody>
          <a:bodyPr>
            <a:normAutofit fontScale="90000"/>
          </a:bodyPr>
          <a:lstStyle/>
          <a:p>
            <a:r>
              <a:rPr lang="en-US" dirty="0" smtClean="0"/>
              <a:t>Inside an Active Learning Classroom</a:t>
            </a:r>
            <a:endParaRPr lang="en-US" dirty="0"/>
          </a:p>
        </p:txBody>
      </p:sp>
      <p:sp>
        <p:nvSpPr>
          <p:cNvPr id="3" name="Content Placeholder 2"/>
          <p:cNvSpPr>
            <a:spLocks noGrp="1"/>
          </p:cNvSpPr>
          <p:nvPr>
            <p:ph idx="1"/>
          </p:nvPr>
        </p:nvSpPr>
        <p:spPr>
          <a:xfrm>
            <a:off x="381000" y="1676400"/>
            <a:ext cx="8305800" cy="4754563"/>
          </a:xfrm>
        </p:spPr>
        <p:txBody>
          <a:bodyPr>
            <a:normAutofit fontScale="85000" lnSpcReduction="20000"/>
          </a:bodyPr>
          <a:lstStyle/>
          <a:p>
            <a:r>
              <a:rPr lang="en-US" dirty="0" smtClean="0"/>
              <a:t>STSS in University of Minnesota</a:t>
            </a:r>
          </a:p>
          <a:p>
            <a:endParaRPr lang="en-US" sz="1200" dirty="0" smtClean="0"/>
          </a:p>
          <a:p>
            <a:pPr>
              <a:buNone/>
            </a:pPr>
            <a:r>
              <a:rPr lang="en-US" dirty="0" smtClean="0"/>
              <a:t> </a:t>
            </a:r>
            <a:r>
              <a:rPr lang="en-US" dirty="0" smtClean="0">
                <a:hlinkClick r:id="rId3"/>
              </a:rPr>
              <a:t>http://vimeo.com/andyub/activeclassroom</a:t>
            </a:r>
            <a:endParaRPr lang="en-US" dirty="0" smtClean="0"/>
          </a:p>
          <a:p>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“I love this space! It makes me feel appreciated as a student, and I feel intellectually invigorated when I work and learn in it.”</a:t>
            </a:r>
            <a:endParaRPr lang="en-US" dirty="0"/>
          </a:p>
        </p:txBody>
      </p:sp>
      <p:pic>
        <p:nvPicPr>
          <p:cNvPr id="4" name="Picture 3" descr="Screen shot 2012-11-01 at 9.44.40 AM.png"/>
          <p:cNvPicPr>
            <a:picLocks noChangeAspect="1"/>
          </p:cNvPicPr>
          <p:nvPr/>
        </p:nvPicPr>
        <p:blipFill>
          <a:blip r:embed="rId4" cstate="print"/>
          <a:stretch>
            <a:fillRect/>
          </a:stretch>
        </p:blipFill>
        <p:spPr>
          <a:xfrm>
            <a:off x="3657600" y="2895600"/>
            <a:ext cx="5314950" cy="2012025"/>
          </a:xfrm>
          <a:prstGeom prst="rect">
            <a:avLst/>
          </a:prstGeom>
        </p:spPr>
      </p:pic>
      <p:pic>
        <p:nvPicPr>
          <p:cNvPr id="5" name="Picture 4" descr="Screen shot 2012-11-01 at 9.43.14 AM.png"/>
          <p:cNvPicPr>
            <a:picLocks noChangeAspect="1"/>
          </p:cNvPicPr>
          <p:nvPr/>
        </p:nvPicPr>
        <p:blipFill>
          <a:blip r:embed="rId5" cstate="print"/>
          <a:stretch>
            <a:fillRect/>
          </a:stretch>
        </p:blipFill>
        <p:spPr>
          <a:xfrm>
            <a:off x="381000" y="2895600"/>
            <a:ext cx="3238359" cy="2019300"/>
          </a:xfrm>
          <a:prstGeom prst="rect">
            <a:avLst/>
          </a:prstGeom>
        </p:spPr>
      </p:pic>
    </p:spTree>
    <p:extLst>
      <p:ext uri="{BB962C8B-B14F-4D97-AF65-F5344CB8AC3E}">
        <p14:creationId xmlns:p14="http://schemas.microsoft.com/office/powerpoint/2010/main" val="5170397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2"/>
          <p:cNvSpPr>
            <a:spLocks noGrp="1"/>
          </p:cNvSpPr>
          <p:nvPr>
            <p:ph type="ftr" sz="quarter" idx="11"/>
          </p:nvPr>
        </p:nvSpPr>
        <p:spPr>
          <a:noFill/>
        </p:spPr>
        <p:txBody>
          <a:bodyPr/>
          <a:lstStyle/>
          <a:p>
            <a:fld id="{6E558EFF-423F-496B-A0B8-9992D5013DBF}" type="slidenum">
              <a:rPr lang="en-US" smtClean="0">
                <a:solidFill>
                  <a:srgbClr val="000000"/>
                </a:solidFill>
              </a:rPr>
              <a:pPr/>
              <a:t>57</a:t>
            </a:fld>
            <a:endParaRPr lang="en-US" smtClean="0">
              <a:solidFill>
                <a:srgbClr val="000000"/>
              </a:solidFill>
            </a:endParaRPr>
          </a:p>
        </p:txBody>
      </p:sp>
      <p:pic>
        <p:nvPicPr>
          <p:cNvPr id="741378" name="Picture 2"/>
          <p:cNvPicPr>
            <a:picLocks noChangeAspect="1" noChangeArrowheads="1"/>
          </p:cNvPicPr>
          <p:nvPr/>
        </p:nvPicPr>
        <p:blipFill>
          <a:blip r:embed="rId4" cstate="print"/>
          <a:srcRect l="18627" t="9375" r="22857" b="5269"/>
          <a:stretch>
            <a:fillRect/>
          </a:stretch>
        </p:blipFill>
        <p:spPr bwMode="auto">
          <a:xfrm>
            <a:off x="685800" y="76055"/>
            <a:ext cx="7627883" cy="6781945"/>
          </a:xfrm>
          <a:prstGeom prst="rect">
            <a:avLst/>
          </a:prstGeom>
          <a:noFill/>
          <a:ln w="9525">
            <a:noFill/>
            <a:miter lim="800000"/>
            <a:headEnd/>
            <a:tailEnd/>
          </a:ln>
        </p:spPr>
      </p:pic>
      <p:sp>
        <p:nvSpPr>
          <p:cNvPr id="6" name="Rectangle 3"/>
          <p:cNvSpPr>
            <a:spLocks noChangeArrowheads="1"/>
          </p:cNvSpPr>
          <p:nvPr/>
        </p:nvSpPr>
        <p:spPr bwMode="auto">
          <a:xfrm>
            <a:off x="381000" y="5486400"/>
            <a:ext cx="3521157"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smtClean="0">
                <a:solidFill>
                  <a:srgbClr val="000000"/>
                </a:solidFill>
              </a:rPr>
              <a:t>http://www.udel.edu/inst/</a:t>
            </a:r>
            <a:endParaRPr lang="en-US" sz="2400" dirty="0">
              <a:solidFill>
                <a:srgbClr val="000000"/>
              </a:solidFill>
            </a:endParaRPr>
          </a:p>
        </p:txBody>
      </p:sp>
    </p:spTree>
    <p:custDataLst>
      <p:tags r:id="rId1"/>
    </p:custDataLst>
    <p:extLst>
      <p:ext uri="{BB962C8B-B14F-4D97-AF65-F5344CB8AC3E}">
        <p14:creationId xmlns:p14="http://schemas.microsoft.com/office/powerpoint/2010/main" val="121860019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PoE</a:t>
            </a:r>
            <a:r>
              <a:rPr lang="en-US" dirty="0" smtClean="0"/>
              <a:t> Video Examples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Early examples (80s &amp; early 90s)</a:t>
            </a:r>
          </a:p>
          <a:p>
            <a:pPr lvl="1"/>
            <a:r>
              <a:rPr lang="en-US" dirty="0" smtClean="0"/>
              <a:t>Smith</a:t>
            </a:r>
          </a:p>
          <a:p>
            <a:pPr lvl="1"/>
            <a:r>
              <a:rPr lang="en-US" dirty="0" smtClean="0"/>
              <a:t>Derek Bok Center - Harvard</a:t>
            </a:r>
          </a:p>
          <a:p>
            <a:pPr lvl="1"/>
            <a:r>
              <a:rPr lang="en-US" dirty="0" smtClean="0"/>
              <a:t>STEMTEC</a:t>
            </a:r>
          </a:p>
          <a:p>
            <a:r>
              <a:rPr lang="en-US" dirty="0" smtClean="0"/>
              <a:t>Mid 90s</a:t>
            </a:r>
          </a:p>
          <a:p>
            <a:pPr lvl="1"/>
            <a:r>
              <a:rPr lang="en-US" dirty="0" smtClean="0"/>
              <a:t>Felder - NCSU</a:t>
            </a:r>
          </a:p>
          <a:p>
            <a:pPr lvl="1"/>
            <a:r>
              <a:rPr lang="en-US" dirty="0" smtClean="0"/>
              <a:t>U Wisconsin – </a:t>
            </a:r>
            <a:r>
              <a:rPr lang="en-US" dirty="0" err="1" smtClean="0"/>
              <a:t>Chem</a:t>
            </a:r>
            <a:r>
              <a:rPr lang="en-US" dirty="0" smtClean="0"/>
              <a:t> Concepts</a:t>
            </a:r>
          </a:p>
          <a:p>
            <a:pPr lvl="1"/>
            <a:r>
              <a:rPr lang="en-US" dirty="0" smtClean="0"/>
              <a:t>Jones - Purdue</a:t>
            </a:r>
          </a:p>
          <a:p>
            <a:r>
              <a:rPr lang="en-US" dirty="0" smtClean="0"/>
              <a:t>Recent</a:t>
            </a:r>
          </a:p>
          <a:p>
            <a:pPr lvl="1"/>
            <a:r>
              <a:rPr lang="en-US" dirty="0" smtClean="0"/>
              <a:t>Mazur </a:t>
            </a:r>
            <a:r>
              <a:rPr lang="en-US" dirty="0" smtClean="0"/>
              <a:t>– Peer Instruction</a:t>
            </a:r>
            <a:endParaRPr lang="en-US" dirty="0" smtClean="0"/>
          </a:p>
          <a:p>
            <a:pPr lvl="1"/>
            <a:r>
              <a:rPr lang="en-US" dirty="0" smtClean="0"/>
              <a:t>University of Minnesota – Active Learning (SCALE-UP)</a:t>
            </a:r>
            <a:endParaRPr lang="en-US" dirty="0" smtClean="0"/>
          </a:p>
        </p:txBody>
      </p:sp>
      <p:sp>
        <p:nvSpPr>
          <p:cNvPr id="4" name="Slide Number Placeholder 3"/>
          <p:cNvSpPr>
            <a:spLocks noGrp="1"/>
          </p:cNvSpPr>
          <p:nvPr>
            <p:ph type="sldNum" sz="quarter" idx="12"/>
          </p:nvPr>
        </p:nvSpPr>
        <p:spPr/>
        <p:txBody>
          <a:bodyPr/>
          <a:lstStyle/>
          <a:p>
            <a:pPr>
              <a:defRPr/>
            </a:pPr>
            <a:fld id="{7F738D12-76F9-49E4-8F07-E19BA8349D98}" type="slidenum">
              <a:rPr lang="en-US" smtClean="0">
                <a:solidFill>
                  <a:srgbClr val="7C8F97">
                    <a:lumMod val="60000"/>
                    <a:lumOff val="40000"/>
                  </a:srgbClr>
                </a:solidFill>
              </a:rPr>
              <a:pPr>
                <a:defRPr/>
              </a:pPr>
              <a:t>58</a:t>
            </a:fld>
            <a:endParaRPr lang="en-US" dirty="0">
              <a:solidFill>
                <a:srgbClr val="7C8F97">
                  <a:lumMod val="60000"/>
                  <a:lumOff val="40000"/>
                </a:srgbClr>
              </a:solidFill>
            </a:endParaRPr>
          </a:p>
        </p:txBody>
      </p:sp>
    </p:spTree>
    <p:extLst>
      <p:ext uri="{BB962C8B-B14F-4D97-AF65-F5344CB8AC3E}">
        <p14:creationId xmlns:p14="http://schemas.microsoft.com/office/powerpoint/2010/main" val="92226591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1"/>
          </p:nvPr>
        </p:nvSpPr>
        <p:spPr>
          <a:noFill/>
        </p:spPr>
        <p:txBody>
          <a:bodyPr/>
          <a:lstStyle/>
          <a:p>
            <a:fld id="{02131F6A-B05B-464A-A444-A458C7028ED5}" type="slidenum">
              <a:rPr lang="en-US" smtClean="0">
                <a:solidFill>
                  <a:srgbClr val="000000"/>
                </a:solidFill>
                <a:latin typeface="Arial" pitchFamily="34" charset="0"/>
              </a:rPr>
              <a:pPr/>
              <a:t>59</a:t>
            </a:fld>
            <a:endParaRPr lang="en-US" smtClean="0">
              <a:solidFill>
                <a:srgbClr val="000000"/>
              </a:solidFill>
              <a:latin typeface="Arial" pitchFamily="34" charset="0"/>
            </a:endParaRPr>
          </a:p>
        </p:txBody>
      </p:sp>
      <p:sp>
        <p:nvSpPr>
          <p:cNvPr id="61443" name="Text Box 2"/>
          <p:cNvSpPr txBox="1">
            <a:spLocks noChangeArrowheads="1"/>
          </p:cNvSpPr>
          <p:nvPr/>
        </p:nvSpPr>
        <p:spPr bwMode="auto">
          <a:xfrm>
            <a:off x="677863" y="265113"/>
            <a:ext cx="7788275" cy="5489575"/>
          </a:xfrm>
          <a:prstGeom prst="rect">
            <a:avLst/>
          </a:prstGeom>
          <a:noFill/>
          <a:ln w="12700">
            <a:noFill/>
            <a:miter lim="800000"/>
            <a:headEnd type="none" w="sm" len="sm"/>
            <a:tailEnd type="none" w="sm" len="sm"/>
          </a:ln>
        </p:spPr>
        <p:txBody>
          <a:bodyPr>
            <a:spAutoFit/>
          </a:bodyPr>
          <a:lstStyle/>
          <a:p>
            <a:pPr marL="457200" indent="-457200" algn="ctr" eaLnBrk="0" hangingPunct="0"/>
            <a:r>
              <a:rPr lang="en-US" sz="2600" dirty="0">
                <a:solidFill>
                  <a:srgbClr val="000000"/>
                </a:solidFill>
              </a:rPr>
              <a:t>Session Summary</a:t>
            </a:r>
          </a:p>
          <a:p>
            <a:pPr marL="457200" indent="-457200" algn="ctr" eaLnBrk="0" hangingPunct="0"/>
            <a:r>
              <a:rPr lang="en-US" sz="2600" dirty="0">
                <a:solidFill>
                  <a:srgbClr val="000000"/>
                </a:solidFill>
              </a:rPr>
              <a:t>(Minute Paper)</a:t>
            </a:r>
          </a:p>
          <a:p>
            <a:pPr marL="457200" indent="-457200" algn="ctr" eaLnBrk="0" hangingPunct="0"/>
            <a:endParaRPr lang="en-US" sz="2600" dirty="0">
              <a:solidFill>
                <a:srgbClr val="000000"/>
              </a:solidFill>
            </a:endParaRPr>
          </a:p>
          <a:p>
            <a:pPr marL="457200" indent="-457200" eaLnBrk="0" hangingPunct="0"/>
            <a:r>
              <a:rPr lang="en-US" sz="2600" dirty="0">
                <a:solidFill>
                  <a:srgbClr val="000000"/>
                </a:solidFill>
              </a:rPr>
              <a:t>Reflect on the session:</a:t>
            </a:r>
          </a:p>
          <a:p>
            <a:pPr marL="457200" indent="-457200" eaLnBrk="0" hangingPunct="0"/>
            <a:endParaRPr lang="en-US" sz="2600" dirty="0">
              <a:solidFill>
                <a:srgbClr val="000000"/>
              </a:solidFill>
            </a:endParaRPr>
          </a:p>
          <a:p>
            <a:pPr marL="457200" indent="-457200" eaLnBrk="0" hangingPunct="0">
              <a:spcBef>
                <a:spcPct val="20000"/>
              </a:spcBef>
            </a:pPr>
            <a:r>
              <a:rPr lang="en-US" sz="2600" dirty="0">
                <a:solidFill>
                  <a:srgbClr val="000000"/>
                </a:solidFill>
              </a:rPr>
              <a:t>1. Most interesting, valuable, useful thing you learned.</a:t>
            </a:r>
          </a:p>
          <a:p>
            <a:pPr marL="457200" indent="-457200" eaLnBrk="0" hangingPunct="0">
              <a:spcBef>
                <a:spcPct val="20000"/>
              </a:spcBef>
            </a:pPr>
            <a:r>
              <a:rPr lang="en-US" sz="2600" dirty="0">
                <a:solidFill>
                  <a:srgbClr val="000000"/>
                </a:solidFill>
              </a:rPr>
              <a:t>2. Things that helped you learn.</a:t>
            </a:r>
          </a:p>
          <a:p>
            <a:pPr marL="457200" indent="-457200" eaLnBrk="0" hangingPunct="0">
              <a:spcBef>
                <a:spcPct val="20000"/>
              </a:spcBef>
            </a:pPr>
            <a:r>
              <a:rPr lang="en-US" sz="2600" dirty="0">
                <a:solidFill>
                  <a:srgbClr val="000000"/>
                </a:solidFill>
              </a:rPr>
              <a:t>3. Question, comments, suggestions.</a:t>
            </a:r>
          </a:p>
          <a:p>
            <a:pPr marL="457200" indent="-457200" eaLnBrk="0" hangingPunct="0"/>
            <a:endParaRPr lang="en-US" sz="2600" dirty="0">
              <a:solidFill>
                <a:srgbClr val="000000"/>
              </a:solidFill>
            </a:endParaRPr>
          </a:p>
          <a:p>
            <a:pPr marL="457200" indent="-457200" eaLnBrk="0" hangingPunct="0">
              <a:buFontTx/>
              <a:buAutoNum type="arabicPeriod" startAt="4"/>
            </a:pPr>
            <a:r>
              <a:rPr lang="en-US" sz="2600" dirty="0">
                <a:solidFill>
                  <a:srgbClr val="000000"/>
                </a:solidFill>
              </a:rPr>
              <a:t>Pace: Too slow 1 . . . . 5 Too fast</a:t>
            </a:r>
          </a:p>
          <a:p>
            <a:pPr marL="457200" indent="-457200" eaLnBrk="0" hangingPunct="0">
              <a:buFontTx/>
              <a:buAutoNum type="arabicPeriod" startAt="4"/>
            </a:pPr>
            <a:r>
              <a:rPr lang="en-US" sz="2600" dirty="0">
                <a:solidFill>
                  <a:srgbClr val="000000"/>
                </a:solidFill>
              </a:rPr>
              <a:t>Relevance: Little 1 . . . 5 Lots</a:t>
            </a:r>
          </a:p>
          <a:p>
            <a:pPr marL="457200" indent="-457200" eaLnBrk="0" hangingPunct="0">
              <a:buFontTx/>
              <a:buAutoNum type="arabicPeriod" startAt="4"/>
            </a:pPr>
            <a:r>
              <a:rPr lang="en-US" sz="2600" dirty="0">
                <a:solidFill>
                  <a:srgbClr val="000000"/>
                </a:solidFill>
              </a:rPr>
              <a:t>Instructional Format: Ugh 1 . . . 5 Ah</a:t>
            </a:r>
          </a:p>
        </p:txBody>
      </p:sp>
    </p:spTree>
    <p:custDataLst>
      <p:tags r:id="rId1"/>
    </p:custDataLst>
    <p:extLst>
      <p:ext uri="{BB962C8B-B14F-4D97-AF65-F5344CB8AC3E}">
        <p14:creationId xmlns:p14="http://schemas.microsoft.com/office/powerpoint/2010/main" val="105141909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b="1" dirty="0" smtClean="0"/>
              <a:t>Committee on the Status, Contributions, and Future Directions of Discipline-Based Education Research </a:t>
            </a:r>
            <a:endParaRPr lang="en-US" sz="2800" b="1" dirty="0"/>
          </a:p>
        </p:txBody>
      </p:sp>
      <p:sp>
        <p:nvSpPr>
          <p:cNvPr id="9" name="Content Placeholder 8"/>
          <p:cNvSpPr>
            <a:spLocks noGrp="1"/>
          </p:cNvSpPr>
          <p:nvPr>
            <p:ph sz="half" idx="1"/>
          </p:nvPr>
        </p:nvSpPr>
        <p:spPr>
          <a:xfrm>
            <a:off x="279779" y="1417638"/>
            <a:ext cx="4038600" cy="4525963"/>
          </a:xfrm>
        </p:spPr>
        <p:txBody>
          <a:bodyPr/>
          <a:lstStyle/>
          <a:p>
            <a:r>
              <a:rPr lang="en-US" sz="2000" b="1" dirty="0" smtClean="0"/>
              <a:t>SUSAN SINGER </a:t>
            </a:r>
            <a:r>
              <a:rPr lang="en-US" sz="2000" dirty="0" smtClean="0"/>
              <a:t>(Chair), </a:t>
            </a:r>
            <a:r>
              <a:rPr lang="en-US" sz="1800" dirty="0" smtClean="0"/>
              <a:t>Carleton College</a:t>
            </a:r>
          </a:p>
          <a:p>
            <a:r>
              <a:rPr lang="en-US" sz="2000" b="1" dirty="0" smtClean="0"/>
              <a:t>ROBERT BEICHNER</a:t>
            </a:r>
            <a:r>
              <a:rPr lang="en-US" sz="2000" dirty="0" smtClean="0"/>
              <a:t>, </a:t>
            </a:r>
            <a:r>
              <a:rPr lang="en-US" sz="1800" dirty="0" smtClean="0"/>
              <a:t>North Carolina State University</a:t>
            </a:r>
          </a:p>
          <a:p>
            <a:r>
              <a:rPr lang="en-US" sz="2000" b="1" dirty="0" smtClean="0"/>
              <a:t>STACEY LOWERY BRETZ, </a:t>
            </a:r>
            <a:r>
              <a:rPr lang="en-US" sz="1800" dirty="0" smtClean="0"/>
              <a:t>Miami University</a:t>
            </a:r>
          </a:p>
          <a:p>
            <a:r>
              <a:rPr lang="en-US" sz="2000" b="1" dirty="0" smtClean="0"/>
              <a:t>MELANIE COOPER</a:t>
            </a:r>
            <a:r>
              <a:rPr lang="en-US" sz="2000" dirty="0" smtClean="0"/>
              <a:t>, </a:t>
            </a:r>
            <a:r>
              <a:rPr lang="en-US" sz="1800" dirty="0" smtClean="0"/>
              <a:t>Clemson University</a:t>
            </a:r>
          </a:p>
          <a:p>
            <a:r>
              <a:rPr lang="en-US" sz="2000" b="1" dirty="0" smtClean="0"/>
              <a:t>SEAN DECATUR</a:t>
            </a:r>
            <a:r>
              <a:rPr lang="en-US" sz="2000" dirty="0" smtClean="0"/>
              <a:t>, </a:t>
            </a:r>
            <a:r>
              <a:rPr lang="en-US" sz="1800" dirty="0" smtClean="0"/>
              <a:t>Oberlin College</a:t>
            </a:r>
          </a:p>
          <a:p>
            <a:r>
              <a:rPr lang="en-US" sz="2000" b="1" dirty="0" smtClean="0"/>
              <a:t>JAMES FAIRWEATHER</a:t>
            </a:r>
            <a:r>
              <a:rPr lang="en-US" sz="2000" dirty="0" smtClean="0"/>
              <a:t>, </a:t>
            </a:r>
            <a:r>
              <a:rPr lang="en-US" sz="1800" dirty="0" smtClean="0"/>
              <a:t>Michigan State University</a:t>
            </a:r>
          </a:p>
          <a:p>
            <a:r>
              <a:rPr lang="en-US" sz="2000" b="1" dirty="0" smtClean="0"/>
              <a:t>KENNETH HELLER</a:t>
            </a:r>
            <a:r>
              <a:rPr lang="en-US" sz="2000" dirty="0" smtClean="0"/>
              <a:t>, </a:t>
            </a:r>
            <a:r>
              <a:rPr lang="en-US" sz="1800" dirty="0" smtClean="0"/>
              <a:t>University of Minnesota</a:t>
            </a:r>
          </a:p>
          <a:p>
            <a:r>
              <a:rPr lang="en-US" sz="2000" b="1" dirty="0" smtClean="0"/>
              <a:t>KIM KASTENS</a:t>
            </a:r>
            <a:r>
              <a:rPr lang="en-US" sz="2000" dirty="0" smtClean="0"/>
              <a:t>, </a:t>
            </a:r>
            <a:r>
              <a:rPr lang="en-US" sz="1800" dirty="0" smtClean="0"/>
              <a:t>Columbia University</a:t>
            </a:r>
          </a:p>
        </p:txBody>
      </p:sp>
      <p:sp>
        <p:nvSpPr>
          <p:cNvPr id="7" name="Content Placeholder 6"/>
          <p:cNvSpPr>
            <a:spLocks noGrp="1"/>
          </p:cNvSpPr>
          <p:nvPr>
            <p:ph sz="half" idx="2"/>
          </p:nvPr>
        </p:nvSpPr>
        <p:spPr>
          <a:xfrm>
            <a:off x="4648200" y="1417638"/>
            <a:ext cx="4038600" cy="4525963"/>
          </a:xfrm>
        </p:spPr>
        <p:txBody>
          <a:bodyPr/>
          <a:lstStyle/>
          <a:p>
            <a:r>
              <a:rPr lang="en-US" sz="2000" b="1" dirty="0" smtClean="0"/>
              <a:t>MICHAEL MARTINEZ</a:t>
            </a:r>
            <a:r>
              <a:rPr lang="en-US" sz="2000" dirty="0" smtClean="0"/>
              <a:t>, </a:t>
            </a:r>
            <a:r>
              <a:rPr lang="en-US" sz="1800" dirty="0" smtClean="0"/>
              <a:t>University of California, Irvine</a:t>
            </a:r>
          </a:p>
          <a:p>
            <a:r>
              <a:rPr lang="en-US" sz="2000" b="1" dirty="0" smtClean="0"/>
              <a:t>DAVID MOGK</a:t>
            </a:r>
            <a:r>
              <a:rPr lang="en-US" sz="2000" dirty="0" smtClean="0"/>
              <a:t>, </a:t>
            </a:r>
            <a:r>
              <a:rPr lang="en-US" sz="1800" dirty="0" smtClean="0"/>
              <a:t>Montana State University</a:t>
            </a:r>
          </a:p>
          <a:p>
            <a:r>
              <a:rPr lang="en-US" sz="2000" b="1" dirty="0" smtClean="0"/>
              <a:t>LAURA R. NOVICK</a:t>
            </a:r>
            <a:r>
              <a:rPr lang="en-US" sz="2000" dirty="0" smtClean="0"/>
              <a:t>, </a:t>
            </a:r>
            <a:r>
              <a:rPr lang="en-US" sz="1800" dirty="0" smtClean="0"/>
              <a:t>Vanderbilt University</a:t>
            </a:r>
          </a:p>
          <a:p>
            <a:r>
              <a:rPr lang="en-US" sz="2000" b="1" dirty="0" smtClean="0"/>
              <a:t>MARCY OSGOOD</a:t>
            </a:r>
            <a:r>
              <a:rPr lang="en-US" sz="2000" dirty="0" smtClean="0"/>
              <a:t>, </a:t>
            </a:r>
            <a:r>
              <a:rPr lang="en-US" sz="1800" dirty="0" smtClean="0"/>
              <a:t>University of New Mexico</a:t>
            </a:r>
          </a:p>
          <a:p>
            <a:r>
              <a:rPr lang="en-US" sz="2000" b="1" dirty="0" smtClean="0"/>
              <a:t>TIMOTHY F. SLATER</a:t>
            </a:r>
            <a:r>
              <a:rPr lang="en-US" sz="2000" dirty="0" smtClean="0"/>
              <a:t>, </a:t>
            </a:r>
            <a:r>
              <a:rPr lang="en-US" sz="1800" dirty="0" smtClean="0"/>
              <a:t>University of Wyoming</a:t>
            </a:r>
          </a:p>
          <a:p>
            <a:r>
              <a:rPr lang="en-US" sz="2000" b="1" dirty="0" smtClean="0"/>
              <a:t>KARL A. SMITH</a:t>
            </a:r>
            <a:r>
              <a:rPr lang="en-US" sz="2000" dirty="0" smtClean="0"/>
              <a:t>, </a:t>
            </a:r>
            <a:r>
              <a:rPr lang="en-US" sz="1800" dirty="0" smtClean="0"/>
              <a:t>University of Minnesota and Purdue University</a:t>
            </a:r>
          </a:p>
          <a:p>
            <a:r>
              <a:rPr lang="en-US" sz="2000" b="1" dirty="0" smtClean="0"/>
              <a:t>WILLIAM B. WOOD</a:t>
            </a:r>
            <a:r>
              <a:rPr lang="en-US" sz="2000" dirty="0" smtClean="0"/>
              <a:t>,  </a:t>
            </a:r>
            <a:r>
              <a:rPr lang="en-US" sz="1800" dirty="0" smtClean="0"/>
              <a:t>University of Colorado</a:t>
            </a:r>
          </a:p>
          <a:p>
            <a:endParaRPr lang="en-US" sz="1400" dirty="0" smtClean="0"/>
          </a:p>
          <a:p>
            <a:endParaRPr lang="en-US" dirty="0"/>
          </a:p>
        </p:txBody>
      </p:sp>
      <p:grpSp>
        <p:nvGrpSpPr>
          <p:cNvPr id="2" name="Group 6"/>
          <p:cNvGrpSpPr/>
          <p:nvPr/>
        </p:nvGrpSpPr>
        <p:grpSpPr>
          <a:xfrm>
            <a:off x="0" y="6126164"/>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130175089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ext Box 2"/>
          <p:cNvSpPr txBox="1">
            <a:spLocks noChangeArrowheads="1"/>
          </p:cNvSpPr>
          <p:nvPr/>
        </p:nvSpPr>
        <p:spPr bwMode="auto">
          <a:xfrm>
            <a:off x="2819400" y="5029200"/>
            <a:ext cx="4600747" cy="923330"/>
          </a:xfrm>
          <a:prstGeom prst="rect">
            <a:avLst/>
          </a:prstGeom>
          <a:noFill/>
          <a:ln w="9525">
            <a:noFill/>
            <a:miter lim="800000"/>
            <a:headEnd/>
            <a:tailEnd/>
          </a:ln>
          <a:effectLst/>
        </p:spPr>
        <p:txBody>
          <a:bodyPr wrap="none">
            <a:spAutoFit/>
          </a:bodyPr>
          <a:lstStyle/>
          <a:p>
            <a:r>
              <a:rPr lang="en-US" dirty="0">
                <a:solidFill>
                  <a:srgbClr val="000000"/>
                </a:solidFill>
              </a:rPr>
              <a:t>Q4 – Pace: Too slow 1 . . . . 5 Too fast </a:t>
            </a:r>
            <a:r>
              <a:rPr lang="en-US" dirty="0" smtClean="0">
                <a:solidFill>
                  <a:srgbClr val="000000"/>
                </a:solidFill>
              </a:rPr>
              <a:t>(3.0)</a:t>
            </a:r>
            <a:endParaRPr lang="en-US" dirty="0">
              <a:solidFill>
                <a:srgbClr val="000000"/>
              </a:solidFill>
            </a:endParaRPr>
          </a:p>
          <a:p>
            <a:r>
              <a:rPr lang="en-US" dirty="0">
                <a:solidFill>
                  <a:srgbClr val="000000"/>
                </a:solidFill>
              </a:rPr>
              <a:t>Q5 – Relevance: Little 1 . . . 5 Lots (</a:t>
            </a:r>
            <a:r>
              <a:rPr lang="en-US" dirty="0" smtClean="0">
                <a:solidFill>
                  <a:srgbClr val="000000"/>
                </a:solidFill>
              </a:rPr>
              <a:t>3.9)</a:t>
            </a:r>
            <a:endParaRPr lang="en-US" dirty="0">
              <a:solidFill>
                <a:srgbClr val="000000"/>
              </a:solidFill>
            </a:endParaRPr>
          </a:p>
          <a:p>
            <a:r>
              <a:rPr lang="en-US" dirty="0">
                <a:solidFill>
                  <a:srgbClr val="000000"/>
                </a:solidFill>
              </a:rPr>
              <a:t>Q6 – Format: Ugh 1 . . . 5 Ah (</a:t>
            </a:r>
            <a:r>
              <a:rPr lang="en-US" dirty="0" smtClean="0">
                <a:solidFill>
                  <a:srgbClr val="000000"/>
                </a:solidFill>
              </a:rPr>
              <a:t>3.7)</a:t>
            </a:r>
            <a:endParaRPr lang="en-US" dirty="0">
              <a:solidFill>
                <a:srgbClr val="000000"/>
              </a:solidFill>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179533370"/>
              </p:ext>
            </p:extLst>
          </p:nvPr>
        </p:nvGraphicFramePr>
        <p:xfrm>
          <a:off x="746125" y="569913"/>
          <a:ext cx="7629525" cy="4002087"/>
        </p:xfrm>
        <a:graphic>
          <a:graphicData uri="http://schemas.openxmlformats.org/drawingml/2006/chart">
            <c:chart xmlns:c="http://schemas.openxmlformats.org/drawingml/2006/chart" xmlns:r="http://schemas.openxmlformats.org/officeDocument/2006/relationships" r:id="rId4"/>
          </a:graphicData>
        </a:graphic>
      </p:graphicFrame>
      <p:sp>
        <p:nvSpPr>
          <p:cNvPr id="596996" name="Text Box 4"/>
          <p:cNvSpPr txBox="1">
            <a:spLocks noChangeArrowheads="1"/>
          </p:cNvSpPr>
          <p:nvPr/>
        </p:nvSpPr>
        <p:spPr bwMode="auto">
          <a:xfrm>
            <a:off x="2590800" y="152400"/>
            <a:ext cx="2813591" cy="369332"/>
          </a:xfrm>
          <a:prstGeom prst="rect">
            <a:avLst/>
          </a:prstGeom>
          <a:noFill/>
          <a:ln w="9525">
            <a:noFill/>
            <a:miter lim="800000"/>
            <a:headEnd/>
            <a:tailEnd/>
          </a:ln>
          <a:effectLst/>
        </p:spPr>
        <p:txBody>
          <a:bodyPr wrap="none">
            <a:spAutoFit/>
          </a:bodyPr>
          <a:lstStyle/>
          <a:p>
            <a:r>
              <a:rPr lang="en-US" dirty="0" smtClean="0">
                <a:solidFill>
                  <a:srgbClr val="000000"/>
                </a:solidFill>
              </a:rPr>
              <a:t>OSU – Seminar (4-28-14)</a:t>
            </a:r>
            <a:endParaRPr lang="en-US" dirty="0">
              <a:solidFill>
                <a:srgbClr val="000000"/>
              </a:solidFill>
            </a:endParaRPr>
          </a:p>
        </p:txBody>
      </p:sp>
    </p:spTree>
    <p:custDataLst>
      <p:tags r:id="rId1"/>
    </p:custDataLst>
    <p:extLst>
      <p:ext uri="{BB962C8B-B14F-4D97-AF65-F5344CB8AC3E}">
        <p14:creationId xmlns:p14="http://schemas.microsoft.com/office/powerpoint/2010/main" val="260772060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Discipline-Based Education Research (DBER) Report Update</a:t>
            </a:r>
            <a:endParaRPr lang="en-US" dirty="0"/>
          </a:p>
        </p:txBody>
      </p:sp>
      <p:pic>
        <p:nvPicPr>
          <p:cNvPr id="4" name="Picture 2" descr="Book Cover"/>
          <p:cNvPicPr>
            <a:picLocks noChangeAspect="1" noChangeArrowheads="1"/>
          </p:cNvPicPr>
          <p:nvPr/>
        </p:nvPicPr>
        <p:blipFill>
          <a:blip r:embed="rId3" cstate="print"/>
          <a:srcRect/>
          <a:stretch>
            <a:fillRect/>
          </a:stretch>
        </p:blipFill>
        <p:spPr bwMode="auto">
          <a:xfrm>
            <a:off x="86806" y="1576606"/>
            <a:ext cx="2336950" cy="3528794"/>
          </a:xfrm>
          <a:prstGeom prst="rect">
            <a:avLst/>
          </a:prstGeom>
          <a:noFill/>
        </p:spPr>
      </p:pic>
      <p:sp>
        <p:nvSpPr>
          <p:cNvPr id="5" name="Rectangle 4"/>
          <p:cNvSpPr/>
          <p:nvPr/>
        </p:nvSpPr>
        <p:spPr>
          <a:xfrm>
            <a:off x="162719" y="5587525"/>
            <a:ext cx="5160962" cy="923330"/>
          </a:xfrm>
          <a:prstGeom prst="rect">
            <a:avLst/>
          </a:prstGeom>
        </p:spPr>
        <p:txBody>
          <a:bodyPr wrap="square">
            <a:spAutoFit/>
          </a:bodyPr>
          <a:lstStyle/>
          <a:p>
            <a:pPr defTabSz="457200" fontAlgn="base">
              <a:spcBef>
                <a:spcPct val="0"/>
              </a:spcBef>
              <a:spcAft>
                <a:spcPct val="0"/>
              </a:spcAft>
            </a:pPr>
            <a:r>
              <a:rPr lang="en-US" dirty="0" smtClean="0">
                <a:solidFill>
                  <a:prstClr val="black"/>
                </a:solidFill>
              </a:rPr>
              <a:t>National Research Council</a:t>
            </a:r>
          </a:p>
          <a:p>
            <a:pPr defTabSz="457200" fontAlgn="base">
              <a:spcBef>
                <a:spcPct val="0"/>
              </a:spcBef>
              <a:spcAft>
                <a:spcPct val="0"/>
              </a:spcAft>
            </a:pPr>
            <a:r>
              <a:rPr lang="en-US" dirty="0" smtClean="0">
                <a:solidFill>
                  <a:prstClr val="black"/>
                </a:solidFill>
              </a:rPr>
              <a:t>Summer 2012 – http://www.nap.edu/</a:t>
            </a:r>
          </a:p>
          <a:p>
            <a:pPr defTabSz="457200" fontAlgn="base">
              <a:spcBef>
                <a:spcPct val="0"/>
              </a:spcBef>
              <a:spcAft>
                <a:spcPct val="0"/>
              </a:spcAft>
            </a:pPr>
            <a:r>
              <a:rPr lang="en-US" dirty="0" err="1" smtClean="0">
                <a:solidFill>
                  <a:prstClr val="black"/>
                </a:solidFill>
              </a:rPr>
              <a:t>catalog.php?record_id</a:t>
            </a:r>
            <a:r>
              <a:rPr lang="en-US" dirty="0" smtClean="0">
                <a:solidFill>
                  <a:prstClr val="black"/>
                </a:solidFill>
              </a:rPr>
              <a:t>=13362</a:t>
            </a:r>
            <a:endParaRPr lang="en-US" dirty="0">
              <a:solidFill>
                <a:prstClr val="black"/>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141" t="12279" r="31779" b="5499"/>
          <a:stretch/>
        </p:blipFill>
        <p:spPr bwMode="auto">
          <a:xfrm>
            <a:off x="2743200" y="1375679"/>
            <a:ext cx="2895600" cy="3817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59071" y="5251669"/>
            <a:ext cx="2967479" cy="369332"/>
          </a:xfrm>
          <a:prstGeom prst="rect">
            <a:avLst/>
          </a:prstGeom>
          <a:noFill/>
        </p:spPr>
        <p:txBody>
          <a:bodyPr wrap="none" rtlCol="0">
            <a:spAutoFit/>
          </a:bodyPr>
          <a:lstStyle/>
          <a:p>
            <a:pPr fontAlgn="base">
              <a:spcBef>
                <a:spcPct val="0"/>
              </a:spcBef>
              <a:spcAft>
                <a:spcPct val="0"/>
              </a:spcAft>
            </a:pPr>
            <a:r>
              <a:rPr lang="en-US" dirty="0" smtClean="0">
                <a:solidFill>
                  <a:srgbClr val="000000"/>
                </a:solidFill>
                <a:latin typeface="Arial" charset="0"/>
              </a:rPr>
              <a:t>ASEE </a:t>
            </a:r>
            <a:r>
              <a:rPr lang="en-US" i="1" dirty="0" smtClean="0">
                <a:solidFill>
                  <a:srgbClr val="000000"/>
                </a:solidFill>
                <a:latin typeface="Arial" charset="0"/>
              </a:rPr>
              <a:t>Prism Summer 2013</a:t>
            </a:r>
            <a:endParaRPr lang="en-US" dirty="0">
              <a:solidFill>
                <a:srgbClr val="000000"/>
              </a:solidFill>
              <a:latin typeface="Arial" charset="0"/>
            </a:endParaRPr>
          </a:p>
        </p:txBody>
      </p:sp>
      <p:sp>
        <p:nvSpPr>
          <p:cNvPr id="8" name="TextBox 7"/>
          <p:cNvSpPr txBox="1"/>
          <p:nvPr/>
        </p:nvSpPr>
        <p:spPr>
          <a:xfrm>
            <a:off x="2213507" y="6419552"/>
            <a:ext cx="6457636" cy="369332"/>
          </a:xfrm>
          <a:prstGeom prst="rect">
            <a:avLst/>
          </a:prstGeom>
          <a:noFill/>
        </p:spPr>
        <p:txBody>
          <a:bodyPr wrap="square" rtlCol="0">
            <a:spAutoFit/>
          </a:bodyPr>
          <a:lstStyle/>
          <a:p>
            <a:pPr algn="ctr" fontAlgn="base">
              <a:spcBef>
                <a:spcPct val="0"/>
              </a:spcBef>
              <a:spcAft>
                <a:spcPct val="0"/>
              </a:spcAft>
            </a:pPr>
            <a:r>
              <a:rPr lang="en-US" dirty="0" smtClean="0">
                <a:solidFill>
                  <a:srgbClr val="000000"/>
                </a:solidFill>
                <a:latin typeface="Arial" charset="0"/>
              </a:rPr>
              <a:t>Practitioner Guide - In Preparation</a:t>
            </a:r>
            <a:endParaRPr lang="en-US" dirty="0">
              <a:solidFill>
                <a:srgbClr val="000000"/>
              </a:solidFill>
              <a:latin typeface="Arial" charset="0"/>
            </a:endParaRPr>
          </a:p>
        </p:txBody>
      </p:sp>
      <p:sp>
        <p:nvSpPr>
          <p:cNvPr id="2" name="TextBox 1"/>
          <p:cNvSpPr txBox="1"/>
          <p:nvPr/>
        </p:nvSpPr>
        <p:spPr>
          <a:xfrm>
            <a:off x="5560968" y="5604778"/>
            <a:ext cx="3583032" cy="646331"/>
          </a:xfrm>
          <a:prstGeom prst="rect">
            <a:avLst/>
          </a:prstGeom>
          <a:noFill/>
        </p:spPr>
        <p:txBody>
          <a:bodyPr wrap="none" rtlCol="0">
            <a:spAutoFit/>
          </a:bodyPr>
          <a:lstStyle/>
          <a:p>
            <a:pPr fontAlgn="base">
              <a:spcBef>
                <a:spcPct val="0"/>
              </a:spcBef>
              <a:spcAft>
                <a:spcPct val="0"/>
              </a:spcAft>
            </a:pPr>
            <a:r>
              <a:rPr lang="en-US" i="1" dirty="0" smtClean="0">
                <a:solidFill>
                  <a:srgbClr val="000000"/>
                </a:solidFill>
                <a:latin typeface="Arial" charset="0"/>
                <a:ea typeface="ヒラギノ角ゴ Pro W3" charset="-128"/>
              </a:rPr>
              <a:t>Journal of Engineering Education</a:t>
            </a:r>
          </a:p>
          <a:p>
            <a:pPr fontAlgn="base">
              <a:spcBef>
                <a:spcPct val="0"/>
              </a:spcBef>
              <a:spcAft>
                <a:spcPct val="0"/>
              </a:spcAft>
            </a:pPr>
            <a:r>
              <a:rPr lang="en-US" dirty="0" smtClean="0">
                <a:solidFill>
                  <a:srgbClr val="000000"/>
                </a:solidFill>
                <a:latin typeface="Arial" charset="0"/>
                <a:ea typeface="ヒラギノ角ゴ Pro W3" charset="-128"/>
              </a:rPr>
              <a:t>Editorial – October, 2013</a:t>
            </a:r>
            <a:endParaRPr lang="en-US" dirty="0">
              <a:solidFill>
                <a:srgbClr val="000000"/>
              </a:solidFill>
              <a:latin typeface="Arial" charset="0"/>
              <a:ea typeface="ヒラギノ角ゴ Pro W3" charset="-128"/>
            </a:endParaRPr>
          </a:p>
        </p:txBody>
      </p:sp>
      <p:pic>
        <p:nvPicPr>
          <p:cNvPr id="10" name="Picture 9"/>
          <p:cNvPicPr>
            <a:picLocks noChangeAspect="1"/>
          </p:cNvPicPr>
          <p:nvPr/>
        </p:nvPicPr>
        <p:blipFill rotWithShape="1">
          <a:blip r:embed="rId5"/>
          <a:srcRect l="23014" t="9245" r="20406" b="1793"/>
          <a:stretch/>
        </p:blipFill>
        <p:spPr>
          <a:xfrm>
            <a:off x="5814301" y="1576606"/>
            <a:ext cx="2524296" cy="3848518"/>
          </a:xfrm>
          <a:prstGeom prst="rect">
            <a:avLst/>
          </a:prstGeom>
        </p:spPr>
      </p:pic>
    </p:spTree>
    <p:extLst>
      <p:ext uri="{BB962C8B-B14F-4D97-AF65-F5344CB8AC3E}">
        <p14:creationId xmlns:p14="http://schemas.microsoft.com/office/powerpoint/2010/main" val="115163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sz="4000"/>
              <a:t>Reflection and Dialogue</a:t>
            </a:r>
          </a:p>
        </p:txBody>
      </p:sp>
      <p:sp>
        <p:nvSpPr>
          <p:cNvPr id="409603" name="Rectangle 3"/>
          <p:cNvSpPr>
            <a:spLocks noGrp="1" noChangeArrowheads="1"/>
          </p:cNvSpPr>
          <p:nvPr>
            <p:ph type="body" idx="1"/>
          </p:nvPr>
        </p:nvSpPr>
        <p:spPr>
          <a:xfrm>
            <a:off x="457200" y="1295400"/>
            <a:ext cx="8229600" cy="4525963"/>
          </a:xfrm>
        </p:spPr>
        <p:txBody>
          <a:bodyPr/>
          <a:lstStyle/>
          <a:p>
            <a:r>
              <a:rPr lang="en-US" sz="2800" dirty="0"/>
              <a:t>Individually reflect on </a:t>
            </a:r>
            <a:r>
              <a:rPr lang="en-US" sz="2800" dirty="0" smtClean="0">
                <a:solidFill>
                  <a:schemeClr val="tx1"/>
                </a:solidFill>
              </a:rPr>
              <a:t>Designing Courses for High-Quality Learning. </a:t>
            </a:r>
            <a:r>
              <a:rPr lang="en-US" sz="2800" dirty="0" smtClean="0">
                <a:solidFill>
                  <a:schemeClr val="tx1"/>
                </a:solidFill>
              </a:rPr>
              <a:t>Think/</a:t>
            </a:r>
            <a:r>
              <a:rPr lang="en-US" sz="2800" dirty="0" smtClean="0"/>
              <a:t>Write </a:t>
            </a:r>
            <a:r>
              <a:rPr lang="en-US" sz="2800" dirty="0"/>
              <a:t>for about 1 minute</a:t>
            </a:r>
          </a:p>
          <a:p>
            <a:pPr lvl="1"/>
            <a:r>
              <a:rPr lang="en-US" sz="2400" dirty="0" smtClean="0">
                <a:solidFill>
                  <a:srgbClr val="000000"/>
                </a:solidFill>
              </a:rPr>
              <a:t>Promising </a:t>
            </a:r>
            <a:r>
              <a:rPr lang="en-US" sz="2400" dirty="0" smtClean="0">
                <a:solidFill>
                  <a:srgbClr val="000000"/>
                </a:solidFill>
              </a:rPr>
              <a:t>Approaches &amp; Innovations </a:t>
            </a:r>
            <a:endParaRPr lang="en-US" sz="2400" dirty="0" smtClean="0">
              <a:solidFill>
                <a:srgbClr val="000000"/>
              </a:solidFill>
            </a:endParaRPr>
          </a:p>
          <a:p>
            <a:pPr lvl="1"/>
            <a:r>
              <a:rPr lang="en-US" sz="2400" dirty="0" smtClean="0">
                <a:solidFill>
                  <a:srgbClr val="000000"/>
                </a:solidFill>
              </a:rPr>
              <a:t>Ideas for encouraging adoption by colleagues </a:t>
            </a:r>
          </a:p>
          <a:p>
            <a:r>
              <a:rPr lang="en-US" sz="2800" dirty="0" smtClean="0"/>
              <a:t>Discuss with your neighbor for about 2 minutes</a:t>
            </a:r>
          </a:p>
          <a:p>
            <a:pPr lvl="1"/>
            <a:r>
              <a:rPr lang="en-US" sz="2400" dirty="0" smtClean="0"/>
              <a:t>How to propagate and scale education innovations</a:t>
            </a:r>
            <a:endParaRPr lang="en-US" sz="2400" dirty="0"/>
          </a:p>
        </p:txBody>
      </p:sp>
    </p:spTree>
    <p:extLst>
      <p:ext uri="{BB962C8B-B14F-4D97-AF65-F5344CB8AC3E}">
        <p14:creationId xmlns:p14="http://schemas.microsoft.com/office/powerpoint/2010/main" val="2918306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5C6580-5B4E-40F0-B031-E66106B139CA}" type="slidenum">
              <a:rPr lang="en-US">
                <a:solidFill>
                  <a:srgbClr val="000000"/>
                </a:solidFill>
              </a:rPr>
              <a:pPr/>
              <a:t>9</a:t>
            </a:fld>
            <a:endParaRPr lang="en-US">
              <a:solidFill>
                <a:srgbClr val="000000"/>
              </a:solidFill>
            </a:endParaRPr>
          </a:p>
        </p:txBody>
      </p:sp>
      <p:sp>
        <p:nvSpPr>
          <p:cNvPr id="110594" name="Text Box 2"/>
          <p:cNvSpPr txBox="1">
            <a:spLocks noChangeArrowheads="1"/>
          </p:cNvSpPr>
          <p:nvPr/>
        </p:nvSpPr>
        <p:spPr bwMode="auto">
          <a:xfrm>
            <a:off x="228600" y="228600"/>
            <a:ext cx="8778875" cy="5847755"/>
          </a:xfrm>
          <a:prstGeom prst="rect">
            <a:avLst/>
          </a:prstGeom>
          <a:noFill/>
          <a:ln w="9525">
            <a:noFill/>
            <a:miter lim="800000"/>
            <a:headEnd/>
            <a:tailEnd/>
          </a:ln>
        </p:spPr>
        <p:txBody>
          <a:bodyPr lIns="0" tIns="0" rIns="0" bIns="0">
            <a:spAutoFit/>
          </a:bodyPr>
          <a:lstStyle/>
          <a:p>
            <a:pPr marL="457200" indent="-457200" algn="ctr" defTabSz="381000"/>
            <a:r>
              <a:rPr lang="en-US" sz="4000" dirty="0">
                <a:solidFill>
                  <a:srgbClr val="000000"/>
                </a:solidFill>
              </a:rPr>
              <a:t>Understanding Misunderstanding</a:t>
            </a:r>
          </a:p>
          <a:p>
            <a:pPr marL="457200" indent="-457200" algn="ctr" defTabSz="381000"/>
            <a:endParaRPr lang="en-US" sz="2800" dirty="0">
              <a:solidFill>
                <a:srgbClr val="000000"/>
              </a:solidFill>
            </a:endParaRPr>
          </a:p>
          <a:p>
            <a:pPr marL="457200" indent="-457200" defTabSz="381000"/>
            <a:r>
              <a:rPr lang="en-US" sz="3200" i="1" dirty="0">
                <a:solidFill>
                  <a:srgbClr val="000000"/>
                </a:solidFill>
              </a:rPr>
              <a:t>A Private Universe </a:t>
            </a:r>
            <a:r>
              <a:rPr lang="en-US" sz="3200" i="1" dirty="0" smtClean="0">
                <a:solidFill>
                  <a:srgbClr val="000000"/>
                </a:solidFill>
              </a:rPr>
              <a:t>– </a:t>
            </a:r>
            <a:r>
              <a:rPr lang="en-US" sz="3200" dirty="0" smtClean="0">
                <a:solidFill>
                  <a:srgbClr val="000000"/>
                </a:solidFill>
              </a:rPr>
              <a:t>www.learner.org</a:t>
            </a:r>
            <a:endParaRPr lang="en-US" sz="3200" dirty="0">
              <a:solidFill>
                <a:srgbClr val="000000"/>
              </a:solidFill>
            </a:endParaRPr>
          </a:p>
          <a:p>
            <a:pPr marL="457200" indent="-457200" defTabSz="381000"/>
            <a:endParaRPr lang="en-US" sz="3200" dirty="0">
              <a:solidFill>
                <a:srgbClr val="000000"/>
              </a:solidFill>
            </a:endParaRPr>
          </a:p>
          <a:p>
            <a:pPr marL="457200" indent="-457200" defTabSz="381000"/>
            <a:r>
              <a:rPr lang="en-US" sz="3200" dirty="0">
                <a:solidFill>
                  <a:srgbClr val="000000"/>
                </a:solidFill>
              </a:rPr>
              <a:t>Also see </a:t>
            </a:r>
            <a:r>
              <a:rPr lang="en-US" sz="3200" i="1" dirty="0">
                <a:solidFill>
                  <a:srgbClr val="000000"/>
                </a:solidFill>
              </a:rPr>
              <a:t>Minds of </a:t>
            </a:r>
            <a:r>
              <a:rPr lang="en-US" sz="3200" i="1" dirty="0" smtClean="0">
                <a:solidFill>
                  <a:srgbClr val="000000"/>
                </a:solidFill>
              </a:rPr>
              <a:t>Our Own </a:t>
            </a:r>
            <a:r>
              <a:rPr lang="en-US" sz="3200" dirty="0">
                <a:solidFill>
                  <a:srgbClr val="000000"/>
                </a:solidFill>
              </a:rPr>
              <a:t>(Annenberg/CPB Math and Science Collection – </a:t>
            </a:r>
            <a:r>
              <a:rPr lang="en-US" sz="3200" dirty="0" smtClean="0">
                <a:solidFill>
                  <a:srgbClr val="000000"/>
                </a:solidFill>
              </a:rPr>
              <a:t>www.learner.org</a:t>
            </a:r>
            <a:r>
              <a:rPr lang="en-US" sz="3200" dirty="0">
                <a:solidFill>
                  <a:srgbClr val="000000"/>
                </a:solidFill>
              </a:rPr>
              <a:t>)</a:t>
            </a:r>
          </a:p>
          <a:p>
            <a:pPr marL="457200" indent="-457200" defTabSz="381000">
              <a:buFontTx/>
              <a:buAutoNum type="arabicPeriod"/>
            </a:pPr>
            <a:r>
              <a:rPr lang="en-US" sz="3200" dirty="0">
                <a:solidFill>
                  <a:srgbClr val="000000"/>
                </a:solidFill>
              </a:rPr>
              <a:t>Can we believe our eyes? </a:t>
            </a:r>
          </a:p>
          <a:p>
            <a:pPr marL="457200" indent="-457200" defTabSz="381000">
              <a:buFontTx/>
              <a:buAutoNum type="arabicPeriod"/>
            </a:pPr>
            <a:r>
              <a:rPr lang="en-US" sz="3200" dirty="0">
                <a:solidFill>
                  <a:srgbClr val="000000"/>
                </a:solidFill>
              </a:rPr>
              <a:t>Lessons from thin air</a:t>
            </a:r>
          </a:p>
          <a:p>
            <a:pPr marL="457200" indent="-457200" defTabSz="381000">
              <a:buFontTx/>
              <a:buAutoNum type="arabicPeriod"/>
            </a:pPr>
            <a:r>
              <a:rPr lang="en-US" sz="3200" dirty="0">
                <a:solidFill>
                  <a:srgbClr val="000000"/>
                </a:solidFill>
              </a:rPr>
              <a:t>Under </a:t>
            </a:r>
            <a:r>
              <a:rPr lang="en-US" sz="3200" dirty="0" smtClean="0">
                <a:solidFill>
                  <a:srgbClr val="000000"/>
                </a:solidFill>
              </a:rPr>
              <a:t>construction</a:t>
            </a:r>
          </a:p>
          <a:p>
            <a:pPr marL="457200" indent="-457200" defTabSz="381000">
              <a:buFontTx/>
              <a:buAutoNum type="arabicPeriod"/>
            </a:pPr>
            <a:endParaRPr lang="en-US" sz="3200" dirty="0">
              <a:solidFill>
                <a:srgbClr val="000000"/>
              </a:solidFill>
            </a:endParaRPr>
          </a:p>
          <a:p>
            <a:pPr defTabSz="381000"/>
            <a:r>
              <a:rPr lang="en-US" sz="2400" dirty="0">
                <a:solidFill>
                  <a:srgbClr val="000000"/>
                </a:solidFill>
                <a:hlinkClick r:id="rId4"/>
              </a:rPr>
              <a:t>http://www.youtube.com/watch?v=Ng5qzH39nyg</a:t>
            </a:r>
            <a:endParaRPr lang="en-US" sz="2400" dirty="0">
              <a:solidFill>
                <a:srgbClr val="000000"/>
              </a:solidFill>
            </a:endParaRPr>
          </a:p>
        </p:txBody>
      </p:sp>
    </p:spTree>
    <p:custDataLst>
      <p:tags r:id="rId1"/>
    </p:custDataLst>
    <p:extLst>
      <p:ext uri="{BB962C8B-B14F-4D97-AF65-F5344CB8AC3E}">
        <p14:creationId xmlns:p14="http://schemas.microsoft.com/office/powerpoint/2010/main" val="3248950678"/>
      </p:ext>
    </p:extLst>
  </p:cSld>
  <p:clrMapOvr>
    <a:masterClrMapping/>
  </p:clrMapOvr>
  <p:transition spd="med" advClick="0">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False"/>
  <p:tag name="DISPLAYNAME" val="True"/>
  <p:tag name="PRRESPONSE7" val="4"/>
  <p:tag name="GRIDFONTSIZE" val="12"/>
  <p:tag name="STDCHART" val="1"/>
  <p:tag name="RESPTABLESTYLE" val="-1"/>
  <p:tag name="CUSTOMCELLBACKCOLOR1" val="-657956"/>
  <p:tag name="PRRESPONSE4" val="7"/>
  <p:tag name="ADVANCEDSETTINGSVIEW" val="False"/>
  <p:tag name="DELIMITERS" val="3.1"/>
  <p:tag name="EXPANDSHOWBAR" val="True"/>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5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OS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3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13977</TotalTime>
  <Words>3816</Words>
  <Application>Microsoft Office PowerPoint</Application>
  <PresentationFormat>On-screen Show (4:3)</PresentationFormat>
  <Paragraphs>604</Paragraphs>
  <Slides>60</Slides>
  <Notes>59</Notes>
  <HiddenSlides>7</HiddenSlides>
  <MMClips>0</MMClips>
  <ScaleCrop>false</ScaleCrop>
  <HeadingPairs>
    <vt:vector size="8" baseType="variant">
      <vt:variant>
        <vt:lpstr>Fonts Used</vt:lpstr>
      </vt:variant>
      <vt:variant>
        <vt:i4>9</vt:i4>
      </vt:variant>
      <vt:variant>
        <vt:lpstr>Theme</vt:lpstr>
      </vt:variant>
      <vt:variant>
        <vt:i4>24</vt:i4>
      </vt:variant>
      <vt:variant>
        <vt:lpstr>Embedded OLE Servers</vt:lpstr>
      </vt:variant>
      <vt:variant>
        <vt:i4>2</vt:i4>
      </vt:variant>
      <vt:variant>
        <vt:lpstr>Slide Titles</vt:lpstr>
      </vt:variant>
      <vt:variant>
        <vt:i4>60</vt:i4>
      </vt:variant>
    </vt:vector>
  </HeadingPairs>
  <TitlesOfParts>
    <vt:vector size="95" baseType="lpstr">
      <vt:lpstr>ＭＳ Ｐゴシック</vt:lpstr>
      <vt:lpstr>Arial</vt:lpstr>
      <vt:lpstr>Calibri</vt:lpstr>
      <vt:lpstr>Gill Sans</vt:lpstr>
      <vt:lpstr>Staccato222 BT</vt:lpstr>
      <vt:lpstr>Tahoma</vt:lpstr>
      <vt:lpstr>Times New Roman</vt:lpstr>
      <vt:lpstr>Wingdings</vt:lpstr>
      <vt:lpstr>ヒラギノ角ゴ Pro W3</vt:lpstr>
      <vt:lpstr>1_Blank Presentation</vt:lpstr>
      <vt:lpstr>2_Office Theme</vt:lpstr>
      <vt:lpstr>2_Blank Presentation</vt:lpstr>
      <vt:lpstr>4_Blank Presentation</vt:lpstr>
      <vt:lpstr>8_Blank Presentation</vt:lpstr>
      <vt:lpstr>1_Default Design</vt:lpstr>
      <vt:lpstr>9_Office Theme</vt:lpstr>
      <vt:lpstr>11_Blank Presentation</vt:lpstr>
      <vt:lpstr>12_Blank Presentation</vt:lpstr>
      <vt:lpstr>14_Blank Presentation</vt:lpstr>
      <vt:lpstr>Office Theme</vt:lpstr>
      <vt:lpstr>1_Office Theme</vt:lpstr>
      <vt:lpstr>15_Blank Presentation</vt:lpstr>
      <vt:lpstr>5_Office Theme</vt:lpstr>
      <vt:lpstr>BOSE template</vt:lpstr>
      <vt:lpstr>13_Blank Presentation</vt:lpstr>
      <vt:lpstr>5_Blank Presentation</vt:lpstr>
      <vt:lpstr>3_Blank Presentation</vt:lpstr>
      <vt:lpstr>7_Blank Presentation</vt:lpstr>
      <vt:lpstr>16_Blank Presentation</vt:lpstr>
      <vt:lpstr>6_Blank Presentation</vt:lpstr>
      <vt:lpstr>9_Blank Presentation</vt:lpstr>
      <vt:lpstr>10_Blank Presentation</vt:lpstr>
      <vt:lpstr>3_Default Design</vt:lpstr>
      <vt:lpstr>Equation</vt:lpstr>
      <vt:lpstr>Drawing</vt:lpstr>
      <vt:lpstr>Designing Courses for High Quality Learning: An Engineering Approach</vt:lpstr>
      <vt:lpstr>PowerPoint Presentation</vt:lpstr>
      <vt:lpstr>PowerPoint Presentation</vt:lpstr>
      <vt:lpstr>Discipline-Based Education Research (DBER)</vt:lpstr>
      <vt:lpstr>Study Charge </vt:lpstr>
      <vt:lpstr>Committee on the Status, Contributions, and Future Directions of Discipline-Based Education Research </vt:lpstr>
      <vt:lpstr>Discipline-Based Education Research (DBER) Report Update</vt:lpstr>
      <vt:lpstr>Reflection and Dialogue</vt:lpstr>
      <vt:lpstr>PowerPoint Presentation</vt:lpstr>
      <vt:lpstr>Seminar Layout</vt:lpstr>
      <vt:lpstr>Seminar/Workshop Objectives</vt:lpstr>
      <vt:lpstr>PowerPoint Presentation</vt:lpstr>
      <vt:lpstr>Engineering</vt:lpstr>
      <vt:lpstr>PowerPoint Presentation</vt:lpstr>
      <vt:lpstr>Engineering</vt:lpstr>
      <vt:lpstr>Engineering = Design</vt:lpstr>
      <vt:lpstr>Understanding by Design (UbD) Process</vt:lpstr>
      <vt:lpstr>PowerPoint Presentation</vt:lpstr>
      <vt:lpstr>Process Metallurgy</vt:lpstr>
      <vt:lpstr>Dissolution Kinetics</vt:lpstr>
      <vt:lpstr>First Teaching Experience</vt:lpstr>
      <vt:lpstr>PowerPoint Presentation</vt:lpstr>
      <vt:lpstr>Engineering Education</vt:lpstr>
      <vt:lpstr>PowerPoint Presentation</vt:lpstr>
      <vt:lpstr>What do we do about these pathologies?</vt:lpstr>
      <vt:lpstr>University of Minnesota College of Education Social, Psychological and Philosophical Foundations of Education</vt:lpstr>
      <vt:lpstr>PowerPoint Presentation</vt:lpstr>
      <vt:lpstr>Cooperative Learning</vt:lpstr>
      <vt:lpstr>Cooperative Learning Introduced to Engineering – 1981</vt:lpstr>
      <vt:lpstr>PowerPoint Presentation</vt:lpstr>
      <vt:lpstr>Cooperative Learning Adopted The American College Teacher:  National Norms for 2007-2008</vt:lpstr>
      <vt:lpstr>Undergraduate Teaching Faculty, 2011*</vt:lpstr>
      <vt:lpstr>Lewin’s Contributions</vt:lpstr>
      <vt:lpstr>PowerPoint Presentation</vt:lpstr>
      <vt:lpstr>PowerPoint Presentation</vt:lpstr>
      <vt:lpstr>Student Engagement Research Evidence</vt:lpstr>
      <vt:lpstr>PowerPoint Presentation</vt:lpstr>
      <vt:lpstr>PowerPoint Presentation</vt:lpstr>
      <vt:lpstr>PowerPoint Presentation</vt:lpstr>
      <vt:lpstr>How People Learn (HPL)</vt:lpstr>
      <vt:lpstr>Understanding by Design (UbD)</vt:lpstr>
      <vt:lpstr>Understanding by Design Process</vt:lpstr>
      <vt:lpstr>Understanding by Design  Wiggins &amp; McTighe (1997, 2005)</vt:lpstr>
      <vt:lpstr>Understanding by Design (UbD) Process</vt:lpstr>
      <vt:lpstr>Understand Big Ideas </vt:lpstr>
      <vt:lpstr>Concept: Understanding Big Ideas</vt:lpstr>
      <vt:lpstr>Concept: Curricular Priorities </vt:lpstr>
      <vt:lpstr>PowerPoint Presentation</vt:lpstr>
      <vt:lpstr>PowerPoint Presentation</vt:lpstr>
      <vt:lpstr>Pedagogies of Engagement (PoE)</vt:lpstr>
      <vt:lpstr>Active Learning: Cooperation in the College Classroom </vt:lpstr>
      <vt:lpstr>PowerPoint Presentation</vt:lpstr>
      <vt:lpstr>Active Learning: Cooperation in the College Classroom </vt:lpstr>
      <vt:lpstr>PowerPoint Presentation</vt:lpstr>
      <vt:lpstr>PowerPoint Presentation</vt:lpstr>
      <vt:lpstr>Inside an Active Learning Classroom</vt:lpstr>
      <vt:lpstr>PowerPoint Presentation</vt:lpstr>
      <vt:lpstr>PoE Video Examples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Motivating Students</dc:title>
  <dc:creator>Karl Smith</dc:creator>
  <cp:lastModifiedBy>Karl Smith</cp:lastModifiedBy>
  <cp:revision>95</cp:revision>
  <dcterms:created xsi:type="dcterms:W3CDTF">2011-11-09T19:04:16Z</dcterms:created>
  <dcterms:modified xsi:type="dcterms:W3CDTF">2014-04-23T19:30:57Z</dcterms:modified>
</cp:coreProperties>
</file>