
<file path=[Content_Types].xml><?xml version="1.0" encoding="utf-8"?>
<Types xmlns="http://schemas.openxmlformats.org/package/2006/content-types">
  <Override PartName="/ppt/slideMasters/slideMaster3.xml" ContentType="application/vnd.openxmlformats-officedocument.presentationml.slideMaster+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 id="2147483674" r:id="rId3"/>
  </p:sldMasterIdLst>
  <p:notesMasterIdLst>
    <p:notesMasterId r:id="rId26"/>
  </p:notesMasterIdLst>
  <p:handoutMasterIdLst>
    <p:handoutMasterId r:id="rId27"/>
  </p:handoutMasterIdLst>
  <p:sldIdLst>
    <p:sldId id="338" r:id="rId4"/>
    <p:sldId id="359" r:id="rId5"/>
    <p:sldId id="343" r:id="rId6"/>
    <p:sldId id="360" r:id="rId7"/>
    <p:sldId id="344" r:id="rId8"/>
    <p:sldId id="349" r:id="rId9"/>
    <p:sldId id="345" r:id="rId10"/>
    <p:sldId id="350" r:id="rId11"/>
    <p:sldId id="348" r:id="rId12"/>
    <p:sldId id="361" r:id="rId13"/>
    <p:sldId id="354" r:id="rId14"/>
    <p:sldId id="355" r:id="rId15"/>
    <p:sldId id="356" r:id="rId16"/>
    <p:sldId id="357" r:id="rId17"/>
    <p:sldId id="358" r:id="rId18"/>
    <p:sldId id="363" r:id="rId19"/>
    <p:sldId id="364" r:id="rId20"/>
    <p:sldId id="365" r:id="rId21"/>
    <p:sldId id="346" r:id="rId22"/>
    <p:sldId id="342" r:id="rId23"/>
    <p:sldId id="352" r:id="rId24"/>
    <p:sldId id="351" r:id="rId25"/>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autoAdjust="0"/>
    <p:restoredTop sz="94670" autoAdjust="0"/>
  </p:normalViewPr>
  <p:slideViewPr>
    <p:cSldViewPr>
      <p:cViewPr varScale="1">
        <p:scale>
          <a:sx n="107" d="100"/>
          <a:sy n="107" d="100"/>
        </p:scale>
        <p:origin x="-10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876" tIns="48438" rIns="96876" bIns="48438" numCol="1" anchor="t" anchorCtr="0" compatLnSpc="1">
            <a:prstTxWarp prst="textNoShape">
              <a:avLst/>
            </a:prstTxWarp>
          </a:bodyPr>
          <a:lstStyle>
            <a:lvl1pPr defTabSz="968375">
              <a:defRPr sz="1200"/>
            </a:lvl1pPr>
          </a:lstStyle>
          <a:p>
            <a:endParaRPr lang="en-US"/>
          </a:p>
        </p:txBody>
      </p:sp>
      <p:sp>
        <p:nvSpPr>
          <p:cNvPr id="15363" name="Rectangle 3"/>
          <p:cNvSpPr>
            <a:spLocks noGrp="1" noChangeArrowheads="1"/>
          </p:cNvSpPr>
          <p:nvPr>
            <p:ph type="dt" sz="quarter" idx="1"/>
          </p:nvPr>
        </p:nvSpPr>
        <p:spPr bwMode="auto">
          <a:xfrm>
            <a:off x="4144963" y="0"/>
            <a:ext cx="3170237" cy="481013"/>
          </a:xfrm>
          <a:prstGeom prst="rect">
            <a:avLst/>
          </a:prstGeom>
          <a:noFill/>
          <a:ln w="9525">
            <a:noFill/>
            <a:miter lim="800000"/>
            <a:headEnd/>
            <a:tailEnd/>
          </a:ln>
          <a:effectLst/>
        </p:spPr>
        <p:txBody>
          <a:bodyPr vert="horz" wrap="square" lIns="96876" tIns="48438" rIns="96876" bIns="48438" numCol="1" anchor="t" anchorCtr="0" compatLnSpc="1">
            <a:prstTxWarp prst="textNoShape">
              <a:avLst/>
            </a:prstTxWarp>
          </a:bodyPr>
          <a:lstStyle>
            <a:lvl1pPr algn="r" defTabSz="968375">
              <a:defRPr sz="1200"/>
            </a:lvl1pPr>
          </a:lstStyle>
          <a:p>
            <a:endParaRPr lang="en-US"/>
          </a:p>
        </p:txBody>
      </p:sp>
      <p:sp>
        <p:nvSpPr>
          <p:cNvPr id="15364" name="Rectangle 4"/>
          <p:cNvSpPr>
            <a:spLocks noGrp="1" noChangeArrowheads="1"/>
          </p:cNvSpPr>
          <p:nvPr>
            <p:ph type="ftr" sz="quarter" idx="2"/>
          </p:nvPr>
        </p:nvSpPr>
        <p:spPr bwMode="auto">
          <a:xfrm>
            <a:off x="0" y="9120188"/>
            <a:ext cx="3170238" cy="481012"/>
          </a:xfrm>
          <a:prstGeom prst="rect">
            <a:avLst/>
          </a:prstGeom>
          <a:noFill/>
          <a:ln w="9525">
            <a:noFill/>
            <a:miter lim="800000"/>
            <a:headEnd/>
            <a:tailEnd/>
          </a:ln>
          <a:effectLst/>
        </p:spPr>
        <p:txBody>
          <a:bodyPr vert="horz" wrap="square" lIns="96876" tIns="48438" rIns="96876" bIns="48438" numCol="1" anchor="b" anchorCtr="0" compatLnSpc="1">
            <a:prstTxWarp prst="textNoShape">
              <a:avLst/>
            </a:prstTxWarp>
          </a:bodyPr>
          <a:lstStyle>
            <a:lvl1pPr defTabSz="968375">
              <a:defRPr sz="1200"/>
            </a:lvl1pPr>
          </a:lstStyle>
          <a:p>
            <a:endParaRPr lang="en-US"/>
          </a:p>
        </p:txBody>
      </p:sp>
      <p:sp>
        <p:nvSpPr>
          <p:cNvPr id="15365" name="Rectangle 5"/>
          <p:cNvSpPr>
            <a:spLocks noGrp="1" noChangeArrowheads="1"/>
          </p:cNvSpPr>
          <p:nvPr>
            <p:ph type="sldNum" sz="quarter" idx="3"/>
          </p:nvPr>
        </p:nvSpPr>
        <p:spPr bwMode="auto">
          <a:xfrm>
            <a:off x="4144963" y="9120188"/>
            <a:ext cx="3170237" cy="481012"/>
          </a:xfrm>
          <a:prstGeom prst="rect">
            <a:avLst/>
          </a:prstGeom>
          <a:noFill/>
          <a:ln w="9525">
            <a:noFill/>
            <a:miter lim="800000"/>
            <a:headEnd/>
            <a:tailEnd/>
          </a:ln>
          <a:effectLst/>
        </p:spPr>
        <p:txBody>
          <a:bodyPr vert="horz" wrap="square" lIns="96876" tIns="48438" rIns="96876" bIns="48438" numCol="1" anchor="b" anchorCtr="0" compatLnSpc="1">
            <a:prstTxWarp prst="textNoShape">
              <a:avLst/>
            </a:prstTxWarp>
          </a:bodyPr>
          <a:lstStyle>
            <a:lvl1pPr algn="r" defTabSz="968375">
              <a:defRPr sz="1200"/>
            </a:lvl1pPr>
          </a:lstStyle>
          <a:p>
            <a:fld id="{D75074E7-FF07-406F-9860-35D9836446E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70238" cy="481013"/>
          </a:xfrm>
          <a:prstGeom prst="rect">
            <a:avLst/>
          </a:prstGeom>
          <a:noFill/>
          <a:ln w="9525">
            <a:noFill/>
            <a:miter lim="800000"/>
            <a:headEnd/>
            <a:tailEnd/>
          </a:ln>
          <a:effectLst/>
        </p:spPr>
        <p:txBody>
          <a:bodyPr vert="horz" wrap="square" lIns="96876" tIns="48438" rIns="96876" bIns="48438" numCol="1" anchor="t" anchorCtr="0" compatLnSpc="1">
            <a:prstTxWarp prst="textNoShape">
              <a:avLst/>
            </a:prstTxWarp>
          </a:bodyPr>
          <a:lstStyle>
            <a:lvl1pPr defTabSz="968375">
              <a:defRPr sz="1200"/>
            </a:lvl1pPr>
          </a:lstStyle>
          <a:p>
            <a:endParaRPr lang="en-US"/>
          </a:p>
        </p:txBody>
      </p:sp>
      <p:sp>
        <p:nvSpPr>
          <p:cNvPr id="23555" name="Rectangle 3"/>
          <p:cNvSpPr>
            <a:spLocks noGrp="1" noChangeArrowheads="1"/>
          </p:cNvSpPr>
          <p:nvPr>
            <p:ph type="dt" idx="1"/>
          </p:nvPr>
        </p:nvSpPr>
        <p:spPr bwMode="auto">
          <a:xfrm>
            <a:off x="4144963" y="0"/>
            <a:ext cx="3170237" cy="481013"/>
          </a:xfrm>
          <a:prstGeom prst="rect">
            <a:avLst/>
          </a:prstGeom>
          <a:noFill/>
          <a:ln w="9525">
            <a:noFill/>
            <a:miter lim="800000"/>
            <a:headEnd/>
            <a:tailEnd/>
          </a:ln>
          <a:effectLst/>
        </p:spPr>
        <p:txBody>
          <a:bodyPr vert="horz" wrap="square" lIns="96876" tIns="48438" rIns="96876" bIns="48438" numCol="1" anchor="t" anchorCtr="0" compatLnSpc="1">
            <a:prstTxWarp prst="textNoShape">
              <a:avLst/>
            </a:prstTxWarp>
          </a:bodyPr>
          <a:lstStyle>
            <a:lvl1pPr algn="r" defTabSz="968375">
              <a:defRPr sz="1200"/>
            </a:lvl1pPr>
          </a:lstStyle>
          <a:p>
            <a:endParaRPr lang="en-US"/>
          </a:p>
        </p:txBody>
      </p:sp>
      <p:sp>
        <p:nvSpPr>
          <p:cNvPr id="23556" name="Rectangle 4"/>
          <p:cNvSpPr>
            <a:spLocks noGrp="1" noRot="1" noChangeAspect="1" noChangeArrowheads="1" noTextEdit="1"/>
          </p:cNvSpPr>
          <p:nvPr>
            <p:ph type="sldImg" idx="2"/>
          </p:nvPr>
        </p:nvSpPr>
        <p:spPr bwMode="auto">
          <a:xfrm>
            <a:off x="1257300" y="719138"/>
            <a:ext cx="4802188" cy="3602037"/>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76313" y="4560888"/>
            <a:ext cx="5362575" cy="4321175"/>
          </a:xfrm>
          <a:prstGeom prst="rect">
            <a:avLst/>
          </a:prstGeom>
          <a:noFill/>
          <a:ln w="9525">
            <a:noFill/>
            <a:miter lim="800000"/>
            <a:headEnd/>
            <a:tailEnd/>
          </a:ln>
          <a:effectLst/>
        </p:spPr>
        <p:txBody>
          <a:bodyPr vert="horz" wrap="square" lIns="96876" tIns="48438" rIns="96876" bIns="484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9120188"/>
            <a:ext cx="3170238" cy="481012"/>
          </a:xfrm>
          <a:prstGeom prst="rect">
            <a:avLst/>
          </a:prstGeom>
          <a:noFill/>
          <a:ln w="9525">
            <a:noFill/>
            <a:miter lim="800000"/>
            <a:headEnd/>
            <a:tailEnd/>
          </a:ln>
          <a:effectLst/>
        </p:spPr>
        <p:txBody>
          <a:bodyPr vert="horz" wrap="square" lIns="96876" tIns="48438" rIns="96876" bIns="48438" numCol="1" anchor="b" anchorCtr="0" compatLnSpc="1">
            <a:prstTxWarp prst="textNoShape">
              <a:avLst/>
            </a:prstTxWarp>
          </a:bodyPr>
          <a:lstStyle>
            <a:lvl1pPr defTabSz="968375">
              <a:defRPr sz="1200"/>
            </a:lvl1pPr>
          </a:lstStyle>
          <a:p>
            <a:endParaRPr lang="en-US"/>
          </a:p>
        </p:txBody>
      </p:sp>
      <p:sp>
        <p:nvSpPr>
          <p:cNvPr id="23559" name="Rectangle 7"/>
          <p:cNvSpPr>
            <a:spLocks noGrp="1" noChangeArrowheads="1"/>
          </p:cNvSpPr>
          <p:nvPr>
            <p:ph type="sldNum" sz="quarter" idx="5"/>
          </p:nvPr>
        </p:nvSpPr>
        <p:spPr bwMode="auto">
          <a:xfrm>
            <a:off x="4144963" y="9120188"/>
            <a:ext cx="3170237" cy="481012"/>
          </a:xfrm>
          <a:prstGeom prst="rect">
            <a:avLst/>
          </a:prstGeom>
          <a:noFill/>
          <a:ln w="9525">
            <a:noFill/>
            <a:miter lim="800000"/>
            <a:headEnd/>
            <a:tailEnd/>
          </a:ln>
          <a:effectLst/>
        </p:spPr>
        <p:txBody>
          <a:bodyPr vert="horz" wrap="square" lIns="96876" tIns="48438" rIns="96876" bIns="48438" numCol="1" anchor="b" anchorCtr="0" compatLnSpc="1">
            <a:prstTxWarp prst="textNoShape">
              <a:avLst/>
            </a:prstTxWarp>
          </a:bodyPr>
          <a:lstStyle>
            <a:lvl1pPr algn="r" defTabSz="968375">
              <a:defRPr sz="1200"/>
            </a:lvl1pPr>
          </a:lstStyle>
          <a:p>
            <a:fld id="{F5762A6D-4F40-4336-96E3-4967E367640D}"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F33A8A-9E0C-44F9-956A-E56A7EE4B3C3}" type="slidenum">
              <a:rPr lang="en-US"/>
              <a:pPr/>
              <a:t>1</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CCD37-B056-4CBF-A2CD-52D8B8E27A54}" type="slidenum">
              <a:rPr lang="en-US">
                <a:solidFill>
                  <a:prstClr val="black"/>
                </a:solidFill>
              </a:rPr>
              <a:pPr/>
              <a:t>10</a:t>
            </a:fld>
            <a:endParaRPr lang="en-US">
              <a:solidFill>
                <a:prstClr val="black"/>
              </a:solidFill>
            </a:endParaRPr>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CCD77-F37E-4FD0-B07F-1035B99D7D34}" type="slidenum">
              <a:rPr lang="en-US"/>
              <a:pPr/>
              <a:t>11</a:t>
            </a:fld>
            <a:endParaRPr lang="en-US"/>
          </a:p>
        </p:txBody>
      </p:sp>
      <p:sp>
        <p:nvSpPr>
          <p:cNvPr id="159746" name="Rectangle 2"/>
          <p:cNvSpPr>
            <a:spLocks noGrp="1" noRot="1" noChangeAspect="1" noChangeArrowheads="1" noTextEdit="1"/>
          </p:cNvSpPr>
          <p:nvPr>
            <p:ph type="sldImg"/>
          </p:nvPr>
        </p:nvSpPr>
        <p:spPr>
          <a:ln/>
        </p:spPr>
      </p:sp>
      <p:sp>
        <p:nvSpPr>
          <p:cNvPr id="159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B4A521-C4C8-4297-A2E4-D8507F2B3C4A}" type="slidenum">
              <a:rPr lang="en-US"/>
              <a:pPr/>
              <a:t>12</a:t>
            </a:fld>
            <a:endParaRPr lang="en-US"/>
          </a:p>
        </p:txBody>
      </p:sp>
      <p:sp>
        <p:nvSpPr>
          <p:cNvPr id="160770" name="Rectangle 2"/>
          <p:cNvSpPr>
            <a:spLocks noGrp="1" noRot="1" noChangeAspect="1" noChangeArrowheads="1" noTextEdit="1"/>
          </p:cNvSpPr>
          <p:nvPr>
            <p:ph type="sldImg"/>
          </p:nvPr>
        </p:nvSpPr>
        <p:spPr>
          <a:ln/>
        </p:spPr>
      </p:sp>
      <p:sp>
        <p:nvSpPr>
          <p:cNvPr id="160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98E0E-2B0A-4794-BE6E-611B942BA291}" type="slidenum">
              <a:rPr lang="en-US"/>
              <a:pPr/>
              <a:t>13</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B77227-F939-41B9-895E-BDD42D53953B}" type="slidenum">
              <a:rPr lang="en-US"/>
              <a:pPr/>
              <a:t>14</a:t>
            </a:fld>
            <a:endParaRPr lang="en-US"/>
          </a:p>
        </p:txBody>
      </p:sp>
      <p:sp>
        <p:nvSpPr>
          <p:cNvPr id="162818" name="Rectangle 2"/>
          <p:cNvSpPr>
            <a:spLocks noGrp="1" noRot="1" noChangeAspect="1" noChangeArrowheads="1" noTextEdit="1"/>
          </p:cNvSpPr>
          <p:nvPr>
            <p:ph type="sldImg"/>
          </p:nvPr>
        </p:nvSpPr>
        <p:spPr>
          <a:ln/>
        </p:spPr>
      </p:sp>
      <p:sp>
        <p:nvSpPr>
          <p:cNvPr id="16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D3C036-734C-47E7-8BC2-B1F0744491B4}" type="slidenum">
              <a:rPr lang="en-US"/>
              <a:pPr/>
              <a:t>15</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xfrm>
            <a:off x="1258888" y="720725"/>
            <a:ext cx="4799012" cy="3598863"/>
          </a:xfrm>
          <a:prstGeom prst="rect">
            <a:avLst/>
          </a:prstGeom>
          <a:noFill/>
          <a:ln>
            <a:solidFill>
              <a:srgbClr val="000000"/>
            </a:solidFill>
            <a:miter lim="800000"/>
            <a:headEnd/>
            <a:tailEnd/>
          </a:ln>
        </p:spPr>
      </p:sp>
      <p:sp>
        <p:nvSpPr>
          <p:cNvPr id="35843" name="Rectangle 3"/>
          <p:cNvSpPr>
            <a:spLocks noGrp="1" noChangeArrowheads="1"/>
          </p:cNvSpPr>
          <p:nvPr>
            <p:ph type="body" idx="1"/>
          </p:nvPr>
        </p:nvSpPr>
        <p:spPr bwMode="auto">
          <a:xfrm>
            <a:off x="731520" y="4559257"/>
            <a:ext cx="5852160" cy="4321197"/>
          </a:xfrm>
          <a:prstGeom prst="rect">
            <a:avLst/>
          </a:prstGeom>
          <a:noFill/>
          <a:ln>
            <a:miter lim="800000"/>
            <a:headEnd/>
            <a:tailEnd/>
          </a:ln>
        </p:spPr>
        <p:txBody>
          <a:bodyPr/>
          <a:lstStyle/>
          <a:p>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228622" y="720747"/>
            <a:ext cx="4859620" cy="3598808"/>
          </a:xfrm>
          <a:prstGeom prst="rect">
            <a:avLst/>
          </a:prstGeom>
          <a:noFill/>
          <a:ln>
            <a:solidFill>
              <a:srgbClr val="000000"/>
            </a:solidFill>
            <a:miter lim="800000"/>
            <a:headEnd/>
            <a:tailEnd/>
          </a:ln>
        </p:spPr>
      </p:sp>
      <p:sp>
        <p:nvSpPr>
          <p:cNvPr id="36867" name="Rectangle 3"/>
          <p:cNvSpPr>
            <a:spLocks noGrp="1" noChangeArrowheads="1"/>
          </p:cNvSpPr>
          <p:nvPr>
            <p:ph type="body" idx="1"/>
          </p:nvPr>
        </p:nvSpPr>
        <p:spPr bwMode="auto">
          <a:xfrm>
            <a:off x="731520" y="4559257"/>
            <a:ext cx="5852160" cy="4321197"/>
          </a:xfrm>
          <a:prstGeom prst="rect">
            <a:avLst/>
          </a:prstGeom>
          <a:noFill/>
          <a:ln>
            <a:miter lim="800000"/>
            <a:headEnd/>
            <a:tailEnd/>
          </a:ln>
        </p:spPr>
        <p:txBody>
          <a:bodyPr/>
          <a:lstStyle/>
          <a:p>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258888" y="720725"/>
            <a:ext cx="4799012" cy="3598863"/>
          </a:xfrm>
          <a:prstGeom prst="rect">
            <a:avLst/>
          </a:prstGeom>
          <a:noFill/>
          <a:ln>
            <a:solidFill>
              <a:srgbClr val="000000"/>
            </a:solidFill>
            <a:miter lim="800000"/>
            <a:headEnd/>
            <a:tailEnd/>
          </a:ln>
        </p:spPr>
      </p:sp>
      <p:sp>
        <p:nvSpPr>
          <p:cNvPr id="37891" name="Rectangle 3"/>
          <p:cNvSpPr>
            <a:spLocks noGrp="1" noChangeArrowheads="1"/>
          </p:cNvSpPr>
          <p:nvPr>
            <p:ph type="body" idx="1"/>
          </p:nvPr>
        </p:nvSpPr>
        <p:spPr bwMode="auto">
          <a:xfrm>
            <a:off x="731520" y="4559257"/>
            <a:ext cx="5852160" cy="4321197"/>
          </a:xfrm>
          <a:prstGeom prst="rect">
            <a:avLst/>
          </a:prstGeom>
          <a:noFill/>
          <a:ln>
            <a:miter lim="800000"/>
            <a:headEnd/>
            <a:tailEnd/>
          </a:ln>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1717E-4CD6-48BC-B184-2FE81FCEFAD1}" type="slidenum">
              <a:rPr lang="en-US"/>
              <a:pPr/>
              <a:t>19</a:t>
            </a:fld>
            <a:endParaRPr lang="en-US"/>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162DF4-E549-4CD4-956E-1264D6E80C57}" type="slidenum">
              <a:rPr lang="en-US"/>
              <a:pPr/>
              <a:t>2</a:t>
            </a:fld>
            <a:endParaRPr lang="en-US"/>
          </a:p>
        </p:txBody>
      </p:sp>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7B6C89-5F66-43CF-9B86-66EB7F4BE9F2}" type="slidenum">
              <a:rPr lang="en-US"/>
              <a:pPr/>
              <a:t>20</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CF6AAC-2A67-4DB5-8001-C6C0C8614AA8}" type="slidenum">
              <a:rPr lang="en-US"/>
              <a:pPr/>
              <a:t>21</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D4D855-360E-45B5-962D-471ADCCE7D43}" type="slidenum">
              <a:rPr lang="en-US"/>
              <a:pPr/>
              <a:t>22</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57CCD37-B056-4CBF-A2CD-52D8B8E27A54}" type="slidenum">
              <a:rPr lang="en-US"/>
              <a:pPr/>
              <a:t>3</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210261-9DAF-4370-876D-349B34433898}" type="slidenum">
              <a:rPr lang="en-US"/>
              <a:pPr/>
              <a:t>4</a:t>
            </a:fld>
            <a:endParaRPr lang="en-US"/>
          </a:p>
        </p:txBody>
      </p:sp>
      <p:sp>
        <p:nvSpPr>
          <p:cNvPr id="176130" name="Rectangle 2"/>
          <p:cNvSpPr>
            <a:spLocks noGrp="1" noRot="1" noChangeAspect="1" noChangeArrowheads="1" noTextEdit="1"/>
          </p:cNvSpPr>
          <p:nvPr>
            <p:ph type="sldImg"/>
          </p:nvPr>
        </p:nvSpPr>
        <p:spPr>
          <a:xfrm>
            <a:off x="1257300" y="720725"/>
            <a:ext cx="4800600" cy="3600450"/>
          </a:xfrm>
          <a:ln/>
        </p:spPr>
      </p:sp>
      <p:sp>
        <p:nvSpPr>
          <p:cNvPr id="176131" name="Rectangle 3"/>
          <p:cNvSpPr>
            <a:spLocks noGrp="1" noChangeArrowheads="1"/>
          </p:cNvSpPr>
          <p:nvPr>
            <p:ph type="body" idx="1"/>
          </p:nvPr>
        </p:nvSpPr>
        <p:spPr>
          <a:xfrm>
            <a:off x="731838" y="4560888"/>
            <a:ext cx="5851525" cy="4319587"/>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D2FC44-0B38-466D-BA6A-B43FF13FB73B}" type="slidenum">
              <a:rPr lang="en-US"/>
              <a:pPr/>
              <a:t>5</a:t>
            </a:fld>
            <a:endParaRPr lang="en-US"/>
          </a:p>
        </p:txBody>
      </p:sp>
      <p:sp>
        <p:nvSpPr>
          <p:cNvPr id="153602" name="Rectangle 2"/>
          <p:cNvSpPr>
            <a:spLocks noGrp="1" noRot="1" noChangeAspect="1" noChangeArrowheads="1" noTextEdit="1"/>
          </p:cNvSpPr>
          <p:nvPr>
            <p:ph type="sldImg"/>
          </p:nvPr>
        </p:nvSpPr>
        <p:spPr>
          <a:ln/>
        </p:spPr>
      </p:sp>
      <p:sp>
        <p:nvSpPr>
          <p:cNvPr id="1536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56ED63-F713-47CF-ACC4-A83E2506F4CC}" type="slidenum">
              <a:rPr lang="en-US"/>
              <a:pPr/>
              <a:t>6</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B5FDB7-2778-41A1-BC17-9A83999FCCD4}" type="slidenum">
              <a:rPr lang="en-US"/>
              <a:pPr/>
              <a:t>7</a:t>
            </a:fld>
            <a:endParaRPr lang="en-US"/>
          </a:p>
        </p:txBody>
      </p:sp>
      <p:sp>
        <p:nvSpPr>
          <p:cNvPr id="155650" name="Rectangle 2"/>
          <p:cNvSpPr>
            <a:spLocks noGrp="1" noRot="1" noChangeAspect="1" noChangeArrowheads="1" noTextEdit="1"/>
          </p:cNvSpPr>
          <p:nvPr>
            <p:ph type="sldImg"/>
          </p:nvPr>
        </p:nvSpPr>
        <p:spPr>
          <a:ln/>
        </p:spPr>
      </p:sp>
      <p:sp>
        <p:nvSpPr>
          <p:cNvPr id="155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256BA9-1A1E-4EF4-AA47-D3D90CA36666}" type="slidenum">
              <a:rPr lang="en-US"/>
              <a:pPr/>
              <a:t>8</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CE006-07C4-4B59-AD0C-A00980BEA848}" type="slidenum">
              <a:rPr lang="en-US"/>
              <a:pPr/>
              <a:t>9</a:t>
            </a:fld>
            <a:endParaRPr lang="en-US"/>
          </a:p>
        </p:txBody>
      </p:sp>
      <p:sp>
        <p:nvSpPr>
          <p:cNvPr id="157698" name="Rectangle 2"/>
          <p:cNvSpPr>
            <a:spLocks noGrp="1" noRot="1" noChangeAspect="1" noChangeArrowheads="1" noTextEdit="1"/>
          </p:cNvSpPr>
          <p:nvPr>
            <p:ph type="sldImg"/>
          </p:nvPr>
        </p:nvSpPr>
        <p:spPr>
          <a:ln/>
        </p:spPr>
      </p:sp>
      <p:sp>
        <p:nvSpPr>
          <p:cNvPr id="157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DEC91F-07A0-4C4D-80B4-EFBBC8D4349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681FB44-E33B-43E0-8052-6AFCD8FE282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24CE90-3A5D-4FBD-BDFC-D38AF8FFE6EF}"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125FFE0A-A5F1-4604-92B3-319AF251A93B}"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25DEC91F-07A0-4C4D-80B4-EFBBC8D43499}"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8F4AD36-AE4C-4328-B9FE-447BFF0D4AB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79EF74F2-B687-427B-9B9C-4084280E9680}"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108109A-AE78-4826-AC83-FDB1F130F5F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FADB1D4F-18B5-4F28-AE6A-7DCCE16DB5BE}"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E5CA8FF8-A62B-4720-AD7C-DB9671AB52B4}"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9209662-2A6C-49EC-B115-E560A167A07A}"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8F4AD36-AE4C-4328-B9FE-447BFF0D4AB1}"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BDDA8120-2B99-445B-9800-CD9020B982C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50B445F-F374-47B2-B4A1-B5ACBC58C295}"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1681FB44-E33B-43E0-8052-6AFCD8FE2821}"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A24CE90-3A5D-4FBD-BDFC-D38AF8FFE6EF}"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endParaRPr lang="en-US"/>
          </a:p>
        </p:txBody>
      </p:sp>
      <p:sp>
        <p:nvSpPr>
          <p:cNvPr id="4" name="Date Placeholder 3"/>
          <p:cNvSpPr>
            <a:spLocks noGrp="1"/>
          </p:cNvSpPr>
          <p:nvPr>
            <p:ph type="dt" sz="half" idx="10"/>
          </p:nvPr>
        </p:nvSpPr>
        <p:spPr>
          <a:xfrm>
            <a:off x="685800" y="6248400"/>
            <a:ext cx="1905000" cy="457200"/>
          </a:xfrm>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a:xfrm>
            <a:off x="3124200" y="6248400"/>
            <a:ext cx="2895600" cy="457200"/>
          </a:xfrm>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a:xfrm>
            <a:off x="6553200" y="6248400"/>
            <a:ext cx="1905000" cy="457200"/>
          </a:xfrm>
        </p:spPr>
        <p:txBody>
          <a:bodyPr/>
          <a:lstStyle>
            <a:lvl1pPr>
              <a:defRPr/>
            </a:lvl1pPr>
          </a:lstStyle>
          <a:p>
            <a:fld id="{125FFE0A-A5F1-4604-92B3-319AF251A93B}" type="slidenum">
              <a:rPr lang="en-US">
                <a:solidFill>
                  <a:srgbClr val="000000"/>
                </a:solidFill>
              </a:rPr>
              <a:pPr/>
              <a:t>‹#›</a:t>
            </a:fld>
            <a:endParaRPr lang="en-US">
              <a:solidFill>
                <a:srgbClr val="000000"/>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27C31974-6351-4B53-9794-20721FF6FD34}" type="slidenum">
              <a:rPr lang="en-US">
                <a:solidFill>
                  <a:srgbClr val="000000"/>
                </a:solidFill>
              </a:rPr>
              <a:pPr>
                <a:defRPr/>
              </a:pPr>
              <a:t>‹#›</a:t>
            </a:fld>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385E244-DD29-4C01-92C6-64541779D26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8A9DB455-6C2B-4FD4-917D-B1BD413C28CC}" type="slidenum">
              <a:rPr lang="en-US">
                <a:solidFill>
                  <a:srgbClr val="000000"/>
                </a:solidFill>
              </a:rPr>
              <a:pPr>
                <a:defRPr/>
              </a:pPr>
              <a:t>‹#›</a:t>
            </a:fld>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1081F4-AE5D-40FE-8D9E-0B8EB1BC9A6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E62C4A92-5A11-4B88-9CC3-56803F604CF4}" type="slidenum">
              <a:rPr lang="en-US">
                <a:solidFill>
                  <a:srgbClr val="000000"/>
                </a:solidFill>
              </a:rPr>
              <a:pPr>
                <a:defRPr/>
              </a:pPr>
              <a:t>‹#›</a:t>
            </a:fld>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73B6C7-75C8-4E4E-996E-DD58267F784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C5B8B791-A894-4DD6-A465-41F3BE16F194}" type="slidenum">
              <a:rPr lang="en-US">
                <a:solidFill>
                  <a:srgbClr val="000000"/>
                </a:solidFill>
              </a:rPr>
              <a:pPr>
                <a:defRPr/>
              </a:pPr>
              <a:t>‹#›</a:t>
            </a:fld>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65799E1-4923-48C2-BE08-B9C796CDFFEF}"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fld id="{2F16E18D-93B4-4CEB-A661-6F5C4C5CE9E5}" type="slidenum">
              <a:rPr lang="en-US">
                <a:solidFill>
                  <a:srgbClr val="000000"/>
                </a:solidFill>
              </a:rPr>
              <a:pPr>
                <a:defRPr/>
              </a:pPr>
              <a:t>‹#›</a:t>
            </a:fld>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D6DC67A9-52C1-4874-9C4F-FBE90318819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EF74F2-B687-427B-9B9C-4084280E9680}"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fld id="{1A81D38F-39B3-4D33-A241-BA0DC03BCE00}" type="slidenum">
              <a:rPr lang="en-US">
                <a:solidFill>
                  <a:srgbClr val="000000"/>
                </a:solidFill>
              </a:rPr>
              <a:pPr>
                <a:defRPr/>
              </a:pPr>
              <a:t>‹#›</a:t>
            </a:fld>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6F7A0F0-7A12-4D9D-A42C-02E1D438FAE0}"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fld id="{EAB343F3-4E40-4B82-B701-44CFE7AFB013}" type="slidenum">
              <a:rPr lang="en-US">
                <a:solidFill>
                  <a:srgbClr val="000000"/>
                </a:solidFill>
              </a:rPr>
              <a:pPr>
                <a:defRPr/>
              </a:pPr>
              <a:t>‹#›</a:t>
            </a:fld>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1ABA4D8-FD5F-491F-8CC4-3AD6050FD9D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8F37E9F8-BF69-4D12-AF70-F3206A230E4A}" type="slidenum">
              <a:rPr lang="en-US">
                <a:solidFill>
                  <a:srgbClr val="000000"/>
                </a:solidFill>
              </a:rPr>
              <a:pPr>
                <a:defRPr/>
              </a:pPr>
              <a:t>‹#›</a:t>
            </a:fld>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C94C13C-C255-4463-8657-34FB0BCF890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fld id="{09FA08F1-3751-4732-8214-249122BCBA98}" type="slidenum">
              <a:rPr lang="en-US">
                <a:solidFill>
                  <a:srgbClr val="000000"/>
                </a:solidFill>
              </a:rPr>
              <a:pPr>
                <a:defRPr/>
              </a:pPr>
              <a:t>‹#›</a:t>
            </a:fld>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EF41A61-EC6B-4EF1-82CA-1A1F43AB0D0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E5B02974-55AA-4EC9-A59A-2929B53E6A35}" type="slidenum">
              <a:rPr lang="en-US">
                <a:solidFill>
                  <a:srgbClr val="000000"/>
                </a:solidFill>
              </a:rPr>
              <a:pPr>
                <a:defRPr/>
              </a:pPr>
              <a:t>‹#›</a:t>
            </a:fld>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D9EFF1F-1116-403A-AA3F-14011378F665}"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fld id="{7E83A793-106F-40E9-8258-9B768A60A5A6}" type="slidenum">
              <a:rPr lang="en-US">
                <a:solidFill>
                  <a:srgbClr val="000000"/>
                </a:solidFill>
              </a:rPr>
              <a:pPr>
                <a:defRPr/>
              </a:pPr>
              <a:t>‹#›</a:t>
            </a:fld>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BD1B453-819E-466C-8A3E-77FAAA80A5E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108109A-AE78-4826-AC83-FDB1F130F5F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ADB1D4F-18B5-4F28-AE6A-7DCCE16DB5BE}"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5CA8FF8-A62B-4720-AD7C-DB9671AB52B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9209662-2A6C-49EC-B115-E560A167A07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DDA8120-2B99-445B-9800-CD9020B982CB}"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50B445F-F374-47B2-B4A1-B5ACBC58C29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B06D518-B6F1-4E38-A34C-EB5A3FA53EF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B06D518-B6F1-4E38-A34C-EB5A3FA53EF6}" type="slidenum">
              <a:rPr lang="en-US">
                <a:solidFill>
                  <a:srgbClr val="000000"/>
                </a:solidFill>
              </a: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defRPr sz="1400" smtClean="0"/>
            </a:lvl1pPr>
          </a:lstStyle>
          <a:p>
            <a:pPr>
              <a:defRPr/>
            </a:pPr>
            <a:endParaRPr lang="en-US">
              <a:solidFill>
                <a:srgbClr val="000000"/>
              </a:solidFill>
              <a:latin typeface="Arial" pitchFamily="34"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ctr">
              <a:defRPr sz="1400" smtClean="0"/>
            </a:lvl1pPr>
          </a:lstStyle>
          <a:p>
            <a:pPr>
              <a:defRPr/>
            </a:pPr>
            <a:fld id="{DE4E37B0-3B01-4B54-B3A1-C662E92C2AF5}" type="slidenum">
              <a:rPr lang="en-US">
                <a:solidFill>
                  <a:srgbClr val="000000"/>
                </a:solidFill>
                <a:latin typeface="Arial" pitchFamily="34" charset="0"/>
              </a:rPr>
              <a:pPr>
                <a:defRPr/>
              </a:pPr>
              <a:t>‹#›</a:t>
            </a:fld>
            <a:endParaRPr lang="en-US">
              <a:solidFill>
                <a:srgbClr val="000000"/>
              </a:solidFill>
              <a:latin typeface="Arial" pitchFamily="34"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a:defRPr sz="1400" smtClean="0"/>
            </a:lvl1pPr>
          </a:lstStyle>
          <a:p>
            <a:pPr>
              <a:defRPr/>
            </a:pPr>
            <a:fld id="{E0D5D0AF-132A-4356-A64E-2B9B17342AC7}" type="slidenum">
              <a:rPr lang="en-US">
                <a:solidFill>
                  <a:srgbClr val="000000"/>
                </a:solidFill>
                <a:latin typeface="Arial" pitchFamily="34" charset="0"/>
              </a:rPr>
              <a:pPr>
                <a:defRPr/>
              </a:pPr>
              <a:t>‹#›</a:t>
            </a:fld>
            <a:endParaRPr lang="en-US">
              <a:solidFill>
                <a:srgbClr val="000000"/>
              </a:solidFill>
              <a:latin typeface="Arial"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eaLnBrk="0" fontAlgn="base" hangingPunct="0">
        <a:spcBef>
          <a:spcPct val="0"/>
        </a:spcBef>
        <a:spcAft>
          <a:spcPct val="0"/>
        </a:spcAft>
        <a:defRPr sz="4400">
          <a:solidFill>
            <a:schemeClr val="tx2"/>
          </a:solidFill>
          <a:latin typeface="Arial" pitchFamily="34" charset="0"/>
        </a:defRPr>
      </a:lvl6pPr>
      <a:lvl7pPr marL="914400" algn="ctr" rtl="0" eaLnBrk="0" fontAlgn="base" hangingPunct="0">
        <a:spcBef>
          <a:spcPct val="0"/>
        </a:spcBef>
        <a:spcAft>
          <a:spcPct val="0"/>
        </a:spcAft>
        <a:defRPr sz="4400">
          <a:solidFill>
            <a:schemeClr val="tx2"/>
          </a:solidFill>
          <a:latin typeface="Arial" pitchFamily="34" charset="0"/>
        </a:defRPr>
      </a:lvl7pPr>
      <a:lvl8pPr marL="1371600" algn="ctr" rtl="0" eaLnBrk="0" fontAlgn="base" hangingPunct="0">
        <a:spcBef>
          <a:spcPct val="0"/>
        </a:spcBef>
        <a:spcAft>
          <a:spcPct val="0"/>
        </a:spcAft>
        <a:defRPr sz="4400">
          <a:solidFill>
            <a:schemeClr val="tx2"/>
          </a:solidFill>
          <a:latin typeface="Arial" pitchFamily="34" charset="0"/>
        </a:defRPr>
      </a:lvl8pPr>
      <a:lvl9pPr marL="1828800" algn="ctr" rtl="0" eaLnBrk="0" fontAlgn="base" hangingPunct="0">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ChangeArrowheads="1"/>
          </p:cNvSpPr>
          <p:nvPr/>
        </p:nvSpPr>
        <p:spPr bwMode="auto">
          <a:xfrm>
            <a:off x="152400" y="228600"/>
            <a:ext cx="8794750" cy="6248400"/>
          </a:xfrm>
          <a:prstGeom prst="rect">
            <a:avLst/>
          </a:prstGeom>
          <a:noFill/>
          <a:ln w="9525">
            <a:noFill/>
            <a:miter lim="800000"/>
            <a:headEnd/>
            <a:tailEnd/>
          </a:ln>
          <a:effectLst/>
        </p:spPr>
        <p:txBody>
          <a:bodyPr lIns="0" tIns="0" rIns="0" bIns="0"/>
          <a:lstStyle/>
          <a:p>
            <a:pPr algn="ctr"/>
            <a:endParaRPr lang="en-US" sz="4000" dirty="0">
              <a:solidFill>
                <a:srgbClr val="000000"/>
              </a:solidFill>
              <a:latin typeface="Arial" charset="0"/>
            </a:endParaRPr>
          </a:p>
          <a:p>
            <a:pPr algn="ctr"/>
            <a:endParaRPr lang="en-US" sz="1800" b="1" dirty="0">
              <a:solidFill>
                <a:srgbClr val="000000"/>
              </a:solidFill>
              <a:latin typeface="Arial" charset="0"/>
            </a:endParaRPr>
          </a:p>
          <a:p>
            <a:pPr algn="ctr"/>
            <a:r>
              <a:rPr lang="en-US" sz="4000" b="1" dirty="0" smtClean="0">
                <a:solidFill>
                  <a:srgbClr val="000000"/>
                </a:solidFill>
                <a:latin typeface="Arial" charset="0"/>
              </a:rPr>
              <a:t>Constructive Controversy &amp; Decision Making</a:t>
            </a:r>
            <a:endParaRPr lang="en-US" sz="3200" b="1" dirty="0" smtClean="0">
              <a:solidFill>
                <a:srgbClr val="000000"/>
              </a:solidFill>
              <a:latin typeface="Arial" charset="0"/>
            </a:endParaRPr>
          </a:p>
          <a:p>
            <a:pPr algn="ctr"/>
            <a:endParaRPr lang="en-US" sz="3200" b="1" dirty="0">
              <a:solidFill>
                <a:srgbClr val="000000"/>
              </a:solidFill>
              <a:latin typeface="Arial" charset="0"/>
            </a:endParaRPr>
          </a:p>
          <a:p>
            <a:pPr algn="ctr"/>
            <a:r>
              <a:rPr lang="en-US" sz="4000" dirty="0">
                <a:solidFill>
                  <a:srgbClr val="000000"/>
                </a:solidFill>
                <a:latin typeface="Arial" charset="0"/>
              </a:rPr>
              <a:t>Karl A. Smith</a:t>
            </a:r>
          </a:p>
          <a:p>
            <a:pPr algn="ctr"/>
            <a:r>
              <a:rPr lang="en-US" dirty="0">
                <a:solidFill>
                  <a:srgbClr val="000000"/>
                </a:solidFill>
                <a:latin typeface="Arial" charset="0"/>
              </a:rPr>
              <a:t>ksmith@umn.edu</a:t>
            </a:r>
          </a:p>
          <a:p>
            <a:pPr algn="ctr"/>
            <a:r>
              <a:rPr lang="en-US" dirty="0">
                <a:solidFill>
                  <a:srgbClr val="000000"/>
                </a:solidFill>
                <a:latin typeface="Arial" charset="0"/>
              </a:rPr>
              <a:t>www.ce.umn.edu/~smith</a:t>
            </a:r>
          </a:p>
          <a:p>
            <a:pPr algn="ctr"/>
            <a:endParaRPr lang="en-US" sz="1800" dirty="0">
              <a:solidFill>
                <a:srgbClr val="000000"/>
              </a:solidFill>
              <a:latin typeface="Arial" charset="0"/>
            </a:endParaRPr>
          </a:p>
          <a:p>
            <a:pPr algn="ctr"/>
            <a:endParaRPr lang="en-US" sz="1800" b="1" dirty="0" smtClean="0">
              <a:solidFill>
                <a:srgbClr val="000000"/>
              </a:solidFill>
              <a:latin typeface="Arial" charset="0"/>
            </a:endParaRPr>
          </a:p>
          <a:p>
            <a:pPr algn="ctr"/>
            <a:endParaRPr lang="en-US" sz="1800" b="1" dirty="0">
              <a:solidFill>
                <a:srgbClr val="000000"/>
              </a:solidFill>
              <a:latin typeface="Arial" charset="0"/>
            </a:endParaRPr>
          </a:p>
          <a:p>
            <a:pPr algn="ctr"/>
            <a:r>
              <a:rPr lang="en-US" sz="3600" dirty="0" smtClean="0">
                <a:solidFill>
                  <a:srgbClr val="000000"/>
                </a:solidFill>
                <a:latin typeface="Arial" charset="0"/>
              </a:rPr>
              <a:t>February, 2012</a:t>
            </a:r>
            <a:endParaRPr lang="en-US" sz="3600" dirty="0">
              <a:solidFill>
                <a:srgbClr val="000000"/>
              </a:solidFill>
              <a:latin typeface="Arial" charset="0"/>
            </a:endParaRPr>
          </a:p>
        </p:txBody>
      </p:sp>
    </p:spTree>
  </p:cSld>
  <p:clrMapOvr>
    <a:masterClrMapping/>
  </p:clrMapOvr>
  <p:transition>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228600" y="304800"/>
            <a:ext cx="8747125" cy="6278642"/>
          </a:xfrm>
          <a:prstGeom prst="rect">
            <a:avLst/>
          </a:prstGeom>
          <a:noFill/>
          <a:ln w="9525">
            <a:noFill/>
            <a:miter lim="800000"/>
            <a:headEnd/>
            <a:tailEnd/>
          </a:ln>
        </p:spPr>
        <p:txBody>
          <a:bodyPr lIns="0" tIns="0" rIns="0" bIns="0">
            <a:spAutoFit/>
          </a:bodyPr>
          <a:lstStyle/>
          <a:p>
            <a:pPr defTabSz="381000">
              <a:tabLst>
                <a:tab pos="4371975" algn="ctr"/>
              </a:tabLst>
            </a:pPr>
            <a:r>
              <a:rPr lang="en-US" sz="2200" dirty="0">
                <a:solidFill>
                  <a:srgbClr val="000000"/>
                </a:solidFill>
                <a:latin typeface="Garamond" pitchFamily="18" charset="0"/>
              </a:rPr>
              <a:t>	</a:t>
            </a:r>
            <a:r>
              <a:rPr lang="en-US" b="1" dirty="0">
                <a:solidFill>
                  <a:srgbClr val="000000"/>
                </a:solidFill>
                <a:latin typeface="Arial" charset="0"/>
              </a:rPr>
              <a:t>Constructive Controversy Procedure</a:t>
            </a:r>
          </a:p>
          <a:p>
            <a:pPr defTabSz="381000">
              <a:tabLst>
                <a:tab pos="4371975" algn="ctr"/>
              </a:tabLst>
            </a:pPr>
            <a:endParaRPr lang="en-US" dirty="0">
              <a:solidFill>
                <a:srgbClr val="000000"/>
              </a:solidFill>
              <a:latin typeface="Arial" charset="0"/>
            </a:endParaRPr>
          </a:p>
          <a:p>
            <a:pPr defTabSz="381000">
              <a:tabLst>
                <a:tab pos="4371975" algn="ctr"/>
              </a:tabLst>
            </a:pPr>
            <a:r>
              <a:rPr lang="en-US" u="sng" dirty="0">
                <a:solidFill>
                  <a:srgbClr val="000000"/>
                </a:solidFill>
                <a:latin typeface="Arial" charset="0"/>
              </a:rPr>
              <a:t>Step</a:t>
            </a:r>
            <a:r>
              <a:rPr lang="en-US" dirty="0">
                <a:solidFill>
                  <a:srgbClr val="000000"/>
                </a:solidFill>
                <a:latin typeface="Arial" charset="0"/>
              </a:rPr>
              <a:t>               				</a:t>
            </a:r>
            <a:r>
              <a:rPr lang="en-US" u="sng" dirty="0">
                <a:solidFill>
                  <a:srgbClr val="000000"/>
                </a:solidFill>
                <a:latin typeface="Arial" charset="0"/>
              </a:rPr>
              <a:t>Typical Phrase</a:t>
            </a:r>
            <a:r>
              <a:rPr lang="en-US" dirty="0">
                <a:solidFill>
                  <a:srgbClr val="000000"/>
                </a:solidFill>
                <a:latin typeface="Arial" charset="0"/>
              </a:rPr>
              <a:t>              </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Prepare		Our Best Case Is...</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Present		The Answer Is...Because...</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Open Discussion		Your Position is Inadequate 				Because...</a:t>
            </a:r>
          </a:p>
          <a:p>
            <a:pPr defTabSz="381000">
              <a:tabLst>
                <a:tab pos="4371975" algn="ctr"/>
              </a:tabLst>
            </a:pPr>
            <a:r>
              <a:rPr lang="en-US" dirty="0">
                <a:solidFill>
                  <a:srgbClr val="000000"/>
                </a:solidFill>
                <a:latin typeface="Arial" charset="0"/>
              </a:rPr>
              <a:t>		My Position is Better 						Because...</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Perspective Reversal		Your Position Is...Because...</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Synthesis		Our Best Reasoned 						Judgment Is...</a:t>
            </a:r>
          </a:p>
        </p:txBody>
      </p:sp>
    </p:spTree>
  </p:cSld>
  <p:clrMapOvr>
    <a:masterClrMapping/>
  </p:clrMapOvr>
  <p:transition spd="med" advClick="0">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304800" y="304800"/>
            <a:ext cx="8518525" cy="6427788"/>
          </a:xfrm>
          <a:prstGeom prst="rect">
            <a:avLst/>
          </a:prstGeom>
          <a:noFill/>
          <a:ln w="9525">
            <a:noFill/>
            <a:miter lim="800000"/>
            <a:headEnd/>
            <a:tailEnd/>
          </a:ln>
        </p:spPr>
        <p:txBody>
          <a:bodyPr lIns="0" tIns="0" rIns="0" bIns="0">
            <a:spAutoFit/>
          </a:bodyPr>
          <a:lstStyle/>
          <a:p>
            <a:pPr marL="342900" indent="-342900" algn="ctr" defTabSz="381000"/>
            <a:r>
              <a:rPr lang="en-US" sz="4400">
                <a:solidFill>
                  <a:srgbClr val="000000"/>
                </a:solidFill>
                <a:latin typeface="Arial" charset="0"/>
              </a:rPr>
              <a:t>Preparing Positions</a:t>
            </a:r>
            <a:endParaRPr lang="en-US" sz="4200">
              <a:solidFill>
                <a:srgbClr val="000000"/>
              </a:solidFill>
              <a:latin typeface="Arial" charset="0"/>
            </a:endParaRPr>
          </a:p>
          <a:p>
            <a:pPr marL="342900" indent="-342900" algn="ctr" defTabSz="381000"/>
            <a:endParaRPr lang="en-US" sz="4200">
              <a:solidFill>
                <a:srgbClr val="000000"/>
              </a:solidFill>
              <a:latin typeface="Arial" charset="0"/>
            </a:endParaRPr>
          </a:p>
          <a:p>
            <a:pPr marL="342900" indent="-342900" defTabSz="381000">
              <a:buFontTx/>
              <a:buAutoNum type="arabicPeriod"/>
            </a:pPr>
            <a:r>
              <a:rPr lang="en-US" sz="4200">
                <a:solidFill>
                  <a:srgbClr val="000000"/>
                </a:solidFill>
                <a:latin typeface="Arial" charset="0"/>
              </a:rPr>
              <a:t>Summarize major points.</a:t>
            </a:r>
          </a:p>
          <a:p>
            <a:pPr marL="342900" indent="-342900" defTabSz="381000">
              <a:buFontTx/>
              <a:buAutoNum type="arabicPeriod"/>
            </a:pPr>
            <a:r>
              <a:rPr lang="en-US" sz="4200">
                <a:solidFill>
                  <a:srgbClr val="000000"/>
                </a:solidFill>
                <a:latin typeface="Arial" charset="0"/>
              </a:rPr>
              <a:t>Ensure both members present.</a:t>
            </a:r>
          </a:p>
          <a:p>
            <a:pPr marL="342900" indent="-342900" defTabSz="381000">
              <a:buFontTx/>
              <a:buAutoNum type="arabicPeriod"/>
            </a:pPr>
            <a:r>
              <a:rPr lang="en-US" sz="4200">
                <a:solidFill>
                  <a:srgbClr val="000000"/>
                </a:solidFill>
                <a:latin typeface="Arial" charset="0"/>
              </a:rPr>
              <a:t>Use more than one medium.</a:t>
            </a:r>
          </a:p>
          <a:p>
            <a:pPr marL="342900" indent="-342900" defTabSz="381000">
              <a:buFontTx/>
              <a:buAutoNum type="arabicPeriod"/>
            </a:pPr>
            <a:r>
              <a:rPr lang="en-US" sz="4200">
                <a:solidFill>
                  <a:srgbClr val="000000"/>
                </a:solidFill>
                <a:latin typeface="Arial" charset="0"/>
              </a:rPr>
              <a:t>Present position strongly and sincerely whether you believe it or not.</a:t>
            </a:r>
          </a:p>
          <a:p>
            <a:pPr marL="342900" indent="-342900" defTabSz="381000">
              <a:buFontTx/>
              <a:buAutoNum type="arabicPeriod"/>
            </a:pPr>
            <a:r>
              <a:rPr lang="en-US" sz="4200">
                <a:solidFill>
                  <a:srgbClr val="000000"/>
                </a:solidFill>
                <a:latin typeface="Arial" charset="0"/>
              </a:rPr>
              <a:t>Save a few points for the discussion.</a:t>
            </a:r>
          </a:p>
        </p:txBody>
      </p:sp>
    </p:spTree>
  </p:cSld>
  <p:clrMapOvr>
    <a:masterClrMapping/>
  </p:clrMapOvr>
  <p:transition spd="med" advClick="0">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ext Box 2"/>
          <p:cNvSpPr txBox="1">
            <a:spLocks noChangeArrowheads="1"/>
          </p:cNvSpPr>
          <p:nvPr/>
        </p:nvSpPr>
        <p:spPr bwMode="auto">
          <a:xfrm>
            <a:off x="628650" y="560388"/>
            <a:ext cx="8194675" cy="5824537"/>
          </a:xfrm>
          <a:prstGeom prst="rect">
            <a:avLst/>
          </a:prstGeom>
          <a:noFill/>
          <a:ln w="9525">
            <a:noFill/>
            <a:miter lim="800000"/>
            <a:headEnd/>
            <a:tailEnd/>
          </a:ln>
        </p:spPr>
        <p:txBody>
          <a:bodyPr lIns="0" tIns="0" rIns="0" bIns="0">
            <a:spAutoFit/>
          </a:bodyPr>
          <a:lstStyle/>
          <a:p>
            <a:pPr algn="ctr" defTabSz="381000"/>
            <a:r>
              <a:rPr lang="en-US" sz="4000">
                <a:solidFill>
                  <a:srgbClr val="000000"/>
                </a:solidFill>
                <a:latin typeface="Arial" charset="0"/>
              </a:rPr>
              <a:t>Presenting Positions</a:t>
            </a:r>
            <a:endParaRPr lang="en-US" sz="3800">
              <a:solidFill>
                <a:srgbClr val="000000"/>
              </a:solidFill>
              <a:latin typeface="Arial" charset="0"/>
            </a:endParaRPr>
          </a:p>
          <a:p>
            <a:pPr algn="ctr" defTabSz="381000"/>
            <a:endParaRPr lang="en-US" sz="3800">
              <a:solidFill>
                <a:srgbClr val="000000"/>
              </a:solidFill>
              <a:latin typeface="Arial" charset="0"/>
            </a:endParaRPr>
          </a:p>
          <a:p>
            <a:pPr defTabSz="381000"/>
            <a:r>
              <a:rPr lang="en-US" sz="3800">
                <a:solidFill>
                  <a:srgbClr val="000000"/>
                </a:solidFill>
                <a:latin typeface="Arial" charset="0"/>
              </a:rPr>
              <a:t>Pair A presents its position as sincerely and thoroughly as it can.</a:t>
            </a:r>
          </a:p>
          <a:p>
            <a:pPr defTabSz="381000"/>
            <a:endParaRPr lang="en-US" sz="3800">
              <a:solidFill>
                <a:srgbClr val="000000"/>
              </a:solidFill>
              <a:latin typeface="Arial" charset="0"/>
            </a:endParaRPr>
          </a:p>
          <a:p>
            <a:pPr defTabSz="381000"/>
            <a:r>
              <a:rPr lang="en-US" sz="3800">
                <a:solidFill>
                  <a:srgbClr val="000000"/>
                </a:solidFill>
                <a:latin typeface="Arial" charset="0"/>
              </a:rPr>
              <a:t>Pair B listens carefully and takes notes.</a:t>
            </a:r>
          </a:p>
          <a:p>
            <a:pPr defTabSz="381000"/>
            <a:endParaRPr lang="en-US" sz="3800">
              <a:solidFill>
                <a:srgbClr val="000000"/>
              </a:solidFill>
              <a:latin typeface="Arial" charset="0"/>
            </a:endParaRPr>
          </a:p>
          <a:p>
            <a:pPr defTabSz="381000"/>
            <a:r>
              <a:rPr lang="en-US" sz="3800">
                <a:solidFill>
                  <a:srgbClr val="000000"/>
                </a:solidFill>
                <a:latin typeface="Arial" charset="0"/>
              </a:rPr>
              <a:t>Pairs reverse presenting/listening roles.</a:t>
            </a:r>
          </a:p>
        </p:txBody>
      </p:sp>
    </p:spTree>
  </p:cSld>
  <p:clrMapOvr>
    <a:masterClrMapping/>
  </p:clrMapOvr>
  <p:transition spd="med" advClick="0">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ext Box 2"/>
          <p:cNvSpPr txBox="1">
            <a:spLocks noChangeArrowheads="1"/>
          </p:cNvSpPr>
          <p:nvPr/>
        </p:nvSpPr>
        <p:spPr bwMode="auto">
          <a:xfrm>
            <a:off x="58738" y="404813"/>
            <a:ext cx="8699500" cy="762000"/>
          </a:xfrm>
          <a:prstGeom prst="rect">
            <a:avLst/>
          </a:prstGeom>
          <a:noFill/>
          <a:ln w="9525">
            <a:noFill/>
            <a:miter lim="800000"/>
            <a:headEnd/>
            <a:tailEnd/>
          </a:ln>
        </p:spPr>
        <p:txBody>
          <a:bodyPr lIns="0" tIns="0" rIns="0" bIns="0">
            <a:spAutoFit/>
          </a:bodyPr>
          <a:lstStyle/>
          <a:p>
            <a:pPr algn="ctr" defTabSz="381000"/>
            <a:r>
              <a:rPr lang="en-US" sz="5000">
                <a:solidFill>
                  <a:srgbClr val="000000"/>
                </a:solidFill>
                <a:latin typeface="Arial" charset="0"/>
              </a:rPr>
              <a:t>Discussing the Issue</a:t>
            </a:r>
          </a:p>
        </p:txBody>
      </p:sp>
      <p:sp>
        <p:nvSpPr>
          <p:cNvPr id="142339" name="Text Box 3"/>
          <p:cNvSpPr txBox="1">
            <a:spLocks noChangeArrowheads="1"/>
          </p:cNvSpPr>
          <p:nvPr/>
        </p:nvSpPr>
        <p:spPr bwMode="auto">
          <a:xfrm>
            <a:off x="261938" y="1289050"/>
            <a:ext cx="8389937" cy="4394200"/>
          </a:xfrm>
          <a:prstGeom prst="rect">
            <a:avLst/>
          </a:prstGeom>
          <a:noFill/>
          <a:ln w="9525">
            <a:noFill/>
            <a:miter lim="800000"/>
            <a:headEnd/>
            <a:tailEnd/>
          </a:ln>
        </p:spPr>
        <p:txBody>
          <a:bodyPr lIns="0" tIns="0" rIns="0" bIns="0">
            <a:spAutoFit/>
          </a:bodyPr>
          <a:lstStyle/>
          <a:p>
            <a:pPr indent="317500" defTabSz="381000">
              <a:buClr>
                <a:srgbClr val="000000"/>
              </a:buClr>
              <a:buFontTx/>
              <a:buChar char="•"/>
            </a:pPr>
            <a:r>
              <a:rPr lang="en-US" sz="3600">
                <a:solidFill>
                  <a:srgbClr val="000000"/>
                </a:solidFill>
                <a:latin typeface="Arial" charset="0"/>
              </a:rPr>
              <a:t>Present Arguments Forcefully and 	Persuasively</a:t>
            </a:r>
          </a:p>
          <a:p>
            <a:pPr indent="317500" defTabSz="381000">
              <a:buClr>
                <a:srgbClr val="000000"/>
              </a:buClr>
              <a:buFontTx/>
              <a:buChar char="•"/>
            </a:pPr>
            <a:r>
              <a:rPr lang="en-US" sz="3600">
                <a:solidFill>
                  <a:srgbClr val="000000"/>
                </a:solidFill>
                <a:latin typeface="Arial" charset="0"/>
              </a:rPr>
              <a:t>Present Facts and Rationale</a:t>
            </a:r>
          </a:p>
          <a:p>
            <a:pPr indent="317500" defTabSz="381000">
              <a:buClr>
                <a:srgbClr val="000000"/>
              </a:buClr>
              <a:buFontTx/>
              <a:buChar char="•"/>
            </a:pPr>
            <a:r>
              <a:rPr lang="en-US" sz="3600">
                <a:solidFill>
                  <a:srgbClr val="000000"/>
                </a:solidFill>
                <a:latin typeface="Arial" charset="0"/>
              </a:rPr>
              <a:t>Listen Critically</a:t>
            </a:r>
          </a:p>
          <a:p>
            <a:pPr indent="317500" defTabSz="381000">
              <a:buClr>
                <a:srgbClr val="000000"/>
              </a:buClr>
              <a:buFontTx/>
              <a:buChar char="•"/>
            </a:pPr>
            <a:r>
              <a:rPr lang="en-US" sz="3600">
                <a:solidFill>
                  <a:srgbClr val="000000"/>
                </a:solidFill>
                <a:latin typeface="Arial" charset="0"/>
              </a:rPr>
              <a:t>Ask for Facts and Rationale</a:t>
            </a:r>
          </a:p>
          <a:p>
            <a:pPr indent="317500" defTabSz="381000">
              <a:buClr>
                <a:srgbClr val="000000"/>
              </a:buClr>
              <a:buFontTx/>
              <a:buChar char="•"/>
            </a:pPr>
            <a:r>
              <a:rPr lang="en-US" sz="3600">
                <a:solidFill>
                  <a:srgbClr val="000000"/>
                </a:solidFill>
                <a:latin typeface="Arial" charset="0"/>
              </a:rPr>
              <a:t>Present Counter-Arguments and Rebuttals</a:t>
            </a:r>
          </a:p>
          <a:p>
            <a:pPr indent="317500" defTabSz="381000">
              <a:buClr>
                <a:srgbClr val="000000"/>
              </a:buClr>
              <a:buFontTx/>
              <a:buChar char="•"/>
            </a:pPr>
            <a:r>
              <a:rPr lang="en-US" sz="3600">
                <a:solidFill>
                  <a:srgbClr val="000000"/>
                </a:solidFill>
                <a:latin typeface="Arial" charset="0"/>
              </a:rPr>
              <a:t>Understand Both (All) Sides</a:t>
            </a:r>
          </a:p>
        </p:txBody>
      </p:sp>
    </p:spTree>
  </p:cSld>
  <p:clrMapOvr>
    <a:masterClrMapping/>
  </p:clrMapOvr>
  <p:transition spd="med" advClick="0">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 Box 2"/>
          <p:cNvSpPr txBox="1">
            <a:spLocks noChangeArrowheads="1"/>
          </p:cNvSpPr>
          <p:nvPr/>
        </p:nvSpPr>
        <p:spPr bwMode="auto">
          <a:xfrm>
            <a:off x="171450" y="1270000"/>
            <a:ext cx="8699500" cy="762000"/>
          </a:xfrm>
          <a:prstGeom prst="rect">
            <a:avLst/>
          </a:prstGeom>
          <a:noFill/>
          <a:ln w="9525">
            <a:noFill/>
            <a:miter lim="800000"/>
            <a:headEnd/>
            <a:tailEnd/>
          </a:ln>
        </p:spPr>
        <p:txBody>
          <a:bodyPr lIns="0" tIns="0" rIns="0" bIns="0">
            <a:spAutoFit/>
          </a:bodyPr>
          <a:lstStyle/>
          <a:p>
            <a:pPr algn="ctr" defTabSz="381000"/>
            <a:r>
              <a:rPr lang="en-US" sz="5000">
                <a:solidFill>
                  <a:srgbClr val="000000"/>
                </a:solidFill>
                <a:latin typeface="Arial" charset="0"/>
              </a:rPr>
              <a:t>Perspective Reversal</a:t>
            </a:r>
          </a:p>
        </p:txBody>
      </p:sp>
      <p:sp>
        <p:nvSpPr>
          <p:cNvPr id="143363" name="Text Box 3"/>
          <p:cNvSpPr txBox="1">
            <a:spLocks noChangeArrowheads="1"/>
          </p:cNvSpPr>
          <p:nvPr/>
        </p:nvSpPr>
        <p:spPr bwMode="auto">
          <a:xfrm>
            <a:off x="366713" y="2149475"/>
            <a:ext cx="8389937" cy="3295650"/>
          </a:xfrm>
          <a:prstGeom prst="rect">
            <a:avLst/>
          </a:prstGeom>
          <a:noFill/>
          <a:ln w="9525">
            <a:noFill/>
            <a:miter lim="800000"/>
            <a:headEnd/>
            <a:tailEnd/>
          </a:ln>
        </p:spPr>
        <p:txBody>
          <a:bodyPr lIns="0" tIns="0" rIns="0" bIns="0">
            <a:spAutoFit/>
          </a:bodyPr>
          <a:lstStyle/>
          <a:p>
            <a:pPr indent="317500" defTabSz="381000">
              <a:buClr>
                <a:srgbClr val="000000"/>
              </a:buClr>
              <a:buFontTx/>
              <a:buChar char="•"/>
            </a:pPr>
            <a:r>
              <a:rPr lang="en-US" sz="3600">
                <a:solidFill>
                  <a:srgbClr val="000000"/>
                </a:solidFill>
                <a:latin typeface="Arial" charset="0"/>
              </a:rPr>
              <a:t>Present Opposite Position As If You Were They</a:t>
            </a:r>
          </a:p>
          <a:p>
            <a:pPr indent="317500" defTabSz="381000">
              <a:buClr>
                <a:srgbClr val="000000"/>
              </a:buClr>
              <a:buFontTx/>
              <a:buChar char="•"/>
            </a:pPr>
            <a:r>
              <a:rPr lang="en-US" sz="3600">
                <a:solidFill>
                  <a:srgbClr val="000000"/>
                </a:solidFill>
                <a:latin typeface="Arial" charset="0"/>
              </a:rPr>
              <a:t>Be Forceful and Persuasive</a:t>
            </a:r>
          </a:p>
          <a:p>
            <a:pPr indent="317500" defTabSz="381000">
              <a:buClr>
                <a:srgbClr val="000000"/>
              </a:buClr>
              <a:buFontTx/>
              <a:buChar char="•"/>
            </a:pPr>
            <a:r>
              <a:rPr lang="en-US" sz="3600">
                <a:solidFill>
                  <a:srgbClr val="000000"/>
                </a:solidFill>
                <a:latin typeface="Arial" charset="0"/>
              </a:rPr>
              <a:t>Add New Arguments, Facts, Rationale</a:t>
            </a:r>
          </a:p>
          <a:p>
            <a:pPr indent="317500" defTabSz="381000">
              <a:buClr>
                <a:srgbClr val="000000"/>
              </a:buClr>
              <a:buFontTx/>
              <a:buChar char="•"/>
            </a:pPr>
            <a:r>
              <a:rPr lang="en-US" sz="3600">
                <a:solidFill>
                  <a:srgbClr val="000000"/>
                </a:solidFill>
                <a:latin typeface="Arial" charset="0"/>
              </a:rPr>
              <a:t>Correct Errors in Others’ Presentation of Your Position</a:t>
            </a:r>
          </a:p>
        </p:txBody>
      </p:sp>
    </p:spTree>
  </p:cSld>
  <p:clrMapOvr>
    <a:masterClrMapping/>
  </p:clrMapOvr>
  <p:transition spd="med" advClick="0">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 Box 2"/>
          <p:cNvSpPr txBox="1">
            <a:spLocks noChangeArrowheads="1"/>
          </p:cNvSpPr>
          <p:nvPr/>
        </p:nvSpPr>
        <p:spPr bwMode="auto">
          <a:xfrm>
            <a:off x="304800" y="304800"/>
            <a:ext cx="8423275" cy="5047536"/>
          </a:xfrm>
          <a:prstGeom prst="rect">
            <a:avLst/>
          </a:prstGeom>
          <a:noFill/>
          <a:ln w="9525">
            <a:noFill/>
            <a:miter lim="800000"/>
            <a:headEnd/>
            <a:tailEnd/>
          </a:ln>
        </p:spPr>
        <p:txBody>
          <a:bodyPr lIns="0" tIns="0" rIns="0" bIns="0">
            <a:spAutoFit/>
          </a:bodyPr>
          <a:lstStyle/>
          <a:p>
            <a:pPr algn="ctr" defTabSz="381000"/>
            <a:r>
              <a:rPr lang="en-US" sz="4000" dirty="0">
                <a:solidFill>
                  <a:srgbClr val="000000"/>
                </a:solidFill>
                <a:latin typeface="Arial" charset="0"/>
              </a:rPr>
              <a:t>Reaching A Decision</a:t>
            </a:r>
            <a:endParaRPr lang="en-US" sz="3200" dirty="0">
              <a:solidFill>
                <a:srgbClr val="000000"/>
              </a:solidFill>
              <a:latin typeface="Arial" charset="0"/>
            </a:endParaRPr>
          </a:p>
          <a:p>
            <a:pPr algn="ctr" defTabSz="381000"/>
            <a:endParaRPr lang="en-US" sz="3200" dirty="0">
              <a:solidFill>
                <a:srgbClr val="000000"/>
              </a:solidFill>
              <a:latin typeface="Arial" charset="0"/>
            </a:endParaRPr>
          </a:p>
          <a:p>
            <a:pPr defTabSz="381000"/>
            <a:r>
              <a:rPr lang="en-US" sz="3200" dirty="0">
                <a:solidFill>
                  <a:srgbClr val="000000"/>
                </a:solidFill>
                <a:latin typeface="Arial" charset="0"/>
              </a:rPr>
              <a:t>Drop Advocacy</a:t>
            </a:r>
          </a:p>
          <a:p>
            <a:pPr defTabSz="381000"/>
            <a:endParaRPr lang="en-US" sz="3200" dirty="0">
              <a:solidFill>
                <a:srgbClr val="000000"/>
              </a:solidFill>
              <a:latin typeface="Arial" charset="0"/>
            </a:endParaRPr>
          </a:p>
          <a:p>
            <a:pPr defTabSz="381000"/>
            <a:r>
              <a:rPr lang="en-US" sz="3200" dirty="0">
                <a:solidFill>
                  <a:srgbClr val="000000"/>
                </a:solidFill>
                <a:latin typeface="Arial" charset="0"/>
              </a:rPr>
              <a:t>Summarize and Synthesize Best Arguments</a:t>
            </a:r>
          </a:p>
          <a:p>
            <a:pPr defTabSz="381000"/>
            <a:endParaRPr lang="en-US" sz="3200" dirty="0">
              <a:solidFill>
                <a:srgbClr val="000000"/>
              </a:solidFill>
              <a:latin typeface="Arial" charset="0"/>
            </a:endParaRPr>
          </a:p>
          <a:p>
            <a:pPr defTabSz="381000"/>
            <a:r>
              <a:rPr lang="en-US" sz="3200" dirty="0">
                <a:solidFill>
                  <a:srgbClr val="000000"/>
                </a:solidFill>
                <a:latin typeface="Arial" charset="0"/>
              </a:rPr>
              <a:t>Reach a Consensus Supported by Facts (or summarize best arguments on all sides)</a:t>
            </a:r>
          </a:p>
          <a:p>
            <a:pPr defTabSz="381000"/>
            <a:endParaRPr lang="en-US" sz="3200" dirty="0">
              <a:solidFill>
                <a:srgbClr val="000000"/>
              </a:solidFill>
              <a:latin typeface="Arial" charset="0"/>
            </a:endParaRPr>
          </a:p>
          <a:p>
            <a:pPr defTabSz="381000"/>
            <a:r>
              <a:rPr lang="en-US" sz="3200" dirty="0">
                <a:solidFill>
                  <a:srgbClr val="000000"/>
                </a:solidFill>
                <a:latin typeface="Arial" charset="0"/>
              </a:rPr>
              <a:t>Team writes a Report &amp; </a:t>
            </a:r>
            <a:r>
              <a:rPr lang="en-US" sz="3200" dirty="0" smtClean="0">
                <a:solidFill>
                  <a:srgbClr val="000000"/>
                </a:solidFill>
                <a:latin typeface="Arial" charset="0"/>
              </a:rPr>
              <a:t>Posts </a:t>
            </a:r>
            <a:r>
              <a:rPr lang="en-US" sz="3200" dirty="0">
                <a:solidFill>
                  <a:srgbClr val="000000"/>
                </a:solidFill>
                <a:latin typeface="Arial" charset="0"/>
              </a:rPr>
              <a:t>it to </a:t>
            </a:r>
            <a:r>
              <a:rPr lang="en-US" sz="3200" dirty="0" err="1" smtClean="0">
                <a:solidFill>
                  <a:srgbClr val="000000"/>
                </a:solidFill>
                <a:latin typeface="Arial" charset="0"/>
              </a:rPr>
              <a:t>Moodle</a:t>
            </a:r>
            <a:endParaRPr lang="en-US" sz="3200" dirty="0">
              <a:solidFill>
                <a:srgbClr val="000000"/>
              </a:solidFill>
              <a:latin typeface="Arial" charset="0"/>
            </a:endParaRPr>
          </a:p>
        </p:txBody>
      </p:sp>
    </p:spTree>
  </p:cSld>
  <p:clrMapOvr>
    <a:masterClrMapping/>
  </p:clrMapOvr>
  <p:transition spd="med" advClick="0">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1"/>
          </p:nvPr>
        </p:nvSpPr>
        <p:spPr>
          <a:noFill/>
        </p:spPr>
        <p:txBody>
          <a:bodyPr/>
          <a:lstStyle/>
          <a:p>
            <a:fld id="{166EDFD8-34F8-4EED-8C1F-0B5A789FDB0E}" type="slidenum">
              <a:rPr lang="en-US">
                <a:solidFill>
                  <a:srgbClr val="000000"/>
                </a:solidFill>
              </a:rPr>
              <a:pPr/>
              <a:t>16</a:t>
            </a:fld>
            <a:endParaRPr lang="en-US">
              <a:solidFill>
                <a:srgbClr val="000000"/>
              </a:solidFill>
            </a:endParaRPr>
          </a:p>
        </p:txBody>
      </p:sp>
      <p:sp>
        <p:nvSpPr>
          <p:cNvPr id="17411" name="Rectangle 2"/>
          <p:cNvSpPr>
            <a:spLocks noGrp="1" noChangeArrowheads="1"/>
          </p:cNvSpPr>
          <p:nvPr>
            <p:ph type="title"/>
          </p:nvPr>
        </p:nvSpPr>
        <p:spPr/>
        <p:txBody>
          <a:bodyPr/>
          <a:lstStyle/>
          <a:p>
            <a:r>
              <a:rPr lang="en-US" smtClean="0"/>
              <a:t>Groupthink</a:t>
            </a:r>
          </a:p>
        </p:txBody>
      </p:sp>
      <p:sp>
        <p:nvSpPr>
          <p:cNvPr id="17412" name="Text Box 3"/>
          <p:cNvSpPr txBox="1">
            <a:spLocks noChangeArrowheads="1"/>
          </p:cNvSpPr>
          <p:nvPr/>
        </p:nvSpPr>
        <p:spPr bwMode="auto">
          <a:xfrm>
            <a:off x="441325" y="2173288"/>
            <a:ext cx="7864475" cy="4111625"/>
          </a:xfrm>
          <a:prstGeom prst="rect">
            <a:avLst/>
          </a:prstGeom>
          <a:noFill/>
          <a:ln w="12700">
            <a:noFill/>
            <a:miter lim="800000"/>
            <a:headEnd type="none" w="sm" len="sm"/>
            <a:tailEnd type="none" w="sm" len="sm"/>
          </a:ln>
        </p:spPr>
        <p:txBody>
          <a:bodyPr>
            <a:spAutoFit/>
          </a:bodyPr>
          <a:lstStyle/>
          <a:p>
            <a:r>
              <a:rPr lang="en-US" sz="4400">
                <a:solidFill>
                  <a:srgbClr val="000000"/>
                </a:solidFill>
                <a:latin typeface="Arial" pitchFamily="34" charset="0"/>
              </a:rPr>
              <a:t>Groups without conflict where there is a strong norm of “Concurrence Seeking” </a:t>
            </a:r>
          </a:p>
          <a:p>
            <a:endParaRPr lang="en-US" sz="4400">
              <a:solidFill>
                <a:srgbClr val="000000"/>
              </a:solidFill>
              <a:latin typeface="Arial" pitchFamily="34" charset="0"/>
            </a:endParaRPr>
          </a:p>
          <a:p>
            <a:r>
              <a:rPr lang="en-US" sz="4400">
                <a:solidFill>
                  <a:srgbClr val="000000"/>
                </a:solidFill>
                <a:latin typeface="Arial" pitchFamily="34" charset="0"/>
              </a:rPr>
              <a:t>Groupthink Video – CRM Films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28600" y="228600"/>
            <a:ext cx="8720138" cy="6477000"/>
          </a:xfrm>
          <a:prstGeom prst="rect">
            <a:avLst/>
          </a:prstGeom>
          <a:noFill/>
          <a:ln w="9525">
            <a:noFill/>
            <a:miter lim="800000"/>
            <a:headEnd/>
            <a:tailEnd/>
          </a:ln>
        </p:spPr>
        <p:txBody>
          <a:bodyPr lIns="0" tIns="0" rIns="0" bIns="0"/>
          <a:lstStyle/>
          <a:p>
            <a:pPr algn="ctr"/>
            <a:r>
              <a:rPr lang="en-US" sz="3200" b="1">
                <a:solidFill>
                  <a:srgbClr val="000000"/>
                </a:solidFill>
                <a:latin typeface="Arial" pitchFamily="34" charset="0"/>
              </a:rPr>
              <a:t>Symptoms of Groupthink</a:t>
            </a:r>
            <a:endParaRPr lang="en-US" sz="2800">
              <a:solidFill>
                <a:srgbClr val="000000"/>
              </a:solidFill>
              <a:latin typeface="Arial" pitchFamily="34" charset="0"/>
            </a:endParaRPr>
          </a:p>
          <a:p>
            <a:pPr algn="ctr"/>
            <a:endParaRPr lang="en-US" sz="2800">
              <a:solidFill>
                <a:srgbClr val="000000"/>
              </a:solidFill>
              <a:latin typeface="Arial" pitchFamily="34" charset="0"/>
            </a:endParaRPr>
          </a:p>
          <a:p>
            <a:r>
              <a:rPr lang="en-US" sz="2800" b="1">
                <a:solidFill>
                  <a:srgbClr val="000000"/>
                </a:solidFill>
                <a:latin typeface="Arial" pitchFamily="34" charset="0"/>
              </a:rPr>
              <a:t>Overestimation of the Group</a:t>
            </a:r>
            <a:endParaRPr lang="en-US" sz="2800">
              <a:solidFill>
                <a:srgbClr val="000000"/>
              </a:solidFill>
              <a:latin typeface="Arial" pitchFamily="34" charset="0"/>
            </a:endParaRPr>
          </a:p>
          <a:p>
            <a:r>
              <a:rPr lang="en-US" sz="2800">
                <a:solidFill>
                  <a:srgbClr val="000000"/>
                </a:solidFill>
                <a:latin typeface="Arial" pitchFamily="34" charset="0"/>
              </a:rPr>
              <a:t>Illusion of invulnerability</a:t>
            </a:r>
          </a:p>
          <a:p>
            <a:r>
              <a:rPr lang="en-US" sz="2800">
                <a:solidFill>
                  <a:srgbClr val="000000"/>
                </a:solidFill>
                <a:latin typeface="Arial" pitchFamily="34" charset="0"/>
              </a:rPr>
              <a:t>Belief in group morality</a:t>
            </a:r>
          </a:p>
          <a:p>
            <a:endParaRPr lang="en-US" sz="2800">
              <a:solidFill>
                <a:srgbClr val="000000"/>
              </a:solidFill>
              <a:latin typeface="Arial" pitchFamily="34" charset="0"/>
            </a:endParaRPr>
          </a:p>
          <a:p>
            <a:r>
              <a:rPr lang="en-US" sz="2800" b="1">
                <a:solidFill>
                  <a:srgbClr val="000000"/>
                </a:solidFill>
                <a:latin typeface="Arial" pitchFamily="34" charset="0"/>
              </a:rPr>
              <a:t>Closed Mindedness</a:t>
            </a:r>
            <a:endParaRPr lang="en-US" sz="2800">
              <a:solidFill>
                <a:srgbClr val="000000"/>
              </a:solidFill>
              <a:latin typeface="Arial" pitchFamily="34" charset="0"/>
            </a:endParaRPr>
          </a:p>
          <a:p>
            <a:r>
              <a:rPr lang="en-US" sz="2800">
                <a:solidFill>
                  <a:srgbClr val="000000"/>
                </a:solidFill>
                <a:latin typeface="Arial" pitchFamily="34" charset="0"/>
              </a:rPr>
              <a:t>Rationalization</a:t>
            </a:r>
          </a:p>
          <a:p>
            <a:r>
              <a:rPr lang="en-US" sz="2800">
                <a:solidFill>
                  <a:srgbClr val="000000"/>
                </a:solidFill>
                <a:latin typeface="Arial" pitchFamily="34" charset="0"/>
              </a:rPr>
              <a:t>Stereotyping Outgroups</a:t>
            </a:r>
          </a:p>
          <a:p>
            <a:endParaRPr lang="en-US" sz="2800">
              <a:solidFill>
                <a:srgbClr val="000000"/>
              </a:solidFill>
              <a:latin typeface="Arial" pitchFamily="34" charset="0"/>
            </a:endParaRPr>
          </a:p>
          <a:p>
            <a:r>
              <a:rPr lang="en-US" sz="2800" b="1">
                <a:solidFill>
                  <a:srgbClr val="000000"/>
                </a:solidFill>
                <a:latin typeface="Arial" pitchFamily="34" charset="0"/>
              </a:rPr>
              <a:t>Pressures Toward Uniformity</a:t>
            </a:r>
            <a:endParaRPr lang="en-US" sz="2800">
              <a:solidFill>
                <a:srgbClr val="000000"/>
              </a:solidFill>
              <a:latin typeface="Arial" pitchFamily="34" charset="0"/>
            </a:endParaRPr>
          </a:p>
          <a:p>
            <a:r>
              <a:rPr lang="en-US" sz="2800">
                <a:solidFill>
                  <a:srgbClr val="000000"/>
                </a:solidFill>
                <a:latin typeface="Arial" pitchFamily="34" charset="0"/>
              </a:rPr>
              <a:t>Self-censorship</a:t>
            </a:r>
          </a:p>
          <a:p>
            <a:r>
              <a:rPr lang="en-US" sz="2800">
                <a:solidFill>
                  <a:srgbClr val="000000"/>
                </a:solidFill>
                <a:latin typeface="Arial" pitchFamily="34" charset="0"/>
              </a:rPr>
              <a:t>Direct pressure</a:t>
            </a:r>
          </a:p>
          <a:p>
            <a:r>
              <a:rPr lang="en-US" sz="2800">
                <a:solidFill>
                  <a:srgbClr val="000000"/>
                </a:solidFill>
                <a:latin typeface="Arial" pitchFamily="34" charset="0"/>
              </a:rPr>
              <a:t>Mindguards</a:t>
            </a:r>
          </a:p>
          <a:p>
            <a:r>
              <a:rPr lang="en-US" sz="2800">
                <a:solidFill>
                  <a:srgbClr val="000000"/>
                </a:solidFill>
                <a:latin typeface="Arial" pitchFamily="34" charset="0"/>
              </a:rPr>
              <a:t>Illusion of unanimity</a:t>
            </a:r>
          </a:p>
          <a:p>
            <a:endParaRPr lang="en-US" sz="2800">
              <a:solidFill>
                <a:srgbClr val="000000"/>
              </a:solidFill>
              <a:latin typeface="Arial" pitchFamily="34" charset="0"/>
            </a:endParaRPr>
          </a:p>
        </p:txBody>
      </p:sp>
    </p:spTree>
  </p:cSld>
  <p:clrMapOvr>
    <a:masterClrMapping/>
  </p:clrMapOvr>
  <p:transition spd="med">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1"/>
          </p:nvPr>
        </p:nvSpPr>
        <p:spPr>
          <a:noFill/>
        </p:spPr>
        <p:txBody>
          <a:bodyPr/>
          <a:lstStyle/>
          <a:p>
            <a:fld id="{F0D5446F-8B1F-4609-93BC-D8D3E890E239}" type="slidenum">
              <a:rPr lang="en-US">
                <a:solidFill>
                  <a:srgbClr val="000000"/>
                </a:solidFill>
              </a:rPr>
              <a:pPr/>
              <a:t>18</a:t>
            </a:fld>
            <a:endParaRPr lang="en-US">
              <a:solidFill>
                <a:srgbClr val="000000"/>
              </a:solidFill>
            </a:endParaRPr>
          </a:p>
        </p:txBody>
      </p:sp>
      <p:sp>
        <p:nvSpPr>
          <p:cNvPr id="19459" name="Rectangle 2"/>
          <p:cNvSpPr>
            <a:spLocks noGrp="1" noChangeArrowheads="1"/>
          </p:cNvSpPr>
          <p:nvPr>
            <p:ph type="title"/>
          </p:nvPr>
        </p:nvSpPr>
        <p:spPr/>
        <p:txBody>
          <a:bodyPr/>
          <a:lstStyle/>
          <a:p>
            <a:r>
              <a:rPr lang="en-US" smtClean="0"/>
              <a:t>Strategies for Avoiding Groupthink</a:t>
            </a:r>
          </a:p>
        </p:txBody>
      </p:sp>
      <p:sp>
        <p:nvSpPr>
          <p:cNvPr id="19460" name="Text Box 3"/>
          <p:cNvSpPr txBox="1">
            <a:spLocks noChangeArrowheads="1"/>
          </p:cNvSpPr>
          <p:nvPr/>
        </p:nvSpPr>
        <p:spPr bwMode="auto">
          <a:xfrm>
            <a:off x="457200" y="2659063"/>
            <a:ext cx="8001000" cy="3113087"/>
          </a:xfrm>
          <a:prstGeom prst="rect">
            <a:avLst/>
          </a:prstGeom>
          <a:noFill/>
          <a:ln w="12700">
            <a:noFill/>
            <a:miter lim="800000"/>
            <a:headEnd type="none" w="sm" len="sm"/>
            <a:tailEnd type="none" w="sm" len="sm"/>
          </a:ln>
        </p:spPr>
        <p:txBody>
          <a:bodyPr>
            <a:spAutoFit/>
          </a:bodyPr>
          <a:lstStyle/>
          <a:p>
            <a:pPr marL="228600" lvl="2">
              <a:spcBef>
                <a:spcPct val="50000"/>
              </a:spcBef>
              <a:buFontTx/>
              <a:buChar char="•"/>
            </a:pPr>
            <a:r>
              <a:rPr lang="en-US" sz="3600">
                <a:solidFill>
                  <a:srgbClr val="000000"/>
                </a:solidFill>
                <a:latin typeface="Arial" pitchFamily="34" charset="0"/>
              </a:rPr>
              <a:t> Promote an open climate</a:t>
            </a:r>
          </a:p>
          <a:p>
            <a:pPr marL="228600" lvl="2">
              <a:spcBef>
                <a:spcPct val="50000"/>
              </a:spcBef>
              <a:buFontTx/>
              <a:buChar char="•"/>
            </a:pPr>
            <a:r>
              <a:rPr lang="en-US" sz="3600">
                <a:solidFill>
                  <a:srgbClr val="000000"/>
                </a:solidFill>
                <a:latin typeface="Arial" pitchFamily="34" charset="0"/>
              </a:rPr>
              <a:t> Avoid the isolation of the team</a:t>
            </a:r>
          </a:p>
          <a:p>
            <a:pPr marL="228600" lvl="2">
              <a:spcBef>
                <a:spcPct val="50000"/>
              </a:spcBef>
              <a:buFontTx/>
              <a:buChar char="•"/>
            </a:pPr>
            <a:r>
              <a:rPr lang="en-US" sz="3600">
                <a:solidFill>
                  <a:srgbClr val="000000"/>
                </a:solidFill>
                <a:latin typeface="Arial" pitchFamily="34" charset="0"/>
              </a:rPr>
              <a:t> Appoint critical evaluators</a:t>
            </a:r>
          </a:p>
          <a:p>
            <a:pPr marL="228600" lvl="2">
              <a:spcBef>
                <a:spcPct val="50000"/>
              </a:spcBef>
              <a:buFontTx/>
              <a:buChar char="•"/>
            </a:pPr>
            <a:r>
              <a:rPr lang="en-US" sz="3600">
                <a:solidFill>
                  <a:srgbClr val="000000"/>
                </a:solidFill>
                <a:latin typeface="Arial" pitchFamily="34" charset="0"/>
              </a:rPr>
              <a:t> Avoid being too directive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8" name="Text Box 2"/>
          <p:cNvSpPr txBox="1">
            <a:spLocks noChangeArrowheads="1"/>
          </p:cNvSpPr>
          <p:nvPr/>
        </p:nvSpPr>
        <p:spPr bwMode="auto">
          <a:xfrm>
            <a:off x="304800" y="304800"/>
            <a:ext cx="8610600" cy="5848350"/>
          </a:xfrm>
          <a:prstGeom prst="rect">
            <a:avLst/>
          </a:prstGeom>
          <a:noFill/>
          <a:ln w="9525">
            <a:noFill/>
            <a:miter lim="800000"/>
            <a:headEnd/>
            <a:tailEnd/>
          </a:ln>
        </p:spPr>
        <p:txBody>
          <a:bodyPr lIns="0" tIns="0" rIns="0" bIns="0">
            <a:spAutoFit/>
          </a:bodyPr>
          <a:lstStyle/>
          <a:p>
            <a:pPr algn="ctr" defTabSz="381000"/>
            <a:r>
              <a:rPr lang="en-US" sz="3200">
                <a:solidFill>
                  <a:srgbClr val="000000"/>
                </a:solidFill>
                <a:latin typeface="Arial" charset="0"/>
              </a:rPr>
              <a:t>Second-Chance Meetings</a:t>
            </a:r>
          </a:p>
          <a:p>
            <a:pPr defTabSz="381000"/>
            <a:endParaRPr lang="en-US" sz="3200">
              <a:solidFill>
                <a:srgbClr val="000000"/>
              </a:solidFill>
              <a:latin typeface="Arial" charset="0"/>
            </a:endParaRPr>
          </a:p>
          <a:p>
            <a:pPr defTabSz="381000"/>
            <a:r>
              <a:rPr lang="en-US" sz="3200">
                <a:solidFill>
                  <a:srgbClr val="000000"/>
                </a:solidFill>
                <a:latin typeface="Arial" charset="0"/>
              </a:rPr>
              <a:t>Alfred Sloan, when he was the Chairman of General Motors, once concluded an executive meeting called to consider an major decision by saying,</a:t>
            </a:r>
          </a:p>
          <a:p>
            <a:pPr defTabSz="381000"/>
            <a:r>
              <a:rPr lang="en-US" sz="3200">
                <a:solidFill>
                  <a:srgbClr val="000000"/>
                </a:solidFill>
                <a:latin typeface="Arial" charset="0"/>
              </a:rPr>
              <a:t>“. . . I take it we are all in complete agreement on the decision here. . .Then I propose we postpone further discussion until our next meeting to give ourselves some time to develop disagreements and perhaps gain some understanding of what the decision is all about.”</a:t>
            </a:r>
          </a:p>
        </p:txBody>
      </p:sp>
    </p:spTree>
  </p:cSld>
  <p:clrMapOvr>
    <a:masterClrMapping/>
  </p:clrMapOvr>
  <p:transition spd="med" advClick="0">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 Box 2"/>
          <p:cNvSpPr txBox="1">
            <a:spLocks noChangeArrowheads="1"/>
          </p:cNvSpPr>
          <p:nvPr/>
        </p:nvSpPr>
        <p:spPr bwMode="auto">
          <a:xfrm>
            <a:off x="609600" y="496888"/>
            <a:ext cx="7848600" cy="6130925"/>
          </a:xfrm>
          <a:prstGeom prst="rect">
            <a:avLst/>
          </a:prstGeom>
          <a:noFill/>
          <a:ln w="12700">
            <a:noFill/>
            <a:miter lim="800000"/>
            <a:headEnd type="none" w="sm" len="sm"/>
            <a:tailEnd type="none" w="sm" len="sm"/>
          </a:ln>
          <a:effectLst/>
        </p:spPr>
        <p:txBody>
          <a:bodyPr>
            <a:spAutoFit/>
          </a:bodyPr>
          <a:lstStyle/>
          <a:p>
            <a:r>
              <a:rPr lang="en-US" sz="2800" b="1">
                <a:latin typeface="Arial" charset="0"/>
              </a:rPr>
              <a:t>Controversy with Civility</a:t>
            </a:r>
            <a:r>
              <a:rPr lang="en-US" sz="2800">
                <a:latin typeface="Arial" charset="0"/>
              </a:rPr>
              <a:t> – recognize that differences of viewpoint are inevitable and that such differences must be aired openly but with civility. Civility implies respect for others, a willingness to hear about each other’s viewpoints, and the exercise of restraint in criticizing the views and actions of others. Controversy can often lead to new, creative solutions to problems, especially when it occurs in an atmosphere of civility, collaboration, and common purpose.</a:t>
            </a:r>
          </a:p>
          <a:p>
            <a:pPr algn="ctr"/>
            <a:endParaRPr lang="en-US" sz="2800">
              <a:latin typeface="Arial" charset="0"/>
            </a:endParaRPr>
          </a:p>
          <a:p>
            <a:r>
              <a:rPr lang="en-US" sz="2000">
                <a:latin typeface="Arial" charset="0"/>
              </a:rPr>
              <a:t>Astin, H.S. and Astin, A.W. 1996. </a:t>
            </a:r>
            <a:r>
              <a:rPr lang="en-US" sz="2000" i="1">
                <a:latin typeface="Arial" charset="0"/>
              </a:rPr>
              <a:t>A social change model of leadership development</a:t>
            </a:r>
            <a:r>
              <a:rPr lang="en-US" sz="2000">
                <a:latin typeface="Arial" charset="0"/>
              </a:rPr>
              <a:t>. Los Angeles, CA: The Regents of The University of California.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685800" y="304800"/>
            <a:ext cx="7772400" cy="1143000"/>
          </a:xfrm>
        </p:spPr>
        <p:txBody>
          <a:bodyPr/>
          <a:lstStyle/>
          <a:p>
            <a:r>
              <a:rPr lang="en-US" sz="3600">
                <a:latin typeface="Arial" charset="0"/>
              </a:rPr>
              <a:t>Two Approaches to Decision Making</a:t>
            </a:r>
            <a:r>
              <a:rPr lang="en-US" sz="1400">
                <a:latin typeface="Arial" charset="0"/>
              </a:rPr>
              <a:t/>
            </a:r>
            <a:br>
              <a:rPr lang="en-US" sz="1400">
                <a:latin typeface="Arial" charset="0"/>
              </a:rPr>
            </a:br>
            <a:r>
              <a:rPr lang="en-US" sz="1400">
                <a:latin typeface="Arial" charset="0"/>
              </a:rPr>
              <a:t>Garvin &amp; Roberto, 2001. </a:t>
            </a:r>
            <a:r>
              <a:rPr lang="en-US" sz="1400" i="1">
                <a:latin typeface="Arial" charset="0"/>
              </a:rPr>
              <a:t>Harvard Business Review, 79(8),</a:t>
            </a:r>
            <a:r>
              <a:rPr lang="en-US" sz="1400">
                <a:latin typeface="Arial" charset="0"/>
              </a:rPr>
              <a:t> 108-116.</a:t>
            </a:r>
            <a:r>
              <a:rPr lang="en-US" sz="1400" i="1">
                <a:latin typeface="Arial" charset="0"/>
              </a:rPr>
              <a:t> </a:t>
            </a:r>
            <a:endParaRPr lang="en-US" sz="3600">
              <a:latin typeface="Arial" charset="0"/>
            </a:endParaRPr>
          </a:p>
        </p:txBody>
      </p:sp>
      <p:graphicFrame>
        <p:nvGraphicFramePr>
          <p:cNvPr id="112691" name="Group 51"/>
          <p:cNvGraphicFramePr>
            <a:graphicFrameLocks noGrp="1"/>
          </p:cNvGraphicFramePr>
          <p:nvPr>
            <p:ph type="tbl" idx="1"/>
          </p:nvPr>
        </p:nvGraphicFramePr>
        <p:xfrm>
          <a:off x="685800" y="1600200"/>
          <a:ext cx="7924800" cy="4447922"/>
        </p:xfrm>
        <a:graphic>
          <a:graphicData uri="http://schemas.openxmlformats.org/drawingml/2006/table">
            <a:tbl>
              <a:tblPr/>
              <a:tblGrid>
                <a:gridCol w="2641600"/>
                <a:gridCol w="2486025"/>
                <a:gridCol w="2797175"/>
              </a:tblGrid>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Advocacy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Inquiry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Concept of decision making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 contest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Collaborative problem solving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Purpose of discussion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Persuasion and lobbying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Testing and evaluation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Participants’ role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Spokespeople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Critical thinkers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Pattern of behavior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Strive to persuade others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Defend your position</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Downplay weaknesses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Present balanced arguments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Remain open to alternatives</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Accept constructive criticism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Minority views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Discouraged or dismissed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Cultivated and valued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Outcome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Winners and losers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rPr>
                        <a:t>Collective ownership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ext Box 2"/>
          <p:cNvSpPr txBox="1">
            <a:spLocks noChangeArrowheads="1"/>
          </p:cNvSpPr>
          <p:nvPr/>
        </p:nvSpPr>
        <p:spPr bwMode="auto">
          <a:xfrm>
            <a:off x="381000" y="838200"/>
            <a:ext cx="8169275" cy="4359275"/>
          </a:xfrm>
          <a:prstGeom prst="rect">
            <a:avLst/>
          </a:prstGeom>
          <a:noFill/>
          <a:ln w="9525">
            <a:noFill/>
            <a:miter lim="800000"/>
            <a:headEnd/>
            <a:tailEnd/>
          </a:ln>
          <a:effectLst/>
        </p:spPr>
        <p:txBody>
          <a:bodyPr>
            <a:spAutoFit/>
          </a:bodyPr>
          <a:lstStyle/>
          <a:p>
            <a:r>
              <a:rPr lang="en-US" sz="4000">
                <a:latin typeface="Arial" charset="0"/>
              </a:rPr>
              <a:t>A Litmus Test (Gavin &amp; Roberto)</a:t>
            </a:r>
          </a:p>
          <a:p>
            <a:endParaRPr lang="en-US" sz="4000">
              <a:latin typeface="Arial" charset="0"/>
            </a:endParaRPr>
          </a:p>
          <a:p>
            <a:pPr>
              <a:buFontTx/>
              <a:buChar char="•"/>
            </a:pPr>
            <a:r>
              <a:rPr lang="en-US" sz="4000">
                <a:latin typeface="Arial" charset="0"/>
              </a:rPr>
              <a:t>Multiple Alternatives</a:t>
            </a:r>
          </a:p>
          <a:p>
            <a:pPr>
              <a:buFontTx/>
              <a:buChar char="•"/>
            </a:pPr>
            <a:r>
              <a:rPr lang="en-US" sz="4000">
                <a:latin typeface="Arial" charset="0"/>
              </a:rPr>
              <a:t>Assumption Testing</a:t>
            </a:r>
          </a:p>
          <a:p>
            <a:pPr>
              <a:buFontTx/>
              <a:buChar char="•"/>
            </a:pPr>
            <a:r>
              <a:rPr lang="en-US" sz="4000">
                <a:latin typeface="Arial" charset="0"/>
              </a:rPr>
              <a:t>Well-defined Criteria</a:t>
            </a:r>
          </a:p>
          <a:p>
            <a:pPr>
              <a:buFontTx/>
              <a:buChar char="•"/>
            </a:pPr>
            <a:r>
              <a:rPr lang="en-US" sz="4000">
                <a:latin typeface="Arial" charset="0"/>
              </a:rPr>
              <a:t>Dissent and Debate</a:t>
            </a:r>
          </a:p>
          <a:p>
            <a:pPr>
              <a:buFontTx/>
              <a:buChar char="•"/>
            </a:pPr>
            <a:r>
              <a:rPr lang="en-US" sz="4000">
                <a:latin typeface="Arial" charset="0"/>
              </a:rPr>
              <a:t>Perceived Fairness</a:t>
            </a:r>
          </a:p>
        </p:txBody>
      </p:sp>
      <p:sp>
        <p:nvSpPr>
          <p:cNvPr id="122883" name="Text Box 3"/>
          <p:cNvSpPr txBox="1">
            <a:spLocks noChangeArrowheads="1"/>
          </p:cNvSpPr>
          <p:nvPr/>
        </p:nvSpPr>
        <p:spPr bwMode="auto">
          <a:xfrm>
            <a:off x="533400" y="5395913"/>
            <a:ext cx="8169275" cy="1462087"/>
          </a:xfrm>
          <a:prstGeom prst="rect">
            <a:avLst/>
          </a:prstGeom>
          <a:noFill/>
          <a:ln w="9525">
            <a:noFill/>
            <a:miter lim="800000"/>
            <a:headEnd/>
            <a:tailEnd/>
          </a:ln>
          <a:effectLst/>
        </p:spPr>
        <p:txBody>
          <a:bodyPr>
            <a:spAutoFit/>
          </a:bodyPr>
          <a:lstStyle/>
          <a:p>
            <a:pPr>
              <a:spcBef>
                <a:spcPct val="50000"/>
              </a:spcBef>
            </a:pPr>
            <a:r>
              <a:rPr lang="en-US" sz="2200">
                <a:latin typeface="Arial" charset="0"/>
              </a:rPr>
              <a:t>Garvin, David A. and Roberto, Michael A.  2001.  What you don’t know about making decisions.  </a:t>
            </a:r>
            <a:r>
              <a:rPr lang="en-US" sz="2200" b="1">
                <a:latin typeface="Arial" charset="0"/>
              </a:rPr>
              <a:t>Harvard Business Review, 79</a:t>
            </a:r>
            <a:r>
              <a:rPr lang="en-US" sz="2200">
                <a:latin typeface="Arial" charset="0"/>
              </a:rPr>
              <a:t> (8), 108-116.</a:t>
            </a:r>
          </a:p>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Text Box 2"/>
          <p:cNvSpPr txBox="1">
            <a:spLocks noChangeArrowheads="1"/>
          </p:cNvSpPr>
          <p:nvPr/>
        </p:nvSpPr>
        <p:spPr bwMode="auto">
          <a:xfrm>
            <a:off x="152400" y="685800"/>
            <a:ext cx="8686800" cy="5454650"/>
          </a:xfrm>
          <a:prstGeom prst="rect">
            <a:avLst/>
          </a:prstGeom>
          <a:noFill/>
          <a:ln w="12700">
            <a:noFill/>
            <a:miter lim="800000"/>
            <a:headEnd type="none" w="sm" len="sm"/>
            <a:tailEnd type="none" w="sm" len="sm"/>
          </a:ln>
          <a:effectLst/>
        </p:spPr>
        <p:txBody>
          <a:bodyPr>
            <a:spAutoFit/>
          </a:bodyPr>
          <a:lstStyle/>
          <a:p>
            <a:pPr algn="ctr">
              <a:spcBef>
                <a:spcPct val="50000"/>
              </a:spcBef>
            </a:pPr>
            <a:r>
              <a:rPr lang="en-US" sz="2200">
                <a:latin typeface="Arial" charset="0"/>
              </a:rPr>
              <a:t>Controversy References</a:t>
            </a:r>
          </a:p>
          <a:p>
            <a:pPr>
              <a:spcBef>
                <a:spcPct val="50000"/>
              </a:spcBef>
            </a:pPr>
            <a:r>
              <a:rPr lang="en-US" sz="2200">
                <a:latin typeface="Arial" charset="0"/>
              </a:rPr>
              <a:t>Garvin, David A. and Roberto, Michael A.  2001.  What you don’t know about making decisions.  </a:t>
            </a:r>
            <a:r>
              <a:rPr lang="en-US" sz="2200" b="1">
                <a:latin typeface="Arial" charset="0"/>
              </a:rPr>
              <a:t>Harvard Business Review, 79</a:t>
            </a:r>
            <a:r>
              <a:rPr lang="en-US" sz="2200">
                <a:latin typeface="Arial" charset="0"/>
              </a:rPr>
              <a:t> (8), 108-116.</a:t>
            </a:r>
          </a:p>
          <a:p>
            <a:pPr>
              <a:spcBef>
                <a:spcPct val="50000"/>
              </a:spcBef>
            </a:pPr>
            <a:r>
              <a:rPr lang="en-US" sz="2200">
                <a:latin typeface="Arial" charset="0"/>
              </a:rPr>
              <a:t>Johnson, David W., Johnson, Roger T., and Smith, Karl A.  1996.  Enriching college instruction with constructive controversy.  </a:t>
            </a:r>
            <a:r>
              <a:rPr lang="en-US" sz="2200" b="1">
                <a:latin typeface="Arial" charset="0"/>
              </a:rPr>
              <a:t>ASHE-ERIC Reports on Higher Education</a:t>
            </a:r>
            <a:r>
              <a:rPr lang="en-US" sz="2200">
                <a:latin typeface="Arial" charset="0"/>
              </a:rPr>
              <a:t>.  Washington, DC:  ERIC.  [ASHE-ERIC, One Dupont Circle, Suite 630, Washington, DC  20036-1183]</a:t>
            </a:r>
          </a:p>
          <a:p>
            <a:pPr>
              <a:spcBef>
                <a:spcPct val="50000"/>
              </a:spcBef>
            </a:pPr>
            <a:r>
              <a:rPr lang="en-US" sz="2200">
                <a:latin typeface="Arial" charset="0"/>
              </a:rPr>
              <a:t>Johnson, D.W., Johnson, R.T., and Smith, K.A.  2000.  Constructive controversy: The power of intellectual conflict.  </a:t>
            </a:r>
            <a:r>
              <a:rPr lang="en-US" sz="2200" b="1">
                <a:latin typeface="Arial" charset="0"/>
              </a:rPr>
              <a:t>Change</a:t>
            </a:r>
            <a:r>
              <a:rPr lang="en-US" sz="2200">
                <a:latin typeface="Arial" charset="0"/>
              </a:rPr>
              <a:t>, </a:t>
            </a:r>
            <a:r>
              <a:rPr lang="en-US" sz="2200" b="1">
                <a:latin typeface="Arial" charset="0"/>
              </a:rPr>
              <a:t>32</a:t>
            </a:r>
            <a:r>
              <a:rPr lang="en-US" sz="2200">
                <a:latin typeface="Arial" charset="0"/>
              </a:rPr>
              <a:t> (1), 28-37.  </a:t>
            </a:r>
          </a:p>
          <a:p>
            <a:pPr>
              <a:spcBef>
                <a:spcPct val="50000"/>
              </a:spcBef>
            </a:pPr>
            <a:r>
              <a:rPr lang="en-US" sz="2200">
                <a:latin typeface="Arial" charset="0"/>
              </a:rPr>
              <a:t>Smith, Karl A.  1984.  Structured  controversy.  </a:t>
            </a:r>
            <a:r>
              <a:rPr lang="en-US" sz="2200" b="1">
                <a:latin typeface="Arial" charset="0"/>
              </a:rPr>
              <a:t>Engineering Education</a:t>
            </a:r>
            <a:r>
              <a:rPr lang="en-US" sz="2200">
                <a:latin typeface="Arial" charset="0"/>
              </a:rPr>
              <a:t>, </a:t>
            </a:r>
            <a:r>
              <a:rPr lang="en-US" sz="2200" b="1">
                <a:latin typeface="Arial" charset="0"/>
              </a:rPr>
              <a:t>74</a:t>
            </a:r>
            <a:r>
              <a:rPr lang="en-US" sz="2200">
                <a:latin typeface="Arial" charset="0"/>
              </a:rPr>
              <a:t>(5), 306-309.</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228600" y="304800"/>
            <a:ext cx="8747125" cy="6278642"/>
          </a:xfrm>
          <a:prstGeom prst="rect">
            <a:avLst/>
          </a:prstGeom>
          <a:noFill/>
          <a:ln w="9525">
            <a:noFill/>
            <a:miter lim="800000"/>
            <a:headEnd/>
            <a:tailEnd/>
          </a:ln>
        </p:spPr>
        <p:txBody>
          <a:bodyPr lIns="0" tIns="0" rIns="0" bIns="0">
            <a:spAutoFit/>
          </a:bodyPr>
          <a:lstStyle/>
          <a:p>
            <a:pPr defTabSz="381000">
              <a:tabLst>
                <a:tab pos="4371975" algn="ctr"/>
              </a:tabLst>
            </a:pPr>
            <a:r>
              <a:rPr lang="en-US" sz="2200" dirty="0">
                <a:solidFill>
                  <a:srgbClr val="000000"/>
                </a:solidFill>
                <a:latin typeface="Garamond" pitchFamily="18" charset="0"/>
              </a:rPr>
              <a:t>	</a:t>
            </a:r>
            <a:r>
              <a:rPr lang="en-US" b="1" dirty="0">
                <a:solidFill>
                  <a:srgbClr val="000000"/>
                </a:solidFill>
                <a:latin typeface="Arial" charset="0"/>
              </a:rPr>
              <a:t>Constructive Controversy Procedure</a:t>
            </a:r>
          </a:p>
          <a:p>
            <a:pPr defTabSz="381000">
              <a:tabLst>
                <a:tab pos="4371975" algn="ctr"/>
              </a:tabLst>
            </a:pPr>
            <a:endParaRPr lang="en-US" dirty="0">
              <a:solidFill>
                <a:srgbClr val="000000"/>
              </a:solidFill>
              <a:latin typeface="Arial" charset="0"/>
            </a:endParaRPr>
          </a:p>
          <a:p>
            <a:pPr defTabSz="381000">
              <a:tabLst>
                <a:tab pos="4371975" algn="ctr"/>
              </a:tabLst>
            </a:pPr>
            <a:r>
              <a:rPr lang="en-US" u="sng" dirty="0">
                <a:solidFill>
                  <a:srgbClr val="000000"/>
                </a:solidFill>
                <a:latin typeface="Arial" charset="0"/>
              </a:rPr>
              <a:t>Step</a:t>
            </a:r>
            <a:r>
              <a:rPr lang="en-US" dirty="0">
                <a:solidFill>
                  <a:srgbClr val="000000"/>
                </a:solidFill>
                <a:latin typeface="Arial" charset="0"/>
              </a:rPr>
              <a:t>               				</a:t>
            </a:r>
            <a:r>
              <a:rPr lang="en-US" u="sng" dirty="0">
                <a:solidFill>
                  <a:srgbClr val="000000"/>
                </a:solidFill>
                <a:latin typeface="Arial" charset="0"/>
              </a:rPr>
              <a:t>Typical Phrase</a:t>
            </a:r>
            <a:r>
              <a:rPr lang="en-US" dirty="0">
                <a:solidFill>
                  <a:srgbClr val="000000"/>
                </a:solidFill>
                <a:latin typeface="Arial" charset="0"/>
              </a:rPr>
              <a:t>              </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Prepare		Our Best Case Is...</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Present		The Answer Is...Because...</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Open Discussion		Your Position is Inadequate 		</a:t>
            </a:r>
            <a:r>
              <a:rPr lang="en-US" dirty="0" smtClean="0">
                <a:solidFill>
                  <a:srgbClr val="000000"/>
                </a:solidFill>
                <a:latin typeface="Arial" charset="0"/>
              </a:rPr>
              <a:t>		Because</a:t>
            </a:r>
            <a:r>
              <a:rPr lang="en-US" dirty="0">
                <a:solidFill>
                  <a:srgbClr val="000000"/>
                </a:solidFill>
                <a:latin typeface="Arial" charset="0"/>
              </a:rPr>
              <a:t>...</a:t>
            </a:r>
          </a:p>
          <a:p>
            <a:pPr defTabSz="381000">
              <a:tabLst>
                <a:tab pos="4371975" algn="ctr"/>
              </a:tabLst>
            </a:pPr>
            <a:r>
              <a:rPr lang="en-US" dirty="0">
                <a:solidFill>
                  <a:srgbClr val="000000"/>
                </a:solidFill>
                <a:latin typeface="Arial" charset="0"/>
              </a:rPr>
              <a:t>		My Position is Better 					</a:t>
            </a:r>
            <a:r>
              <a:rPr lang="en-US" dirty="0" smtClean="0">
                <a:solidFill>
                  <a:srgbClr val="000000"/>
                </a:solidFill>
                <a:latin typeface="Arial" charset="0"/>
              </a:rPr>
              <a:t>	Because</a:t>
            </a:r>
            <a:r>
              <a:rPr lang="en-US" dirty="0">
                <a:solidFill>
                  <a:srgbClr val="000000"/>
                </a:solidFill>
                <a:latin typeface="Arial" charset="0"/>
              </a:rPr>
              <a:t>...</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Perspective Reversal		Your Position Is...Because...</a:t>
            </a:r>
          </a:p>
          <a:p>
            <a:pPr defTabSz="381000">
              <a:tabLst>
                <a:tab pos="4371975" algn="ctr"/>
              </a:tabLst>
            </a:pPr>
            <a:endParaRPr lang="en-US" dirty="0">
              <a:solidFill>
                <a:srgbClr val="000000"/>
              </a:solidFill>
              <a:latin typeface="Arial" charset="0"/>
            </a:endParaRPr>
          </a:p>
          <a:p>
            <a:pPr defTabSz="381000">
              <a:tabLst>
                <a:tab pos="4371975" algn="ctr"/>
              </a:tabLst>
            </a:pPr>
            <a:r>
              <a:rPr lang="en-US" dirty="0">
                <a:solidFill>
                  <a:srgbClr val="000000"/>
                </a:solidFill>
                <a:latin typeface="Arial" charset="0"/>
              </a:rPr>
              <a:t>Synthesis		Our Best Reasoned 					</a:t>
            </a:r>
            <a:r>
              <a:rPr lang="en-US" dirty="0" smtClean="0">
                <a:solidFill>
                  <a:srgbClr val="000000"/>
                </a:solidFill>
                <a:latin typeface="Arial" charset="0"/>
              </a:rPr>
              <a:t>	Judgment </a:t>
            </a:r>
            <a:r>
              <a:rPr lang="en-US" dirty="0">
                <a:solidFill>
                  <a:srgbClr val="000000"/>
                </a:solidFill>
                <a:latin typeface="Arial" charset="0"/>
              </a:rPr>
              <a:t>Is...</a:t>
            </a:r>
          </a:p>
        </p:txBody>
      </p:sp>
    </p:spTree>
  </p:cSld>
  <p:clrMapOvr>
    <a:masterClrMapping/>
  </p:clrMapOvr>
  <p:transition spd="med" advClick="0">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533400" y="0"/>
            <a:ext cx="8077200" cy="1143000"/>
          </a:xfrm>
        </p:spPr>
        <p:txBody>
          <a:bodyPr/>
          <a:lstStyle/>
          <a:p>
            <a:r>
              <a:rPr lang="en-US" sz="4000">
                <a:latin typeface="Arial" charset="0"/>
              </a:rPr>
              <a:t>Constructive Controversy Topics?</a:t>
            </a:r>
          </a:p>
        </p:txBody>
      </p:sp>
      <p:sp>
        <p:nvSpPr>
          <p:cNvPr id="175107" name="Rectangle 3"/>
          <p:cNvSpPr>
            <a:spLocks noGrp="1" noChangeArrowheads="1"/>
          </p:cNvSpPr>
          <p:nvPr>
            <p:ph type="body" idx="1"/>
          </p:nvPr>
        </p:nvSpPr>
        <p:spPr>
          <a:xfrm>
            <a:off x="228600" y="1143000"/>
            <a:ext cx="8534400" cy="4983163"/>
          </a:xfrm>
        </p:spPr>
        <p:txBody>
          <a:bodyPr/>
          <a:lstStyle/>
          <a:p>
            <a:pPr>
              <a:lnSpc>
                <a:spcPct val="80000"/>
              </a:lnSpc>
            </a:pPr>
            <a:r>
              <a:rPr lang="en-US" sz="2000" dirty="0">
                <a:latin typeface="Arial Unicode MS" pitchFamily="34" charset="-128"/>
              </a:rPr>
              <a:t>Make project certification, e.g. PMI-PMP, a part of the </a:t>
            </a:r>
            <a:r>
              <a:rPr lang="en-US" sz="2000" dirty="0" smtClean="0">
                <a:latin typeface="Arial Unicode MS" pitchFamily="34" charset="-128"/>
              </a:rPr>
              <a:t>ISE </a:t>
            </a:r>
            <a:r>
              <a:rPr lang="en-US" sz="2000" dirty="0">
                <a:latin typeface="Arial Unicode MS" pitchFamily="34" charset="-128"/>
              </a:rPr>
              <a:t>program?</a:t>
            </a:r>
          </a:p>
          <a:p>
            <a:pPr lvl="1">
              <a:lnSpc>
                <a:spcPct val="80000"/>
              </a:lnSpc>
            </a:pPr>
            <a:r>
              <a:rPr lang="en-US" sz="1800" dirty="0">
                <a:latin typeface="Arial Unicode MS" pitchFamily="34" charset="-128"/>
              </a:rPr>
              <a:t>Yes</a:t>
            </a:r>
          </a:p>
          <a:p>
            <a:pPr lvl="1">
              <a:lnSpc>
                <a:spcPct val="80000"/>
              </a:lnSpc>
            </a:pPr>
            <a:r>
              <a:rPr lang="en-US" sz="1800" dirty="0">
                <a:latin typeface="Arial Unicode MS" pitchFamily="34" charset="-128"/>
              </a:rPr>
              <a:t>No</a:t>
            </a:r>
          </a:p>
          <a:p>
            <a:pPr>
              <a:lnSpc>
                <a:spcPct val="80000"/>
              </a:lnSpc>
            </a:pPr>
            <a:r>
              <a:rPr lang="en-US" sz="1800" dirty="0">
                <a:latin typeface="Arial Unicode MS" pitchFamily="34" charset="-128"/>
              </a:rPr>
              <a:t>Who makes the best project manager? </a:t>
            </a:r>
          </a:p>
          <a:p>
            <a:pPr lvl="1">
              <a:lnSpc>
                <a:spcPct val="80000"/>
              </a:lnSpc>
            </a:pPr>
            <a:r>
              <a:rPr lang="en-US" sz="1600" dirty="0">
                <a:latin typeface="Arial Unicode MS" pitchFamily="34" charset="-128"/>
              </a:rPr>
              <a:t>Generalist</a:t>
            </a:r>
          </a:p>
          <a:p>
            <a:pPr lvl="1">
              <a:lnSpc>
                <a:spcPct val="80000"/>
              </a:lnSpc>
            </a:pPr>
            <a:r>
              <a:rPr lang="en-US" sz="1600" dirty="0">
                <a:latin typeface="Arial Unicode MS" pitchFamily="34" charset="-128"/>
              </a:rPr>
              <a:t>Specialist</a:t>
            </a:r>
          </a:p>
          <a:p>
            <a:pPr>
              <a:lnSpc>
                <a:spcPct val="80000"/>
              </a:lnSpc>
            </a:pPr>
            <a:r>
              <a:rPr lang="en-US" sz="1800" b="1" dirty="0">
                <a:latin typeface="Arial Unicode MS" pitchFamily="34" charset="-128"/>
              </a:rPr>
              <a:t>Brooks</a:t>
            </a:r>
            <a:r>
              <a:rPr lang="en-US" sz="1800" dirty="0">
                <a:latin typeface="Arial Unicode MS" pitchFamily="34" charset="-128"/>
              </a:rPr>
              <a:t>' Law: "</a:t>
            </a:r>
            <a:r>
              <a:rPr lang="en-US" sz="1800" b="1" dirty="0">
                <a:latin typeface="Arial Unicode MS" pitchFamily="34" charset="-128"/>
              </a:rPr>
              <a:t>adding</a:t>
            </a:r>
            <a:r>
              <a:rPr lang="en-US" sz="1800" dirty="0">
                <a:latin typeface="Arial Unicode MS" pitchFamily="34" charset="-128"/>
              </a:rPr>
              <a:t> </a:t>
            </a:r>
            <a:r>
              <a:rPr lang="en-US" sz="1800" b="1" dirty="0">
                <a:latin typeface="Arial Unicode MS" pitchFamily="34" charset="-128"/>
              </a:rPr>
              <a:t>resources</a:t>
            </a:r>
            <a:r>
              <a:rPr lang="en-US" sz="1800" dirty="0">
                <a:latin typeface="Arial Unicode MS" pitchFamily="34" charset="-128"/>
              </a:rPr>
              <a:t> to a late project makes it later”</a:t>
            </a:r>
          </a:p>
          <a:p>
            <a:pPr lvl="1">
              <a:lnSpc>
                <a:spcPct val="80000"/>
              </a:lnSpc>
            </a:pPr>
            <a:r>
              <a:rPr lang="en-US" sz="1600" dirty="0">
                <a:latin typeface="Arial Unicode MS" pitchFamily="34" charset="-128"/>
              </a:rPr>
              <a:t>Right on!</a:t>
            </a:r>
          </a:p>
          <a:p>
            <a:pPr lvl="1">
              <a:lnSpc>
                <a:spcPct val="80000"/>
              </a:lnSpc>
            </a:pPr>
            <a:r>
              <a:rPr lang="en-US" sz="1600" dirty="0">
                <a:latin typeface="Arial Unicode MS" pitchFamily="34" charset="-128"/>
              </a:rPr>
              <a:t>Way off!</a:t>
            </a:r>
          </a:p>
          <a:p>
            <a:pPr>
              <a:lnSpc>
                <a:spcPct val="80000"/>
              </a:lnSpc>
            </a:pPr>
            <a:r>
              <a:rPr lang="en-US" sz="1800" dirty="0">
                <a:latin typeface="Arial Unicode MS" pitchFamily="34" charset="-128"/>
              </a:rPr>
              <a:t>Scope Creep</a:t>
            </a:r>
          </a:p>
          <a:p>
            <a:pPr lvl="1">
              <a:lnSpc>
                <a:spcPct val="80000"/>
              </a:lnSpc>
            </a:pPr>
            <a:r>
              <a:rPr lang="en-US" sz="1600" dirty="0">
                <a:latin typeface="Arial Unicode MS" pitchFamily="34" charset="-128"/>
              </a:rPr>
              <a:t>Parkinson’s Law: Work expands to fill the time available for completion (manageable)</a:t>
            </a:r>
          </a:p>
          <a:p>
            <a:pPr lvl="1">
              <a:lnSpc>
                <a:spcPct val="80000"/>
              </a:lnSpc>
            </a:pPr>
            <a:r>
              <a:rPr lang="en-US" sz="1600" dirty="0">
                <a:latin typeface="Arial Unicode MS" pitchFamily="34" charset="-128"/>
              </a:rPr>
              <a:t>Progressive refinement rules! (unavoidable)</a:t>
            </a:r>
          </a:p>
          <a:p>
            <a:pPr>
              <a:lnSpc>
                <a:spcPct val="80000"/>
              </a:lnSpc>
            </a:pPr>
            <a:r>
              <a:rPr lang="en-US" sz="1800" dirty="0">
                <a:latin typeface="Arial Unicode MS" pitchFamily="34" charset="-128"/>
              </a:rPr>
              <a:t>Peters: “Tomorrow’s corporation is a collection of projects”</a:t>
            </a:r>
          </a:p>
          <a:p>
            <a:pPr lvl="1">
              <a:lnSpc>
                <a:spcPct val="80000"/>
              </a:lnSpc>
            </a:pPr>
            <a:r>
              <a:rPr lang="en-US" sz="1600" dirty="0">
                <a:latin typeface="Arial Unicode MS" pitchFamily="34" charset="-128"/>
              </a:rPr>
              <a:t>Accurate portrayal</a:t>
            </a:r>
          </a:p>
          <a:p>
            <a:pPr lvl="1">
              <a:lnSpc>
                <a:spcPct val="80000"/>
              </a:lnSpc>
            </a:pPr>
            <a:r>
              <a:rPr lang="en-US" sz="1600" dirty="0">
                <a:latin typeface="Arial Unicode MS" pitchFamily="34" charset="-128"/>
              </a:rPr>
              <a:t>Inaccurate portrayal</a:t>
            </a:r>
          </a:p>
          <a:p>
            <a:pPr>
              <a:lnSpc>
                <a:spcPct val="80000"/>
              </a:lnSpc>
            </a:pPr>
            <a:r>
              <a:rPr lang="en-US" sz="1800" dirty="0">
                <a:latin typeface="Arial Unicode MS" pitchFamily="34" charset="-128"/>
              </a:rPr>
              <a:t>The future work environment is remotely distributed</a:t>
            </a:r>
          </a:p>
          <a:p>
            <a:pPr lvl="1">
              <a:lnSpc>
                <a:spcPct val="80000"/>
              </a:lnSpc>
            </a:pPr>
            <a:r>
              <a:rPr lang="en-US" sz="1600" dirty="0">
                <a:latin typeface="Arial Unicode MS" pitchFamily="34" charset="-128"/>
              </a:rPr>
              <a:t>Future is already here (it’s just not evenly distributed) - Gibson</a:t>
            </a:r>
          </a:p>
          <a:p>
            <a:pPr lvl="1">
              <a:lnSpc>
                <a:spcPct val="80000"/>
              </a:lnSpc>
            </a:pPr>
            <a:r>
              <a:rPr lang="en-US" sz="1600" dirty="0">
                <a:latin typeface="Arial Unicode MS" pitchFamily="34" charset="-128"/>
              </a:rPr>
              <a:t>Fad</a:t>
            </a:r>
          </a:p>
          <a:p>
            <a:pPr lvl="1">
              <a:lnSpc>
                <a:spcPct val="80000"/>
              </a:lnSpc>
            </a:pPr>
            <a:endParaRPr lang="en-US" sz="1600" dirty="0">
              <a:latin typeface="Arial Unicode MS" pitchFamily="3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0" name="Oval 2"/>
          <p:cNvSpPr>
            <a:spLocks noChangeArrowheads="1"/>
          </p:cNvSpPr>
          <p:nvPr/>
        </p:nvSpPr>
        <p:spPr bwMode="auto">
          <a:xfrm>
            <a:off x="2055813" y="2628900"/>
            <a:ext cx="4740275" cy="3546475"/>
          </a:xfrm>
          <a:prstGeom prst="ellipse">
            <a:avLst/>
          </a:prstGeom>
          <a:solidFill>
            <a:schemeClr val="bg1"/>
          </a:solidFill>
          <a:ln w="889">
            <a:solidFill>
              <a:srgbClr val="000000"/>
            </a:solidFill>
            <a:round/>
            <a:headEnd/>
            <a:tailEnd/>
          </a:ln>
        </p:spPr>
        <p:txBody>
          <a:bodyPr/>
          <a:lstStyle/>
          <a:p>
            <a:endParaRPr lang="en-US"/>
          </a:p>
        </p:txBody>
      </p:sp>
      <p:sp>
        <p:nvSpPr>
          <p:cNvPr id="114691" name="Freeform 3"/>
          <p:cNvSpPr>
            <a:spLocks noChangeArrowheads="1"/>
          </p:cNvSpPr>
          <p:nvPr/>
        </p:nvSpPr>
        <p:spPr bwMode="auto">
          <a:xfrm>
            <a:off x="6265863" y="4760913"/>
            <a:ext cx="600075" cy="496887"/>
          </a:xfrm>
          <a:custGeom>
            <a:avLst/>
            <a:gdLst/>
            <a:ahLst/>
            <a:cxnLst>
              <a:cxn ang="0">
                <a:pos x="161" y="305"/>
              </a:cxn>
              <a:cxn ang="0">
                <a:pos x="150" y="295"/>
              </a:cxn>
              <a:cxn ang="0">
                <a:pos x="131" y="280"/>
              </a:cxn>
              <a:cxn ang="0">
                <a:pos x="108" y="259"/>
              </a:cxn>
              <a:cxn ang="0">
                <a:pos x="82" y="237"/>
              </a:cxn>
              <a:cxn ang="0">
                <a:pos x="56" y="215"/>
              </a:cxn>
              <a:cxn ang="0">
                <a:pos x="32" y="195"/>
              </a:cxn>
              <a:cxn ang="0">
                <a:pos x="14" y="179"/>
              </a:cxn>
              <a:cxn ang="0">
                <a:pos x="2" y="170"/>
              </a:cxn>
              <a:cxn ang="0">
                <a:pos x="0" y="168"/>
              </a:cxn>
              <a:cxn ang="0">
                <a:pos x="13" y="172"/>
              </a:cxn>
              <a:cxn ang="0">
                <a:pos x="42" y="184"/>
              </a:cxn>
              <a:cxn ang="0">
                <a:pos x="73" y="196"/>
              </a:cxn>
              <a:cxn ang="0">
                <a:pos x="93" y="203"/>
              </a:cxn>
              <a:cxn ang="0">
                <a:pos x="97" y="197"/>
              </a:cxn>
              <a:cxn ang="0">
                <a:pos x="107" y="173"/>
              </a:cxn>
              <a:cxn ang="0">
                <a:pos x="117" y="146"/>
              </a:cxn>
              <a:cxn ang="0">
                <a:pos x="128" y="118"/>
              </a:cxn>
              <a:cxn ang="0">
                <a:pos x="139" y="90"/>
              </a:cxn>
              <a:cxn ang="0">
                <a:pos x="150" y="64"/>
              </a:cxn>
              <a:cxn ang="0">
                <a:pos x="159" y="40"/>
              </a:cxn>
              <a:cxn ang="0">
                <a:pos x="167" y="21"/>
              </a:cxn>
              <a:cxn ang="0">
                <a:pos x="172" y="7"/>
              </a:cxn>
              <a:cxn ang="0">
                <a:pos x="175" y="0"/>
              </a:cxn>
              <a:cxn ang="0">
                <a:pos x="177" y="1"/>
              </a:cxn>
              <a:cxn ang="0">
                <a:pos x="196" y="8"/>
              </a:cxn>
              <a:cxn ang="0">
                <a:pos x="228" y="20"/>
              </a:cxn>
              <a:cxn ang="0">
                <a:pos x="257" y="32"/>
              </a:cxn>
              <a:cxn ang="0">
                <a:pos x="269" y="37"/>
              </a:cxn>
              <a:cxn ang="0">
                <a:pos x="275" y="39"/>
              </a:cxn>
              <a:cxn ang="0">
                <a:pos x="300" y="49"/>
              </a:cxn>
              <a:cxn ang="0">
                <a:pos x="332" y="61"/>
              </a:cxn>
              <a:cxn ang="0">
                <a:pos x="357" y="71"/>
              </a:cxn>
              <a:cxn ang="0">
                <a:pos x="363" y="73"/>
              </a:cxn>
              <a:cxn ang="0">
                <a:pos x="362" y="78"/>
              </a:cxn>
              <a:cxn ang="0">
                <a:pos x="357" y="89"/>
              </a:cxn>
              <a:cxn ang="0">
                <a:pos x="350" y="107"/>
              </a:cxn>
              <a:cxn ang="0">
                <a:pos x="341" y="129"/>
              </a:cxn>
              <a:cxn ang="0">
                <a:pos x="331" y="154"/>
              </a:cxn>
              <a:cxn ang="0">
                <a:pos x="321" y="181"/>
              </a:cxn>
              <a:cxn ang="0">
                <a:pos x="310" y="209"/>
              </a:cxn>
              <a:cxn ang="0">
                <a:pos x="299" y="236"/>
              </a:cxn>
              <a:cxn ang="0">
                <a:pos x="289" y="262"/>
              </a:cxn>
              <a:cxn ang="0">
                <a:pos x="284" y="277"/>
              </a:cxn>
              <a:cxn ang="0">
                <a:pos x="296" y="281"/>
              </a:cxn>
              <a:cxn ang="0">
                <a:pos x="326" y="292"/>
              </a:cxn>
              <a:cxn ang="0">
                <a:pos x="357" y="304"/>
              </a:cxn>
              <a:cxn ang="0">
                <a:pos x="377" y="312"/>
              </a:cxn>
              <a:cxn ang="0">
                <a:pos x="377" y="312"/>
              </a:cxn>
              <a:cxn ang="0">
                <a:pos x="366" y="312"/>
              </a:cxn>
              <a:cxn ang="0">
                <a:pos x="345" y="312"/>
              </a:cxn>
              <a:cxn ang="0">
                <a:pos x="316" y="311"/>
              </a:cxn>
              <a:cxn ang="0">
                <a:pos x="282" y="310"/>
              </a:cxn>
              <a:cxn ang="0">
                <a:pos x="248" y="309"/>
              </a:cxn>
              <a:cxn ang="0">
                <a:pos x="216" y="309"/>
              </a:cxn>
              <a:cxn ang="0">
                <a:pos x="189" y="308"/>
              </a:cxn>
              <a:cxn ang="0">
                <a:pos x="171" y="307"/>
              </a:cxn>
              <a:cxn ang="0">
                <a:pos x="164" y="307"/>
              </a:cxn>
            </a:cxnLst>
            <a:rect l="0" t="0" r="r" b="b"/>
            <a:pathLst>
              <a:path w="378" h="313">
                <a:moveTo>
                  <a:pt x="164" y="307"/>
                </a:moveTo>
                <a:lnTo>
                  <a:pt x="163" y="307"/>
                </a:lnTo>
                <a:lnTo>
                  <a:pt x="161" y="305"/>
                </a:lnTo>
                <a:lnTo>
                  <a:pt x="158" y="303"/>
                </a:lnTo>
                <a:lnTo>
                  <a:pt x="155" y="299"/>
                </a:lnTo>
                <a:lnTo>
                  <a:pt x="150" y="295"/>
                </a:lnTo>
                <a:lnTo>
                  <a:pt x="144" y="291"/>
                </a:lnTo>
                <a:lnTo>
                  <a:pt x="138" y="285"/>
                </a:lnTo>
                <a:lnTo>
                  <a:pt x="131" y="280"/>
                </a:lnTo>
                <a:lnTo>
                  <a:pt x="124" y="273"/>
                </a:lnTo>
                <a:lnTo>
                  <a:pt x="116" y="266"/>
                </a:lnTo>
                <a:lnTo>
                  <a:pt x="108" y="259"/>
                </a:lnTo>
                <a:lnTo>
                  <a:pt x="99" y="252"/>
                </a:lnTo>
                <a:lnTo>
                  <a:pt x="91" y="245"/>
                </a:lnTo>
                <a:lnTo>
                  <a:pt x="82" y="237"/>
                </a:lnTo>
                <a:lnTo>
                  <a:pt x="73" y="230"/>
                </a:lnTo>
                <a:lnTo>
                  <a:pt x="64" y="223"/>
                </a:lnTo>
                <a:lnTo>
                  <a:pt x="56" y="215"/>
                </a:lnTo>
                <a:lnTo>
                  <a:pt x="48" y="208"/>
                </a:lnTo>
                <a:lnTo>
                  <a:pt x="40" y="202"/>
                </a:lnTo>
                <a:lnTo>
                  <a:pt x="32" y="195"/>
                </a:lnTo>
                <a:lnTo>
                  <a:pt x="26" y="189"/>
                </a:lnTo>
                <a:lnTo>
                  <a:pt x="19" y="184"/>
                </a:lnTo>
                <a:lnTo>
                  <a:pt x="14" y="179"/>
                </a:lnTo>
                <a:lnTo>
                  <a:pt x="9" y="175"/>
                </a:lnTo>
                <a:lnTo>
                  <a:pt x="5" y="172"/>
                </a:lnTo>
                <a:lnTo>
                  <a:pt x="2" y="170"/>
                </a:lnTo>
                <a:lnTo>
                  <a:pt x="1" y="168"/>
                </a:lnTo>
                <a:lnTo>
                  <a:pt x="0" y="168"/>
                </a:lnTo>
                <a:lnTo>
                  <a:pt x="0" y="168"/>
                </a:lnTo>
                <a:lnTo>
                  <a:pt x="2" y="168"/>
                </a:lnTo>
                <a:lnTo>
                  <a:pt x="6" y="170"/>
                </a:lnTo>
                <a:lnTo>
                  <a:pt x="13" y="172"/>
                </a:lnTo>
                <a:lnTo>
                  <a:pt x="21" y="176"/>
                </a:lnTo>
                <a:lnTo>
                  <a:pt x="31" y="180"/>
                </a:lnTo>
                <a:lnTo>
                  <a:pt x="42" y="184"/>
                </a:lnTo>
                <a:lnTo>
                  <a:pt x="53" y="188"/>
                </a:lnTo>
                <a:lnTo>
                  <a:pt x="63" y="192"/>
                </a:lnTo>
                <a:lnTo>
                  <a:pt x="73" y="196"/>
                </a:lnTo>
                <a:lnTo>
                  <a:pt x="82" y="199"/>
                </a:lnTo>
                <a:lnTo>
                  <a:pt x="89" y="202"/>
                </a:lnTo>
                <a:lnTo>
                  <a:pt x="93" y="203"/>
                </a:lnTo>
                <a:lnTo>
                  <a:pt x="95" y="204"/>
                </a:lnTo>
                <a:lnTo>
                  <a:pt x="95" y="204"/>
                </a:lnTo>
                <a:lnTo>
                  <a:pt x="97" y="197"/>
                </a:lnTo>
                <a:lnTo>
                  <a:pt x="100" y="189"/>
                </a:lnTo>
                <a:lnTo>
                  <a:pt x="103" y="181"/>
                </a:lnTo>
                <a:lnTo>
                  <a:pt x="107" y="173"/>
                </a:lnTo>
                <a:lnTo>
                  <a:pt x="110" y="164"/>
                </a:lnTo>
                <a:lnTo>
                  <a:pt x="114" y="155"/>
                </a:lnTo>
                <a:lnTo>
                  <a:pt x="117" y="146"/>
                </a:lnTo>
                <a:lnTo>
                  <a:pt x="121" y="137"/>
                </a:lnTo>
                <a:lnTo>
                  <a:pt x="125" y="127"/>
                </a:lnTo>
                <a:lnTo>
                  <a:pt x="128" y="118"/>
                </a:lnTo>
                <a:lnTo>
                  <a:pt x="132" y="109"/>
                </a:lnTo>
                <a:lnTo>
                  <a:pt x="136" y="99"/>
                </a:lnTo>
                <a:lnTo>
                  <a:pt x="139" y="90"/>
                </a:lnTo>
                <a:lnTo>
                  <a:pt x="143" y="81"/>
                </a:lnTo>
                <a:lnTo>
                  <a:pt x="146" y="72"/>
                </a:lnTo>
                <a:lnTo>
                  <a:pt x="150" y="64"/>
                </a:lnTo>
                <a:lnTo>
                  <a:pt x="153" y="56"/>
                </a:lnTo>
                <a:lnTo>
                  <a:pt x="156" y="48"/>
                </a:lnTo>
                <a:lnTo>
                  <a:pt x="159" y="40"/>
                </a:lnTo>
                <a:lnTo>
                  <a:pt x="162" y="33"/>
                </a:lnTo>
                <a:lnTo>
                  <a:pt x="164" y="27"/>
                </a:lnTo>
                <a:lnTo>
                  <a:pt x="167" y="21"/>
                </a:lnTo>
                <a:lnTo>
                  <a:pt x="169" y="16"/>
                </a:lnTo>
                <a:lnTo>
                  <a:pt x="171" y="11"/>
                </a:lnTo>
                <a:lnTo>
                  <a:pt x="172" y="7"/>
                </a:lnTo>
                <a:lnTo>
                  <a:pt x="174" y="4"/>
                </a:lnTo>
                <a:lnTo>
                  <a:pt x="174" y="2"/>
                </a:lnTo>
                <a:lnTo>
                  <a:pt x="175" y="0"/>
                </a:lnTo>
                <a:lnTo>
                  <a:pt x="175" y="0"/>
                </a:lnTo>
                <a:lnTo>
                  <a:pt x="175" y="0"/>
                </a:lnTo>
                <a:lnTo>
                  <a:pt x="177" y="1"/>
                </a:lnTo>
                <a:lnTo>
                  <a:pt x="181" y="2"/>
                </a:lnTo>
                <a:lnTo>
                  <a:pt x="188" y="5"/>
                </a:lnTo>
                <a:lnTo>
                  <a:pt x="196" y="8"/>
                </a:lnTo>
                <a:lnTo>
                  <a:pt x="206" y="12"/>
                </a:lnTo>
                <a:lnTo>
                  <a:pt x="217" y="16"/>
                </a:lnTo>
                <a:lnTo>
                  <a:pt x="228" y="20"/>
                </a:lnTo>
                <a:lnTo>
                  <a:pt x="238" y="24"/>
                </a:lnTo>
                <a:lnTo>
                  <a:pt x="248" y="28"/>
                </a:lnTo>
                <a:lnTo>
                  <a:pt x="257" y="32"/>
                </a:lnTo>
                <a:lnTo>
                  <a:pt x="263" y="34"/>
                </a:lnTo>
                <a:lnTo>
                  <a:pt x="268" y="36"/>
                </a:lnTo>
                <a:lnTo>
                  <a:pt x="269" y="37"/>
                </a:lnTo>
                <a:lnTo>
                  <a:pt x="269" y="37"/>
                </a:lnTo>
                <a:lnTo>
                  <a:pt x="271" y="37"/>
                </a:lnTo>
                <a:lnTo>
                  <a:pt x="275" y="39"/>
                </a:lnTo>
                <a:lnTo>
                  <a:pt x="282" y="41"/>
                </a:lnTo>
                <a:lnTo>
                  <a:pt x="291" y="45"/>
                </a:lnTo>
                <a:lnTo>
                  <a:pt x="300" y="49"/>
                </a:lnTo>
                <a:lnTo>
                  <a:pt x="311" y="53"/>
                </a:lnTo>
                <a:lnTo>
                  <a:pt x="322" y="57"/>
                </a:lnTo>
                <a:lnTo>
                  <a:pt x="332" y="61"/>
                </a:lnTo>
                <a:lnTo>
                  <a:pt x="342" y="65"/>
                </a:lnTo>
                <a:lnTo>
                  <a:pt x="351" y="68"/>
                </a:lnTo>
                <a:lnTo>
                  <a:pt x="357" y="71"/>
                </a:lnTo>
                <a:lnTo>
                  <a:pt x="362" y="73"/>
                </a:lnTo>
                <a:lnTo>
                  <a:pt x="363" y="73"/>
                </a:lnTo>
                <a:lnTo>
                  <a:pt x="363" y="73"/>
                </a:lnTo>
                <a:lnTo>
                  <a:pt x="363" y="74"/>
                </a:lnTo>
                <a:lnTo>
                  <a:pt x="363" y="75"/>
                </a:lnTo>
                <a:lnTo>
                  <a:pt x="362" y="78"/>
                </a:lnTo>
                <a:lnTo>
                  <a:pt x="361" y="81"/>
                </a:lnTo>
                <a:lnTo>
                  <a:pt x="359" y="84"/>
                </a:lnTo>
                <a:lnTo>
                  <a:pt x="357" y="89"/>
                </a:lnTo>
                <a:lnTo>
                  <a:pt x="355" y="94"/>
                </a:lnTo>
                <a:lnTo>
                  <a:pt x="353" y="100"/>
                </a:lnTo>
                <a:lnTo>
                  <a:pt x="350" y="107"/>
                </a:lnTo>
                <a:lnTo>
                  <a:pt x="347" y="113"/>
                </a:lnTo>
                <a:lnTo>
                  <a:pt x="345" y="121"/>
                </a:lnTo>
                <a:lnTo>
                  <a:pt x="341" y="129"/>
                </a:lnTo>
                <a:lnTo>
                  <a:pt x="338" y="137"/>
                </a:lnTo>
                <a:lnTo>
                  <a:pt x="335" y="145"/>
                </a:lnTo>
                <a:lnTo>
                  <a:pt x="331" y="154"/>
                </a:lnTo>
                <a:lnTo>
                  <a:pt x="328" y="163"/>
                </a:lnTo>
                <a:lnTo>
                  <a:pt x="324" y="172"/>
                </a:lnTo>
                <a:lnTo>
                  <a:pt x="321" y="181"/>
                </a:lnTo>
                <a:lnTo>
                  <a:pt x="317" y="191"/>
                </a:lnTo>
                <a:lnTo>
                  <a:pt x="313" y="200"/>
                </a:lnTo>
                <a:lnTo>
                  <a:pt x="310" y="209"/>
                </a:lnTo>
                <a:lnTo>
                  <a:pt x="306" y="219"/>
                </a:lnTo>
                <a:lnTo>
                  <a:pt x="302" y="228"/>
                </a:lnTo>
                <a:lnTo>
                  <a:pt x="299" y="236"/>
                </a:lnTo>
                <a:lnTo>
                  <a:pt x="296" y="245"/>
                </a:lnTo>
                <a:lnTo>
                  <a:pt x="292" y="254"/>
                </a:lnTo>
                <a:lnTo>
                  <a:pt x="289" y="262"/>
                </a:lnTo>
                <a:lnTo>
                  <a:pt x="286" y="269"/>
                </a:lnTo>
                <a:lnTo>
                  <a:pt x="284" y="277"/>
                </a:lnTo>
                <a:lnTo>
                  <a:pt x="284" y="277"/>
                </a:lnTo>
                <a:lnTo>
                  <a:pt x="285" y="277"/>
                </a:lnTo>
                <a:lnTo>
                  <a:pt x="290" y="279"/>
                </a:lnTo>
                <a:lnTo>
                  <a:pt x="296" y="281"/>
                </a:lnTo>
                <a:lnTo>
                  <a:pt x="305" y="285"/>
                </a:lnTo>
                <a:lnTo>
                  <a:pt x="315" y="288"/>
                </a:lnTo>
                <a:lnTo>
                  <a:pt x="326" y="292"/>
                </a:lnTo>
                <a:lnTo>
                  <a:pt x="336" y="297"/>
                </a:lnTo>
                <a:lnTo>
                  <a:pt x="347" y="301"/>
                </a:lnTo>
                <a:lnTo>
                  <a:pt x="357" y="304"/>
                </a:lnTo>
                <a:lnTo>
                  <a:pt x="365" y="308"/>
                </a:lnTo>
                <a:lnTo>
                  <a:pt x="372" y="310"/>
                </a:lnTo>
                <a:lnTo>
                  <a:pt x="377" y="312"/>
                </a:lnTo>
                <a:lnTo>
                  <a:pt x="378" y="313"/>
                </a:lnTo>
                <a:lnTo>
                  <a:pt x="378" y="313"/>
                </a:lnTo>
                <a:lnTo>
                  <a:pt x="377" y="312"/>
                </a:lnTo>
                <a:lnTo>
                  <a:pt x="375" y="312"/>
                </a:lnTo>
                <a:lnTo>
                  <a:pt x="371" y="312"/>
                </a:lnTo>
                <a:lnTo>
                  <a:pt x="366" y="312"/>
                </a:lnTo>
                <a:lnTo>
                  <a:pt x="360" y="312"/>
                </a:lnTo>
                <a:lnTo>
                  <a:pt x="353" y="312"/>
                </a:lnTo>
                <a:lnTo>
                  <a:pt x="345" y="312"/>
                </a:lnTo>
                <a:lnTo>
                  <a:pt x="336" y="311"/>
                </a:lnTo>
                <a:lnTo>
                  <a:pt x="326" y="311"/>
                </a:lnTo>
                <a:lnTo>
                  <a:pt x="316" y="311"/>
                </a:lnTo>
                <a:lnTo>
                  <a:pt x="305" y="311"/>
                </a:lnTo>
                <a:lnTo>
                  <a:pt x="294" y="310"/>
                </a:lnTo>
                <a:lnTo>
                  <a:pt x="282" y="310"/>
                </a:lnTo>
                <a:lnTo>
                  <a:pt x="271" y="310"/>
                </a:lnTo>
                <a:lnTo>
                  <a:pt x="260" y="310"/>
                </a:lnTo>
                <a:lnTo>
                  <a:pt x="248" y="309"/>
                </a:lnTo>
                <a:lnTo>
                  <a:pt x="237" y="309"/>
                </a:lnTo>
                <a:lnTo>
                  <a:pt x="226" y="309"/>
                </a:lnTo>
                <a:lnTo>
                  <a:pt x="216" y="309"/>
                </a:lnTo>
                <a:lnTo>
                  <a:pt x="206" y="308"/>
                </a:lnTo>
                <a:lnTo>
                  <a:pt x="197" y="308"/>
                </a:lnTo>
                <a:lnTo>
                  <a:pt x="189" y="308"/>
                </a:lnTo>
                <a:lnTo>
                  <a:pt x="182" y="308"/>
                </a:lnTo>
                <a:lnTo>
                  <a:pt x="176" y="308"/>
                </a:lnTo>
                <a:lnTo>
                  <a:pt x="171" y="307"/>
                </a:lnTo>
                <a:lnTo>
                  <a:pt x="167" y="307"/>
                </a:lnTo>
                <a:lnTo>
                  <a:pt x="165" y="307"/>
                </a:lnTo>
                <a:lnTo>
                  <a:pt x="164" y="307"/>
                </a:lnTo>
                <a:lnTo>
                  <a:pt x="164" y="307"/>
                </a:lnTo>
                <a:lnTo>
                  <a:pt x="164" y="307"/>
                </a:lnTo>
                <a:close/>
              </a:path>
            </a:pathLst>
          </a:custGeom>
          <a:solidFill>
            <a:srgbClr val="FFFFFF"/>
          </a:solidFill>
          <a:ln w="832">
            <a:solidFill>
              <a:srgbClr val="000000"/>
            </a:solidFill>
            <a:prstDash val="solid"/>
            <a:round/>
            <a:headEnd/>
            <a:tailEnd/>
          </a:ln>
        </p:spPr>
        <p:txBody>
          <a:bodyPr/>
          <a:lstStyle/>
          <a:p>
            <a:endParaRPr lang="en-US"/>
          </a:p>
        </p:txBody>
      </p:sp>
      <p:sp>
        <p:nvSpPr>
          <p:cNvPr id="114692" name="Freeform 4"/>
          <p:cNvSpPr>
            <a:spLocks noChangeArrowheads="1"/>
          </p:cNvSpPr>
          <p:nvPr/>
        </p:nvSpPr>
        <p:spPr bwMode="auto">
          <a:xfrm>
            <a:off x="5684838" y="2836863"/>
            <a:ext cx="473075" cy="541337"/>
          </a:xfrm>
          <a:custGeom>
            <a:avLst/>
            <a:gdLst/>
            <a:ahLst/>
            <a:cxnLst>
              <a:cxn ang="0">
                <a:pos x="286" y="196"/>
              </a:cxn>
              <a:cxn ang="0">
                <a:pos x="278" y="207"/>
              </a:cxn>
              <a:cxn ang="0">
                <a:pos x="264" y="224"/>
              </a:cxn>
              <a:cxn ang="0">
                <a:pos x="245" y="245"/>
              </a:cxn>
              <a:cxn ang="0">
                <a:pos x="224" y="268"/>
              </a:cxn>
              <a:cxn ang="0">
                <a:pos x="202" y="291"/>
              </a:cxn>
              <a:cxn ang="0">
                <a:pos x="182" y="312"/>
              </a:cxn>
              <a:cxn ang="0">
                <a:pos x="167" y="329"/>
              </a:cxn>
              <a:cxn ang="0">
                <a:pos x="157" y="339"/>
              </a:cxn>
              <a:cxn ang="0">
                <a:pos x="155" y="341"/>
              </a:cxn>
              <a:cxn ang="0">
                <a:pos x="161" y="326"/>
              </a:cxn>
              <a:cxn ang="0">
                <a:pos x="175" y="292"/>
              </a:cxn>
              <a:cxn ang="0">
                <a:pos x="188" y="263"/>
              </a:cxn>
              <a:cxn ang="0">
                <a:pos x="191" y="255"/>
              </a:cxn>
              <a:cxn ang="0">
                <a:pos x="169" y="246"/>
              </a:cxn>
              <a:cxn ang="0">
                <a:pos x="143" y="235"/>
              </a:cxn>
              <a:cxn ang="0">
                <a:pos x="117" y="223"/>
              </a:cxn>
              <a:cxn ang="0">
                <a:pos x="89" y="210"/>
              </a:cxn>
              <a:cxn ang="0">
                <a:pos x="63" y="199"/>
              </a:cxn>
              <a:cxn ang="0">
                <a:pos x="40" y="188"/>
              </a:cxn>
              <a:cxn ang="0">
                <a:pos x="21" y="179"/>
              </a:cxn>
              <a:cxn ang="0">
                <a:pos x="7" y="172"/>
              </a:cxn>
              <a:cxn ang="0">
                <a:pos x="0" y="169"/>
              </a:cxn>
              <a:cxn ang="0">
                <a:pos x="1" y="167"/>
              </a:cxn>
              <a:cxn ang="0">
                <a:pos x="12" y="144"/>
              </a:cxn>
              <a:cxn ang="0">
                <a:pos x="28" y="111"/>
              </a:cxn>
              <a:cxn ang="0">
                <a:pos x="39" y="88"/>
              </a:cxn>
              <a:cxn ang="0">
                <a:pos x="41" y="84"/>
              </a:cxn>
              <a:cxn ang="0">
                <a:pos x="52" y="61"/>
              </a:cxn>
              <a:cxn ang="0">
                <a:pos x="67" y="28"/>
              </a:cxn>
              <a:cxn ang="0">
                <a:pos x="79" y="4"/>
              </a:cxn>
              <a:cxn ang="0">
                <a:pos x="80" y="3"/>
              </a:cxn>
              <a:cxn ang="0">
                <a:pos x="88" y="6"/>
              </a:cxn>
              <a:cxn ang="0">
                <a:pos x="103" y="13"/>
              </a:cxn>
              <a:cxn ang="0">
                <a:pos x="124" y="23"/>
              </a:cxn>
              <a:cxn ang="0">
                <a:pos x="149" y="35"/>
              </a:cxn>
              <a:cxn ang="0">
                <a:pos x="176" y="47"/>
              </a:cxn>
              <a:cxn ang="0">
                <a:pos x="204" y="60"/>
              </a:cxn>
              <a:cxn ang="0">
                <a:pos x="231" y="72"/>
              </a:cxn>
              <a:cxn ang="0">
                <a:pos x="255" y="82"/>
              </a:cxn>
              <a:cxn ang="0">
                <a:pos x="263" y="83"/>
              </a:cxn>
              <a:cxn ang="0">
                <a:pos x="273" y="60"/>
              </a:cxn>
              <a:cxn ang="0">
                <a:pos x="287" y="26"/>
              </a:cxn>
              <a:cxn ang="0">
                <a:pos x="297" y="2"/>
              </a:cxn>
              <a:cxn ang="0">
                <a:pos x="298" y="1"/>
              </a:cxn>
              <a:cxn ang="0">
                <a:pos x="297" y="12"/>
              </a:cxn>
              <a:cxn ang="0">
                <a:pos x="295" y="33"/>
              </a:cxn>
              <a:cxn ang="0">
                <a:pos x="293" y="60"/>
              </a:cxn>
              <a:cxn ang="0">
                <a:pos x="290" y="92"/>
              </a:cxn>
              <a:cxn ang="0">
                <a:pos x="288" y="124"/>
              </a:cxn>
              <a:cxn ang="0">
                <a:pos x="286" y="153"/>
              </a:cxn>
              <a:cxn ang="0">
                <a:pos x="285" y="176"/>
              </a:cxn>
              <a:cxn ang="0">
                <a:pos x="286" y="190"/>
              </a:cxn>
              <a:cxn ang="0">
                <a:pos x="287" y="193"/>
              </a:cxn>
            </a:cxnLst>
            <a:rect l="0" t="0" r="r" b="b"/>
            <a:pathLst>
              <a:path w="298" h="341">
                <a:moveTo>
                  <a:pt x="287" y="193"/>
                </a:moveTo>
                <a:lnTo>
                  <a:pt x="287" y="194"/>
                </a:lnTo>
                <a:lnTo>
                  <a:pt x="286" y="196"/>
                </a:lnTo>
                <a:lnTo>
                  <a:pt x="284" y="198"/>
                </a:lnTo>
                <a:lnTo>
                  <a:pt x="282" y="202"/>
                </a:lnTo>
                <a:lnTo>
                  <a:pt x="278" y="207"/>
                </a:lnTo>
                <a:lnTo>
                  <a:pt x="274" y="212"/>
                </a:lnTo>
                <a:lnTo>
                  <a:pt x="269" y="217"/>
                </a:lnTo>
                <a:lnTo>
                  <a:pt x="264" y="224"/>
                </a:lnTo>
                <a:lnTo>
                  <a:pt x="258" y="230"/>
                </a:lnTo>
                <a:lnTo>
                  <a:pt x="252" y="237"/>
                </a:lnTo>
                <a:lnTo>
                  <a:pt x="245" y="245"/>
                </a:lnTo>
                <a:lnTo>
                  <a:pt x="238" y="253"/>
                </a:lnTo>
                <a:lnTo>
                  <a:pt x="231" y="260"/>
                </a:lnTo>
                <a:lnTo>
                  <a:pt x="224" y="268"/>
                </a:lnTo>
                <a:lnTo>
                  <a:pt x="216" y="276"/>
                </a:lnTo>
                <a:lnTo>
                  <a:pt x="209" y="284"/>
                </a:lnTo>
                <a:lnTo>
                  <a:pt x="202" y="291"/>
                </a:lnTo>
                <a:lnTo>
                  <a:pt x="195" y="299"/>
                </a:lnTo>
                <a:lnTo>
                  <a:pt x="188" y="306"/>
                </a:lnTo>
                <a:lnTo>
                  <a:pt x="182" y="312"/>
                </a:lnTo>
                <a:lnTo>
                  <a:pt x="176" y="319"/>
                </a:lnTo>
                <a:lnTo>
                  <a:pt x="171" y="324"/>
                </a:lnTo>
                <a:lnTo>
                  <a:pt x="167" y="329"/>
                </a:lnTo>
                <a:lnTo>
                  <a:pt x="163" y="333"/>
                </a:lnTo>
                <a:lnTo>
                  <a:pt x="159" y="337"/>
                </a:lnTo>
                <a:lnTo>
                  <a:pt x="157" y="339"/>
                </a:lnTo>
                <a:lnTo>
                  <a:pt x="155" y="341"/>
                </a:lnTo>
                <a:lnTo>
                  <a:pt x="155" y="341"/>
                </a:lnTo>
                <a:lnTo>
                  <a:pt x="155" y="341"/>
                </a:lnTo>
                <a:lnTo>
                  <a:pt x="156" y="339"/>
                </a:lnTo>
                <a:lnTo>
                  <a:pt x="158" y="334"/>
                </a:lnTo>
                <a:lnTo>
                  <a:pt x="161" y="326"/>
                </a:lnTo>
                <a:lnTo>
                  <a:pt x="166" y="315"/>
                </a:lnTo>
                <a:lnTo>
                  <a:pt x="170" y="304"/>
                </a:lnTo>
                <a:lnTo>
                  <a:pt x="175" y="292"/>
                </a:lnTo>
                <a:lnTo>
                  <a:pt x="180" y="281"/>
                </a:lnTo>
                <a:lnTo>
                  <a:pt x="184" y="271"/>
                </a:lnTo>
                <a:lnTo>
                  <a:pt x="188" y="263"/>
                </a:lnTo>
                <a:lnTo>
                  <a:pt x="190" y="257"/>
                </a:lnTo>
                <a:lnTo>
                  <a:pt x="191" y="255"/>
                </a:lnTo>
                <a:lnTo>
                  <a:pt x="191" y="255"/>
                </a:lnTo>
                <a:lnTo>
                  <a:pt x="184" y="252"/>
                </a:lnTo>
                <a:lnTo>
                  <a:pt x="177" y="249"/>
                </a:lnTo>
                <a:lnTo>
                  <a:pt x="169" y="246"/>
                </a:lnTo>
                <a:lnTo>
                  <a:pt x="161" y="242"/>
                </a:lnTo>
                <a:lnTo>
                  <a:pt x="152" y="239"/>
                </a:lnTo>
                <a:lnTo>
                  <a:pt x="143" y="235"/>
                </a:lnTo>
                <a:lnTo>
                  <a:pt x="135" y="231"/>
                </a:lnTo>
                <a:lnTo>
                  <a:pt x="126" y="227"/>
                </a:lnTo>
                <a:lnTo>
                  <a:pt x="117" y="223"/>
                </a:lnTo>
                <a:lnTo>
                  <a:pt x="107" y="219"/>
                </a:lnTo>
                <a:lnTo>
                  <a:pt x="98" y="215"/>
                </a:lnTo>
                <a:lnTo>
                  <a:pt x="89" y="210"/>
                </a:lnTo>
                <a:lnTo>
                  <a:pt x="81" y="206"/>
                </a:lnTo>
                <a:lnTo>
                  <a:pt x="72" y="202"/>
                </a:lnTo>
                <a:lnTo>
                  <a:pt x="63" y="199"/>
                </a:lnTo>
                <a:lnTo>
                  <a:pt x="55" y="195"/>
                </a:lnTo>
                <a:lnTo>
                  <a:pt x="48" y="191"/>
                </a:lnTo>
                <a:lnTo>
                  <a:pt x="40" y="188"/>
                </a:lnTo>
                <a:lnTo>
                  <a:pt x="33" y="185"/>
                </a:lnTo>
                <a:lnTo>
                  <a:pt x="27" y="182"/>
                </a:lnTo>
                <a:lnTo>
                  <a:pt x="21" y="179"/>
                </a:lnTo>
                <a:lnTo>
                  <a:pt x="16" y="176"/>
                </a:lnTo>
                <a:lnTo>
                  <a:pt x="11" y="174"/>
                </a:lnTo>
                <a:lnTo>
                  <a:pt x="7" y="172"/>
                </a:lnTo>
                <a:lnTo>
                  <a:pt x="4" y="171"/>
                </a:lnTo>
                <a:lnTo>
                  <a:pt x="2" y="170"/>
                </a:lnTo>
                <a:lnTo>
                  <a:pt x="0" y="169"/>
                </a:lnTo>
                <a:lnTo>
                  <a:pt x="0" y="169"/>
                </a:lnTo>
                <a:lnTo>
                  <a:pt x="0" y="169"/>
                </a:lnTo>
                <a:lnTo>
                  <a:pt x="1" y="167"/>
                </a:lnTo>
                <a:lnTo>
                  <a:pt x="3" y="162"/>
                </a:lnTo>
                <a:lnTo>
                  <a:pt x="7" y="154"/>
                </a:lnTo>
                <a:lnTo>
                  <a:pt x="12" y="144"/>
                </a:lnTo>
                <a:lnTo>
                  <a:pt x="17" y="133"/>
                </a:lnTo>
                <a:lnTo>
                  <a:pt x="22" y="122"/>
                </a:lnTo>
                <a:lnTo>
                  <a:pt x="28" y="111"/>
                </a:lnTo>
                <a:lnTo>
                  <a:pt x="32" y="101"/>
                </a:lnTo>
                <a:lnTo>
                  <a:pt x="36" y="93"/>
                </a:lnTo>
                <a:lnTo>
                  <a:pt x="39" y="88"/>
                </a:lnTo>
                <a:lnTo>
                  <a:pt x="40" y="86"/>
                </a:lnTo>
                <a:lnTo>
                  <a:pt x="40" y="86"/>
                </a:lnTo>
                <a:lnTo>
                  <a:pt x="41" y="84"/>
                </a:lnTo>
                <a:lnTo>
                  <a:pt x="43" y="79"/>
                </a:lnTo>
                <a:lnTo>
                  <a:pt x="47" y="71"/>
                </a:lnTo>
                <a:lnTo>
                  <a:pt x="52" y="61"/>
                </a:lnTo>
                <a:lnTo>
                  <a:pt x="57" y="50"/>
                </a:lnTo>
                <a:lnTo>
                  <a:pt x="62" y="39"/>
                </a:lnTo>
                <a:lnTo>
                  <a:pt x="67" y="28"/>
                </a:lnTo>
                <a:lnTo>
                  <a:pt x="72" y="18"/>
                </a:lnTo>
                <a:lnTo>
                  <a:pt x="76" y="10"/>
                </a:lnTo>
                <a:lnTo>
                  <a:pt x="79" y="4"/>
                </a:lnTo>
                <a:lnTo>
                  <a:pt x="79" y="2"/>
                </a:lnTo>
                <a:lnTo>
                  <a:pt x="79" y="2"/>
                </a:lnTo>
                <a:lnTo>
                  <a:pt x="80" y="3"/>
                </a:lnTo>
                <a:lnTo>
                  <a:pt x="82" y="3"/>
                </a:lnTo>
                <a:lnTo>
                  <a:pt x="84" y="5"/>
                </a:lnTo>
                <a:lnTo>
                  <a:pt x="88" y="6"/>
                </a:lnTo>
                <a:lnTo>
                  <a:pt x="92" y="8"/>
                </a:lnTo>
                <a:lnTo>
                  <a:pt x="97" y="11"/>
                </a:lnTo>
                <a:lnTo>
                  <a:pt x="103" y="13"/>
                </a:lnTo>
                <a:lnTo>
                  <a:pt x="109" y="16"/>
                </a:lnTo>
                <a:lnTo>
                  <a:pt x="116" y="20"/>
                </a:lnTo>
                <a:lnTo>
                  <a:pt x="124" y="23"/>
                </a:lnTo>
                <a:lnTo>
                  <a:pt x="132" y="27"/>
                </a:lnTo>
                <a:lnTo>
                  <a:pt x="140" y="31"/>
                </a:lnTo>
                <a:lnTo>
                  <a:pt x="149" y="35"/>
                </a:lnTo>
                <a:lnTo>
                  <a:pt x="158" y="39"/>
                </a:lnTo>
                <a:lnTo>
                  <a:pt x="167" y="43"/>
                </a:lnTo>
                <a:lnTo>
                  <a:pt x="176" y="47"/>
                </a:lnTo>
                <a:lnTo>
                  <a:pt x="185" y="51"/>
                </a:lnTo>
                <a:lnTo>
                  <a:pt x="195" y="56"/>
                </a:lnTo>
                <a:lnTo>
                  <a:pt x="204" y="60"/>
                </a:lnTo>
                <a:lnTo>
                  <a:pt x="213" y="64"/>
                </a:lnTo>
                <a:lnTo>
                  <a:pt x="222" y="68"/>
                </a:lnTo>
                <a:lnTo>
                  <a:pt x="231" y="72"/>
                </a:lnTo>
                <a:lnTo>
                  <a:pt x="239" y="76"/>
                </a:lnTo>
                <a:lnTo>
                  <a:pt x="248" y="79"/>
                </a:lnTo>
                <a:lnTo>
                  <a:pt x="255" y="82"/>
                </a:lnTo>
                <a:lnTo>
                  <a:pt x="262" y="85"/>
                </a:lnTo>
                <a:lnTo>
                  <a:pt x="262" y="85"/>
                </a:lnTo>
                <a:lnTo>
                  <a:pt x="263" y="83"/>
                </a:lnTo>
                <a:lnTo>
                  <a:pt x="265" y="78"/>
                </a:lnTo>
                <a:lnTo>
                  <a:pt x="269" y="70"/>
                </a:lnTo>
                <a:lnTo>
                  <a:pt x="273" y="60"/>
                </a:lnTo>
                <a:lnTo>
                  <a:pt x="278" y="49"/>
                </a:lnTo>
                <a:lnTo>
                  <a:pt x="283" y="37"/>
                </a:lnTo>
                <a:lnTo>
                  <a:pt x="287" y="26"/>
                </a:lnTo>
                <a:lnTo>
                  <a:pt x="291" y="16"/>
                </a:lnTo>
                <a:lnTo>
                  <a:pt x="295" y="7"/>
                </a:lnTo>
                <a:lnTo>
                  <a:pt x="297" y="2"/>
                </a:lnTo>
                <a:lnTo>
                  <a:pt x="298" y="0"/>
                </a:lnTo>
                <a:lnTo>
                  <a:pt x="298" y="0"/>
                </a:lnTo>
                <a:lnTo>
                  <a:pt x="298" y="1"/>
                </a:lnTo>
                <a:lnTo>
                  <a:pt x="298" y="3"/>
                </a:lnTo>
                <a:lnTo>
                  <a:pt x="297" y="7"/>
                </a:lnTo>
                <a:lnTo>
                  <a:pt x="297" y="12"/>
                </a:lnTo>
                <a:lnTo>
                  <a:pt x="296" y="18"/>
                </a:lnTo>
                <a:lnTo>
                  <a:pt x="296" y="25"/>
                </a:lnTo>
                <a:lnTo>
                  <a:pt x="295" y="33"/>
                </a:lnTo>
                <a:lnTo>
                  <a:pt x="294" y="41"/>
                </a:lnTo>
                <a:lnTo>
                  <a:pt x="293" y="51"/>
                </a:lnTo>
                <a:lnTo>
                  <a:pt x="293" y="60"/>
                </a:lnTo>
                <a:lnTo>
                  <a:pt x="292" y="71"/>
                </a:lnTo>
                <a:lnTo>
                  <a:pt x="291" y="81"/>
                </a:lnTo>
                <a:lnTo>
                  <a:pt x="290" y="92"/>
                </a:lnTo>
                <a:lnTo>
                  <a:pt x="289" y="103"/>
                </a:lnTo>
                <a:lnTo>
                  <a:pt x="288" y="114"/>
                </a:lnTo>
                <a:lnTo>
                  <a:pt x="288" y="124"/>
                </a:lnTo>
                <a:lnTo>
                  <a:pt x="287" y="134"/>
                </a:lnTo>
                <a:lnTo>
                  <a:pt x="286" y="144"/>
                </a:lnTo>
                <a:lnTo>
                  <a:pt x="286" y="153"/>
                </a:lnTo>
                <a:lnTo>
                  <a:pt x="286" y="162"/>
                </a:lnTo>
                <a:lnTo>
                  <a:pt x="285" y="170"/>
                </a:lnTo>
                <a:lnTo>
                  <a:pt x="285" y="176"/>
                </a:lnTo>
                <a:lnTo>
                  <a:pt x="285" y="182"/>
                </a:lnTo>
                <a:lnTo>
                  <a:pt x="285" y="187"/>
                </a:lnTo>
                <a:lnTo>
                  <a:pt x="286" y="190"/>
                </a:lnTo>
                <a:lnTo>
                  <a:pt x="286" y="192"/>
                </a:lnTo>
                <a:lnTo>
                  <a:pt x="287" y="193"/>
                </a:lnTo>
                <a:lnTo>
                  <a:pt x="287" y="193"/>
                </a:lnTo>
                <a:lnTo>
                  <a:pt x="287" y="193"/>
                </a:lnTo>
                <a:close/>
              </a:path>
            </a:pathLst>
          </a:custGeom>
          <a:solidFill>
            <a:srgbClr val="FFFFFF"/>
          </a:solidFill>
          <a:ln w="832">
            <a:solidFill>
              <a:srgbClr val="000000"/>
            </a:solidFill>
            <a:prstDash val="solid"/>
            <a:round/>
            <a:headEnd/>
            <a:tailEnd/>
          </a:ln>
        </p:spPr>
        <p:txBody>
          <a:bodyPr/>
          <a:lstStyle/>
          <a:p>
            <a:endParaRPr lang="en-US"/>
          </a:p>
        </p:txBody>
      </p:sp>
      <p:sp>
        <p:nvSpPr>
          <p:cNvPr id="114693" name="Freeform 5"/>
          <p:cNvSpPr>
            <a:spLocks noChangeArrowheads="1"/>
          </p:cNvSpPr>
          <p:nvPr/>
        </p:nvSpPr>
        <p:spPr bwMode="auto">
          <a:xfrm>
            <a:off x="2062163" y="4983163"/>
            <a:ext cx="579437" cy="568325"/>
          </a:xfrm>
          <a:custGeom>
            <a:avLst/>
            <a:gdLst/>
            <a:ahLst/>
            <a:cxnLst>
              <a:cxn ang="0">
                <a:pos x="106" y="59"/>
              </a:cxn>
              <a:cxn ang="0">
                <a:pos x="121" y="54"/>
              </a:cxn>
              <a:cxn ang="0">
                <a:pos x="144" y="47"/>
              </a:cxn>
              <a:cxn ang="0">
                <a:pos x="174" y="38"/>
              </a:cxn>
              <a:cxn ang="0">
                <a:pos x="206" y="28"/>
              </a:cxn>
              <a:cxn ang="0">
                <a:pos x="238" y="19"/>
              </a:cxn>
              <a:cxn ang="0">
                <a:pos x="266" y="10"/>
              </a:cxn>
              <a:cxn ang="0">
                <a:pos x="287" y="4"/>
              </a:cxn>
              <a:cxn ang="0">
                <a:pos x="298" y="0"/>
              </a:cxn>
              <a:cxn ang="0">
                <a:pos x="297" y="1"/>
              </a:cxn>
              <a:cxn ang="0">
                <a:pos x="280" y="16"/>
              </a:cxn>
              <a:cxn ang="0">
                <a:pos x="252" y="37"/>
              </a:cxn>
              <a:cxn ang="0">
                <a:pos x="230" y="55"/>
              </a:cxn>
              <a:cxn ang="0">
                <a:pos x="225" y="60"/>
              </a:cxn>
              <a:cxn ang="0">
                <a:pos x="240" y="79"/>
              </a:cxn>
              <a:cxn ang="0">
                <a:pos x="257" y="101"/>
              </a:cxn>
              <a:cxn ang="0">
                <a:pos x="276" y="125"/>
              </a:cxn>
              <a:cxn ang="0">
                <a:pos x="294" y="149"/>
              </a:cxn>
              <a:cxn ang="0">
                <a:pos x="312" y="172"/>
              </a:cxn>
              <a:cxn ang="0">
                <a:pos x="329" y="194"/>
              </a:cxn>
              <a:cxn ang="0">
                <a:pos x="343" y="212"/>
              </a:cxn>
              <a:cxn ang="0">
                <a:pos x="355" y="227"/>
              </a:cxn>
              <a:cxn ang="0">
                <a:pos x="362" y="237"/>
              </a:cxn>
              <a:cxn ang="0">
                <a:pos x="365" y="240"/>
              </a:cxn>
              <a:cxn ang="0">
                <a:pos x="359" y="245"/>
              </a:cxn>
              <a:cxn ang="0">
                <a:pos x="336" y="262"/>
              </a:cxn>
              <a:cxn ang="0">
                <a:pos x="309" y="284"/>
              </a:cxn>
              <a:cxn ang="0">
                <a:pos x="291" y="298"/>
              </a:cxn>
              <a:cxn ang="0">
                <a:pos x="288" y="300"/>
              </a:cxn>
              <a:cxn ang="0">
                <a:pos x="270" y="314"/>
              </a:cxn>
              <a:cxn ang="0">
                <a:pos x="243" y="336"/>
              </a:cxn>
              <a:cxn ang="0">
                <a:pos x="220" y="353"/>
              </a:cxn>
              <a:cxn ang="0">
                <a:pos x="214" y="358"/>
              </a:cxn>
              <a:cxn ang="0">
                <a:pos x="212" y="354"/>
              </a:cxn>
              <a:cxn ang="0">
                <a:pos x="204" y="345"/>
              </a:cxn>
              <a:cxn ang="0">
                <a:pos x="193" y="330"/>
              </a:cxn>
              <a:cxn ang="0">
                <a:pos x="179" y="312"/>
              </a:cxn>
              <a:cxn ang="0">
                <a:pos x="162" y="290"/>
              </a:cxn>
              <a:cxn ang="0">
                <a:pos x="144" y="267"/>
              </a:cxn>
              <a:cxn ang="0">
                <a:pos x="126" y="243"/>
              </a:cxn>
              <a:cxn ang="0">
                <a:pos x="108" y="220"/>
              </a:cxn>
              <a:cxn ang="0">
                <a:pos x="90" y="198"/>
              </a:cxn>
              <a:cxn ang="0">
                <a:pos x="75" y="178"/>
              </a:cxn>
              <a:cxn ang="0">
                <a:pos x="70" y="183"/>
              </a:cxn>
              <a:cxn ang="0">
                <a:pos x="47" y="201"/>
              </a:cxn>
              <a:cxn ang="0">
                <a:pos x="20" y="222"/>
              </a:cxn>
              <a:cxn ang="0">
                <a:pos x="2" y="237"/>
              </a:cxn>
              <a:cxn ang="0">
                <a:pos x="1" y="237"/>
              </a:cxn>
              <a:cxn ang="0">
                <a:pos x="6" y="227"/>
              </a:cxn>
              <a:cxn ang="0">
                <a:pos x="17" y="208"/>
              </a:cxn>
              <a:cxn ang="0">
                <a:pos x="32" y="183"/>
              </a:cxn>
              <a:cxn ang="0">
                <a:pos x="49" y="154"/>
              </a:cxn>
              <a:cxn ang="0">
                <a:pos x="66" y="124"/>
              </a:cxn>
              <a:cxn ang="0">
                <a:pos x="81" y="97"/>
              </a:cxn>
              <a:cxn ang="0">
                <a:pos x="94" y="76"/>
              </a:cxn>
              <a:cxn ang="0">
                <a:pos x="101" y="62"/>
              </a:cxn>
              <a:cxn ang="0">
                <a:pos x="103" y="60"/>
              </a:cxn>
            </a:cxnLst>
            <a:rect l="0" t="0" r="r" b="b"/>
            <a:pathLst>
              <a:path w="365" h="358">
                <a:moveTo>
                  <a:pt x="103" y="60"/>
                </a:moveTo>
                <a:lnTo>
                  <a:pt x="104" y="59"/>
                </a:lnTo>
                <a:lnTo>
                  <a:pt x="106" y="59"/>
                </a:lnTo>
                <a:lnTo>
                  <a:pt x="110" y="58"/>
                </a:lnTo>
                <a:lnTo>
                  <a:pt x="115" y="56"/>
                </a:lnTo>
                <a:lnTo>
                  <a:pt x="121" y="54"/>
                </a:lnTo>
                <a:lnTo>
                  <a:pt x="128" y="52"/>
                </a:lnTo>
                <a:lnTo>
                  <a:pt x="136" y="50"/>
                </a:lnTo>
                <a:lnTo>
                  <a:pt x="144" y="47"/>
                </a:lnTo>
                <a:lnTo>
                  <a:pt x="154" y="44"/>
                </a:lnTo>
                <a:lnTo>
                  <a:pt x="164" y="41"/>
                </a:lnTo>
                <a:lnTo>
                  <a:pt x="174" y="38"/>
                </a:lnTo>
                <a:lnTo>
                  <a:pt x="185" y="35"/>
                </a:lnTo>
                <a:lnTo>
                  <a:pt x="196" y="32"/>
                </a:lnTo>
                <a:lnTo>
                  <a:pt x="206" y="28"/>
                </a:lnTo>
                <a:lnTo>
                  <a:pt x="217" y="25"/>
                </a:lnTo>
                <a:lnTo>
                  <a:pt x="228" y="22"/>
                </a:lnTo>
                <a:lnTo>
                  <a:pt x="238" y="19"/>
                </a:lnTo>
                <a:lnTo>
                  <a:pt x="248" y="16"/>
                </a:lnTo>
                <a:lnTo>
                  <a:pt x="258" y="13"/>
                </a:lnTo>
                <a:lnTo>
                  <a:pt x="266" y="10"/>
                </a:lnTo>
                <a:lnTo>
                  <a:pt x="274" y="8"/>
                </a:lnTo>
                <a:lnTo>
                  <a:pt x="281" y="6"/>
                </a:lnTo>
                <a:lnTo>
                  <a:pt x="287" y="4"/>
                </a:lnTo>
                <a:lnTo>
                  <a:pt x="292" y="2"/>
                </a:lnTo>
                <a:lnTo>
                  <a:pt x="296" y="1"/>
                </a:lnTo>
                <a:lnTo>
                  <a:pt x="298" y="0"/>
                </a:lnTo>
                <a:lnTo>
                  <a:pt x="299" y="0"/>
                </a:lnTo>
                <a:lnTo>
                  <a:pt x="299" y="0"/>
                </a:lnTo>
                <a:lnTo>
                  <a:pt x="297" y="1"/>
                </a:lnTo>
                <a:lnTo>
                  <a:pt x="293" y="5"/>
                </a:lnTo>
                <a:lnTo>
                  <a:pt x="287" y="9"/>
                </a:lnTo>
                <a:lnTo>
                  <a:pt x="280" y="16"/>
                </a:lnTo>
                <a:lnTo>
                  <a:pt x="271" y="23"/>
                </a:lnTo>
                <a:lnTo>
                  <a:pt x="262" y="30"/>
                </a:lnTo>
                <a:lnTo>
                  <a:pt x="252" y="37"/>
                </a:lnTo>
                <a:lnTo>
                  <a:pt x="244" y="44"/>
                </a:lnTo>
                <a:lnTo>
                  <a:pt x="236" y="50"/>
                </a:lnTo>
                <a:lnTo>
                  <a:pt x="230" y="55"/>
                </a:lnTo>
                <a:lnTo>
                  <a:pt x="226" y="59"/>
                </a:lnTo>
                <a:lnTo>
                  <a:pt x="225" y="60"/>
                </a:lnTo>
                <a:lnTo>
                  <a:pt x="225" y="60"/>
                </a:lnTo>
                <a:lnTo>
                  <a:pt x="229" y="66"/>
                </a:lnTo>
                <a:lnTo>
                  <a:pt x="234" y="72"/>
                </a:lnTo>
                <a:lnTo>
                  <a:pt x="240" y="79"/>
                </a:lnTo>
                <a:lnTo>
                  <a:pt x="245" y="86"/>
                </a:lnTo>
                <a:lnTo>
                  <a:pt x="251" y="94"/>
                </a:lnTo>
                <a:lnTo>
                  <a:pt x="257" y="101"/>
                </a:lnTo>
                <a:lnTo>
                  <a:pt x="263" y="109"/>
                </a:lnTo>
                <a:lnTo>
                  <a:pt x="269" y="117"/>
                </a:lnTo>
                <a:lnTo>
                  <a:pt x="276" y="125"/>
                </a:lnTo>
                <a:lnTo>
                  <a:pt x="282" y="133"/>
                </a:lnTo>
                <a:lnTo>
                  <a:pt x="288" y="141"/>
                </a:lnTo>
                <a:lnTo>
                  <a:pt x="294" y="149"/>
                </a:lnTo>
                <a:lnTo>
                  <a:pt x="300" y="157"/>
                </a:lnTo>
                <a:lnTo>
                  <a:pt x="306" y="165"/>
                </a:lnTo>
                <a:lnTo>
                  <a:pt x="312" y="172"/>
                </a:lnTo>
                <a:lnTo>
                  <a:pt x="318" y="180"/>
                </a:lnTo>
                <a:lnTo>
                  <a:pt x="324" y="187"/>
                </a:lnTo>
                <a:lnTo>
                  <a:pt x="329" y="194"/>
                </a:lnTo>
                <a:lnTo>
                  <a:pt x="334" y="200"/>
                </a:lnTo>
                <a:lnTo>
                  <a:pt x="339" y="207"/>
                </a:lnTo>
                <a:lnTo>
                  <a:pt x="343" y="212"/>
                </a:lnTo>
                <a:lnTo>
                  <a:pt x="347" y="218"/>
                </a:lnTo>
                <a:lnTo>
                  <a:pt x="351" y="223"/>
                </a:lnTo>
                <a:lnTo>
                  <a:pt x="355" y="227"/>
                </a:lnTo>
                <a:lnTo>
                  <a:pt x="358" y="231"/>
                </a:lnTo>
                <a:lnTo>
                  <a:pt x="360" y="234"/>
                </a:lnTo>
                <a:lnTo>
                  <a:pt x="362" y="237"/>
                </a:lnTo>
                <a:lnTo>
                  <a:pt x="363" y="239"/>
                </a:lnTo>
                <a:lnTo>
                  <a:pt x="364" y="240"/>
                </a:lnTo>
                <a:lnTo>
                  <a:pt x="365" y="240"/>
                </a:lnTo>
                <a:lnTo>
                  <a:pt x="365" y="240"/>
                </a:lnTo>
                <a:lnTo>
                  <a:pt x="363" y="241"/>
                </a:lnTo>
                <a:lnTo>
                  <a:pt x="359" y="245"/>
                </a:lnTo>
                <a:lnTo>
                  <a:pt x="353" y="249"/>
                </a:lnTo>
                <a:lnTo>
                  <a:pt x="345" y="255"/>
                </a:lnTo>
                <a:lnTo>
                  <a:pt x="336" y="262"/>
                </a:lnTo>
                <a:lnTo>
                  <a:pt x="327" y="270"/>
                </a:lnTo>
                <a:lnTo>
                  <a:pt x="318" y="277"/>
                </a:lnTo>
                <a:lnTo>
                  <a:pt x="309" y="284"/>
                </a:lnTo>
                <a:lnTo>
                  <a:pt x="301" y="290"/>
                </a:lnTo>
                <a:lnTo>
                  <a:pt x="295" y="295"/>
                </a:lnTo>
                <a:lnTo>
                  <a:pt x="291" y="298"/>
                </a:lnTo>
                <a:lnTo>
                  <a:pt x="289" y="299"/>
                </a:lnTo>
                <a:lnTo>
                  <a:pt x="289" y="299"/>
                </a:lnTo>
                <a:lnTo>
                  <a:pt x="288" y="300"/>
                </a:lnTo>
                <a:lnTo>
                  <a:pt x="284" y="304"/>
                </a:lnTo>
                <a:lnTo>
                  <a:pt x="278" y="308"/>
                </a:lnTo>
                <a:lnTo>
                  <a:pt x="270" y="314"/>
                </a:lnTo>
                <a:lnTo>
                  <a:pt x="261" y="321"/>
                </a:lnTo>
                <a:lnTo>
                  <a:pt x="252" y="329"/>
                </a:lnTo>
                <a:lnTo>
                  <a:pt x="243" y="336"/>
                </a:lnTo>
                <a:lnTo>
                  <a:pt x="234" y="343"/>
                </a:lnTo>
                <a:lnTo>
                  <a:pt x="226" y="349"/>
                </a:lnTo>
                <a:lnTo>
                  <a:pt x="220" y="353"/>
                </a:lnTo>
                <a:lnTo>
                  <a:pt x="216" y="357"/>
                </a:lnTo>
                <a:lnTo>
                  <a:pt x="214" y="358"/>
                </a:lnTo>
                <a:lnTo>
                  <a:pt x="214" y="358"/>
                </a:lnTo>
                <a:lnTo>
                  <a:pt x="214" y="357"/>
                </a:lnTo>
                <a:lnTo>
                  <a:pt x="213" y="356"/>
                </a:lnTo>
                <a:lnTo>
                  <a:pt x="212" y="354"/>
                </a:lnTo>
                <a:lnTo>
                  <a:pt x="210" y="352"/>
                </a:lnTo>
                <a:lnTo>
                  <a:pt x="207" y="349"/>
                </a:lnTo>
                <a:lnTo>
                  <a:pt x="204" y="345"/>
                </a:lnTo>
                <a:lnTo>
                  <a:pt x="201" y="340"/>
                </a:lnTo>
                <a:lnTo>
                  <a:pt x="197" y="336"/>
                </a:lnTo>
                <a:lnTo>
                  <a:pt x="193" y="330"/>
                </a:lnTo>
                <a:lnTo>
                  <a:pt x="189" y="324"/>
                </a:lnTo>
                <a:lnTo>
                  <a:pt x="184" y="318"/>
                </a:lnTo>
                <a:lnTo>
                  <a:pt x="179" y="312"/>
                </a:lnTo>
                <a:lnTo>
                  <a:pt x="174" y="305"/>
                </a:lnTo>
                <a:lnTo>
                  <a:pt x="168" y="298"/>
                </a:lnTo>
                <a:lnTo>
                  <a:pt x="162" y="290"/>
                </a:lnTo>
                <a:lnTo>
                  <a:pt x="156" y="283"/>
                </a:lnTo>
                <a:lnTo>
                  <a:pt x="150" y="275"/>
                </a:lnTo>
                <a:lnTo>
                  <a:pt x="144" y="267"/>
                </a:lnTo>
                <a:lnTo>
                  <a:pt x="138" y="259"/>
                </a:lnTo>
                <a:lnTo>
                  <a:pt x="132" y="251"/>
                </a:lnTo>
                <a:lnTo>
                  <a:pt x="126" y="243"/>
                </a:lnTo>
                <a:lnTo>
                  <a:pt x="120" y="235"/>
                </a:lnTo>
                <a:lnTo>
                  <a:pt x="114" y="227"/>
                </a:lnTo>
                <a:lnTo>
                  <a:pt x="108" y="220"/>
                </a:lnTo>
                <a:lnTo>
                  <a:pt x="102" y="212"/>
                </a:lnTo>
                <a:lnTo>
                  <a:pt x="96" y="205"/>
                </a:lnTo>
                <a:lnTo>
                  <a:pt x="90" y="198"/>
                </a:lnTo>
                <a:lnTo>
                  <a:pt x="85" y="191"/>
                </a:lnTo>
                <a:lnTo>
                  <a:pt x="80" y="184"/>
                </a:lnTo>
                <a:lnTo>
                  <a:pt x="75" y="178"/>
                </a:lnTo>
                <a:lnTo>
                  <a:pt x="75" y="178"/>
                </a:lnTo>
                <a:lnTo>
                  <a:pt x="74" y="179"/>
                </a:lnTo>
                <a:lnTo>
                  <a:pt x="70" y="183"/>
                </a:lnTo>
                <a:lnTo>
                  <a:pt x="64" y="188"/>
                </a:lnTo>
                <a:lnTo>
                  <a:pt x="56" y="194"/>
                </a:lnTo>
                <a:lnTo>
                  <a:pt x="47" y="201"/>
                </a:lnTo>
                <a:lnTo>
                  <a:pt x="38" y="208"/>
                </a:lnTo>
                <a:lnTo>
                  <a:pt x="29" y="215"/>
                </a:lnTo>
                <a:lnTo>
                  <a:pt x="20" y="222"/>
                </a:lnTo>
                <a:lnTo>
                  <a:pt x="12" y="228"/>
                </a:lnTo>
                <a:lnTo>
                  <a:pt x="6" y="233"/>
                </a:lnTo>
                <a:lnTo>
                  <a:pt x="2" y="237"/>
                </a:lnTo>
                <a:lnTo>
                  <a:pt x="0" y="238"/>
                </a:lnTo>
                <a:lnTo>
                  <a:pt x="0" y="238"/>
                </a:lnTo>
                <a:lnTo>
                  <a:pt x="1" y="237"/>
                </a:lnTo>
                <a:lnTo>
                  <a:pt x="2" y="235"/>
                </a:lnTo>
                <a:lnTo>
                  <a:pt x="4" y="232"/>
                </a:lnTo>
                <a:lnTo>
                  <a:pt x="6" y="227"/>
                </a:lnTo>
                <a:lnTo>
                  <a:pt x="10" y="222"/>
                </a:lnTo>
                <a:lnTo>
                  <a:pt x="13" y="215"/>
                </a:lnTo>
                <a:lnTo>
                  <a:pt x="17" y="208"/>
                </a:lnTo>
                <a:lnTo>
                  <a:pt x="22" y="200"/>
                </a:lnTo>
                <a:lnTo>
                  <a:pt x="27" y="192"/>
                </a:lnTo>
                <a:lnTo>
                  <a:pt x="32" y="183"/>
                </a:lnTo>
                <a:lnTo>
                  <a:pt x="38" y="173"/>
                </a:lnTo>
                <a:lnTo>
                  <a:pt x="43" y="164"/>
                </a:lnTo>
                <a:lnTo>
                  <a:pt x="49" y="154"/>
                </a:lnTo>
                <a:lnTo>
                  <a:pt x="55" y="144"/>
                </a:lnTo>
                <a:lnTo>
                  <a:pt x="60" y="134"/>
                </a:lnTo>
                <a:lnTo>
                  <a:pt x="66" y="124"/>
                </a:lnTo>
                <a:lnTo>
                  <a:pt x="71" y="115"/>
                </a:lnTo>
                <a:lnTo>
                  <a:pt x="76" y="106"/>
                </a:lnTo>
                <a:lnTo>
                  <a:pt x="81" y="97"/>
                </a:lnTo>
                <a:lnTo>
                  <a:pt x="86" y="89"/>
                </a:lnTo>
                <a:lnTo>
                  <a:pt x="90" y="82"/>
                </a:lnTo>
                <a:lnTo>
                  <a:pt x="94" y="76"/>
                </a:lnTo>
                <a:lnTo>
                  <a:pt x="97" y="70"/>
                </a:lnTo>
                <a:lnTo>
                  <a:pt x="100" y="66"/>
                </a:lnTo>
                <a:lnTo>
                  <a:pt x="101" y="62"/>
                </a:lnTo>
                <a:lnTo>
                  <a:pt x="103" y="60"/>
                </a:lnTo>
                <a:lnTo>
                  <a:pt x="103" y="60"/>
                </a:lnTo>
                <a:lnTo>
                  <a:pt x="103" y="60"/>
                </a:lnTo>
                <a:lnTo>
                  <a:pt x="103" y="60"/>
                </a:lnTo>
                <a:close/>
              </a:path>
            </a:pathLst>
          </a:custGeom>
          <a:solidFill>
            <a:srgbClr val="FFFFFF"/>
          </a:solidFill>
          <a:ln w="832">
            <a:solidFill>
              <a:srgbClr val="000000"/>
            </a:solidFill>
            <a:prstDash val="solid"/>
            <a:round/>
            <a:headEnd/>
            <a:tailEnd/>
          </a:ln>
        </p:spPr>
        <p:txBody>
          <a:bodyPr/>
          <a:lstStyle/>
          <a:p>
            <a:endParaRPr lang="en-US"/>
          </a:p>
        </p:txBody>
      </p:sp>
      <p:sp>
        <p:nvSpPr>
          <p:cNvPr id="114694" name="Freeform 6"/>
          <p:cNvSpPr>
            <a:spLocks noChangeArrowheads="1"/>
          </p:cNvSpPr>
          <p:nvPr/>
        </p:nvSpPr>
        <p:spPr bwMode="auto">
          <a:xfrm>
            <a:off x="2574925" y="2841625"/>
            <a:ext cx="519113" cy="500063"/>
          </a:xfrm>
          <a:custGeom>
            <a:avLst/>
            <a:gdLst/>
            <a:ahLst/>
            <a:cxnLst>
              <a:cxn ang="0">
                <a:pos x="213" y="86"/>
              </a:cxn>
              <a:cxn ang="0">
                <a:pos x="222" y="95"/>
              </a:cxn>
              <a:cxn ang="0">
                <a:pos x="235" y="112"/>
              </a:cxn>
              <a:cxn ang="0">
                <a:pos x="251" y="134"/>
              </a:cxn>
              <a:cxn ang="0">
                <a:pos x="268" y="160"/>
              </a:cxn>
              <a:cxn ang="0">
                <a:pos x="285" y="186"/>
              </a:cxn>
              <a:cxn ang="0">
                <a:pos x="301" y="210"/>
              </a:cxn>
              <a:cxn ang="0">
                <a:pos x="315" y="231"/>
              </a:cxn>
              <a:cxn ang="0">
                <a:pos x="323" y="245"/>
              </a:cxn>
              <a:cxn ang="0">
                <a:pos x="327" y="250"/>
              </a:cxn>
              <a:cxn ang="0">
                <a:pos x="321" y="245"/>
              </a:cxn>
              <a:cxn ang="0">
                <a:pos x="299" y="227"/>
              </a:cxn>
              <a:cxn ang="0">
                <a:pos x="272" y="204"/>
              </a:cxn>
              <a:cxn ang="0">
                <a:pos x="255" y="189"/>
              </a:cxn>
              <a:cxn ang="0">
                <a:pos x="248" y="193"/>
              </a:cxn>
              <a:cxn ang="0">
                <a:pos x="231" y="214"/>
              </a:cxn>
              <a:cxn ang="0">
                <a:pos x="211" y="236"/>
              </a:cxn>
              <a:cxn ang="0">
                <a:pos x="190" y="259"/>
              </a:cxn>
              <a:cxn ang="0">
                <a:pos x="171" y="281"/>
              </a:cxn>
              <a:cxn ang="0">
                <a:pos x="155" y="298"/>
              </a:cxn>
              <a:cxn ang="0">
                <a:pos x="144" y="310"/>
              </a:cxn>
              <a:cxn ang="0">
                <a:pos x="140" y="315"/>
              </a:cxn>
              <a:cxn ang="0">
                <a:pos x="134" y="310"/>
              </a:cxn>
              <a:cxn ang="0">
                <a:pos x="113" y="290"/>
              </a:cxn>
              <a:cxn ang="0">
                <a:pos x="88" y="266"/>
              </a:cxn>
              <a:cxn ang="0">
                <a:pos x="71" y="250"/>
              </a:cxn>
              <a:cxn ang="0">
                <a:pos x="69" y="247"/>
              </a:cxn>
              <a:cxn ang="0">
                <a:pos x="52" y="231"/>
              </a:cxn>
              <a:cxn ang="0">
                <a:pos x="26" y="208"/>
              </a:cxn>
              <a:cxn ang="0">
                <a:pos x="5" y="188"/>
              </a:cxn>
              <a:cxn ang="0">
                <a:pos x="0" y="183"/>
              </a:cxn>
              <a:cxn ang="0">
                <a:pos x="4" y="178"/>
              </a:cxn>
              <a:cxn ang="0">
                <a:pos x="15" y="166"/>
              </a:cxn>
              <a:cxn ang="0">
                <a:pos x="32" y="148"/>
              </a:cxn>
              <a:cxn ang="0">
                <a:pos x="51" y="126"/>
              </a:cxn>
              <a:cxn ang="0">
                <a:pos x="71" y="103"/>
              </a:cxn>
              <a:cxn ang="0">
                <a:pos x="90" y="81"/>
              </a:cxn>
              <a:cxn ang="0">
                <a:pos x="106" y="62"/>
              </a:cxn>
              <a:cxn ang="0">
                <a:pos x="101" y="58"/>
              </a:cxn>
              <a:cxn ang="0">
                <a:pos x="78" y="39"/>
              </a:cxn>
              <a:cxn ang="0">
                <a:pos x="52" y="16"/>
              </a:cxn>
              <a:cxn ang="0">
                <a:pos x="34" y="1"/>
              </a:cxn>
              <a:cxn ang="0">
                <a:pos x="33" y="0"/>
              </a:cxn>
              <a:cxn ang="0">
                <a:pos x="42" y="5"/>
              </a:cxn>
              <a:cxn ang="0">
                <a:pos x="60" y="15"/>
              </a:cxn>
              <a:cxn ang="0">
                <a:pos x="84" y="27"/>
              </a:cxn>
              <a:cxn ang="0">
                <a:pos x="112" y="42"/>
              </a:cxn>
              <a:cxn ang="0">
                <a:pos x="140" y="56"/>
              </a:cxn>
              <a:cxn ang="0">
                <a:pos x="167" y="69"/>
              </a:cxn>
              <a:cxn ang="0">
                <a:pos x="189" y="79"/>
              </a:cxn>
              <a:cxn ang="0">
                <a:pos x="205" y="85"/>
              </a:cxn>
              <a:cxn ang="0">
                <a:pos x="211" y="85"/>
              </a:cxn>
            </a:cxnLst>
            <a:rect l="0" t="0" r="r" b="b"/>
            <a:pathLst>
              <a:path w="327" h="315">
                <a:moveTo>
                  <a:pt x="211" y="85"/>
                </a:moveTo>
                <a:lnTo>
                  <a:pt x="212" y="85"/>
                </a:lnTo>
                <a:lnTo>
                  <a:pt x="213" y="86"/>
                </a:lnTo>
                <a:lnTo>
                  <a:pt x="216" y="88"/>
                </a:lnTo>
                <a:lnTo>
                  <a:pt x="218" y="91"/>
                </a:lnTo>
                <a:lnTo>
                  <a:pt x="222" y="95"/>
                </a:lnTo>
                <a:lnTo>
                  <a:pt x="226" y="100"/>
                </a:lnTo>
                <a:lnTo>
                  <a:pt x="230" y="105"/>
                </a:lnTo>
                <a:lnTo>
                  <a:pt x="235" y="112"/>
                </a:lnTo>
                <a:lnTo>
                  <a:pt x="240" y="119"/>
                </a:lnTo>
                <a:lnTo>
                  <a:pt x="245" y="126"/>
                </a:lnTo>
                <a:lnTo>
                  <a:pt x="251" y="134"/>
                </a:lnTo>
                <a:lnTo>
                  <a:pt x="256" y="142"/>
                </a:lnTo>
                <a:lnTo>
                  <a:pt x="262" y="151"/>
                </a:lnTo>
                <a:lnTo>
                  <a:pt x="268" y="160"/>
                </a:lnTo>
                <a:lnTo>
                  <a:pt x="274" y="168"/>
                </a:lnTo>
                <a:lnTo>
                  <a:pt x="280" y="177"/>
                </a:lnTo>
                <a:lnTo>
                  <a:pt x="285" y="186"/>
                </a:lnTo>
                <a:lnTo>
                  <a:pt x="291" y="194"/>
                </a:lnTo>
                <a:lnTo>
                  <a:pt x="296" y="203"/>
                </a:lnTo>
                <a:lnTo>
                  <a:pt x="301" y="210"/>
                </a:lnTo>
                <a:lnTo>
                  <a:pt x="306" y="218"/>
                </a:lnTo>
                <a:lnTo>
                  <a:pt x="311" y="225"/>
                </a:lnTo>
                <a:lnTo>
                  <a:pt x="315" y="231"/>
                </a:lnTo>
                <a:lnTo>
                  <a:pt x="318" y="236"/>
                </a:lnTo>
                <a:lnTo>
                  <a:pt x="321" y="241"/>
                </a:lnTo>
                <a:lnTo>
                  <a:pt x="323" y="245"/>
                </a:lnTo>
                <a:lnTo>
                  <a:pt x="325" y="248"/>
                </a:lnTo>
                <a:lnTo>
                  <a:pt x="326" y="249"/>
                </a:lnTo>
                <a:lnTo>
                  <a:pt x="327" y="250"/>
                </a:lnTo>
                <a:lnTo>
                  <a:pt x="327" y="250"/>
                </a:lnTo>
                <a:lnTo>
                  <a:pt x="325" y="249"/>
                </a:lnTo>
                <a:lnTo>
                  <a:pt x="321" y="245"/>
                </a:lnTo>
                <a:lnTo>
                  <a:pt x="315" y="240"/>
                </a:lnTo>
                <a:lnTo>
                  <a:pt x="308" y="234"/>
                </a:lnTo>
                <a:lnTo>
                  <a:pt x="299" y="227"/>
                </a:lnTo>
                <a:lnTo>
                  <a:pt x="290" y="219"/>
                </a:lnTo>
                <a:lnTo>
                  <a:pt x="281" y="211"/>
                </a:lnTo>
                <a:lnTo>
                  <a:pt x="272" y="204"/>
                </a:lnTo>
                <a:lnTo>
                  <a:pt x="265" y="197"/>
                </a:lnTo>
                <a:lnTo>
                  <a:pt x="259" y="192"/>
                </a:lnTo>
                <a:lnTo>
                  <a:pt x="255" y="189"/>
                </a:lnTo>
                <a:lnTo>
                  <a:pt x="253" y="188"/>
                </a:lnTo>
                <a:lnTo>
                  <a:pt x="253" y="188"/>
                </a:lnTo>
                <a:lnTo>
                  <a:pt x="248" y="193"/>
                </a:lnTo>
                <a:lnTo>
                  <a:pt x="243" y="200"/>
                </a:lnTo>
                <a:lnTo>
                  <a:pt x="237" y="207"/>
                </a:lnTo>
                <a:lnTo>
                  <a:pt x="231" y="214"/>
                </a:lnTo>
                <a:lnTo>
                  <a:pt x="225" y="221"/>
                </a:lnTo>
                <a:lnTo>
                  <a:pt x="218" y="229"/>
                </a:lnTo>
                <a:lnTo>
                  <a:pt x="211" y="236"/>
                </a:lnTo>
                <a:lnTo>
                  <a:pt x="204" y="244"/>
                </a:lnTo>
                <a:lnTo>
                  <a:pt x="197" y="252"/>
                </a:lnTo>
                <a:lnTo>
                  <a:pt x="190" y="259"/>
                </a:lnTo>
                <a:lnTo>
                  <a:pt x="184" y="267"/>
                </a:lnTo>
                <a:lnTo>
                  <a:pt x="177" y="274"/>
                </a:lnTo>
                <a:lnTo>
                  <a:pt x="171" y="281"/>
                </a:lnTo>
                <a:lnTo>
                  <a:pt x="165" y="287"/>
                </a:lnTo>
                <a:lnTo>
                  <a:pt x="160" y="293"/>
                </a:lnTo>
                <a:lnTo>
                  <a:pt x="155" y="298"/>
                </a:lnTo>
                <a:lnTo>
                  <a:pt x="150" y="303"/>
                </a:lnTo>
                <a:lnTo>
                  <a:pt x="147" y="307"/>
                </a:lnTo>
                <a:lnTo>
                  <a:pt x="144" y="310"/>
                </a:lnTo>
                <a:lnTo>
                  <a:pt x="141" y="313"/>
                </a:lnTo>
                <a:lnTo>
                  <a:pt x="140" y="314"/>
                </a:lnTo>
                <a:lnTo>
                  <a:pt x="140" y="315"/>
                </a:lnTo>
                <a:lnTo>
                  <a:pt x="140" y="315"/>
                </a:lnTo>
                <a:lnTo>
                  <a:pt x="138" y="313"/>
                </a:lnTo>
                <a:lnTo>
                  <a:pt x="134" y="310"/>
                </a:lnTo>
                <a:lnTo>
                  <a:pt x="129" y="304"/>
                </a:lnTo>
                <a:lnTo>
                  <a:pt x="122" y="298"/>
                </a:lnTo>
                <a:lnTo>
                  <a:pt x="113" y="290"/>
                </a:lnTo>
                <a:lnTo>
                  <a:pt x="105" y="282"/>
                </a:lnTo>
                <a:lnTo>
                  <a:pt x="96" y="273"/>
                </a:lnTo>
                <a:lnTo>
                  <a:pt x="88" y="266"/>
                </a:lnTo>
                <a:lnTo>
                  <a:pt x="81" y="259"/>
                </a:lnTo>
                <a:lnTo>
                  <a:pt x="75" y="253"/>
                </a:lnTo>
                <a:lnTo>
                  <a:pt x="71" y="250"/>
                </a:lnTo>
                <a:lnTo>
                  <a:pt x="70" y="249"/>
                </a:lnTo>
                <a:lnTo>
                  <a:pt x="70" y="249"/>
                </a:lnTo>
                <a:lnTo>
                  <a:pt x="69" y="247"/>
                </a:lnTo>
                <a:lnTo>
                  <a:pt x="65" y="244"/>
                </a:lnTo>
                <a:lnTo>
                  <a:pt x="59" y="238"/>
                </a:lnTo>
                <a:lnTo>
                  <a:pt x="52" y="231"/>
                </a:lnTo>
                <a:lnTo>
                  <a:pt x="44" y="224"/>
                </a:lnTo>
                <a:lnTo>
                  <a:pt x="35" y="216"/>
                </a:lnTo>
                <a:lnTo>
                  <a:pt x="26" y="208"/>
                </a:lnTo>
                <a:lnTo>
                  <a:pt x="18" y="200"/>
                </a:lnTo>
                <a:lnTo>
                  <a:pt x="11" y="193"/>
                </a:lnTo>
                <a:lnTo>
                  <a:pt x="5" y="188"/>
                </a:lnTo>
                <a:lnTo>
                  <a:pt x="1" y="184"/>
                </a:lnTo>
                <a:lnTo>
                  <a:pt x="0" y="183"/>
                </a:lnTo>
                <a:lnTo>
                  <a:pt x="0" y="183"/>
                </a:lnTo>
                <a:lnTo>
                  <a:pt x="0" y="182"/>
                </a:lnTo>
                <a:lnTo>
                  <a:pt x="2" y="181"/>
                </a:lnTo>
                <a:lnTo>
                  <a:pt x="4" y="178"/>
                </a:lnTo>
                <a:lnTo>
                  <a:pt x="7" y="175"/>
                </a:lnTo>
                <a:lnTo>
                  <a:pt x="11" y="171"/>
                </a:lnTo>
                <a:lnTo>
                  <a:pt x="15" y="166"/>
                </a:lnTo>
                <a:lnTo>
                  <a:pt x="20" y="160"/>
                </a:lnTo>
                <a:lnTo>
                  <a:pt x="26" y="154"/>
                </a:lnTo>
                <a:lnTo>
                  <a:pt x="32" y="148"/>
                </a:lnTo>
                <a:lnTo>
                  <a:pt x="38" y="141"/>
                </a:lnTo>
                <a:lnTo>
                  <a:pt x="44" y="134"/>
                </a:lnTo>
                <a:lnTo>
                  <a:pt x="51" y="126"/>
                </a:lnTo>
                <a:lnTo>
                  <a:pt x="57" y="119"/>
                </a:lnTo>
                <a:lnTo>
                  <a:pt x="64" y="111"/>
                </a:lnTo>
                <a:lnTo>
                  <a:pt x="71" y="103"/>
                </a:lnTo>
                <a:lnTo>
                  <a:pt x="77" y="96"/>
                </a:lnTo>
                <a:lnTo>
                  <a:pt x="84" y="88"/>
                </a:lnTo>
                <a:lnTo>
                  <a:pt x="90" y="81"/>
                </a:lnTo>
                <a:lnTo>
                  <a:pt x="96" y="75"/>
                </a:lnTo>
                <a:lnTo>
                  <a:pt x="101" y="68"/>
                </a:lnTo>
                <a:lnTo>
                  <a:pt x="106" y="62"/>
                </a:lnTo>
                <a:lnTo>
                  <a:pt x="106" y="62"/>
                </a:lnTo>
                <a:lnTo>
                  <a:pt x="105" y="61"/>
                </a:lnTo>
                <a:lnTo>
                  <a:pt x="101" y="58"/>
                </a:lnTo>
                <a:lnTo>
                  <a:pt x="95" y="53"/>
                </a:lnTo>
                <a:lnTo>
                  <a:pt x="87" y="46"/>
                </a:lnTo>
                <a:lnTo>
                  <a:pt x="78" y="39"/>
                </a:lnTo>
                <a:lnTo>
                  <a:pt x="69" y="31"/>
                </a:lnTo>
                <a:lnTo>
                  <a:pt x="60" y="23"/>
                </a:lnTo>
                <a:lnTo>
                  <a:pt x="52" y="16"/>
                </a:lnTo>
                <a:lnTo>
                  <a:pt x="44" y="10"/>
                </a:lnTo>
                <a:lnTo>
                  <a:pt x="38" y="5"/>
                </a:lnTo>
                <a:lnTo>
                  <a:pt x="34" y="1"/>
                </a:lnTo>
                <a:lnTo>
                  <a:pt x="33" y="0"/>
                </a:lnTo>
                <a:lnTo>
                  <a:pt x="33" y="0"/>
                </a:lnTo>
                <a:lnTo>
                  <a:pt x="33" y="0"/>
                </a:lnTo>
                <a:lnTo>
                  <a:pt x="35" y="1"/>
                </a:lnTo>
                <a:lnTo>
                  <a:pt x="38" y="3"/>
                </a:lnTo>
                <a:lnTo>
                  <a:pt x="42" y="5"/>
                </a:lnTo>
                <a:lnTo>
                  <a:pt x="48" y="8"/>
                </a:lnTo>
                <a:lnTo>
                  <a:pt x="54" y="11"/>
                </a:lnTo>
                <a:lnTo>
                  <a:pt x="60" y="15"/>
                </a:lnTo>
                <a:lnTo>
                  <a:pt x="68" y="19"/>
                </a:lnTo>
                <a:lnTo>
                  <a:pt x="76" y="23"/>
                </a:lnTo>
                <a:lnTo>
                  <a:pt x="84" y="27"/>
                </a:lnTo>
                <a:lnTo>
                  <a:pt x="93" y="32"/>
                </a:lnTo>
                <a:lnTo>
                  <a:pt x="102" y="37"/>
                </a:lnTo>
                <a:lnTo>
                  <a:pt x="112" y="42"/>
                </a:lnTo>
                <a:lnTo>
                  <a:pt x="121" y="47"/>
                </a:lnTo>
                <a:lnTo>
                  <a:pt x="131" y="51"/>
                </a:lnTo>
                <a:lnTo>
                  <a:pt x="140" y="56"/>
                </a:lnTo>
                <a:lnTo>
                  <a:pt x="150" y="61"/>
                </a:lnTo>
                <a:lnTo>
                  <a:pt x="158" y="65"/>
                </a:lnTo>
                <a:lnTo>
                  <a:pt x="167" y="69"/>
                </a:lnTo>
                <a:lnTo>
                  <a:pt x="175" y="73"/>
                </a:lnTo>
                <a:lnTo>
                  <a:pt x="183" y="76"/>
                </a:lnTo>
                <a:lnTo>
                  <a:pt x="189" y="79"/>
                </a:lnTo>
                <a:lnTo>
                  <a:pt x="195" y="82"/>
                </a:lnTo>
                <a:lnTo>
                  <a:pt x="201" y="84"/>
                </a:lnTo>
                <a:lnTo>
                  <a:pt x="205" y="85"/>
                </a:lnTo>
                <a:lnTo>
                  <a:pt x="208" y="86"/>
                </a:lnTo>
                <a:lnTo>
                  <a:pt x="210" y="86"/>
                </a:lnTo>
                <a:lnTo>
                  <a:pt x="211" y="85"/>
                </a:lnTo>
                <a:lnTo>
                  <a:pt x="211" y="85"/>
                </a:lnTo>
                <a:lnTo>
                  <a:pt x="211" y="85"/>
                </a:lnTo>
                <a:close/>
              </a:path>
            </a:pathLst>
          </a:custGeom>
          <a:solidFill>
            <a:srgbClr val="FFFFFF"/>
          </a:solidFill>
          <a:ln w="832">
            <a:solidFill>
              <a:srgbClr val="000000"/>
            </a:solidFill>
            <a:prstDash val="solid"/>
            <a:round/>
            <a:headEnd/>
            <a:tailEnd/>
          </a:ln>
        </p:spPr>
        <p:txBody>
          <a:bodyPr/>
          <a:lstStyle/>
          <a:p>
            <a:endParaRPr lang="en-US"/>
          </a:p>
        </p:txBody>
      </p:sp>
      <p:sp>
        <p:nvSpPr>
          <p:cNvPr id="114695" name="Text Box 7"/>
          <p:cNvSpPr txBox="1">
            <a:spLocks noChangeArrowheads="1"/>
          </p:cNvSpPr>
          <p:nvPr/>
        </p:nvSpPr>
        <p:spPr bwMode="auto">
          <a:xfrm>
            <a:off x="4972050" y="4017963"/>
            <a:ext cx="3557588" cy="457200"/>
          </a:xfrm>
          <a:prstGeom prst="rect">
            <a:avLst/>
          </a:prstGeom>
          <a:noFill/>
          <a:ln w="9525">
            <a:noFill/>
            <a:miter lim="800000"/>
            <a:headEnd/>
            <a:tailEnd/>
          </a:ln>
        </p:spPr>
        <p:txBody>
          <a:bodyPr lIns="0" tIns="0" rIns="0" bIns="0">
            <a:spAutoFit/>
          </a:bodyPr>
          <a:lstStyle/>
          <a:p>
            <a:pPr algn="ctr" defTabSz="381000"/>
            <a:r>
              <a:rPr lang="en-US" sz="3000">
                <a:solidFill>
                  <a:srgbClr val="000000"/>
                </a:solidFill>
                <a:latin typeface="Arial" charset="0"/>
              </a:rPr>
              <a:t>Disputed Passage</a:t>
            </a:r>
          </a:p>
        </p:txBody>
      </p:sp>
      <p:sp>
        <p:nvSpPr>
          <p:cNvPr id="114696" name="Text Box 8"/>
          <p:cNvSpPr txBox="1">
            <a:spLocks noChangeArrowheads="1"/>
          </p:cNvSpPr>
          <p:nvPr/>
        </p:nvSpPr>
        <p:spPr bwMode="auto">
          <a:xfrm>
            <a:off x="3314700" y="2074863"/>
            <a:ext cx="2205038" cy="914400"/>
          </a:xfrm>
          <a:prstGeom prst="rect">
            <a:avLst/>
          </a:prstGeom>
          <a:noFill/>
          <a:ln w="9525">
            <a:noFill/>
            <a:miter lim="800000"/>
            <a:headEnd/>
            <a:tailEnd/>
          </a:ln>
        </p:spPr>
        <p:txBody>
          <a:bodyPr lIns="0" tIns="0" rIns="0" bIns="0">
            <a:spAutoFit/>
          </a:bodyPr>
          <a:lstStyle/>
          <a:p>
            <a:pPr algn="ctr" defTabSz="381000"/>
            <a:r>
              <a:rPr lang="en-US" sz="3000">
                <a:solidFill>
                  <a:srgbClr val="000000"/>
                </a:solidFill>
                <a:latin typeface="Arial" charset="0"/>
              </a:rPr>
              <a:t>Through a Glass Darkly</a:t>
            </a:r>
          </a:p>
        </p:txBody>
      </p:sp>
      <p:sp>
        <p:nvSpPr>
          <p:cNvPr id="114697" name="Text Box 9"/>
          <p:cNvSpPr txBox="1">
            <a:spLocks noChangeArrowheads="1"/>
          </p:cNvSpPr>
          <p:nvPr/>
        </p:nvSpPr>
        <p:spPr bwMode="auto">
          <a:xfrm>
            <a:off x="2759075" y="5816600"/>
            <a:ext cx="3498850" cy="457200"/>
          </a:xfrm>
          <a:prstGeom prst="rect">
            <a:avLst/>
          </a:prstGeom>
          <a:noFill/>
          <a:ln w="9525">
            <a:noFill/>
            <a:miter lim="800000"/>
            <a:headEnd/>
            <a:tailEnd/>
          </a:ln>
        </p:spPr>
        <p:txBody>
          <a:bodyPr lIns="0" tIns="0" rIns="0" bIns="0">
            <a:spAutoFit/>
          </a:bodyPr>
          <a:lstStyle/>
          <a:p>
            <a:pPr algn="ctr" defTabSz="381000"/>
            <a:r>
              <a:rPr lang="en-US" sz="3000">
                <a:solidFill>
                  <a:srgbClr val="000000"/>
                </a:solidFill>
                <a:latin typeface="Arial" charset="0"/>
              </a:rPr>
              <a:t>Second Thoughts</a:t>
            </a:r>
          </a:p>
        </p:txBody>
      </p:sp>
      <p:sp>
        <p:nvSpPr>
          <p:cNvPr id="114698" name="Text Box 10"/>
          <p:cNvSpPr txBox="1">
            <a:spLocks noChangeArrowheads="1"/>
          </p:cNvSpPr>
          <p:nvPr/>
        </p:nvSpPr>
        <p:spPr bwMode="auto">
          <a:xfrm>
            <a:off x="742950" y="4016375"/>
            <a:ext cx="2416175" cy="457200"/>
          </a:xfrm>
          <a:prstGeom prst="rect">
            <a:avLst/>
          </a:prstGeom>
          <a:noFill/>
          <a:ln w="9525">
            <a:noFill/>
            <a:miter lim="800000"/>
            <a:headEnd/>
            <a:tailEnd/>
          </a:ln>
        </p:spPr>
        <p:txBody>
          <a:bodyPr lIns="0" tIns="0" rIns="0" bIns="0">
            <a:spAutoFit/>
          </a:bodyPr>
          <a:lstStyle/>
          <a:p>
            <a:pPr algn="ctr" defTabSz="381000"/>
            <a:r>
              <a:rPr lang="en-US" sz="3000">
                <a:solidFill>
                  <a:srgbClr val="000000"/>
                </a:solidFill>
                <a:latin typeface="Arial" charset="0"/>
              </a:rPr>
              <a:t>The Quest</a:t>
            </a:r>
          </a:p>
        </p:txBody>
      </p:sp>
      <p:sp>
        <p:nvSpPr>
          <p:cNvPr id="114699" name="Text Box 11"/>
          <p:cNvSpPr txBox="1">
            <a:spLocks noChangeArrowheads="1"/>
          </p:cNvSpPr>
          <p:nvPr/>
        </p:nvSpPr>
        <p:spPr bwMode="auto">
          <a:xfrm>
            <a:off x="400050" y="1041400"/>
            <a:ext cx="8382000" cy="762000"/>
          </a:xfrm>
          <a:prstGeom prst="rect">
            <a:avLst/>
          </a:prstGeom>
          <a:noFill/>
          <a:ln w="9525">
            <a:noFill/>
            <a:miter lim="800000"/>
            <a:headEnd/>
            <a:tailEnd/>
          </a:ln>
        </p:spPr>
        <p:txBody>
          <a:bodyPr lIns="0" tIns="0" rIns="0" bIns="0">
            <a:spAutoFit/>
          </a:bodyPr>
          <a:lstStyle/>
          <a:p>
            <a:pPr algn="ctr" defTabSz="381000"/>
            <a:r>
              <a:rPr lang="en-US" sz="5000" b="1">
                <a:solidFill>
                  <a:srgbClr val="000000"/>
                </a:solidFill>
                <a:latin typeface="Arial" charset="0"/>
              </a:rPr>
              <a:t>Controversy Process</a:t>
            </a:r>
          </a:p>
        </p:txBody>
      </p:sp>
    </p:spTree>
  </p:cSld>
  <p:clrMapOvr>
    <a:masterClrMapping/>
  </p:clrMapOvr>
  <p:transition spd="med" advClick="0">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Text Box 2"/>
          <p:cNvSpPr txBox="1">
            <a:spLocks noChangeArrowheads="1"/>
          </p:cNvSpPr>
          <p:nvPr/>
        </p:nvSpPr>
        <p:spPr bwMode="auto">
          <a:xfrm>
            <a:off x="304800" y="228600"/>
            <a:ext cx="8618538" cy="6591300"/>
          </a:xfrm>
          <a:prstGeom prst="rect">
            <a:avLst/>
          </a:prstGeom>
          <a:noFill/>
          <a:ln w="9525">
            <a:noFill/>
            <a:miter lim="800000"/>
            <a:headEnd/>
            <a:tailEnd/>
          </a:ln>
        </p:spPr>
        <p:txBody>
          <a:bodyPr lIns="0" tIns="0" rIns="0" bIns="0">
            <a:spAutoFit/>
          </a:bodyPr>
          <a:lstStyle/>
          <a:p>
            <a:pPr algn="ctr" defTabSz="381000"/>
            <a:r>
              <a:rPr lang="en-US" sz="3600" i="1">
                <a:solidFill>
                  <a:srgbClr val="000000"/>
                </a:solidFill>
                <a:latin typeface="Times New Roman Bold"/>
              </a:rPr>
              <a:t>Have you learned lessons only</a:t>
            </a:r>
          </a:p>
          <a:p>
            <a:pPr algn="ctr" defTabSz="381000"/>
            <a:r>
              <a:rPr lang="en-US" sz="3600" i="1">
                <a:solidFill>
                  <a:srgbClr val="000000"/>
                </a:solidFill>
                <a:latin typeface="Times New Roman Bold"/>
              </a:rPr>
              <a:t>of those who admired you,</a:t>
            </a:r>
          </a:p>
          <a:p>
            <a:pPr algn="ctr" defTabSz="381000"/>
            <a:r>
              <a:rPr lang="en-US" sz="3600" i="1">
                <a:solidFill>
                  <a:srgbClr val="000000"/>
                </a:solidFill>
                <a:latin typeface="Times New Roman Bold"/>
              </a:rPr>
              <a:t>and were tender with you, </a:t>
            </a:r>
          </a:p>
          <a:p>
            <a:pPr algn="ctr" defTabSz="381000"/>
            <a:r>
              <a:rPr lang="en-US" sz="3600" i="1">
                <a:solidFill>
                  <a:srgbClr val="000000"/>
                </a:solidFill>
                <a:latin typeface="Times New Roman Bold"/>
              </a:rPr>
              <a:t>and stood aside for you?</a:t>
            </a:r>
          </a:p>
          <a:p>
            <a:pPr algn="ctr" defTabSz="381000"/>
            <a:endParaRPr lang="en-US" sz="3600" i="1">
              <a:solidFill>
                <a:srgbClr val="000000"/>
              </a:solidFill>
              <a:latin typeface="Times New Roman Bold"/>
            </a:endParaRPr>
          </a:p>
          <a:p>
            <a:pPr algn="ctr" defTabSz="381000"/>
            <a:r>
              <a:rPr lang="en-US" sz="3600" i="1">
                <a:solidFill>
                  <a:srgbClr val="000000"/>
                </a:solidFill>
                <a:latin typeface="Times New Roman Bold"/>
              </a:rPr>
              <a:t>Have you not learned</a:t>
            </a:r>
          </a:p>
          <a:p>
            <a:pPr algn="ctr" defTabSz="381000"/>
            <a:r>
              <a:rPr lang="en-US" sz="3600" i="1">
                <a:solidFill>
                  <a:srgbClr val="000000"/>
                </a:solidFill>
                <a:latin typeface="Times New Roman Bold"/>
              </a:rPr>
              <a:t>great lessons from those</a:t>
            </a:r>
          </a:p>
          <a:p>
            <a:pPr algn="ctr" defTabSz="381000"/>
            <a:r>
              <a:rPr lang="en-US" sz="3600" i="1">
                <a:solidFill>
                  <a:srgbClr val="000000"/>
                </a:solidFill>
                <a:latin typeface="Times New Roman Bold"/>
              </a:rPr>
              <a:t>who braced themselves</a:t>
            </a:r>
          </a:p>
          <a:p>
            <a:pPr algn="ctr" defTabSz="381000"/>
            <a:r>
              <a:rPr lang="en-US" sz="3600" i="1">
                <a:solidFill>
                  <a:srgbClr val="000000"/>
                </a:solidFill>
                <a:latin typeface="Times New Roman Bold"/>
              </a:rPr>
              <a:t>against you, and</a:t>
            </a:r>
          </a:p>
          <a:p>
            <a:pPr algn="ctr" defTabSz="381000"/>
            <a:r>
              <a:rPr lang="en-US" sz="3600" i="1">
                <a:solidFill>
                  <a:srgbClr val="000000"/>
                </a:solidFill>
                <a:latin typeface="Times New Roman Bold"/>
              </a:rPr>
              <a:t>disputed the passage with you?</a:t>
            </a:r>
          </a:p>
          <a:p>
            <a:pPr defTabSz="381000"/>
            <a:endParaRPr lang="en-US" sz="3600" i="1">
              <a:solidFill>
                <a:srgbClr val="000000"/>
              </a:solidFill>
              <a:latin typeface="Times New Roman Bold"/>
            </a:endParaRPr>
          </a:p>
          <a:p>
            <a:pPr defTabSz="381000"/>
            <a:r>
              <a:rPr lang="en-US" sz="3600" i="1">
                <a:solidFill>
                  <a:srgbClr val="000000"/>
                </a:solidFill>
                <a:latin typeface="Times New Roman Bold"/>
              </a:rPr>
              <a:t>				</a:t>
            </a:r>
            <a:r>
              <a:rPr lang="en-US" sz="3600">
                <a:solidFill>
                  <a:srgbClr val="000000"/>
                </a:solidFill>
                <a:latin typeface="Times New Roman Bold"/>
              </a:rPr>
              <a:t>Walt Whitman, 1860</a:t>
            </a:r>
          </a:p>
        </p:txBody>
      </p:sp>
    </p:spTree>
  </p:cSld>
  <p:clrMapOvr>
    <a:masterClrMapping/>
  </p:clrMapOvr>
  <p:transition spd="med" advClick="0">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4" name="Text Box 2"/>
          <p:cNvSpPr txBox="1">
            <a:spLocks noChangeArrowheads="1"/>
          </p:cNvSpPr>
          <p:nvPr/>
        </p:nvSpPr>
        <p:spPr bwMode="auto">
          <a:xfrm>
            <a:off x="628650" y="555625"/>
            <a:ext cx="8194675" cy="5486400"/>
          </a:xfrm>
          <a:prstGeom prst="rect">
            <a:avLst/>
          </a:prstGeom>
          <a:noFill/>
          <a:ln w="9525">
            <a:noFill/>
            <a:miter lim="800000"/>
            <a:headEnd/>
            <a:tailEnd/>
          </a:ln>
        </p:spPr>
        <p:txBody>
          <a:bodyPr lIns="0" tIns="0" rIns="0" bIns="0">
            <a:spAutoFit/>
          </a:bodyPr>
          <a:lstStyle/>
          <a:p>
            <a:pPr marL="457200" indent="-457200" algn="ctr" defTabSz="381000"/>
            <a:r>
              <a:rPr lang="en-US" sz="4000">
                <a:solidFill>
                  <a:srgbClr val="000000"/>
                </a:solidFill>
                <a:latin typeface="Arial" charset="0"/>
              </a:rPr>
              <a:t>Promoting Controversy</a:t>
            </a:r>
          </a:p>
          <a:p>
            <a:pPr marL="457200" indent="-457200" algn="ctr" defTabSz="381000"/>
            <a:endParaRPr lang="en-US" sz="4000">
              <a:solidFill>
                <a:srgbClr val="000000"/>
              </a:solidFill>
              <a:latin typeface="Arial" charset="0"/>
            </a:endParaRPr>
          </a:p>
          <a:p>
            <a:pPr marL="457200" indent="-457200" defTabSz="381000">
              <a:buFontTx/>
              <a:buAutoNum type="arabicPeriod"/>
            </a:pPr>
            <a:r>
              <a:rPr lang="en-US" sz="4000">
                <a:solidFill>
                  <a:srgbClr val="000000"/>
                </a:solidFill>
                <a:latin typeface="Arial" charset="0"/>
              </a:rPr>
              <a:t>Present Viewpoints.</a:t>
            </a:r>
          </a:p>
          <a:p>
            <a:pPr marL="457200" indent="-457200" defTabSz="381000"/>
            <a:r>
              <a:rPr lang="en-US" sz="4000">
                <a:solidFill>
                  <a:srgbClr val="000000"/>
                </a:solidFill>
                <a:latin typeface="Arial" charset="0"/>
              </a:rPr>
              <a:t>2.Highlight Disagreements.</a:t>
            </a:r>
          </a:p>
          <a:p>
            <a:pPr marL="457200" indent="-457200" defTabSz="381000"/>
            <a:r>
              <a:rPr lang="en-US" sz="4000">
                <a:solidFill>
                  <a:srgbClr val="000000"/>
                </a:solidFill>
                <a:latin typeface="Arial" charset="0"/>
              </a:rPr>
              <a:t>3.Be Impartial and Rational.</a:t>
            </a:r>
          </a:p>
          <a:p>
            <a:pPr marL="457200" indent="-457200" defTabSz="381000"/>
            <a:r>
              <a:rPr lang="en-US" sz="4000">
                <a:solidFill>
                  <a:srgbClr val="000000"/>
                </a:solidFill>
                <a:latin typeface="Arial" charset="0"/>
              </a:rPr>
              <a:t>4.Require Critical Evaluation.</a:t>
            </a:r>
          </a:p>
          <a:p>
            <a:pPr marL="457200" indent="-457200" defTabSz="381000"/>
            <a:r>
              <a:rPr lang="en-US" sz="4000">
                <a:solidFill>
                  <a:srgbClr val="000000"/>
                </a:solidFill>
                <a:latin typeface="Arial" charset="0"/>
              </a:rPr>
              <a:t>5.Assign Devil’s Advocate Role.</a:t>
            </a:r>
          </a:p>
          <a:p>
            <a:pPr marL="457200" indent="-457200" defTabSz="381000"/>
            <a:r>
              <a:rPr lang="en-US" sz="4000">
                <a:solidFill>
                  <a:srgbClr val="000000"/>
                </a:solidFill>
                <a:latin typeface="Arial" charset="0"/>
              </a:rPr>
              <a:t>6.Use Advocacy Subgroups</a:t>
            </a:r>
          </a:p>
          <a:p>
            <a:pPr marL="457200" indent="-457200" defTabSz="381000"/>
            <a:r>
              <a:rPr lang="en-US" sz="4000">
                <a:solidFill>
                  <a:srgbClr val="000000"/>
                </a:solidFill>
                <a:latin typeface="Arial" charset="0"/>
              </a:rPr>
              <a:t>7.Have “Second Chance” Meetings</a:t>
            </a:r>
          </a:p>
        </p:txBody>
      </p:sp>
    </p:spTree>
  </p:cSld>
  <p:clrMapOvr>
    <a:masterClrMapping/>
  </p:clrMapOvr>
  <p:transition spd="med" advClick="0">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0834" name="Text Box 2"/>
          <p:cNvSpPr txBox="1">
            <a:spLocks noChangeArrowheads="1"/>
          </p:cNvSpPr>
          <p:nvPr/>
        </p:nvSpPr>
        <p:spPr bwMode="auto">
          <a:xfrm>
            <a:off x="381000" y="228600"/>
            <a:ext cx="8458200" cy="5978525"/>
          </a:xfrm>
          <a:prstGeom prst="rect">
            <a:avLst/>
          </a:prstGeom>
          <a:noFill/>
          <a:ln w="9525">
            <a:noFill/>
            <a:miter lim="800000"/>
            <a:headEnd/>
            <a:tailEnd/>
          </a:ln>
        </p:spPr>
        <p:txBody>
          <a:bodyPr lIns="0" tIns="0" rIns="0" bIns="0">
            <a:spAutoFit/>
          </a:bodyPr>
          <a:lstStyle/>
          <a:p>
            <a:pPr marL="457200" indent="-457200" algn="ctr" defTabSz="381000"/>
            <a:r>
              <a:rPr lang="en-US" sz="2800">
                <a:solidFill>
                  <a:srgbClr val="000000"/>
                </a:solidFill>
                <a:latin typeface="Arial" charset="0"/>
              </a:rPr>
              <a:t>Skilled Disagreement</a:t>
            </a:r>
          </a:p>
          <a:p>
            <a:pPr marL="457200" indent="-457200" algn="ctr" defTabSz="381000"/>
            <a:endParaRPr lang="en-US" sz="2800">
              <a:solidFill>
                <a:srgbClr val="000000"/>
              </a:solidFill>
              <a:latin typeface="Arial" charset="0"/>
            </a:endParaRPr>
          </a:p>
          <a:p>
            <a:pPr marL="457200" indent="-457200" defTabSz="381000">
              <a:buFontTx/>
              <a:buAutoNum type="arabicPeriod"/>
            </a:pPr>
            <a:r>
              <a:rPr lang="en-US" sz="2800">
                <a:solidFill>
                  <a:srgbClr val="000000"/>
                </a:solidFill>
                <a:latin typeface="Arial" charset="0"/>
              </a:rPr>
              <a:t>Define Decision as a mutual problem, not as a win-lose situation.</a:t>
            </a:r>
          </a:p>
          <a:p>
            <a:pPr marL="457200" indent="-457200" defTabSz="381000"/>
            <a:r>
              <a:rPr lang="en-US" sz="2800">
                <a:solidFill>
                  <a:srgbClr val="000000"/>
                </a:solidFill>
                <a:latin typeface="Arial" charset="0"/>
              </a:rPr>
              <a:t>2.	Be critical of ideas, not people (Confirm others' competence while disagreeing with their positions).</a:t>
            </a:r>
          </a:p>
          <a:p>
            <a:pPr marL="457200" indent="-457200" defTabSz="381000"/>
            <a:r>
              <a:rPr lang="en-US" sz="2800">
                <a:solidFill>
                  <a:srgbClr val="000000"/>
                </a:solidFill>
                <a:latin typeface="Arial" charset="0"/>
              </a:rPr>
              <a:t>3.	Separate one's personal worth from others' reactions to one's ideas.</a:t>
            </a:r>
          </a:p>
          <a:p>
            <a:pPr marL="457200" indent="-457200" defTabSz="381000"/>
            <a:r>
              <a:rPr lang="en-US" sz="2800">
                <a:solidFill>
                  <a:srgbClr val="000000"/>
                </a:solidFill>
                <a:latin typeface="Arial" charset="0"/>
              </a:rPr>
              <a:t>4.	Differentiate before trying to integrate.</a:t>
            </a:r>
          </a:p>
          <a:p>
            <a:pPr marL="457200" indent="-457200" defTabSz="381000"/>
            <a:r>
              <a:rPr lang="en-US" sz="2800">
                <a:solidFill>
                  <a:srgbClr val="000000"/>
                </a:solidFill>
                <a:latin typeface="Arial" charset="0"/>
              </a:rPr>
              <a:t>5.	Take others' perspectives before refuting their ideas.</a:t>
            </a:r>
          </a:p>
          <a:p>
            <a:pPr marL="457200" indent="-457200" defTabSz="381000"/>
            <a:r>
              <a:rPr lang="en-US" sz="2800">
                <a:solidFill>
                  <a:srgbClr val="000000"/>
                </a:solidFill>
                <a:latin typeface="Arial" charset="0"/>
              </a:rPr>
              <a:t>6.	Give everyone a fair hearing.</a:t>
            </a:r>
          </a:p>
          <a:p>
            <a:pPr marL="457200" indent="-457200" defTabSz="381000"/>
            <a:r>
              <a:rPr lang="en-US" sz="2800">
                <a:solidFill>
                  <a:srgbClr val="000000"/>
                </a:solidFill>
                <a:latin typeface="Arial" charset="0"/>
              </a:rPr>
              <a:t>7.	Follow the canons of rational argument.</a:t>
            </a:r>
          </a:p>
        </p:txBody>
      </p:sp>
    </p:spTree>
  </p:cSld>
  <p:clrMapOvr>
    <a:masterClrMapping/>
  </p:clrMapOvr>
  <p:transition spd="med" advClick="0">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ext Box 2"/>
          <p:cNvSpPr txBox="1">
            <a:spLocks noChangeArrowheads="1"/>
          </p:cNvSpPr>
          <p:nvPr/>
        </p:nvSpPr>
        <p:spPr bwMode="auto">
          <a:xfrm>
            <a:off x="152400" y="152400"/>
            <a:ext cx="8686800" cy="6462713"/>
          </a:xfrm>
          <a:prstGeom prst="rect">
            <a:avLst/>
          </a:prstGeom>
          <a:noFill/>
          <a:ln w="12700">
            <a:noFill/>
            <a:miter lim="800000"/>
            <a:headEnd type="none" w="sm" len="sm"/>
            <a:tailEnd type="none" w="sm" len="sm"/>
          </a:ln>
          <a:effectLst/>
        </p:spPr>
        <p:txBody>
          <a:bodyPr>
            <a:spAutoFit/>
          </a:bodyPr>
          <a:lstStyle/>
          <a:p>
            <a:pPr marL="457200" indent="-457200" algn="ctr">
              <a:spcBef>
                <a:spcPct val="50000"/>
              </a:spcBef>
            </a:pPr>
            <a:r>
              <a:rPr lang="en-US" sz="2200">
                <a:latin typeface="Arial" charset="0"/>
              </a:rPr>
              <a:t>Rules for Constructive Controversy</a:t>
            </a:r>
          </a:p>
          <a:p>
            <a:pPr marL="457200" indent="-457200">
              <a:spcBef>
                <a:spcPct val="50000"/>
              </a:spcBef>
              <a:buFontTx/>
              <a:buAutoNum type="arabicPeriod"/>
            </a:pPr>
            <a:r>
              <a:rPr lang="en-US" sz="2200">
                <a:latin typeface="Arial" charset="0"/>
              </a:rPr>
              <a:t>I am critical of ideas, not people.  I challenge and refute the ideas of the opposing group, but I do not indicate that I personally reject them.</a:t>
            </a:r>
          </a:p>
          <a:p>
            <a:pPr marL="457200" indent="-457200">
              <a:spcBef>
                <a:spcPct val="50000"/>
              </a:spcBef>
            </a:pPr>
            <a:r>
              <a:rPr lang="en-US" sz="2200">
                <a:latin typeface="Arial" charset="0"/>
              </a:rPr>
              <a:t>2. I remember that we are all in this together, sink or swim.  I focus on coming to the best decision possible, not on winning.</a:t>
            </a:r>
          </a:p>
          <a:p>
            <a:pPr marL="457200" indent="-457200">
              <a:spcBef>
                <a:spcPct val="50000"/>
              </a:spcBef>
            </a:pPr>
            <a:r>
              <a:rPr lang="en-US" sz="2200">
                <a:latin typeface="Arial" charset="0"/>
              </a:rPr>
              <a:t>3. I encourage everyone to participate and to master all the relevant information.</a:t>
            </a:r>
          </a:p>
          <a:p>
            <a:pPr marL="457200" indent="-457200">
              <a:spcBef>
                <a:spcPct val="50000"/>
              </a:spcBef>
            </a:pPr>
            <a:r>
              <a:rPr lang="en-US" sz="2200">
                <a:latin typeface="Arial" charset="0"/>
              </a:rPr>
              <a:t>4. I listen to everyone’s ideas, even if I don’t agree.</a:t>
            </a:r>
          </a:p>
          <a:p>
            <a:pPr marL="457200" indent="-457200">
              <a:spcBef>
                <a:spcPct val="50000"/>
              </a:spcBef>
            </a:pPr>
            <a:r>
              <a:rPr lang="en-US" sz="2200">
                <a:latin typeface="Arial" charset="0"/>
              </a:rPr>
              <a:t>5. I restate what someone has said if it is not clear.</a:t>
            </a:r>
          </a:p>
          <a:p>
            <a:pPr marL="457200" indent="-457200">
              <a:spcBef>
                <a:spcPct val="50000"/>
              </a:spcBef>
            </a:pPr>
            <a:r>
              <a:rPr lang="en-US" sz="2200">
                <a:latin typeface="Arial" charset="0"/>
              </a:rPr>
              <a:t>6. I first try to bring out all the ideas and facts supporting both sides, and then I try to put them together in a way that makes sense.</a:t>
            </a:r>
          </a:p>
          <a:p>
            <a:pPr marL="457200" indent="-457200">
              <a:spcBef>
                <a:spcPct val="50000"/>
              </a:spcBef>
            </a:pPr>
            <a:r>
              <a:rPr lang="en-US" sz="2200">
                <a:latin typeface="Arial" charset="0"/>
              </a:rPr>
              <a:t>7. I try to understand all sides of the issue.</a:t>
            </a:r>
          </a:p>
          <a:p>
            <a:pPr marL="457200" indent="-457200">
              <a:spcBef>
                <a:spcPct val="50000"/>
              </a:spcBef>
            </a:pPr>
            <a:r>
              <a:rPr lang="en-US" sz="2200">
                <a:latin typeface="Arial" charset="0"/>
              </a:rPr>
              <a:t>8. I change my mind when the evidence clearly indicates that I should do so.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2940</TotalTime>
  <Words>1073</Words>
  <Application>Microsoft Office PowerPoint</Application>
  <PresentationFormat>On-screen Show (4:3)</PresentationFormat>
  <Paragraphs>227</Paragraphs>
  <Slides>22</Slides>
  <Notes>22</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Blank Presentation</vt:lpstr>
      <vt:lpstr>1_Blank Presentation</vt:lpstr>
      <vt:lpstr>2_Blank Presentation</vt:lpstr>
      <vt:lpstr>Slide 1</vt:lpstr>
      <vt:lpstr>Slide 2</vt:lpstr>
      <vt:lpstr>Slide 3</vt:lpstr>
      <vt:lpstr>Constructive Controversy Topics?</vt:lpstr>
      <vt:lpstr>Slide 5</vt:lpstr>
      <vt:lpstr>Slide 6</vt:lpstr>
      <vt:lpstr>Slide 7</vt:lpstr>
      <vt:lpstr>Slide 8</vt:lpstr>
      <vt:lpstr>Slide 9</vt:lpstr>
      <vt:lpstr>Slide 10</vt:lpstr>
      <vt:lpstr>Slide 11</vt:lpstr>
      <vt:lpstr>Slide 12</vt:lpstr>
      <vt:lpstr>Slide 13</vt:lpstr>
      <vt:lpstr>Slide 14</vt:lpstr>
      <vt:lpstr>Slide 15</vt:lpstr>
      <vt:lpstr>Groupthink</vt:lpstr>
      <vt:lpstr>Slide 17</vt:lpstr>
      <vt:lpstr>Strategies for Avoiding Groupthink</vt:lpstr>
      <vt:lpstr>Slide 19</vt:lpstr>
      <vt:lpstr>Two Approaches to Decision Making Garvin &amp; Roberto, 2001. Harvard Business Review, 79(8), 108-116. </vt:lpstr>
      <vt:lpstr>Slide 21</vt:lpstr>
      <vt:lpstr>Slide 22</vt:lpstr>
    </vt:vector>
  </TitlesOfParts>
  <Company>Carnegie Mellon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Civil Engineering</dc:creator>
  <cp:lastModifiedBy>Karl Smith</cp:lastModifiedBy>
  <cp:revision>61</cp:revision>
  <cp:lastPrinted>2000-04-20T17:05:55Z</cp:lastPrinted>
  <dcterms:created xsi:type="dcterms:W3CDTF">2000-04-20T14:54:57Z</dcterms:created>
  <dcterms:modified xsi:type="dcterms:W3CDTF">2012-02-15T18:29:27Z</dcterms:modified>
</cp:coreProperties>
</file>