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99" r:id="rId4"/>
  </p:sldMasterIdLst>
  <p:notesMasterIdLst>
    <p:notesMasterId r:id="rId17"/>
  </p:notesMasterIdLst>
  <p:handoutMasterIdLst>
    <p:handoutMasterId r:id="rId18"/>
  </p:handoutMasterIdLst>
  <p:sldIdLst>
    <p:sldId id="306" r:id="rId5"/>
    <p:sldId id="277" r:id="rId6"/>
    <p:sldId id="282" r:id="rId7"/>
    <p:sldId id="278" r:id="rId8"/>
    <p:sldId id="284" r:id="rId9"/>
    <p:sldId id="285" r:id="rId10"/>
    <p:sldId id="295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6858000" cy="9107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7" autoAdjust="0"/>
    <p:restoredTop sz="94636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6535490F-F9C4-4AC9-AD44-8DA0B1E740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2625"/>
            <a:ext cx="4556125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D827B8-0811-45A3-B590-DDEFF3272C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AC564-8FF3-40DD-94F7-85EF1EDBEBF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64213-A77A-4D2B-91E7-BD20E2E1BE85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9A267-E886-489C-805F-E3B327FA9FB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6E2D0-410B-43FC-9DE5-444CA9FA3075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5C31A-3BE1-46A5-ACF6-2CDAF18EAFC5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82625"/>
            <a:ext cx="4554537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417" tIns="45709" rIns="91417" bIns="45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395FF-FCFF-48EC-B703-11E2FF708927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84213"/>
            <a:ext cx="4548188" cy="3413125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4" y="4325124"/>
            <a:ext cx="5025473" cy="409805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A3B48-4125-4637-8AFD-0D2187117154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CEF86-C093-4871-8346-FD097ED8E3A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4713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198" tIns="45600" rIns="91198" bIns="456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1E446D-7042-4B9C-B103-41A38F5FBE0E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4713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9D9CA-3F28-4EAA-8295-DB15EDAB6CC3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BC1DB-9529-4EB6-B84A-B201F20304C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E8DC5-5B07-427D-BE9E-536DB3583974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FA51F-6961-4C65-810E-CF3E9B3AB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266AD-A744-42CD-82CB-0C54B8904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CA75-AD16-46F1-A1ED-0584BB342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C15841-DFFD-436C-BC80-C46E8D5EDE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B51BC-EEE9-4019-B48E-0530D8696B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64BE3-6D0F-481B-B6F1-6A227AC01B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A92F6-FF2A-46E7-BFE3-4BAD05CE0F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A32CC-29CB-425D-96A8-FB8E46561B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8340B-7386-4B64-A38D-8E9CFE751C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9409B-E41C-46A1-BB75-483006C12E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FA783-B422-4510-A554-25ACFF32C1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65A72-19C1-4B02-AEF6-E16802B44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4B37E-5E3C-4627-8176-5FA078A8627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D3453-1B26-4EF4-9F63-EC4657F847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EC616-F945-463A-9B54-021854D13D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BCF33-0D51-4112-A8DF-B70629298F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44D40A-D69C-458C-A221-63C1DD0E09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D3F49D-074E-477C-A041-DF70F30E01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F774D-1170-4584-A1F9-ABBF466714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F78D49-8FA1-4372-97FB-9EE4F43A04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E431D-A907-451D-A093-D8C9E6BC5B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D877F0-66AA-4FFD-9F94-BC27DEEE28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C3D41-0C38-4240-8CBC-F9A0E85002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365E7A-B77A-43D1-A134-08128B1FBF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ECF1B-1D6D-44E2-892B-4CA73316F3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77A529-C379-4489-AB98-A5D3505743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16DF-3DF5-44D8-B833-81301C0F19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DB892-F2DD-4C7E-A52A-C2D1B2AED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F61813-3689-434D-86EC-AB1B55BBE5B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3E377-9BDB-4398-8719-6DF929BFF1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30BADA-6743-4ECA-A42C-03D9D3E292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279A2-C5C2-42D1-9713-E0D141EC5A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7C4E5-77E3-4A57-95E0-BFA9098B90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05656-FA1F-4024-ADFF-770521BB1F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568232-F460-412E-AD44-3775199616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77886-95E9-4452-B0C1-3521BF1C05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79A4C0-98F5-437D-8040-CCB6B89A1A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086BF-BBE6-47D8-ACB2-7AF1763BFA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08C4EC-8FA9-4818-ACA4-A8F95AAF55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1F2CA-AD14-4744-8540-86B21BC90D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AC4B-3868-452D-AE1F-11563B59D8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68859-D5D6-4DEE-B26A-FCC4E507E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30439-DA52-4F59-812C-15DE78BC41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ACE02-3941-49AC-86C4-73E86D9FEC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5F01-C664-4265-84B8-9CB5D4E3F6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6C907-B3A4-47EE-803D-B9582610D2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498BA-1902-4091-AC38-633DE6F6E5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EFF0B-2556-454F-BDD4-D452D98DE0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BC6F5-3911-4AB3-872C-B8485B69D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CCA3-F6E4-424F-ABC3-1AA4D29250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65BD-FDCA-433B-8809-97B2A4F537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5915-0B2B-4BB7-9DF6-3FED82FCED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C9D16-48D9-4B78-953F-C9774B5DD8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FC46F-3EC2-4E90-AEF9-86D0405B23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9AAA2-1BFD-4285-BCBE-F3DE508150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FEEC-E7F7-4942-B9FE-97BFA88E7C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A784B-09F8-4404-9253-5D55F8E928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9A5F0-486A-4B37-9761-EBDD9CD53C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35B1B-41F9-4B89-8B57-2766780375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E410A-7BBD-4E32-9CDD-FE321D2663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0A9B2-96AD-4014-B5F3-B893009C7B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C9A5F-FB8C-496F-B64A-6111C305C4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8ADF4-5C96-4CA8-BE32-AD6EC02B5F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7577-E0AC-48A4-B750-136BA101F4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4965C-7B77-44B1-A28B-7F1D624873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EF01E-196A-40A4-B6E9-5FF2B3389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035ED-4013-47AD-B510-7160C087EA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9F751D-F64D-434C-B527-80EF7FFF41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1E9F8-C0E3-4D6A-9461-7199D248A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D08320-3932-4730-8DEE-61F022F8DF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05CCE-E70B-449E-B1E3-C1901B621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9E5E2-7852-4E2B-A608-D19781A7E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39C1F-7A28-4D85-9C70-48FBA91EB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53AF-3626-4B46-93B2-969D6AE8C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A780AD-8899-45D3-9C4A-B44E86AE71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1EB857-C40B-4390-B529-7C9D6E921E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fld id="{1FBF73F6-338F-4104-B256-B9148E71CF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3A2B5331-4292-4926-A300-471F97636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7999900A-1C39-4AF3-8834-C849D53CC3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F36EE191-CB82-4856-BF6F-BAD681052C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p:transition spd="med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762000"/>
          </a:xfrm>
          <a:noFill/>
        </p:spPr>
        <p:txBody>
          <a:bodyPr lIns="0" tIns="0" rIns="0" bIns="0" anchor="t"/>
          <a:lstStyle/>
          <a:p>
            <a:pPr eaLnBrk="1" hangingPunct="1"/>
            <a:r>
              <a:rPr lang="en-US" sz="4000" dirty="0" smtClean="0"/>
              <a:t>Team Decision Making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228600" y="1905000"/>
            <a:ext cx="8567738" cy="98425"/>
          </a:xfrm>
          <a:custGeom>
            <a:avLst/>
            <a:gdLst>
              <a:gd name="T0" fmla="*/ 0 w 5397"/>
              <a:gd name="T1" fmla="*/ 61 h 62"/>
              <a:gd name="T2" fmla="*/ 5396 w 5397"/>
              <a:gd name="T3" fmla="*/ 61 h 62"/>
              <a:gd name="T4" fmla="*/ 5396 w 5397"/>
              <a:gd name="T5" fmla="*/ 0 h 62"/>
              <a:gd name="T6" fmla="*/ 0 w 5397"/>
              <a:gd name="T7" fmla="*/ 0 h 62"/>
              <a:gd name="T8" fmla="*/ 0 w 5397"/>
              <a:gd name="T9" fmla="*/ 61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97"/>
              <a:gd name="T16" fmla="*/ 0 h 62"/>
              <a:gd name="T17" fmla="*/ 5397 w 5397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97" h="62">
                <a:moveTo>
                  <a:pt x="0" y="61"/>
                </a:moveTo>
                <a:lnTo>
                  <a:pt x="5396" y="61"/>
                </a:lnTo>
                <a:lnTo>
                  <a:pt x="5396" y="0"/>
                </a:lnTo>
                <a:lnTo>
                  <a:pt x="0" y="0"/>
                </a:lnTo>
                <a:lnTo>
                  <a:pt x="0" y="61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2133600"/>
            <a:ext cx="8915400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3000" b="1" dirty="0">
                <a:solidFill>
                  <a:srgbClr val="000000"/>
                </a:solidFill>
                <a:latin typeface="Arial"/>
              </a:rPr>
              <a:t>Karl A. Smith</a:t>
            </a:r>
          </a:p>
          <a:p>
            <a:pPr algn="ctr" eaLnBrk="0" hangingPunct="0"/>
            <a:r>
              <a:rPr lang="en-US" sz="2600" dirty="0">
                <a:solidFill>
                  <a:srgbClr val="000000"/>
                </a:solidFill>
                <a:latin typeface="Arial"/>
              </a:rPr>
              <a:t>Engineering Education – Purdue University</a:t>
            </a:r>
          </a:p>
          <a:p>
            <a:pPr algn="ctr" eaLnBrk="0" hangingPunct="0"/>
            <a:r>
              <a:rPr lang="en-US" sz="2600" dirty="0" smtClean="0">
                <a:solidFill>
                  <a:srgbClr val="000000"/>
                </a:solidFill>
                <a:latin typeface="Arial"/>
              </a:rPr>
              <a:t>Technological Leadership Institute/ STEM </a:t>
            </a:r>
            <a:r>
              <a:rPr lang="en-US" sz="2600" dirty="0">
                <a:solidFill>
                  <a:srgbClr val="000000"/>
                </a:solidFill>
                <a:latin typeface="Arial"/>
              </a:rPr>
              <a:t>Education Center/ Civil </a:t>
            </a:r>
            <a:r>
              <a:rPr lang="en-US" sz="2600" dirty="0" smtClean="0">
                <a:solidFill>
                  <a:srgbClr val="000000"/>
                </a:solidFill>
                <a:latin typeface="Arial"/>
              </a:rPr>
              <a:t>Engineering </a:t>
            </a:r>
            <a:r>
              <a:rPr lang="en-US" sz="2600" dirty="0">
                <a:solidFill>
                  <a:srgbClr val="000000"/>
                </a:solidFill>
                <a:latin typeface="Arial"/>
              </a:rPr>
              <a:t>- University of Minnesota</a:t>
            </a:r>
          </a:p>
          <a:p>
            <a:pPr algn="ctr" eaLnBrk="0" hangingPunct="0"/>
            <a:r>
              <a:rPr lang="en-US" sz="2600" dirty="0" smtClean="0">
                <a:solidFill>
                  <a:srgbClr val="000000"/>
                </a:solidFill>
                <a:latin typeface="Arial"/>
              </a:rPr>
              <a:t>ksmith@umn.edu - http</a:t>
            </a:r>
            <a:r>
              <a:rPr lang="en-US" sz="2600" dirty="0">
                <a:solidFill>
                  <a:srgbClr val="000000"/>
                </a:solidFill>
                <a:latin typeface="Arial"/>
              </a:rPr>
              <a:t>://www.ce.umn.edu/~smith</a:t>
            </a:r>
          </a:p>
          <a:p>
            <a:pPr algn="ctr" eaLnBrk="0" hangingPunct="0">
              <a:lnSpc>
                <a:spcPct val="80000"/>
              </a:lnSpc>
            </a:pPr>
            <a:endParaRPr lang="en-US" sz="2800" b="1" dirty="0">
              <a:solidFill>
                <a:srgbClr val="000000"/>
              </a:solidFill>
              <a:latin typeface="Arial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en-US" sz="3000" dirty="0" err="1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Nanyang</a:t>
            </a:r>
            <a:r>
              <a:rPr lang="en-US" sz="3000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 Business School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3000" dirty="0" err="1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Nanyang</a:t>
            </a:r>
            <a:r>
              <a:rPr lang="en-US" sz="3000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 Technological University</a:t>
            </a:r>
          </a:p>
          <a:p>
            <a:pPr algn="ctr" eaLnBrk="0" hangingPunct="0">
              <a:lnSpc>
                <a:spcPct val="80000"/>
              </a:lnSpc>
            </a:pPr>
            <a:endParaRPr lang="en-US" sz="2800" dirty="0" smtClean="0">
              <a:solidFill>
                <a:srgbClr val="000000"/>
              </a:solidFill>
              <a:latin typeface="Arial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Teaching Strategies for Cooperative Learning Workshop</a:t>
            </a:r>
          </a:p>
          <a:p>
            <a:pPr algn="ctr" eaLnBrk="0" hangingPunct="0">
              <a:lnSpc>
                <a:spcPct val="80000"/>
              </a:lnSpc>
            </a:pPr>
            <a:endParaRPr lang="en-US" sz="3200" dirty="0" smtClean="0">
              <a:solidFill>
                <a:srgbClr val="000000"/>
              </a:solidFill>
              <a:latin typeface="Arial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December 12-15, 2011</a:t>
            </a:r>
            <a:endParaRPr lang="en-US" sz="18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57200" y="914400"/>
          <a:ext cx="8153400" cy="5048250"/>
        </p:xfrm>
        <a:graphic>
          <a:graphicData uri="http://schemas.openxmlformats.org/presentationml/2006/ole">
            <p:oleObj spid="_x0000_s66562" name="Drawing" r:id="rId4" imgW="8153280" imgH="5048280" progId="Presentations.Drawing.12">
              <p:embed/>
            </p:oleObj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6324600"/>
            <a:ext cx="839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Johnson, D.W. &amp; Johnson, F.P. 1991. </a:t>
            </a:r>
            <a:r>
              <a:rPr lang="en-US" sz="1400" i="1">
                <a:solidFill>
                  <a:srgbClr val="000000"/>
                </a:solidFill>
              </a:rPr>
              <a:t>Joining together: Group theory and group skills. </a:t>
            </a:r>
            <a:r>
              <a:rPr lang="en-US" sz="1400">
                <a:solidFill>
                  <a:srgbClr val="000000"/>
                </a:solidFill>
              </a:rPr>
              <a:t> Prentice-Hall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187325"/>
            <a:ext cx="8153400" cy="645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Choice of Decision-Making Method </a:t>
            </a:r>
          </a:p>
          <a:p>
            <a:pPr marL="457200" indent="-457200" algn="ctr" eaLnBrk="0" hangingPunct="0"/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Depends On:</a:t>
            </a:r>
            <a:endParaRPr lang="en-US" sz="320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 eaLnBrk="0" hangingPunct="0"/>
            <a:endParaRPr lang="en-US">
              <a:solidFill>
                <a:srgbClr val="000000"/>
              </a:solidFill>
              <a:latin typeface="Arial" pitchFamily="34" charset="0"/>
            </a:endParaRPr>
          </a:p>
          <a:p>
            <a:pPr marL="685800" lvl="2" indent="-457200" eaLnBrk="0" hangingPunct="0"/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1.	The type of decision to be made.</a:t>
            </a:r>
          </a:p>
          <a:p>
            <a:pPr marL="685800" lvl="2" indent="-457200" eaLnBrk="0" hangingPunct="0"/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2.	The amount of time and resources available.</a:t>
            </a:r>
          </a:p>
          <a:p>
            <a:pPr marL="685800" lvl="2" indent="-457200" eaLnBrk="0" hangingPunct="0">
              <a:buFontTx/>
              <a:buAutoNum type="arabicPeriod" startAt="3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The history of the group.</a:t>
            </a:r>
          </a:p>
          <a:p>
            <a:pPr marL="685800" lvl="2" indent="-457200" eaLnBrk="0" hangingPunct="0">
              <a:buFontTx/>
              <a:buAutoNum type="arabicPeriod" startAt="3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The nature of the task being worked on</a:t>
            </a:r>
          </a:p>
          <a:p>
            <a:pPr marL="685800" lvl="2" indent="-457200" eaLnBrk="0" hangingPunct="0">
              <a:buFontTx/>
              <a:buAutoNum type="arabicPeriod" startAt="3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The kind of climate the groups wishes to establish</a:t>
            </a:r>
          </a:p>
          <a:p>
            <a:pPr marL="685800" lvl="2" indent="-457200" eaLnBrk="0" hangingPunct="0">
              <a:buFontTx/>
              <a:buAutoNum type="arabicPeriod" startAt="3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The type of setting in which the group is working</a:t>
            </a:r>
          </a:p>
          <a:p>
            <a:pPr marL="457200" indent="-457200" eaLnBrk="0" hangingPunct="0"/>
            <a:endParaRPr lang="en-US" sz="180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Johnson &amp; Johnson, 1991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153400" cy="5940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ctr" eaLnBrk="0" hangingPunct="0"/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Characteristics of Effective Decisions:</a:t>
            </a:r>
            <a:endParaRPr lang="en-US" sz="320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 eaLnBrk="0" hangingPunct="0"/>
            <a:endParaRPr lang="en-US" sz="3200">
              <a:solidFill>
                <a:srgbClr val="000000"/>
              </a:solidFill>
              <a:latin typeface="Arial" pitchFamily="34" charset="0"/>
            </a:endParaRPr>
          </a:p>
          <a:p>
            <a:pPr marL="571500" lvl="1" indent="-457200" eaLnBrk="0" hangingPunct="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The resources of the group members are well used.</a:t>
            </a:r>
          </a:p>
          <a:p>
            <a:pPr marL="571500" lvl="1" indent="-457200" eaLnBrk="0" hangingPunct="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Time is well used.</a:t>
            </a:r>
          </a:p>
          <a:p>
            <a:pPr marL="571500" lvl="1" indent="-457200" eaLnBrk="0" hangingPunct="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The decision is correct, or of high quality.</a:t>
            </a:r>
          </a:p>
          <a:p>
            <a:pPr marL="571500" lvl="1" indent="-457200" eaLnBrk="0" hangingPunct="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The decision is put into effect fully by all the necessary members' commitment.</a:t>
            </a:r>
          </a:p>
          <a:p>
            <a:pPr marL="571500" lvl="1" indent="-457200" eaLnBrk="0" hangingPunct="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The problem-solving ability of the group is enhanced.</a:t>
            </a:r>
          </a:p>
          <a:p>
            <a:pPr marL="457200" indent="-457200" eaLnBrk="0" hangingPunct="0"/>
            <a:endParaRPr lang="en-US" sz="320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 eaLnBrk="0" hangingPunct="0"/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Johnson &amp; Johnson, 1991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65125" y="268288"/>
            <a:ext cx="7102475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latin typeface="Arial" charset="0"/>
              </a:rPr>
              <a:t>Teamwork Skills</a:t>
            </a:r>
          </a:p>
          <a:p>
            <a:pPr algn="ctr" eaLnBrk="0" hangingPunct="0"/>
            <a:endParaRPr lang="en-US" sz="400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4000">
                <a:latin typeface="Arial" charset="0"/>
              </a:rPr>
              <a:t>Communication</a:t>
            </a:r>
          </a:p>
          <a:p>
            <a:pPr marL="228600" lvl="2" eaLnBrk="0" hangingPunct="0">
              <a:buFontTx/>
              <a:buChar char="•"/>
            </a:pPr>
            <a:r>
              <a:rPr lang="en-US" sz="4000">
                <a:latin typeface="Arial" charset="0"/>
              </a:rPr>
              <a:t> Listening and Persuading</a:t>
            </a:r>
          </a:p>
          <a:p>
            <a:pPr eaLnBrk="0" hangingPunct="0">
              <a:buFontTx/>
              <a:buChar char="•"/>
            </a:pPr>
            <a:r>
              <a:rPr lang="en-US" sz="4000">
                <a:latin typeface="Arial" charset="0"/>
              </a:rPr>
              <a:t>Decision Making</a:t>
            </a:r>
          </a:p>
          <a:p>
            <a:pPr eaLnBrk="0" hangingPunct="0">
              <a:buFontTx/>
              <a:buChar char="•"/>
            </a:pPr>
            <a:r>
              <a:rPr lang="en-US" sz="4000">
                <a:latin typeface="Arial" charset="0"/>
              </a:rPr>
              <a:t>Conflict Management</a:t>
            </a:r>
          </a:p>
          <a:p>
            <a:pPr eaLnBrk="0" hangingPunct="0">
              <a:buFontTx/>
              <a:buChar char="•"/>
            </a:pPr>
            <a:r>
              <a:rPr lang="en-US" sz="4000">
                <a:latin typeface="Arial" charset="0"/>
              </a:rPr>
              <a:t>Leadership</a:t>
            </a:r>
          </a:p>
          <a:p>
            <a:pPr eaLnBrk="0" hangingPunct="0">
              <a:buFontTx/>
              <a:buChar char="•"/>
            </a:pPr>
            <a:r>
              <a:rPr lang="en-US" sz="4000">
                <a:latin typeface="Arial" charset="0"/>
              </a:rPr>
              <a:t>Trust and Loyalty</a:t>
            </a:r>
          </a:p>
          <a:p>
            <a:pPr eaLnBrk="0" hangingPunct="0">
              <a:buFontTx/>
              <a:buChar char="•"/>
            </a:pPr>
            <a:endParaRPr lang="en-US" sz="4000">
              <a:latin typeface="Arial" charset="0"/>
            </a:endParaRP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 l="25500" t="10222" r="26500" b="3918"/>
          <a:stretch>
            <a:fillRect/>
          </a:stretch>
        </p:blipFill>
        <p:spPr bwMode="auto">
          <a:xfrm>
            <a:off x="6183313" y="2971800"/>
            <a:ext cx="2960687" cy="3886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Group 2"/>
          <p:cNvGraphicFramePr>
            <a:graphicFrameLocks noGrp="1"/>
          </p:cNvGraphicFramePr>
          <p:nvPr/>
        </p:nvGraphicFramePr>
        <p:xfrm>
          <a:off x="1447800" y="1397000"/>
          <a:ext cx="6248400" cy="4438714"/>
        </p:xfrm>
        <a:graphic>
          <a:graphicData uri="http://schemas.openxmlformats.org/drawingml/2006/table">
            <a:tbl>
              <a:tblPr/>
              <a:tblGrid>
                <a:gridCol w="2057400"/>
                <a:gridCol w="2286000"/>
                <a:gridCol w="1905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Stochastic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AHP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SMART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B/C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Optimization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Decision Tree (EV)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Simulation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1676400" y="609600"/>
            <a:ext cx="59049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Decision-Making Approaches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>
                <a:latin typeface="Arial" charset="0"/>
              </a:rPr>
              <a:t>Team Decision Making – Ranking Tasks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“survival” tasks</a:t>
            </a:r>
          </a:p>
          <a:p>
            <a:pPr lvl="1"/>
            <a:r>
              <a:rPr lang="en-US">
                <a:latin typeface="Arial" charset="0"/>
              </a:rPr>
              <a:t>First was Moon Survival, “Lost on the moon” developed by Jay Hall for NASA in 1967</a:t>
            </a:r>
          </a:p>
          <a:p>
            <a:pPr lvl="1"/>
            <a:r>
              <a:rPr lang="en-US">
                <a:latin typeface="Arial" charset="0"/>
              </a:rPr>
              <a:t>Many survival tasks available – desert survival, lost at sea, winter survival, …</a:t>
            </a:r>
          </a:p>
          <a:p>
            <a:r>
              <a:rPr lang="en-US">
                <a:latin typeface="Arial" charset="0"/>
              </a:rPr>
              <a:t>Individual followed by team ranking</a:t>
            </a:r>
          </a:p>
          <a:p>
            <a:r>
              <a:rPr lang="en-US">
                <a:latin typeface="Arial" charset="0"/>
              </a:rPr>
              <a:t>Different decision-making conditions in each team</a:t>
            </a:r>
          </a:p>
          <a:p>
            <a:pPr lvl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4C039F0-BFF8-4BD7-AF8C-010D6FA7E3F1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Team Member Roles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800"/>
              <a:t>Observer/ Process Recorder (non participant role)</a:t>
            </a:r>
          </a:p>
          <a:p>
            <a:pPr>
              <a:lnSpc>
                <a:spcPct val="80000"/>
              </a:lnSpc>
            </a:pPr>
            <a:r>
              <a:rPr lang="en-US" sz="4800"/>
              <a:t>Facilitator/Time Keeper</a:t>
            </a:r>
          </a:p>
          <a:p>
            <a:pPr>
              <a:lnSpc>
                <a:spcPct val="80000"/>
              </a:lnSpc>
            </a:pPr>
            <a:r>
              <a:rPr lang="en-US" sz="4800"/>
              <a:t>Task Recorder</a:t>
            </a:r>
          </a:p>
          <a:p>
            <a:pPr>
              <a:lnSpc>
                <a:spcPct val="80000"/>
              </a:lnSpc>
            </a:pPr>
            <a:r>
              <a:rPr lang="en-US" sz="4800"/>
              <a:t>Skeptic/Prober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4B1CFE1-0CA4-4BBF-B928-E2F8B15E518A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92162" name="Group 2"/>
          <p:cNvGraphicFramePr>
            <a:graphicFrameLocks noGrp="1"/>
          </p:cNvGraphicFramePr>
          <p:nvPr/>
        </p:nvGraphicFramePr>
        <p:xfrm>
          <a:off x="1981200" y="152400"/>
          <a:ext cx="6172200" cy="6477003"/>
        </p:xfrm>
        <a:graphic>
          <a:graphicData uri="http://schemas.openxmlformats.org/drawingml/2006/table">
            <a:tbl>
              <a:tblPr/>
              <a:tblGrid>
                <a:gridCol w="1254125"/>
                <a:gridCol w="946150"/>
                <a:gridCol w="1120775"/>
                <a:gridCol w="1123950"/>
                <a:gridCol w="1120775"/>
                <a:gridCol w="606425"/>
              </a:tblGrid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Action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Name 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Name 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Name 3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Name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Contributes Ideas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Describes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Feelings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Encourages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Participation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Summarizes, Integrates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Checks for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Understanding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Relates New To Old Learning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Gives Direction To Work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16563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34" name="Rectangle 74"/>
          <p:cNvSpPr>
            <a:spLocks noChangeArrowheads="1"/>
          </p:cNvSpPr>
          <p:nvPr/>
        </p:nvSpPr>
        <p:spPr bwMode="auto">
          <a:xfrm>
            <a:off x="-4624388" y="8001000"/>
            <a:ext cx="9144001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5516563" algn="r"/>
              </a:tabLst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2725" y="193675"/>
            <a:ext cx="8474075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n-US" sz="2200" b="1">
                <a:solidFill>
                  <a:srgbClr val="000000"/>
                </a:solidFill>
                <a:latin typeface="Arial" pitchFamily="34" charset="0"/>
              </a:rPr>
              <a:t>Postdecision Questionaire</a:t>
            </a:r>
          </a:p>
          <a:p>
            <a:pPr marL="457200" indent="-457200"/>
            <a:endParaRPr lang="en-US" sz="220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How understood and listened to did you feel in your group?</a:t>
            </a:r>
          </a:p>
          <a:p>
            <a:pPr marL="457200" indent="-45720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	Not at all  1 – 2 – 3 – 4 – 5 – 6 – 7 – 8 – 9  Completely</a:t>
            </a:r>
          </a:p>
          <a:p>
            <a:pPr marL="457200" indent="-45720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2.	How much influence do you feel you had in your group’s decision making?</a:t>
            </a:r>
          </a:p>
          <a:p>
            <a:pPr marL="457200" indent="-45720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	None 1 – 2 – 3 – 4 – 5 – 6 – 7 – 8 – 9  A great deal</a:t>
            </a:r>
          </a:p>
          <a:p>
            <a:pPr marL="457200" indent="-457200">
              <a:buFontTx/>
              <a:buAutoNum type="arabicPeriod" startAt="3"/>
            </a:pPr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How committed do you feel to the decision your group made?</a:t>
            </a:r>
          </a:p>
          <a:p>
            <a:pPr marL="457200" indent="-45720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	None 1 – 2 – 3 – 4 – 5 – 6 – 7 – 8 – 9  A great deal</a:t>
            </a:r>
          </a:p>
          <a:p>
            <a:pPr marL="457200" indent="-45720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4.	How much responsibility do you feel for making the decision work?</a:t>
            </a:r>
          </a:p>
          <a:p>
            <a:pPr marL="457200" indent="-45720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	None 1 – 2 – 3 – 4 – 5 – 6 – 7 – 8 – 9  A great deal</a:t>
            </a:r>
          </a:p>
          <a:p>
            <a:pPr marL="457200" indent="-45720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5.	How satisfied do you feel with the amount and quality of your participation in your group’s decision making</a:t>
            </a:r>
          </a:p>
          <a:p>
            <a:pPr marL="457200" indent="-45720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	Dissatisfied 1 – 2 – 3 – 4 – 5 – 6 – 7 – 8 – 9  Satisfied</a:t>
            </a:r>
          </a:p>
          <a:p>
            <a:pPr marL="457200" indent="-457200"/>
            <a:r>
              <a:rPr lang="en-US" sz="2200">
                <a:solidFill>
                  <a:srgbClr val="000000"/>
                </a:solidFill>
                <a:latin typeface="Arial" pitchFamily="34" charset="0"/>
              </a:rPr>
              <a:t>6.	Write one adjective that describes the atmosphere in your group during the decision 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pitchFamily="34" charset="0"/>
              </a:rPr>
              <a:t>Team Decision-Making Process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How</a:t>
            </a:r>
          </a:p>
          <a:p>
            <a:pPr lvl="1"/>
            <a:r>
              <a:rPr lang="en-US">
                <a:latin typeface="Arial" pitchFamily="34" charset="0"/>
              </a:rPr>
              <a:t>Individual</a:t>
            </a:r>
          </a:p>
          <a:p>
            <a:pPr lvl="1"/>
            <a:r>
              <a:rPr lang="en-US">
                <a:latin typeface="Arial" pitchFamily="34" charset="0"/>
              </a:rPr>
              <a:t>Mathematical</a:t>
            </a:r>
          </a:p>
          <a:p>
            <a:pPr lvl="1"/>
            <a:r>
              <a:rPr lang="en-US">
                <a:latin typeface="Arial" pitchFamily="34" charset="0"/>
              </a:rPr>
              <a:t>Consensus</a:t>
            </a:r>
          </a:p>
          <a:p>
            <a:pPr lvl="1"/>
            <a:r>
              <a:rPr lang="en-US">
                <a:latin typeface="Arial" pitchFamily="34" charset="0"/>
              </a:rPr>
              <a:t>Iterative – H, M, L</a:t>
            </a:r>
          </a:p>
          <a:p>
            <a:pPr lvl="1"/>
            <a:r>
              <a:rPr lang="en-US">
                <a:latin typeface="Arial" pitchFamily="34" charset="0"/>
              </a:rPr>
              <a:t>Both ends toward the middle</a:t>
            </a:r>
          </a:p>
          <a:p>
            <a:pPr lvl="1"/>
            <a:endParaRPr lang="en-US">
              <a:latin typeface="Arial" pitchFamily="34" charset="0"/>
            </a:endParaRPr>
          </a:p>
          <a:p>
            <a:pPr lvl="1"/>
            <a:endParaRPr lang="en-US"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Assumptions/Biases</a:t>
            </a:r>
          </a:p>
          <a:p>
            <a:pPr lvl="1"/>
            <a:r>
              <a:rPr lang="en-US">
                <a:latin typeface="Arial" pitchFamily="34" charset="0"/>
              </a:rPr>
              <a:t>Family/Friends</a:t>
            </a:r>
          </a:p>
          <a:p>
            <a:pPr lvl="1"/>
            <a:r>
              <a:rPr lang="en-US">
                <a:latin typeface="Arial" pitchFamily="34" charset="0"/>
              </a:rPr>
              <a:t>News</a:t>
            </a:r>
          </a:p>
          <a:p>
            <a:pPr lvl="1"/>
            <a:r>
              <a:rPr lang="en-US">
                <a:latin typeface="Arial" pitchFamily="34" charset="0"/>
              </a:rPr>
              <a:t>Youth</a:t>
            </a:r>
          </a:p>
          <a:p>
            <a:pPr lvl="1"/>
            <a:r>
              <a:rPr lang="en-US">
                <a:latin typeface="Arial" pitchFamily="34" charset="0"/>
              </a:rPr>
              <a:t>Geographic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93725" y="269875"/>
            <a:ext cx="786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88925" y="117475"/>
            <a:ext cx="8321675" cy="569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Methods of Decision Making </a:t>
            </a:r>
          </a:p>
          <a:p>
            <a:pPr marL="457200" indent="-457200" algn="ctr"/>
            <a:r>
              <a:rPr lang="en-US" sz="3200" b="1">
                <a:solidFill>
                  <a:srgbClr val="000000"/>
                </a:solidFill>
                <a:latin typeface="Arial" pitchFamily="34" charset="0"/>
              </a:rPr>
              <a:t>(Johnson &amp; Johnson, 1991)</a:t>
            </a:r>
          </a:p>
          <a:p>
            <a:pPr marL="457200" indent="-457200"/>
            <a:endParaRPr lang="en-US" sz="280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Decision by authority without discussion</a:t>
            </a:r>
          </a:p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Expert member</a:t>
            </a:r>
          </a:p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Average of member’s opinions</a:t>
            </a:r>
          </a:p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Decision by authority after discussion</a:t>
            </a:r>
          </a:p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Majority control</a:t>
            </a:r>
          </a:p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Minority control</a:t>
            </a:r>
          </a:p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rgbClr val="000000"/>
                </a:solidFill>
                <a:latin typeface="Arial" pitchFamily="34" charset="0"/>
              </a:rPr>
              <a:t>Consensus</a:t>
            </a:r>
          </a:p>
          <a:p>
            <a:pPr marL="457200" indent="-457200"/>
            <a:endParaRPr lang="en-US" sz="3200">
              <a:solidFill>
                <a:srgbClr val="000000"/>
              </a:solidFill>
              <a:latin typeface="Arial" pitchFamily="34" charset="0"/>
            </a:endParaRPr>
          </a:p>
          <a:p>
            <a:pPr marL="457200" indent="-457200"/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See Table Summarizing Characteristics – Smith (2007), p. 46</a:t>
            </a:r>
            <a:endParaRPr lang="en-US" sz="28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378</Words>
  <Application>Microsoft Office PowerPoint</Application>
  <PresentationFormat>On-screen Show (4:3)</PresentationFormat>
  <Paragraphs>137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Default Design</vt:lpstr>
      <vt:lpstr>1_Default Design</vt:lpstr>
      <vt:lpstr>1_Blank Presentation</vt:lpstr>
      <vt:lpstr>2_Blank Presentation</vt:lpstr>
      <vt:lpstr>Drawing</vt:lpstr>
      <vt:lpstr>Team Decision Making</vt:lpstr>
      <vt:lpstr>Slide 2</vt:lpstr>
      <vt:lpstr>Slide 3</vt:lpstr>
      <vt:lpstr>Team Decision Making – Ranking Tasks</vt:lpstr>
      <vt:lpstr>Team Member Roles</vt:lpstr>
      <vt:lpstr>Slide 6</vt:lpstr>
      <vt:lpstr>Slide 7</vt:lpstr>
      <vt:lpstr>Team Decision-Making Process</vt:lpstr>
      <vt:lpstr>Slide 9</vt:lpstr>
      <vt:lpstr>Slide 10</vt:lpstr>
      <vt:lpstr>Slide 11</vt:lpstr>
      <vt:lpstr>Slide 12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Decision Making…  The New They'll Never Take Us Alive!!</dc:title>
  <dc:creator>Karl A. Smith</dc:creator>
  <cp:lastModifiedBy>Karl Smith</cp:lastModifiedBy>
  <cp:revision>28</cp:revision>
  <dcterms:created xsi:type="dcterms:W3CDTF">2001-11-08T02:19:20Z</dcterms:created>
  <dcterms:modified xsi:type="dcterms:W3CDTF">2011-12-04T00:54:19Z</dcterms:modified>
</cp:coreProperties>
</file>