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63.xml" ContentType="application/vnd.openxmlformats-officedocument.presentationml.notesSlide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tags/tag63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03.xml" ContentType="application/vnd.openxmlformats-officedocument.presentationml.slideLayout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Default Extension="xlsx" ContentType="application/vnd.openxmlformats-officedocument.spreadsheetml.sheet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tags/tag79.xml" ContentType="application/vnd.openxmlformats-officedocument.presentationml.tags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notesSlides/notesSlide35.xml" ContentType="application/vnd.openxmlformats-officedocument.presentationml.notesSlide+xml"/>
  <Override PartName="/ppt/tags/tag57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notesSlides/notesSlide60.xml" ContentType="application/vnd.openxmlformats-officedocument.presentationml.notesSlide+xml"/>
  <Override PartName="/ppt/tags/tag82.xml" ContentType="application/vnd.openxmlformats-officedocument.presentationml.tags+xml"/>
  <Override PartName="/ppt/slideLayouts/slideLayout222.xml" ContentType="application/vnd.openxmlformats-officedocument.presentationml.slideLayou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tags/tag29.xml" ContentType="application/vnd.openxmlformats-officedocument.presentationml.tags+xml"/>
  <Override PartName="/ppt/notesSlides/notesSlide54.xml" ContentType="application/vnd.openxmlformats-officedocument.presentationml.notesSlide+xml"/>
  <Override PartName="/ppt/tags/tag76.xml" ContentType="application/vnd.openxmlformats-officedocument.presentationml.tags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notesSlides/notesSlide37.xml" ContentType="application/vnd.openxmlformats-officedocument.presentationml.notesSlide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6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tags/tag26.xml" ContentType="application/vnd.openxmlformats-officedocument.presentationml.tags+xml"/>
  <Override PartName="/ppt/notesSlides/notesSlide51.xml" ContentType="application/vnd.openxmlformats-officedocument.presentationml.notesSlide+xml"/>
  <Override PartName="/ppt/tags/tag73.xml" ContentType="application/vnd.openxmlformats-officedocument.presentationml.tags+xml"/>
  <Override PartName="/ppt/slideLayouts/slideLayout224.xml" ContentType="application/vnd.openxmlformats-officedocument.presentationml.slideLayout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tags/tag62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78.xml" ContentType="application/vnd.openxmlformats-officedocument.presentationml.tags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notesSlides/notesSlide34.xml" ContentType="application/vnd.openxmlformats-officedocument.presentationml.notes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Default Extension="doc" ContentType="application/msword"/>
  <Override PartName="/ppt/tags/tag7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64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ags/tag28.xml" ContentType="application/vnd.openxmlformats-officedocument.presentationml.tags+xml"/>
  <Override PartName="/ppt/notesSlides/notesSlide53.xml" ContentType="application/vnd.openxmlformats-officedocument.presentationml.notesSlide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tags/tag64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notesSlides/notesSlide36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61.xml" ContentType="application/vnd.openxmlformats-officedocument.presentationml.notesSlide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50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tags/tag50.xml" ContentType="application/vnd.openxmlformats-officedocument.presentationml.tags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55.xml" ContentType="application/vnd.openxmlformats-officedocument.presentationml.notesSlide+xml"/>
  <Override PartName="/ppt/tags/tag77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  <Override PartName="/ppt/tags/tag66.xml" ContentType="application/vnd.openxmlformats-officedocument.presentationml.tags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55.xml" ContentType="application/vnd.openxmlformats-officedocument.presentationml.tags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ags/tag11.xml" ContentType="application/vnd.openxmlformats-officedocument.presentationml.tags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notesSlides/notesSlide49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notesSlides/notesSlide52.xml" ContentType="application/vnd.openxmlformats-officedocument.presentationml.notesSlide+xml"/>
  <Override PartName="/ppt/tags/tag74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98.xml" ContentType="application/vnd.openxmlformats-officedocument.presentationml.slideLayout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notesSlides/notesSlide46.xml" ContentType="application/vnd.openxmlformats-officedocument.presentationml.notes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38" r:id="rId3"/>
    <p:sldMasterId id="2147483752" r:id="rId4"/>
    <p:sldMasterId id="2147483765" r:id="rId5"/>
    <p:sldMasterId id="2147483779" r:id="rId6"/>
    <p:sldMasterId id="2147483791" r:id="rId7"/>
    <p:sldMasterId id="2147483805" r:id="rId8"/>
    <p:sldMasterId id="2147483820" r:id="rId9"/>
    <p:sldMasterId id="2147483833" r:id="rId10"/>
    <p:sldMasterId id="2147483845" r:id="rId11"/>
    <p:sldMasterId id="2147483858" r:id="rId12"/>
    <p:sldMasterId id="2147483872" r:id="rId13"/>
    <p:sldMasterId id="2147483899" r:id="rId14"/>
    <p:sldMasterId id="2147483916" r:id="rId15"/>
    <p:sldMasterId id="2147483928" r:id="rId16"/>
    <p:sldMasterId id="2147483943" r:id="rId17"/>
    <p:sldMasterId id="2147483957" r:id="rId18"/>
  </p:sldMasterIdLst>
  <p:notesMasterIdLst>
    <p:notesMasterId r:id="rId85"/>
  </p:notesMasterIdLst>
  <p:handoutMasterIdLst>
    <p:handoutMasterId r:id="rId86"/>
  </p:handoutMasterIdLst>
  <p:sldIdLst>
    <p:sldId id="257" r:id="rId19"/>
    <p:sldId id="322" r:id="rId20"/>
    <p:sldId id="364" r:id="rId21"/>
    <p:sldId id="345" r:id="rId22"/>
    <p:sldId id="297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59" r:id="rId32"/>
    <p:sldId id="351" r:id="rId33"/>
    <p:sldId id="277" r:id="rId34"/>
    <p:sldId id="346" r:id="rId35"/>
    <p:sldId id="352" r:id="rId36"/>
    <p:sldId id="353" r:id="rId37"/>
    <p:sldId id="349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95" r:id="rId46"/>
    <p:sldId id="296" r:id="rId47"/>
    <p:sldId id="309" r:id="rId48"/>
    <p:sldId id="285" r:id="rId49"/>
    <p:sldId id="293" r:id="rId50"/>
    <p:sldId id="312" r:id="rId51"/>
    <p:sldId id="315" r:id="rId52"/>
    <p:sldId id="325" r:id="rId53"/>
    <p:sldId id="313" r:id="rId54"/>
    <p:sldId id="316" r:id="rId55"/>
    <p:sldId id="286" r:id="rId56"/>
    <p:sldId id="326" r:id="rId57"/>
    <p:sldId id="287" r:id="rId58"/>
    <p:sldId id="288" r:id="rId59"/>
    <p:sldId id="289" r:id="rId60"/>
    <p:sldId id="290" r:id="rId61"/>
    <p:sldId id="362" r:id="rId62"/>
    <p:sldId id="363" r:id="rId63"/>
    <p:sldId id="291" r:id="rId64"/>
    <p:sldId id="328" r:id="rId65"/>
    <p:sldId id="327" r:id="rId66"/>
    <p:sldId id="357" r:id="rId67"/>
    <p:sldId id="358" r:id="rId68"/>
    <p:sldId id="318" r:id="rId69"/>
    <p:sldId id="319" r:id="rId70"/>
    <p:sldId id="320" r:id="rId71"/>
    <p:sldId id="321" r:id="rId72"/>
    <p:sldId id="331" r:id="rId73"/>
    <p:sldId id="332" r:id="rId74"/>
    <p:sldId id="333" r:id="rId75"/>
    <p:sldId id="334" r:id="rId76"/>
    <p:sldId id="360" r:id="rId77"/>
    <p:sldId id="335" r:id="rId78"/>
    <p:sldId id="329" r:id="rId79"/>
    <p:sldId id="354" r:id="rId80"/>
    <p:sldId id="355" r:id="rId81"/>
    <p:sldId id="356" r:id="rId82"/>
    <p:sldId id="330" r:id="rId83"/>
    <p:sldId id="361" r:id="rId84"/>
  </p:sldIdLst>
  <p:sldSz cx="9144000" cy="6858000" type="screen4x3"/>
  <p:notesSz cx="9601200" cy="7315200"/>
  <p:custDataLst>
    <p:tags r:id="rId8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6" Type="http://schemas.openxmlformats.org/officeDocument/2006/relationships/slide" Target="slides/slide58.xml"/><Relationship Id="rId84" Type="http://schemas.openxmlformats.org/officeDocument/2006/relationships/slide" Target="slides/slide66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87" Type="http://schemas.openxmlformats.org/officeDocument/2006/relationships/tags" Target="tags/tag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90" Type="http://schemas.openxmlformats.org/officeDocument/2006/relationships/theme" Target="theme/theme1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3558648111332003E-2"/>
          <c:y val="8.3969465648856073E-2"/>
          <c:w val="0.84493041749503595"/>
          <c:h val="0.76335877862595425"/>
        </c:manualLayout>
      </c:layout>
      <c:barChart>
        <c:barDir val="col"/>
        <c:grouping val="clustered"/>
        <c:ser>
          <c:idx val="0"/>
          <c:order val="0"/>
          <c:tx>
            <c:strRef>
              <c:f>Sheet1!$C$5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999FF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Sheet1!$C$6:$C$8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93366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Sheet1!$D$6:$D$8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CC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Sheet1!$E$6:$E$8</c:f>
              <c:numCache>
                <c:formatCode>General</c:formatCode>
                <c:ptCount val="3"/>
                <c:pt idx="0">
                  <c:v>19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Sheet1!$F$5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CFFFF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Sheet1!$F$6:$F$8</c:f>
              <c:numCache>
                <c:formatCode>General</c:formatCode>
                <c:ptCount val="3"/>
                <c:pt idx="0">
                  <c:v>3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</c:ser>
        <c:ser>
          <c:idx val="4"/>
          <c:order val="4"/>
          <c:tx>
            <c:strRef>
              <c:f>Sheet1!$G$5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660066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Sheet1!$G$6:$G$8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axId val="247210368"/>
        <c:axId val="247211904"/>
      </c:barChart>
      <c:catAx>
        <c:axId val="247210368"/>
        <c:scaling>
          <c:orientation val="minMax"/>
        </c:scaling>
        <c:axPos val="b"/>
        <c:numFmt formatCode="General" sourceLinked="1"/>
        <c:tickLblPos val="nextTo"/>
        <c:spPr>
          <a:ln w="50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7211904"/>
        <c:crosses val="autoZero"/>
        <c:auto val="1"/>
        <c:lblAlgn val="ctr"/>
        <c:lblOffset val="100"/>
        <c:tickLblSkip val="1"/>
        <c:tickMarkSkip val="1"/>
      </c:catAx>
      <c:valAx>
        <c:axId val="247211904"/>
        <c:scaling>
          <c:orientation val="minMax"/>
        </c:scaling>
        <c:axPos val="l"/>
        <c:majorGridlines>
          <c:spPr>
            <a:ln w="502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0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7210368"/>
        <c:crosses val="autoZero"/>
        <c:crossBetween val="between"/>
      </c:valAx>
      <c:spPr>
        <a:solidFill>
          <a:srgbClr val="C0C0C0"/>
        </a:solidFill>
        <a:ln w="20094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3836978131212656"/>
          <c:y val="0.25954198473282442"/>
          <c:w val="5.3677932405566585E-2"/>
          <c:h val="0.40458015267175584"/>
        </c:manualLayout>
      </c:layout>
      <c:spPr>
        <a:solidFill>
          <a:srgbClr val="FFFFFF"/>
        </a:solidFill>
        <a:ln w="5023">
          <a:solidFill>
            <a:srgbClr val="000000"/>
          </a:solidFill>
          <a:prstDash val="solid"/>
        </a:ln>
      </c:spPr>
      <c:txPr>
        <a:bodyPr/>
        <a:lstStyle/>
        <a:p>
          <a:pPr>
            <a:defRPr sz="137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5023">
      <a:solidFill>
        <a:srgbClr val="000000"/>
      </a:solidFill>
      <a:prstDash val="solid"/>
    </a:ln>
  </c:spPr>
  <c:txPr>
    <a:bodyPr/>
    <a:lstStyle/>
    <a:p>
      <a:pPr>
        <a:defRPr sz="150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3558648111332003E-2"/>
          <c:y val="8.396946564885617E-2"/>
          <c:w val="0.84493041749503628"/>
          <c:h val="0.76335877862595425"/>
        </c:manualLayout>
      </c:layout>
      <c:barChart>
        <c:barDir val="col"/>
        <c:grouping val="clustered"/>
        <c:ser>
          <c:idx val="0"/>
          <c:order val="0"/>
          <c:tx>
            <c:strRef>
              <c:f>Sheet1!$C$5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999FF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Sheet1!$C$6:$C$8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93366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Sheet1!$D$6:$D$8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CC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Sheet1!$E$6:$E$8</c:f>
              <c:numCache>
                <c:formatCode>General</c:formatCode>
                <c:ptCount val="3"/>
                <c:pt idx="0">
                  <c:v>15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Sheet1!$F$5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CFFFF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Sheet1!$F$6:$F$8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Sheet1!$G$5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660066"/>
            </a:solidFill>
            <a:ln w="20094">
              <a:solidFill>
                <a:srgbClr val="000000"/>
              </a:solidFill>
              <a:prstDash val="solid"/>
            </a:ln>
          </c:spPr>
          <c:cat>
            <c:strRef>
              <c:f>Sheet1!$B$6:$B$8</c:f>
              <c:strCache>
                <c:ptCount val="3"/>
                <c:pt idx="0">
                  <c:v>Q4</c:v>
                </c:pt>
                <c:pt idx="1">
                  <c:v>Q5</c:v>
                </c:pt>
                <c:pt idx="2">
                  <c:v>Q6</c:v>
                </c:pt>
              </c:strCache>
            </c:strRef>
          </c:cat>
          <c:val>
            <c:numRef>
              <c:f>Sheet1!$G$6:$G$8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</c:ser>
        <c:axId val="247161216"/>
        <c:axId val="247162752"/>
      </c:barChart>
      <c:catAx>
        <c:axId val="247161216"/>
        <c:scaling>
          <c:orientation val="minMax"/>
        </c:scaling>
        <c:axPos val="b"/>
        <c:numFmt formatCode="General" sourceLinked="1"/>
        <c:tickLblPos val="nextTo"/>
        <c:spPr>
          <a:ln w="50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7162752"/>
        <c:crosses val="autoZero"/>
        <c:auto val="1"/>
        <c:lblAlgn val="ctr"/>
        <c:lblOffset val="100"/>
        <c:tickLblSkip val="1"/>
        <c:tickMarkSkip val="1"/>
      </c:catAx>
      <c:valAx>
        <c:axId val="247162752"/>
        <c:scaling>
          <c:orientation val="minMax"/>
        </c:scaling>
        <c:axPos val="l"/>
        <c:majorGridlines>
          <c:spPr>
            <a:ln w="502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0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7161216"/>
        <c:crosses val="autoZero"/>
        <c:crossBetween val="between"/>
      </c:valAx>
      <c:spPr>
        <a:solidFill>
          <a:srgbClr val="C0C0C0"/>
        </a:solidFill>
        <a:ln w="20094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3836978131212656"/>
          <c:y val="0.25954198473282442"/>
          <c:w val="5.3677932405566585E-2"/>
          <c:h val="0.40458015267175584"/>
        </c:manualLayout>
      </c:layout>
      <c:spPr>
        <a:solidFill>
          <a:srgbClr val="FFFFFF"/>
        </a:solidFill>
        <a:ln w="5023">
          <a:solidFill>
            <a:srgbClr val="000000"/>
          </a:solidFill>
          <a:prstDash val="solid"/>
        </a:ln>
      </c:spPr>
      <c:txPr>
        <a:bodyPr/>
        <a:lstStyle/>
        <a:p>
          <a:pPr>
            <a:defRPr sz="137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5023">
      <a:solidFill>
        <a:srgbClr val="000000"/>
      </a:solidFill>
      <a:prstDash val="solid"/>
    </a:ln>
  </c:spPr>
  <c:txPr>
    <a:bodyPr/>
    <a:lstStyle/>
    <a:p>
      <a:pPr>
        <a:defRPr sz="150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5DB3CD1-A06F-4BF8-A537-F5A4B0EEF396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9F74A9C8-FA64-4862-BAC8-13D0D7FB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C6EA21AF-39E5-45C5-8C7D-057C3766547D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E59BEC1E-E9CA-4964-8141-0411BD871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AC564-8FF3-40DD-94F7-85EF1EDBEBF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7204"/>
            <a:fld id="{82776B06-4BE6-441C-90DC-61E90F0C2F3D}" type="slidenum">
              <a:rPr lang="en-US" smtClean="0">
                <a:solidFill>
                  <a:prstClr val="black"/>
                </a:solidFill>
              </a:rPr>
              <a:pPr defTabSz="977204"/>
              <a:t>10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3003"/>
            <a:fld id="{369108E8-A255-4068-9B11-5C3136A8E4E8}" type="slidenum">
              <a:rPr lang="en-US" smtClean="0">
                <a:solidFill>
                  <a:srgbClr val="000000"/>
                </a:solidFill>
              </a:rPr>
              <a:pPr defTabSz="1033003"/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726" y="3475705"/>
            <a:ext cx="7675756" cy="3290529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2"/>
          <p:cNvSpPr>
            <a:spLocks noChangeArrowheads="1"/>
          </p:cNvSpPr>
          <p:nvPr/>
        </p:nvSpPr>
        <p:spPr bwMode="auto">
          <a:xfrm>
            <a:off x="1281467" y="3475705"/>
            <a:ext cx="7038277" cy="329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312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Table summarizes my perception of the shift.  A version of this table is available in New Paradigms for Engineering Education -- FIE Conf proceedings 97 (avail on the www)</a:t>
            </a:r>
          </a:p>
          <a:p>
            <a:pPr defTabSz="10312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 defTabSz="10312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One of the most significant changes that has occurred is the shift from "pouring in knowledge" to "creating a climate where learning flows among students and the professor"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2"/>
          <p:cNvSpPr>
            <a:spLocks noChangeArrowheads="1"/>
          </p:cNvSpPr>
          <p:nvPr/>
        </p:nvSpPr>
        <p:spPr bwMode="auto">
          <a:xfrm>
            <a:off x="1278211" y="3475705"/>
            <a:ext cx="7044783" cy="329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330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Table summarizes my perception of the shift.  A version of this table is available in New Paradigms for Engineering Education -- FIE Conf proceedings 97 (avail on the www)</a:t>
            </a:r>
          </a:p>
          <a:p>
            <a:pPr defTabSz="10330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10330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One of the most significant changes that has occurred is the shift from "pouring in knowledge" to "creating a climate where learning flows among students and the professor"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EC1E-E9CA-4964-8141-0411BD871B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EC1E-E9CA-4964-8141-0411BD871B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DBEB6-03E6-4953-85B5-33A3369D1289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320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973"/>
            <a:ext cx="7680960" cy="3292340"/>
          </a:xfrm>
        </p:spPr>
        <p:txBody>
          <a:bodyPr lIns="91367" tIns="45684" rIns="91367" bIns="456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EC1E-E9CA-4964-8141-0411BD871B0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EC1E-E9CA-4964-8141-0411BD871B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751D9-B4CB-4AE0-AE22-DF5B446C051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42B2B-2133-4308-82B5-F7B638E68206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85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95613" y="557213"/>
            <a:ext cx="3616325" cy="2711450"/>
          </a:xfrm>
          <a:ln/>
        </p:spPr>
      </p:sp>
      <p:sp>
        <p:nvSpPr>
          <p:cNvPr id="238595" name="Rectangle 3"/>
          <p:cNvSpPr>
            <a:spLocks noGrp="1"/>
          </p:cNvSpPr>
          <p:nvPr>
            <p:ph type="body" idx="1"/>
          </p:nvPr>
        </p:nvSpPr>
        <p:spPr>
          <a:xfrm>
            <a:off x="1283073" y="3456209"/>
            <a:ext cx="7035060" cy="3328616"/>
          </a:xfrm>
        </p:spPr>
        <p:txBody>
          <a:bodyPr lIns="91375" tIns="45689" rIns="91375" bIns="45689"/>
          <a:lstStyle/>
          <a:p>
            <a:pPr eaLnBrk="1" hangingPunct="1"/>
            <a:r>
              <a:rPr lang="en-US" dirty="0" smtClean="0"/>
              <a:t>Models of how learning works – (1) learning</a:t>
            </a:r>
            <a:r>
              <a:rPr lang="en-US" baseline="0" dirty="0" smtClean="0"/>
              <a:t> as response strengthening, (2) learning as information acquisition, (3) learning as knowledge construction and (4) learning as social knowledge construction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0540E-DF73-47A4-A068-8BEF6EF7BA59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893" y="3474974"/>
            <a:ext cx="7039424" cy="3292341"/>
          </a:xfrm>
          <a:noFill/>
          <a:ln/>
        </p:spPr>
        <p:txBody>
          <a:bodyPr lIns="91385" tIns="45690" rIns="91385" bIns="45690"/>
          <a:lstStyle/>
          <a:p>
            <a:pPr>
              <a:spcBef>
                <a:spcPct val="0"/>
              </a:spcBef>
            </a:pPr>
            <a:endParaRPr lang="en-US" sz="25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C9F54-2311-4AAD-AFB9-7DC5860F5CB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73388" y="550863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171" y="3475221"/>
            <a:ext cx="7674871" cy="32903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15" tIns="45007" rIns="90015" bIns="450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8EF89-D59C-4161-8D0B-7C94755E7CA6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411" name="Rectangle 7"/>
          <p:cNvSpPr txBox="1">
            <a:spLocks noGrp="1" noChangeArrowheads="1"/>
          </p:cNvSpPr>
          <p:nvPr/>
        </p:nvSpPr>
        <p:spPr bwMode="auto">
          <a:xfrm>
            <a:off x="5437776" y="6948692"/>
            <a:ext cx="4161246" cy="3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10" tIns="46455" rIns="92910" bIns="46455" anchor="b"/>
          <a:lstStyle/>
          <a:p>
            <a:pPr algn="r" defTabSz="929890" fontAlgn="base">
              <a:spcBef>
                <a:spcPct val="0"/>
              </a:spcBef>
              <a:spcAft>
                <a:spcPct val="0"/>
              </a:spcAft>
            </a:pPr>
            <a:fld id="{C659728F-D308-4054-AF74-0925C3CD1C3C}" type="slidenum">
              <a:rPr lang="en-US" sz="1100" smtClean="0">
                <a:solidFill>
                  <a:prstClr val="black"/>
                </a:solidFill>
                <a:latin typeface="Arial" charset="0"/>
              </a:rPr>
              <a:pPr algn="r" defTabSz="92989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1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910" tIns="46455" rIns="92910" bIns="4645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0BF36-9A27-4BCB-B123-25DA78729C77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888" tIns="46445" rIns="92888" bIns="4644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129029" name="Slide Number Placeholder 3"/>
          <p:cNvSpPr txBox="1">
            <a:spLocks noGrp="1"/>
          </p:cNvSpPr>
          <p:nvPr/>
        </p:nvSpPr>
        <p:spPr bwMode="auto">
          <a:xfrm>
            <a:off x="5437776" y="6948692"/>
            <a:ext cx="4161246" cy="3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8" tIns="46445" rIns="92888" bIns="46445" anchor="b"/>
          <a:lstStyle/>
          <a:p>
            <a:pPr algn="r" defTabSz="929836"/>
            <a:fld id="{FC3B4A25-DD4E-4818-B270-4EC491FF4736}" type="slidenum">
              <a:rPr lang="en-US" sz="1200">
                <a:solidFill>
                  <a:srgbClr val="000000"/>
                </a:solidFill>
              </a:rPr>
              <a:pPr algn="r" defTabSz="929836"/>
              <a:t>26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117C7-2636-4F50-8BBB-13D46DA114DA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33" tIns="46568" rIns="93133" bIns="46568"/>
          <a:lstStyle/>
          <a:p>
            <a:pPr eaLnBrk="1" hangingPunct="1"/>
            <a:endParaRPr lang="en-US" smtClean="0"/>
          </a:p>
        </p:txBody>
      </p:sp>
      <p:sp>
        <p:nvSpPr>
          <p:cNvPr id="131077" name="Slide Number Placeholder 3"/>
          <p:cNvSpPr txBox="1">
            <a:spLocks noGrp="1"/>
          </p:cNvSpPr>
          <p:nvPr/>
        </p:nvSpPr>
        <p:spPr bwMode="auto">
          <a:xfrm>
            <a:off x="5437774" y="6948692"/>
            <a:ext cx="4161248" cy="3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3" tIns="46568" rIns="93133" bIns="46568" anchor="b"/>
          <a:lstStyle/>
          <a:p>
            <a:pPr algn="r" defTabSz="932279" fontAlgn="base">
              <a:spcBef>
                <a:spcPct val="0"/>
              </a:spcBef>
              <a:spcAft>
                <a:spcPct val="0"/>
              </a:spcAft>
            </a:pPr>
            <a:fld id="{C7EA7F10-D209-4882-9448-3232279EEBA5}" type="slidenum">
              <a:rPr lang="en-US" sz="1200">
                <a:solidFill>
                  <a:srgbClr val="000000"/>
                </a:solidFill>
              </a:rPr>
              <a:pPr algn="r" defTabSz="932279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12E3D-A605-43EB-978B-C63BB4DF3710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28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5437775" y="6948692"/>
            <a:ext cx="4161248" cy="3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2" tIns="48321" rIns="96642" bIns="48321" anchor="b"/>
          <a:lstStyle/>
          <a:p>
            <a:pPr algn="r" defTabSz="967134" fontAlgn="base">
              <a:spcBef>
                <a:spcPct val="0"/>
              </a:spcBef>
              <a:spcAft>
                <a:spcPct val="0"/>
              </a:spcAft>
            </a:pPr>
            <a:fld id="{9F23BEDD-AF12-45F8-9BD8-6503B7DC25AA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67134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57C59-EA84-41AA-A003-F01BF254C432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5437775" y="6948692"/>
            <a:ext cx="4161248" cy="3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2" tIns="48321" rIns="96642" bIns="48321" anchor="b"/>
          <a:lstStyle/>
          <a:p>
            <a:pPr algn="r" defTabSz="967134" fontAlgn="base">
              <a:spcBef>
                <a:spcPct val="0"/>
              </a:spcBef>
              <a:spcAft>
                <a:spcPct val="0"/>
              </a:spcAft>
            </a:pPr>
            <a:fld id="{DF71D5E9-EF6E-405E-9DD8-DB31D01AFFCA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67134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EC1E-E9CA-4964-8141-0411BD871B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FC086-60E8-491F-80D6-6E9A628177C9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52DCA-6932-4E5E-AD19-B70CFFC47C8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32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F984-8462-4322-ADD3-43BF4197DF4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6B72C-40F3-417C-A3FD-CA9B72DBBE71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F984-8462-4322-ADD3-43BF4197DF4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1D070-0257-4A99-858D-8E61C0A27419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2DAB5-E7C8-4FC6-90F8-EB32390DB12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40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932" tIns="46466" rIns="92932" bIns="46466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0895-D45A-4A74-BD15-897D7E2E13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41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5124A-9E7B-464D-8EE3-89C36C1F20C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42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932" tIns="46466" rIns="92932" bIns="46466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5129F-B756-406A-9FEB-FE9D0C69556E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EC1E-E9CA-4964-8141-0411BD871B0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EC1E-E9CA-4964-8141-0411BD871B0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6DF91-66C8-4B8E-82A3-28088CAC197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46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971"/>
            <a:ext cx="7680960" cy="3292341"/>
          </a:xfrm>
          <a:noFill/>
          <a:ln/>
        </p:spPr>
        <p:txBody>
          <a:bodyPr lIns="92937" tIns="46469" rIns="92937" bIns="46469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174DA-2861-4682-9796-BD9EF0D68C8B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407BC-EB77-4B52-9422-0DC0265AD03A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2DAB5-E7C8-4FC6-90F8-EB32390DB12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932" tIns="46466" rIns="92932" bIns="46466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EC1E-E9CA-4964-8141-0411BD871B0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C6FDE-DBBD-47AA-8732-9CF7A4665F89}" type="slidenum">
              <a:rPr lang="en-US"/>
              <a:pPr/>
              <a:t>53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ED-901F-B94D-85F8-5699F016FA4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E3323-C15E-409B-BC85-430E6251278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55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971"/>
            <a:ext cx="7680960" cy="3292341"/>
          </a:xfrm>
          <a:noFill/>
          <a:ln/>
        </p:spPr>
        <p:txBody>
          <a:bodyPr lIns="95259" tIns="47628" rIns="95259" bIns="4762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C9974-DDED-473A-8C7A-40DFDFE6C14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56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972"/>
            <a:ext cx="7680960" cy="3292341"/>
          </a:xfrm>
          <a:noFill/>
          <a:ln/>
        </p:spPr>
        <p:txBody>
          <a:bodyPr lIns="96840" tIns="48420" rIns="96840" bIns="48420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7DBDD-50DA-435E-B15F-77B6F70801B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57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971"/>
            <a:ext cx="7680960" cy="3292341"/>
          </a:xfrm>
          <a:noFill/>
          <a:ln/>
        </p:spPr>
        <p:txBody>
          <a:bodyPr lIns="95257" tIns="47628" rIns="95257" bIns="4762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278706" y="3476222"/>
            <a:ext cx="7043790" cy="329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689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Table summarizes my perception of the shift.  A version of this table is available in New Paradigms for Engineering Education -- FIE Conf proceedings 97 (avail on the www)</a:t>
            </a:r>
          </a:p>
          <a:p>
            <a:pPr defTabSz="96892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defTabSz="9689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One of the most significant changes that has occurred is the shift from "pouring in knowledge" to "creating a climate where learning flows among students and the professor"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EC1E-E9CA-4964-8141-0411BD871B0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280890" y="3474971"/>
            <a:ext cx="7039426" cy="32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05763" eaLnBrk="0" hangingPunct="0"/>
            <a:r>
              <a:rPr lang="en-US" sz="1400" dirty="0">
                <a:solidFill>
                  <a:srgbClr val="000000"/>
                </a:solidFill>
              </a:rPr>
              <a:t>8:30-9:30?Take copies of Active </a:t>
            </a:r>
            <a:r>
              <a:rPr lang="en-US" sz="1400" dirty="0" err="1">
                <a:solidFill>
                  <a:srgbClr val="000000"/>
                </a:solidFill>
              </a:rPr>
              <a:t>Lrn</a:t>
            </a:r>
            <a:r>
              <a:rPr lang="en-US" sz="1400" dirty="0">
                <a:solidFill>
                  <a:srgbClr val="000000"/>
                </a:solidFill>
              </a:rPr>
              <a:t>, HTMI, New Paradigms, 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751D9-B4CB-4AE0-AE22-DF5B446C051A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861EC-7E45-41F5-BE57-861C97DDA9ED}" type="slidenum">
              <a:rPr lang="en-US" smtClean="0">
                <a:latin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0213" y="547688"/>
            <a:ext cx="3660775" cy="274478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14" tIns="48306" rIns="96614" bIns="48306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EC1E-E9CA-4964-8141-0411BD871B0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EC1E-E9CA-4964-8141-0411BD871B0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EC1E-E9CA-4964-8141-0411BD871B0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1" y="6948717"/>
            <a:ext cx="4160937" cy="365276"/>
          </a:xfrm>
          <a:prstGeom prst="rect">
            <a:avLst/>
          </a:prstGeom>
          <a:ln/>
        </p:spPr>
        <p:txBody>
          <a:bodyPr lIns="91413" tIns="45708" rIns="91413" bIns="45708"/>
          <a:lstStyle/>
          <a:p>
            <a:fld id="{A65BCEE0-D049-4CD3-B38F-276B3FCDDE24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7688"/>
            <a:ext cx="3657600" cy="2743200"/>
          </a:xfrm>
          <a:prstGeom prst="rect">
            <a:avLst/>
          </a:prstGeom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971"/>
            <a:ext cx="7680960" cy="3292341"/>
          </a:xfrm>
          <a:prstGeom prst="rect">
            <a:avLst/>
          </a:prstGeom>
        </p:spPr>
        <p:txBody>
          <a:bodyPr lIns="94816" tIns="47407" rIns="94816" bIns="474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1" y="6948717"/>
            <a:ext cx="4160937" cy="365276"/>
          </a:xfrm>
          <a:prstGeom prst="rect">
            <a:avLst/>
          </a:prstGeom>
          <a:ln/>
        </p:spPr>
        <p:txBody>
          <a:bodyPr lIns="91413" tIns="45708" rIns="91413" bIns="45708"/>
          <a:lstStyle/>
          <a:p>
            <a:fld id="{A65BCEE0-D049-4CD3-B38F-276B3FCDDE24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7688"/>
            <a:ext cx="3657600" cy="2743200"/>
          </a:xfrm>
          <a:prstGeom prst="rect">
            <a:avLst/>
          </a:prstGeom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971"/>
            <a:ext cx="7680960" cy="3292341"/>
          </a:xfrm>
          <a:prstGeom prst="rect">
            <a:avLst/>
          </a:prstGeom>
        </p:spPr>
        <p:txBody>
          <a:bodyPr lIns="94816" tIns="47407" rIns="94816" bIns="474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3003"/>
            <a:fld id="{2F2A4B82-F49B-41C4-96C8-ED5E7E4DC7E2}" type="slidenum">
              <a:rPr lang="en-US" smtClean="0">
                <a:solidFill>
                  <a:prstClr val="black"/>
                </a:solidFill>
              </a:rPr>
              <a:pPr defTabSz="1033003"/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1280890" y="3474971"/>
            <a:ext cx="7039426" cy="32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05763" eaLnBrk="0" hangingPunct="0"/>
            <a:r>
              <a:rPr lang="en-US" sz="1400" dirty="0">
                <a:solidFill>
                  <a:srgbClr val="000000"/>
                </a:solidFill>
              </a:rPr>
              <a:t>8:30-9:30?Take copies of Active </a:t>
            </a:r>
            <a:r>
              <a:rPr lang="en-US" sz="1400" dirty="0" err="1">
                <a:solidFill>
                  <a:srgbClr val="000000"/>
                </a:solidFill>
              </a:rPr>
              <a:t>Lrn</a:t>
            </a:r>
            <a:r>
              <a:rPr lang="en-US" sz="1400" dirty="0">
                <a:solidFill>
                  <a:srgbClr val="000000"/>
                </a:solidFill>
              </a:rPr>
              <a:t>, HTMI, New Paradigms,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3003"/>
            <a:fld id="{18237D1C-1B3E-4B4B-AC9F-CD890860DDF4}" type="slidenum">
              <a:rPr lang="en-US" smtClean="0">
                <a:solidFill>
                  <a:prstClr val="black"/>
                </a:solidFill>
              </a:rPr>
              <a:pPr defTabSz="1033003"/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3AC4B-3868-452D-AE1F-11563B59D8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859-D5D6-4DEE-B26A-FCC4E507E4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E410A-7BBD-4E32-9CDD-FE321D2663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0A9B2-96AD-4014-B5F3-B893009C7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739A-DD55-46BB-82A4-FABEF272F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546F-B68E-4039-92F1-BE963761F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41E24-4F27-4B8E-8055-830C5B18EB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C10C-4870-41AD-BB9C-BCE5ADA85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3E3B8F-FC48-4C22-9E44-56D9EDA523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F889-C37F-4BC4-962B-8CFFBC62A4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326D05-1AFD-4D76-8681-BB3AB15B7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952EF-0FA6-4AF2-90A6-F2946629F6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86C4F5-CD85-44B5-BF77-736DD8551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C964F-A537-4EC5-9A90-E19BEA4231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5807D6-729E-4863-B1B5-C081A92AD1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7382B-0EEF-40AA-AAAC-BE0690FE1E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2AB78-9C4A-419D-829E-0EA12DFFDE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CBBFA-0A35-48B3-B743-46353D0A5F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897E8D-2A4F-4C27-A180-AE140692B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0BF4-175C-49F0-8BC0-91E064EB82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6ACDF8-6589-4D0A-A681-E74983920A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95B0F-9598-4011-AC93-C32F6A7E1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15EF38-2BA4-4033-B2D8-CB30CC6529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9D5CB-7498-4E45-A1E4-AE4D70E646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9A5F-FB8C-496F-B64A-6111C305C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ADF4-5C96-4CA8-BE32-AD6EC02B5F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CFA75D-9689-4B33-B331-FA037FFFFA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8CBE1-B373-4571-88E4-A7C06CCF7E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09FFC7-CB36-417C-A633-B4D5F13299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49F-A40D-4B4D-AA92-BFFB79F472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06DF-03D3-426B-B76C-A76FAF1C9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A585-697C-4C90-A6E5-8A55F56DA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597E-12D6-4DF3-9FED-4CD4247FF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675E7-3246-4725-A542-FA6586AF7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E4913-75D0-46D4-A730-EBAA1F993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EF07B-BD69-495B-B247-120FAE76C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1DC4C-DCFE-4390-9B67-17D5C06B5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A23E1-765F-42F0-9558-6B100002A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0487-7680-43F3-981C-15BAB9814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C7577-E0AC-48A4-B750-136BA101F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4965C-7B77-44B1-A28B-7F1D62487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81CCB-5C3D-4062-8EAD-D0813DB42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C4B0-94B8-4DF9-B4B2-314CA8184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D996D-FAF4-4787-B2A3-A3709C8C4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59891-7B26-4325-BD1D-AF5724D570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9D5CDB-2609-4B82-94E3-23732D0E99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20003-A407-483E-9BCD-CB807466D3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2C301-CF85-4891-8250-45988AE5F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42446-62A9-430A-8CC3-59C85DD86A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D7F0-73E0-4677-B9DC-C60781DF20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21645-1183-4E96-8A40-614C2A4731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F01E-196A-40A4-B6E9-5FF2B33891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035ED-4013-47AD-B510-7160C087EA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B0714-A9E4-4D7E-AB1B-2999DF546A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4EA2B-9487-45E3-B33C-B801FA45D9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A8993-7648-485A-9E9E-9367DC08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0A184-3566-4335-860C-7DFFD2B7C3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CE13A-EDDF-4F77-8457-AFC125C316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FE2F6-C752-462D-8DA7-CEFD4B8B1E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B99B6B-F429-4469-AF99-C35B5924F6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A9A8-E7F1-4CC9-A90B-45025BBC7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4624-3596-43FB-8938-55D2C960E9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5B01-ECAB-4479-89BB-800841A47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1EE9-DA10-46D6-BF0C-E1CC1A26FE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F1A2-25A4-4278-BF83-86DC10FC45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6493-5360-42CC-96FF-34351ABE0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36D6DCA-3146-4724-9C3F-ED8F1AA87CA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CA2-7E50-426B-A280-7F41BE3C9A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4BFD-A9EF-4186-844A-67266A4FE9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17EF-E932-440D-B9F6-7860D4CC0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BA7F-D8B5-45D1-AEA0-347C84331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82EC-B891-4202-963A-C43C49B79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43A4-2003-4A2F-AD9A-925711270F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5D71-9B99-462B-BF0C-B6B45A9F9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A358-3BD2-4B50-9817-F30F66BD1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9594-D217-41DD-B142-4D99FC194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584A-E554-4617-BDAC-251B979C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52AE-1EBA-47DE-B3AB-5EEA159E3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12DB-37C2-43C6-8224-6C82BC5F74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92CE-48DF-47CE-8A26-1352B2C51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9B7A-420F-4CD4-BC78-9AD2483FF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F103-C080-4D99-A2F6-428B5B683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3C4C-07D0-4E0B-861D-04A86C5F8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901D-947F-47CF-918C-1D7D0991E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4C8C-9D2B-4F7B-8D7C-98D00CB52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2A6B-7CD4-477A-BA05-061F29837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739A-DD55-46BB-82A4-FABEF272F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546F-B68E-4039-92F1-BE963761F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D433C-6DA2-41CE-ACD5-55542B2DB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F985E0-3D22-4DBF-88FD-65E51BE8E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B80C4-7A02-4148-898C-D1B731A774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36DA13-F160-4000-B79A-1C824EEFDE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E8E62-A12D-407E-8CA7-8BFFEADB1E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D54CDB-1E33-4090-92D0-70A9DE4AC6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8AE03-D055-448A-AC78-76A1E2BE62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991588-11C3-49AA-923B-BD9BA8A433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AABF-38FF-4460-9D80-E182D28A7D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84F271-6EDA-41E5-A30B-41498FBC4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18B66-BA52-4AE6-A96D-004D005611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8F76D7-7BA1-4176-A275-DC1F8FF707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4A7F8-A805-4C28-8BFB-DE1F219D97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260B82-E7A1-47D6-BCC0-51D1860ED5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32B3E-483E-4A5B-AF3B-4EE5165BF3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78D0FB-9833-46A7-8F0F-7BE90AF9A3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E41EB-3398-4F3E-B32A-E9DE02A85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3B346C-0525-41BC-B063-EC3002EF48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4F3C6-4E52-42EB-825C-F0185C9B2E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1F9D36-F2B3-4A34-88F1-DA496D44BE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0B900-CFAB-47A8-B897-DE70ACCE17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EC8B1-8D14-4892-BA98-829690883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4AB83F-2DA0-4B8D-A020-A89459A869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FE74-A0A1-4351-8AAB-AE1F2BA343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4EF2-38ED-48FE-AD4C-CDBB492B4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C8D3F-5D6B-46C5-A1C2-4049E6B82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06DF-03D3-426B-B76C-A76FAF1C9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A585-697C-4C90-A6E5-8A55F56DA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9A92E-C640-496F-A322-E2E813328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DF11-7848-4544-9908-646C29874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DC1A4A8-6532-41EF-9976-9ED063244ACF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F01CAFB-6440-4C82-AAFE-6EBB32227057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4E57E-6948-49B3-A36B-2966DDD33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37D1-AB76-4C87-8D13-613B1541A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87F76-FBA7-4FF8-BA3F-DB6211783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5B916-E2DD-48B7-BCBE-03A5D4753F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9693D-1304-401E-87FE-5BFBEADB61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63B94-4C66-44ED-A9D1-054E3F461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A5AC1-B3A8-4325-A866-01052C7BA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C941-62EC-41B3-B0BA-562BA95FE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9742-400E-49E4-B3D2-4C935D27D0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7510B-0EB2-49BA-B11E-B30FDCF8A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AA132-5ED8-4AD5-8578-0694D910D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97B41-C8BF-4573-B0CB-349831DDDE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C7B78-6AC8-4ED3-96D2-19405FCEE9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D72A-BFAB-4FBD-A9EC-1C34B9D4B1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0209E-D565-4394-83F1-AE30CBAA54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F16B-50EE-4374-9518-8DF7ABA97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52ECD-9190-406E-86B0-9D47CB5C7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7EE0-15DD-4572-8ACE-F99CB2E07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6D2A21-BF18-4299-86EE-609B68F86D4B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0A3777F-358A-4C10-BF2E-BA08D3A7B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A9CF473-FD78-4907-954C-755ED8969F44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29FB4F-8CA8-44E3-8082-3ED1D31ED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FDFB651-AF5F-498C-9F35-3AC474FEB193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7BC7B5A-57B8-4D22-92AB-6FDD3B67F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BA2369-FA1E-4DF3-8365-B82D8FFCA0E6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1571FD-063B-4BCA-AA17-7414A14C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69A341E-6BEA-4EE7-A832-2FB948AC8456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FA421F-99F6-48C7-9218-9458F8EAF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2E66F01-5EC3-411C-97D2-38C7BACBE308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5071AEB-1FA9-4DA8-AE25-A35764D58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CBE910-907C-46E5-B80F-C9B63D7E23CA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32FFA1-B28E-48B6-8BD4-317AC1068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A6F633-4B5E-401C-95F3-C4B0A1105F33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51A84B-3923-4F08-9582-F3FD93EE9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B6F0905-FB69-47B0-BEFF-F8E2A910CC22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AE2016-C403-452D-8004-5EA5067B7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67A8-1CB8-48CD-9E92-B74C70CCF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139B23B-6C21-4738-82B8-AF8343F0F12F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C452E2-2347-4B77-999A-B86CF8809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22DF23D-664A-4F0F-9922-C58D58450251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DABC6D-12CF-40B7-BD59-3D38F0AAE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514C84-267A-4EA2-86CB-F4076DE82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2A2798-0612-4F71-83BF-994E6BB84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43BEE57-933F-462B-AAA6-43FC36653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D36A47-9343-40B6-AFED-0AC192F94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B6D94A-BB94-4400-9EDB-21C908C9F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D256DB-D51F-418F-9C7A-5EC8AE9E1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358C85-1B45-4315-8DD5-E68665073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ADB5AAC-8408-4F0B-AECB-B33772CEE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AD7193-1AA4-4364-9AE6-6DC26CEBA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379677C-4A39-4604-96BF-D62619F49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90EE4D5-35C7-444E-BD76-30A288A0F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1BA919-EC10-4566-B3A2-A4953C8E7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CAD20B-F752-4662-9787-00C2717B2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2D32495-C804-4D2E-8BC7-F1E8205C8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D8AD82B-5E31-481B-900C-878F8AF00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D074FE-8C94-45C9-91F6-180DF6D81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30439-DA52-4F59-812C-15DE78BC41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ACE02-3941-49AC-86C4-73E86D9FE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0D154-41A9-49DB-AD5E-75F46F80A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FDB0C6-1077-4571-AED7-15811A9EE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241B19-6A4B-4D2C-9ACE-9930A57CD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8AB9C8-DE81-4ADB-9926-3DDEE5E3A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79CE11-4B8D-41DE-9A4D-C4512D1C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EB307B-28F4-48F1-A35E-EFF7367CD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E51DBA-7F5A-4A4B-AC83-4BE688C40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861353-A0D3-465E-8972-50E50D755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43E996-3403-4CC2-ADA5-9B51D6C87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D55581-DBE8-4AFA-AF99-905346283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813DEE-DC49-40E8-BA8D-311486030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8B2D8DE-34FA-4082-99D4-BC86E8037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CE6E35-C2B1-422C-8202-9DA822AE6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AADA-E177-49C0-83AF-A8ABF738A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52A0-C36E-4CAE-8BDE-586E9B77D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2119-0CC5-4011-9C0D-4116E096E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25A2-64DB-4B53-8BCB-7BECC5880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8371-9029-4895-9A2A-2177979B4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A72C-802B-4E2D-AA73-243EB6758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010A-7A15-438F-82EC-56453E1DC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309E-4F60-4D9A-9F64-E2F19FC96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42C6B-F65F-4E8F-9968-D0B7A34A0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E655-A032-4438-AD3A-546A14CFD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3A9A-016D-48BB-9C5F-D9FBDA33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CA1F-E33C-4260-BC54-27EE920F1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191C-9737-4E62-8CF4-B2A01A10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8C34-7C4A-45D7-B00F-E308C44D4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3169-97EE-47DA-A4FC-F5B5C1C4E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002B-BFD1-4C05-99C0-56D00E771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59D96-6552-4E96-BB74-5668CBEFC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21AD-8CCD-4AFA-9887-74DE5A0C2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92BB-1E72-4C0B-9D5B-01708B0F3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FA9D-4E48-4692-BC7F-4CE205536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C1F73-5686-4ABD-889D-C3EC0079A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4825-9404-4C7C-AEFF-DF5B69221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2BC5-BE87-43E7-97DB-F917D4B58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B7C1-4E93-437B-81D8-DC2581715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76CC-C7C9-4CDE-8EC6-BF77A4DAB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13AF-403F-4331-84C1-95058049C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8740-C36D-467B-A5E6-B21B03537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41E24-4F27-4B8E-8055-830C5B18EB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C10C-4870-41AD-BB9C-BCE5ADA85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EC8AD-20D4-4A9F-8B0F-C7B65C6BB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3E3B8F-FC48-4C22-9E44-56D9EDA523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F889-C37F-4BC4-962B-8CFFBC62A4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326D05-1AFD-4D76-8681-BB3AB15B7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952EF-0FA6-4AF2-90A6-F2946629F6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86C4F5-CD85-44B5-BF77-736DD8551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C964F-A537-4EC5-9A90-E19BEA4231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5807D6-729E-4863-B1B5-C081A92AD1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7382B-0EEF-40AA-AAAC-BE0690FE1E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2AB78-9C4A-419D-829E-0EA12DFFDE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CBBFA-0A35-48B3-B743-46353D0A5F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897E8D-2A4F-4C27-A180-AE140692B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0BF4-175C-49F0-8BC0-91E064EB82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6ACDF8-6589-4D0A-A681-E74983920A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95B0F-9598-4011-AC93-C32F6A7E1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15EF38-2BA4-4033-B2D8-CB30CC6529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9D5CB-7498-4E45-A1E4-AE4D70E646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CFA75D-9689-4B33-B331-FA037FFFFA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8CBE1-B373-4571-88E4-A7C06CCF7E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09FFC7-CB36-417C-A633-B4D5F13299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49F-A40D-4B4D-AA92-BFFB79F472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EB8C0-B80F-44FF-9C97-03B817698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06DF-03D3-426B-B76C-A76FAF1C9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A585-697C-4C90-A6E5-8A55F56DA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423A7-FA92-4726-847F-B9368D07B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49503-95C2-4C89-A92C-ECA72DBFE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41E24-4F27-4B8E-8055-830C5B18EB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C10C-4870-41AD-BB9C-BCE5ADA85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3E3B8F-FC48-4C22-9E44-56D9EDA523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F889-C37F-4BC4-962B-8CFFBC62A4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326D05-1AFD-4D76-8681-BB3AB15B7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952EF-0FA6-4AF2-90A6-F2946629F6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86C4F5-CD85-44B5-BF77-736DD8551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C964F-A537-4EC5-9A90-E19BEA4231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5F01-C664-4265-84B8-9CB5D4E3F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6C907-B3A4-47EE-803D-B9582610D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5807D6-729E-4863-B1B5-C081A92AD1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7382B-0EEF-40AA-AAAC-BE0690FE1E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2AB78-9C4A-419D-829E-0EA12DFFDE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CBBFA-0A35-48B3-B743-46353D0A5F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897E8D-2A4F-4C27-A180-AE140692B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0BF4-175C-49F0-8BC0-91E064EB82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6ACDF8-6589-4D0A-A681-E74983920A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95B0F-9598-4011-AC93-C32F6A7E1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15EF38-2BA4-4033-B2D8-CB30CC6529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9D5CB-7498-4E45-A1E4-AE4D70E646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CFA75D-9689-4B33-B331-FA037FFFFA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8CBE1-B373-4571-88E4-A7C06CCF7E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09FFC7-CB36-417C-A633-B4D5F13299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49F-A40D-4B4D-AA92-BFFB79F472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06DF-03D3-426B-B76C-A76FAF1C9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A585-697C-4C90-A6E5-8A55F56DA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36D6DCA-3146-4724-9C3F-ED8F1AA87CA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CA2-7E50-426B-A280-7F41BE3C9A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02DFD3-F00D-4105-A742-38A24159BA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365C5-B15E-44C4-8FDF-9C52E998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498BA-1902-4091-AC38-633DE6F6E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EFF0B-2556-454F-BDD4-D452D98DE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CAAD2F-2487-4773-9200-C645C61E72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56D96-FA58-4A03-8C09-46DDDEAC5A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0A7C7-C288-40AF-9FFF-01528DDA6D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4D8D5-924E-47A7-9237-F01368F3E8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2562E5-7A8E-4663-AF5B-7294E3A89D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F553C-C2E7-43F1-A4FC-911E463F7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9EB6EC-3534-49CC-A9D8-BE0787F6D0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753F6-B266-49FE-ADC8-1CAC1AA486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77D576-0BDC-473B-ADF1-AC615D3E86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D83E9-2346-4872-A0F5-B60F86F41F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C2A2DD-E46F-452C-ACB3-C11B10694F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7739D-1DA4-43E0-BD94-9F454DB8D4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7A037-2CC3-4FB8-96ED-FE600EE3ED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12AB6-4C31-4414-A052-C01C20FDF4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E9B68D-6B46-480B-BDD9-CA958D3BC0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FDFD9-0F47-4248-90BE-30C69BDB55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54332C-74E8-44F5-B2E2-D43A49201C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0D5F5-B8B7-4614-8D8D-FECFECEA89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A81197-A315-4B46-837E-D0BD1FE9E0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05696-5262-4766-B59A-189071B0DC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CCA3-F6E4-424F-ABC3-1AA4D2925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65BD-FDCA-433B-8809-97B2A4F53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fld id="{659AD747-26C3-4B47-BFF2-D39D006C2C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13FB88-36FB-4D57-A33D-A6212BEC2A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A9A8-E7F1-4CC9-A90B-45025BBC7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4624-3596-43FB-8938-55D2C960E9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5B01-ECAB-4479-89BB-800841A47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1EE9-DA10-46D6-BF0C-E1CC1A26FE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F1A2-25A4-4278-BF83-86DC10FC45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6493-5360-42CC-96FF-34351ABE0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4BFD-A9EF-4186-844A-67266A4FE9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17EF-E932-440D-B9F6-7860D4CC0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BA7F-D8B5-45D1-AEA0-347C84331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82EC-B891-4202-963A-C43C49B79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43A4-2003-4A2F-AD9A-925711270F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5D71-9B99-462B-BF0C-B6B45A9F9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A358-3BD2-4B50-9817-F30F66BD1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9594-D217-41DD-B142-4D99FC194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584A-E554-4617-BDAC-251B979C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52AE-1EBA-47DE-B3AB-5EEA159E3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12DB-37C2-43C6-8224-6C82BC5F74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92CE-48DF-47CE-8A26-1352B2C51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5915-0B2B-4BB7-9DF6-3FED82FCE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9D16-48D9-4B78-953F-C9774B5DD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9B7A-420F-4CD4-BC78-9AD2483FF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F103-C080-4D99-A2F6-428B5B683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3C4C-07D0-4E0B-861D-04A86C5F8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901D-947F-47CF-918C-1D7D0991E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4C8C-9D2B-4F7B-8D7C-98D00CB52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2A6B-7CD4-477A-BA05-061F29837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739A-DD55-46BB-82A4-FABEF272F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546F-B68E-4039-92F1-BE963761F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915DD-BC96-4205-9F8F-6D7148DD5A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7F37E-9E47-4C6A-BCB6-5C61D188B5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5A85D-A2D2-48A5-A120-03D671649B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43E34-316E-4DEB-815B-414A962300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CB71C-2D64-4B76-9A87-D474C98B5C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77698-A5B0-4D26-A79A-C52F2CBCA3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6AEEB-0771-45AA-8376-FBF3466628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19191-C71D-4172-A427-87A7B2A5C9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0F190-CA50-4011-87CC-0BB7E02C55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AE795-BD41-4C78-9828-676F71B022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1AFA9-292E-4F8D-BC96-5092EBCD9D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66569-E54E-4E7B-8891-B34B72DEC2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C46F-3EC2-4E90-AEF9-86D0405B2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AAA2-1BFD-4285-BCBE-F3DE50815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AA8E8-19FC-4321-BBDC-C575CDD916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3ECF2-9367-4060-A119-CF7B08A50C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689E0-8A6A-4CB2-BCCC-A460374DDD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4F27F-BB91-4BF6-B089-EFA96AB6A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86CC8-9DB6-4453-BA01-3FFCD82E6E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E282D-4464-4F55-AC0B-9AE9B4266F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BDF75-E362-4CE9-B4A9-F241F19D10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8FCC2-AB44-4714-85D4-89659A214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CD933-D274-4C3D-969B-2677B68E30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FC57E-16D7-4DE7-8964-683D63114E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A9A8-E7F1-4CC9-A90B-45025BBC7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4624-3596-43FB-8938-55D2C960E9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5B01-ECAB-4479-89BB-800841A47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1EE9-DA10-46D6-BF0C-E1CC1A26FE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F1A2-25A4-4278-BF83-86DC10FC45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6493-5360-42CC-96FF-34351ABE0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4BFD-A9EF-4186-844A-67266A4FE9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17EF-E932-440D-B9F6-7860D4CC0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BA7F-D8B5-45D1-AEA0-347C84331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82EC-B891-4202-963A-C43C49B79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BFEEC-E7F7-4942-B9FE-97BFA88E7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784B-09F8-4404-9253-5D55F8E92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43A4-2003-4A2F-AD9A-925711270F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5D71-9B99-462B-BF0C-B6B45A9F9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A358-3BD2-4B50-9817-F30F66BD1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9594-D217-41DD-B142-4D99FC194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584A-E554-4617-BDAC-251B979C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52AE-1EBA-47DE-B3AB-5EEA159E3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12DB-37C2-43C6-8224-6C82BC5F74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92CE-48DF-47CE-8A26-1352B2C51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9B7A-420F-4CD4-BC78-9AD2483FF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F103-C080-4D99-A2F6-428B5B683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3C4C-07D0-4E0B-861D-04A86C5F8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901D-947F-47CF-918C-1D7D0991E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4C8C-9D2B-4F7B-8D7C-98D00CB52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2A6B-7CD4-477A-BA05-061F29837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739A-DD55-46BB-82A4-FABEF272F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546F-B68E-4039-92F1-BE963761F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A9A8-E7F1-4CC9-A90B-45025BBC7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4624-3596-43FB-8938-55D2C960E9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5B01-ECAB-4479-89BB-800841A47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1EE9-DA10-46D6-BF0C-E1CC1A26FE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A5F0-486A-4B37-9761-EBDD9CD53C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35B1B-41F9-4B89-8B57-276678037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F1A2-25A4-4278-BF83-86DC10FC45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6493-5360-42CC-96FF-34351ABE0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4BFD-A9EF-4186-844A-67266A4FE9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17EF-E932-440D-B9F6-7860D4CC0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BA7F-D8B5-45D1-AEA0-347C84331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82EC-B891-4202-963A-C43C49B79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43A4-2003-4A2F-AD9A-925711270F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5D71-9B99-462B-BF0C-B6B45A9F9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A358-3BD2-4B50-9817-F30F66BD1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9594-D217-41DD-B142-4D99FC194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584A-E554-4617-BDAC-251B979C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52AE-1EBA-47DE-B3AB-5EEA159E3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12DB-37C2-43C6-8224-6C82BC5F74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92CE-48DF-47CE-8A26-1352B2C51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9B7A-420F-4CD4-BC78-9AD2483FF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F103-C080-4D99-A2F6-428B5B683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3C4C-07D0-4E0B-861D-04A86C5F8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901D-947F-47CF-918C-1D7D0991E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4C8C-9D2B-4F7B-8D7C-98D00CB52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2A6B-7CD4-477A-BA05-061F29837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99900A-1C39-4AF3-8834-C849D53CC36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6EE191-CB82-4856-BF6F-BAD681052C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970" r:id="rId14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4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9D5CDB-2609-4B82-94E3-23732D0E99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971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1E7B49-E4A4-4BCA-8839-548090C4230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79DDD-F73F-4E9D-A059-5787E309C8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D10AF-82F5-4454-AC09-E626DB7E242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DC1A4A8-6532-41EF-9976-9ED063244AC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F01CAFB-6440-4C82-AAFE-6EBB3222705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972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7E050-F2CE-4D5E-944B-1602FE6EF9A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81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539A579-FA57-42C3-B7D8-8F27BBCE9501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16F70F0-F74E-4951-8BDE-499E091CF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3FA3A-609D-4FB8-9189-E5210B8A02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F5E0CF-A201-46E6-A5F6-CBF4CCCA29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AEE9B-6F4A-45AA-BB1B-92D582F1DB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94A7F-58F7-4A08-A8C3-DA219BB8A8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</p:sldLayoutIdLst>
  <p:transition spd="med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6D6DCA-3146-4724-9C3F-ED8F1AA87C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972CA2-7E50-426B-A280-7F41BE3C9A8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96376-E8DA-4CA6-AD5D-E9A192E86E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6D6DCA-3146-4724-9C3F-ED8F1AA87C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972CA2-7E50-426B-A280-7F41BE3C9A8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28D3C7C-3BA7-49B4-9FE3-03C0F61445ED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795EC51-109B-4434-BBA4-870539115F2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79DDD-F73F-4E9D-A059-5787E309C8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D10AF-82F5-4454-AC09-E626DB7E242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86C145-7772-483F-855B-15F0E88EA19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2AF752-E8CD-4EF7-AD75-C33E0E9B1D1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79DDD-F73F-4E9D-A059-5787E309C8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D10AF-82F5-4454-AC09-E626DB7E242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79DDD-F73F-4E9D-A059-5787E309C8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D10AF-82F5-4454-AC09-E626DB7E242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6D6DCA-3146-4724-9C3F-ED8F1AA87C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972CA2-7E50-426B-A280-7F41BE3C9A8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98.xml"/><Relationship Id="rId7" Type="http://schemas.openxmlformats.org/officeDocument/2006/relationships/oleObject" Target="../embeddings/oleObject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3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7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oleObject" Target="../embeddings/oleObject3.bin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oleObject" Target="../embeddings/oleObject4.bin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0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oleObject" Target="../embeddings/oleObject5.bin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8.xml"/><Relationship Id="rId4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oleObject" Target="../embeddings/oleObject6.bin"/><Relationship Id="rId2" Type="http://schemas.openxmlformats.org/officeDocument/2006/relationships/tags" Target="../tags/tag25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8.xml"/><Relationship Id="rId4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www.brookings.edu/press/Books/1997/pasteur.asp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0.xml"/><Relationship Id="rId6" Type="http://schemas.openxmlformats.org/officeDocument/2006/relationships/image" Target="../media/image19.png"/><Relationship Id="rId5" Type="http://schemas.openxmlformats.org/officeDocument/2006/relationships/hyperlink" Target="http://books.nap.edu/openbook.php?record_id=10239&amp;page=159" TargetMode="Externa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40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0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51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5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Microsoft_Office_Word_97_-_2003_Document2.doc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6.xml"/><Relationship Id="rId1" Type="http://schemas.openxmlformats.org/officeDocument/2006/relationships/tags" Target="../tags/tag5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54.xml"/><Relationship Id="rId4" Type="http://schemas.openxmlformats.org/officeDocument/2006/relationships/hyperlink" Target="http://video.google.com/videoplay?docid=-5629273206953884671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oleObject" Target="../embeddings/oleObject7.bin"/><Relationship Id="rId2" Type="http://schemas.openxmlformats.org/officeDocument/2006/relationships/tags" Target="../tags/tag56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124.xml"/><Relationship Id="rId4" Type="http://schemas.openxmlformats.org/officeDocument/2006/relationships/tags" Target="../tags/tag5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48.xml"/><Relationship Id="rId1" Type="http://schemas.openxmlformats.org/officeDocument/2006/relationships/tags" Target="../tags/tag63.xml"/><Relationship Id="rId4" Type="http://schemas.openxmlformats.org/officeDocument/2006/relationships/image" Target="../media/image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64.xml"/><Relationship Id="rId5" Type="http://schemas.openxmlformats.org/officeDocument/2006/relationships/hyperlink" Target="http://www.ce.umn.edu/~smith/docs/NDTL81Ch3GoingDeeper.pdf" TargetMode="Externa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43.xml"/><Relationship Id="rId1" Type="http://schemas.openxmlformats.org/officeDocument/2006/relationships/tags" Target="../tags/tag6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8.xml"/><Relationship Id="rId1" Type="http://schemas.openxmlformats.org/officeDocument/2006/relationships/tags" Target="../tags/tag6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oleObject" Target="../embeddings/oleObject8.bin"/><Relationship Id="rId2" Type="http://schemas.openxmlformats.org/officeDocument/2006/relationships/tags" Target="../tags/tag67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164.xml"/><Relationship Id="rId4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1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oleObject" Target="../embeddings/oleObject9.bin"/><Relationship Id="rId2" Type="http://schemas.openxmlformats.org/officeDocument/2006/relationships/tags" Target="../tags/tag72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7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oleObject" Target="../embeddings/oleObject10.bin"/><Relationship Id="rId2" Type="http://schemas.openxmlformats.org/officeDocument/2006/relationships/tags" Target="../tags/tag75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7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oleObject" Target="../embeddings/oleObject11.bin"/><Relationship Id="rId2" Type="http://schemas.openxmlformats.org/officeDocument/2006/relationships/tags" Target="../tags/tag78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Relationship Id="rId4" Type="http://schemas.openxmlformats.org/officeDocument/2006/relationships/chart" Target="../charts/char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228725"/>
          </a:xfrm>
          <a:noFill/>
        </p:spPr>
        <p:txBody>
          <a:bodyPr lIns="0" tIns="0" rIns="0" bIns="0" anchor="t"/>
          <a:lstStyle/>
          <a:p>
            <a:pPr eaLnBrk="1" hangingPunct="1"/>
            <a:r>
              <a:rPr lang="en-US" sz="3600" dirty="0" smtClean="0"/>
              <a:t>Introduction to Cooperative Learning and Foundations of Course Design</a:t>
            </a:r>
            <a:endParaRPr lang="en-US" sz="3600" i="1" dirty="0" smtClean="0">
              <a:solidFill>
                <a:schemeClr val="tx1"/>
              </a:solidFill>
            </a:endParaRPr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228600" y="1752600"/>
            <a:ext cx="8567738" cy="98425"/>
          </a:xfrm>
          <a:custGeom>
            <a:avLst/>
            <a:gdLst>
              <a:gd name="T0" fmla="*/ 0 w 5397"/>
              <a:gd name="T1" fmla="*/ 61 h 62"/>
              <a:gd name="T2" fmla="*/ 5396 w 5397"/>
              <a:gd name="T3" fmla="*/ 61 h 62"/>
              <a:gd name="T4" fmla="*/ 5396 w 5397"/>
              <a:gd name="T5" fmla="*/ 0 h 62"/>
              <a:gd name="T6" fmla="*/ 0 w 5397"/>
              <a:gd name="T7" fmla="*/ 0 h 62"/>
              <a:gd name="T8" fmla="*/ 0 w 5397"/>
              <a:gd name="T9" fmla="*/ 61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97"/>
              <a:gd name="T16" fmla="*/ 0 h 62"/>
              <a:gd name="T17" fmla="*/ 5397 w 5397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97" h="62">
                <a:moveTo>
                  <a:pt x="0" y="61"/>
                </a:moveTo>
                <a:lnTo>
                  <a:pt x="5396" y="61"/>
                </a:lnTo>
                <a:lnTo>
                  <a:pt x="5396" y="0"/>
                </a:lnTo>
                <a:lnTo>
                  <a:pt x="0" y="0"/>
                </a:lnTo>
                <a:lnTo>
                  <a:pt x="0" y="61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200" y="2057400"/>
            <a:ext cx="89154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</a:rPr>
              <a:t>Karl A. Smith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</a:rPr>
              <a:t>Engineering Education – Purdue University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0000"/>
                </a:solidFill>
              </a:rPr>
              <a:t>Technological Leadership Institute/ STEM </a:t>
            </a:r>
            <a:r>
              <a:rPr lang="en-US" sz="2600" dirty="0">
                <a:solidFill>
                  <a:srgbClr val="000000"/>
                </a:solidFill>
              </a:rPr>
              <a:t>Education Center/ Civil </a:t>
            </a:r>
            <a:r>
              <a:rPr lang="en-US" sz="2600" dirty="0" smtClean="0">
                <a:solidFill>
                  <a:srgbClr val="000000"/>
                </a:solidFill>
              </a:rPr>
              <a:t>Engineering </a:t>
            </a:r>
            <a:r>
              <a:rPr lang="en-US" sz="2600" dirty="0">
                <a:solidFill>
                  <a:srgbClr val="000000"/>
                </a:solidFill>
              </a:rPr>
              <a:t>- University of Minnesota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0000"/>
                </a:solidFill>
              </a:rPr>
              <a:t>ksmith@umn.edu - http</a:t>
            </a:r>
            <a:r>
              <a:rPr lang="en-US" sz="2600" dirty="0">
                <a:solidFill>
                  <a:srgbClr val="000000"/>
                </a:solidFill>
              </a:rPr>
              <a:t>://www.ce.umn.edu/~smith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dirty="0" err="1" smtClean="0">
                <a:solidFill>
                  <a:srgbClr val="000000"/>
                </a:solidFill>
                <a:cs typeface="Times New Roman" pitchFamily="18" charset="0"/>
              </a:rPr>
              <a:t>Nanyang</a:t>
            </a:r>
            <a:r>
              <a:rPr lang="en-US" sz="3000" dirty="0" smtClean="0">
                <a:solidFill>
                  <a:srgbClr val="000000"/>
                </a:solidFill>
                <a:cs typeface="Times New Roman" pitchFamily="18" charset="0"/>
              </a:rPr>
              <a:t> Business School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dirty="0" err="1" smtClean="0">
                <a:solidFill>
                  <a:srgbClr val="000000"/>
                </a:solidFill>
                <a:cs typeface="Times New Roman" pitchFamily="18" charset="0"/>
              </a:rPr>
              <a:t>Nanyang</a:t>
            </a:r>
            <a:r>
              <a:rPr lang="en-US" sz="3000" dirty="0" smtClean="0">
                <a:solidFill>
                  <a:srgbClr val="000000"/>
                </a:solidFill>
                <a:cs typeface="Times New Roman" pitchFamily="18" charset="0"/>
              </a:rPr>
              <a:t> Technological University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Teaching Strategies for Cooperative Learning Workshop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February-March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000000"/>
                </a:solidFill>
                <a:latin typeface="Arial" charset="0"/>
              </a:rPr>
              <a:t>Lewin’s Contributions</a:t>
            </a:r>
          </a:p>
        </p:txBody>
      </p:sp>
      <p:sp>
        <p:nvSpPr>
          <p:cNvPr id="3624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Founded field of social psychology</a:t>
            </a:r>
          </a:p>
          <a:p>
            <a:r>
              <a:rPr lang="en-US" smtClean="0">
                <a:latin typeface="Arial" charset="0"/>
              </a:rPr>
              <a:t>Action Research</a:t>
            </a:r>
          </a:p>
          <a:p>
            <a:r>
              <a:rPr lang="en-US" smtClean="0">
                <a:latin typeface="Arial" charset="0"/>
              </a:rPr>
              <a:t>Force-Field analysis</a:t>
            </a:r>
          </a:p>
          <a:p>
            <a:r>
              <a:rPr lang="en-US" smtClean="0">
                <a:latin typeface="Arial" charset="0"/>
              </a:rPr>
              <a:t>B = f(P,E)</a:t>
            </a:r>
          </a:p>
          <a:p>
            <a:r>
              <a:rPr lang="en-US" smtClean="0">
                <a:latin typeface="Arial" charset="0"/>
              </a:rPr>
              <a:t>Social Interdependence Theory</a:t>
            </a:r>
          </a:p>
          <a:p>
            <a:r>
              <a:rPr lang="en-US" smtClean="0">
                <a:latin typeface="Arial" charset="0"/>
              </a:rPr>
              <a:t>“There is nothing so practical as a good theory”</a:t>
            </a:r>
          </a:p>
          <a:p>
            <a:endParaRPr lang="en-US" smtClean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4" name="Picture 5" descr="CL-ASH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25765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1771650" y="1695450"/>
          <a:ext cx="5600700" cy="3467100"/>
        </p:xfrm>
        <a:graphic>
          <a:graphicData uri="http://schemas.openxmlformats.org/presentationml/2006/ole">
            <p:oleObj spid="_x0000_s214018" name="Drawing" r:id="rId6" imgW="5600880" imgH="3467160" progId="Presentations.Drawing.12">
              <p:embed/>
            </p:oleObj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3543300" y="381000"/>
          <a:ext cx="5600700" cy="3467100"/>
        </p:xfrm>
        <a:graphic>
          <a:graphicData uri="http://schemas.openxmlformats.org/presentationml/2006/ole">
            <p:oleObj spid="_x0000_s214019" name="Drawing" r:id="rId7" imgW="5600634" imgH="3467018" progId="Presentations.Drawing.12">
              <p:embed/>
            </p:oleObj>
          </a:graphicData>
        </a:graphic>
      </p:graphicFrame>
      <p:sp>
        <p:nvSpPr>
          <p:cNvPr id="276485" name="Rectangle 6"/>
          <p:cNvSpPr>
            <a:spLocks noChangeArrowheads="1"/>
          </p:cNvSpPr>
          <p:nvPr/>
        </p:nvSpPr>
        <p:spPr bwMode="auto">
          <a:xfrm>
            <a:off x="4267200" y="4057650"/>
            <a:ext cx="47244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cs typeface="Arial" charset="0"/>
              </a:rPr>
              <a:t>Cooperative Learning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•Positive Interdependence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•Individual and Group Accountability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•Face-to-Face Promotive Interaction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•Teamwork Skills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•Group Processing</a:t>
            </a:r>
          </a:p>
        </p:txBody>
      </p:sp>
      <p:pic>
        <p:nvPicPr>
          <p:cNvPr id="276486" name="Picture 7" descr="Active_Learning-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2895600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7" name="TextBox 6"/>
          <p:cNvSpPr txBox="1">
            <a:spLocks noChangeArrowheads="1"/>
          </p:cNvSpPr>
          <p:nvPr/>
        </p:nvSpPr>
        <p:spPr bwMode="auto">
          <a:xfrm>
            <a:off x="4495800" y="6324600"/>
            <a:ext cx="217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[*First edition 1991]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7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71600"/>
            <a:ext cx="3643313" cy="3429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67618" name="Rectangle 3"/>
          <p:cNvSpPr>
            <a:spLocks noChangeArrowheads="1"/>
          </p:cNvSpPr>
          <p:nvPr/>
        </p:nvSpPr>
        <p:spPr bwMode="auto">
          <a:xfrm>
            <a:off x="304800" y="152400"/>
            <a:ext cx="8458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000000"/>
                </a:solidFill>
                <a:cs typeface="Arial" charset="0"/>
              </a:rPr>
              <a:t>Cooperative Learning Research Support </a:t>
            </a:r>
            <a:endParaRPr lang="en-US" sz="2500">
              <a:solidFill>
                <a:srgbClr val="000000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cs typeface="Arial" charset="0"/>
              </a:rPr>
              <a:t>Johnson, D.W., Johnson, R.T., &amp; Smith, K.A.  1998.  Cooperative learning returns to college: What evidence is there that it works?  </a:t>
            </a:r>
            <a:r>
              <a:rPr lang="en-US" sz="1700" i="1">
                <a:solidFill>
                  <a:srgbClr val="000000"/>
                </a:solidFill>
                <a:cs typeface="Arial" charset="0"/>
              </a:rPr>
              <a:t>Change</a:t>
            </a:r>
            <a:r>
              <a:rPr lang="en-US" sz="170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700" i="1">
                <a:solidFill>
                  <a:srgbClr val="000000"/>
                </a:solidFill>
                <a:cs typeface="Arial" charset="0"/>
              </a:rPr>
              <a:t>30</a:t>
            </a:r>
            <a:r>
              <a:rPr lang="en-US" sz="1700">
                <a:solidFill>
                  <a:srgbClr val="000000"/>
                </a:solidFill>
                <a:cs typeface="Arial" charset="0"/>
              </a:rPr>
              <a:t> (4), 26-35.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  <a:cs typeface="Arial" charset="0"/>
              </a:rPr>
              <a:t>• Over 300 Experimental Studies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  <a:cs typeface="Arial" charset="0"/>
              </a:rPr>
              <a:t>• First study conducted in 1924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  <a:cs typeface="Arial" charset="0"/>
              </a:rPr>
              <a:t>• High Generalizability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000000"/>
                </a:solidFill>
                <a:cs typeface="Arial" charset="0"/>
              </a:rPr>
              <a:t>• Multiple Outcomes</a:t>
            </a:r>
          </a:p>
        </p:txBody>
      </p:sp>
      <p:sp>
        <p:nvSpPr>
          <p:cNvPr id="367619" name="Rectangle 4"/>
          <p:cNvSpPr>
            <a:spLocks noChangeArrowheads="1"/>
          </p:cNvSpPr>
          <p:nvPr/>
        </p:nvSpPr>
        <p:spPr bwMode="auto">
          <a:xfrm>
            <a:off x="76200" y="2971800"/>
            <a:ext cx="496252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04800" indent="-304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Arial" charset="0"/>
              </a:rPr>
              <a:t>Outcomes</a:t>
            </a:r>
            <a:endParaRPr lang="en-US" sz="2000">
              <a:solidFill>
                <a:srgbClr val="000000"/>
              </a:solidFill>
              <a:cs typeface="Arial" charset="0"/>
            </a:endParaRPr>
          </a:p>
          <a:p>
            <a:pPr marL="304800" indent="-3048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cs typeface="Arial" charset="0"/>
            </a:endParaRP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1. Achievement and retention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2. Critical thinking and higher-level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	reasoning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3. Differentiated views of others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4. Accurate understanding of others' perspectives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5. Liking for classmates and teacher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6.	Liking for subject areas</a:t>
            </a:r>
          </a:p>
          <a:p>
            <a:pPr marL="304800" indent="-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7. Teamwork skills</a:t>
            </a:r>
          </a:p>
        </p:txBody>
      </p:sp>
      <p:pic>
        <p:nvPicPr>
          <p:cNvPr id="367620" name="Picture 5"/>
          <p:cNvPicPr>
            <a:picLocks noChangeAspect="1" noChangeArrowheads="1"/>
          </p:cNvPicPr>
          <p:nvPr/>
        </p:nvPicPr>
        <p:blipFill>
          <a:blip r:embed="rId5" cstate="print"/>
          <a:srcRect l="20000" t="2344" r="21875"/>
          <a:stretch>
            <a:fillRect/>
          </a:stretch>
        </p:blipFill>
        <p:spPr bwMode="auto">
          <a:xfrm>
            <a:off x="4572000" y="4581144"/>
            <a:ext cx="1524000" cy="20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1" name="Picture 6"/>
          <p:cNvPicPr>
            <a:picLocks noChangeAspect="1" noChangeArrowheads="1"/>
          </p:cNvPicPr>
          <p:nvPr/>
        </p:nvPicPr>
        <p:blipFill>
          <a:blip r:embed="rId6" cstate="print"/>
          <a:srcRect t="14546"/>
          <a:stretch>
            <a:fillRect/>
          </a:stretch>
        </p:blipFill>
        <p:spPr bwMode="auto">
          <a:xfrm>
            <a:off x="7391400" y="4648200"/>
            <a:ext cx="1498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22" name="Text Box 7"/>
          <p:cNvSpPr txBox="1">
            <a:spLocks noChangeArrowheads="1"/>
          </p:cNvSpPr>
          <p:nvPr/>
        </p:nvSpPr>
        <p:spPr bwMode="auto">
          <a:xfrm>
            <a:off x="4800600" y="6553200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January 2005</a:t>
            </a:r>
          </a:p>
        </p:txBody>
      </p:sp>
      <p:sp>
        <p:nvSpPr>
          <p:cNvPr id="367623" name="Text Box 8"/>
          <p:cNvSpPr txBox="1">
            <a:spLocks noChangeArrowheads="1"/>
          </p:cNvSpPr>
          <p:nvPr/>
        </p:nvSpPr>
        <p:spPr bwMode="auto">
          <a:xfrm>
            <a:off x="7543800" y="65532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March 2007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Cooperative Learning</a:t>
            </a:r>
            <a:r>
              <a:rPr lang="en-US" sz="2600">
                <a:solidFill>
                  <a:srgbClr val="000000"/>
                </a:solidFill>
                <a:cs typeface="Arial" charset="0"/>
              </a:rPr>
              <a:t> is instruction that involves people working in teams to accomplish a common goal, under conditions that involve both </a:t>
            </a:r>
            <a:r>
              <a:rPr lang="en-US" sz="2600" i="1">
                <a:solidFill>
                  <a:srgbClr val="000000"/>
                </a:solidFill>
                <a:cs typeface="Arial" charset="0"/>
              </a:rPr>
              <a:t>positive interdependence</a:t>
            </a:r>
            <a:r>
              <a:rPr lang="en-US" sz="2600">
                <a:solidFill>
                  <a:srgbClr val="000000"/>
                </a:solidFill>
                <a:cs typeface="Arial" charset="0"/>
              </a:rPr>
              <a:t> (all members must cooperate to complete the task) and </a:t>
            </a:r>
            <a:r>
              <a:rPr lang="en-US" sz="2600" i="1">
                <a:solidFill>
                  <a:srgbClr val="000000"/>
                </a:solidFill>
                <a:cs typeface="Arial" charset="0"/>
              </a:rPr>
              <a:t>individual and group accountability</a:t>
            </a:r>
            <a:r>
              <a:rPr lang="en-US" sz="2600">
                <a:solidFill>
                  <a:srgbClr val="000000"/>
                </a:solidFill>
                <a:cs typeface="Arial" charset="0"/>
              </a:rPr>
              <a:t> (each member is accountable for the complete final outcome).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  <a:cs typeface="Arial" charset="0"/>
              </a:rPr>
              <a:t>Key Concepts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cs typeface="Arial" charset="0"/>
              </a:rPr>
              <a:t>•Positive Interdependence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cs typeface="Arial" charset="0"/>
              </a:rPr>
              <a:t>•Individual and Group Accountability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cs typeface="Arial" charset="0"/>
              </a:rPr>
              <a:t>•Face-to-Face Promotive Interaction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cs typeface="Arial" charset="0"/>
              </a:rPr>
              <a:t>•Teamwork Skills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cs typeface="Arial" charset="0"/>
              </a:rPr>
              <a:t>•Group Processing</a:t>
            </a:r>
          </a:p>
        </p:txBody>
      </p:sp>
      <p:pic>
        <p:nvPicPr>
          <p:cNvPr id="371714" name="Picture 3"/>
          <p:cNvPicPr>
            <a:picLocks noChangeAspect="1" noChangeArrowheads="1"/>
          </p:cNvPicPr>
          <p:nvPr/>
        </p:nvPicPr>
        <p:blipFill>
          <a:blip r:embed="rId4" cstate="print"/>
          <a:srcRect l="25000" t="10222" r="26500" b="3236"/>
          <a:stretch>
            <a:fillRect/>
          </a:stretch>
        </p:blipFill>
        <p:spPr bwMode="auto">
          <a:xfrm>
            <a:off x="6669088" y="3733800"/>
            <a:ext cx="2387600" cy="312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6400800"/>
            <a:ext cx="649922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http://www.ce.umn.edu/~smith/docs/Smith-CL%20Handout%2008.pdf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2400" cy="1143000"/>
          </a:xfrm>
        </p:spPr>
        <p:txBody>
          <a:bodyPr/>
          <a:lstStyle/>
          <a:p>
            <a:r>
              <a:rPr lang="en-US" dirty="0" smtClean="0"/>
              <a:t>Clicker Usage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36D6DCA-3146-4724-9C3F-ED8F1AA87CA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/>
        </p:nvGraphicFramePr>
        <p:xfrm>
          <a:off x="4114800" y="1651001"/>
          <a:ext cx="4800600" cy="4368800"/>
        </p:xfrm>
        <a:graphic>
          <a:graphicData uri="http://schemas.openxmlformats.org/presentationml/2006/ole">
            <p:oleObj spid="_x0000_s1274882" name="Chart" r:id="rId7" imgW="4572000" imgH="514350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590800"/>
            <a:ext cx="4114800" cy="25146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Never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Occasionally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Frequently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Always</a:t>
            </a:r>
            <a:endParaRPr lang="en-US" dirty="0"/>
          </a:p>
        </p:txBody>
      </p:sp>
      <p:grpSp>
        <p:nvGrpSpPr>
          <p:cNvPr id="8" name="ResponseCounter" hidden="1"/>
          <p:cNvGrpSpPr/>
          <p:nvPr>
            <p:custDataLst>
              <p:tags r:id="rId4"/>
            </p:custDataLst>
          </p:nvPr>
        </p:nvGrpSpPr>
        <p:grpSpPr>
          <a:xfrm>
            <a:off x="127000" y="5778500"/>
            <a:ext cx="952500" cy="952500"/>
            <a:chOff x="254000" y="5334000"/>
            <a:chExt cx="952500" cy="952500"/>
          </a:xfrm>
        </p:grpSpPr>
        <p:sp>
          <p:nvSpPr>
            <p:cNvPr id="6" name="RCOuter" hidden="1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gradFill flip="none" rotWithShape="1">
              <a:gsLst>
                <a:gs pos="0">
                  <a:srgbClr val="3333CC">
                    <a:alpha val="5405"/>
                  </a:srgbClr>
                </a:gs>
                <a:gs pos="100000">
                  <a:srgbClr val="FFFFFF">
                    <a:alpha val="5405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CInner" hidden="1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latin typeface="Tahoma"/>
                </a:rPr>
                <a:t>35 of 37</a:t>
              </a:r>
              <a:endParaRPr lang="en-US" sz="1400" b="1" dirty="0"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2400" cy="1143000"/>
          </a:xfrm>
        </p:spPr>
        <p:txBody>
          <a:bodyPr/>
          <a:lstStyle/>
          <a:p>
            <a:r>
              <a:rPr lang="en-US" dirty="0" smtClean="0"/>
              <a:t>What is your experience with cooperative learning?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/>
          <a:p>
            <a:fld id="{136D6DCA-3146-4724-9C3F-ED8F1AA87CA7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/>
        </p:nvGraphicFramePr>
        <p:xfrm>
          <a:off x="3886200" y="1905000"/>
          <a:ext cx="5105400" cy="4038600"/>
        </p:xfrm>
        <a:graphic>
          <a:graphicData uri="http://schemas.openxmlformats.org/presentationml/2006/ole">
            <p:oleObj spid="_x0000_s879618" name="Chart" r:id="rId7" imgW="5334000" imgH="4438650" progId="MSGraph.Chart.8">
              <p:embed followColorScheme="full"/>
            </p:oleObj>
          </a:graphicData>
        </a:graphic>
      </p:graphicFrame>
      <p:grpSp>
        <p:nvGrpSpPr>
          <p:cNvPr id="8" name="ResponseCounter" hidden="1"/>
          <p:cNvGrpSpPr/>
          <p:nvPr>
            <p:custDataLst>
              <p:tags r:id="rId3"/>
            </p:custDataLst>
          </p:nvPr>
        </p:nvGrpSpPr>
        <p:grpSpPr>
          <a:xfrm>
            <a:off x="152400" y="6172200"/>
            <a:ext cx="3860800" cy="317500"/>
            <a:chOff x="190500" y="6350000"/>
            <a:chExt cx="3860800" cy="317500"/>
          </a:xfrm>
        </p:grpSpPr>
        <p:sp>
          <p:nvSpPr>
            <p:cNvPr id="7" name="RCFill" hidden="1"/>
            <p:cNvSpPr/>
            <p:nvPr/>
          </p:nvSpPr>
          <p:spPr>
            <a:xfrm>
              <a:off x="190500" y="6388100"/>
              <a:ext cx="3652108" cy="254000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CFrame" hidden="1"/>
            <p:cNvSpPr/>
            <p:nvPr/>
          </p:nvSpPr>
          <p:spPr>
            <a:xfrm>
              <a:off x="190500" y="6350000"/>
              <a:ext cx="3860800" cy="3175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rgbClr val="000000"/>
                  </a:solidFill>
                  <a:latin typeface="Tahoma"/>
                </a:rPr>
                <a:t>35 of 37</a:t>
              </a:r>
              <a:endParaRPr lang="en-US" sz="1400" b="1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2098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Little 1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Between 1&amp;3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Moderate 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Between 3&amp;5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Extensive 5</a:t>
            </a:r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599373" y="556489"/>
            <a:ext cx="797736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000000"/>
                </a:solidFill>
              </a:rPr>
              <a:t>“It </a:t>
            </a:r>
            <a:r>
              <a:rPr lang="en-US" sz="3600" i="1" dirty="0">
                <a:solidFill>
                  <a:srgbClr val="000000"/>
                </a:solidFill>
              </a:rPr>
              <a:t>could well be that faculty members of the twenty-first century college or university will find it necessary to set aside their roles as teachers and instead become </a:t>
            </a:r>
            <a:r>
              <a:rPr lang="en-US" sz="3600" b="1" i="1" dirty="0">
                <a:solidFill>
                  <a:srgbClr val="000000"/>
                </a:solidFill>
              </a:rPr>
              <a:t>designers</a:t>
            </a:r>
            <a:r>
              <a:rPr lang="en-US" sz="3600" i="1" dirty="0">
                <a:solidFill>
                  <a:srgbClr val="000000"/>
                </a:solidFill>
              </a:rPr>
              <a:t> of learning experiences, processes, and environments</a:t>
            </a:r>
            <a:r>
              <a:rPr lang="en-US" sz="3600" dirty="0" smtClean="0">
                <a:solidFill>
                  <a:srgbClr val="000000"/>
                </a:solidFill>
              </a:rPr>
              <a:t>.” </a:t>
            </a:r>
          </a:p>
          <a:p>
            <a:pPr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26307" name="Picture 3" descr="duderstad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933564"/>
            <a:ext cx="2844800" cy="2543175"/>
          </a:xfrm>
          <a:prstGeom prst="rect">
            <a:avLst/>
          </a:prstGeom>
          <a:noFill/>
        </p:spPr>
      </p:pic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5486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James </a:t>
            </a:r>
            <a:r>
              <a:rPr lang="en-US" sz="2400" dirty="0" err="1">
                <a:solidFill>
                  <a:srgbClr val="000000"/>
                </a:solidFill>
              </a:rPr>
              <a:t>Duderstadt</a:t>
            </a:r>
            <a:r>
              <a:rPr lang="en-US" sz="2400" dirty="0">
                <a:solidFill>
                  <a:srgbClr val="000000"/>
                </a:solidFill>
              </a:rPr>
              <a:t>, 1999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Nuclear </a:t>
            </a:r>
            <a:r>
              <a:rPr lang="en-US" sz="2000" dirty="0">
                <a:solidFill>
                  <a:srgbClr val="000000"/>
                </a:solidFill>
              </a:rPr>
              <a:t>Engineering Professor;  Dean, Provost and President of the University of </a:t>
            </a:r>
            <a:r>
              <a:rPr lang="en-US" sz="2000" dirty="0" smtClean="0">
                <a:solidFill>
                  <a:srgbClr val="000000"/>
                </a:solidFill>
              </a:rPr>
              <a:t>Michigan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38055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What do you already know about course design?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 </a:t>
            </a:r>
            <a:r>
              <a:rPr lang="en-US" sz="2667" b="0" dirty="0" smtClean="0"/>
              <a:t>[Background Knowledge Survey]</a:t>
            </a:r>
            <a:br>
              <a:rPr lang="en-US" sz="2667" b="0" dirty="0" smtClean="0"/>
            </a:br>
            <a:r>
              <a:rPr lang="en-US" sz="2667" dirty="0" smtClean="0"/>
              <a:t/>
            </a:r>
            <a:br>
              <a:rPr lang="en-US" sz="2667" dirty="0" smtClean="0"/>
            </a:br>
            <a:endParaRPr lang="en-US" sz="2667" b="0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2400" cy="1143000"/>
          </a:xfrm>
        </p:spPr>
        <p:txBody>
          <a:bodyPr/>
          <a:lstStyle/>
          <a:p>
            <a:r>
              <a:rPr lang="en-US" dirty="0" smtClean="0"/>
              <a:t>What is your experience with course (re)design?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36D6DCA-3146-4724-9C3F-ED8F1AA87CA7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/>
        </p:nvGraphicFramePr>
        <p:xfrm>
          <a:off x="4876800" y="1981200"/>
          <a:ext cx="4038600" cy="3733800"/>
        </p:xfrm>
        <a:graphic>
          <a:graphicData uri="http://schemas.openxmlformats.org/presentationml/2006/ole">
            <p:oleObj spid="_x0000_s880642" name="Chart" r:id="rId7" imgW="4572000" imgH="5143500" progId="MSGraph.Chart.8">
              <p:embed followColorScheme="full"/>
            </p:oleObj>
          </a:graphicData>
        </a:graphic>
      </p:graphicFrame>
      <p:grpSp>
        <p:nvGrpSpPr>
          <p:cNvPr id="8" name="ResponseCounter" hidden="1"/>
          <p:cNvGrpSpPr/>
          <p:nvPr>
            <p:custDataLst>
              <p:tags r:id="rId3"/>
            </p:custDataLst>
          </p:nvPr>
        </p:nvGrpSpPr>
        <p:grpSpPr>
          <a:xfrm>
            <a:off x="127000" y="1600200"/>
            <a:ext cx="508000" cy="5130800"/>
            <a:chOff x="292100" y="4025900"/>
            <a:chExt cx="508000" cy="2540000"/>
          </a:xfrm>
        </p:grpSpPr>
        <p:sp>
          <p:nvSpPr>
            <p:cNvPr id="6" name="RCCan" hidden="1"/>
            <p:cNvSpPr/>
            <p:nvPr/>
          </p:nvSpPr>
          <p:spPr>
            <a:xfrm>
              <a:off x="292100" y="4025900"/>
              <a:ext cx="508000" cy="2540000"/>
            </a:xfrm>
            <a:prstGeom prst="can">
              <a:avLst>
                <a:gd name="adj" fmla="val 10000"/>
              </a:avLst>
            </a:prstGeom>
            <a:gradFill flip="none" rotWithShape="1">
              <a:gsLst>
                <a:gs pos="50000">
                  <a:srgbClr val="5E9EFF"/>
                </a:gs>
                <a:gs pos="30001">
                  <a:srgbClr val="85C2FF"/>
                </a:gs>
                <a:gs pos="15000">
                  <a:srgbClr val="C4D6EB"/>
                </a:gs>
                <a:gs pos="0">
                  <a:srgbClr val="FFEBFA"/>
                </a:gs>
                <a:gs pos="70000">
                  <a:srgbClr val="85C2FF"/>
                </a:gs>
                <a:gs pos="85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latin typeface="Tahoma"/>
                </a:rPr>
                <a:t>32</a:t>
              </a:r>
            </a:p>
            <a:p>
              <a:pPr algn="ctr"/>
              <a:r>
                <a:rPr lang="en-US" sz="1200" b="1" smtClean="0">
                  <a:latin typeface="Tahoma"/>
                </a:rPr>
                <a:t>of</a:t>
              </a:r>
            </a:p>
            <a:p>
              <a:pPr algn="ctr"/>
              <a:r>
                <a:rPr lang="en-US" sz="1200" b="1" smtClean="0">
                  <a:latin typeface="Tahoma"/>
                </a:rPr>
                <a:t>37</a:t>
              </a:r>
              <a:endParaRPr lang="en-US" sz="1200" b="1">
                <a:latin typeface="Tahoma"/>
              </a:endParaRPr>
            </a:p>
          </p:txBody>
        </p:sp>
        <p:sp>
          <p:nvSpPr>
            <p:cNvPr id="7" name="RCFloat" hidden="1"/>
            <p:cNvSpPr/>
            <p:nvPr/>
          </p:nvSpPr>
          <p:spPr>
            <a:xfrm>
              <a:off x="304800" y="4300495"/>
              <a:ext cx="482600" cy="508000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0">
                  <a:srgbClr val="708090"/>
                </a:gs>
                <a:gs pos="100000">
                  <a:srgbClr val="969696">
                    <a:tint val="42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143000" y="2362200"/>
            <a:ext cx="3581400" cy="3352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Little 1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Between 1&amp;3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Moderate 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Between 3&amp;5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Extensive 5</a:t>
            </a:r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r>
              <a:rPr lang="en-US" sz="4000" dirty="0" smtClean="0"/>
              <a:t>What is your level familiarity with learning theories (</a:t>
            </a:r>
            <a:r>
              <a:rPr lang="en-US" sz="4000" dirty="0" err="1" smtClean="0"/>
              <a:t>e.g.,HPL</a:t>
            </a:r>
            <a:r>
              <a:rPr lang="en-US" sz="4000" dirty="0" smtClean="0"/>
              <a:t>) &amp; instruction (e.g., </a:t>
            </a:r>
            <a:r>
              <a:rPr lang="en-US" sz="4000" dirty="0" err="1" smtClean="0"/>
              <a:t>UbD</a:t>
            </a:r>
            <a:r>
              <a:rPr lang="en-US" sz="4000" dirty="0" smtClean="0"/>
              <a:t>) theories?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36D6DCA-3146-4724-9C3F-ED8F1AA87CA7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/>
        </p:nvGraphicFramePr>
        <p:xfrm>
          <a:off x="4533725" y="2133600"/>
          <a:ext cx="4610275" cy="4189412"/>
        </p:xfrm>
        <a:graphic>
          <a:graphicData uri="http://schemas.openxmlformats.org/presentationml/2006/ole">
            <p:oleObj spid="_x0000_s881666" name="Chart" r:id="rId7" imgW="4257675" imgH="4305300" progId="MSGraph.Chart.8">
              <p:embed followColorScheme="full"/>
            </p:oleObj>
          </a:graphicData>
        </a:graphic>
      </p:graphicFrame>
      <p:grpSp>
        <p:nvGrpSpPr>
          <p:cNvPr id="10" name="ResponseCounter" hidden="1"/>
          <p:cNvGrpSpPr/>
          <p:nvPr>
            <p:custDataLst>
              <p:tags r:id="rId3"/>
            </p:custDataLst>
          </p:nvPr>
        </p:nvGrpSpPr>
        <p:grpSpPr>
          <a:xfrm>
            <a:off x="127000" y="1981200"/>
            <a:ext cx="635000" cy="4749800"/>
            <a:chOff x="228600" y="4025900"/>
            <a:chExt cx="635000" cy="2616200"/>
          </a:xfrm>
        </p:grpSpPr>
        <p:sp>
          <p:nvSpPr>
            <p:cNvPr id="9" name="RCLiquid" hidden="1"/>
            <p:cNvSpPr/>
            <p:nvPr/>
          </p:nvSpPr>
          <p:spPr>
            <a:xfrm>
              <a:off x="292100" y="4457185"/>
              <a:ext cx="508000" cy="198806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CBottom" hidden="1"/>
            <p:cNvSpPr/>
            <p:nvPr/>
          </p:nvSpPr>
          <p:spPr>
            <a:xfrm>
              <a:off x="228600" y="6350000"/>
              <a:ext cx="635000" cy="292100"/>
            </a:xfrm>
            <a:prstGeom prst="ellipse">
              <a:avLst/>
            </a:prstGeom>
            <a:solidFill>
              <a:schemeClr val="hlink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CLiquidTop" hidden="1"/>
            <p:cNvSpPr/>
            <p:nvPr/>
          </p:nvSpPr>
          <p:spPr>
            <a:xfrm>
              <a:off x="292100" y="4336535"/>
              <a:ext cx="508000" cy="241300"/>
            </a:xfrm>
            <a:prstGeom prst="ellipse">
              <a:avLst/>
            </a:prstGeom>
            <a:solidFill>
              <a:schemeClr val="hlink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CCan" hidden="1"/>
            <p:cNvSpPr/>
            <p:nvPr/>
          </p:nvSpPr>
          <p:spPr>
            <a:xfrm>
              <a:off x="292100" y="4025900"/>
              <a:ext cx="508000" cy="2540000"/>
            </a:xfrm>
            <a:prstGeom prst="can">
              <a:avLst>
                <a:gd name="adj" fmla="val 10000"/>
              </a:avLst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latin typeface="Tahoma"/>
                </a:rPr>
                <a:t>32</a:t>
              </a:r>
            </a:p>
            <a:p>
              <a:pPr algn="ctr"/>
              <a:r>
                <a:rPr lang="en-US" sz="1200" b="1" smtClean="0">
                  <a:latin typeface="Tahoma"/>
                </a:rPr>
                <a:t>of</a:t>
              </a:r>
            </a:p>
            <a:p>
              <a:pPr algn="ctr"/>
              <a:r>
                <a:rPr lang="en-US" sz="1200" b="1" smtClean="0">
                  <a:latin typeface="Tahoma"/>
                </a:rPr>
                <a:t>37</a:t>
              </a:r>
              <a:endParaRPr lang="en-US" sz="1200" b="1"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28600" y="2667000"/>
            <a:ext cx="3581400" cy="35052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Low 1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Between 1&amp;3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Moderate 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Between 3&amp;5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High 5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49643AE-2E3D-42A0-AD8A-13FED88C5497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25500"/>
          </a:xfrm>
        </p:spPr>
        <p:txBody>
          <a:bodyPr/>
          <a:lstStyle/>
          <a:p>
            <a:r>
              <a:rPr lang="en-US" dirty="0" smtClean="0"/>
              <a:t>Session 1 Layout</a:t>
            </a:r>
            <a:endParaRPr lang="en-US" dirty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/>
              <a:t>Welcome &amp; Overview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Cooperative Learning Basics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Course Design Foundations</a:t>
            </a:r>
            <a:endParaRPr lang="en-US" sz="2000" dirty="0"/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Design and Implementation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8229600" cy="36602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dirty="0" smtClean="0"/>
              <a:t>What do you feel are </a:t>
            </a:r>
            <a:r>
              <a:rPr lang="en-US" dirty="0" smtClean="0"/>
              <a:t>important considerations </a:t>
            </a:r>
            <a:r>
              <a:rPr lang="en-US" b="0" dirty="0" smtClean="0"/>
              <a:t>about course (re) design?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dirty="0" smtClean="0"/>
              <a:t>What are </a:t>
            </a:r>
            <a:r>
              <a:rPr lang="en-US" dirty="0" smtClean="0"/>
              <a:t>challenges </a:t>
            </a:r>
            <a:r>
              <a:rPr lang="en-US" b="0" dirty="0" smtClean="0"/>
              <a:t>you have faced with course (re) design?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38055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What do you already know about course design?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 </a:t>
            </a:r>
            <a:r>
              <a:rPr lang="en-US" sz="2667" b="0" dirty="0" smtClean="0"/>
              <a:t>[Background Knowledge Survey]</a:t>
            </a:r>
            <a:br>
              <a:rPr lang="en-US" sz="2667" b="0" dirty="0" smtClean="0"/>
            </a:b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3600" u="sng" dirty="0" smtClean="0"/>
              <a:t>Short Answer Questions</a:t>
            </a:r>
            <a:r>
              <a:rPr lang="en-US" sz="2667" dirty="0" smtClean="0"/>
              <a:t/>
            </a:r>
            <a:br>
              <a:rPr lang="en-US" sz="2667" dirty="0" smtClean="0"/>
            </a:br>
            <a:endParaRPr lang="en-US" sz="2667" b="0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5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2133600" y="2743200"/>
          <a:ext cx="6324599" cy="3200400"/>
        </p:xfrm>
        <a:graphic>
          <a:graphicData uri="http://schemas.openxmlformats.org/drawingml/2006/table">
            <a:tbl>
              <a:tblPr/>
              <a:tblGrid>
                <a:gridCol w="1560521"/>
                <a:gridCol w="2382775"/>
                <a:gridCol w="2381303"/>
              </a:tblGrid>
              <a:tr h="3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8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Good Theory/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Poor Practice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Good Theory &amp; Good Practice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7436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Good Practice/ Poor Theory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7586" name="Text Box 27"/>
          <p:cNvSpPr txBox="1">
            <a:spLocks noChangeArrowheads="1"/>
          </p:cNvSpPr>
          <p:nvPr/>
        </p:nvSpPr>
        <p:spPr bwMode="auto">
          <a:xfrm>
            <a:off x="693738" y="1330325"/>
            <a:ext cx="1841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8" name="Rectangle 28">
            <a:hlinkClick r:id="rId4"/>
          </p:cNvPr>
          <p:cNvSpPr>
            <a:spLocks noChangeArrowheads="1"/>
          </p:cNvSpPr>
          <p:nvPr/>
        </p:nvSpPr>
        <p:spPr bwMode="auto">
          <a:xfrm>
            <a:off x="609600" y="6477000"/>
            <a:ext cx="838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1F497D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Sources: </a:t>
            </a:r>
            <a:r>
              <a:rPr lang="en-US" sz="1400" dirty="0" err="1">
                <a:solidFill>
                  <a:prstClr val="black"/>
                </a:solidFill>
              </a:rPr>
              <a:t>Bransford</a:t>
            </a:r>
            <a:r>
              <a:rPr lang="en-US" sz="1400" dirty="0">
                <a:solidFill>
                  <a:prstClr val="black"/>
                </a:solidFill>
              </a:rPr>
              <a:t>, Brown &amp; Cocking. 1999. </a:t>
            </a:r>
            <a:r>
              <a:rPr lang="en-US" sz="1400" i="1" dirty="0">
                <a:solidFill>
                  <a:prstClr val="black"/>
                </a:solidFill>
              </a:rPr>
              <a:t>How people learn. </a:t>
            </a:r>
            <a:r>
              <a:rPr lang="en-US" sz="1400" dirty="0">
                <a:solidFill>
                  <a:prstClr val="black"/>
                </a:solidFill>
              </a:rPr>
              <a:t>National Academy Press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Wiggins, G. &amp; </a:t>
            </a:r>
            <a:r>
              <a:rPr lang="en-US" sz="1400" dirty="0" err="1" smtClean="0">
                <a:solidFill>
                  <a:prstClr val="black"/>
                </a:solidFill>
              </a:rPr>
              <a:t>McTighe</a:t>
            </a:r>
            <a:r>
              <a:rPr lang="en-US" sz="1400" dirty="0" smtClean="0">
                <a:solidFill>
                  <a:prstClr val="black"/>
                </a:solidFill>
              </a:rPr>
              <a:t>, J. 2005. </a:t>
            </a:r>
            <a:r>
              <a:rPr lang="en-US" sz="1400" i="1" dirty="0" smtClean="0">
                <a:solidFill>
                  <a:prstClr val="black"/>
                </a:solidFill>
              </a:rPr>
              <a:t>Understanding by design, 2ed</a:t>
            </a:r>
            <a:r>
              <a:rPr lang="en-US" sz="1400" dirty="0" smtClean="0">
                <a:solidFill>
                  <a:prstClr val="black"/>
                </a:solidFill>
              </a:rPr>
              <a:t>.  ASCD.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1F497D"/>
                </a:solidFill>
              </a:rPr>
              <a:t> 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237588" name="Text Box 29"/>
          <p:cNvSpPr txBox="1">
            <a:spLocks noChangeArrowheads="1"/>
          </p:cNvSpPr>
          <p:nvPr/>
        </p:nvSpPr>
        <p:spPr bwMode="auto">
          <a:xfrm>
            <a:off x="3733800" y="2286000"/>
            <a:ext cx="4604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Science of Instruction (</a:t>
            </a:r>
            <a:r>
              <a:rPr lang="en-US" sz="24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UbD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7589" name="Text Box 30"/>
          <p:cNvSpPr txBox="1">
            <a:spLocks noChangeArrowheads="1"/>
          </p:cNvSpPr>
          <p:nvPr/>
        </p:nvSpPr>
        <p:spPr bwMode="auto">
          <a:xfrm>
            <a:off x="304800" y="41148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Science of Learning          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(HPL)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Gill Sans"/>
                <a:cs typeface="Gill Sans"/>
              </a:rPr>
              <a:t>Design Foundations</a:t>
            </a:r>
            <a:endParaRPr lang="en-US" sz="3600" b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" y="1379508"/>
            <a:ext cx="1524000" cy="2049492"/>
          </a:xfrm>
          <a:prstGeom prst="rect">
            <a:avLst/>
          </a:prstGeom>
          <a:noFill/>
          <a:ln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/>
          <a:srcRect l="36000" t="19231" r="22000" b="7692"/>
          <a:stretch>
            <a:fillRect/>
          </a:stretch>
        </p:blipFill>
        <p:spPr>
          <a:xfrm>
            <a:off x="2133600" y="1371600"/>
            <a:ext cx="1510903" cy="20574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723900" y="3619500"/>
            <a:ext cx="533400" cy="3048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00400" y="2057400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1" y="381001"/>
            <a:ext cx="226906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5257800" y="6100870"/>
            <a:ext cx="36576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hlinkClick r:id="rId5"/>
              </a:rPr>
              <a:t>Bransford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hlinkClick r:id="rId5"/>
              </a:rPr>
              <a:t>Vye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 and Bateman – Creating High Quality Learning Environments 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823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362200"/>
            <a:ext cx="2514600" cy="375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 cstate="print"/>
          <a:srcRect l="36000" t="19231" r="22000" b="7692"/>
          <a:stretch>
            <a:fillRect/>
          </a:stretch>
        </p:blipFill>
        <p:spPr>
          <a:xfrm>
            <a:off x="4038600" y="381000"/>
            <a:ext cx="2209801" cy="3009092"/>
          </a:xfrm>
          <a:prstGeom prst="rect">
            <a:avLst/>
          </a:prstGeom>
        </p:spPr>
      </p:pic>
      <p:pic>
        <p:nvPicPr>
          <p:cNvPr id="214019" name="Picture 3" descr="knowpostse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362200"/>
            <a:ext cx="2828795" cy="369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209800" y="685800"/>
            <a:ext cx="388620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5000" y="25908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400" y="5334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19200" y="27432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457200"/>
            <a:ext cx="57573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Students prior knowledge can help or hinder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How student organize knowledge influences how they learn and apply what they know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Students’ motivation determines, directs, and sustains what they do to learn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To develop mastery, students must acquire component skills, practice integrating them, and know when to apply what they have learned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Goal-directed practice coupled with targeted feedback enhances the quality of students’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Students’ current level of development  interacts with the social, emotional, and intellectual climate of the course to impact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To become self-directed learners, students must learn to monitor and adjust their approach to learning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280918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983D3F9-74A4-46E5-8229-A0B786DF0C1B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How People Learn (HPL)</a:t>
            </a:r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524000"/>
            <a:ext cx="4648200" cy="4602163"/>
          </a:xfrm>
        </p:spPr>
        <p:txBody>
          <a:bodyPr/>
          <a:lstStyle/>
          <a:p>
            <a:r>
              <a:rPr lang="en-US" sz="2400" dirty="0" smtClean="0"/>
              <a:t>Expertise Implies (Ch. 2):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set of cognitive and </a:t>
            </a:r>
            <a:r>
              <a:rPr lang="en-US" sz="2200" dirty="0" err="1"/>
              <a:t>metacognitive</a:t>
            </a:r>
            <a:r>
              <a:rPr lang="en-US" sz="2200" dirty="0"/>
              <a:t> skills</a:t>
            </a:r>
          </a:p>
          <a:p>
            <a:pPr lvl="1"/>
            <a:r>
              <a:rPr lang="en-US" sz="2200" dirty="0"/>
              <a:t>an organized body of knowledge that is deep and contextualized</a:t>
            </a:r>
          </a:p>
          <a:p>
            <a:pPr lvl="1"/>
            <a:r>
              <a:rPr lang="en-US" sz="2200" dirty="0"/>
              <a:t>an ability to notice patterns of information in a new situation</a:t>
            </a:r>
          </a:p>
          <a:p>
            <a:pPr lvl="1"/>
            <a:r>
              <a:rPr lang="en-US" sz="2200" dirty="0"/>
              <a:t>flexibility in retrieving and applying that knowledge to a new problem</a:t>
            </a:r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381000" y="6324600"/>
            <a:ext cx="8350250" cy="366713"/>
          </a:xfrm>
          <a:prstGeom prst="rect">
            <a:avLst/>
          </a:prstGeom>
          <a:noFill/>
          <a:ln w="139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Bransford, Brown &amp; Cocking. 1999. </a:t>
            </a:r>
            <a:r>
              <a:rPr lang="en-US" i="1">
                <a:solidFill>
                  <a:srgbClr val="000000"/>
                </a:solidFill>
              </a:rPr>
              <a:t>How people learn. </a:t>
            </a:r>
            <a:r>
              <a:rPr lang="en-US">
                <a:solidFill>
                  <a:srgbClr val="000000"/>
                </a:solidFill>
              </a:rPr>
              <a:t>National Academy Press.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57400"/>
            <a:ext cx="386179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66800" y="1524000"/>
            <a:ext cx="239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HPL Framework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B0B0FC81-E195-4662-96E9-7F7E5C81FA47}" type="slidenum">
              <a:rPr lang="en-US" sz="1400" smtClean="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Understanding by Design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Wiggins &amp; </a:t>
            </a:r>
            <a:r>
              <a:rPr lang="en-US" sz="2800" dirty="0" err="1" smtClean="0"/>
              <a:t>McTighe</a:t>
            </a:r>
            <a:r>
              <a:rPr lang="en-US" sz="2800" dirty="0" smtClean="0"/>
              <a:t> (1997, 2005)</a:t>
            </a:r>
            <a:endParaRPr lang="en-US" sz="4000" dirty="0" smtClean="0"/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534400" cy="3962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Stage 1.  Identify Desired Results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Stage 2.  Determine Acceptable Evidence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Stage 3.  Plan Learning Experiences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              and Instruction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Overall: </a:t>
            </a:r>
            <a:r>
              <a:rPr lang="en-US" i="1" dirty="0" smtClean="0"/>
              <a:t>Are the desired results, assessments, and learning activities ALIGNED?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252412" y="6172200"/>
            <a:ext cx="8891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From: Wiggins, Grant and </a:t>
            </a:r>
            <a:r>
              <a:rPr lang="en-US" sz="1600" dirty="0" err="1" smtClean="0">
                <a:solidFill>
                  <a:srgbClr val="000000"/>
                </a:solidFill>
              </a:rPr>
              <a:t>McTighe</a:t>
            </a:r>
            <a:r>
              <a:rPr lang="en-US" sz="1600" dirty="0" smtClean="0">
                <a:solidFill>
                  <a:srgbClr val="000000"/>
                </a:solidFill>
              </a:rPr>
              <a:t>, Jay. 1997. </a:t>
            </a:r>
            <a:r>
              <a:rPr lang="en-US" sz="1600" i="1" dirty="0" smtClean="0">
                <a:solidFill>
                  <a:srgbClr val="000000"/>
                </a:solidFill>
              </a:rPr>
              <a:t>Understanding by Design</a:t>
            </a:r>
            <a:r>
              <a:rPr lang="en-US" sz="1600" dirty="0" smtClean="0">
                <a:solidFill>
                  <a:srgbClr val="000000"/>
                </a:solidFill>
              </a:rPr>
              <a:t>. Alexandria, VA: ASCD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295400" y="2362200"/>
            <a:ext cx="3124200" cy="2438400"/>
            <a:chOff x="1295400" y="2743200"/>
            <a:chExt cx="3124200" cy="2438400"/>
          </a:xfrm>
          <a:solidFill>
            <a:schemeClr val="accent3">
              <a:lumMod val="75000"/>
            </a:schemeClr>
          </a:solidFill>
        </p:grpSpPr>
        <p:sp>
          <p:nvSpPr>
            <p:cNvPr id="128033" name="Rectangle 46"/>
            <p:cNvSpPr>
              <a:spLocks noChangeArrowheads="1"/>
            </p:cNvSpPr>
            <p:nvPr/>
          </p:nvSpPr>
          <p:spPr bwMode="auto">
            <a:xfrm>
              <a:off x="1295400" y="2743200"/>
              <a:ext cx="3124200" cy="2438400"/>
            </a:xfrm>
            <a:prstGeom prst="rect">
              <a:avLst/>
            </a:prstGeom>
            <a:grpFill/>
            <a:ln w="25400">
              <a:solidFill>
                <a:srgbClr val="00206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86200" y="2743200"/>
              <a:ext cx="523220" cy="24384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vert="vert270">
              <a:spAutoFit/>
            </a:bodyPr>
            <a:lstStyle/>
            <a:p>
              <a:pPr>
                <a:defRPr/>
              </a:pPr>
              <a:r>
                <a:rPr lang="en-US" sz="2200" b="1" dirty="0">
                  <a:solidFill>
                    <a:srgbClr val="1F497D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Backward  Design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914400" y="933450"/>
            <a:ext cx="3124200" cy="5372100"/>
            <a:chOff x="1769257" y="1219200"/>
            <a:chExt cx="2955142" cy="7162800"/>
          </a:xfrm>
          <a:solidFill>
            <a:schemeClr val="accent3">
              <a:lumMod val="75000"/>
            </a:schemeClr>
          </a:solidFill>
        </p:grpSpPr>
        <p:sp>
          <p:nvSpPr>
            <p:cNvPr id="6" name="Flowchart: Data 5"/>
            <p:cNvSpPr/>
            <p:nvPr/>
          </p:nvSpPr>
          <p:spPr>
            <a:xfrm>
              <a:off x="2553090" y="2057400"/>
              <a:ext cx="1752364" cy="533400"/>
            </a:xfrm>
            <a:prstGeom prst="flowChartInputOutpu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Context</a:t>
              </a:r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2496030" y="3352800"/>
              <a:ext cx="1866485" cy="609600"/>
            </a:xfrm>
            <a:prstGeom prst="flowChartPredefinedProcess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Content</a:t>
              </a:r>
            </a:p>
          </p:txBody>
        </p:sp>
        <p:sp>
          <p:nvSpPr>
            <p:cNvPr id="8" name="Flowchart: Predefined Process 7"/>
            <p:cNvSpPr/>
            <p:nvPr/>
          </p:nvSpPr>
          <p:spPr>
            <a:xfrm>
              <a:off x="2496030" y="4419600"/>
              <a:ext cx="1866485" cy="609600"/>
            </a:xfrm>
            <a:prstGeom prst="flowChartPredefinedProcess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Assessment</a:t>
              </a:r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2496030" y="5562600"/>
              <a:ext cx="1866485" cy="609600"/>
            </a:xfrm>
            <a:prstGeom prst="flowChartPredefinedProcess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Pedagogy</a:t>
              </a: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314400" y="2819400"/>
              <a:ext cx="228243" cy="228600"/>
            </a:xfrm>
            <a:prstGeom prst="flowChartConnector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2134145" y="6629400"/>
              <a:ext cx="2590254" cy="914400"/>
            </a:xfrm>
            <a:prstGeom prst="flowChartDecisio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C &amp; A &amp; P</a:t>
              </a:r>
            </a:p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Alignment?</a:t>
              </a:r>
            </a:p>
          </p:txBody>
        </p:sp>
        <p:sp>
          <p:nvSpPr>
            <p:cNvPr id="17" name="Flowchart: Terminator 16"/>
            <p:cNvSpPr/>
            <p:nvPr/>
          </p:nvSpPr>
          <p:spPr>
            <a:xfrm>
              <a:off x="2781333" y="7924800"/>
              <a:ext cx="1295878" cy="457200"/>
            </a:xfrm>
            <a:prstGeom prst="flowChartTerminator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End</a:t>
              </a:r>
            </a:p>
          </p:txBody>
        </p:sp>
        <p:cxnSp>
          <p:nvCxnSpPr>
            <p:cNvPr id="19" name="Elbow Connector 18"/>
            <p:cNvCxnSpPr>
              <a:stCxn id="13" idx="1"/>
              <a:endCxn id="11" idx="2"/>
            </p:cNvCxnSpPr>
            <p:nvPr/>
          </p:nvCxnSpPr>
          <p:spPr>
            <a:xfrm rot="10800000" flipH="1">
              <a:off x="2134145" y="2933700"/>
              <a:ext cx="1180255" cy="4152900"/>
            </a:xfrm>
            <a:prstGeom prst="bentConnector3">
              <a:avLst>
                <a:gd name="adj1" fmla="val -33022"/>
              </a:avLst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Terminator 20"/>
            <p:cNvSpPr/>
            <p:nvPr/>
          </p:nvSpPr>
          <p:spPr>
            <a:xfrm>
              <a:off x="2857915" y="1219200"/>
              <a:ext cx="1142714" cy="457200"/>
            </a:xfrm>
            <a:prstGeom prst="flowChartTerminator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Start</a:t>
              </a:r>
            </a:p>
          </p:txBody>
        </p:sp>
        <p:cxnSp>
          <p:nvCxnSpPr>
            <p:cNvPr id="25" name="Straight Arrow Connector 24"/>
            <p:cNvCxnSpPr>
              <a:stCxn id="21" idx="2"/>
              <a:endCxn id="6" idx="1"/>
            </p:cNvCxnSpPr>
            <p:nvPr/>
          </p:nvCxnSpPr>
          <p:spPr>
            <a:xfrm rot="5400000">
              <a:off x="3238773" y="1866149"/>
              <a:ext cx="381000" cy="1501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6" idx="4"/>
              <a:endCxn id="11" idx="0"/>
            </p:cNvCxnSpPr>
            <p:nvPr/>
          </p:nvCxnSpPr>
          <p:spPr>
            <a:xfrm rot="5400000">
              <a:off x="3314973" y="2704349"/>
              <a:ext cx="228600" cy="1501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7" idx="2"/>
              <a:endCxn id="8" idx="0"/>
            </p:cNvCxnSpPr>
            <p:nvPr/>
          </p:nvCxnSpPr>
          <p:spPr>
            <a:xfrm rot="5400000">
              <a:off x="3200673" y="4190249"/>
              <a:ext cx="457200" cy="1501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2"/>
              <a:endCxn id="9" idx="0"/>
            </p:cNvCxnSpPr>
            <p:nvPr/>
          </p:nvCxnSpPr>
          <p:spPr>
            <a:xfrm rot="5400000">
              <a:off x="3162573" y="5295149"/>
              <a:ext cx="533400" cy="1501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2"/>
              <a:endCxn id="13" idx="0"/>
            </p:cNvCxnSpPr>
            <p:nvPr/>
          </p:nvCxnSpPr>
          <p:spPr>
            <a:xfrm rot="5400000">
              <a:off x="3200673" y="6400049"/>
              <a:ext cx="457200" cy="1501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3" idx="2"/>
              <a:endCxn id="17" idx="0"/>
            </p:cNvCxnSpPr>
            <p:nvPr/>
          </p:nvCxnSpPr>
          <p:spPr>
            <a:xfrm rot="16200000" flipH="1">
              <a:off x="3238022" y="7734300"/>
              <a:ext cx="381000" cy="0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1" idx="4"/>
              <a:endCxn id="7" idx="0"/>
            </p:cNvCxnSpPr>
            <p:nvPr/>
          </p:nvCxnSpPr>
          <p:spPr>
            <a:xfrm rot="5400000">
              <a:off x="3276873" y="3199649"/>
              <a:ext cx="304800" cy="1501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31" name="TextBox 41"/>
            <p:cNvSpPr txBox="1">
              <a:spLocks noChangeArrowheads="1"/>
            </p:cNvSpPr>
            <p:nvPr/>
          </p:nvSpPr>
          <p:spPr bwMode="auto">
            <a:xfrm>
              <a:off x="3571173" y="7493000"/>
              <a:ext cx="405440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17375E"/>
                  </a:solidFill>
                  <a:latin typeface="Calibri" pitchFamily="34" charset="0"/>
                </a:rPr>
                <a:t>Yes</a:t>
              </a:r>
            </a:p>
          </p:txBody>
        </p:sp>
        <p:sp>
          <p:nvSpPr>
            <p:cNvPr id="128032" name="TextBox 42"/>
            <p:cNvSpPr txBox="1">
              <a:spLocks noChangeArrowheads="1"/>
            </p:cNvSpPr>
            <p:nvPr/>
          </p:nvSpPr>
          <p:spPr bwMode="auto">
            <a:xfrm>
              <a:off x="1769257" y="6695757"/>
              <a:ext cx="378935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17375E"/>
                  </a:solidFill>
                  <a:latin typeface="Calibri" pitchFamily="34" charset="0"/>
                </a:rPr>
                <a:t>No</a:t>
              </a: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976814" y="0"/>
            <a:ext cx="4167186" cy="6857999"/>
            <a:chOff x="4976282" y="0"/>
            <a:chExt cx="4167718" cy="6858597"/>
          </a:xfrm>
          <a:solidFill>
            <a:schemeClr val="accent3">
              <a:lumMod val="75000"/>
            </a:schemeClr>
          </a:solidFill>
        </p:grpSpPr>
        <p:sp>
          <p:nvSpPr>
            <p:cNvPr id="45" name="Rectangle 44"/>
            <p:cNvSpPr/>
            <p:nvPr/>
          </p:nvSpPr>
          <p:spPr>
            <a:xfrm>
              <a:off x="4977868" y="0"/>
              <a:ext cx="4166132" cy="68586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Understanding by Design  (Wiggins &amp; </a:t>
              </a:r>
              <a:r>
                <a:rPr lang="en-US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McTighe</a:t>
              </a:r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2005)</a:t>
              </a:r>
              <a:endPara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1747819" y="3628547"/>
              <a:ext cx="6458513" cy="1587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0" y="0"/>
            <a:ext cx="4978400" cy="685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Content-Assessment-Pedagogy (CAP) Design Process Flowchart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2B3E-483E-4A5B-AF3B-4EE5165BF349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5" name="Picture 54" descr="Ud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762000"/>
            <a:ext cx="4114800" cy="2941172"/>
          </a:xfrm>
          <a:prstGeom prst="rect">
            <a:avLst/>
          </a:prstGeom>
        </p:spPr>
      </p:pic>
      <p:pic>
        <p:nvPicPr>
          <p:cNvPr id="56" name="Picture 55" descr="UdB-filt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4544" y="3872684"/>
            <a:ext cx="4029456" cy="2985316"/>
          </a:xfrm>
          <a:prstGeom prst="rect">
            <a:avLst/>
          </a:prstGeom>
        </p:spPr>
      </p:pic>
      <p:cxnSp>
        <p:nvCxnSpPr>
          <p:cNvPr id="75" name="Straight Arrow Connector 74"/>
          <p:cNvCxnSpPr/>
          <p:nvPr/>
        </p:nvCxnSpPr>
        <p:spPr bwMode="auto">
          <a:xfrm rot="5400000" flipH="1" flipV="1">
            <a:off x="4038600" y="1600200"/>
            <a:ext cx="1752600" cy="990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1" name="Curved Connector 80"/>
          <p:cNvCxnSpPr/>
          <p:nvPr/>
        </p:nvCxnSpPr>
        <p:spPr bwMode="auto">
          <a:xfrm rot="16200000" flipH="1">
            <a:off x="7429500" y="2400300"/>
            <a:ext cx="2209800" cy="762000"/>
          </a:xfrm>
          <a:prstGeom prst="curvedConnector3">
            <a:avLst>
              <a:gd name="adj1" fmla="val 14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219200" y="6550223"/>
            <a:ext cx="2719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000000"/>
                </a:solidFill>
              </a:rPr>
              <a:t>Streveler</a:t>
            </a:r>
            <a:r>
              <a:rPr lang="en-US" sz="1400" dirty="0" smtClean="0">
                <a:solidFill>
                  <a:srgbClr val="000000"/>
                </a:solidFill>
              </a:rPr>
              <a:t>, Smith &amp; </a:t>
            </a:r>
            <a:r>
              <a:rPr lang="en-US" sz="1400" dirty="0" err="1" smtClean="0">
                <a:solidFill>
                  <a:srgbClr val="000000"/>
                </a:solidFill>
              </a:rPr>
              <a:t>Pilotte</a:t>
            </a:r>
            <a:r>
              <a:rPr lang="en-US" sz="1400" dirty="0" smtClean="0">
                <a:solidFill>
                  <a:srgbClr val="000000"/>
                </a:solidFill>
              </a:rPr>
              <a:t> (2011)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3F8924A-A443-4BE3-86C0-20426532B899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4343400" y="5791200"/>
            <a:ext cx="571500" cy="533400"/>
          </a:xfrm>
          <a:prstGeom prst="downArrow">
            <a:avLst>
              <a:gd name="adj1" fmla="val 50000"/>
              <a:gd name="adj2" fmla="val 34541"/>
            </a:avLst>
          </a:prstGeom>
          <a:solidFill>
            <a:srgbClr val="50667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969696"/>
                  </a:outerShdw>
                </a:effectLst>
                <a:latin typeface="Calibri" pitchFamily="34" charset="0"/>
                <a:ea typeface="ヒラギノ角ゴ Pro W3" charset="-128"/>
              </a:rPr>
              <a:t>CAP Design Process (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969696"/>
                  </a:outerShdw>
                </a:effectLst>
                <a:latin typeface="Calibri" pitchFamily="34" charset="0"/>
                <a:ea typeface="ヒラギノ角ゴ Pro W3" charset="-128"/>
              </a:rPr>
              <a:t>Shawn Jordan’s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969696"/>
                  </a:outerShdw>
                </a:effectLst>
                <a:latin typeface="Calibri" pitchFamily="34" charset="0"/>
                <a:ea typeface="ヒラギノ角ゴ Pro W3" charset="-128"/>
              </a:rPr>
              <a:t>Model)</a:t>
            </a:r>
          </a:p>
        </p:txBody>
      </p:sp>
      <p:sp>
        <p:nvSpPr>
          <p:cNvPr id="40" name="Cloud 39"/>
          <p:cNvSpPr/>
          <p:nvPr/>
        </p:nvSpPr>
        <p:spPr>
          <a:xfrm rot="624554">
            <a:off x="1676400" y="2413000"/>
            <a:ext cx="5594350" cy="3530600"/>
          </a:xfrm>
          <a:prstGeom prst="cloud">
            <a:avLst/>
          </a:prstGeom>
          <a:solidFill>
            <a:srgbClr val="C3F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5298" name="Picture 2" descr="C:\Documents and Settings\Rocio Chavela\Local Settings\Temporary Internet Files\Content.IE5\LYHVUOHQ\MCj04401040000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5973"/>
          <a:stretch>
            <a:fillRect/>
          </a:stretch>
        </p:blipFill>
        <p:spPr bwMode="auto">
          <a:xfrm>
            <a:off x="3789426" y="3388196"/>
            <a:ext cx="1690788" cy="1641521"/>
          </a:xfrm>
          <a:prstGeom prst="rect">
            <a:avLst/>
          </a:prstGeom>
          <a:noFill/>
        </p:spPr>
      </p:pic>
      <p:sp>
        <p:nvSpPr>
          <p:cNvPr id="130055" name="TextBox 56"/>
          <p:cNvSpPr txBox="1">
            <a:spLocks noChangeArrowheads="1"/>
          </p:cNvSpPr>
          <p:nvPr/>
        </p:nvSpPr>
        <p:spPr bwMode="auto">
          <a:xfrm>
            <a:off x="1981200" y="30480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Cloud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alignment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789363" y="2800350"/>
            <a:ext cx="1690687" cy="519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</a:p>
        </p:txBody>
      </p:sp>
      <p:sp>
        <p:nvSpPr>
          <p:cNvPr id="59" name="Rounded Rectangle 58"/>
          <p:cNvSpPr/>
          <p:nvPr/>
        </p:nvSpPr>
        <p:spPr>
          <a:xfrm rot="18298647">
            <a:off x="4794838" y="4321799"/>
            <a:ext cx="2071067" cy="50659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</a:p>
        </p:txBody>
      </p:sp>
      <p:sp>
        <p:nvSpPr>
          <p:cNvPr id="60" name="Rounded Rectangle 59"/>
          <p:cNvSpPr/>
          <p:nvPr/>
        </p:nvSpPr>
        <p:spPr>
          <a:xfrm rot="3565711">
            <a:off x="2754415" y="4526678"/>
            <a:ext cx="1779042" cy="51037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Pedagogy</a:t>
            </a:r>
          </a:p>
        </p:txBody>
      </p:sp>
      <p:sp>
        <p:nvSpPr>
          <p:cNvPr id="66" name="Down Arrow 65"/>
          <p:cNvSpPr/>
          <p:nvPr/>
        </p:nvSpPr>
        <p:spPr>
          <a:xfrm>
            <a:off x="4343400" y="2209800"/>
            <a:ext cx="571500" cy="533400"/>
          </a:xfrm>
          <a:prstGeom prst="downArrow">
            <a:avLst>
              <a:gd name="adj1" fmla="val 50000"/>
              <a:gd name="adj2" fmla="val 34541"/>
            </a:avLst>
          </a:prstGeom>
          <a:solidFill>
            <a:srgbClr val="50667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4343400" y="1371600"/>
            <a:ext cx="571500" cy="304800"/>
          </a:xfrm>
          <a:prstGeom prst="downArrow">
            <a:avLst>
              <a:gd name="adj1" fmla="val 50000"/>
              <a:gd name="adj2" fmla="val 44479"/>
            </a:avLst>
          </a:prstGeom>
          <a:solidFill>
            <a:srgbClr val="50667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Flowchart: Terminator 67"/>
          <p:cNvSpPr/>
          <p:nvPr/>
        </p:nvSpPr>
        <p:spPr>
          <a:xfrm>
            <a:off x="3733800" y="838200"/>
            <a:ext cx="1828800" cy="533400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</a:p>
        </p:txBody>
      </p:sp>
      <p:sp>
        <p:nvSpPr>
          <p:cNvPr id="69" name="Flowchart: Terminator 68"/>
          <p:cNvSpPr/>
          <p:nvPr/>
        </p:nvSpPr>
        <p:spPr>
          <a:xfrm>
            <a:off x="3733800" y="6324600"/>
            <a:ext cx="1828800" cy="533400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733800" y="1676400"/>
            <a:ext cx="18288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1" y="54864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Shawn Jordan is a 2010 ENE PhD graduate who is an Assistant Professor 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Arizona State University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1ADBEDA-1F9B-4DB3-83C1-43601CF31952}" type="slidenum">
              <a:rPr lang="en-US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699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8D3F9BC-F20F-43F5-B360-B37B0158A354}" type="slidenum">
              <a:rPr lang="en-US" sz="140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Related Integrated Course Design Model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Fink, L.D. 2003. </a:t>
            </a:r>
            <a:r>
              <a:rPr lang="en-US" i="1" dirty="0" smtClean="0"/>
              <a:t>Creating significant learning experiences: An integrated approach to designing college courses</a:t>
            </a:r>
            <a:r>
              <a:rPr lang="en-US" dirty="0" smtClean="0"/>
              <a:t>. </a:t>
            </a:r>
            <a:r>
              <a:rPr lang="en-US" dirty="0" err="1" smtClean="0"/>
              <a:t>Jossey</a:t>
            </a:r>
            <a:r>
              <a:rPr lang="en-US" dirty="0" smtClean="0"/>
              <a:t>-Bass</a:t>
            </a:r>
          </a:p>
          <a:p>
            <a:pPr eaLnBrk="1" hangingPunct="1"/>
            <a:r>
              <a:rPr lang="en-US" dirty="0" smtClean="0"/>
              <a:t>Fink, L.D. 2003. A Self-Directed Guide to Designing Courses for Significant Learning. http://www.deefinkandassociates.com/GuidetoCourseDesignAug05.pdf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F2B3FD7-0F49-4DAD-B5D4-A2B89141D508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B72709E-5B6B-42A2-9D41-A2FEBE10436A}" type="slidenum">
              <a:rPr lang="en-US" sz="140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52600" y="457200"/>
          <a:ext cx="5867400" cy="4927600"/>
        </p:xfrm>
        <a:graphic>
          <a:graphicData uri="http://schemas.openxmlformats.org/presentationml/2006/ole">
            <p:oleObj spid="_x0000_s4098" name="Document" r:id="rId5" imgW="5683727" imgH="4771493" progId="Word.Document.8">
              <p:embed/>
            </p:oleObj>
          </a:graphicData>
        </a:graphic>
      </p:graphicFrame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685800" y="5791200"/>
            <a:ext cx="771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 Self-Directed Guide to Designing Courses for Significant Learning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L. Dee Fink. 2003. </a:t>
            </a:r>
            <a:r>
              <a:rPr lang="en-US" i="1">
                <a:solidFill>
                  <a:srgbClr val="000000"/>
                </a:solidFill>
              </a:rPr>
              <a:t>Creating significant learning experiences</a:t>
            </a:r>
            <a:r>
              <a:rPr lang="en-US">
                <a:solidFill>
                  <a:srgbClr val="000000"/>
                </a:solidFill>
              </a:rPr>
              <a:t>. Jossey-Bass.</a:t>
            </a:r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your repertoire of cooperative learning strategies as well as skills and confidence for implementing them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83E3B8F-FC48-4C22-9E44-56D9EDA5233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990600" y="2362200"/>
            <a:ext cx="7162800" cy="1752600"/>
          </a:xfrm>
        </p:spPr>
        <p:txBody>
          <a:bodyPr/>
          <a:lstStyle/>
          <a:p>
            <a:r>
              <a:rPr lang="en-US" dirty="0" smtClean="0"/>
              <a:t>Review your course syllabus</a:t>
            </a:r>
          </a:p>
          <a:p>
            <a:r>
              <a:rPr lang="en-US" dirty="0" smtClean="0"/>
              <a:t>and </a:t>
            </a:r>
          </a:p>
          <a:p>
            <a:r>
              <a:rPr lang="en-US" dirty="0" smtClean="0"/>
              <a:t>Select a topic, class session or learning module you would like to (re)design especially by </a:t>
            </a:r>
            <a:r>
              <a:rPr lang="en-US" b="1" dirty="0" smtClean="0"/>
              <a:t>incorporating cooperative learning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A5AFC46F-3EC2-4E90-AEF9-86D0405B23E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3 Stages of Understanding by Design</a:t>
            </a:r>
          </a:p>
        </p:txBody>
      </p:sp>
      <p:sp>
        <p:nvSpPr>
          <p:cNvPr id="148484" name="TextBox 14"/>
          <p:cNvSpPr txBox="1">
            <a:spLocks noChangeArrowheads="1"/>
          </p:cNvSpPr>
          <p:nvPr/>
        </p:nvSpPr>
        <p:spPr bwMode="auto">
          <a:xfrm>
            <a:off x="1371600" y="1949450"/>
            <a:ext cx="517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Identify the Desired Results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38801" y="1778000"/>
            <a:ext cx="3047999" cy="120989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8490" name="TextBox 10"/>
          <p:cNvSpPr txBox="1">
            <a:spLocks noChangeArrowheads="1"/>
          </p:cNvSpPr>
          <p:nvPr/>
        </p:nvSpPr>
        <p:spPr bwMode="auto">
          <a:xfrm>
            <a:off x="5638800" y="1828800"/>
            <a:ext cx="2447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What should students know, understand, and be able to do?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1244" y="3567230"/>
            <a:ext cx="5522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Three categories of learning outcomes: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Enduring understandings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400" dirty="0" smtClean="0">
                <a:solidFill>
                  <a:srgbClr val="000000"/>
                </a:solidFill>
              </a:rPr>
              <a:t> Important to know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400" dirty="0" smtClean="0">
                <a:solidFill>
                  <a:srgbClr val="000000"/>
                </a:solidFill>
              </a:rPr>
              <a:t> Good to be familiar with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6F4D8403-4859-44D9-A533-3D0474FE04A0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Establishing Curricular Priorities</a:t>
            </a:r>
          </a:p>
        </p:txBody>
      </p:sp>
      <p:sp>
        <p:nvSpPr>
          <p:cNvPr id="31748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5D2397E8-4C82-44C5-A7B5-0EF90CA8622D}" type="slidenum">
              <a:rPr lang="en-US" sz="140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76400"/>
            <a:ext cx="48006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your intentions for student learning?  </a:t>
            </a:r>
          </a:p>
          <a:p>
            <a:pPr lvl="1"/>
            <a:r>
              <a:rPr lang="en-US" dirty="0" smtClean="0"/>
              <a:t>Individually make a list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of these learning outcomes represents the </a:t>
            </a:r>
            <a:r>
              <a:rPr lang="en-US" dirty="0" smtClean="0">
                <a:solidFill>
                  <a:srgbClr val="0000FF"/>
                </a:solidFill>
              </a:rPr>
              <a:t>enduring understandings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Look at these filters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5" name="Picture 4" descr="UdB-filt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417638"/>
            <a:ext cx="8229600" cy="429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6580-5B4E-40F0-B031-E66106B139CA}" type="slidenum">
              <a:rPr lang="en-US"/>
              <a:pPr/>
              <a:t>35</a:t>
            </a:fld>
            <a:endParaRPr lang="en-US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788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algn="ctr" defTabSz="381000"/>
            <a:r>
              <a:rPr lang="en-US" sz="4000"/>
              <a:t>Understanding Misunderstanding</a:t>
            </a:r>
          </a:p>
          <a:p>
            <a:pPr marL="457200" indent="-457200" algn="ctr" defTabSz="381000"/>
            <a:endParaRPr lang="en-US" sz="2800"/>
          </a:p>
          <a:p>
            <a:pPr marL="457200" indent="-457200" defTabSz="381000"/>
            <a:r>
              <a:rPr lang="en-US" sz="3200" i="1"/>
              <a:t>A Private Universe – </a:t>
            </a:r>
            <a:r>
              <a:rPr lang="en-US" sz="3200"/>
              <a:t>21 minute video available from www.learner.org</a:t>
            </a:r>
          </a:p>
          <a:p>
            <a:pPr marL="457200" indent="-457200" defTabSz="381000"/>
            <a:endParaRPr lang="en-US" sz="3200"/>
          </a:p>
          <a:p>
            <a:pPr marL="457200" indent="-457200" defTabSz="381000"/>
            <a:r>
              <a:rPr lang="en-US" sz="3200"/>
              <a:t>Also see </a:t>
            </a:r>
            <a:r>
              <a:rPr lang="en-US" sz="3200" i="1"/>
              <a:t>Minds of our own </a:t>
            </a:r>
            <a:r>
              <a:rPr lang="en-US" sz="3200"/>
              <a:t>(Annenberg/CPB Math and Science Collection – www.learner.org)</a:t>
            </a:r>
          </a:p>
          <a:p>
            <a:pPr marL="457200" indent="-457200" defTabSz="381000">
              <a:buFontTx/>
              <a:buAutoNum type="arabicPeriod"/>
            </a:pPr>
            <a:r>
              <a:rPr lang="en-US" sz="3200"/>
              <a:t>Can we believe our eyes? </a:t>
            </a:r>
          </a:p>
          <a:p>
            <a:pPr marL="457200" indent="-457200" defTabSz="381000">
              <a:buFontTx/>
              <a:buAutoNum type="arabicPeriod"/>
            </a:pPr>
            <a:r>
              <a:rPr lang="en-US" sz="3200"/>
              <a:t>Lessons from thin air</a:t>
            </a:r>
          </a:p>
          <a:p>
            <a:pPr marL="457200" indent="-457200" defTabSz="381000">
              <a:buFontTx/>
              <a:buAutoNum type="arabicPeriod"/>
            </a:pPr>
            <a:r>
              <a:rPr lang="en-US" sz="3200"/>
              <a:t>Under construction</a:t>
            </a:r>
          </a:p>
        </p:txBody>
      </p:sp>
    </p:spTree>
    <p:custDataLst>
      <p:tags r:id="rId1"/>
    </p:custDataLst>
  </p:cSld>
  <p:clrMapOvr>
    <a:masterClrMapping/>
  </p:clrMapOvr>
  <p:transition spd="med" advClick="0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of these learning outcomes represents the </a:t>
            </a:r>
            <a:r>
              <a:rPr lang="en-US" dirty="0" smtClean="0">
                <a:solidFill>
                  <a:srgbClr val="0000FF"/>
                </a:solidFill>
              </a:rPr>
              <a:t>enduring understandings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your list with a partner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Discuss each other’s list for enduring understanding.  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Questions? 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Clarifications?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00"/>
                </a:solidFill>
              </a:rPr>
              <a:t>3 Stages of Understanding by Design</a:t>
            </a:r>
            <a:endParaRPr lang="en-US" dirty="0" smtClean="0"/>
          </a:p>
        </p:txBody>
      </p:sp>
      <p:sp>
        <p:nvSpPr>
          <p:cNvPr id="150532" name="TextBox 14"/>
          <p:cNvSpPr txBox="1">
            <a:spLocks noChangeArrowheads="1"/>
          </p:cNvSpPr>
          <p:nvPr/>
        </p:nvSpPr>
        <p:spPr bwMode="auto">
          <a:xfrm>
            <a:off x="1295400" y="1524000"/>
            <a:ext cx="5251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Identify the Desired Results</a:t>
            </a:r>
          </a:p>
        </p:txBody>
      </p:sp>
      <p:sp>
        <p:nvSpPr>
          <p:cNvPr id="150533" name="TextBox 15"/>
          <p:cNvSpPr txBox="1">
            <a:spLocks noChangeArrowheads="1"/>
          </p:cNvSpPr>
          <p:nvPr/>
        </p:nvSpPr>
        <p:spPr bwMode="auto">
          <a:xfrm>
            <a:off x="1371600" y="3048000"/>
            <a:ext cx="5473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Determine Acceptable Evidence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>
            <a:off x="2972595" y="2590005"/>
            <a:ext cx="913604" cy="794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1" y="2159000"/>
            <a:ext cx="2362200" cy="290203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0538" name="TextBox 10"/>
          <p:cNvSpPr txBox="1">
            <a:spLocks noChangeArrowheads="1"/>
          </p:cNvSpPr>
          <p:nvPr/>
        </p:nvSpPr>
        <p:spPr bwMode="auto">
          <a:xfrm>
            <a:off x="6096001" y="2159000"/>
            <a:ext cx="2362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How will we know if the students have achieved the desired results? What will be accepted as evidence of student understanding and proficiency?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C536-8948-49CD-9A12-F5FD8EF41085}" type="slidenum">
              <a:rPr lang="en-US"/>
              <a:pPr/>
              <a:t>39</a:t>
            </a:fld>
            <a:endParaRPr lang="en-US"/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78875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4000"/>
              <a:t>Understanding Understanding</a:t>
            </a:r>
          </a:p>
          <a:p>
            <a:pPr algn="ctr" defTabSz="381000"/>
            <a:endParaRPr lang="en-US" sz="2800"/>
          </a:p>
          <a:p>
            <a:pPr defTabSz="381000"/>
            <a:r>
              <a:rPr lang="en-US" sz="3200"/>
              <a:t>Stage 1. Identify Desired Results</a:t>
            </a:r>
          </a:p>
          <a:p>
            <a:pPr defTabSz="381000"/>
            <a:r>
              <a:rPr lang="en-US" sz="3200"/>
              <a:t>Focus Question: What does it mean to “understand”?</a:t>
            </a:r>
          </a:p>
          <a:p>
            <a:pPr defTabSz="381000"/>
            <a:endParaRPr lang="en-US" sz="3200"/>
          </a:p>
          <a:p>
            <a:pPr defTabSz="381000"/>
            <a:r>
              <a:rPr lang="en-US" sz="3200"/>
              <a:t>Stage 2. Determine Acceptable Evidence</a:t>
            </a:r>
          </a:p>
          <a:p>
            <a:pPr defTabSz="381000"/>
            <a:r>
              <a:rPr lang="en-US" sz="3200"/>
              <a:t>Focus Questions: “How will we know if students have achieved the desired results and met the standards? What will we accept as evidence of student understanding and proficiency (Wiggins &amp; McTighe)</a:t>
            </a:r>
          </a:p>
        </p:txBody>
      </p:sp>
    </p:spTree>
    <p:custDataLst>
      <p:tags r:id="rId1"/>
    </p:custDataLst>
  </p:cSld>
  <p:clrMapOvr>
    <a:masterClrMapping/>
  </p:clrMapOvr>
  <p:transition spd="med" advClick="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E189E71-8722-475B-99F1-AE5CF2A67CCB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 smtClean="0"/>
              <a:t>Participant Learning Goals (Objectives)</a:t>
            </a:r>
            <a:endParaRPr lang="en-US" sz="3200" dirty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267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dirty="0" smtClean="0"/>
              <a:t>Describe key features of Cooperative Learning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Explain rationale for Pedagogies of Engagement, especially Cooperative Learning &amp; Challenge Based Learning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Describe key features of the Understanding by Design and How People Learn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Describe models for processing and monitoring team work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Apply cooperative learning to classroom practice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Identify connections between cooperative learning and desired outcomes of courses and programs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FFF020F-0B61-4889-803E-FC46695D5053}" type="slidenum">
              <a:rPr lang="en-US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algn="ctr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Taxonomies of Types of Learning</a:t>
            </a:r>
          </a:p>
          <a:p>
            <a:pPr marL="457200" indent="-457200" algn="ctr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Bloom’s taxonomy of educational objectives: Cognitive Domain (Bloom &amp; Krathwohl, 1956)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>
                <a:solidFill>
                  <a:srgbClr val="00664D"/>
                </a:solidFill>
              </a:rPr>
              <a:t>A taxonomy for learning, teaching, and assessing: A revision of Bloom’s taxonomy of educational objectives (Anderson &amp; Krathwohl, 2001).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Facets of understanding (Wiggins &amp; McTighe, 1998)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Taxonomy of significant learning (Fink, 2003)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Evaluating the quality of learning: The SOLO taxonomy (Biggs &amp; Collis, 1982)</a:t>
            </a:r>
          </a:p>
        </p:txBody>
      </p:sp>
    </p:spTree>
    <p:custDataLst>
      <p:tags r:id="rId1"/>
    </p:custDataLst>
  </p:cSld>
  <p:clrMapOvr>
    <a:masterClrMapping/>
  </p:clrMapOvr>
  <p:transition spd="med" advClick="0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8E610034-EECE-4961-9257-94A155A314BD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The Six Major Levels of Bloom's Taxonomy of the Cognitive Domain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(with representative behaviors and sample objectives)</a:t>
            </a:r>
            <a:endParaRPr lang="en-US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Knowledge.</a:t>
            </a:r>
            <a:r>
              <a:rPr lang="en-US">
                <a:solidFill>
                  <a:srgbClr val="000000"/>
                </a:solidFill>
              </a:rPr>
              <a:t> Remembering information </a:t>
            </a:r>
            <a:r>
              <a:rPr lang="en-US" i="1">
                <a:solidFill>
                  <a:srgbClr val="000000"/>
                </a:solidFill>
              </a:rPr>
              <a:t>Define, identify, label, state, list, match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Identify the standard peripheral components of a computer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Write the equation for the Ideal Gas Law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Comprehension.</a:t>
            </a:r>
            <a:r>
              <a:rPr lang="en-US">
                <a:solidFill>
                  <a:srgbClr val="000000"/>
                </a:solidFill>
              </a:rPr>
              <a:t> Explaining the meaning of information </a:t>
            </a:r>
            <a:r>
              <a:rPr lang="en-US" i="1">
                <a:solidFill>
                  <a:srgbClr val="000000"/>
                </a:solidFill>
              </a:rPr>
              <a:t>Describe, generalize, paraphrase, summarize, estimate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In one sentence explain the main idea of a written passage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Describe in prose what is shown in graph form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Application.</a:t>
            </a:r>
            <a:r>
              <a:rPr lang="en-US">
                <a:solidFill>
                  <a:srgbClr val="000000"/>
                </a:solidFill>
              </a:rPr>
              <a:t> Using abstractions in concrete situations </a:t>
            </a:r>
            <a:r>
              <a:rPr lang="en-US" i="1">
                <a:solidFill>
                  <a:srgbClr val="000000"/>
                </a:solidFill>
              </a:rPr>
              <a:t>Determine, chart, implement, prepare, solve, use, develop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Using principles of operant conditioning, train a rate to press a bar 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Derive a kinetic model from experimental data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Analysis.</a:t>
            </a:r>
            <a:r>
              <a:rPr lang="en-US">
                <a:solidFill>
                  <a:srgbClr val="000000"/>
                </a:solidFill>
              </a:rPr>
              <a:t> Breaking down a whole into component parts </a:t>
            </a:r>
            <a:r>
              <a:rPr lang="en-US" i="1">
                <a:solidFill>
                  <a:srgbClr val="000000"/>
                </a:solidFill>
              </a:rPr>
              <a:t>Points out, differentiate, distinguish, discriminate, compare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Identify supporting evidence to support the interpretation of a literary passage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Analyze an oscillator circuit and determine the frequency of oscillation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Synthesis.</a:t>
            </a:r>
            <a:r>
              <a:rPr lang="en-US">
                <a:solidFill>
                  <a:srgbClr val="000000"/>
                </a:solidFill>
              </a:rPr>
              <a:t> Putting parts together to form a new and integrated whole </a:t>
            </a:r>
            <a:r>
              <a:rPr lang="en-US" i="1">
                <a:solidFill>
                  <a:srgbClr val="000000"/>
                </a:solidFill>
              </a:rPr>
              <a:t>Create, design, plan, organize, generate, write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Write a logically organized essay in favor of euthanasia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Develop an individualized nutrition program for a diabetic patient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Evaluation.</a:t>
            </a:r>
            <a:r>
              <a:rPr lang="en-US">
                <a:solidFill>
                  <a:srgbClr val="000000"/>
                </a:solidFill>
              </a:rPr>
              <a:t> Making judgments about the merits of ideas, materials, or phenomena </a:t>
            </a:r>
            <a:r>
              <a:rPr lang="en-US" i="1">
                <a:solidFill>
                  <a:srgbClr val="000000"/>
                </a:solidFill>
              </a:rPr>
              <a:t>Appraise, critique, judge, weigh, evaluate, select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Assess the appropriateness of an author's conclusions based on the evidence given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	Select the best proposal for a proposed water treatment plant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1DB18F8D-27CC-4A6F-99A8-94D0CED48555}" type="slidenum">
              <a:rPr lang="en-US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9515" name="Group 59"/>
          <p:cNvGraphicFramePr>
            <a:graphicFrameLocks noGrp="1"/>
          </p:cNvGraphicFramePr>
          <p:nvPr>
            <p:ph idx="4294967295"/>
          </p:nvPr>
        </p:nvGraphicFramePr>
        <p:xfrm>
          <a:off x="457200" y="609600"/>
          <a:ext cx="8574088" cy="6092952"/>
        </p:xfrm>
        <a:graphic>
          <a:graphicData uri="http://schemas.openxmlformats.org/drawingml/2006/table">
            <a:tbl>
              <a:tblPr/>
              <a:tblGrid>
                <a:gridCol w="2438400"/>
                <a:gridCol w="990600"/>
                <a:gridCol w="1066800"/>
                <a:gridCol w="1066800"/>
                <a:gridCol w="990600"/>
                <a:gridCol w="1143000"/>
                <a:gridCol w="87788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Remember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Understand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Analyze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Evaluate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Create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9BB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Factual Knowledge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The basic elements that students must know to be acquainted with a discipline or solve problems in it.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a. Knowledge of terminology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b. Knowledge of specific details and elements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Conceptual Knowledge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The interrelationships among the basic elements within a larger structure that enable them to function together.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a. Knowledge of classifications and categories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b. Knowledge of principles and generalizations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c. Knowledge of theories, models, and structures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Procedural Knowledge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How to do something; methods of inquiry, and criteria for using skills, algorithms, techniques, and methods.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a. Knowledge of subject-specific skills and algorithms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b. Knowledge of subject-specific techniques and methods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c. Knowledge of criteria for determining when to use appropriate procedures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Metacognitive Knowledge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Knowledge of cognition in general as well as awareness and knowledge of one’s own cognition.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a. Strategic knowledge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b. Knowledge about cognitive tasks, including appropriate contextual and conditional knowledge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c. Self-knowledge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1" name="Line 52"/>
          <p:cNvSpPr>
            <a:spLocks noChangeShapeType="1"/>
          </p:cNvSpPr>
          <p:nvPr/>
        </p:nvSpPr>
        <p:spPr bwMode="auto">
          <a:xfrm>
            <a:off x="2895600" y="304800"/>
            <a:ext cx="6019800" cy="0"/>
          </a:xfrm>
          <a:prstGeom prst="line">
            <a:avLst/>
          </a:prstGeom>
          <a:noFill/>
          <a:ln w="76200">
            <a:solidFill>
              <a:srgbClr val="E3C9BB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3043238" y="100013"/>
            <a:ext cx="41195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E3C9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The Cognitive Process Dimension</a:t>
            </a:r>
          </a:p>
        </p:txBody>
      </p:sp>
      <p:sp>
        <p:nvSpPr>
          <p:cNvPr id="37943" name="Line 54"/>
          <p:cNvSpPr>
            <a:spLocks noChangeShapeType="1"/>
          </p:cNvSpPr>
          <p:nvPr/>
        </p:nvSpPr>
        <p:spPr bwMode="auto">
          <a:xfrm>
            <a:off x="228600" y="914400"/>
            <a:ext cx="0" cy="5791200"/>
          </a:xfrm>
          <a:prstGeom prst="line">
            <a:avLst/>
          </a:prstGeom>
          <a:noFill/>
          <a:ln w="76200">
            <a:solidFill>
              <a:srgbClr val="E6E7B7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 rot="5400000">
            <a:off x="-1416843" y="2715418"/>
            <a:ext cx="3346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E6E7B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The Knowledge Dimension</a:t>
            </a:r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5562600" y="6248400"/>
            <a:ext cx="330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(Anderson &amp; Krathwohl, 2001).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32421750-0EBC-4299-9A69-1B6A2906C7A3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77507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5388" y="488950"/>
            <a:ext cx="6924675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8" name="TextBox 4"/>
          <p:cNvSpPr txBox="1">
            <a:spLocks noChangeArrowheads="1"/>
          </p:cNvSpPr>
          <p:nvPr/>
        </p:nvSpPr>
        <p:spPr bwMode="auto">
          <a:xfrm>
            <a:off x="1387475" y="6146800"/>
            <a:ext cx="6672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http://www.uwsp.edu/education/lwilson/curric/newtaxonomy.htm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02AA8E8-19FC-4321-BBDC-C575CDD916AE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43522" name="Picture 2"/>
          <p:cNvPicPr>
            <a:picLocks noChangeAspect="1" noChangeArrowheads="1"/>
          </p:cNvPicPr>
          <p:nvPr/>
        </p:nvPicPr>
        <p:blipFill>
          <a:blip r:embed="rId3" cstate="print"/>
          <a:srcRect l="21875" t="20672" r="20000" b="4910"/>
          <a:stretch>
            <a:fillRect/>
          </a:stretch>
        </p:blipFill>
        <p:spPr bwMode="auto">
          <a:xfrm>
            <a:off x="457200" y="0"/>
            <a:ext cx="8229600" cy="63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61722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u="sng" dirty="0" smtClean="0"/>
              <a:t>http://www.celt.iastate.edu/pdfs-docs/teaching/RevisedBloomsHandout.pdf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02AA8E8-19FC-4321-BBDC-C575CDD916AE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644546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24806" r="24256" b="8217"/>
          <a:stretch>
            <a:fillRect/>
          </a:stretch>
        </p:blipFill>
        <p:spPr bwMode="auto">
          <a:xfrm>
            <a:off x="762000" y="304800"/>
            <a:ext cx="7543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755775" y="288925"/>
          <a:ext cx="5630863" cy="6281738"/>
        </p:xfrm>
        <a:graphic>
          <a:graphicData uri="http://schemas.openxmlformats.org/presentationml/2006/ole">
            <p:oleObj spid="_x0000_s2050" name="Document" r:id="rId5" imgW="5788974" imgH="6281591" progId="Word.Document.8">
              <p:embed/>
            </p:oleObj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46125" y="914400"/>
            <a:ext cx="2444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Cognitive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3962400"/>
            <a:ext cx="228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Affective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46125" y="5370513"/>
            <a:ext cx="396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SOLO Taxonomy </a:t>
            </a:r>
            <a:br>
              <a:rPr lang="en-US" sz="4000"/>
            </a:br>
            <a:endParaRPr lang="en-US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</a:t>
            </a:r>
            <a:r>
              <a:rPr lang="en-US" sz="2400" b="1"/>
              <a:t>Structure of Observed Learning Outcome</a:t>
            </a:r>
            <a:r>
              <a:rPr lang="en-US" sz="2400"/>
              <a:t> (</a:t>
            </a:r>
            <a:r>
              <a:rPr lang="en-US" sz="2400" b="1"/>
              <a:t>SOLO</a:t>
            </a:r>
            <a:r>
              <a:rPr lang="en-US" sz="2400"/>
              <a:t>) model consists of 5 levels of understanding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Pre-structural</a:t>
            </a:r>
            <a:r>
              <a:rPr lang="en-US" sz="2000"/>
              <a:t> - The task is not attacked appropriately; the student hasn’t really understood the point and uses too simple a way of going about it.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Uni-structural</a:t>
            </a:r>
            <a:r>
              <a:rPr lang="en-US" sz="2000"/>
              <a:t> - The student's response only focuses on one relevant aspect.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Multi-structural</a:t>
            </a:r>
            <a:r>
              <a:rPr lang="en-US" sz="2000"/>
              <a:t> - The student's response focuses on several relevant aspects but they are treated independently and additively. Assessment of this level is primarily quantitative.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Relational</a:t>
            </a:r>
            <a:r>
              <a:rPr lang="en-US" sz="2000"/>
              <a:t> - The different aspects have become integrated into a coherent whole. This level is what is normally meant by an adequate understanding of some topic.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Extended abstract</a:t>
            </a:r>
            <a:r>
              <a:rPr lang="en-US" sz="2000"/>
              <a:t> - The previous integrated whole may be conceptualised at a higher level of abstraction and generalised to a new topic or area. 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09600" y="6248400"/>
            <a:ext cx="734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http://en.wikipedia.org/wiki/Structure_of_Observed_Learning_Outcome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Teaching Teaching and Understanding Understanding</a:t>
            </a:r>
          </a:p>
        </p:txBody>
      </p:sp>
      <p:sp>
        <p:nvSpPr>
          <p:cNvPr id="2897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Biggs SOLO taxonomy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hlinkClick r:id="rId4"/>
              </a:rPr>
              <a:t>http://video.google.com/videoplay?docid=-5629273206953884671#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FFF020F-0B61-4889-803E-FC46695D5053}" type="slidenum">
              <a:rPr lang="en-US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algn="ctr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Taxonomies of Types of Learning</a:t>
            </a:r>
          </a:p>
          <a:p>
            <a:pPr marL="457200" indent="-457200" algn="ctr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Bloom’s taxonomy of educational objectives: Cognitive Domain (Bloom &amp; </a:t>
            </a:r>
            <a:r>
              <a:rPr lang="en-US" sz="2200" dirty="0" err="1">
                <a:solidFill>
                  <a:srgbClr val="000000"/>
                </a:solidFill>
              </a:rPr>
              <a:t>Krathwohl</a:t>
            </a:r>
            <a:r>
              <a:rPr lang="en-US" sz="2200" dirty="0">
                <a:solidFill>
                  <a:srgbClr val="000000"/>
                </a:solidFill>
              </a:rPr>
              <a:t>, 1956)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 dirty="0">
                <a:solidFill>
                  <a:srgbClr val="00664D"/>
                </a:solidFill>
              </a:rPr>
              <a:t>A taxonomy for learning, teaching, and assessing: A revision of Bloom’s taxonomy of educational objectives (Anderson &amp; </a:t>
            </a:r>
            <a:r>
              <a:rPr lang="en-US" sz="2200" b="1" i="1" dirty="0" err="1">
                <a:solidFill>
                  <a:srgbClr val="00664D"/>
                </a:solidFill>
              </a:rPr>
              <a:t>Krathwohl</a:t>
            </a:r>
            <a:r>
              <a:rPr lang="en-US" sz="2200" b="1" i="1" dirty="0">
                <a:solidFill>
                  <a:srgbClr val="00664D"/>
                </a:solidFill>
              </a:rPr>
              <a:t>, 2001).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Facets of understanding (Wiggins &amp; </a:t>
            </a:r>
            <a:r>
              <a:rPr lang="en-US" sz="2200" dirty="0" err="1">
                <a:solidFill>
                  <a:srgbClr val="000000"/>
                </a:solidFill>
              </a:rPr>
              <a:t>McTighe</a:t>
            </a:r>
            <a:r>
              <a:rPr lang="en-US" sz="2200" dirty="0">
                <a:solidFill>
                  <a:srgbClr val="000000"/>
                </a:solidFill>
              </a:rPr>
              <a:t>, 1998)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Taxonomy of significant learning (Fink, 2003)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Evaluating the quality of learning: The SOLO taxonomy (Biggs &amp; Collis, 1982)</a:t>
            </a:r>
          </a:p>
        </p:txBody>
      </p:sp>
    </p:spTree>
    <p:custDataLst>
      <p:tags r:id="rId1"/>
    </p:custDataLst>
  </p:cSld>
  <p:clrMapOvr>
    <a:masterClrMapping/>
  </p:clrMapOvr>
  <p:transition spd="med" advClick="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611187" indent="-514350">
              <a:buFont typeface="+mj-lt"/>
              <a:buAutoNum type="arabicPeriod"/>
            </a:pPr>
            <a:r>
              <a:rPr lang="en-US" dirty="0" smtClean="0"/>
              <a:t>Articulate an integrated approach to course design which aligns content, assessment and pedagogy (CAP)</a:t>
            </a:r>
          </a:p>
          <a:p>
            <a:pPr marL="611187" indent="-514350">
              <a:buFont typeface="+mj-lt"/>
              <a:buAutoNum type="arabicPeriod"/>
            </a:pPr>
            <a:r>
              <a:rPr lang="en-US" dirty="0" smtClean="0"/>
              <a:t>Critically describe the research-based features of CAP</a:t>
            </a:r>
          </a:p>
          <a:p>
            <a:pPr marL="611187" indent="-514350">
              <a:buFont typeface="+mj-lt"/>
              <a:buAutoNum type="arabicPeriod"/>
            </a:pPr>
            <a:r>
              <a:rPr lang="en-US" dirty="0" smtClean="0"/>
              <a:t>Apply CAP principles to a learning environment (course, module, etc).</a:t>
            </a:r>
          </a:p>
          <a:p>
            <a:pPr marL="611187" indent="-514350">
              <a:buFont typeface="+mj-lt"/>
              <a:buAutoNum type="arabicPeriod"/>
            </a:pPr>
            <a:r>
              <a:rPr lang="en-US" dirty="0" smtClean="0"/>
              <a:t>Use reflection and discussion to deepen your learning.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000" dirty="0" smtClean="0"/>
              <a:t>Which taxonomy is most appropriate for your course?</a:t>
            </a:r>
            <a:endParaRPr lang="en-US" sz="40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800600" y="1905000"/>
          <a:ext cx="3873500" cy="4357688"/>
        </p:xfrm>
        <a:graphic>
          <a:graphicData uri="http://schemas.openxmlformats.org/presentationml/2006/ole">
            <p:oleObj spid="_x0000_s1240066" name="Chart" r:id="rId7" imgW="4572000" imgH="5143500" progId="MSGraph.Chart.8">
              <p:embed followColorScheme="full"/>
            </p:oleObj>
          </a:graphicData>
        </a:graphic>
      </p:graphicFrame>
      <p:grpSp>
        <p:nvGrpSpPr>
          <p:cNvPr id="8" name="ResponseCounter" hidden="1"/>
          <p:cNvGrpSpPr/>
          <p:nvPr>
            <p:custDataLst>
              <p:tags r:id="rId3"/>
            </p:custDataLst>
          </p:nvPr>
        </p:nvGrpSpPr>
        <p:grpSpPr>
          <a:xfrm>
            <a:off x="127000" y="5778500"/>
            <a:ext cx="952500" cy="952500"/>
            <a:chOff x="254000" y="5334000"/>
            <a:chExt cx="952500" cy="952500"/>
          </a:xfrm>
        </p:grpSpPr>
        <p:sp>
          <p:nvSpPr>
            <p:cNvPr id="6" name="RCOuter" hidden="1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alpha val="13514"/>
                  </a:srgbClr>
                </a:gs>
                <a:gs pos="100000">
                  <a:srgbClr val="4F81BD">
                    <a:alpha val="13514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CInner" hidden="1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latin typeface="Tahoma"/>
                </a:rPr>
                <a:t>32 of 37</a:t>
              </a:r>
              <a:endParaRPr lang="en-US" sz="1400" b="1"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057400"/>
            <a:ext cx="4114800" cy="12192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Font typeface="Arial" charset="0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Bloom’s taxonomy of educational objectives: Cognitive Domain (Bloom &amp; </a:t>
            </a:r>
            <a:r>
              <a:rPr lang="en-US" sz="1800" dirty="0" err="1" smtClean="0">
                <a:solidFill>
                  <a:srgbClr val="000000"/>
                </a:solidFill>
              </a:rPr>
              <a:t>Krathwohl</a:t>
            </a:r>
            <a:r>
              <a:rPr lang="en-US" sz="1800" dirty="0" smtClean="0">
                <a:solidFill>
                  <a:srgbClr val="000000"/>
                </a:solidFill>
              </a:rPr>
              <a:t>, 1956)</a:t>
            </a:r>
          </a:p>
          <a:p>
            <a:pPr marL="514350" indent="-514350">
              <a:spcAft>
                <a:spcPts val="0"/>
              </a:spcAft>
              <a:buFont typeface="Arial" charset="0"/>
              <a:buAutoNum type="arabicPeriod"/>
            </a:pPr>
            <a:r>
              <a:rPr lang="en-US" sz="1800" dirty="0" smtClean="0"/>
              <a:t>Bloom’s taxonomy of educational objectives: Revision       (Anderson &amp; </a:t>
            </a:r>
            <a:r>
              <a:rPr lang="en-US" sz="1800" dirty="0" err="1" smtClean="0"/>
              <a:t>Krathwohl</a:t>
            </a:r>
            <a:r>
              <a:rPr lang="en-US" sz="1800" dirty="0" smtClean="0"/>
              <a:t>, 2001)</a:t>
            </a:r>
          </a:p>
          <a:p>
            <a:pPr marL="514350" indent="-514350">
              <a:spcAft>
                <a:spcPts val="0"/>
              </a:spcAft>
              <a:buFont typeface="Arial" charset="0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Taxonomy of significant learning (Fink, 2003)</a:t>
            </a:r>
          </a:p>
          <a:p>
            <a:pPr marL="514350" indent="-514350">
              <a:spcAft>
                <a:spcPts val="0"/>
              </a:spcAft>
              <a:buFont typeface="Arial" charset="0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Evaluating the quality of learning: The SOLO taxonomy          (Biggs &amp; Collis, 1982)</a:t>
            </a:r>
            <a:endParaRPr lang="en-US" sz="1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measuring what is most important?</a:t>
            </a:r>
          </a:p>
          <a:p>
            <a:pPr lvl="1"/>
            <a:r>
              <a:rPr lang="en-US" dirty="0" smtClean="0"/>
              <a:t>Is enduring understanding assessed?</a:t>
            </a:r>
          </a:p>
          <a:p>
            <a:pPr lvl="1"/>
            <a:r>
              <a:rPr lang="en-US" dirty="0" smtClean="0"/>
              <a:t>Are assessment measures appropriate for enduring understanding?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turn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Curricular Priorities and Assessment Methods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57400"/>
            <a:ext cx="38100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Assessment Types</a:t>
            </a:r>
          </a:p>
          <a:p>
            <a:pPr lvl="1">
              <a:lnSpc>
                <a:spcPct val="80000"/>
              </a:lnSpc>
            </a:pPr>
            <a:r>
              <a:rPr lang="en-US" sz="2595" dirty="0" smtClean="0">
                <a:solidFill>
                  <a:srgbClr val="0000FF"/>
                </a:solidFill>
              </a:rPr>
              <a:t>Traditional quizzes and tests</a:t>
            </a:r>
          </a:p>
          <a:p>
            <a:pPr lvl="2">
              <a:lnSpc>
                <a:spcPct val="80000"/>
              </a:lnSpc>
            </a:pPr>
            <a:r>
              <a:rPr lang="en-US" sz="2162" dirty="0" smtClean="0">
                <a:solidFill>
                  <a:srgbClr val="0000FF"/>
                </a:solidFill>
              </a:rPr>
              <a:t>Selected-response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8000"/>
                </a:solidFill>
              </a:rPr>
              <a:t>Academic Prompts</a:t>
            </a:r>
          </a:p>
          <a:p>
            <a:pPr lvl="2">
              <a:lnSpc>
                <a:spcPct val="80000"/>
              </a:lnSpc>
            </a:pPr>
            <a:r>
              <a:rPr lang="en-US" sz="1946" dirty="0" smtClean="0">
                <a:solidFill>
                  <a:srgbClr val="008000"/>
                </a:solidFill>
              </a:rPr>
              <a:t>Constructed-response</a:t>
            </a:r>
          </a:p>
          <a:p>
            <a:pPr lvl="1">
              <a:lnSpc>
                <a:spcPct val="80000"/>
              </a:lnSpc>
            </a:pPr>
            <a:r>
              <a:rPr lang="en-US" sz="2595" dirty="0" smtClean="0">
                <a:solidFill>
                  <a:srgbClr val="FF0000"/>
                </a:solidFill>
              </a:rPr>
              <a:t>Performance tasks and projects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946" dirty="0" smtClean="0">
                <a:solidFill>
                  <a:srgbClr val="FF0000"/>
                </a:solidFill>
              </a:rPr>
              <a:t>Open-ended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946" dirty="0" smtClean="0">
                <a:solidFill>
                  <a:srgbClr val="FF0000"/>
                </a:solidFill>
              </a:rPr>
              <a:t>Complex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946" dirty="0" smtClean="0">
                <a:solidFill>
                  <a:srgbClr val="FF0000"/>
                </a:solidFill>
              </a:rPr>
              <a:t>Authentic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err="1" smtClean="0"/>
              <a:t>McTighe</a:t>
            </a:r>
            <a:r>
              <a:rPr lang="en-US" sz="1600" dirty="0" smtClean="0"/>
              <a:t> &amp; Wiggins (1999) </a:t>
            </a:r>
            <a:r>
              <a:rPr lang="en-US" sz="1600" i="1" dirty="0" smtClean="0"/>
              <a:t>Understanding by design handbook. </a:t>
            </a:r>
            <a:r>
              <a:rPr lang="en-US" sz="1600" dirty="0" smtClean="0"/>
              <a:t>ASCD.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827213"/>
            <a:ext cx="46482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429000" y="4114800"/>
            <a:ext cx="2362200" cy="990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429000" y="4114800"/>
            <a:ext cx="2209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4114800" y="2362200"/>
            <a:ext cx="1905000" cy="2286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4114800" y="2590800"/>
            <a:ext cx="1828800" cy="838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615765" y="3505200"/>
            <a:ext cx="1981200" cy="30480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60588" y="3556000"/>
            <a:ext cx="2206812" cy="10922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60588" y="2819400"/>
            <a:ext cx="2514600" cy="609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3 Stages of Backward Design</a:t>
            </a:r>
          </a:p>
        </p:txBody>
      </p:sp>
      <p:sp>
        <p:nvSpPr>
          <p:cNvPr id="152579" name="TextBox 13"/>
          <p:cNvSpPr txBox="1">
            <a:spLocks noChangeArrowheads="1"/>
          </p:cNvSpPr>
          <p:nvPr/>
        </p:nvSpPr>
        <p:spPr bwMode="auto">
          <a:xfrm>
            <a:off x="762000" y="4623130"/>
            <a:ext cx="3962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400" i="1" dirty="0"/>
              <a:t>Are the desired results, assessments, and learning activities </a:t>
            </a:r>
            <a:r>
              <a:rPr lang="en-US" sz="2400" b="1" i="1" dirty="0">
                <a:solidFill>
                  <a:srgbClr val="0000FF"/>
                </a:solidFill>
              </a:rPr>
              <a:t>ALIGNED</a:t>
            </a:r>
            <a:r>
              <a:rPr lang="en-US" sz="2400" i="1" dirty="0"/>
              <a:t>? </a:t>
            </a:r>
          </a:p>
        </p:txBody>
      </p:sp>
      <p:sp>
        <p:nvSpPr>
          <p:cNvPr id="152580" name="TextBox 14"/>
          <p:cNvSpPr txBox="1">
            <a:spLocks noChangeArrowheads="1"/>
          </p:cNvSpPr>
          <p:nvPr/>
        </p:nvSpPr>
        <p:spPr bwMode="auto">
          <a:xfrm>
            <a:off x="1295400" y="1371600"/>
            <a:ext cx="5251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400" dirty="0"/>
              <a:t>Identify the Desired Results</a:t>
            </a:r>
          </a:p>
        </p:txBody>
      </p:sp>
      <p:sp>
        <p:nvSpPr>
          <p:cNvPr id="152581" name="TextBox 15"/>
          <p:cNvSpPr txBox="1">
            <a:spLocks noChangeArrowheads="1"/>
          </p:cNvSpPr>
          <p:nvPr/>
        </p:nvSpPr>
        <p:spPr bwMode="auto">
          <a:xfrm>
            <a:off x="1295400" y="2667000"/>
            <a:ext cx="554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400" dirty="0"/>
              <a:t>Determine Acceptable Evidence</a:t>
            </a:r>
          </a:p>
        </p:txBody>
      </p:sp>
      <p:sp>
        <p:nvSpPr>
          <p:cNvPr id="152582" name="TextBox 16"/>
          <p:cNvSpPr txBox="1">
            <a:spLocks noChangeArrowheads="1"/>
          </p:cNvSpPr>
          <p:nvPr/>
        </p:nvSpPr>
        <p:spPr bwMode="auto">
          <a:xfrm>
            <a:off x="1371601" y="3962401"/>
            <a:ext cx="5132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400" dirty="0"/>
              <a:t>Plan Learning Experiences 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2801937" y="3522663"/>
            <a:ext cx="796925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>
            <a:off x="2801937" y="2227263"/>
            <a:ext cx="796925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0" y="3657600"/>
            <a:ext cx="3276599" cy="2057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sp>
        <p:nvSpPr>
          <p:cNvPr id="152586" name="TextBox 10"/>
          <p:cNvSpPr txBox="1">
            <a:spLocks noChangeArrowheads="1"/>
          </p:cNvSpPr>
          <p:nvPr/>
        </p:nvSpPr>
        <p:spPr bwMode="auto">
          <a:xfrm>
            <a:off x="5486399" y="3733801"/>
            <a:ext cx="2971801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i="1" dirty="0"/>
              <a:t>What </a:t>
            </a:r>
            <a:r>
              <a:rPr lang="en-US" b="1" i="1" dirty="0"/>
              <a:t>activities</a:t>
            </a:r>
            <a:r>
              <a:rPr lang="en-US" i="1" dirty="0"/>
              <a:t> will equip students with the needed knowledge and skills?</a:t>
            </a:r>
            <a:r>
              <a:rPr lang="en-US" i="1" dirty="0" smtClean="0"/>
              <a:t> </a:t>
            </a:r>
          </a:p>
          <a:p>
            <a:pPr defTabSz="457200"/>
            <a:endParaRPr lang="en-US" i="1" dirty="0" smtClean="0"/>
          </a:p>
          <a:p>
            <a:pPr defTabSz="457200"/>
            <a:r>
              <a:rPr lang="en-US" i="1" dirty="0" smtClean="0"/>
              <a:t>What </a:t>
            </a:r>
            <a:r>
              <a:rPr lang="en-US" b="1" i="1" dirty="0"/>
              <a:t>materials</a:t>
            </a:r>
            <a:r>
              <a:rPr lang="en-US" i="1" dirty="0"/>
              <a:t> and resources will be useful?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248400" y="2133600"/>
            <a:ext cx="1246632" cy="1371600"/>
          </a:xfrm>
          <a:prstGeom prst="downArrow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you help students master the enduring understanding? </a:t>
            </a:r>
          </a:p>
          <a:p>
            <a:r>
              <a:rPr lang="en-US" dirty="0" smtClean="0"/>
              <a:t>What kind of learning opportunity can you design?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398D9203-B50A-4BBD-86FB-D97439C557C5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0000"/>
                </a:solidFill>
              </a:rPr>
              <a:t>Active Learning: Cooperation in the College Classroom</a:t>
            </a:r>
            <a:br>
              <a:rPr lang="en-US" sz="3600" smtClean="0">
                <a:solidFill>
                  <a:srgbClr val="000000"/>
                </a:solidFill>
              </a:rPr>
            </a:br>
            <a:endParaRPr lang="en-US" sz="3600" smtClean="0">
              <a:solidFill>
                <a:srgbClr val="000000"/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00"/>
                </a:solidFill>
              </a:rPr>
              <a:t>Informal</a:t>
            </a:r>
            <a:r>
              <a:rPr lang="en-US" sz="2800" smtClean="0">
                <a:solidFill>
                  <a:srgbClr val="000000"/>
                </a:solidFill>
              </a:rPr>
              <a:t> Cooperative Learning Groups</a:t>
            </a:r>
          </a:p>
          <a:p>
            <a:pPr eaLnBrk="1" hangingPunct="1"/>
            <a:r>
              <a:rPr lang="en-US" sz="2800" b="1" smtClean="0">
                <a:solidFill>
                  <a:srgbClr val="000000"/>
                </a:solidFill>
              </a:rPr>
              <a:t>Formal</a:t>
            </a:r>
            <a:r>
              <a:rPr lang="en-US" sz="2800" smtClean="0">
                <a:solidFill>
                  <a:srgbClr val="000000"/>
                </a:solidFill>
              </a:rPr>
              <a:t> Cooperative Learning Groups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Cooperative </a:t>
            </a:r>
            <a:r>
              <a:rPr lang="en-US" sz="2800" b="1" smtClean="0">
                <a:solidFill>
                  <a:srgbClr val="000000"/>
                </a:solidFill>
              </a:rPr>
              <a:t>Base</a:t>
            </a:r>
            <a:r>
              <a:rPr lang="en-US" sz="2800" smtClean="0">
                <a:solidFill>
                  <a:srgbClr val="000000"/>
                </a:solidFill>
              </a:rPr>
              <a:t> Groups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1066800" y="5867400"/>
            <a:ext cx="3282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See Cooperative Learning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Handout (CL College-804.doc)</a:t>
            </a:r>
          </a:p>
        </p:txBody>
      </p:sp>
      <p:pic>
        <p:nvPicPr>
          <p:cNvPr id="52230" name="Picture 5" descr="Active_Learning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1676400"/>
            <a:ext cx="3127375" cy="4114800"/>
          </a:xfrm>
          <a:noFill/>
        </p:spPr>
      </p:pic>
      <p:sp>
        <p:nvSpPr>
          <p:cNvPr id="52231" name="AutoShape 6"/>
          <p:cNvSpPr>
            <a:spLocks noChangeArrowheads="1"/>
          </p:cNvSpPr>
          <p:nvPr/>
        </p:nvSpPr>
        <p:spPr bwMode="auto">
          <a:xfrm>
            <a:off x="0" y="1752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04DE2246-0578-4F67-AEBD-D7B6431FABE7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5299" name="Picture 2" descr="Bookendcr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3000"/>
            <a:ext cx="67818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600200" y="304800"/>
            <a:ext cx="573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</a:rPr>
              <a:t>Book Ends on a Class Session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943600"/>
            <a:ext cx="784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Smith, K.A. 2000. Going deeper: Formal small-group learning in large classes. Energizing large classes: From small groups to learning communities. </a:t>
            </a:r>
            <a:r>
              <a:rPr lang="en-US" sz="1400" i="1" dirty="0" smtClean="0">
                <a:solidFill>
                  <a:srgbClr val="000000"/>
                </a:solidFill>
              </a:rPr>
              <a:t>New Directions for Teaching and Learning</a:t>
            </a:r>
            <a:r>
              <a:rPr lang="en-US" sz="1400" dirty="0" smtClean="0">
                <a:solidFill>
                  <a:srgbClr val="000000"/>
                </a:solidFill>
              </a:rPr>
              <a:t>, 2000, 81, 25-46. [</a:t>
            </a:r>
            <a:r>
              <a:rPr lang="en-US" sz="1400" dirty="0" smtClean="0">
                <a:solidFill>
                  <a:srgbClr val="000000"/>
                </a:solidFill>
                <a:hlinkClick r:id="rId5"/>
              </a:rPr>
              <a:t>NDTL81Ch3GoingDeeper.pdf</a:t>
            </a:r>
            <a:r>
              <a:rPr lang="en-US" sz="1400" dirty="0" smtClean="0">
                <a:solidFill>
                  <a:srgbClr val="000000"/>
                </a:solidFill>
              </a:rPr>
              <a:t>] 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7D874320-DFC1-43B4-98EB-064585525BAD}" type="slidenum">
              <a:rPr lang="en-US" smtClean="0">
                <a:solidFill>
                  <a:srgbClr val="000000"/>
                </a:solidFill>
              </a:rPr>
              <a:pPr/>
              <a:t>57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285750" y="473075"/>
            <a:ext cx="84328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algn="ctr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Professor's Role in</a:t>
            </a:r>
          </a:p>
          <a:p>
            <a:pPr marL="457200" indent="-457200" algn="ctr" defTabSz="381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Formal Cooperative Learning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Specifying Objectives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8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Making Decisions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8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Explaining Task, Positive Interdependence, and Individual Accountability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8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Monitoring and Intervening to Teach Skills</a:t>
            </a: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800">
              <a:solidFill>
                <a:srgbClr val="000000"/>
              </a:solidFill>
            </a:endParaRPr>
          </a:p>
          <a:p>
            <a:pPr marL="457200" indent="-457200" defTabSz="381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Evaluating Students' Achievement and Group Effectiveness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09600" y="228600"/>
            <a:ext cx="81137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</a:rPr>
              <a:t>Formal Cooperative Learning – Types of Tasks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Jigsaw – Learning new conceptual/procedural material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0000"/>
                </a:solidFill>
              </a:rPr>
              <a:t>2.	Peer Composition or Editing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0000"/>
                </a:solidFill>
              </a:rPr>
              <a:t>3.	</a:t>
            </a:r>
            <a:r>
              <a:rPr lang="en-US" sz="2500" b="1" dirty="0">
                <a:solidFill>
                  <a:srgbClr val="000000"/>
                </a:solidFill>
              </a:rPr>
              <a:t>Reading Comprehension/Interpretation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0000"/>
                </a:solidFill>
              </a:rPr>
              <a:t>4.	</a:t>
            </a:r>
            <a:r>
              <a:rPr lang="en-US" sz="2500" b="1" dirty="0">
                <a:solidFill>
                  <a:srgbClr val="000000"/>
                </a:solidFill>
              </a:rPr>
              <a:t>Problem Solving, Project, or Presentation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0000"/>
                </a:solidFill>
              </a:rPr>
              <a:t>5.	Review/Correct Homework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0000"/>
                </a:solidFill>
              </a:rPr>
              <a:t>6.	Constructive Academic Controversy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0000"/>
                </a:solidFill>
              </a:rPr>
              <a:t>7.	</a:t>
            </a:r>
            <a:r>
              <a:rPr lang="en-US" sz="2500" b="1" dirty="0">
                <a:solidFill>
                  <a:srgbClr val="000000"/>
                </a:solidFill>
              </a:rPr>
              <a:t>Group Tests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2400" cy="1143000"/>
          </a:xfrm>
        </p:spPr>
        <p:txBody>
          <a:bodyPr/>
          <a:lstStyle/>
          <a:p>
            <a:r>
              <a:rPr lang="en-US" dirty="0" smtClean="0"/>
              <a:t>Clicker Adoption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DC1A4A8-6532-41EF-9976-9ED063244ACF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/>
        </p:nvGraphicFramePr>
        <p:xfrm>
          <a:off x="4508500" y="1651000"/>
          <a:ext cx="4109663" cy="4064000"/>
        </p:xfrm>
        <a:graphic>
          <a:graphicData uri="http://schemas.openxmlformats.org/presentationml/2006/ole">
            <p:oleObj spid="_x0000_s1275906" name="Chart" r:id="rId7" imgW="4572000" imgH="514350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286000"/>
            <a:ext cx="4114800" cy="24384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No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Considering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Probably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Definitely</a:t>
            </a:r>
            <a:endParaRPr lang="en-US" dirty="0"/>
          </a:p>
        </p:txBody>
      </p:sp>
      <p:grpSp>
        <p:nvGrpSpPr>
          <p:cNvPr id="8" name="ResponseCounter" hidden="1"/>
          <p:cNvGrpSpPr/>
          <p:nvPr>
            <p:custDataLst>
              <p:tags r:id="rId4"/>
            </p:custDataLst>
          </p:nvPr>
        </p:nvGrpSpPr>
        <p:grpSpPr>
          <a:xfrm>
            <a:off x="127000" y="5562600"/>
            <a:ext cx="1320800" cy="1168400"/>
            <a:chOff x="254000" y="5334000"/>
            <a:chExt cx="952500" cy="952500"/>
          </a:xfrm>
        </p:grpSpPr>
        <p:sp>
          <p:nvSpPr>
            <p:cNvPr id="6" name="RCOuter" hidden="1"/>
            <p:cNvSpPr/>
            <p:nvPr/>
          </p:nvSpPr>
          <p:spPr bwMode="auto">
            <a:xfrm>
              <a:off x="254000" y="5334000"/>
              <a:ext cx="952500" cy="952500"/>
            </a:xfrm>
            <a:prstGeom prst="ellipse">
              <a:avLst/>
            </a:prstGeom>
            <a:gradFill flip="none" rotWithShape="1">
              <a:gsLst>
                <a:gs pos="0">
                  <a:srgbClr val="3333CC">
                    <a:alpha val="16216"/>
                  </a:srgbClr>
                </a:gs>
                <a:gs pos="100000">
                  <a:srgbClr val="FFFFFF">
                    <a:alpha val="16216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CInner" hidden="1"/>
            <p:cNvSpPr/>
            <p:nvPr/>
          </p:nvSpPr>
          <p:spPr bwMode="auto">
            <a:xfrm>
              <a:off x="254000" y="5334000"/>
              <a:ext cx="952500" cy="952500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/>
                </a:rPr>
                <a:t>31 of 37</a:t>
              </a:r>
              <a:endParaRPr kumimoji="0" lang="en-US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686550" y="6165850"/>
            <a:ext cx="2303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Staccato222 BT" pitchFamily="66" charset="0"/>
              </a:rPr>
              <a:t>Lila M. Smith</a:t>
            </a:r>
          </a:p>
        </p:txBody>
      </p:sp>
      <p:pic>
        <p:nvPicPr>
          <p:cNvPr id="46083" name="Picture 3" descr="smhd100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609600"/>
            <a:ext cx="41052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49643AE-2E3D-42A0-AD8A-13FED88C5497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25500"/>
          </a:xfrm>
        </p:spPr>
        <p:txBody>
          <a:bodyPr/>
          <a:lstStyle/>
          <a:p>
            <a:r>
              <a:rPr lang="en-US" dirty="0" smtClean="0"/>
              <a:t>Session 2 Preview</a:t>
            </a:r>
            <a:endParaRPr lang="en-US" dirty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Pedagogies </a:t>
            </a:r>
            <a:r>
              <a:rPr lang="en-US" sz="2800" dirty="0"/>
              <a:t>of Engagement – Cooperative </a:t>
            </a:r>
            <a:r>
              <a:rPr lang="en-US" sz="2800" dirty="0" smtClean="0"/>
              <a:t>Learning and Challenge Based Learning</a:t>
            </a:r>
            <a:endParaRPr lang="en-US" sz="2800" dirty="0"/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/>
              <a:t>Informal – Bookends on a Class Session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/>
              <a:t>Formal Cooperative Learning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800" dirty="0" smtClean="0"/>
              <a:t>Preparation for Session 2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400" dirty="0" smtClean="0"/>
              <a:t>Formal Cooperative Learning – Text Comprehension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000" dirty="0" smtClean="0"/>
              <a:t>Read Making the case: Professional education for the world of practice by David Garvin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2000" dirty="0" smtClean="0"/>
              <a:t>Discuss in a Formal Cooperative Learning Group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02131F6A-B05B-464A-A444-A458C7028ED5}" type="slidenum">
              <a:rPr lang="en-US" smtClean="0">
                <a:latin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677863" y="265113"/>
            <a:ext cx="7788275" cy="5489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/>
            <a:r>
              <a:rPr lang="en-US" sz="2600" dirty="0"/>
              <a:t>Session Summary</a:t>
            </a:r>
          </a:p>
          <a:p>
            <a:pPr marL="457200" indent="-457200" algn="ctr" eaLnBrk="0" hangingPunct="0"/>
            <a:r>
              <a:rPr lang="en-US" sz="2600" dirty="0"/>
              <a:t>(Minute Paper)</a:t>
            </a:r>
          </a:p>
          <a:p>
            <a:pPr marL="457200" indent="-457200" algn="ctr" eaLnBrk="0" hangingPunct="0"/>
            <a:endParaRPr lang="en-US" sz="2600" dirty="0"/>
          </a:p>
          <a:p>
            <a:pPr marL="457200" indent="-457200" eaLnBrk="0" hangingPunct="0"/>
            <a:r>
              <a:rPr lang="en-US" sz="2600" dirty="0"/>
              <a:t>Reflect on the session:</a:t>
            </a:r>
          </a:p>
          <a:p>
            <a:pPr marL="457200" indent="-457200" eaLnBrk="0" hangingPunct="0"/>
            <a:endParaRPr lang="en-US" sz="2600" dirty="0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sz="2600" dirty="0"/>
              <a:t>1. Most interesting, valuable, useful thing you learned.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sz="2600" dirty="0"/>
              <a:t>2. Things that helped you learn.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sz="2600" dirty="0"/>
              <a:t>3. Question, comments, suggestions.</a:t>
            </a:r>
          </a:p>
          <a:p>
            <a:pPr marL="457200" indent="-457200" eaLnBrk="0" hangingPunct="0"/>
            <a:endParaRPr lang="en-US" sz="2600" dirty="0"/>
          </a:p>
          <a:p>
            <a:pPr marL="457200" indent="-457200" eaLnBrk="0" hangingPunct="0">
              <a:buFontTx/>
              <a:buAutoNum type="arabicPeriod" startAt="4"/>
            </a:pPr>
            <a:r>
              <a:rPr lang="en-US" sz="2600" dirty="0"/>
              <a:t>Pace: Too slow 1 . . . . 5 Too fast</a:t>
            </a:r>
          </a:p>
          <a:p>
            <a:pPr marL="457200" indent="-457200" eaLnBrk="0" hangingPunct="0">
              <a:buFontTx/>
              <a:buAutoNum type="arabicPeriod" startAt="4"/>
            </a:pPr>
            <a:r>
              <a:rPr lang="en-US" sz="2600" dirty="0"/>
              <a:t>Relevance: Little 1 . . . 5 Lots</a:t>
            </a:r>
          </a:p>
          <a:p>
            <a:pPr marL="457200" indent="-457200" eaLnBrk="0" hangingPunct="0">
              <a:buFontTx/>
              <a:buAutoNum type="arabicPeriod" startAt="4"/>
            </a:pPr>
            <a:r>
              <a:rPr lang="en-US" sz="2600" dirty="0"/>
              <a:t>Instructional Format: Ugh 1 . . . 5 Ah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2400" cy="1143000"/>
          </a:xfrm>
        </p:spPr>
        <p:txBody>
          <a:bodyPr/>
          <a:lstStyle/>
          <a:p>
            <a:pPr marL="457200" indent="-457200"/>
            <a:r>
              <a:rPr lang="en-US" dirty="0" smtClean="0"/>
              <a:t>Pace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36D6DCA-3146-4724-9C3F-ED8F1AA87CA7}" type="slidenum">
              <a:rPr lang="en-US" smtClean="0">
                <a:solidFill>
                  <a:srgbClr val="000000"/>
                </a:solidFill>
              </a:rPr>
              <a:pPr/>
              <a:t>62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/>
        </p:nvGraphicFramePr>
        <p:xfrm>
          <a:off x="3657600" y="1524000"/>
          <a:ext cx="5219700" cy="4419600"/>
        </p:xfrm>
        <a:graphic>
          <a:graphicData uri="http://schemas.openxmlformats.org/presentationml/2006/ole">
            <p:oleObj spid="_x0000_s882690" name="Chart" r:id="rId7" imgW="4686300" imgH="411480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14400" y="1828800"/>
            <a:ext cx="4114800" cy="34290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Too slow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Slow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Ok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Fast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Too fast</a:t>
            </a:r>
            <a:endParaRPr lang="en-US" dirty="0"/>
          </a:p>
        </p:txBody>
      </p:sp>
      <p:grpSp>
        <p:nvGrpSpPr>
          <p:cNvPr id="8" name="ResponseCounter"/>
          <p:cNvGrpSpPr/>
          <p:nvPr>
            <p:custDataLst>
              <p:tags r:id="rId4"/>
            </p:custDataLst>
          </p:nvPr>
        </p:nvGrpSpPr>
        <p:grpSpPr>
          <a:xfrm>
            <a:off x="127000" y="5778500"/>
            <a:ext cx="952500" cy="952500"/>
            <a:chOff x="254000" y="5334000"/>
            <a:chExt cx="952500" cy="952500"/>
          </a:xfrm>
        </p:grpSpPr>
        <p:sp>
          <p:nvSpPr>
            <p:cNvPr id="6" name="RCOuter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gradFill flip="none" rotWithShape="1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CInner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latin typeface="Tahoma"/>
                </a:rPr>
                <a:t>0 of 39</a:t>
              </a:r>
              <a:endParaRPr lang="en-US" sz="1400" b="1" dirty="0"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marL="457200" indent="-457200"/>
            <a:r>
              <a:rPr lang="en-US" dirty="0" smtClean="0"/>
              <a:t>Relevance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457200"/>
          </a:xfrm>
        </p:spPr>
        <p:txBody>
          <a:bodyPr/>
          <a:lstStyle/>
          <a:p>
            <a:fld id="{136D6DCA-3146-4724-9C3F-ED8F1AA87CA7}" type="slidenum">
              <a:rPr lang="en-US" smtClean="0">
                <a:solidFill>
                  <a:srgbClr val="000000"/>
                </a:solidFill>
              </a:rPr>
              <a:pPr/>
              <a:t>63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/>
        </p:nvGraphicFramePr>
        <p:xfrm>
          <a:off x="3810000" y="838200"/>
          <a:ext cx="5334000" cy="4800600"/>
        </p:xfrm>
        <a:graphic>
          <a:graphicData uri="http://schemas.openxmlformats.org/presentationml/2006/ole">
            <p:oleObj spid="_x0000_s884738" name="Chart" r:id="rId7" imgW="4686300" imgH="411480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2133600"/>
            <a:ext cx="3810000" cy="35052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Very Little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Little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Some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Quite a bit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Lots</a:t>
            </a:r>
            <a:endParaRPr lang="en-US" dirty="0"/>
          </a:p>
        </p:txBody>
      </p:sp>
      <p:grpSp>
        <p:nvGrpSpPr>
          <p:cNvPr id="8" name="ResponseCounter"/>
          <p:cNvGrpSpPr/>
          <p:nvPr>
            <p:custDataLst>
              <p:tags r:id="rId4"/>
            </p:custDataLst>
          </p:nvPr>
        </p:nvGrpSpPr>
        <p:grpSpPr>
          <a:xfrm>
            <a:off x="0" y="6019800"/>
            <a:ext cx="9144000" cy="304800"/>
            <a:chOff x="190500" y="6350000"/>
            <a:chExt cx="3860800" cy="317500"/>
          </a:xfrm>
        </p:grpSpPr>
        <p:sp>
          <p:nvSpPr>
            <p:cNvPr id="7" name="RCFill"/>
            <p:cNvSpPr/>
            <p:nvPr/>
          </p:nvSpPr>
          <p:spPr>
            <a:xfrm>
              <a:off x="190500" y="6388100"/>
              <a:ext cx="670" cy="254000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CFrame"/>
            <p:cNvSpPr/>
            <p:nvPr/>
          </p:nvSpPr>
          <p:spPr>
            <a:xfrm>
              <a:off x="190500" y="6350000"/>
              <a:ext cx="3860800" cy="3175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rgbClr val="000000"/>
                  </a:solidFill>
                  <a:latin typeface="Tahoma"/>
                </a:rPr>
                <a:t>0 of 39</a:t>
              </a:r>
              <a:endParaRPr lang="en-US" sz="1400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marL="457200" indent="-457200"/>
            <a:r>
              <a:rPr lang="en-US" dirty="0" smtClean="0"/>
              <a:t>Instructional Format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36D6DCA-3146-4724-9C3F-ED8F1AA87CA7}" type="slidenum">
              <a:rPr lang="en-US" smtClean="0">
                <a:solidFill>
                  <a:srgbClr val="000000"/>
                </a:solidFill>
              </a:rPr>
              <a:pPr/>
              <a:t>64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/>
        </p:nvGraphicFramePr>
        <p:xfrm>
          <a:off x="1527175" y="1778000"/>
          <a:ext cx="8332788" cy="3219450"/>
        </p:xfrm>
        <a:graphic>
          <a:graphicData uri="http://schemas.openxmlformats.org/presentationml/2006/ole">
            <p:oleObj spid="_x0000_s885762" name="Chart" r:id="rId7" imgW="9144000" imgH="3219602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90800" y="1905000"/>
            <a:ext cx="5689600" cy="4221162"/>
          </a:xfrm>
        </p:spPr>
        <p:txBody>
          <a:bodyPr tIns="45719" bIns="45719"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Ugh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Huh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Hmm</a:t>
            </a:r>
          </a:p>
          <a:p>
            <a:pPr marL="514350" indent="-514350">
              <a:spcAft>
                <a:spcPts val="0"/>
              </a:spcAft>
              <a:buFontTx/>
              <a:buAutoNum type="arabicPeriod"/>
            </a:pPr>
            <a:r>
              <a:rPr lang="en-US" dirty="0" smtClean="0"/>
              <a:t>Yeah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Ah</a:t>
            </a:r>
          </a:p>
        </p:txBody>
      </p:sp>
      <p:grpSp>
        <p:nvGrpSpPr>
          <p:cNvPr id="10" name="ResponseCounter"/>
          <p:cNvGrpSpPr/>
          <p:nvPr>
            <p:custDataLst>
              <p:tags r:id="rId4"/>
            </p:custDataLst>
          </p:nvPr>
        </p:nvGrpSpPr>
        <p:grpSpPr>
          <a:xfrm>
            <a:off x="152400" y="0"/>
            <a:ext cx="838200" cy="6718300"/>
            <a:chOff x="190500" y="863078"/>
            <a:chExt cx="1108287" cy="5613922"/>
          </a:xfrm>
        </p:grpSpPr>
        <p:cxnSp>
          <p:nvCxnSpPr>
            <p:cNvPr id="9" name="RCPole"/>
            <p:cNvCxnSpPr/>
            <p:nvPr/>
          </p:nvCxnSpPr>
          <p:spPr>
            <a:xfrm>
              <a:off x="381000" y="1270000"/>
              <a:ext cx="0" cy="50800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CFlag"/>
            <p:cNvSpPr/>
            <p:nvPr/>
          </p:nvSpPr>
          <p:spPr>
            <a:xfrm>
              <a:off x="431800" y="5893494"/>
              <a:ext cx="866987" cy="456505"/>
            </a:xfrm>
            <a:prstGeom prst="wav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latin typeface="Tahoma"/>
                </a:rPr>
                <a:t>0</a:t>
              </a:r>
              <a:endParaRPr lang="en-US" sz="1400" b="1">
                <a:latin typeface="Tahoma"/>
              </a:endParaRPr>
            </a:p>
          </p:txBody>
        </p:sp>
        <p:sp>
          <p:nvSpPr>
            <p:cNvPr id="7" name="RCTop"/>
            <p:cNvSpPr/>
            <p:nvPr/>
          </p:nvSpPr>
          <p:spPr>
            <a:xfrm>
              <a:off x="190500" y="863078"/>
              <a:ext cx="1108287" cy="44502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Tahoma"/>
                </a:rPr>
                <a:t>39</a:t>
              </a:r>
              <a:endParaRPr lang="en-US" sz="1000" b="1" dirty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8" name="RCBottom"/>
            <p:cNvSpPr/>
            <p:nvPr/>
          </p:nvSpPr>
          <p:spPr>
            <a:xfrm>
              <a:off x="190500" y="6350000"/>
              <a:ext cx="406400" cy="127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2819400" y="5029200"/>
            <a:ext cx="46007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Q4 – Pace: Too slow 1 . . . . 5 Too fast (</a:t>
            </a:r>
            <a:r>
              <a:rPr lang="en-US" dirty="0" smtClean="0">
                <a:solidFill>
                  <a:srgbClr val="000000"/>
                </a:solidFill>
              </a:rPr>
              <a:t>2.8)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Q5 – Relevance: Little 1 . . . 5 Lots (</a:t>
            </a:r>
            <a:r>
              <a:rPr lang="en-US" dirty="0" smtClean="0">
                <a:solidFill>
                  <a:srgbClr val="000000"/>
                </a:solidFill>
              </a:rPr>
              <a:t>3.6)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Q6 – Format: Ugh 1 . . . 5 Ah (</a:t>
            </a:r>
            <a:r>
              <a:rPr lang="en-US" dirty="0" smtClean="0">
                <a:solidFill>
                  <a:srgbClr val="000000"/>
                </a:solidFill>
              </a:rPr>
              <a:t>3.9)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46125" y="569913"/>
          <a:ext cx="7629525" cy="40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2590800" y="152400"/>
            <a:ext cx="3647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NBS – NTU – </a:t>
            </a:r>
            <a:r>
              <a:rPr lang="en-US" dirty="0">
                <a:solidFill>
                  <a:srgbClr val="000000"/>
                </a:solidFill>
              </a:rPr>
              <a:t>Session 1 </a:t>
            </a:r>
            <a:r>
              <a:rPr lang="en-US" dirty="0" smtClean="0">
                <a:solidFill>
                  <a:srgbClr val="000000"/>
                </a:solidFill>
              </a:rPr>
              <a:t>(22/2/12)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2819400" y="5029200"/>
            <a:ext cx="46007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Q4 – Pace: Too slow 1 . . . . 5 Too fast (2.9)</a:t>
            </a:r>
          </a:p>
          <a:p>
            <a:r>
              <a:rPr lang="en-US" dirty="0">
                <a:solidFill>
                  <a:srgbClr val="000000"/>
                </a:solidFill>
              </a:rPr>
              <a:t>Q5 – Relevance: Little 1 . . . 5 Lots (3.9)</a:t>
            </a:r>
          </a:p>
          <a:p>
            <a:r>
              <a:rPr lang="en-US" dirty="0">
                <a:solidFill>
                  <a:srgbClr val="000000"/>
                </a:solidFill>
              </a:rPr>
              <a:t>Q6 – Format: Ugh 1 . . . 5 Ah (3.7)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46125" y="569913"/>
          <a:ext cx="7629525" cy="40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2590800" y="152400"/>
            <a:ext cx="498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MOT 8221 – Spring 2011 – Session 1 (3/25/11)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Engineering Education</a:t>
            </a:r>
          </a:p>
        </p:txBody>
      </p:sp>
      <p:sp>
        <p:nvSpPr>
          <p:cNvPr id="346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2743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Practice – Third-year course in metallurgical reactions – thermodynamics and kinetics</a:t>
            </a:r>
          </a:p>
          <a:p>
            <a:r>
              <a:rPr lang="en-US" smtClean="0">
                <a:latin typeface="Arial" charset="0"/>
              </a:rPr>
              <a:t>Research – ? </a:t>
            </a:r>
          </a:p>
          <a:p>
            <a:r>
              <a:rPr lang="en-US" smtClean="0">
                <a:latin typeface="Arial" charset="0"/>
              </a:rPr>
              <a:t>Theory – ?</a:t>
            </a:r>
          </a:p>
          <a:p>
            <a:endParaRPr lang="en-US" smtClean="0">
              <a:latin typeface="Arial" charset="0"/>
            </a:endParaRPr>
          </a:p>
        </p:txBody>
      </p:sp>
      <p:sp>
        <p:nvSpPr>
          <p:cNvPr id="346115" name="AutoShape 4"/>
          <p:cNvSpPr>
            <a:spLocks noChangeArrowheads="1"/>
          </p:cNvSpPr>
          <p:nvPr/>
        </p:nvSpPr>
        <p:spPr bwMode="auto">
          <a:xfrm>
            <a:off x="6096000" y="4419600"/>
            <a:ext cx="1420813" cy="8445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6116" name="Text Box 5"/>
          <p:cNvSpPr txBox="1">
            <a:spLocks noChangeArrowheads="1"/>
          </p:cNvSpPr>
          <p:nvPr/>
        </p:nvSpPr>
        <p:spPr bwMode="auto">
          <a:xfrm>
            <a:off x="6338888" y="3971925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Theory</a:t>
            </a:r>
          </a:p>
        </p:txBody>
      </p:sp>
      <p:sp>
        <p:nvSpPr>
          <p:cNvPr id="346117" name="Text Box 6"/>
          <p:cNvSpPr txBox="1">
            <a:spLocks noChangeArrowheads="1"/>
          </p:cNvSpPr>
          <p:nvPr/>
        </p:nvSpPr>
        <p:spPr bwMode="auto">
          <a:xfrm>
            <a:off x="5449083" y="5289550"/>
            <a:ext cx="12827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Research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Evidence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6118" name="Text Box 7"/>
          <p:cNvSpPr txBox="1">
            <a:spLocks noChangeArrowheads="1"/>
          </p:cNvSpPr>
          <p:nvPr/>
        </p:nvSpPr>
        <p:spPr bwMode="auto">
          <a:xfrm>
            <a:off x="6918325" y="528955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Practice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>
            <a:off x="1162050" y="287338"/>
            <a:ext cx="6856413" cy="6354762"/>
          </a:xfrm>
          <a:custGeom>
            <a:avLst/>
            <a:gdLst>
              <a:gd name="T0" fmla="*/ 6854826 w 4319"/>
              <a:gd name="T1" fmla="*/ 0 h 4003"/>
              <a:gd name="T2" fmla="*/ 6854826 w 4319"/>
              <a:gd name="T3" fmla="*/ 6351587 h 4003"/>
              <a:gd name="T4" fmla="*/ 0 w 4319"/>
              <a:gd name="T5" fmla="*/ 6353175 h 4003"/>
              <a:gd name="T6" fmla="*/ 0 w 4319"/>
              <a:gd name="T7" fmla="*/ 1588 h 4003"/>
              <a:gd name="T8" fmla="*/ 6854826 w 4319"/>
              <a:gd name="T9" fmla="*/ 0 h 40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9"/>
              <a:gd name="T16" fmla="*/ 0 h 4003"/>
              <a:gd name="T17" fmla="*/ 4319 w 4319"/>
              <a:gd name="T18" fmla="*/ 4003 h 40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9" h="4003">
                <a:moveTo>
                  <a:pt x="4318" y="0"/>
                </a:moveTo>
                <a:lnTo>
                  <a:pt x="4318" y="4001"/>
                </a:lnTo>
                <a:lnTo>
                  <a:pt x="0" y="4002"/>
                </a:lnTo>
                <a:lnTo>
                  <a:pt x="0" y="1"/>
                </a:lnTo>
                <a:lnTo>
                  <a:pt x="4318" y="0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9155" name="Picture 3" descr="heads100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0"/>
            <a:ext cx="72866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629400" y="6096000"/>
            <a:ext cx="2303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Staccato222 BT" pitchFamily="66" charset="0"/>
              </a:rPr>
              <a:t>Lila M. Smith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Cooperative Learning</a:t>
            </a:r>
          </a:p>
        </p:txBody>
      </p:sp>
      <p:sp>
        <p:nvSpPr>
          <p:cNvPr id="360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Theory – Social Interdependence – Lewin – Deutsch – Johnson &amp; Johnson</a:t>
            </a:r>
          </a:p>
          <a:p>
            <a:r>
              <a:rPr lang="en-US" smtClean="0">
                <a:latin typeface="Arial" charset="0"/>
              </a:rPr>
              <a:t>Research – Randomized Design Field Experiments</a:t>
            </a:r>
          </a:p>
          <a:p>
            <a:r>
              <a:rPr lang="en-US" smtClean="0">
                <a:latin typeface="Arial" charset="0"/>
              </a:rPr>
              <a:t>Practice – Formal Teams/Professor’s Role</a:t>
            </a:r>
          </a:p>
          <a:p>
            <a:endParaRPr lang="en-US" smtClean="0">
              <a:latin typeface="Arial" charset="0"/>
            </a:endParaRPr>
          </a:p>
        </p:txBody>
      </p:sp>
      <p:sp>
        <p:nvSpPr>
          <p:cNvPr id="360451" name="AutoShape 4"/>
          <p:cNvSpPr>
            <a:spLocks noChangeArrowheads="1"/>
          </p:cNvSpPr>
          <p:nvPr/>
        </p:nvSpPr>
        <p:spPr bwMode="auto">
          <a:xfrm>
            <a:off x="6386513" y="5019675"/>
            <a:ext cx="1420812" cy="8445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0452" name="Text Box 5"/>
          <p:cNvSpPr txBox="1">
            <a:spLocks noChangeArrowheads="1"/>
          </p:cNvSpPr>
          <p:nvPr/>
        </p:nvSpPr>
        <p:spPr bwMode="auto">
          <a:xfrm>
            <a:off x="6629400" y="45720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Theory</a:t>
            </a:r>
          </a:p>
        </p:txBody>
      </p:sp>
      <p:sp>
        <p:nvSpPr>
          <p:cNvPr id="360453" name="Text Box 6"/>
          <p:cNvSpPr txBox="1">
            <a:spLocks noChangeArrowheads="1"/>
          </p:cNvSpPr>
          <p:nvPr/>
        </p:nvSpPr>
        <p:spPr bwMode="auto">
          <a:xfrm>
            <a:off x="5738813" y="5889625"/>
            <a:ext cx="1284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Research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Evidence</a:t>
            </a:r>
          </a:p>
        </p:txBody>
      </p:sp>
      <p:sp>
        <p:nvSpPr>
          <p:cNvPr id="360454" name="Text Box 7"/>
          <p:cNvSpPr txBox="1">
            <a:spLocks noChangeArrowheads="1"/>
          </p:cNvSpPr>
          <p:nvPr/>
        </p:nvSpPr>
        <p:spPr bwMode="auto">
          <a:xfrm>
            <a:off x="7315200" y="594360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Practice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Fals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EXPANDSHOWBAR" val="True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7CA177FEC7640798D3AEDDE16350717"/>
  <p:tag name="SLIDEID" val="87CA177FEC7640798D3AEDDE16350717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Clicker Usage"/>
  <p:tag name="ANSWERSALIAS" val="Never|smicln|Occasionally|smicln|Frequently|smicln|Always"/>
  <p:tag name="RESPONSESGATHERED" val="True"/>
  <p:tag name="TOTALRESPONSES" val="35"/>
  <p:tag name="RESPONSECOUNT" val="35"/>
  <p:tag name="SLICED" val="False"/>
  <p:tag name="RESPONSES" val="3;1;3;2;1;1;1;1;3;1;1;3;4;2;3;2;4;1;1;2;1;3;4;1;1;1;1;1;1;1;1;1;1;1;1;"/>
  <p:tag name="CHARTSTRINGSTD" val="22 4 6 3"/>
  <p:tag name="CHARTSTRINGREV" val="3 6 4 22"/>
  <p:tag name="CHARTSTRINGSTDPER" val="0.628571428571429 0.114285714285714 0.171428571428571 0.0857142857142857"/>
  <p:tag name="CHARTSTRINGREVPER" val="0.0857142857142857 0.171428571428571 0.114285714285714 0.628571428571429"/>
  <p:tag name="ANONYMOUSTEMP" val="False"/>
  <p:tag name="VALUES" val="No Value|smicln|No Value|smicln|No Value|smicln|No Val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6"/>
  <p:tag name="FONTSIZE" val="32"/>
  <p:tag name="BULLETTYPE" val="ppBulletArabicPeriod"/>
  <p:tag name="ANSWERTEXT" val="Never&#10;Occasionally&#10;Frequently&#10;Alway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Bubble"/>
  <p:tag name="STY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77744CE5A6D473EA7F55F23369D7169"/>
  <p:tag name="SLIDEID" val="277744CE5A6D473EA7F55F23369D7169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is your experience with cooperative learning?"/>
  <p:tag name="RESPONSESGATHERED" val="True"/>
  <p:tag name="TOTALRESPONSES" val="35"/>
  <p:tag name="RESPONSECOUNT" val="35"/>
  <p:tag name="SLICED" val="False"/>
  <p:tag name="RESPONSES" val="3;3;3;4;4;4;5;3;3;3;1;3;2;4;5;5;5;5;5;5;5;1;4;3;1;4;5;1;2;1;4;4;5;2;3;"/>
  <p:tag name="CHARTSTRINGSTD" val="5 3 9 8 10"/>
  <p:tag name="CHARTSTRINGREV" val="10 8 9 3 5"/>
  <p:tag name="CHARTSTRINGSTDPER" val="0.142857142857143 0.0857142857142857 0.257142857142857 0.228571428571429 0.285714285714286"/>
  <p:tag name="CHARTSTRINGREVPER" val="0.285714285714286 0.228571428571429 0.257142857142857 0.0857142857142857 0.142857142857143"/>
  <p:tag name="ANONYMOUSTEMP" val="False"/>
  <p:tag name="ANSWERSALIAS" val="Little 1|smicln|Between 1&amp;3|smicln|Moderate 3|smicln|Between 3&amp;5|smicln|Extensive 5"/>
  <p:tag name="VALUES" val="No Value|smicln|No Value|smicln|No Value|smicln|No Value|smicln|No Val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55"/>
  <p:tag name="FONTSIZE" val="32"/>
  <p:tag name="BULLETTYPE" val="ppBulletArabicPeriod"/>
  <p:tag name="ANSWERTEXT" val="Little 1&#10;Between 1&amp;3&#10;Moderate 3&#10;Between 3&amp;5&#10;Extensive 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8416372D2574F41BFFAC651ED119816"/>
  <p:tag name="SLIDEID" val="A8416372D2574F41BFFAC651ED11981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RESPONSESGATHERED" val="True"/>
  <p:tag name="TOTALRESPONSES" val="32"/>
  <p:tag name="RESPONSECOUNT" val="32"/>
  <p:tag name="SLICED" val="False"/>
  <p:tag name="RESPONSES" val="2;3;3;3;1;3;3;4;3;4;1;4;-;-;5;5;5;3;4;3;4;2;4;4;-;4;5;1;1;5;5;5;5;5;4;"/>
  <p:tag name="CHARTSTRINGSTD" val="4 2 8 9 9"/>
  <p:tag name="CHARTSTRINGREV" val="9 9 8 2 4"/>
  <p:tag name="CHARTSTRINGSTDPER" val="0.125 0.0625 0.25 0.28125 0.28125"/>
  <p:tag name="CHARTSTRINGREVPER" val="0.28125 0.28125 0.25 0.0625 0.125"/>
  <p:tag name="ANONYMOUSTEMP" val="False"/>
  <p:tag name="QUESTIONALIAS" val="What is your experience with course (re)design?"/>
  <p:tag name="ANSWERSALIAS" val="Little 1|smicln|Between 1&amp;3|smicln|Moderate 3|smicln|Between 3&amp;5|smicln|Extensive 5"/>
  <p:tag name="VALUES" val="No Value|smicln|No Value|smicln|No Value|smicln|No Value|smicln|No Val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Tube"/>
  <p:tag name="STYLE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55"/>
  <p:tag name="FONTSIZE" val="32"/>
  <p:tag name="BULLETTYPE" val="ppBulletArabicPeriod"/>
  <p:tag name="ANSWERTEXT" val="Little 1&#10;Between 1&amp;3&#10;Moderate 3&#10;Between 3&amp;5&#10;Extensive 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4EA0A7E1F2640E89507F06AC5C1C659"/>
  <p:tag name="SLIDEID" val="F4EA0A7E1F2640E89507F06AC5C1C659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RESPONSESGATHERED" val="True"/>
  <p:tag name="TOTALRESPONSES" val="32"/>
  <p:tag name="RESPONSECOUNT" val="32"/>
  <p:tag name="SLICED" val="False"/>
  <p:tag name="RESPONSES" val="1;1;1;2;1;1;1;4;3;1;5;1;-;-;1;5;5;1;1;2;4;1;2;4;-;1;3;1;1;5;2;3;3;5;1;"/>
  <p:tag name="CHARTSTRINGSTD" val="16 4 4 3 5"/>
  <p:tag name="CHARTSTRINGREV" val="5 3 4 4 16"/>
  <p:tag name="CHARTSTRINGSTDPER" val="0.5 0.125 0.125 0.09375 0.15625"/>
  <p:tag name="CHARTSTRINGREVPER" val="0.15625 0.09375 0.125 0.125 0.5"/>
  <p:tag name="ANONYMOUSTEMP" val="False"/>
  <p:tag name="ANSWERSALIAS" val="Low 1|smicln|Between 1&amp;3|smicln|Moderate 3|smicln|Between 3&amp;5|smicln|High 5"/>
  <p:tag name="VALUES" val="No Value|smicln|No Value|smicln|No Value|smicln|No Value|smicln|No Value"/>
  <p:tag name="QUESTIONALIAS" val="What is your level familiarity with learning (e.g.,HPL) &amp; instruction (e.g., UbD) theories?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Liquid"/>
  <p:tag name="STY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7"/>
  <p:tag name="FONTSIZE" val="32"/>
  <p:tag name="BULLETTYPE" val="ppBulletArabicPeriod"/>
  <p:tag name="ANSWERTEXT" val="Low 1&#10;Between 1&amp;3&#10;Moderate 3&#10;Between 3&amp;5&#10;High 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E5DD653AE824E1B9F33062F6633F4E6"/>
  <p:tag name="SLIDEID" val="7E5DD653AE824E1B9F33062F6633F4E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taxonomy is most appropriate for your course?"/>
  <p:tag name="ANSWERSALIAS" val="Bloom’s taxonomy of educational objectives: Cognitive Domain (Bloom &amp; Krathwohl, 1956)|smicln|Bloom’s taxonomy of educational objectives: Revision       (Anderson &amp; Krathwohl, 2001)|smicln|Taxonomy of significant learning (Fink, 2003)|smicln|Evaluating the quality of learning: The SOLO taxonomy          (Biggs &amp; Collis, 1982)"/>
  <p:tag name="RESPONSESGATHERED" val="True"/>
  <p:tag name="TOTALRESPONSES" val="32"/>
  <p:tag name="RESPONSECOUNT" val="32"/>
  <p:tag name="SLICED" val="False"/>
  <p:tag name="RESPONSES" val="3;2;1;3;2;2;4;1;3;4;1;3;3;-;3;3;-;1;1;3;2;1;3;3;-;3;3;2;4;3;2;2;2;4;2;"/>
  <p:tag name="CHARTSTRINGSTD" val="6 9 13 4"/>
  <p:tag name="CHARTSTRINGREV" val="4 13 9 6"/>
  <p:tag name="CHARTSTRINGSTDPER" val="0.1875 0.28125 0.40625 0.125"/>
  <p:tag name="CHARTSTRINGREVPER" val="0.125 0.40625 0.28125 0.1875"/>
  <p:tag name="ANONYMOUSTEMP" val="False"/>
  <p:tag name="VALUES" val="No Value|smicln|No Value|smicln|No Value|smicln|No Val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Bubble"/>
  <p:tag name="STYL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06"/>
  <p:tag name="FONTSIZE" val="18"/>
  <p:tag name="BULLETTYPE" val="ppBulletArabicPeriod"/>
  <p:tag name="ANSWERTEXT" val="Bloom’s taxonomy of educational objectives: Cognitive Domain (Bloom &amp; Krathwohl, 1956)&#10;Bloom’s taxonomy of educational objectives: Revision       (Anderson &amp; Krathwohl, 2001)&#10;Taxonomy of significant learning (Fink, 2003)&#10;Evaluating the quality of learning: The SOLO taxonomy          (Biggs &amp; Collis, 1982)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2B71CAD980943698ACA8F3F075B0B1E"/>
  <p:tag name="SLIDEID" val="F2B71CAD980943698ACA8F3F075B0B1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Clicker Adoption"/>
  <p:tag name="ANSWERSALIAS" val="No|smicln|Considering|smicln|Probably|smicln|Definitely"/>
  <p:tag name="RESPONSESGATHERED" val="True"/>
  <p:tag name="TOTALRESPONSES" val="31"/>
  <p:tag name="RESPONSECOUNT" val="31"/>
  <p:tag name="SLICED" val="False"/>
  <p:tag name="RESPONSES" val="4;1;4;4;2;1;4;2;4;3;1;4;4;-;4;1;-;3;4;4;4;2;4;3;-;2;2;2;2;2;2;-;2;1;2;"/>
  <p:tag name="CHARTSTRINGSTD" val="5 11 3 12"/>
  <p:tag name="CHARTSTRINGREV" val="12 3 11 5"/>
  <p:tag name="CHARTSTRINGSTDPER" val="0.161290322580645 0.354838709677419 0.0967741935483871 0.387096774193548"/>
  <p:tag name="CHARTSTRINGREVPER" val="0.387096774193548 0.0967741935483871 0.354838709677419 0.161290322580645"/>
  <p:tag name="ANONYMOUSTEMP" val="False"/>
  <p:tag name="VALUES" val="No Value|smicln|No Value|smicln|No Value|smicln|No Val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4"/>
  <p:tag name="FONTSIZE" val="32"/>
  <p:tag name="BULLETTYPE" val="ppBulletArabicPeriod"/>
  <p:tag name="ANSWERTEXT" val="No&#10;Considering&#10;Probably&#10;Definitely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Bubble"/>
  <p:tag name="STYL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CFCA8137E404313AD2627EC79343D73"/>
  <p:tag name="SLIDEID" val="ECFCA8137E404313AD2627EC79343D73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Pace: Too slow 1 . . . . 5 Too fast"/>
  <p:tag name="ANSWERSALIAS" val="Too slow|smicln|Slow|smicln|Ok|smicln|Fast|smicln|Too fast"/>
  <p:tag name="RESPONSESGATHERED" val="False"/>
  <p:tag name="ANONYMOUSTEMP" val="False"/>
  <p:tag name="VALUES" val="No Value|smicln|No Value|smicln|No Value|smicln|No Value|smicln|No Val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0"/>
  <p:tag name="FONTSIZE" val="32"/>
  <p:tag name="BULLETTYPE" val="ppBulletArabicPeriod"/>
  <p:tag name="ANSWERTEXT" val="Too slow&#10;Slow&#10;Ok&#10;Fast&#10;Too fas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Bubble"/>
  <p:tag name="STYL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B7E441323B54868B1360418A51A3DC0"/>
  <p:tag name="SLIDEID" val="8B7E441323B54868B1360418A51A3DC0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Relevance"/>
  <p:tag name="ANSWERSALIAS" val="Very Little|smicln|Little|smicln|Some|smicln|Quite a bit|smicln|Lots"/>
  <p:tag name="RESPONSESGATHERED" val="False"/>
  <p:tag name="ANONYMOUSTEMP" val="False"/>
  <p:tag name="VALUES" val="No Value|smicln|No Value|smicln|No Value|smicln|No Value|smicln|No Val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0"/>
  <p:tag name="FONTSIZE" val="32"/>
  <p:tag name="BULLETTYPE" val="ppBulletArabicPeriod"/>
  <p:tag name="ANSWERTEXT" val="Very Little&#10;Little&#10;Some&#10;Quite a bit&#10;Lot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9780178C0674E2F9268C74C0B6D4DBE"/>
  <p:tag name="SLIDEID" val="D9780178C0674E2F9268C74C0B6D4DB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Instructional Format"/>
  <p:tag name="ANSWERSALIAS" val="Ugh|smicln|Huh|smicln|Hmm|smicln|Yeah|smicln|Ah"/>
  <p:tag name="RESPONSESGATHERED" val="False"/>
  <p:tag name="ANONYMOUSTEMP" val="False"/>
  <p:tag name="VALUES" val="No Value|smicln|No Value|smicln|No Value|smicln|No Value|smicln|No Val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19"/>
  <p:tag name="FONTSIZE" val="32"/>
  <p:tag name="BULLETTYPE" val="ppBulletArabicPeriod"/>
  <p:tag name="ANSWERTEXT" val="Ugh&#10;Huh&#10;Hmm&#10;Yeah&#10;A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FlagPole"/>
  <p:tag name="STYLE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2855</Words>
  <Application>Microsoft Office PowerPoint</Application>
  <PresentationFormat>On-screen Show (4:3)</PresentationFormat>
  <Paragraphs>568</Paragraphs>
  <Slides>66</Slides>
  <Notes>66</Notes>
  <HiddenSlides>6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87" baseType="lpstr">
      <vt:lpstr>1_Blank Presentation</vt:lpstr>
      <vt:lpstr>2_Office Theme</vt:lpstr>
      <vt:lpstr>2_Blank Presentation</vt:lpstr>
      <vt:lpstr>4_Blank Presentation</vt:lpstr>
      <vt:lpstr>3_Blank Presentation</vt:lpstr>
      <vt:lpstr>6_Blank Presentation</vt:lpstr>
      <vt:lpstr>5_Blank Presentation</vt:lpstr>
      <vt:lpstr>7_Blank Presentation</vt:lpstr>
      <vt:lpstr>8_Blank Presentation</vt:lpstr>
      <vt:lpstr>3_Office Theme</vt:lpstr>
      <vt:lpstr>Default Design</vt:lpstr>
      <vt:lpstr>9_Blank Presentation</vt:lpstr>
      <vt:lpstr>10_Blank Presentation</vt:lpstr>
      <vt:lpstr>1_Default Design</vt:lpstr>
      <vt:lpstr>9_Office Theme</vt:lpstr>
      <vt:lpstr>11_Blank Presentation</vt:lpstr>
      <vt:lpstr>12_Blank Presentation</vt:lpstr>
      <vt:lpstr>13_Blank Presentation</vt:lpstr>
      <vt:lpstr>Drawing</vt:lpstr>
      <vt:lpstr>Chart</vt:lpstr>
      <vt:lpstr>Document</vt:lpstr>
      <vt:lpstr>Introduction to Cooperative Learning and Foundations of Course Design</vt:lpstr>
      <vt:lpstr>Session 1 Layout</vt:lpstr>
      <vt:lpstr>Overall Goal</vt:lpstr>
      <vt:lpstr>Participant Learning Goals (Objectives)</vt:lpstr>
      <vt:lpstr>Session objectives</vt:lpstr>
      <vt:lpstr>Slide 6</vt:lpstr>
      <vt:lpstr>Engineering Education</vt:lpstr>
      <vt:lpstr>Slide 8</vt:lpstr>
      <vt:lpstr>Cooperative Learning</vt:lpstr>
      <vt:lpstr>Lewin’s Contributions</vt:lpstr>
      <vt:lpstr>Slide 11</vt:lpstr>
      <vt:lpstr>Slide 12</vt:lpstr>
      <vt:lpstr>Slide 13</vt:lpstr>
      <vt:lpstr>Clicker Usage</vt:lpstr>
      <vt:lpstr>What is your experience with cooperative learning?</vt:lpstr>
      <vt:lpstr>Slide 16</vt:lpstr>
      <vt:lpstr>What do you already know about course design?  [Background Knowledge Survey]  </vt:lpstr>
      <vt:lpstr>What is your experience with course (re)design?</vt:lpstr>
      <vt:lpstr>What is your level familiarity with learning theories (e.g.,HPL) &amp; instruction (e.g., UbD) theories?</vt:lpstr>
      <vt:lpstr>What do you already know about course design?  [Background Knowledge Survey]  Short Answer Questions </vt:lpstr>
      <vt:lpstr>Slide 21</vt:lpstr>
      <vt:lpstr>Slide 22</vt:lpstr>
      <vt:lpstr>Slide 23</vt:lpstr>
      <vt:lpstr>How People Learn (HPL)</vt:lpstr>
      <vt:lpstr>Understanding by Design  Wiggins &amp; McTighe (1997, 2005)</vt:lpstr>
      <vt:lpstr>Slide 26</vt:lpstr>
      <vt:lpstr>Slide 27</vt:lpstr>
      <vt:lpstr>Related Integrated Course Design Model</vt:lpstr>
      <vt:lpstr>Slide 29</vt:lpstr>
      <vt:lpstr>Your turn</vt:lpstr>
      <vt:lpstr>3 Stages of Understanding by Design</vt:lpstr>
      <vt:lpstr>Establishing Curricular Priorities</vt:lpstr>
      <vt:lpstr>Your turn</vt:lpstr>
      <vt:lpstr>Filters</vt:lpstr>
      <vt:lpstr>Slide 35</vt:lpstr>
      <vt:lpstr>Your turn</vt:lpstr>
      <vt:lpstr>Your turn</vt:lpstr>
      <vt:lpstr>3 Stages of Understanding by Design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SOLO Taxonomy  </vt:lpstr>
      <vt:lpstr>Teaching Teaching and Understanding Understanding</vt:lpstr>
      <vt:lpstr>Slide 49</vt:lpstr>
      <vt:lpstr>Which taxonomy is most appropriate for your course?</vt:lpstr>
      <vt:lpstr>Your turn</vt:lpstr>
      <vt:lpstr>Curricular Priorities and Assessment Methods</vt:lpstr>
      <vt:lpstr>3 Stages of Backward Design</vt:lpstr>
      <vt:lpstr>Your turn</vt:lpstr>
      <vt:lpstr>Active Learning: Cooperation in the College Classroom </vt:lpstr>
      <vt:lpstr>Slide 56</vt:lpstr>
      <vt:lpstr>Slide 57</vt:lpstr>
      <vt:lpstr>Slide 58</vt:lpstr>
      <vt:lpstr>Clicker Adoption</vt:lpstr>
      <vt:lpstr>Session 2 Preview</vt:lpstr>
      <vt:lpstr>Slide 61</vt:lpstr>
      <vt:lpstr>Pace</vt:lpstr>
      <vt:lpstr>Relevance</vt:lpstr>
      <vt:lpstr>Instructional Format</vt:lpstr>
      <vt:lpstr>Slide 65</vt:lpstr>
      <vt:lpstr>Slide 66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Motivating Students</dc:title>
  <dc:creator>Karl Smith</dc:creator>
  <cp:lastModifiedBy>Karl Smith</cp:lastModifiedBy>
  <cp:revision>56</cp:revision>
  <dcterms:created xsi:type="dcterms:W3CDTF">2011-11-09T19:04:16Z</dcterms:created>
  <dcterms:modified xsi:type="dcterms:W3CDTF">2012-02-28T12:07:10Z</dcterms:modified>
</cp:coreProperties>
</file>