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tags/tag16.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Default Extension="doc" ContentType="application/msword"/>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tags/tag17.xml" ContentType="application/vnd.openxmlformats-officedocument.presentationml.tag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tags/tag15.xml" ContentType="application/vnd.openxmlformats-officedocument.presentationml.tags+xml"/>
  <Default Extension="vml" ContentType="application/vnd.openxmlformats-officedocument.vmlDrawing"/>
  <Override PartName="/ppt/notesSlides/notesSlide6.xml" ContentType="application/vnd.openxmlformats-officedocument.presentationml.notesSlide+xml"/>
  <Override PartName="/ppt/tags/tag13.xml" ContentType="application/vnd.openxmlformats-officedocument.presentationml.tags+xml"/>
  <Override PartName="/ppt/slides/slide8.xml" ContentType="application/vnd.openxmlformats-officedocument.presentationml.slide+xml"/>
  <Override PartName="/ppt/notesSlides/notesSlide4.xml" ContentType="application/vnd.openxmlformats-officedocument.presentationml.notesSlide+xml"/>
  <Override PartName="/ppt/tags/tag11.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50" r:id="rId2"/>
  </p:sldMasterIdLst>
  <p:notesMasterIdLst>
    <p:notesMasterId r:id="rId21"/>
  </p:notesMasterIdLst>
  <p:sldIdLst>
    <p:sldId id="256" r:id="rId3"/>
    <p:sldId id="258" r:id="rId4"/>
    <p:sldId id="261" r:id="rId5"/>
    <p:sldId id="259" r:id="rId6"/>
    <p:sldId id="277" r:id="rId7"/>
    <p:sldId id="257" r:id="rId8"/>
    <p:sldId id="260" r:id="rId9"/>
    <p:sldId id="268" r:id="rId10"/>
    <p:sldId id="269" r:id="rId11"/>
    <p:sldId id="264" r:id="rId12"/>
    <p:sldId id="265" r:id="rId13"/>
    <p:sldId id="266" r:id="rId14"/>
    <p:sldId id="267" r:id="rId15"/>
    <p:sldId id="270" r:id="rId16"/>
    <p:sldId id="278" r:id="rId17"/>
    <p:sldId id="274" r:id="rId18"/>
    <p:sldId id="275" r:id="rId19"/>
    <p:sldId id="276" r:id="rId20"/>
  </p:sldIdLst>
  <p:sldSz cx="9144000" cy="6858000" type="screen4x3"/>
  <p:notesSz cx="6858000" cy="9144000"/>
  <p:custDataLst>
    <p:tags r:id="rId22"/>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94620" autoAdjust="0"/>
  </p:normalViewPr>
  <p:slideViewPr>
    <p:cSldViewPr>
      <p:cViewPr varScale="1">
        <p:scale>
          <a:sx n="65" d="100"/>
          <a:sy n="65" d="100"/>
        </p:scale>
        <p:origin x="-10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9EC26A24-1A4B-4746-87CD-CF111E70E5E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CEBCFE-3680-4780-8B4C-0AE040D6BE44}" type="slidenum">
              <a:rPr lang="en-US"/>
              <a:pPr/>
              <a:t>1</a:t>
            </a:fld>
            <a:endParaRPr lang="en-US"/>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B97B23-A96F-4613-B4F7-EDFBB675F0B2}" type="slidenum">
              <a:rPr lang="en-US"/>
              <a:pPr/>
              <a:t>10</a:t>
            </a:fld>
            <a:endParaRPr lang="en-US"/>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2693E-FFF4-47DB-947B-1D69C7D0D32D}" type="slidenum">
              <a:rPr lang="en-US"/>
              <a:pPr/>
              <a:t>11</a:t>
            </a:fld>
            <a:endParaRPr lang="en-US"/>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D13DF5-6FA0-40A3-B177-D96C3D80B45B}" type="slidenum">
              <a:rPr lang="en-US"/>
              <a:pPr/>
              <a:t>12</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86CF61-BA11-4750-8750-A2F24C3C99C0}" type="slidenum">
              <a:rPr lang="en-US"/>
              <a:pPr/>
              <a:t>13</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912813" y="4344988"/>
            <a:ext cx="5032375" cy="4113212"/>
          </a:xfrm>
          <a:prstGeom prst="rect">
            <a:avLst/>
          </a:prstGeom>
          <a:noFill/>
          <a:ln w="9525">
            <a:noFill/>
            <a:miter lim="800000"/>
            <a:headEnd/>
            <a:tailEnd/>
          </a:ln>
          <a:effectLst/>
        </p:spPr>
        <p:txBody>
          <a:bodyPr wrap="none" lIns="0" tIns="0" rIns="0" bIns="0"/>
          <a:lstStyle/>
          <a:p>
            <a:pPr eaLnBrk="0" hangingPunct="0"/>
            <a:r>
              <a:rPr lang="en-US" sz="1300">
                <a:solidFill>
                  <a:srgbClr val="000000"/>
                </a:solidFill>
              </a:rPr>
              <a:t>Table summarizes my perception of the shift.  A version of this table is available in New Paradigms for Engineering Education -- FIE Conf proceedings 97 (avail on the www)</a:t>
            </a:r>
          </a:p>
          <a:p>
            <a:pPr eaLnBrk="0" hangingPunct="0"/>
            <a:endParaRPr lang="en-US" sz="1300">
              <a:solidFill>
                <a:srgbClr val="000000"/>
              </a:solidFill>
            </a:endParaRPr>
          </a:p>
          <a:p>
            <a:pPr eaLnBrk="0" hangingPunct="0"/>
            <a:r>
              <a:rPr lang="en-US" sz="1300">
                <a:solidFill>
                  <a:srgbClr val="000000"/>
                </a:solidFill>
              </a:rPr>
              <a:t>One of the most significant changes that has occurred is the shift from "pouring in knowledge" to "creating a climate where learning flows among students and the professor"</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175291-B215-4046-8B93-C4B9F66CBF3C}" type="slidenum">
              <a:rPr lang="en-US"/>
              <a:pPr/>
              <a:t>15</a:t>
            </a:fld>
            <a:endParaRPr lang="en-US"/>
          </a:p>
        </p:txBody>
      </p:sp>
      <p:sp>
        <p:nvSpPr>
          <p:cNvPr id="58370" name="Rectangle 2"/>
          <p:cNvSpPr>
            <a:spLocks noGrp="1" noRot="1" noChangeAspect="1" noChangeArrowheads="1" noTextEdit="1"/>
          </p:cNvSpPr>
          <p:nvPr>
            <p:ph type="sldImg"/>
          </p:nvPr>
        </p:nvSpPr>
        <p:spPr>
          <a:xfrm>
            <a:off x="1141413" y="684213"/>
            <a:ext cx="4573587" cy="3430587"/>
          </a:xfrm>
          <a:ln/>
        </p:spPr>
      </p:sp>
      <p:sp>
        <p:nvSpPr>
          <p:cNvPr id="58371" name="Rectangle 3"/>
          <p:cNvSpPr>
            <a:spLocks noGrp="1" noChangeArrowheads="1"/>
          </p:cNvSpPr>
          <p:nvPr>
            <p:ph type="body" idx="1"/>
          </p:nvPr>
        </p:nvSpPr>
        <p:spPr>
          <a:xfrm>
            <a:off x="685800" y="4343400"/>
            <a:ext cx="5486400" cy="4116388"/>
          </a:xfrm>
          <a:ln/>
        </p:spPr>
        <p:txBody>
          <a:bodyPr lIns="91629" tIns="45815" rIns="91629" bIns="45815"/>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912813" y="4344988"/>
            <a:ext cx="5032375" cy="4113212"/>
          </a:xfrm>
          <a:prstGeom prst="rect">
            <a:avLst/>
          </a:prstGeom>
          <a:noFill/>
          <a:ln w="9525">
            <a:noFill/>
            <a:miter lim="800000"/>
            <a:headEnd/>
            <a:tailEnd/>
          </a:ln>
          <a:effectLst/>
        </p:spPr>
        <p:txBody>
          <a:bodyPr wrap="none" lIns="0" tIns="0" rIns="0" bIns="0"/>
          <a:lstStyle/>
          <a:p>
            <a:pPr eaLnBrk="0" hangingPunct="0"/>
            <a:r>
              <a:rPr lang="en-US" sz="1300">
                <a:solidFill>
                  <a:srgbClr val="000000"/>
                </a:solidFill>
              </a:rPr>
              <a:t>Table summarizes my perception of the shift.  A version of this table is available in New Paradigms for Engineering Education -- FIE Conf proceedings 97 (avail on the www)</a:t>
            </a:r>
          </a:p>
          <a:p>
            <a:pPr eaLnBrk="0" hangingPunct="0"/>
            <a:endParaRPr lang="en-US" sz="1300">
              <a:solidFill>
                <a:srgbClr val="000000"/>
              </a:solidFill>
            </a:endParaRPr>
          </a:p>
          <a:p>
            <a:pPr eaLnBrk="0" hangingPunct="0"/>
            <a:r>
              <a:rPr lang="en-US" sz="1300">
                <a:solidFill>
                  <a:srgbClr val="000000"/>
                </a:solidFill>
              </a:rPr>
              <a:t>One of the most significant changes that has occurred is the shift from "pouring in knowledge" to "creating a climate where learning flows among students and the professor"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E5FA0-760C-4BE1-8C06-4EDE3D971E4F}" type="slidenum">
              <a:rPr lang="en-US"/>
              <a:pPr/>
              <a:t>17</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CFF17C-9336-4A4C-9FD6-6EF62C4571DF}" type="slidenum">
              <a:rPr lang="en-US"/>
              <a:pPr/>
              <a:t>18</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EFE8D-6196-40FE-AF7E-9CB85C57CBEA}" type="slidenum">
              <a:rPr lang="en-US"/>
              <a:pPr/>
              <a:t>2</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FCE5431-2550-498B-930C-A1B05470CB08}" type="slidenum">
              <a:rPr lang="en-US"/>
              <a:pPr/>
              <a:t>3</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27E64D-8F97-4D42-8894-DFCA0D21E6BE}" type="slidenum">
              <a:rPr lang="en-US"/>
              <a:pPr/>
              <a:t>4</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806816-C2FC-4622-9EBE-12723ABAFD1D}" type="slidenum">
              <a:rPr lang="en-US"/>
              <a:pPr/>
              <a:t>5</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936F54-4596-4F46-ACC1-33B6B130CB51}" type="slidenum">
              <a:rPr lang="en-US"/>
              <a:pPr/>
              <a:t>6</a:t>
            </a:fld>
            <a:endParaRPr 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114682-853C-4394-87A7-732990B65DC6}" type="slidenum">
              <a:rPr lang="en-US"/>
              <a:pPr/>
              <a:t>7</a:t>
            </a:fld>
            <a:endParaRPr 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C8B8D4-B64F-4297-9B9A-41F7F749D8BC}" type="slidenum">
              <a:rPr lang="en-US"/>
              <a:pPr/>
              <a:t>8</a:t>
            </a:fld>
            <a:endParaRPr lang="en-US"/>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DDC89C-CD52-41E5-BB4B-06DEEFCA550D}" type="slidenum">
              <a:rPr lang="en-US"/>
              <a:pPr/>
              <a:t>9</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9F21DF6-7612-4CA9-9980-D9475070C43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8E79FE-426B-4F89-AD52-AEF502905D3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9B8FB3-6580-49AF-8F1C-3BC4BFAD511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F6D33208-08AD-4469-AFBD-D7B94DD32D42}"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469314DB-0149-49A2-ABF9-96A360E7F6B0}" type="slidenum">
              <a:rPr lang="en-US"/>
              <a:pPr/>
              <a:t>‹#›</a:t>
            </a:fld>
            <a:endParaRPr lang="en-US"/>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0BDD5397-1642-4474-87DB-AF3BE28879C0}"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9A5A9A78-3BEF-4BEC-9325-113CEF54CC0E}" type="slidenum">
              <a:rPr lang="en-US"/>
              <a:pPr/>
              <a:t>‹#›</a:t>
            </a:fld>
            <a:endParaRPr lang="en-US"/>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4C01D45B-3288-4311-A5AA-C640AD2718A9}"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B6DEDE6A-026C-4472-8CD1-840A2AC07698}" type="slidenum">
              <a:rPr lang="en-US"/>
              <a:pPr/>
              <a:t>‹#›</a:t>
            </a:fld>
            <a:endParaRPr lang="en-US"/>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A51F71CE-E507-4F2E-B6E4-E7443CE2601B}"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05B8E048-597D-4FC3-8A65-A9B5C1BADEA3}" type="slidenum">
              <a:rPr lang="en-US"/>
              <a:pPr/>
              <a:t>‹#›</a:t>
            </a:fld>
            <a:endParaRPr lang="en-US"/>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fld id="{94C64BA6-0A36-461B-B696-3FD0AFC589EF}" type="slidenum">
              <a:rPr lang="en-US"/>
              <a:pPr/>
              <a:t>‹#›</a:t>
            </a:fld>
            <a:endParaRPr lang="en-US"/>
          </a:p>
        </p:txBody>
      </p:sp>
      <p:sp>
        <p:nvSpPr>
          <p:cNvPr id="9" name="Slide Number Placeholder 8"/>
          <p:cNvSpPr>
            <a:spLocks noGrp="1"/>
          </p:cNvSpPr>
          <p:nvPr>
            <p:ph type="sldNum" sz="quarter" idx="12"/>
          </p:nvPr>
        </p:nvSpPr>
        <p:spPr/>
        <p:txBody>
          <a:bodyPr/>
          <a:lstStyle>
            <a:lvl1pPr>
              <a:defRPr/>
            </a:lvl1pPr>
          </a:lstStyle>
          <a:p>
            <a:fld id="{16068371-8D99-4A4B-A554-E7E67DA7F31A}" type="slidenum">
              <a:rPr lang="en-US"/>
              <a:pPr/>
              <a:t>‹#›</a:t>
            </a:fld>
            <a:endParaRPr lang="en-US"/>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fld id="{F6C1060F-01DA-4DF6-89A6-832A27A5690B}" type="slidenum">
              <a:rPr lang="en-US"/>
              <a:pPr/>
              <a:t>‹#›</a:t>
            </a:fld>
            <a:endParaRPr lang="en-US"/>
          </a:p>
        </p:txBody>
      </p:sp>
      <p:sp>
        <p:nvSpPr>
          <p:cNvPr id="5" name="Slide Number Placeholder 4"/>
          <p:cNvSpPr>
            <a:spLocks noGrp="1"/>
          </p:cNvSpPr>
          <p:nvPr>
            <p:ph type="sldNum" sz="quarter" idx="12"/>
          </p:nvPr>
        </p:nvSpPr>
        <p:spPr/>
        <p:txBody>
          <a:bodyPr/>
          <a:lstStyle>
            <a:lvl1pPr>
              <a:defRPr/>
            </a:lvl1pPr>
          </a:lstStyle>
          <a:p>
            <a:fld id="{B3E6968B-BCFF-4753-AF69-23C238CD61F2}" type="slidenum">
              <a:rPr lang="en-US"/>
              <a:pPr/>
              <a:t>‹#›</a:t>
            </a:fld>
            <a:endParaRPr lang="en-US"/>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fld id="{0BC31D9E-F9C5-4317-BDA3-74EF511A38E3}" type="slidenum">
              <a:rPr lang="en-US"/>
              <a:pPr/>
              <a:t>‹#›</a:t>
            </a:fld>
            <a:endParaRPr lang="en-US"/>
          </a:p>
        </p:txBody>
      </p:sp>
      <p:sp>
        <p:nvSpPr>
          <p:cNvPr id="4" name="Slide Number Placeholder 3"/>
          <p:cNvSpPr>
            <a:spLocks noGrp="1"/>
          </p:cNvSpPr>
          <p:nvPr>
            <p:ph type="sldNum" sz="quarter" idx="12"/>
          </p:nvPr>
        </p:nvSpPr>
        <p:spPr/>
        <p:txBody>
          <a:bodyPr/>
          <a:lstStyle>
            <a:lvl1pPr>
              <a:defRPr/>
            </a:lvl1pPr>
          </a:lstStyle>
          <a:p>
            <a:fld id="{B7B5FF4B-D309-42EB-AFB3-3144DFC9EBA0}" type="slidenum">
              <a:rPr lang="en-US"/>
              <a:pPr/>
              <a:t>‹#›</a:t>
            </a:fld>
            <a:endParaRPr lang="en-US"/>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38E71AC1-80A7-4937-AC49-A4C0F7F9DE7B}"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5C3F469F-A523-4A2B-A6E6-B5BAE89F976D}" type="slidenum">
              <a:rPr lang="en-US"/>
              <a:pPr/>
              <a:t>‹#›</a:t>
            </a:fld>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27A015A-0163-4302-BB32-EC22D1D0CB40}"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fld id="{86B0A61E-B80A-4FCC-92EB-39F752CE3BB8}" type="slidenum">
              <a:rPr lang="en-US"/>
              <a:pPr/>
              <a:t>‹#›</a:t>
            </a:fld>
            <a:endParaRPr lang="en-US"/>
          </a:p>
        </p:txBody>
      </p:sp>
      <p:sp>
        <p:nvSpPr>
          <p:cNvPr id="7" name="Slide Number Placeholder 6"/>
          <p:cNvSpPr>
            <a:spLocks noGrp="1"/>
          </p:cNvSpPr>
          <p:nvPr>
            <p:ph type="sldNum" sz="quarter" idx="12"/>
          </p:nvPr>
        </p:nvSpPr>
        <p:spPr/>
        <p:txBody>
          <a:bodyPr/>
          <a:lstStyle>
            <a:lvl1pPr>
              <a:defRPr/>
            </a:lvl1pPr>
          </a:lstStyle>
          <a:p>
            <a:fld id="{CC1C009F-0E8E-48DA-93A3-1A4D8B57515C}" type="slidenum">
              <a:rPr lang="en-US"/>
              <a:pPr/>
              <a:t>‹#›</a:t>
            </a:fld>
            <a:endParaRPr lang="en-US"/>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A955B55D-A38D-4107-A25D-E486AE87F8F9}"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B6F215E7-60C7-42D1-A934-844F9EAD1624}" type="slidenum">
              <a:rPr lang="en-US"/>
              <a:pPr/>
              <a:t>‹#›</a:t>
            </a:fld>
            <a:endParaRPr lang="en-US"/>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fld id="{A915734B-F7E4-4BD8-94E1-50361F32341D}" type="slidenum">
              <a:rPr lang="en-US"/>
              <a:pPr/>
              <a:t>‹#›</a:t>
            </a:fld>
            <a:endParaRPr lang="en-US"/>
          </a:p>
        </p:txBody>
      </p:sp>
      <p:sp>
        <p:nvSpPr>
          <p:cNvPr id="6" name="Slide Number Placeholder 5"/>
          <p:cNvSpPr>
            <a:spLocks noGrp="1"/>
          </p:cNvSpPr>
          <p:nvPr>
            <p:ph type="sldNum" sz="quarter" idx="12"/>
          </p:nvPr>
        </p:nvSpPr>
        <p:spPr/>
        <p:txBody>
          <a:bodyPr/>
          <a:lstStyle>
            <a:lvl1pPr>
              <a:defRPr/>
            </a:lvl1pPr>
          </a:lstStyle>
          <a:p>
            <a:fld id="{4DD4DE32-77F6-4FE7-B811-A6E75FFB55DB}" type="slidenum">
              <a:rPr lang="en-US"/>
              <a:pPr/>
              <a:t>‹#›</a:t>
            </a:fld>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A5FF7D-C5EC-4236-BF59-0FBDCEE8800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F457F8-D82F-4E33-8369-326C666BC68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4111ECB-269B-4744-8920-B3EBEC16538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CCACD81-4615-4275-BA01-DB0D35B32BD7}"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459044C-AAEB-4A15-8620-FAAA5C88F55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E15988-2999-4BF4-92CF-587A117E91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EA7CE8-64FA-4E94-BB0D-1394344E82A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41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82FC7E4-1F72-4AC9-A448-BAC97F7ED90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63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3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0" hangingPunct="0">
              <a:defRPr sz="1400"/>
            </a:lvl1pPr>
          </a:lstStyle>
          <a:p>
            <a:endParaRPr lang="en-US"/>
          </a:p>
        </p:txBody>
      </p:sp>
      <p:sp>
        <p:nvSpPr>
          <p:cNvPr id="563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eaLnBrk="0" hangingPunct="0">
              <a:defRPr sz="1400"/>
            </a:lvl1pPr>
          </a:lstStyle>
          <a:p>
            <a:fld id="{6DE52EE9-1E4C-436B-A2F7-7ED2DEB3E24A}" type="slidenum">
              <a:rPr lang="en-US"/>
              <a:pPr/>
              <a:t>‹#›</a:t>
            </a:fld>
            <a:endParaRPr lang="en-US"/>
          </a:p>
        </p:txBody>
      </p:sp>
      <p:sp>
        <p:nvSpPr>
          <p:cNvPr id="563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0" hangingPunct="0">
              <a:defRPr sz="1400"/>
            </a:lvl1pPr>
          </a:lstStyle>
          <a:p>
            <a:fld id="{F5089AF3-A67A-4702-A43D-856B381BE35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spd="med"/>
  <p:hf sldNum="0"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8.xml"/><Relationship Id="rId1" Type="http://schemas.openxmlformats.org/officeDocument/2006/relationships/tags" Target="../tags/tag16.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8.xml"/><Relationship Id="rId1" Type="http://schemas.openxmlformats.org/officeDocument/2006/relationships/vmlDrawing" Target="../drawings/vmlDrawing1.vml"/><Relationship Id="rId5" Type="http://schemas.openxmlformats.org/officeDocument/2006/relationships/oleObject" Target="../embeddings/Microsoft_Office_Word_97_-_2003_Document1.doc"/><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19.xml"/><Relationship Id="rId1" Type="http://schemas.openxmlformats.org/officeDocument/2006/relationships/vmlDrawing" Target="../drawings/vmlDrawing2.vml"/><Relationship Id="rId5" Type="http://schemas.openxmlformats.org/officeDocument/2006/relationships/oleObject" Target="../embeddings/Microsoft_Office_Word_97_-_2003_Document2.doc"/><Relationship Id="rId4"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342900" y="358775"/>
            <a:ext cx="8496300" cy="4957763"/>
          </a:xfrm>
          <a:prstGeom prst="rect">
            <a:avLst/>
          </a:prstGeom>
          <a:noFill/>
          <a:ln w="9525">
            <a:noFill/>
            <a:miter lim="800000"/>
            <a:headEnd/>
            <a:tailEnd/>
          </a:ln>
        </p:spPr>
        <p:txBody>
          <a:bodyPr lIns="0" tIns="0" rIns="0" bIns="0">
            <a:spAutoFit/>
          </a:bodyPr>
          <a:lstStyle/>
          <a:p>
            <a:pPr algn="ctr" defTabSz="381000" eaLnBrk="0" hangingPunct="0"/>
            <a:r>
              <a:rPr lang="en-US" sz="4100" dirty="0">
                <a:solidFill>
                  <a:srgbClr val="000000"/>
                </a:solidFill>
              </a:rPr>
              <a:t>Three Ways to Structure Cooperative </a:t>
            </a:r>
            <a:r>
              <a:rPr lang="en-US" sz="4100" dirty="0" smtClean="0">
                <a:solidFill>
                  <a:srgbClr val="000000"/>
                </a:solidFill>
              </a:rPr>
              <a:t>Learning: </a:t>
            </a:r>
          </a:p>
          <a:p>
            <a:pPr algn="ctr" defTabSz="381000" eaLnBrk="0" hangingPunct="0"/>
            <a:r>
              <a:rPr lang="en-US" sz="4100" dirty="0" smtClean="0">
                <a:solidFill>
                  <a:srgbClr val="000000"/>
                </a:solidFill>
              </a:rPr>
              <a:t>Informal-Formal-Base</a:t>
            </a:r>
            <a:endParaRPr lang="en-US" sz="4100" dirty="0">
              <a:solidFill>
                <a:srgbClr val="000000"/>
              </a:solidFill>
            </a:endParaRPr>
          </a:p>
          <a:p>
            <a:pPr algn="ctr" defTabSz="381000" eaLnBrk="0" hangingPunct="0"/>
            <a:r>
              <a:rPr lang="en-US" sz="4100" dirty="0">
                <a:solidFill>
                  <a:srgbClr val="000000"/>
                </a:solidFill>
              </a:rPr>
              <a:t> </a:t>
            </a:r>
            <a:endParaRPr lang="en-US" sz="2800" dirty="0">
              <a:solidFill>
                <a:srgbClr val="000000"/>
              </a:solidFill>
            </a:endParaRPr>
          </a:p>
          <a:p>
            <a:pPr algn="ctr" defTabSz="381000" eaLnBrk="0" hangingPunct="0"/>
            <a:r>
              <a:rPr lang="en-US" sz="3600" dirty="0">
                <a:solidFill>
                  <a:srgbClr val="000000"/>
                </a:solidFill>
              </a:rPr>
              <a:t>Karl A. Smith</a:t>
            </a:r>
          </a:p>
          <a:p>
            <a:pPr algn="ctr" defTabSz="381000" eaLnBrk="0" hangingPunct="0"/>
            <a:r>
              <a:rPr lang="en-US" sz="2800" dirty="0">
                <a:solidFill>
                  <a:srgbClr val="000000"/>
                </a:solidFill>
              </a:rPr>
              <a:t>University of Minnesota</a:t>
            </a:r>
          </a:p>
          <a:p>
            <a:pPr algn="ctr" defTabSz="381000" eaLnBrk="0" hangingPunct="0"/>
            <a:r>
              <a:rPr lang="en-US" sz="2800" dirty="0">
                <a:solidFill>
                  <a:srgbClr val="000000"/>
                </a:solidFill>
              </a:rPr>
              <a:t>ksmith@umn.edu</a:t>
            </a:r>
          </a:p>
          <a:p>
            <a:pPr algn="ctr" defTabSz="381000" eaLnBrk="0" hangingPunct="0"/>
            <a:endParaRPr lang="en-US" sz="2800" dirty="0">
              <a:solidFill>
                <a:srgbClr val="000000"/>
              </a:solidFill>
            </a:endParaRPr>
          </a:p>
          <a:p>
            <a:pPr algn="ctr" defTabSz="381000" eaLnBrk="0" hangingPunct="0"/>
            <a:r>
              <a:rPr lang="en-US" sz="4100" dirty="0">
                <a:solidFill>
                  <a:srgbClr val="000000"/>
                </a:solidFill>
              </a:rPr>
              <a:t>Cooperative Jigsaw</a:t>
            </a: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85750" y="163513"/>
            <a:ext cx="8666163" cy="6316662"/>
          </a:xfrm>
          <a:prstGeom prst="rect">
            <a:avLst/>
          </a:prstGeom>
          <a:noFill/>
          <a:ln w="9525">
            <a:noFill/>
            <a:miter lim="800000"/>
            <a:headEnd/>
            <a:tailEnd/>
          </a:ln>
        </p:spPr>
        <p:txBody>
          <a:bodyPr lIns="0" tIns="0" rIns="0" bIns="0">
            <a:spAutoFit/>
          </a:bodyPr>
          <a:lstStyle/>
          <a:p>
            <a:pPr algn="ctr" defTabSz="381000" eaLnBrk="0" hangingPunct="0"/>
            <a:r>
              <a:rPr lang="en-US" b="1" dirty="0">
                <a:solidFill>
                  <a:srgbClr val="000000"/>
                </a:solidFill>
              </a:rPr>
              <a:t>Teach and Learn Group</a:t>
            </a:r>
          </a:p>
          <a:p>
            <a:pPr defTabSz="381000" eaLnBrk="0" hangingPunct="0"/>
            <a:endParaRPr lang="en-US" b="1" dirty="0">
              <a:solidFill>
                <a:srgbClr val="000000"/>
              </a:solidFill>
            </a:endParaRPr>
          </a:p>
          <a:p>
            <a:pPr defTabSz="381000" eaLnBrk="0" hangingPunct="0"/>
            <a:r>
              <a:rPr lang="en-US" dirty="0">
                <a:solidFill>
                  <a:srgbClr val="000000"/>
                </a:solidFill>
              </a:rPr>
              <a:t>TASK: Learn ALL the Material (All three sections)</a:t>
            </a:r>
          </a:p>
          <a:p>
            <a:pPr defTabSz="381000" eaLnBrk="0" hangingPunct="0"/>
            <a:endParaRPr lang="en-US" dirty="0">
              <a:solidFill>
                <a:srgbClr val="000000"/>
              </a:solidFill>
            </a:endParaRPr>
          </a:p>
          <a:p>
            <a:pPr defTabSz="381000" eaLnBrk="0" hangingPunct="0"/>
            <a:r>
              <a:rPr lang="en-US" dirty="0">
                <a:solidFill>
                  <a:srgbClr val="000000"/>
                </a:solidFill>
              </a:rPr>
              <a:t>COOPERATIVE: </a:t>
            </a:r>
          </a:p>
          <a:p>
            <a:pPr defTabSz="381000" eaLnBrk="0" hangingPunct="0"/>
            <a:r>
              <a:rPr lang="en-US" dirty="0">
                <a:solidFill>
                  <a:srgbClr val="000000"/>
                </a:solidFill>
              </a:rPr>
              <a:t>	 	Goal: Ensure All Group Members Understand All Sections of Material</a:t>
            </a:r>
          </a:p>
          <a:p>
            <a:pPr defTabSz="381000" eaLnBrk="0" hangingPunct="0"/>
            <a:r>
              <a:rPr lang="en-US" dirty="0">
                <a:solidFill>
                  <a:srgbClr val="000000"/>
                </a:solidFill>
              </a:rPr>
              <a:t>	 	Resource: Each Member Has One Part</a:t>
            </a:r>
          </a:p>
          <a:p>
            <a:pPr defTabSz="381000" eaLnBrk="0" hangingPunct="0"/>
            <a:r>
              <a:rPr lang="en-US" dirty="0">
                <a:solidFill>
                  <a:srgbClr val="000000"/>
                </a:solidFill>
              </a:rPr>
              <a:t>	 	Roles:	Teach, Learn</a:t>
            </a:r>
          </a:p>
          <a:p>
            <a:pPr defTabSz="381000" eaLnBrk="0" hangingPunct="0"/>
            <a:endParaRPr lang="en-US" dirty="0">
              <a:solidFill>
                <a:srgbClr val="000000"/>
              </a:solidFill>
            </a:endParaRPr>
          </a:p>
          <a:p>
            <a:pPr defTabSz="381000" eaLnBrk="0" hangingPunct="0"/>
            <a:r>
              <a:rPr lang="en-US" dirty="0">
                <a:solidFill>
                  <a:srgbClr val="000000"/>
                </a:solidFill>
              </a:rPr>
              <a:t>EXPECTED CRITERIA FOR SUCCESS:  Everyone learns and teaches an area of expertise, Everyone learns others' area of expertise, Everyone summarizes and synthesizes</a:t>
            </a:r>
          </a:p>
          <a:p>
            <a:pPr defTabSz="381000" eaLnBrk="0" hangingPunct="0"/>
            <a:r>
              <a:rPr lang="en-US" dirty="0">
                <a:solidFill>
                  <a:srgbClr val="000000"/>
                </a:solidFill>
              </a:rPr>
              <a:t>	</a:t>
            </a:r>
          </a:p>
          <a:p>
            <a:pPr defTabSz="381000" eaLnBrk="0" hangingPunct="0"/>
            <a:r>
              <a:rPr lang="en-US" dirty="0">
                <a:solidFill>
                  <a:srgbClr val="000000"/>
                </a:solidFill>
              </a:rPr>
              <a:t>INDIVIDUAL ACCOUNTABILITY:</a:t>
            </a:r>
          </a:p>
          <a:p>
            <a:pPr defTabSz="381000" eaLnBrk="0" hangingPunct="0"/>
            <a:r>
              <a:rPr lang="en-US" dirty="0">
                <a:solidFill>
                  <a:srgbClr val="000000"/>
                </a:solidFill>
              </a:rPr>
              <a:t>	Professor Monitors Participation of All Learners</a:t>
            </a:r>
          </a:p>
          <a:p>
            <a:pPr defTabSz="381000" eaLnBrk="0" hangingPunct="0"/>
            <a:r>
              <a:rPr lang="en-US" dirty="0">
                <a:solidFill>
                  <a:srgbClr val="000000"/>
                </a:solidFill>
              </a:rPr>
              <a:t>	</a:t>
            </a:r>
            <a:r>
              <a:rPr lang="en-US" dirty="0" smtClean="0">
                <a:solidFill>
                  <a:srgbClr val="000000"/>
                </a:solidFill>
              </a:rPr>
              <a:t>Team members check for understanding</a:t>
            </a:r>
            <a:endParaRPr lang="en-US" dirty="0">
              <a:solidFill>
                <a:srgbClr val="000000"/>
              </a:solidFill>
            </a:endParaRPr>
          </a:p>
          <a:p>
            <a:pPr defTabSz="381000" eaLnBrk="0" hangingPunct="0"/>
            <a:r>
              <a:rPr lang="en-US" dirty="0">
                <a:solidFill>
                  <a:srgbClr val="000000"/>
                </a:solidFill>
              </a:rPr>
              <a:t>	</a:t>
            </a:r>
            <a:r>
              <a:rPr lang="en-US" dirty="0" smtClean="0">
                <a:solidFill>
                  <a:srgbClr val="000000"/>
                </a:solidFill>
              </a:rPr>
              <a:t>Individual implementation</a:t>
            </a:r>
            <a:r>
              <a:rPr lang="en-US" dirty="0">
                <a:solidFill>
                  <a:srgbClr val="000000"/>
                </a:solidFill>
              </a:rPr>
              <a:t>	</a:t>
            </a:r>
          </a:p>
          <a:p>
            <a:pPr defTabSz="381000" eaLnBrk="0" hangingPunct="0"/>
            <a:endParaRPr lang="en-US" dirty="0">
              <a:solidFill>
                <a:srgbClr val="000000"/>
              </a:solidFill>
            </a:endParaRPr>
          </a:p>
          <a:p>
            <a:pPr defTabSz="381000" eaLnBrk="0" hangingPunct="0"/>
            <a:r>
              <a:rPr lang="en-US" dirty="0">
                <a:solidFill>
                  <a:srgbClr val="000000"/>
                </a:solidFill>
              </a:rPr>
              <a:t>EXPECTED BEHAVIORS: Good Teaching, Excellent Learning, Summarizing, Synthesizing</a:t>
            </a:r>
          </a:p>
          <a:p>
            <a:pPr defTabSz="381000" eaLnBrk="0" hangingPunct="0"/>
            <a:endParaRPr lang="en-US" dirty="0">
              <a:solidFill>
                <a:srgbClr val="000000"/>
              </a:solidFill>
            </a:endParaRPr>
          </a:p>
          <a:p>
            <a:pPr defTabSz="381000" eaLnBrk="0" hangingPunct="0"/>
            <a:r>
              <a:rPr lang="en-US" dirty="0">
                <a:solidFill>
                  <a:srgbClr val="000000"/>
                </a:solidFill>
              </a:rPr>
              <a:t>INTERGROUP COOPERATION:  Whenever it is helpful, check procedures, answers, and strategies with another group.</a:t>
            </a: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39713" y="387350"/>
            <a:ext cx="8721725" cy="5551488"/>
          </a:xfrm>
          <a:prstGeom prst="rect">
            <a:avLst/>
          </a:prstGeom>
          <a:noFill/>
          <a:ln w="9525">
            <a:noFill/>
            <a:miter lim="800000"/>
            <a:headEnd/>
            <a:tailEnd/>
          </a:ln>
        </p:spPr>
        <p:txBody>
          <a:bodyPr lIns="0" tIns="0" rIns="0" bIns="0">
            <a:spAutoFit/>
          </a:bodyPr>
          <a:lstStyle/>
          <a:p>
            <a:pPr algn="ctr" defTabSz="381000" eaLnBrk="0" hangingPunct="0"/>
            <a:r>
              <a:rPr lang="en-US" sz="2800">
                <a:solidFill>
                  <a:srgbClr val="000000"/>
                </a:solidFill>
              </a:rPr>
              <a:t>Jigsaw -- Role of Listening Members</a:t>
            </a:r>
          </a:p>
          <a:p>
            <a:pPr defTabSz="381000" eaLnBrk="0" hangingPunct="0"/>
            <a:endParaRPr lang="en-US" sz="2800">
              <a:solidFill>
                <a:srgbClr val="000000"/>
              </a:solidFill>
            </a:endParaRPr>
          </a:p>
          <a:p>
            <a:pPr defTabSz="381000" eaLnBrk="0" hangingPunct="0"/>
            <a:r>
              <a:rPr lang="en-US" sz="2800">
                <a:solidFill>
                  <a:srgbClr val="000000"/>
                </a:solidFill>
              </a:rPr>
              <a:t>Clarify material by asking questions</a:t>
            </a:r>
          </a:p>
          <a:p>
            <a:pPr defTabSz="381000" eaLnBrk="0" hangingPunct="0"/>
            <a:endParaRPr lang="en-US" sz="2800">
              <a:solidFill>
                <a:srgbClr val="000000"/>
              </a:solidFill>
            </a:endParaRPr>
          </a:p>
          <a:p>
            <a:pPr defTabSz="381000" eaLnBrk="0" hangingPunct="0"/>
            <a:r>
              <a:rPr lang="en-US" sz="2800">
                <a:solidFill>
                  <a:srgbClr val="000000"/>
                </a:solidFill>
              </a:rPr>
              <a:t>Suggest creative ways to learn ideas and facts</a:t>
            </a:r>
          </a:p>
          <a:p>
            <a:pPr defTabSz="381000" eaLnBrk="0" hangingPunct="0"/>
            <a:endParaRPr lang="en-US" sz="2800">
              <a:solidFill>
                <a:srgbClr val="000000"/>
              </a:solidFill>
            </a:endParaRPr>
          </a:p>
          <a:p>
            <a:pPr defTabSz="381000" eaLnBrk="0" hangingPunct="0"/>
            <a:r>
              <a:rPr lang="en-US" sz="2800">
                <a:solidFill>
                  <a:srgbClr val="000000"/>
                </a:solidFill>
              </a:rPr>
              <a:t>Relate information to other strategies and elaborate</a:t>
            </a:r>
          </a:p>
          <a:p>
            <a:pPr defTabSz="381000" eaLnBrk="0" hangingPunct="0"/>
            <a:endParaRPr lang="en-US" sz="2800">
              <a:solidFill>
                <a:srgbClr val="000000"/>
              </a:solidFill>
            </a:endParaRPr>
          </a:p>
          <a:p>
            <a:pPr defTabSz="381000" eaLnBrk="0" hangingPunct="0"/>
            <a:r>
              <a:rPr lang="en-US" sz="2800">
                <a:solidFill>
                  <a:srgbClr val="000000"/>
                </a:solidFill>
              </a:rPr>
              <a:t>Present practical applications of information</a:t>
            </a:r>
          </a:p>
          <a:p>
            <a:pPr defTabSz="381000" eaLnBrk="0" hangingPunct="0"/>
            <a:endParaRPr lang="en-US" sz="2800">
              <a:solidFill>
                <a:srgbClr val="000000"/>
              </a:solidFill>
            </a:endParaRPr>
          </a:p>
          <a:p>
            <a:pPr defTabSz="381000" eaLnBrk="0" hangingPunct="0"/>
            <a:r>
              <a:rPr lang="en-US" sz="2800">
                <a:solidFill>
                  <a:srgbClr val="000000"/>
                </a:solidFill>
              </a:rPr>
              <a:t>Keep track of time</a:t>
            </a:r>
          </a:p>
          <a:p>
            <a:pPr defTabSz="381000" eaLnBrk="0" hangingPunct="0"/>
            <a:endParaRPr lang="en-US" sz="2800">
              <a:solidFill>
                <a:srgbClr val="000000"/>
              </a:solidFill>
            </a:endParaRPr>
          </a:p>
          <a:p>
            <a:pPr defTabSz="381000" eaLnBrk="0" hangingPunct="0"/>
            <a:r>
              <a:rPr lang="en-US" sz="2800">
                <a:solidFill>
                  <a:srgbClr val="000000"/>
                </a:solidFill>
              </a:rPr>
              <a:t>Appropriate Humor</a:t>
            </a: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169863" y="312738"/>
            <a:ext cx="8778875" cy="5848350"/>
          </a:xfrm>
          <a:prstGeom prst="rect">
            <a:avLst/>
          </a:prstGeom>
          <a:noFill/>
          <a:ln w="9525">
            <a:noFill/>
            <a:miter lim="800000"/>
            <a:headEnd/>
            <a:tailEnd/>
          </a:ln>
        </p:spPr>
        <p:txBody>
          <a:bodyPr lIns="0" tIns="0" rIns="0" bIns="0">
            <a:spAutoFit/>
          </a:bodyPr>
          <a:lstStyle/>
          <a:p>
            <a:pPr algn="ctr" defTabSz="381000" eaLnBrk="0" hangingPunct="0"/>
            <a:r>
              <a:rPr lang="en-US" sz="3200">
                <a:solidFill>
                  <a:srgbClr val="000000"/>
                </a:solidFill>
              </a:rPr>
              <a:t>JIGSAW SCHEDULE</a:t>
            </a:r>
          </a:p>
          <a:p>
            <a:pPr defTabSz="381000" eaLnBrk="0" hangingPunct="0"/>
            <a:endParaRPr lang="en-US" sz="3200">
              <a:solidFill>
                <a:srgbClr val="000000"/>
              </a:solidFill>
            </a:endParaRPr>
          </a:p>
          <a:p>
            <a:pPr defTabSz="381000" eaLnBrk="0" hangingPunct="0"/>
            <a:r>
              <a:rPr lang="en-US" sz="3200">
                <a:solidFill>
                  <a:srgbClr val="000000"/>
                </a:solidFill>
              </a:rPr>
              <a:t>COOPERATIVE GROUPS</a:t>
            </a:r>
          </a:p>
          <a:p>
            <a:pPr defTabSz="381000" eaLnBrk="0" hangingPunct="0"/>
            <a:endParaRPr lang="en-US" sz="3200">
              <a:solidFill>
                <a:srgbClr val="000000"/>
              </a:solidFill>
            </a:endParaRPr>
          </a:p>
          <a:p>
            <a:pPr defTabSz="381000" eaLnBrk="0" hangingPunct="0"/>
            <a:r>
              <a:rPr lang="en-US" sz="3200">
                <a:solidFill>
                  <a:srgbClr val="000000"/>
                </a:solidFill>
              </a:rPr>
              <a:t>PREPARATION PAIRS</a:t>
            </a:r>
          </a:p>
          <a:p>
            <a:pPr defTabSz="381000" eaLnBrk="0" hangingPunct="0"/>
            <a:endParaRPr lang="en-US" sz="3200">
              <a:solidFill>
                <a:srgbClr val="000000"/>
              </a:solidFill>
            </a:endParaRPr>
          </a:p>
          <a:p>
            <a:pPr defTabSz="381000" eaLnBrk="0" hangingPunct="0"/>
            <a:r>
              <a:rPr lang="en-US" sz="3200">
                <a:solidFill>
                  <a:srgbClr val="000000"/>
                </a:solidFill>
              </a:rPr>
              <a:t>CONSULTING/SHARING PAIRS</a:t>
            </a:r>
          </a:p>
          <a:p>
            <a:pPr defTabSz="381000" eaLnBrk="0" hangingPunct="0"/>
            <a:endParaRPr lang="en-US" sz="3200">
              <a:solidFill>
                <a:srgbClr val="000000"/>
              </a:solidFill>
            </a:endParaRPr>
          </a:p>
          <a:p>
            <a:pPr defTabSz="381000" eaLnBrk="0" hangingPunct="0"/>
            <a:r>
              <a:rPr lang="en-US" sz="3200">
                <a:solidFill>
                  <a:srgbClr val="000000"/>
                </a:solidFill>
              </a:rPr>
              <a:t>TEACHING/LEARNING IN COOPERATIVE GROUPS</a:t>
            </a:r>
          </a:p>
          <a:p>
            <a:pPr defTabSz="381000" eaLnBrk="0" hangingPunct="0"/>
            <a:endParaRPr lang="en-US" sz="3200">
              <a:solidFill>
                <a:srgbClr val="000000"/>
              </a:solidFill>
            </a:endParaRPr>
          </a:p>
          <a:p>
            <a:pPr defTabSz="381000" eaLnBrk="0" hangingPunct="0"/>
            <a:r>
              <a:rPr lang="en-US" sz="3200">
                <a:solidFill>
                  <a:srgbClr val="000000"/>
                </a:solidFill>
              </a:rPr>
              <a:t>WHOLE CLASS REVIEW</a:t>
            </a: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84163" y="1000125"/>
            <a:ext cx="8721725" cy="487363"/>
          </a:xfrm>
          <a:prstGeom prst="rect">
            <a:avLst/>
          </a:prstGeom>
          <a:noFill/>
          <a:ln w="9525">
            <a:noFill/>
            <a:miter lim="800000"/>
            <a:headEnd/>
            <a:tailEnd/>
          </a:ln>
        </p:spPr>
        <p:txBody>
          <a:bodyPr lIns="0" tIns="0" rIns="0" bIns="0">
            <a:spAutoFit/>
          </a:bodyPr>
          <a:lstStyle/>
          <a:p>
            <a:pPr algn="ctr" defTabSz="381000" eaLnBrk="0" hangingPunct="0"/>
            <a:r>
              <a:rPr lang="en-US" sz="3200">
                <a:solidFill>
                  <a:srgbClr val="000000"/>
                </a:solidFill>
              </a:rPr>
              <a:t>Jigsaw Processing</a:t>
            </a:r>
          </a:p>
        </p:txBody>
      </p:sp>
      <p:sp>
        <p:nvSpPr>
          <p:cNvPr id="13315" name="Freeform 3"/>
          <p:cNvSpPr>
            <a:spLocks noChangeArrowheads="1"/>
          </p:cNvSpPr>
          <p:nvPr/>
        </p:nvSpPr>
        <p:spPr bwMode="auto">
          <a:xfrm>
            <a:off x="412750" y="2341563"/>
            <a:ext cx="8397875" cy="11112"/>
          </a:xfrm>
          <a:custGeom>
            <a:avLst/>
            <a:gdLst/>
            <a:ahLst/>
            <a:cxnLst>
              <a:cxn ang="0">
                <a:pos x="0" y="7"/>
              </a:cxn>
              <a:cxn ang="0">
                <a:pos x="5290" y="0"/>
              </a:cxn>
            </a:cxnLst>
            <a:rect l="0" t="0" r="r" b="b"/>
            <a:pathLst>
              <a:path w="5290" h="7">
                <a:moveTo>
                  <a:pt x="0" y="7"/>
                </a:moveTo>
                <a:lnTo>
                  <a:pt x="5290" y="0"/>
                </a:lnTo>
              </a:path>
            </a:pathLst>
          </a:custGeom>
          <a:noFill/>
          <a:ln w="39922">
            <a:solidFill>
              <a:srgbClr val="000000"/>
            </a:solidFill>
            <a:prstDash val="solid"/>
            <a:round/>
            <a:headEnd/>
            <a:tailEnd/>
          </a:ln>
        </p:spPr>
        <p:txBody>
          <a:bodyPr/>
          <a:lstStyle/>
          <a:p>
            <a:endParaRPr lang="en-US"/>
          </a:p>
        </p:txBody>
      </p:sp>
      <p:sp>
        <p:nvSpPr>
          <p:cNvPr id="13316" name="Freeform 4"/>
          <p:cNvSpPr>
            <a:spLocks noChangeArrowheads="1"/>
          </p:cNvSpPr>
          <p:nvPr/>
        </p:nvSpPr>
        <p:spPr bwMode="auto">
          <a:xfrm>
            <a:off x="4600575" y="1971675"/>
            <a:ext cx="11113" cy="4278313"/>
          </a:xfrm>
          <a:custGeom>
            <a:avLst/>
            <a:gdLst/>
            <a:ahLst/>
            <a:cxnLst>
              <a:cxn ang="0">
                <a:pos x="0" y="0"/>
              </a:cxn>
              <a:cxn ang="0">
                <a:pos x="7" y="2695"/>
              </a:cxn>
            </a:cxnLst>
            <a:rect l="0" t="0" r="r" b="b"/>
            <a:pathLst>
              <a:path w="7" h="2695">
                <a:moveTo>
                  <a:pt x="0" y="0"/>
                </a:moveTo>
                <a:lnTo>
                  <a:pt x="7" y="2695"/>
                </a:lnTo>
              </a:path>
            </a:pathLst>
          </a:custGeom>
          <a:noFill/>
          <a:ln w="39922">
            <a:solidFill>
              <a:srgbClr val="000000"/>
            </a:solidFill>
            <a:prstDash val="solid"/>
            <a:round/>
            <a:headEnd/>
            <a:tailEnd/>
          </a:ln>
        </p:spPr>
        <p:txBody>
          <a:bodyPr/>
          <a:lstStyle/>
          <a:p>
            <a:endParaRPr lang="en-US"/>
          </a:p>
        </p:txBody>
      </p:sp>
      <p:sp>
        <p:nvSpPr>
          <p:cNvPr id="13317" name="Text Box 5"/>
          <p:cNvSpPr txBox="1">
            <a:spLocks noChangeArrowheads="1"/>
          </p:cNvSpPr>
          <p:nvPr/>
        </p:nvSpPr>
        <p:spPr bwMode="auto">
          <a:xfrm>
            <a:off x="457200" y="1881188"/>
            <a:ext cx="3838575" cy="304800"/>
          </a:xfrm>
          <a:prstGeom prst="rect">
            <a:avLst/>
          </a:prstGeom>
          <a:noFill/>
          <a:ln w="9525">
            <a:noFill/>
            <a:miter lim="800000"/>
            <a:headEnd/>
            <a:tailEnd/>
          </a:ln>
        </p:spPr>
        <p:txBody>
          <a:bodyPr lIns="0" tIns="0" rIns="0" bIns="0">
            <a:spAutoFit/>
          </a:bodyPr>
          <a:lstStyle/>
          <a:p>
            <a:pPr algn="ctr" defTabSz="381000" eaLnBrk="0" hangingPunct="0"/>
            <a:r>
              <a:rPr lang="en-US" sz="2000">
                <a:solidFill>
                  <a:srgbClr val="000000"/>
                </a:solidFill>
              </a:rPr>
              <a:t>Things We Liked About It</a:t>
            </a:r>
          </a:p>
        </p:txBody>
      </p:sp>
      <p:sp>
        <p:nvSpPr>
          <p:cNvPr id="13318" name="Text Box 6"/>
          <p:cNvSpPr txBox="1">
            <a:spLocks noChangeArrowheads="1"/>
          </p:cNvSpPr>
          <p:nvPr/>
        </p:nvSpPr>
        <p:spPr bwMode="auto">
          <a:xfrm>
            <a:off x="4800600" y="1881188"/>
            <a:ext cx="3838575" cy="304800"/>
          </a:xfrm>
          <a:prstGeom prst="rect">
            <a:avLst/>
          </a:prstGeom>
          <a:noFill/>
          <a:ln w="9525">
            <a:noFill/>
            <a:miter lim="800000"/>
            <a:headEnd/>
            <a:tailEnd/>
          </a:ln>
        </p:spPr>
        <p:txBody>
          <a:bodyPr lIns="0" tIns="0" rIns="0" bIns="0">
            <a:spAutoFit/>
          </a:bodyPr>
          <a:lstStyle/>
          <a:p>
            <a:pPr algn="ctr" defTabSz="381000" eaLnBrk="0" hangingPunct="0"/>
            <a:r>
              <a:rPr lang="en-US" sz="2000">
                <a:solidFill>
                  <a:srgbClr val="000000"/>
                </a:solidFill>
              </a:rPr>
              <a:t>Traps to Watch Out For</a:t>
            </a: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304800" y="304800"/>
            <a:ext cx="8458200" cy="6154738"/>
          </a:xfrm>
          <a:prstGeom prst="rect">
            <a:avLst/>
          </a:prstGeom>
          <a:noFill/>
          <a:ln w="9525">
            <a:noFill/>
            <a:miter lim="800000"/>
            <a:headEnd/>
            <a:tailEnd/>
          </a:ln>
          <a:effectLst/>
        </p:spPr>
        <p:txBody>
          <a:bodyPr lIns="0" tIns="0" rIns="0" bIns="0"/>
          <a:lstStyle/>
          <a:p>
            <a:pPr eaLnBrk="0" hangingPunct="0"/>
            <a:r>
              <a:rPr lang="en-US" sz="2600" b="1">
                <a:solidFill>
                  <a:srgbClr val="000000"/>
                </a:solidFill>
                <a:latin typeface="Times New Roman" pitchFamily="18" charset="0"/>
              </a:rPr>
              <a:t>Cooperative Learning</a:t>
            </a:r>
            <a:r>
              <a:rPr lang="en-US" sz="2600">
                <a:solidFill>
                  <a:srgbClr val="000000"/>
                </a:solidFill>
                <a:latin typeface="Times New Roman" pitchFamily="18" charset="0"/>
              </a:rPr>
              <a:t> is instruction that involves people working in teams to accomplish a common goal, under conditions that involve both </a:t>
            </a:r>
            <a:r>
              <a:rPr lang="en-US" sz="2600" i="1">
                <a:solidFill>
                  <a:srgbClr val="000000"/>
                </a:solidFill>
                <a:latin typeface="Times New Roman" pitchFamily="18" charset="0"/>
              </a:rPr>
              <a:t>positive interdependence</a:t>
            </a:r>
            <a:r>
              <a:rPr lang="en-US" sz="2600">
                <a:solidFill>
                  <a:srgbClr val="000000"/>
                </a:solidFill>
                <a:latin typeface="Times New Roman" pitchFamily="18" charset="0"/>
              </a:rPr>
              <a:t> (all members must cooperate to complete the task) and </a:t>
            </a:r>
            <a:r>
              <a:rPr lang="en-US" sz="2600" i="1">
                <a:solidFill>
                  <a:srgbClr val="000000"/>
                </a:solidFill>
                <a:latin typeface="Times New Roman" pitchFamily="18" charset="0"/>
              </a:rPr>
              <a:t>individual and group accountability</a:t>
            </a:r>
            <a:r>
              <a:rPr lang="en-US" sz="2600">
                <a:solidFill>
                  <a:srgbClr val="000000"/>
                </a:solidFill>
                <a:latin typeface="Times New Roman" pitchFamily="18" charset="0"/>
              </a:rPr>
              <a:t> (each member is accountable for the complete final outcome).</a:t>
            </a:r>
          </a:p>
          <a:p>
            <a:pPr eaLnBrk="0" hangingPunct="0"/>
            <a:endParaRPr lang="en-US" sz="2600">
              <a:solidFill>
                <a:srgbClr val="000000"/>
              </a:solidFill>
              <a:latin typeface="Times New Roman" pitchFamily="18" charset="0"/>
            </a:endParaRPr>
          </a:p>
          <a:p>
            <a:pPr algn="ctr" eaLnBrk="0" hangingPunct="0"/>
            <a:r>
              <a:rPr lang="en-US" sz="3000" b="1">
                <a:solidFill>
                  <a:srgbClr val="000000"/>
                </a:solidFill>
                <a:latin typeface="Times New Roman" pitchFamily="18" charset="0"/>
              </a:rPr>
              <a:t>Key Concepts</a:t>
            </a:r>
          </a:p>
          <a:p>
            <a:pPr algn="ctr" eaLnBrk="0" hangingPunct="0"/>
            <a:endParaRPr lang="en-US" sz="3000" b="1">
              <a:solidFill>
                <a:srgbClr val="000000"/>
              </a:solidFill>
              <a:latin typeface="Times New Roman" pitchFamily="18" charset="0"/>
            </a:endParaRPr>
          </a:p>
          <a:p>
            <a:pPr eaLnBrk="0" hangingPunct="0"/>
            <a:r>
              <a:rPr lang="en-US" sz="3000">
                <a:solidFill>
                  <a:srgbClr val="000000"/>
                </a:solidFill>
                <a:latin typeface="WP TypographicSymbols" pitchFamily="2" charset="0"/>
              </a:rPr>
              <a:t>•</a:t>
            </a:r>
            <a:r>
              <a:rPr lang="en-US" sz="3000">
                <a:solidFill>
                  <a:srgbClr val="000000"/>
                </a:solidFill>
                <a:latin typeface="Times New Roman" pitchFamily="18" charset="0"/>
              </a:rPr>
              <a:t>Positive Interdependence</a:t>
            </a:r>
          </a:p>
          <a:p>
            <a:pPr eaLnBrk="0" hangingPunct="0"/>
            <a:r>
              <a:rPr lang="en-US" sz="3000">
                <a:solidFill>
                  <a:srgbClr val="000000"/>
                </a:solidFill>
                <a:latin typeface="WP TypographicSymbols" pitchFamily="2" charset="0"/>
              </a:rPr>
              <a:t>•</a:t>
            </a:r>
            <a:r>
              <a:rPr lang="en-US" sz="3000">
                <a:solidFill>
                  <a:srgbClr val="000000"/>
                </a:solidFill>
                <a:latin typeface="Times New Roman" pitchFamily="18" charset="0"/>
              </a:rPr>
              <a:t>Individual and Group Accountability</a:t>
            </a:r>
          </a:p>
          <a:p>
            <a:pPr eaLnBrk="0" hangingPunct="0"/>
            <a:r>
              <a:rPr lang="en-US" sz="3000">
                <a:solidFill>
                  <a:srgbClr val="000000"/>
                </a:solidFill>
                <a:latin typeface="WP TypographicSymbols" pitchFamily="2" charset="0"/>
              </a:rPr>
              <a:t>•</a:t>
            </a:r>
            <a:r>
              <a:rPr lang="en-US" sz="3000">
                <a:solidFill>
                  <a:srgbClr val="000000"/>
                </a:solidFill>
                <a:latin typeface="Times New Roman" pitchFamily="18" charset="0"/>
              </a:rPr>
              <a:t>Face-to-Face Promotive Interaction</a:t>
            </a:r>
          </a:p>
          <a:p>
            <a:pPr eaLnBrk="0" hangingPunct="0"/>
            <a:r>
              <a:rPr lang="en-US" sz="3000">
                <a:solidFill>
                  <a:srgbClr val="000000"/>
                </a:solidFill>
                <a:latin typeface="WP TypographicSymbols" pitchFamily="2" charset="0"/>
              </a:rPr>
              <a:t>•</a:t>
            </a:r>
            <a:r>
              <a:rPr lang="en-US" sz="3000">
                <a:solidFill>
                  <a:srgbClr val="000000"/>
                </a:solidFill>
                <a:latin typeface="Times New Roman" pitchFamily="18" charset="0"/>
              </a:rPr>
              <a:t>Teamwork Skills</a:t>
            </a:r>
          </a:p>
          <a:p>
            <a:pPr eaLnBrk="0" hangingPunct="0"/>
            <a:r>
              <a:rPr lang="en-US" sz="3000">
                <a:solidFill>
                  <a:srgbClr val="000000"/>
                </a:solidFill>
                <a:latin typeface="WP TypographicSymbols" pitchFamily="2" charset="0"/>
              </a:rPr>
              <a:t>•</a:t>
            </a:r>
            <a:r>
              <a:rPr lang="en-US" sz="3000">
                <a:solidFill>
                  <a:srgbClr val="000000"/>
                </a:solidFill>
                <a:latin typeface="Times New Roman" pitchFamily="18" charset="0"/>
              </a:rPr>
              <a:t>Group Processing</a:t>
            </a:r>
          </a:p>
        </p:txBody>
      </p:sp>
    </p:spTree>
    <p:custDataLst>
      <p:tags r:id="rId1"/>
    </p:custDataLst>
  </p:cSld>
  <p:clrMapOvr>
    <a:masterClrMapping/>
  </p:clrMapOvr>
  <p:transition spd="med">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fld id="{64091FB1-E122-4A98-89BD-3A8BEF499C1A}" type="slidenum">
              <a:rPr lang="en-US"/>
              <a:pPr/>
              <a:t>15</a:t>
            </a:fld>
            <a:endParaRPr lang="en-US"/>
          </a:p>
        </p:txBody>
      </p:sp>
      <p:pic>
        <p:nvPicPr>
          <p:cNvPr id="57346" name="Picture 2"/>
          <p:cNvPicPr>
            <a:picLocks noChangeAspect="1" noChangeArrowheads="1"/>
          </p:cNvPicPr>
          <p:nvPr/>
        </p:nvPicPr>
        <p:blipFill>
          <a:blip r:embed="rId4" cstate="print"/>
          <a:srcRect l="25000" t="10222" r="26500" b="3236"/>
          <a:stretch>
            <a:fillRect/>
          </a:stretch>
        </p:blipFill>
        <p:spPr bwMode="auto">
          <a:xfrm>
            <a:off x="2057400" y="0"/>
            <a:ext cx="5064125" cy="6629400"/>
          </a:xfrm>
          <a:prstGeom prst="rect">
            <a:avLst/>
          </a:prstGeom>
          <a:noFill/>
          <a:ln w="12700">
            <a:noFill/>
            <a:miter lim="800000"/>
            <a:headEnd type="none" w="sm" len="sm"/>
            <a:tailEnd type="none" w="sm" len="sm"/>
          </a:ln>
          <a:effectLst/>
        </p:spPr>
      </p:pic>
      <p:sp>
        <p:nvSpPr>
          <p:cNvPr id="57347" name="Rectangle 3"/>
          <p:cNvSpPr>
            <a:spLocks noChangeArrowheads="1"/>
          </p:cNvSpPr>
          <p:nvPr/>
        </p:nvSpPr>
        <p:spPr bwMode="auto">
          <a:xfrm>
            <a:off x="1066800" y="6491288"/>
            <a:ext cx="7226300" cy="366712"/>
          </a:xfrm>
          <a:prstGeom prst="rect">
            <a:avLst/>
          </a:prstGeom>
          <a:noFill/>
          <a:ln w="12700">
            <a:noFill/>
            <a:miter lim="800000"/>
            <a:headEnd type="none" w="sm" len="sm"/>
            <a:tailEnd type="none" w="sm" len="sm"/>
          </a:ln>
          <a:effectLst/>
        </p:spPr>
        <p:txBody>
          <a:bodyPr wrap="none">
            <a:spAutoFit/>
          </a:bodyPr>
          <a:lstStyle/>
          <a:p>
            <a:pPr eaLnBrk="0" hangingPunct="0"/>
            <a:r>
              <a:rPr lang="en-US"/>
              <a:t>http://www.ce.umn.edu/~smith/docs/Smith-CL%20Handout%2008.pdf</a:t>
            </a:r>
          </a:p>
        </p:txBody>
      </p:sp>
    </p:spTree>
    <p:custDataLst>
      <p:tags r:id="rId1"/>
    </p:custData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7347"/>
                                        </p:tgtEl>
                                        <p:attrNameLst>
                                          <p:attrName>style.visibility</p:attrName>
                                        </p:attrNameLst>
                                      </p:cBhvr>
                                      <p:to>
                                        <p:strVal val="visible"/>
                                      </p:to>
                                    </p:set>
                                    <p:anim calcmode="lin" valueType="num">
                                      <p:cBhvr additive="base">
                                        <p:cTn id="7" dur="500" fill="hold"/>
                                        <p:tgtEl>
                                          <p:spTgt spid="57347"/>
                                        </p:tgtEl>
                                        <p:attrNameLst>
                                          <p:attrName>ppt_x</p:attrName>
                                        </p:attrNameLst>
                                      </p:cBhvr>
                                      <p:tavLst>
                                        <p:tav tm="0">
                                          <p:val>
                                            <p:strVal val="#ppt_x"/>
                                          </p:val>
                                        </p:tav>
                                        <p:tav tm="100000">
                                          <p:val>
                                            <p:strVal val="#ppt_x"/>
                                          </p:val>
                                        </p:tav>
                                      </p:tavLst>
                                    </p:anim>
                                    <p:anim calcmode="lin" valueType="num">
                                      <p:cBhvr additive="base">
                                        <p:cTn id="8" dur="500" fill="hold"/>
                                        <p:tgtEl>
                                          <p:spTgt spid="573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381000" y="457200"/>
            <a:ext cx="8229600" cy="5092700"/>
          </a:xfrm>
          <a:prstGeom prst="rect">
            <a:avLst/>
          </a:prstGeom>
          <a:noFill/>
          <a:ln w="9525">
            <a:noFill/>
            <a:miter lim="800000"/>
            <a:headEnd/>
            <a:tailEnd/>
          </a:ln>
          <a:effectLst/>
        </p:spPr>
        <p:txBody>
          <a:bodyPr lIns="0" tIns="0" rIns="0" bIns="0"/>
          <a:lstStyle/>
          <a:p>
            <a:pPr marL="457200" indent="-457200" algn="ctr" eaLnBrk="0" hangingPunct="0"/>
            <a:r>
              <a:rPr lang="en-US" sz="2700" b="1">
                <a:solidFill>
                  <a:srgbClr val="000000"/>
                </a:solidFill>
              </a:rPr>
              <a:t>Professor's Role in</a:t>
            </a:r>
          </a:p>
          <a:p>
            <a:pPr marL="457200" indent="-457200" algn="ctr" eaLnBrk="0" hangingPunct="0"/>
            <a:r>
              <a:rPr lang="en-US" sz="2700" b="1">
                <a:solidFill>
                  <a:srgbClr val="000000"/>
                </a:solidFill>
              </a:rPr>
              <a:t>Formal Cooperative Learning</a:t>
            </a:r>
            <a:endParaRPr lang="en-US" sz="2700">
              <a:solidFill>
                <a:srgbClr val="000000"/>
              </a:solidFill>
            </a:endParaRPr>
          </a:p>
          <a:p>
            <a:pPr marL="457200" indent="-457200" eaLnBrk="0" hangingPunct="0"/>
            <a:endParaRPr lang="en-US" sz="2700">
              <a:solidFill>
                <a:srgbClr val="000000"/>
              </a:solidFill>
            </a:endParaRPr>
          </a:p>
          <a:p>
            <a:pPr marL="457200" indent="-457200" eaLnBrk="0" hangingPunct="0"/>
            <a:r>
              <a:rPr lang="en-US" sz="2700">
                <a:solidFill>
                  <a:srgbClr val="000000"/>
                </a:solidFill>
              </a:rPr>
              <a:t>1.	Specifying Objectives</a:t>
            </a:r>
          </a:p>
          <a:p>
            <a:pPr marL="457200" indent="-457200" eaLnBrk="0" hangingPunct="0"/>
            <a:endParaRPr lang="en-US" sz="2700">
              <a:solidFill>
                <a:srgbClr val="000000"/>
              </a:solidFill>
            </a:endParaRPr>
          </a:p>
          <a:p>
            <a:pPr marL="457200" indent="-457200" eaLnBrk="0" hangingPunct="0"/>
            <a:r>
              <a:rPr lang="en-US" sz="2700">
                <a:solidFill>
                  <a:srgbClr val="000000"/>
                </a:solidFill>
              </a:rPr>
              <a:t>2.	Making Decisions</a:t>
            </a:r>
          </a:p>
          <a:p>
            <a:pPr marL="457200" indent="-457200" eaLnBrk="0" hangingPunct="0"/>
            <a:endParaRPr lang="en-US" sz="2700">
              <a:solidFill>
                <a:srgbClr val="000000"/>
              </a:solidFill>
            </a:endParaRPr>
          </a:p>
          <a:p>
            <a:pPr marL="457200" indent="-457200" eaLnBrk="0" hangingPunct="0"/>
            <a:r>
              <a:rPr lang="en-US" sz="2700">
                <a:solidFill>
                  <a:srgbClr val="000000"/>
                </a:solidFill>
              </a:rPr>
              <a:t>3.	Explaining Task, Positive Interdependence, and Individual Accountability</a:t>
            </a:r>
          </a:p>
          <a:p>
            <a:pPr marL="457200" indent="-457200" eaLnBrk="0" hangingPunct="0"/>
            <a:endParaRPr lang="en-US" sz="2700">
              <a:solidFill>
                <a:srgbClr val="000000"/>
              </a:solidFill>
            </a:endParaRPr>
          </a:p>
          <a:p>
            <a:pPr marL="457200" indent="-457200" eaLnBrk="0" hangingPunct="0"/>
            <a:r>
              <a:rPr lang="en-US" sz="2700">
                <a:solidFill>
                  <a:srgbClr val="000000"/>
                </a:solidFill>
              </a:rPr>
              <a:t>4.	Monitoring and Intervening to Teach Skills</a:t>
            </a:r>
          </a:p>
          <a:p>
            <a:pPr marL="457200" indent="-457200" eaLnBrk="0" hangingPunct="0"/>
            <a:endParaRPr lang="en-US" sz="2700">
              <a:solidFill>
                <a:srgbClr val="000000"/>
              </a:solidFill>
            </a:endParaRPr>
          </a:p>
          <a:p>
            <a:pPr marL="457200" indent="-457200" eaLnBrk="0" hangingPunct="0"/>
            <a:r>
              <a:rPr lang="en-US" sz="2700">
                <a:solidFill>
                  <a:srgbClr val="000000"/>
                </a:solidFill>
              </a:rPr>
              <a:t>5.	Evaluating Students' Achievement and Group Effectiveness</a:t>
            </a:r>
          </a:p>
        </p:txBody>
      </p:sp>
    </p:spTree>
    <p:custDataLst>
      <p:tags r:id="rId1"/>
    </p:custDataLst>
  </p:cSld>
  <p:clrMapOvr>
    <a:masterClrMapping/>
  </p:clrMapOvr>
  <p:transition spd="med">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ChangeAspect="1"/>
          </p:cNvGraphicFramePr>
          <p:nvPr/>
        </p:nvGraphicFramePr>
        <p:xfrm>
          <a:off x="1981200" y="-152400"/>
          <a:ext cx="5106988" cy="6858000"/>
        </p:xfrm>
        <a:graphic>
          <a:graphicData uri="http://schemas.openxmlformats.org/presentationml/2006/ole">
            <p:oleObj spid="_x0000_s48130" name="Document" r:id="rId5" imgW="5725789" imgH="7688164" progId="Word.Document.8">
              <p:embed/>
            </p:oleObj>
          </a:graphicData>
        </a:graphic>
      </p:graphicFrame>
    </p:spTree>
    <p:custDataLst>
      <p:tags r:id="rId2"/>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Object 2"/>
          <p:cNvGraphicFramePr>
            <a:graphicFrameLocks noChangeAspect="1"/>
          </p:cNvGraphicFramePr>
          <p:nvPr/>
        </p:nvGraphicFramePr>
        <p:xfrm>
          <a:off x="2278063" y="0"/>
          <a:ext cx="4586287" cy="6858000"/>
        </p:xfrm>
        <a:graphic>
          <a:graphicData uri="http://schemas.openxmlformats.org/presentationml/2006/ole">
            <p:oleObj spid="_x0000_s50178" name="Document" r:id="rId5" imgW="5478451" imgH="8191410" progId="Word.Document.8">
              <p:embed/>
            </p:oleObj>
          </a:graphicData>
        </a:graphic>
      </p:graphicFrame>
    </p:spTree>
    <p:custDataLst>
      <p:tags r:id="rId2"/>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69863" y="312738"/>
            <a:ext cx="8778875" cy="5848350"/>
          </a:xfrm>
          <a:prstGeom prst="rect">
            <a:avLst/>
          </a:prstGeom>
          <a:noFill/>
          <a:ln w="9525">
            <a:noFill/>
            <a:miter lim="800000"/>
            <a:headEnd/>
            <a:tailEnd/>
          </a:ln>
        </p:spPr>
        <p:txBody>
          <a:bodyPr lIns="0" tIns="0" rIns="0" bIns="0">
            <a:spAutoFit/>
          </a:bodyPr>
          <a:lstStyle/>
          <a:p>
            <a:pPr algn="ctr" defTabSz="381000" eaLnBrk="0" hangingPunct="0"/>
            <a:r>
              <a:rPr lang="en-US" sz="3200">
                <a:solidFill>
                  <a:srgbClr val="000000"/>
                </a:solidFill>
              </a:rPr>
              <a:t>JIGSAW SCHEDULE</a:t>
            </a:r>
          </a:p>
          <a:p>
            <a:pPr defTabSz="381000" eaLnBrk="0" hangingPunct="0"/>
            <a:endParaRPr lang="en-US" sz="3200">
              <a:solidFill>
                <a:srgbClr val="000000"/>
              </a:solidFill>
            </a:endParaRPr>
          </a:p>
          <a:p>
            <a:pPr defTabSz="381000" eaLnBrk="0" hangingPunct="0"/>
            <a:r>
              <a:rPr lang="en-US" sz="3200">
                <a:solidFill>
                  <a:srgbClr val="000000"/>
                </a:solidFill>
              </a:rPr>
              <a:t>COOPERATIVE GROUPS</a:t>
            </a:r>
          </a:p>
          <a:p>
            <a:pPr defTabSz="381000" eaLnBrk="0" hangingPunct="0"/>
            <a:endParaRPr lang="en-US" sz="3200">
              <a:solidFill>
                <a:srgbClr val="000000"/>
              </a:solidFill>
            </a:endParaRPr>
          </a:p>
          <a:p>
            <a:pPr defTabSz="381000" eaLnBrk="0" hangingPunct="0"/>
            <a:r>
              <a:rPr lang="en-US" sz="3200">
                <a:solidFill>
                  <a:srgbClr val="000000"/>
                </a:solidFill>
              </a:rPr>
              <a:t>PREPARATION PAIRS</a:t>
            </a:r>
          </a:p>
          <a:p>
            <a:pPr defTabSz="381000" eaLnBrk="0" hangingPunct="0"/>
            <a:endParaRPr lang="en-US" sz="3200">
              <a:solidFill>
                <a:srgbClr val="000000"/>
              </a:solidFill>
            </a:endParaRPr>
          </a:p>
          <a:p>
            <a:pPr defTabSz="381000" eaLnBrk="0" hangingPunct="0"/>
            <a:r>
              <a:rPr lang="en-US" sz="3200">
                <a:solidFill>
                  <a:srgbClr val="000000"/>
                </a:solidFill>
              </a:rPr>
              <a:t>CONSULTING/SHARING PAIRS</a:t>
            </a:r>
          </a:p>
          <a:p>
            <a:pPr defTabSz="381000" eaLnBrk="0" hangingPunct="0"/>
            <a:endParaRPr lang="en-US" sz="3200">
              <a:solidFill>
                <a:srgbClr val="000000"/>
              </a:solidFill>
            </a:endParaRPr>
          </a:p>
          <a:p>
            <a:pPr defTabSz="381000" eaLnBrk="0" hangingPunct="0"/>
            <a:r>
              <a:rPr lang="en-US" sz="3200">
                <a:solidFill>
                  <a:srgbClr val="000000"/>
                </a:solidFill>
              </a:rPr>
              <a:t>TEACHING/LEARNING IN COOPERATIVE GROUPS</a:t>
            </a:r>
          </a:p>
          <a:p>
            <a:pPr defTabSz="381000" eaLnBrk="0" hangingPunct="0"/>
            <a:endParaRPr lang="en-US" sz="3200">
              <a:solidFill>
                <a:srgbClr val="000000"/>
              </a:solidFill>
            </a:endParaRPr>
          </a:p>
          <a:p>
            <a:pPr defTabSz="381000" eaLnBrk="0" hangingPunct="0"/>
            <a:r>
              <a:rPr lang="en-US" sz="3200">
                <a:solidFill>
                  <a:srgbClr val="000000"/>
                </a:solidFill>
              </a:rPr>
              <a:t>WHOLE CLASS REVIEW</a:t>
            </a: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354013" y="990600"/>
            <a:ext cx="8269287" cy="5122863"/>
          </a:xfrm>
          <a:prstGeom prst="rect">
            <a:avLst/>
          </a:prstGeom>
          <a:noFill/>
          <a:ln w="9525">
            <a:noFill/>
            <a:miter lim="800000"/>
            <a:headEnd/>
            <a:tailEnd/>
          </a:ln>
        </p:spPr>
        <p:txBody>
          <a:bodyPr lIns="0" tIns="0" rIns="0" bIns="0">
            <a:spAutoFit/>
          </a:bodyPr>
          <a:lstStyle/>
          <a:p>
            <a:pPr defTabSz="381000" eaLnBrk="0" hangingPunct="0"/>
            <a:r>
              <a:rPr lang="en-US" sz="4800" dirty="0" smtClean="0">
                <a:solidFill>
                  <a:srgbClr val="000000"/>
                </a:solidFill>
              </a:rPr>
              <a:t>Preparation</a:t>
            </a:r>
            <a:r>
              <a:rPr lang="en-US" sz="4800" dirty="0" smtClean="0">
                <a:solidFill>
                  <a:srgbClr val="000000"/>
                </a:solidFill>
                <a:latin typeface="WP TypographicSymbols" pitchFamily="2" charset="0"/>
              </a:rPr>
              <a:t> </a:t>
            </a:r>
            <a:r>
              <a:rPr lang="en-US" sz="4800" dirty="0">
                <a:solidFill>
                  <a:srgbClr val="000000"/>
                </a:solidFill>
              </a:rPr>
              <a:t>~ </a:t>
            </a:r>
            <a:r>
              <a:rPr lang="en-US" sz="4800" dirty="0" smtClean="0">
                <a:solidFill>
                  <a:srgbClr val="000000"/>
                </a:solidFill>
              </a:rPr>
              <a:t>20 </a:t>
            </a:r>
            <a:r>
              <a:rPr lang="en-US" sz="4800" dirty="0">
                <a:solidFill>
                  <a:srgbClr val="000000"/>
                </a:solidFill>
              </a:rPr>
              <a:t>min</a:t>
            </a:r>
          </a:p>
          <a:p>
            <a:pPr defTabSz="381000" eaLnBrk="0" hangingPunct="0"/>
            <a:r>
              <a:rPr lang="en-US" sz="4800" dirty="0">
                <a:solidFill>
                  <a:srgbClr val="000000"/>
                </a:solidFill>
              </a:rPr>
              <a:t>		</a:t>
            </a:r>
          </a:p>
          <a:p>
            <a:pPr defTabSz="381000" eaLnBrk="0" hangingPunct="0"/>
            <a:r>
              <a:rPr lang="en-US" sz="4800" dirty="0">
                <a:solidFill>
                  <a:srgbClr val="000000"/>
                </a:solidFill>
              </a:rPr>
              <a:t>Teach &amp; Learn </a:t>
            </a:r>
            <a:r>
              <a:rPr lang="en-US" sz="4800" dirty="0" smtClean="0">
                <a:solidFill>
                  <a:srgbClr val="000000"/>
                </a:solidFill>
              </a:rPr>
              <a:t> </a:t>
            </a:r>
            <a:r>
              <a:rPr lang="en-US" sz="4800" dirty="0">
                <a:solidFill>
                  <a:srgbClr val="000000"/>
                </a:solidFill>
              </a:rPr>
              <a:t>~ </a:t>
            </a:r>
            <a:r>
              <a:rPr lang="en-US" sz="4800" dirty="0" smtClean="0">
                <a:solidFill>
                  <a:srgbClr val="000000"/>
                </a:solidFill>
              </a:rPr>
              <a:t>15 </a:t>
            </a:r>
            <a:r>
              <a:rPr lang="en-US" sz="4800" dirty="0">
                <a:solidFill>
                  <a:srgbClr val="000000"/>
                </a:solidFill>
              </a:rPr>
              <a:t>min</a:t>
            </a:r>
          </a:p>
          <a:p>
            <a:pPr defTabSz="381000" eaLnBrk="0" hangingPunct="0"/>
            <a:r>
              <a:rPr lang="en-US" sz="4800" dirty="0">
                <a:solidFill>
                  <a:srgbClr val="000000"/>
                </a:solidFill>
              </a:rPr>
              <a:t>	Informal ~ </a:t>
            </a:r>
            <a:r>
              <a:rPr lang="en-US" sz="4800" dirty="0" smtClean="0">
                <a:solidFill>
                  <a:srgbClr val="000000"/>
                </a:solidFill>
              </a:rPr>
              <a:t>5 </a:t>
            </a:r>
            <a:r>
              <a:rPr lang="en-US" sz="4800" dirty="0">
                <a:solidFill>
                  <a:srgbClr val="000000"/>
                </a:solidFill>
              </a:rPr>
              <a:t>min</a:t>
            </a:r>
          </a:p>
          <a:p>
            <a:pPr defTabSz="381000" eaLnBrk="0" hangingPunct="0"/>
            <a:r>
              <a:rPr lang="en-US" sz="4800" dirty="0">
                <a:solidFill>
                  <a:srgbClr val="000000"/>
                </a:solidFill>
              </a:rPr>
              <a:t>	Formal ~ </a:t>
            </a:r>
            <a:r>
              <a:rPr lang="en-US" sz="4800" dirty="0" smtClean="0">
                <a:solidFill>
                  <a:srgbClr val="000000"/>
                </a:solidFill>
              </a:rPr>
              <a:t>5 </a:t>
            </a:r>
            <a:r>
              <a:rPr lang="en-US" sz="4800" dirty="0">
                <a:solidFill>
                  <a:srgbClr val="000000"/>
                </a:solidFill>
              </a:rPr>
              <a:t>min</a:t>
            </a:r>
          </a:p>
          <a:p>
            <a:pPr defTabSz="381000" eaLnBrk="0" hangingPunct="0"/>
            <a:r>
              <a:rPr lang="en-US" sz="4800" dirty="0">
                <a:solidFill>
                  <a:srgbClr val="000000"/>
                </a:solidFill>
              </a:rPr>
              <a:t>	Base ~ </a:t>
            </a:r>
            <a:r>
              <a:rPr lang="en-US" sz="4800" dirty="0" smtClean="0">
                <a:solidFill>
                  <a:srgbClr val="000000"/>
                </a:solidFill>
              </a:rPr>
              <a:t>5 </a:t>
            </a:r>
            <a:r>
              <a:rPr lang="en-US" sz="4800" dirty="0">
                <a:solidFill>
                  <a:srgbClr val="000000"/>
                </a:solidFill>
              </a:rPr>
              <a:t>min</a:t>
            </a:r>
          </a:p>
          <a:p>
            <a:pPr defTabSz="381000" eaLnBrk="0" hangingPunct="0"/>
            <a:endParaRPr lang="en-US" sz="4800" dirty="0">
              <a:solidFill>
                <a:srgbClr val="000000"/>
              </a:solidFill>
            </a:endParaRP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06413" y="949325"/>
            <a:ext cx="7924800" cy="5386090"/>
          </a:xfrm>
          <a:prstGeom prst="rect">
            <a:avLst/>
          </a:prstGeom>
          <a:noFill/>
          <a:ln w="9525">
            <a:noFill/>
            <a:miter lim="800000"/>
            <a:headEnd/>
            <a:tailEnd/>
          </a:ln>
        </p:spPr>
        <p:txBody>
          <a:bodyPr lIns="0" tIns="0" rIns="0" bIns="0">
            <a:spAutoFit/>
          </a:bodyPr>
          <a:lstStyle/>
          <a:p>
            <a:pPr marL="457200" indent="-457200" algn="ctr" defTabSz="381000" eaLnBrk="0" hangingPunct="0"/>
            <a:r>
              <a:rPr lang="en-US" sz="3500" dirty="0">
                <a:solidFill>
                  <a:srgbClr val="000000"/>
                </a:solidFill>
              </a:rPr>
              <a:t>Cooperative Learning Jigsaw:</a:t>
            </a:r>
          </a:p>
          <a:p>
            <a:pPr marL="457200" indent="-457200" algn="ctr" defTabSz="381000" eaLnBrk="0" hangingPunct="0"/>
            <a:endParaRPr lang="en-US" sz="3500" dirty="0">
              <a:solidFill>
                <a:srgbClr val="000000"/>
              </a:solidFill>
            </a:endParaRPr>
          </a:p>
          <a:p>
            <a:pPr marL="457200" indent="-457200" defTabSz="381000" eaLnBrk="0" hangingPunct="0">
              <a:buFontTx/>
              <a:buAutoNum type="arabicPeriod"/>
            </a:pPr>
            <a:r>
              <a:rPr lang="en-US" sz="3500" dirty="0" smtClean="0">
                <a:solidFill>
                  <a:srgbClr val="000000"/>
                </a:solidFill>
              </a:rPr>
              <a:t>Overview – CL Notes p. 8 – All </a:t>
            </a:r>
          </a:p>
          <a:p>
            <a:pPr marL="457200" indent="-457200" defTabSz="381000" eaLnBrk="0" hangingPunct="0">
              <a:buFontTx/>
              <a:buAutoNum type="arabicPeriod"/>
            </a:pPr>
            <a:r>
              <a:rPr lang="en-US" sz="3500" dirty="0" smtClean="0">
                <a:solidFill>
                  <a:srgbClr val="000000"/>
                </a:solidFill>
              </a:rPr>
              <a:t>Informal </a:t>
            </a:r>
            <a:r>
              <a:rPr lang="en-US" sz="3500" dirty="0">
                <a:solidFill>
                  <a:srgbClr val="000000"/>
                </a:solidFill>
              </a:rPr>
              <a:t>Cooperative Learning </a:t>
            </a:r>
            <a:r>
              <a:rPr lang="en-US" sz="3500" dirty="0" smtClean="0">
                <a:solidFill>
                  <a:srgbClr val="000000"/>
                </a:solidFill>
              </a:rPr>
              <a:t>–Notes pp. 9-13 (</a:t>
            </a:r>
            <a:r>
              <a:rPr lang="en-US" sz="3500" b="1" dirty="0" smtClean="0">
                <a:solidFill>
                  <a:srgbClr val="000000"/>
                </a:solidFill>
              </a:rPr>
              <a:t>9-10</a:t>
            </a:r>
            <a:r>
              <a:rPr lang="en-US" sz="3500" dirty="0" smtClean="0">
                <a:solidFill>
                  <a:srgbClr val="000000"/>
                </a:solidFill>
              </a:rPr>
              <a:t>) </a:t>
            </a:r>
            <a:r>
              <a:rPr lang="en-US" sz="3500" dirty="0">
                <a:solidFill>
                  <a:srgbClr val="000000"/>
                </a:solidFill>
              </a:rPr>
              <a:t>– 1</a:t>
            </a:r>
            <a:endParaRPr lang="en-US" sz="3500" dirty="0" smtClean="0">
              <a:solidFill>
                <a:srgbClr val="000000"/>
              </a:solidFill>
            </a:endParaRPr>
          </a:p>
          <a:p>
            <a:pPr marL="457200" indent="-457200" defTabSz="381000" eaLnBrk="0" hangingPunct="0">
              <a:buFontTx/>
              <a:buAutoNum type="arabicPeriod"/>
            </a:pPr>
            <a:r>
              <a:rPr lang="en-US" sz="3500" dirty="0">
                <a:solidFill>
                  <a:srgbClr val="000000"/>
                </a:solidFill>
              </a:rPr>
              <a:t>Formal Cooperative Learning – Notes pp. 14-20 (</a:t>
            </a:r>
            <a:r>
              <a:rPr lang="en-US" sz="3500" b="1" dirty="0">
                <a:solidFill>
                  <a:srgbClr val="000000"/>
                </a:solidFill>
              </a:rPr>
              <a:t>14-15</a:t>
            </a:r>
            <a:r>
              <a:rPr lang="en-US" sz="3500" dirty="0">
                <a:solidFill>
                  <a:srgbClr val="000000"/>
                </a:solidFill>
              </a:rPr>
              <a:t>) – 2</a:t>
            </a:r>
          </a:p>
          <a:p>
            <a:pPr marL="457200" indent="-457200" defTabSz="381000" eaLnBrk="0" hangingPunct="0">
              <a:buFontTx/>
              <a:buAutoNum type="arabicPeriod"/>
            </a:pPr>
            <a:r>
              <a:rPr lang="en-US" sz="3500" dirty="0">
                <a:solidFill>
                  <a:srgbClr val="000000"/>
                </a:solidFill>
              </a:rPr>
              <a:t>Cooperative Base Groups </a:t>
            </a:r>
            <a:r>
              <a:rPr lang="en-US" sz="3500" dirty="0" smtClean="0">
                <a:solidFill>
                  <a:srgbClr val="000000"/>
                </a:solidFill>
              </a:rPr>
              <a:t>– Notes pp. </a:t>
            </a:r>
            <a:r>
              <a:rPr lang="en-US" sz="3500" b="1" dirty="0" smtClean="0">
                <a:solidFill>
                  <a:srgbClr val="000000"/>
                </a:solidFill>
              </a:rPr>
              <a:t>21-22</a:t>
            </a:r>
            <a:r>
              <a:rPr lang="en-US" sz="3500" dirty="0" smtClean="0">
                <a:solidFill>
                  <a:srgbClr val="000000"/>
                </a:solidFill>
              </a:rPr>
              <a:t> </a:t>
            </a:r>
            <a:r>
              <a:rPr lang="en-US" sz="3500" dirty="0">
                <a:solidFill>
                  <a:srgbClr val="000000"/>
                </a:solidFill>
              </a:rPr>
              <a:t>– </a:t>
            </a:r>
            <a:r>
              <a:rPr lang="en-US" sz="3500" dirty="0" smtClean="0">
                <a:solidFill>
                  <a:srgbClr val="000000"/>
                </a:solidFill>
              </a:rPr>
              <a:t>3</a:t>
            </a:r>
            <a:endParaRPr lang="en-US" sz="3500" dirty="0">
              <a:solidFill>
                <a:srgbClr val="000000"/>
              </a:solidFill>
            </a:endParaRPr>
          </a:p>
          <a:p>
            <a:pPr marL="457200" indent="-457200" defTabSz="381000" eaLnBrk="0" hangingPunct="0"/>
            <a:endParaRPr lang="en-US" sz="3500" dirty="0">
              <a:solidFill>
                <a:srgbClr val="000000"/>
              </a:solidFill>
            </a:endParaRP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Cooperative Jigsaw Objectives</a:t>
            </a:r>
          </a:p>
        </p:txBody>
      </p:sp>
      <p:sp>
        <p:nvSpPr>
          <p:cNvPr id="52227" name="Rectangle 3"/>
          <p:cNvSpPr>
            <a:spLocks noGrp="1" noChangeArrowheads="1"/>
          </p:cNvSpPr>
          <p:nvPr>
            <p:ph type="body" idx="1"/>
          </p:nvPr>
        </p:nvSpPr>
        <p:spPr/>
        <p:txBody>
          <a:bodyPr/>
          <a:lstStyle/>
          <a:p>
            <a:pPr>
              <a:lnSpc>
                <a:spcPct val="90000"/>
              </a:lnSpc>
            </a:pPr>
            <a:r>
              <a:rPr lang="en-US" dirty="0"/>
              <a:t>Participants will be able to list and describe features of </a:t>
            </a:r>
            <a:r>
              <a:rPr lang="en-US" dirty="0" smtClean="0"/>
              <a:t>Informal, Formal </a:t>
            </a:r>
            <a:r>
              <a:rPr lang="en-US" dirty="0"/>
              <a:t>and Base Cooperative Groups</a:t>
            </a:r>
          </a:p>
          <a:p>
            <a:pPr>
              <a:lnSpc>
                <a:spcPct val="90000"/>
              </a:lnSpc>
            </a:pPr>
            <a:r>
              <a:rPr lang="en-US" dirty="0"/>
              <a:t>Participants will be able to elaborate on multiple ways Positive Interdependence and Individual Accountability were structured</a:t>
            </a:r>
          </a:p>
          <a:p>
            <a:pPr>
              <a:lnSpc>
                <a:spcPct val="90000"/>
              </a:lnSpc>
            </a:pPr>
            <a:r>
              <a:rPr lang="en-US" dirty="0"/>
              <a:t>Participants will identify features to implement in their own lesson plans</a:t>
            </a:r>
          </a:p>
        </p:txBody>
      </p:sp>
    </p:spTree>
    <p:custDataLst>
      <p:tags r:id="rId1"/>
    </p:custData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0">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288925" y="269875"/>
            <a:ext cx="8397875" cy="457200"/>
          </a:xfrm>
          <a:prstGeom prst="rect">
            <a:avLst/>
          </a:prstGeom>
          <a:noFill/>
          <a:ln w="9525">
            <a:noFill/>
            <a:miter lim="800000"/>
            <a:headEnd/>
            <a:tailEnd/>
          </a:ln>
          <a:effectLst/>
        </p:spPr>
        <p:txBody>
          <a:bodyPr>
            <a:spAutoFit/>
          </a:bodyPr>
          <a:lstStyle/>
          <a:p>
            <a:pPr eaLnBrk="0" hangingPunct="0"/>
            <a:endParaRPr lang="en-US" sz="2400">
              <a:latin typeface="Times New Roman" pitchFamily="18" charset="0"/>
            </a:endParaRPr>
          </a:p>
        </p:txBody>
      </p:sp>
      <p:sp>
        <p:nvSpPr>
          <p:cNvPr id="3079" name="Text Box 7"/>
          <p:cNvSpPr txBox="1">
            <a:spLocks noChangeArrowheads="1"/>
          </p:cNvSpPr>
          <p:nvPr/>
        </p:nvSpPr>
        <p:spPr bwMode="auto">
          <a:xfrm>
            <a:off x="288925" y="269875"/>
            <a:ext cx="8626475" cy="6473825"/>
          </a:xfrm>
          <a:prstGeom prst="rect">
            <a:avLst/>
          </a:prstGeom>
          <a:noFill/>
          <a:ln w="9525">
            <a:noFill/>
            <a:miter lim="800000"/>
            <a:headEnd/>
            <a:tailEnd/>
          </a:ln>
          <a:effectLst/>
        </p:spPr>
        <p:txBody>
          <a:bodyPr>
            <a:spAutoFit/>
          </a:bodyPr>
          <a:lstStyle/>
          <a:p>
            <a:pPr algn="ctr" eaLnBrk="0" hangingPunct="0"/>
            <a:r>
              <a:rPr lang="en-US" sz="1400" b="1">
                <a:latin typeface="Times New Roman" pitchFamily="18" charset="0"/>
              </a:rPr>
              <a:t>Jigsaw Procedure (Adapted from Johnson, Johnson &amp; Smith, 1998)</a:t>
            </a:r>
          </a:p>
          <a:p>
            <a:pPr eaLnBrk="0" hangingPunct="0"/>
            <a:endParaRPr lang="en-US" sz="1400" b="1">
              <a:latin typeface="Times New Roman" pitchFamily="18" charset="0"/>
            </a:endParaRPr>
          </a:p>
          <a:p>
            <a:pPr eaLnBrk="0" hangingPunct="0"/>
            <a:r>
              <a:rPr lang="en-US" sz="1400">
                <a:latin typeface="Times New Roman" pitchFamily="18" charset="0"/>
              </a:rPr>
              <a:t>When you have information you need to communicate to students, an alternative to lecturing is a procedure for structuring cooperative learning groups called jigsaw (Aronson, 1978).</a:t>
            </a:r>
          </a:p>
          <a:p>
            <a:pPr eaLnBrk="0" hangingPunct="0"/>
            <a:endParaRPr lang="en-US" sz="1400">
              <a:latin typeface="Times New Roman" pitchFamily="18" charset="0"/>
            </a:endParaRPr>
          </a:p>
          <a:p>
            <a:pPr eaLnBrk="0" hangingPunct="0"/>
            <a:r>
              <a:rPr lang="en-US" sz="1400">
                <a:latin typeface="Times New Roman" pitchFamily="18" charset="0"/>
              </a:rPr>
              <a:t>Task:  Think of a reading assignment you will give in the near future.  Divide the assignment into multiple (2- 4) parts.  Plan how you will use the jigsaw procedure. </a:t>
            </a:r>
          </a:p>
          <a:p>
            <a:pPr eaLnBrk="0" hangingPunct="0"/>
            <a:endParaRPr lang="en-US" sz="1400">
              <a:latin typeface="Times New Roman" pitchFamily="18" charset="0"/>
            </a:endParaRPr>
          </a:p>
          <a:p>
            <a:pPr eaLnBrk="0" hangingPunct="0"/>
            <a:r>
              <a:rPr lang="en-US" sz="1400">
                <a:latin typeface="Times New Roman" pitchFamily="18" charset="0"/>
              </a:rPr>
              <a:t>Procedure: Positive Interdependence is structured in the jigsaw method through creating resource interdependence.  The steps for structuring a "jigsaw" lesson are:</a:t>
            </a:r>
          </a:p>
          <a:p>
            <a:pPr eaLnBrk="0" hangingPunct="0"/>
            <a:endParaRPr lang="en-US" sz="1400">
              <a:latin typeface="Times New Roman" pitchFamily="18" charset="0"/>
            </a:endParaRPr>
          </a:p>
          <a:p>
            <a:pPr eaLnBrk="0" hangingPunct="0"/>
            <a:r>
              <a:rPr lang="en-US" sz="1400">
                <a:latin typeface="Times New Roman" pitchFamily="18" charset="0"/>
              </a:rPr>
              <a:t> 1. Cooperative Groups:  Distribute a set of instructions and materials to each group.  The set needs to be divisible into the number of members of the group (2, 3, or 4 parts).  Give each member one part of the set of materials.</a:t>
            </a:r>
          </a:p>
          <a:p>
            <a:pPr eaLnBrk="0" hangingPunct="0"/>
            <a:endParaRPr lang="en-US" sz="1400">
              <a:latin typeface="Times New Roman" pitchFamily="18" charset="0"/>
            </a:endParaRPr>
          </a:p>
          <a:p>
            <a:pPr eaLnBrk="0" hangingPunct="0"/>
            <a:r>
              <a:rPr lang="en-US" sz="1400">
                <a:latin typeface="Times New Roman" pitchFamily="18" charset="0"/>
              </a:rPr>
              <a:t> 2. Preparation Pairs:  Assign students the cooperative task of meeting with someone else in the class who is a member of another learning group and who has the same section of the material to complete two tasks:</a:t>
            </a:r>
          </a:p>
          <a:p>
            <a:pPr eaLnBrk="0" hangingPunct="0"/>
            <a:r>
              <a:rPr lang="en-US" sz="1400">
                <a:latin typeface="Times New Roman" pitchFamily="18" charset="0"/>
              </a:rPr>
              <a:t>  a. Learning and becoming an expert on their material.</a:t>
            </a:r>
          </a:p>
          <a:p>
            <a:pPr eaLnBrk="0" hangingPunct="0"/>
            <a:r>
              <a:rPr lang="en-US" sz="1400">
                <a:latin typeface="Times New Roman" pitchFamily="18" charset="0"/>
              </a:rPr>
              <a:t>  b. Planning how to teach the material to the other members of their group.</a:t>
            </a:r>
          </a:p>
          <a:p>
            <a:pPr eaLnBrk="0" hangingPunct="0"/>
            <a:endParaRPr lang="en-US" sz="1400">
              <a:latin typeface="Times New Roman" pitchFamily="18" charset="0"/>
            </a:endParaRPr>
          </a:p>
          <a:p>
            <a:pPr eaLnBrk="0" hangingPunct="0"/>
            <a:r>
              <a:rPr lang="en-US" sz="1400">
                <a:latin typeface="Times New Roman" pitchFamily="18" charset="0"/>
              </a:rPr>
              <a:t> 3. Practice Pairs:  Assign students the cooperative task of meeting with someone else in the class who is a member of another learning group and who has learned the same material and share ideas as to how the material may best be taught.  These "practice pairs" review what each plans to teach their group and how.  The best ideas of both are incorporated into each presentation.</a:t>
            </a:r>
          </a:p>
          <a:p>
            <a:pPr eaLnBrk="0" hangingPunct="0"/>
            <a:endParaRPr lang="en-US" sz="1400">
              <a:latin typeface="Times New Roman" pitchFamily="18" charset="0"/>
            </a:endParaRPr>
          </a:p>
          <a:p>
            <a:pPr eaLnBrk="0" hangingPunct="0"/>
            <a:r>
              <a:rPr lang="en-US" sz="1400">
                <a:latin typeface="Times New Roman" pitchFamily="18" charset="0"/>
              </a:rPr>
              <a:t> 4. Cooperative Group:  Assign students the cooperative tasks of:</a:t>
            </a:r>
          </a:p>
          <a:p>
            <a:pPr eaLnBrk="0" hangingPunct="0"/>
            <a:r>
              <a:rPr lang="en-US" sz="1400">
                <a:latin typeface="Times New Roman" pitchFamily="18" charset="0"/>
              </a:rPr>
              <a:t>  a. Teaching their area of expertise to the other group members.</a:t>
            </a:r>
          </a:p>
          <a:p>
            <a:pPr eaLnBrk="0" hangingPunct="0"/>
            <a:r>
              <a:rPr lang="en-US" sz="1400">
                <a:latin typeface="Times New Roman" pitchFamily="18" charset="0"/>
              </a:rPr>
              <a:t>  b. Learning the material being taught by the other members.</a:t>
            </a:r>
          </a:p>
          <a:p>
            <a:pPr eaLnBrk="0" hangingPunct="0"/>
            <a:endParaRPr lang="en-US" sz="1400">
              <a:latin typeface="Times New Roman" pitchFamily="18" charset="0"/>
            </a:endParaRPr>
          </a:p>
          <a:p>
            <a:pPr eaLnBrk="0" hangingPunct="0"/>
            <a:r>
              <a:rPr lang="en-US" sz="1400">
                <a:latin typeface="Times New Roman" pitchFamily="18" charset="0"/>
              </a:rPr>
              <a:t> 5. Evaluation:  Assess students' degree of mastery of all the material.  Recognize those groups where all members reach the preset criterion of excellence.</a:t>
            </a: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7013" y="339725"/>
            <a:ext cx="8745537" cy="5111750"/>
          </a:xfrm>
          <a:prstGeom prst="rect">
            <a:avLst/>
          </a:prstGeom>
          <a:noFill/>
          <a:ln w="9525">
            <a:noFill/>
            <a:miter lim="800000"/>
            <a:headEnd/>
            <a:tailEnd/>
          </a:ln>
        </p:spPr>
        <p:txBody>
          <a:bodyPr lIns="0" tIns="0" rIns="0" bIns="0">
            <a:spAutoFit/>
          </a:bodyPr>
          <a:lstStyle/>
          <a:p>
            <a:pPr algn="ctr" defTabSz="381000" eaLnBrk="0" hangingPunct="0"/>
            <a:r>
              <a:rPr lang="en-US" sz="2400">
                <a:solidFill>
                  <a:srgbClr val="000000"/>
                </a:solidFill>
              </a:rPr>
              <a:t>Preparation Pairs </a:t>
            </a:r>
          </a:p>
          <a:p>
            <a:pPr defTabSz="381000" eaLnBrk="0" hangingPunct="0"/>
            <a:endParaRPr lang="en-US" sz="2400">
              <a:solidFill>
                <a:srgbClr val="000000"/>
              </a:solidFill>
            </a:endParaRPr>
          </a:p>
          <a:p>
            <a:pPr defTabSz="381000" eaLnBrk="0" hangingPunct="0"/>
            <a:r>
              <a:rPr lang="en-US" sz="2400">
                <a:solidFill>
                  <a:srgbClr val="000000"/>
                </a:solidFill>
              </a:rPr>
              <a:t>TASKS:</a:t>
            </a:r>
          </a:p>
          <a:p>
            <a:pPr defTabSz="381000" eaLnBrk="0" hangingPunct="0"/>
            <a:r>
              <a:rPr lang="en-US" sz="2400">
                <a:solidFill>
                  <a:srgbClr val="000000"/>
                </a:solidFill>
              </a:rPr>
              <a:t>	a.	Master Assigned Material – Skim Chapter</a:t>
            </a:r>
          </a:p>
          <a:p>
            <a:pPr defTabSz="381000" eaLnBrk="0" hangingPunct="0"/>
            <a:r>
              <a:rPr lang="en-US" sz="2400">
                <a:solidFill>
                  <a:srgbClr val="000000"/>
                </a:solidFill>
              </a:rPr>
              <a:t>	b.	Plan How to Teach It To Group</a:t>
            </a:r>
          </a:p>
          <a:p>
            <a:pPr defTabSz="381000" eaLnBrk="0" hangingPunct="0"/>
            <a:endParaRPr lang="en-US" sz="2400">
              <a:solidFill>
                <a:srgbClr val="000000"/>
              </a:solidFill>
            </a:endParaRPr>
          </a:p>
          <a:p>
            <a:pPr defTabSz="381000" eaLnBrk="0" hangingPunct="0"/>
            <a:r>
              <a:rPr lang="en-US" sz="2400">
                <a:solidFill>
                  <a:srgbClr val="000000"/>
                </a:solidFill>
              </a:rPr>
              <a:t>PREPARE TO TEACH:</a:t>
            </a:r>
          </a:p>
          <a:p>
            <a:pPr defTabSz="381000" eaLnBrk="0" hangingPunct="0"/>
            <a:r>
              <a:rPr lang="en-US" sz="2400">
                <a:solidFill>
                  <a:srgbClr val="000000"/>
                </a:solidFill>
              </a:rPr>
              <a:t>	a.	List Major Points You Wish to Teach – 3 – 5 points</a:t>
            </a:r>
          </a:p>
          <a:p>
            <a:pPr defTabSz="381000" eaLnBrk="0" hangingPunct="0"/>
            <a:r>
              <a:rPr lang="en-US" sz="2400">
                <a:solidFill>
                  <a:srgbClr val="000000"/>
                </a:solidFill>
              </a:rPr>
              <a:t>	b.	List Practical Advice Related to Major Points</a:t>
            </a:r>
          </a:p>
          <a:p>
            <a:pPr defTabSz="381000" eaLnBrk="0" hangingPunct="0"/>
            <a:r>
              <a:rPr lang="en-US" sz="2400">
                <a:solidFill>
                  <a:srgbClr val="000000"/>
                </a:solidFill>
              </a:rPr>
              <a:t>	c.	Prepare Visual Aids/Graphical Organizers</a:t>
            </a:r>
          </a:p>
          <a:p>
            <a:pPr defTabSz="381000" eaLnBrk="0" hangingPunct="0"/>
            <a:r>
              <a:rPr lang="en-US" sz="2400">
                <a:solidFill>
                  <a:srgbClr val="000000"/>
                </a:solidFill>
              </a:rPr>
              <a:t>	d.	Prepare Procedure to Make Learners Active, Not Passive</a:t>
            </a:r>
          </a:p>
          <a:p>
            <a:pPr defTabSz="381000" eaLnBrk="0" hangingPunct="0"/>
            <a:endParaRPr lang="en-US" sz="2400">
              <a:solidFill>
                <a:srgbClr val="000000"/>
              </a:solidFill>
            </a:endParaRPr>
          </a:p>
          <a:p>
            <a:pPr defTabSz="381000" eaLnBrk="0" hangingPunct="0"/>
            <a:r>
              <a:rPr lang="en-US" sz="2400">
                <a:solidFill>
                  <a:srgbClr val="000000"/>
                </a:solidFill>
              </a:rPr>
              <a:t>COOPERATIVE: One Teaching Plan From The Two Of You, Both Of You Must Be Ready to Teach</a:t>
            </a: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 y="533400"/>
            <a:ext cx="8474075" cy="3657600"/>
          </a:xfrm>
          <a:prstGeom prst="rect">
            <a:avLst/>
          </a:prstGeom>
          <a:noFill/>
          <a:ln w="9525">
            <a:noFill/>
            <a:miter lim="800000"/>
            <a:headEnd/>
            <a:tailEnd/>
          </a:ln>
        </p:spPr>
        <p:txBody>
          <a:bodyPr lIns="0" tIns="0" rIns="0" bIns="0">
            <a:spAutoFit/>
          </a:bodyPr>
          <a:lstStyle/>
          <a:p>
            <a:pPr algn="ctr" defTabSz="381000" eaLnBrk="0" hangingPunct="0"/>
            <a:r>
              <a:rPr lang="en-US" sz="4000">
                <a:solidFill>
                  <a:srgbClr val="000000"/>
                </a:solidFill>
              </a:rPr>
              <a:t>Processing</a:t>
            </a:r>
          </a:p>
          <a:p>
            <a:pPr defTabSz="381000" eaLnBrk="0" hangingPunct="0"/>
            <a:endParaRPr lang="en-US" sz="4000">
              <a:solidFill>
                <a:srgbClr val="000000"/>
              </a:solidFill>
            </a:endParaRPr>
          </a:p>
          <a:p>
            <a:pPr defTabSz="381000" eaLnBrk="0" hangingPunct="0"/>
            <a:r>
              <a:rPr lang="en-US" sz="4000">
                <a:solidFill>
                  <a:srgbClr val="000000"/>
                </a:solidFill>
              </a:rPr>
              <a:t>Please complete the sentence: </a:t>
            </a:r>
          </a:p>
          <a:p>
            <a:pPr defTabSz="381000" eaLnBrk="0" hangingPunct="0"/>
            <a:endParaRPr lang="en-US" sz="4000">
              <a:solidFill>
                <a:srgbClr val="000000"/>
              </a:solidFill>
            </a:endParaRPr>
          </a:p>
          <a:p>
            <a:pPr defTabSz="381000" eaLnBrk="0" hangingPunct="0"/>
            <a:r>
              <a:rPr lang="en-US" sz="4000">
                <a:solidFill>
                  <a:srgbClr val="000000"/>
                </a:solidFill>
              </a:rPr>
              <a:t>One thing you did that helped me learn was . . .</a:t>
            </a:r>
          </a:p>
        </p:txBody>
      </p:sp>
    </p:spTree>
    <p:custDataLst>
      <p:tags r:id="rId1"/>
    </p:custDataLst>
  </p:cSld>
  <p:clrMapOvr>
    <a:masterClrMapping/>
  </p:clrMapOvr>
  <p:transition advClick="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04800" y="533400"/>
            <a:ext cx="8474075" cy="5848350"/>
          </a:xfrm>
          <a:prstGeom prst="rect">
            <a:avLst/>
          </a:prstGeom>
          <a:noFill/>
          <a:ln w="9525">
            <a:noFill/>
            <a:miter lim="800000"/>
            <a:headEnd/>
            <a:tailEnd/>
          </a:ln>
        </p:spPr>
        <p:txBody>
          <a:bodyPr lIns="0" tIns="0" rIns="0" bIns="0">
            <a:spAutoFit/>
          </a:bodyPr>
          <a:lstStyle/>
          <a:p>
            <a:pPr marL="457200" indent="-457200" algn="ctr" defTabSz="381000"/>
            <a:r>
              <a:rPr lang="en-US" sz="3200"/>
              <a:t>Consulting/Practice Pairs </a:t>
            </a:r>
          </a:p>
          <a:p>
            <a:pPr marL="457200" indent="-457200" defTabSz="381000"/>
            <a:endParaRPr lang="en-US" sz="3200"/>
          </a:p>
          <a:p>
            <a:pPr marL="457200" indent="-457200" defTabSz="381000"/>
            <a:r>
              <a:rPr lang="en-US" sz="3200"/>
              <a:t>TASKS:</a:t>
            </a:r>
          </a:p>
          <a:p>
            <a:pPr marL="457200" indent="-457200" defTabSz="381000">
              <a:buFontTx/>
              <a:buAutoNum type="arabicPeriod"/>
            </a:pPr>
            <a:r>
              <a:rPr lang="en-US" sz="3200"/>
              <a:t>Find Someone Who Prepared To Teach the Same Section</a:t>
            </a:r>
          </a:p>
          <a:p>
            <a:pPr marL="457200" indent="-457200" defTabSz="381000">
              <a:buFontTx/>
              <a:buAutoNum type="arabicPeriod"/>
            </a:pPr>
            <a:r>
              <a:rPr lang="en-US" sz="3200"/>
              <a:t>Prepare Your Teaching Plan</a:t>
            </a:r>
          </a:p>
          <a:p>
            <a:pPr marL="457200" indent="-457200" defTabSz="381000">
              <a:buFontTx/>
              <a:buAutoNum type="arabicPeriod"/>
            </a:pPr>
            <a:r>
              <a:rPr lang="en-US" sz="3200"/>
              <a:t>Listen Carefully To Other’s Teaching Plan</a:t>
            </a:r>
          </a:p>
          <a:p>
            <a:pPr marL="457200" indent="-457200" defTabSz="381000">
              <a:buFontTx/>
              <a:buAutoNum type="arabicPeriod"/>
            </a:pPr>
            <a:r>
              <a:rPr lang="en-US" sz="3200"/>
              <a:t>Incorporate Other’s Best Ideas Into Your     Plan</a:t>
            </a:r>
          </a:p>
          <a:p>
            <a:pPr marL="457200" indent="-457200" defTabSz="381000"/>
            <a:endParaRPr lang="en-US" sz="3200"/>
          </a:p>
          <a:p>
            <a:pPr marL="457200" indent="-457200" defTabSz="381000"/>
            <a:r>
              <a:rPr lang="en-US" sz="3200"/>
              <a:t>COOPERATIVE: Ensure Both of You Are Ready to Teach</a:t>
            </a:r>
          </a:p>
        </p:txBody>
      </p:sp>
    </p:spTree>
    <p:custDataLst>
      <p:tags r:id="rId1"/>
    </p:custDataLst>
  </p:cSld>
  <p:clrMapOvr>
    <a:masterClrMapping/>
  </p:clrMapOvr>
  <p:transition advClick="0">
    <p:cover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Lst>
</file>

<file path=ppt/tags/tag19.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2520</TotalTime>
  <Words>872</Words>
  <Application>Microsoft Office PowerPoint</Application>
  <PresentationFormat>On-screen Show (4:3)</PresentationFormat>
  <Paragraphs>174</Paragraphs>
  <Slides>18</Slides>
  <Notes>18</Notes>
  <HiddenSlides>2</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18</vt:i4>
      </vt:variant>
    </vt:vector>
  </HeadingPairs>
  <TitlesOfParts>
    <vt:vector size="21" baseType="lpstr">
      <vt:lpstr>1_Default Design</vt:lpstr>
      <vt:lpstr>Blank Presentation</vt:lpstr>
      <vt:lpstr>Document</vt:lpstr>
      <vt:lpstr>Slide 1</vt:lpstr>
      <vt:lpstr>Slide 2</vt:lpstr>
      <vt:lpstr>Slide 3</vt:lpstr>
      <vt:lpstr>Slide 4</vt:lpstr>
      <vt:lpstr>Cooperative Jigsaw Objectives</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nbsitsg</cp:lastModifiedBy>
  <cp:revision>26</cp:revision>
  <dcterms:modified xsi:type="dcterms:W3CDTF">2012-02-29T04:22:01Z</dcterms:modified>
</cp:coreProperties>
</file>