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84" r:id="rId3"/>
  </p:sldMasterIdLst>
  <p:notesMasterIdLst>
    <p:notesMasterId r:id="rId29"/>
  </p:notesMasterIdLst>
  <p:handoutMasterIdLst>
    <p:handoutMasterId r:id="rId30"/>
  </p:handoutMasterIdLst>
  <p:sldIdLst>
    <p:sldId id="295" r:id="rId4"/>
    <p:sldId id="285" r:id="rId5"/>
    <p:sldId id="288" r:id="rId6"/>
    <p:sldId id="287" r:id="rId7"/>
    <p:sldId id="286" r:id="rId8"/>
    <p:sldId id="264" r:id="rId9"/>
    <p:sldId id="274" r:id="rId10"/>
    <p:sldId id="266" r:id="rId11"/>
    <p:sldId id="275" r:id="rId12"/>
    <p:sldId id="296" r:id="rId13"/>
    <p:sldId id="293" r:id="rId14"/>
    <p:sldId id="267" r:id="rId15"/>
    <p:sldId id="294" r:id="rId16"/>
    <p:sldId id="269" r:id="rId17"/>
    <p:sldId id="270" r:id="rId18"/>
    <p:sldId id="271" r:id="rId19"/>
    <p:sldId id="272" r:id="rId20"/>
    <p:sldId id="260" r:id="rId21"/>
    <p:sldId id="261" r:id="rId22"/>
    <p:sldId id="279" r:id="rId23"/>
    <p:sldId id="280" r:id="rId24"/>
    <p:sldId id="281" r:id="rId25"/>
    <p:sldId id="273" r:id="rId26"/>
    <p:sldId id="262" r:id="rId27"/>
    <p:sldId id="263" r:id="rId28"/>
  </p:sldIdLst>
  <p:sldSz cx="9144000" cy="6858000" type="screen4x3"/>
  <p:notesSz cx="6858000" cy="9107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173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68046-A4B8-46FE-A0B9-DD4F7DB933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2525" y="684213"/>
            <a:ext cx="455453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7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14" tIns="44757" rIns="89514" bIns="447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84" y="8650045"/>
            <a:ext cx="2971644" cy="455374"/>
          </a:xfrm>
          <a:prstGeom prst="rect">
            <a:avLst/>
          </a:prstGeom>
          <a:noFill/>
        </p:spPr>
        <p:txBody>
          <a:bodyPr/>
          <a:lstStyle/>
          <a:p>
            <a:fld id="{71551F06-59A5-4713-88C8-C3A1A9C6E31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2950" cy="3416300"/>
          </a:xfrm>
          <a:prstGeom prst="rect">
            <a:avLst/>
          </a:prstGeo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26368"/>
            <a:ext cx="5486400" cy="4098993"/>
          </a:xfrm>
          <a:prstGeom prst="rect">
            <a:avLst/>
          </a:prstGeom>
          <a:noFill/>
          <a:ln/>
        </p:spPr>
        <p:txBody>
          <a:bodyPr lIns="93140" tIns="46570" rIns="93140" bIns="4657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3" tIns="45707" rIns="91413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6" tIns="45713" rIns="91426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2525" y="684213"/>
            <a:ext cx="4552950" cy="34147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20" tIns="45610" rIns="91220" bIns="456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6" tIns="45713" rIns="91426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2525" y="684213"/>
            <a:ext cx="4552950" cy="34147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30" tIns="44865" rIns="89730" bIns="448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2525" y="68421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7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01A7D8-7F8B-4169-864E-DD57DD8104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129-E9CE-42B7-915C-BE89214B9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6AEDF-405D-4F26-928E-5D076166E9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EFF5A-2310-473E-8B84-942D3E4B9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966DC6-0FD3-4203-B83D-0F8AE1F21C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F183D-54B8-4DFE-B5CC-3C33A8F1D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F38A4B-4CC7-4967-8E12-C834EEBCE2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33014-70E9-42FE-923C-57B018BCD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C1EA30-DB4F-48C0-972D-9D7A778788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D463A-4C94-4C38-AD2A-93EF3C5E9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FC406A-D351-406D-B22C-9E32793D40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3D06-E8FE-455C-BA04-3B1046371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A4207-58CB-4923-B91F-D04CC53EF6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F157-5487-4168-B263-E453F3D78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AB39A-BF5C-45AB-82BE-5B2D9B4C48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F271-C782-4882-B461-49682120D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52F84C-E36A-4E7C-8C61-59618A12AA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B72F0-85DA-4B35-BED8-DBEEFFB20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B82E3F-684C-4717-8213-855AAEBA6B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97B30-26AF-4E64-B8B4-EC69769A1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F144A-5BE9-4D33-AA6B-16382276AE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07658-DEA2-489C-9543-A416A6938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B3037-46F5-4896-9BC9-088C8081DF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BD3F4-473F-439C-8CDD-DE6D42C78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181D67-9BED-4216-8B73-0B589EA79D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DACE8-361D-4A54-A690-73548B839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6C8554-9D27-4A83-AB8A-BB1D3DD391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EABE3-F8AB-49CB-9093-8FCE452BB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6771D0-768F-4851-A34C-9E3050EDC1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07D16-FA1E-4BBF-8573-4E38D3F2D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A9A8-E7F1-4CC9-A90B-45025BBC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24-3596-43FB-8938-55D2C960E9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D5B01-ECAB-4479-89BB-800841A47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1EE9-DA10-46D6-BF0C-E1CC1A26FE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F1A2-25A4-4278-BF83-86DC10FC4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493-5360-42CC-96FF-34351ABE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BFD-A9EF-4186-844A-67266A4FE9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17EF-E932-440D-B9F6-7860D4CC0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BA7F-D8B5-45D1-AEA0-347C84331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82EC-B891-4202-963A-C43C49B7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43A4-2003-4A2F-AD9A-925711270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5D71-9B99-462B-BF0C-B6B45A9F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A358-3BD2-4B50-9817-F30F66BD1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9594-D217-41DD-B142-4D99FC194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ACB01-AE46-4017-86AA-F0F2C795B0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FF6C-B867-4BE0-9472-AB577609D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584A-E554-4617-BDAC-251B979C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52AE-1EBA-47DE-B3AB-5EEA159E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2DB-37C2-43C6-8224-6C82BC5F74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92CE-48DF-47CE-8A26-1352B2C51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9B7A-420F-4CD4-BC78-9AD2483FF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03-C080-4D99-A2F6-428B5B683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3C4C-07D0-4E0B-861D-04A86C5F8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01D-947F-47CF-918C-1D7D0991E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C8C-9D2B-4F7B-8D7C-98D00CB52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2A6B-7CD4-477A-BA05-061F29837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739A-DD55-46BB-82A4-FABEF272F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546F-B68E-4039-92F1-BE963761F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B2FCC-9B33-4B0C-BF2C-C00D91CFE0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1EA38-53BF-4BC1-B0F0-4DBBAE1C4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02AFD5-DEC9-4AD4-88A2-FA1FFD2FAF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50B57-C073-4738-89AE-E8A684D78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861989-0D76-4146-96C8-6C92606136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796AC-15A9-4B5E-83E7-DE9D6B123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A962D-7DF9-4741-819F-8DB2860DD2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BD38E-5800-4884-985E-1563CD025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5321F-90CF-48B1-A7FF-5D4942B69E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BDEE4-EBAC-4B52-BD0C-9C789E3DA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BE56C-5FBD-4F86-AA9F-9D5285698B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F9D3F-3CB8-493D-9C99-00656D778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8F55F6D-7799-4843-88EE-3636EE69D6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71254C-801B-4DF7-98A2-0454EC5AB3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D9800C3-C80D-470D-8CEC-2F816B24B6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C16FEB-F031-42F8-A820-575258E9C2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81979DDD-F73F-4E9D-A059-5787E309C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CADD10AF-82F5-4454-AC09-E626DB7E24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A030233-25D0-47C5-9597-D31A73B9C74F}" type="slidenum">
              <a:rPr lang="en-US"/>
              <a:pPr/>
              <a:t>1</a:t>
            </a:fld>
            <a:endParaRPr lang="en-US"/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819400" y="5029200"/>
            <a:ext cx="4616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Q4 – Pace: Too slow 1 . . . . 5 Too fast (2.9)</a:t>
            </a:r>
          </a:p>
          <a:p>
            <a:pPr eaLnBrk="1" hangingPunct="1"/>
            <a:r>
              <a:rPr lang="en-US" sz="1800"/>
              <a:t>Q5 – Relevance: Little 1 . . . 5 Lots (4.6)</a:t>
            </a:r>
          </a:p>
          <a:p>
            <a:pPr eaLnBrk="1" hangingPunct="1"/>
            <a:r>
              <a:rPr lang="en-US" sz="1800"/>
              <a:t>Q6 – Format: Ugh 1 . . . 5 Ah (3.9)</a:t>
            </a:r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149350" y="534988"/>
          <a:ext cx="6805613" cy="3789362"/>
        </p:xfrm>
        <a:graphic>
          <a:graphicData uri="http://schemas.openxmlformats.org/presentationml/2006/ole">
            <p:oleObj spid="_x0000_s102403" name="Chart" r:id="rId4" imgW="4867351" imgH="2705100" progId="Excel.Chart.8">
              <p:embed/>
            </p:oleObj>
          </a:graphicData>
        </a:graphic>
      </p:graphicFrame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90800" y="152400"/>
            <a:ext cx="512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MSPE Engineers Leadership Institute – 11/20/08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fld id="{5CD701F7-340E-4613-B0F0-9BA36BB3E5F0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10222" r="26500" b="3236"/>
          <a:stretch>
            <a:fillRect/>
          </a:stretch>
        </p:blipFill>
        <p:spPr bwMode="auto">
          <a:xfrm>
            <a:off x="2057400" y="0"/>
            <a:ext cx="5064125" cy="6629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1066800" y="6491288"/>
            <a:ext cx="72263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http://www.ce.umn.edu/~smith/docs/Smith-CL%20Handout%2008.pdf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97FF6EC-BA06-4F03-9B67-5C1EEF9638D6}" type="slidenum">
              <a:rPr lang="en-US"/>
              <a:pPr/>
              <a:t>11</a:t>
            </a:fld>
            <a:endParaRPr lang="en-US"/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102475" cy="557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/>
              <a:t>Teamwork Skills</a:t>
            </a:r>
          </a:p>
          <a:p>
            <a:pPr algn="ctr"/>
            <a:endParaRPr lang="en-US" sz="4000"/>
          </a:p>
          <a:p>
            <a:pPr>
              <a:buFontTx/>
              <a:buChar char="•"/>
            </a:pPr>
            <a:r>
              <a:rPr lang="en-US" sz="4000"/>
              <a:t>Communication</a:t>
            </a:r>
          </a:p>
          <a:p>
            <a:pPr marL="228600" lvl="2">
              <a:buFontTx/>
              <a:buChar char="•"/>
            </a:pPr>
            <a:r>
              <a:rPr lang="en-US" sz="4000"/>
              <a:t> Listening and Persuading</a:t>
            </a:r>
          </a:p>
          <a:p>
            <a:pPr>
              <a:buFontTx/>
              <a:buChar char="•"/>
            </a:pPr>
            <a:r>
              <a:rPr lang="en-US" sz="4000"/>
              <a:t>Decision Making</a:t>
            </a:r>
          </a:p>
          <a:p>
            <a:pPr>
              <a:buFontTx/>
              <a:buChar char="•"/>
            </a:pPr>
            <a:r>
              <a:rPr lang="en-US" sz="4000"/>
              <a:t>Conflict Management</a:t>
            </a:r>
          </a:p>
          <a:p>
            <a:pPr>
              <a:buFontTx/>
              <a:buChar char="•"/>
            </a:pPr>
            <a:r>
              <a:rPr lang="en-US" sz="4000"/>
              <a:t>Leadership</a:t>
            </a:r>
          </a:p>
          <a:p>
            <a:pPr>
              <a:buFontTx/>
              <a:buChar char="•"/>
            </a:pPr>
            <a:r>
              <a:rPr lang="en-US" sz="4000"/>
              <a:t>Trust and Loyalty</a:t>
            </a:r>
          </a:p>
          <a:p>
            <a:pPr>
              <a:buFontTx/>
              <a:buChar char="•"/>
            </a:pPr>
            <a:endParaRPr lang="en-US" sz="400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 l="25500" t="10222" r="26500" b="3918"/>
          <a:stretch>
            <a:fillRect/>
          </a:stretch>
        </p:blipFill>
        <p:spPr bwMode="auto">
          <a:xfrm>
            <a:off x="6183313" y="2971800"/>
            <a:ext cx="2960687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 rot="7500">
            <a:off x="2006600" y="762000"/>
            <a:ext cx="515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 b="1">
                <a:solidFill>
                  <a:srgbClr val="000000"/>
                </a:solidFill>
                <a:latin typeface="Times New Roman" pitchFamily="18" charset="0"/>
              </a:rPr>
              <a:t>Group Task and Maintenance Roles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8763" y="1163638"/>
            <a:ext cx="14287" cy="504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8763" y="1682750"/>
            <a:ext cx="1428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8763" y="1163638"/>
            <a:ext cx="430212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28600" y="1135063"/>
            <a:ext cx="15875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" y="1135063"/>
            <a:ext cx="4332288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73050" y="1654175"/>
            <a:ext cx="428783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73050" y="1682750"/>
            <a:ext cx="428783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7500">
            <a:off x="331788" y="1285875"/>
            <a:ext cx="26273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 b="1">
                <a:solidFill>
                  <a:srgbClr val="000000"/>
                </a:solidFill>
                <a:latin typeface="Times New Roman" pitchFamily="18" charset="0"/>
              </a:rPr>
              <a:t>Group Task Roles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560888" y="1163638"/>
            <a:ext cx="430212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8848725" y="1163638"/>
            <a:ext cx="14288" cy="504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848725" y="1682750"/>
            <a:ext cx="1428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560888" y="1135063"/>
            <a:ext cx="4330700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8877300" y="1135063"/>
            <a:ext cx="14288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60888" y="1177925"/>
            <a:ext cx="14287" cy="4905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560888" y="1654175"/>
            <a:ext cx="428783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560888" y="1682750"/>
            <a:ext cx="428783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7500">
            <a:off x="4660900" y="1287463"/>
            <a:ext cx="3768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 b="1">
                <a:solidFill>
                  <a:srgbClr val="000000"/>
                </a:solidFill>
                <a:latin typeface="Times New Roman" pitchFamily="18" charset="0"/>
              </a:rPr>
              <a:t>Group Maintenance Roles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58763" y="1697038"/>
            <a:ext cx="14287" cy="547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28600" y="1697038"/>
            <a:ext cx="15875" cy="547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7500">
            <a:off x="331788" y="1804988"/>
            <a:ext cx="12112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Initiating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8848725" y="1697038"/>
            <a:ext cx="14288" cy="547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8877300" y="1697038"/>
            <a:ext cx="14288" cy="547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560888" y="1697038"/>
            <a:ext cx="14287" cy="5476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 rot="7500">
            <a:off x="4660900" y="1806575"/>
            <a:ext cx="17192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Encouraging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58763" y="2244725"/>
            <a:ext cx="14287" cy="5635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228600" y="2244725"/>
            <a:ext cx="15875" cy="5635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273050" y="2244725"/>
            <a:ext cx="428783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 rot="7500">
            <a:off x="360363" y="2355850"/>
            <a:ext cx="27003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Seeking Information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8848725" y="2244725"/>
            <a:ext cx="14288" cy="5635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8877300" y="2244725"/>
            <a:ext cx="14288" cy="5635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560888" y="2244725"/>
            <a:ext cx="14287" cy="5635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560888" y="2244725"/>
            <a:ext cx="428783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 rot="7500">
            <a:off x="4660900" y="2381250"/>
            <a:ext cx="2686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Expressing Feelings</a:t>
            </a:r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258763" y="2806700"/>
            <a:ext cx="14287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228600" y="2806700"/>
            <a:ext cx="15875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273050" y="2806700"/>
            <a:ext cx="428783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 rot="7500">
            <a:off x="331788" y="2943225"/>
            <a:ext cx="25987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Giving Information</a:t>
            </a: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8848725" y="2806700"/>
            <a:ext cx="14288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877300" y="2806700"/>
            <a:ext cx="14288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560888" y="2806700"/>
            <a:ext cx="14287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4560888" y="2806700"/>
            <a:ext cx="428783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 rot="7500">
            <a:off x="4660900" y="2941638"/>
            <a:ext cx="17764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Harmonizing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258763" y="3354388"/>
            <a:ext cx="14287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228600" y="3354388"/>
            <a:ext cx="15875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273050" y="3354388"/>
            <a:ext cx="42878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 rot="7500">
            <a:off x="360363" y="3463925"/>
            <a:ext cx="23971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Seeking Opinions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848725" y="3354388"/>
            <a:ext cx="14288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877300" y="3354388"/>
            <a:ext cx="14288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560888" y="3354388"/>
            <a:ext cx="14287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4560888" y="3354388"/>
            <a:ext cx="4287837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 rot="7500">
            <a:off x="4660900" y="3462338"/>
            <a:ext cx="20224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Compromising</a:t>
            </a: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258763" y="3914775"/>
            <a:ext cx="14287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228600" y="3914775"/>
            <a:ext cx="15875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273050" y="3914775"/>
            <a:ext cx="4287838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 rot="7500">
            <a:off x="331788" y="4051300"/>
            <a:ext cx="2266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Giving Opinions</a:t>
            </a: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8848725" y="3914775"/>
            <a:ext cx="14288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8877300" y="3914775"/>
            <a:ext cx="14288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4560888" y="3914775"/>
            <a:ext cx="14287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Rectangle 61"/>
          <p:cNvSpPr>
            <a:spLocks noChangeArrowheads="1"/>
          </p:cNvSpPr>
          <p:nvPr/>
        </p:nvSpPr>
        <p:spPr bwMode="auto">
          <a:xfrm>
            <a:off x="4560888" y="3914775"/>
            <a:ext cx="4287837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 rot="7500">
            <a:off x="4572000" y="4038600"/>
            <a:ext cx="3927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Facilitating Communications</a:t>
            </a:r>
          </a:p>
        </p:txBody>
      </p:sp>
      <p:sp>
        <p:nvSpPr>
          <p:cNvPr id="14399" name="Rectangle 63"/>
          <p:cNvSpPr>
            <a:spLocks noChangeArrowheads="1"/>
          </p:cNvSpPr>
          <p:nvPr/>
        </p:nvSpPr>
        <p:spPr bwMode="auto">
          <a:xfrm>
            <a:off x="258763" y="4464050"/>
            <a:ext cx="14287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228600" y="4464050"/>
            <a:ext cx="15875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273050" y="4464050"/>
            <a:ext cx="428783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Rectangle 66"/>
          <p:cNvSpPr>
            <a:spLocks noChangeArrowheads="1"/>
          </p:cNvSpPr>
          <p:nvPr/>
        </p:nvSpPr>
        <p:spPr bwMode="auto">
          <a:xfrm rot="7500">
            <a:off x="331788" y="4572000"/>
            <a:ext cx="13573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Clarifying</a:t>
            </a:r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>
            <a:off x="8848725" y="4464050"/>
            <a:ext cx="14288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Rectangle 68"/>
          <p:cNvSpPr>
            <a:spLocks noChangeArrowheads="1"/>
          </p:cNvSpPr>
          <p:nvPr/>
        </p:nvSpPr>
        <p:spPr bwMode="auto">
          <a:xfrm>
            <a:off x="8877300" y="4464050"/>
            <a:ext cx="14288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4560888" y="4464050"/>
            <a:ext cx="14287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Rectangle 70"/>
          <p:cNvSpPr>
            <a:spLocks noChangeArrowheads="1"/>
          </p:cNvSpPr>
          <p:nvPr/>
        </p:nvSpPr>
        <p:spPr bwMode="auto">
          <a:xfrm>
            <a:off x="4560888" y="4464050"/>
            <a:ext cx="428783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Rectangle 71"/>
          <p:cNvSpPr>
            <a:spLocks noChangeArrowheads="1"/>
          </p:cNvSpPr>
          <p:nvPr/>
        </p:nvSpPr>
        <p:spPr bwMode="auto">
          <a:xfrm rot="7500">
            <a:off x="4691063" y="4576763"/>
            <a:ext cx="3565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Setting Standards or Goals</a:t>
            </a:r>
          </a:p>
        </p:txBody>
      </p:sp>
      <p:sp>
        <p:nvSpPr>
          <p:cNvPr id="14408" name="Rectangle 72"/>
          <p:cNvSpPr>
            <a:spLocks noChangeArrowheads="1"/>
          </p:cNvSpPr>
          <p:nvPr/>
        </p:nvSpPr>
        <p:spPr bwMode="auto">
          <a:xfrm>
            <a:off x="258763" y="5026025"/>
            <a:ext cx="14287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228600" y="5026025"/>
            <a:ext cx="15875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0" name="Rectangle 74"/>
          <p:cNvSpPr>
            <a:spLocks noChangeArrowheads="1"/>
          </p:cNvSpPr>
          <p:nvPr/>
        </p:nvSpPr>
        <p:spPr bwMode="auto">
          <a:xfrm>
            <a:off x="273050" y="5026025"/>
            <a:ext cx="428783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1" name="Rectangle 75"/>
          <p:cNvSpPr>
            <a:spLocks noChangeArrowheads="1"/>
          </p:cNvSpPr>
          <p:nvPr/>
        </p:nvSpPr>
        <p:spPr bwMode="auto">
          <a:xfrm rot="7500">
            <a:off x="331788" y="5159375"/>
            <a:ext cx="15589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Elaborating</a:t>
            </a: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8848725" y="5026025"/>
            <a:ext cx="14288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8877300" y="5026025"/>
            <a:ext cx="14288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Rectangle 78"/>
          <p:cNvSpPr>
            <a:spLocks noChangeArrowheads="1"/>
          </p:cNvSpPr>
          <p:nvPr/>
        </p:nvSpPr>
        <p:spPr bwMode="auto">
          <a:xfrm>
            <a:off x="4560888" y="5026025"/>
            <a:ext cx="14287" cy="547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4560888" y="5026025"/>
            <a:ext cx="4287837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Rectangle 80"/>
          <p:cNvSpPr>
            <a:spLocks noChangeArrowheads="1"/>
          </p:cNvSpPr>
          <p:nvPr/>
        </p:nvSpPr>
        <p:spPr bwMode="auto">
          <a:xfrm rot="7500">
            <a:off x="4660900" y="5162550"/>
            <a:ext cx="26146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Testing Agreement</a:t>
            </a:r>
          </a:p>
        </p:txBody>
      </p:sp>
      <p:sp>
        <p:nvSpPr>
          <p:cNvPr id="14417" name="Rectangle 81"/>
          <p:cNvSpPr>
            <a:spLocks noChangeArrowheads="1"/>
          </p:cNvSpPr>
          <p:nvPr/>
        </p:nvSpPr>
        <p:spPr bwMode="auto">
          <a:xfrm>
            <a:off x="258763" y="5573713"/>
            <a:ext cx="14287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>
            <a:off x="258763" y="6092825"/>
            <a:ext cx="4302125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228600" y="5573713"/>
            <a:ext cx="15875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228600" y="6121400"/>
            <a:ext cx="4332288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273050" y="5573713"/>
            <a:ext cx="4287838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2" name="Rectangle 86"/>
          <p:cNvSpPr>
            <a:spLocks noChangeArrowheads="1"/>
          </p:cNvSpPr>
          <p:nvPr/>
        </p:nvSpPr>
        <p:spPr bwMode="auto">
          <a:xfrm rot="7500">
            <a:off x="360363" y="5707063"/>
            <a:ext cx="1760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Summarizing</a:t>
            </a:r>
          </a:p>
        </p:txBody>
      </p:sp>
      <p:sp>
        <p:nvSpPr>
          <p:cNvPr id="14423" name="Rectangle 87"/>
          <p:cNvSpPr>
            <a:spLocks noChangeArrowheads="1"/>
          </p:cNvSpPr>
          <p:nvPr/>
        </p:nvSpPr>
        <p:spPr bwMode="auto">
          <a:xfrm>
            <a:off x="8848725" y="5573713"/>
            <a:ext cx="14288" cy="533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4560888" y="6092825"/>
            <a:ext cx="4302125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8877300" y="5573713"/>
            <a:ext cx="14288" cy="561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4560888" y="6121400"/>
            <a:ext cx="4330700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Rectangle 91"/>
          <p:cNvSpPr>
            <a:spLocks noChangeArrowheads="1"/>
          </p:cNvSpPr>
          <p:nvPr/>
        </p:nvSpPr>
        <p:spPr bwMode="auto">
          <a:xfrm>
            <a:off x="4560888" y="5573713"/>
            <a:ext cx="14287" cy="5191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8" name="Rectangle 92"/>
          <p:cNvSpPr>
            <a:spLocks noChangeArrowheads="1"/>
          </p:cNvSpPr>
          <p:nvPr/>
        </p:nvSpPr>
        <p:spPr bwMode="auto">
          <a:xfrm>
            <a:off x="4560888" y="5573713"/>
            <a:ext cx="4287837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9" name="Rectangle 93"/>
          <p:cNvSpPr>
            <a:spLocks noChangeArrowheads="1"/>
          </p:cNvSpPr>
          <p:nvPr/>
        </p:nvSpPr>
        <p:spPr bwMode="auto">
          <a:xfrm rot="7500">
            <a:off x="4689475" y="5707063"/>
            <a:ext cx="13430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900">
                <a:solidFill>
                  <a:srgbClr val="000000"/>
                </a:solidFill>
                <a:latin typeface="Times New Roman" pitchFamily="18" charset="0"/>
              </a:rPr>
              <a:t>Following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44488" y="446088"/>
            <a:ext cx="8720137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Group Processing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 Plus/Delta Format  </a:t>
            </a:r>
          </a:p>
        </p:txBody>
      </p:sp>
      <p:sp>
        <p:nvSpPr>
          <p:cNvPr id="100355" name="Freeform 3"/>
          <p:cNvSpPr>
            <a:spLocks/>
          </p:cNvSpPr>
          <p:nvPr/>
        </p:nvSpPr>
        <p:spPr bwMode="auto">
          <a:xfrm>
            <a:off x="414338" y="2343150"/>
            <a:ext cx="8397875" cy="1270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289" y="0"/>
              </a:cxn>
            </a:cxnLst>
            <a:rect l="0" t="0" r="r" b="b"/>
            <a:pathLst>
              <a:path w="5290" h="8">
                <a:moveTo>
                  <a:pt x="0" y="7"/>
                </a:moveTo>
                <a:lnTo>
                  <a:pt x="5289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4600575" y="1973263"/>
            <a:ext cx="12700" cy="4278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2694"/>
              </a:cxn>
            </a:cxnLst>
            <a:rect l="0" t="0" r="r" b="b"/>
            <a:pathLst>
              <a:path w="8" h="2695">
                <a:moveTo>
                  <a:pt x="0" y="0"/>
                </a:moveTo>
                <a:lnTo>
                  <a:pt x="7" y="2694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49263" y="1744663"/>
            <a:ext cx="38401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Plus (+)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Things That Group Did Well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727575" y="1698625"/>
            <a:ext cx="384016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Delta (</a:t>
            </a:r>
            <a:r>
              <a:rPr lang="el-G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Things Group Could Improve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685800"/>
            <a:ext cx="877411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FontTx/>
              <a:buChar char="•"/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Team Charter</a:t>
            </a:r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	Team name, membership, and roles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	Team Mission Statement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	Anticipated results (goals)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	Specific tactical objectives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	Ground rules/Guiding principles for 	team participation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	Shared expectations/aspirations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0975" y="341313"/>
            <a:ext cx="8836025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1800" b="1">
                <a:solidFill>
                  <a:srgbClr val="000000"/>
                </a:solidFill>
                <a:latin typeface="Times New Roman" pitchFamily="18" charset="0"/>
              </a:rPr>
              <a:t>Code of Cooperation</a:t>
            </a: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EVERY member is responsible for the team</a:t>
            </a:r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’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s progress and success.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Attend all team meetings and be on time.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Come prepared.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Carry out assignments on schedule.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Listen to and show respect for the contributions of other members; be an active 	listener.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CONSTRUCTIVELY criticize ideas, not persons.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Resolve conflicts constructively,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Pay attention, avoid disruptive behavior.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Avoid disruptive side conversations.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Only one person speaks at a time.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Everyone participates, no one dominates.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Be succinct, avoid long anecdotes and examples.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No rank in the room.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Respect those not present.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Ask questions when you do not understand.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Attend to your personal comfort needs at any time but minimize team disruption.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HAVE FUN!!</a:t>
            </a:r>
          </a:p>
          <a:p>
            <a:r>
              <a:rPr lang="en-US" sz="1800">
                <a:solidFill>
                  <a:srgbClr val="000000"/>
                </a:solidFill>
                <a:latin typeface="WP TypographicSymbols" pitchFamily="2" charset="0"/>
              </a:rPr>
              <a:t>•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Adapted from Boeing Aircraft Group Team Member Training Manual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D3B0F4-F353-4009-8291-9D63483E44D3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6525" y="346075"/>
            <a:ext cx="8550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6525" y="117475"/>
            <a:ext cx="8550275" cy="6664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Ten Commandments: An Affective Code of Cooperation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• Help each other be right, not wrong.</a:t>
            </a:r>
          </a:p>
          <a:p>
            <a:r>
              <a:rPr lang="en-US">
                <a:latin typeface="Times New Roman" pitchFamily="18" charset="0"/>
              </a:rPr>
              <a:t>• Look for ways to make new ideas work, not for reasons they won't.</a:t>
            </a:r>
          </a:p>
          <a:p>
            <a:r>
              <a:rPr lang="en-US">
                <a:latin typeface="Times New Roman" pitchFamily="18" charset="0"/>
              </a:rPr>
              <a:t>• If in doubt, check it out!  Don't make negative assumptions about each other.</a:t>
            </a:r>
          </a:p>
          <a:p>
            <a:r>
              <a:rPr lang="en-US">
                <a:latin typeface="Times New Roman" pitchFamily="18" charset="0"/>
              </a:rPr>
              <a:t>• Help each other win, and take pride in each other's victories.</a:t>
            </a:r>
          </a:p>
          <a:p>
            <a:r>
              <a:rPr lang="en-US">
                <a:latin typeface="Times New Roman" pitchFamily="18" charset="0"/>
              </a:rPr>
              <a:t>• Speak positively about each other and about your organization at every opportunity.</a:t>
            </a:r>
          </a:p>
          <a:p>
            <a:r>
              <a:rPr lang="en-US">
                <a:latin typeface="Times New Roman" pitchFamily="18" charset="0"/>
              </a:rPr>
              <a:t>• Maintain a positive mental attitude no matter what the circumstances.</a:t>
            </a:r>
          </a:p>
          <a:p>
            <a:r>
              <a:rPr lang="en-US">
                <a:latin typeface="Times New Roman" pitchFamily="18" charset="0"/>
              </a:rPr>
              <a:t>• Act with initiative and courage, as if it all depends on you.</a:t>
            </a:r>
          </a:p>
          <a:p>
            <a:r>
              <a:rPr lang="en-US">
                <a:latin typeface="Times New Roman" pitchFamily="18" charset="0"/>
              </a:rPr>
              <a:t>• Do everything with enthusiasm; it's contagious.</a:t>
            </a:r>
          </a:p>
          <a:p>
            <a:r>
              <a:rPr lang="en-US">
                <a:latin typeface="Times New Roman" pitchFamily="18" charset="0"/>
              </a:rPr>
              <a:t>• Whatever you want; give it away.</a:t>
            </a:r>
          </a:p>
          <a:p>
            <a:r>
              <a:rPr lang="en-US">
                <a:latin typeface="Times New Roman" pitchFamily="18" charset="0"/>
              </a:rPr>
              <a:t>• Don't lose faith.</a:t>
            </a:r>
          </a:p>
          <a:p>
            <a:r>
              <a:rPr lang="en-US">
                <a:latin typeface="Times New Roman" pitchFamily="18" charset="0"/>
              </a:rPr>
              <a:t>• Have fun  </a:t>
            </a:r>
          </a:p>
          <a:p>
            <a:r>
              <a:rPr lang="en-US">
                <a:latin typeface="Times New Roman" pitchFamily="18" charset="0"/>
              </a:rPr>
              <a:t>				Ford Motor Company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3815C32-D878-4908-84B9-3B46B1ACB8A5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95625" y="304800"/>
            <a:ext cx="2951163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4400"/>
              <a:t>Leadership</a:t>
            </a: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69925" y="1311275"/>
            <a:ext cx="8245475" cy="301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/>
              <a:t>Characteristics of Admired Leaders</a:t>
            </a:r>
          </a:p>
          <a:p>
            <a:r>
              <a:rPr lang="en-US" sz="3200"/>
              <a:t>(people you know and have worked with)</a:t>
            </a:r>
          </a:p>
          <a:p>
            <a:endParaRPr lang="en-US" sz="3200"/>
          </a:p>
          <a:p>
            <a:r>
              <a:rPr lang="en-US" sz="3200"/>
              <a:t>Take 2 minutes and list the characteristics that come to mind for leaders you admire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7500">
            <a:off x="3449638" y="234950"/>
            <a:ext cx="24447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Characteristics of Admired Leaders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rot="7500">
            <a:off x="5902325" y="247650"/>
            <a:ext cx="396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7500">
            <a:off x="2173288" y="844550"/>
            <a:ext cx="10112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Characteristic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7500">
            <a:off x="3832225" y="471488"/>
            <a:ext cx="6794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1993 U.S.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7500">
            <a:off x="3832225" y="661988"/>
            <a:ext cx="9175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Percentage of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7500">
            <a:off x="3832225" y="844550"/>
            <a:ext cx="10763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People Selecting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7500">
            <a:off x="5281613" y="471488"/>
            <a:ext cx="6794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1987 U.S.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 rot="7500">
            <a:off x="5281613" y="661988"/>
            <a:ext cx="9207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Percentage of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 rot="7500">
            <a:off x="5281613" y="844550"/>
            <a:ext cx="10779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People Selecting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 rot="7500">
            <a:off x="2173288" y="1108075"/>
            <a:ext cx="5048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Honest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 rot="7500">
            <a:off x="3840163" y="1108075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87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 rot="7500">
            <a:off x="5289550" y="1108075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83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 rot="7500">
            <a:off x="2173288" y="1403350"/>
            <a:ext cx="1085850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Forward-looking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 rot="7500">
            <a:off x="3840163" y="138906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71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 rot="7500">
            <a:off x="5289550" y="138906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62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 rot="7500">
            <a:off x="2189163" y="1663700"/>
            <a:ext cx="5556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Inspiring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 rot="7500">
            <a:off x="3840163" y="166211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68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 rot="7500">
            <a:off x="5289550" y="166211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58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 rot="7500">
            <a:off x="2173288" y="1936750"/>
            <a:ext cx="7461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Competent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 rot="7500">
            <a:off x="3840163" y="1936750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58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 rot="7500">
            <a:off x="5289550" y="1936750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67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 rot="7500">
            <a:off x="2173288" y="2211388"/>
            <a:ext cx="779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Fair-minded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 rot="7500">
            <a:off x="3840163" y="2209800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49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 rot="7500">
            <a:off x="5289550" y="2209800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 rot="7500">
            <a:off x="2173288" y="2492375"/>
            <a:ext cx="7127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Supportive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 rot="7500">
            <a:off x="3840163" y="24907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46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 rot="7500">
            <a:off x="5289550" y="24907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 rot="7500">
            <a:off x="2173288" y="2767013"/>
            <a:ext cx="9207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Broad-minded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 rot="7500">
            <a:off x="3840163" y="276383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41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7500">
            <a:off x="5289550" y="276383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37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7500">
            <a:off x="2189163" y="3051175"/>
            <a:ext cx="671512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Intelligent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 rot="7500">
            <a:off x="3840163" y="3038475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38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 rot="7500">
            <a:off x="5289550" y="3038475"/>
            <a:ext cx="165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43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7500">
            <a:off x="2173288" y="3313113"/>
            <a:ext cx="10191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Straightforward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7500">
            <a:off x="3840163" y="3311525"/>
            <a:ext cx="1651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34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7500">
            <a:off x="5289550" y="3311525"/>
            <a:ext cx="1651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34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7500">
            <a:off x="2173288" y="3584575"/>
            <a:ext cx="7874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Courageous</a:t>
            </a: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7500">
            <a:off x="3840163" y="35829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33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 rot="7500">
            <a:off x="5289550" y="35829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 rot="7500">
            <a:off x="2173288" y="3865563"/>
            <a:ext cx="7794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Dependable</a:t>
            </a: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 rot="7500">
            <a:off x="3840163" y="386556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 rot="7500">
            <a:off x="5289550" y="386556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32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 rot="7500">
            <a:off x="2173288" y="4140200"/>
            <a:ext cx="7953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Cooperative</a:t>
            </a: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 rot="7500">
            <a:off x="3840163" y="413861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 rot="7500">
            <a:off x="5289550" y="413861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 rot="7500">
            <a:off x="2189163" y="4413250"/>
            <a:ext cx="7461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Imaginative</a:t>
            </a: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 rot="7500">
            <a:off x="3840163" y="441166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28</a:t>
            </a:r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 rot="7500">
            <a:off x="5289550" y="441166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34</a:t>
            </a:r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 rot="7500">
            <a:off x="2173288" y="4686300"/>
            <a:ext cx="4476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Caring</a:t>
            </a:r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 rot="7500">
            <a:off x="3840163" y="468471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 rot="7500">
            <a:off x="5289550" y="468471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26</a:t>
            </a: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 rot="7500">
            <a:off x="2189163" y="4967288"/>
            <a:ext cx="4572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Mature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 rot="7500">
            <a:off x="3840163" y="49672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 rot="7500">
            <a:off x="5289550" y="49672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 rot="7500">
            <a:off x="2173288" y="5253038"/>
            <a:ext cx="75406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Determined</a:t>
            </a:r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 rot="7500">
            <a:off x="3840163" y="524033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7226" name="Rectangle 58"/>
          <p:cNvSpPr>
            <a:spLocks noChangeArrowheads="1"/>
          </p:cNvSpPr>
          <p:nvPr/>
        </p:nvSpPr>
        <p:spPr bwMode="auto">
          <a:xfrm rot="7500">
            <a:off x="5289550" y="524033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7227" name="Rectangle 59"/>
          <p:cNvSpPr>
            <a:spLocks noChangeArrowheads="1"/>
          </p:cNvSpPr>
          <p:nvPr/>
        </p:nvSpPr>
        <p:spPr bwMode="auto">
          <a:xfrm rot="7500">
            <a:off x="2189163" y="5514975"/>
            <a:ext cx="6889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Ambitious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 rot="7500">
            <a:off x="3840163" y="55133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 rot="7500">
            <a:off x="5289550" y="551338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 rot="7500">
            <a:off x="2189163" y="5788025"/>
            <a:ext cx="390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Loyal</a:t>
            </a:r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 rot="7500">
            <a:off x="3840163" y="578643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 rot="7500">
            <a:off x="5289550" y="5786438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 rot="7500">
            <a:off x="2173288" y="6070600"/>
            <a:ext cx="9540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Self-controlled</a:t>
            </a: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 rot="7500">
            <a:off x="3840163" y="6069013"/>
            <a:ext cx="889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35" name="Rectangle 67"/>
          <p:cNvSpPr>
            <a:spLocks noChangeArrowheads="1"/>
          </p:cNvSpPr>
          <p:nvPr/>
        </p:nvSpPr>
        <p:spPr bwMode="auto">
          <a:xfrm rot="7500">
            <a:off x="5289550" y="606901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 rot="7500">
            <a:off x="2189163" y="6343650"/>
            <a:ext cx="8207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Independent</a:t>
            </a:r>
          </a:p>
        </p:txBody>
      </p:sp>
      <p:sp>
        <p:nvSpPr>
          <p:cNvPr id="7237" name="Rectangle 69"/>
          <p:cNvSpPr>
            <a:spLocks noChangeArrowheads="1"/>
          </p:cNvSpPr>
          <p:nvPr/>
        </p:nvSpPr>
        <p:spPr bwMode="auto">
          <a:xfrm rot="7500">
            <a:off x="3840163" y="6342063"/>
            <a:ext cx="889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 rot="7500">
            <a:off x="5289550" y="6342063"/>
            <a:ext cx="1651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2114550" y="6677025"/>
            <a:ext cx="1543050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5775325" y="4824413"/>
            <a:ext cx="3092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James M. Kouzes &amp; Barry Z. Posner.  1993.  </a:t>
            </a:r>
            <a:r>
              <a:rPr lang="en-US" sz="1200" i="1">
                <a:solidFill>
                  <a:srgbClr val="000000"/>
                </a:solidFill>
                <a:latin typeface="Times New Roman" pitchFamily="18" charset="0"/>
              </a:rPr>
              <a:t>Credibility:  How leaders gain and lose it, why people demand it.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  San Francisco:  Jossey-Bass.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1450" y="1179513"/>
            <a:ext cx="88820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600" b="1">
                <a:solidFill>
                  <a:srgbClr val="000000"/>
                </a:solidFill>
              </a:rPr>
              <a:t>Distributed Actions Approach to Leadership</a:t>
            </a:r>
            <a:endParaRPr lang="en-US" sz="3600">
              <a:solidFill>
                <a:srgbClr val="000000"/>
              </a:solidFill>
            </a:endParaRPr>
          </a:p>
          <a:p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Leadership is any action that helps a group achieve its goals AND maintain cooperative relationships among members.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4300" y="4822825"/>
            <a:ext cx="8883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5400">
                <a:solidFill>
                  <a:srgbClr val="000000"/>
                </a:solidFill>
              </a:rPr>
              <a:t>Task AND Maintenance</a:t>
            </a:r>
          </a:p>
          <a:p>
            <a:endParaRPr lang="en-US" sz="5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28600" y="228600"/>
            <a:ext cx="864235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Leading Project Teams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Teamwork and Leadership</a:t>
            </a:r>
            <a:endParaRPr lang="en-US" sz="4400" dirty="0">
              <a:solidFill>
                <a:srgbClr val="000000"/>
              </a:solidFill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Karl A. Smith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Purdue University/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University of Minnesota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ksmith@umn.edu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3600" dirty="0">
                <a:solidFill>
                  <a:srgbClr val="000000"/>
                </a:solidFill>
              </a:rPr>
              <a:t>Engineers Leadership Institute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</a:rPr>
              <a:t>Minnesota Society for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</a:rPr>
              <a:t>Professional Engineers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November 18, 2011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B908C19-BDDD-4AFF-9424-B4C4E85FA841}" type="slidenum">
              <a:rPr lang="en-US"/>
              <a:pPr/>
              <a:t>20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Collins – Level 5 Leadership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Level 5</a:t>
            </a:r>
            <a:r>
              <a:rPr lang="en-US" sz="2800"/>
              <a:t> Level 5 Executive – Builds enduring greatness through a paradoxical combination of personal humility plus professional will</a:t>
            </a:r>
          </a:p>
          <a:p>
            <a:pPr>
              <a:lnSpc>
                <a:spcPct val="90000"/>
              </a:lnSpc>
            </a:pPr>
            <a:r>
              <a:rPr lang="en-US" sz="2800" b="1"/>
              <a:t>Level 4</a:t>
            </a:r>
            <a:r>
              <a:rPr lang="en-US" sz="2800"/>
              <a:t> Effective Leader – Catalyzes commitment to and vigorous pursuit of a clear and compelling vision; stimulates the group to high performance standards</a:t>
            </a:r>
          </a:p>
          <a:p>
            <a:pPr>
              <a:lnSpc>
                <a:spcPct val="90000"/>
              </a:lnSpc>
            </a:pPr>
            <a:r>
              <a:rPr lang="en-US" sz="2800" b="1"/>
              <a:t>Level 3 </a:t>
            </a:r>
            <a:r>
              <a:rPr lang="en-US" sz="2800"/>
              <a:t>Competent Manager – Organizes people and resource toward the effective and efficient pursuit of predetermined objectives</a:t>
            </a:r>
          </a:p>
          <a:p>
            <a:pPr>
              <a:lnSpc>
                <a:spcPct val="90000"/>
              </a:lnSpc>
            </a:pPr>
            <a:r>
              <a:rPr lang="en-US" sz="2800" b="1"/>
              <a:t>Level 2</a:t>
            </a:r>
            <a:r>
              <a:rPr lang="en-US" sz="2800"/>
              <a:t> Contributing Team Member</a:t>
            </a:r>
          </a:p>
          <a:p>
            <a:pPr>
              <a:lnSpc>
                <a:spcPct val="90000"/>
              </a:lnSpc>
            </a:pPr>
            <a:r>
              <a:rPr lang="en-US" sz="2800" b="1"/>
              <a:t>Level 1</a:t>
            </a:r>
            <a:r>
              <a:rPr lang="en-US" sz="2800"/>
              <a:t> Highly Capable Individual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18E7BDD-765C-4D22-BD7F-D4373FA0BA75}" type="slidenum">
              <a:rPr lang="en-US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143000"/>
          </a:xfrm>
        </p:spPr>
        <p:txBody>
          <a:bodyPr/>
          <a:lstStyle/>
          <a:p>
            <a:r>
              <a:rPr lang="en-US" sz="3600"/>
              <a:t>Collins – Good to Great &amp; Built to Last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Check out jimcollins.com for discussion questions to deepen understanding of:</a:t>
            </a:r>
          </a:p>
          <a:p>
            <a:pPr lvl="1">
              <a:lnSpc>
                <a:spcPct val="90000"/>
              </a:lnSpc>
            </a:pPr>
            <a:r>
              <a:rPr lang="en-US"/>
              <a:t>Level 5 Leadership</a:t>
            </a:r>
          </a:p>
          <a:p>
            <a:pPr lvl="1">
              <a:lnSpc>
                <a:spcPct val="90000"/>
              </a:lnSpc>
            </a:pPr>
            <a:r>
              <a:rPr lang="en-US"/>
              <a:t>First Who</a:t>
            </a:r>
          </a:p>
          <a:p>
            <a:pPr lvl="1">
              <a:lnSpc>
                <a:spcPct val="90000"/>
              </a:lnSpc>
            </a:pPr>
            <a:r>
              <a:rPr lang="en-US"/>
              <a:t>Confront the Brutal Facts</a:t>
            </a:r>
          </a:p>
          <a:p>
            <a:pPr lvl="1">
              <a:lnSpc>
                <a:spcPct val="90000"/>
              </a:lnSpc>
            </a:pPr>
            <a:r>
              <a:rPr lang="en-US"/>
              <a:t>Hedgehog Concept (the Three Circles)</a:t>
            </a:r>
          </a:p>
          <a:p>
            <a:pPr lvl="2">
              <a:lnSpc>
                <a:spcPct val="90000"/>
              </a:lnSpc>
            </a:pPr>
            <a:r>
              <a:rPr lang="en-US"/>
              <a:t>What it can be best at, How its economics work best, What ignites its people’s passions.</a:t>
            </a:r>
          </a:p>
          <a:p>
            <a:pPr lvl="1">
              <a:lnSpc>
                <a:spcPct val="90000"/>
              </a:lnSpc>
            </a:pPr>
            <a:r>
              <a:rPr lang="en-US"/>
              <a:t>Culture of Discipline</a:t>
            </a:r>
          </a:p>
          <a:p>
            <a:pPr lvl="1">
              <a:lnSpc>
                <a:spcPct val="90000"/>
              </a:lnSpc>
            </a:pPr>
            <a:r>
              <a:rPr lang="en-US"/>
              <a:t>Technology Accelerators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DD8DFE2-29A9-44B9-ACD8-6F36D6633010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i="1"/>
              <a:t>Nobody in Charge</a:t>
            </a:r>
            <a:r>
              <a:rPr lang="en-US" sz="3200"/>
              <a:t> by Harlan Cleveland</a:t>
            </a:r>
            <a:br>
              <a:rPr lang="en-US" sz="3200"/>
            </a:br>
            <a:r>
              <a:rPr lang="en-US" sz="2800"/>
              <a:t>Leadership for the Management of Complexity</a:t>
            </a:r>
            <a:endParaRPr lang="en-US" sz="2800" i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 lively intellectual curiosity – because everything is related to everything else</a:t>
            </a:r>
          </a:p>
          <a:p>
            <a:pPr>
              <a:lnSpc>
                <a:spcPct val="80000"/>
              </a:lnSpc>
            </a:pPr>
            <a:r>
              <a:rPr lang="en-US" sz="2000"/>
              <a:t>A genuine interest in what other people think and why they think that way</a:t>
            </a:r>
          </a:p>
          <a:p>
            <a:pPr>
              <a:lnSpc>
                <a:spcPct val="80000"/>
              </a:lnSpc>
            </a:pPr>
            <a:r>
              <a:rPr lang="en-US" sz="2000"/>
              <a:t>A feeling of responsibility for envisioning a future that’s different from straight-line project of the present</a:t>
            </a:r>
          </a:p>
          <a:p>
            <a:pPr>
              <a:lnSpc>
                <a:spcPct val="80000"/>
              </a:lnSpc>
            </a:pPr>
            <a:r>
              <a:rPr lang="en-US" sz="2000"/>
              <a:t>A hunch that most risks are there not to be avoided but to be taken</a:t>
            </a:r>
          </a:p>
          <a:p>
            <a:pPr>
              <a:lnSpc>
                <a:spcPct val="80000"/>
              </a:lnSpc>
            </a:pPr>
            <a:r>
              <a:rPr lang="en-US" sz="2000"/>
              <a:t>A mindset that crises are normal, tensions can be promising, and complexity is fun</a:t>
            </a:r>
          </a:p>
          <a:p>
            <a:pPr>
              <a:lnSpc>
                <a:spcPct val="80000"/>
              </a:lnSpc>
            </a:pPr>
            <a:r>
              <a:rPr lang="en-US" sz="2000"/>
              <a:t>A realization that paranoia and self-pity are reserved for people who </a:t>
            </a:r>
            <a:r>
              <a:rPr lang="en-US" sz="2000" i="1"/>
              <a:t>don’t</a:t>
            </a:r>
            <a:r>
              <a:rPr lang="en-US" sz="2000"/>
              <a:t> want to be leaders</a:t>
            </a:r>
          </a:p>
          <a:p>
            <a:pPr>
              <a:lnSpc>
                <a:spcPct val="80000"/>
              </a:lnSpc>
            </a:pPr>
            <a:r>
              <a:rPr lang="en-US" sz="2000"/>
              <a:t>A sense of </a:t>
            </a:r>
            <a:r>
              <a:rPr lang="en-US" sz="2000" i="1"/>
              <a:t>personal </a:t>
            </a:r>
            <a:r>
              <a:rPr lang="en-US" sz="2000"/>
              <a:t>responsibility for the </a:t>
            </a:r>
            <a:r>
              <a:rPr lang="en-US" sz="2000" i="1"/>
              <a:t>general </a:t>
            </a:r>
            <a:r>
              <a:rPr lang="en-US" sz="2000"/>
              <a:t>outcome of your efforts</a:t>
            </a:r>
          </a:p>
          <a:p>
            <a:pPr>
              <a:lnSpc>
                <a:spcPct val="80000"/>
              </a:lnSpc>
            </a:pPr>
            <a:r>
              <a:rPr lang="en-US" sz="2000"/>
              <a:t>A quality of “unwarranted optimism”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78F81BE-B1B6-45C5-808A-08817B435621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52400"/>
            <a:ext cx="8763000" cy="6481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New Leadership Competencies</a:t>
            </a:r>
          </a:p>
          <a:p>
            <a:pPr>
              <a:spcBef>
                <a:spcPct val="50000"/>
              </a:spcBef>
            </a:pPr>
            <a:r>
              <a:rPr lang="en-US" i="1"/>
              <a:t>The Leader's Handbook</a:t>
            </a:r>
            <a:r>
              <a:rPr lang="en-US"/>
              <a:t> (Scholtes, 1998)</a:t>
            </a:r>
          </a:p>
          <a:p>
            <a:pPr>
              <a:spcBef>
                <a:spcPct val="50000"/>
              </a:spcBef>
            </a:pPr>
            <a:r>
              <a:rPr lang="en-US"/>
              <a:t>1. The ability to think in terms of systems and knowing how to lead systems.</a:t>
            </a:r>
          </a:p>
          <a:p>
            <a:pPr>
              <a:spcBef>
                <a:spcPct val="50000"/>
              </a:spcBef>
            </a:pPr>
            <a:r>
              <a:rPr lang="en-US"/>
              <a:t>2. The ability to understand the variability of work in planning and problem solving.</a:t>
            </a:r>
          </a:p>
          <a:p>
            <a:pPr>
              <a:spcBef>
                <a:spcPct val="50000"/>
              </a:spcBef>
            </a:pPr>
            <a:r>
              <a:rPr lang="en-US"/>
              <a:t>3. Understanding how we learn, develop, and improve; leading true learning and improvement.</a:t>
            </a:r>
          </a:p>
          <a:p>
            <a:pPr>
              <a:spcBef>
                <a:spcPct val="50000"/>
              </a:spcBef>
            </a:pPr>
            <a:r>
              <a:rPr lang="en-US"/>
              <a:t>4. Understanding people and why they behave as they do.</a:t>
            </a:r>
          </a:p>
          <a:p>
            <a:pPr>
              <a:spcBef>
                <a:spcPct val="50000"/>
              </a:spcBef>
            </a:pPr>
            <a:r>
              <a:rPr lang="en-US"/>
              <a:t>5. Understanding the interaction and interdependence between systems, variability, learning, and human behavior; knowing how each affects the others.</a:t>
            </a:r>
          </a:p>
          <a:p>
            <a:pPr>
              <a:spcBef>
                <a:spcPct val="50000"/>
              </a:spcBef>
            </a:pPr>
            <a:r>
              <a:rPr lang="en-US"/>
              <a:t>6. Giving vision, meaning, direction, and focus to the organization.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 rot="7500">
            <a:off x="2366963" y="431800"/>
            <a:ext cx="4264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The Ten Commitments of Leadership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rot="7500">
            <a:off x="3089275" y="741363"/>
            <a:ext cx="2882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(Kouzes &amp; Posner, 1987)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rot="7500">
            <a:off x="161925" y="1357313"/>
            <a:ext cx="2759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Challenging the Process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 rot="7500">
            <a:off x="642938" y="1625600"/>
            <a:ext cx="292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 rot="7500">
            <a:off x="1135063" y="1630363"/>
            <a:ext cx="2663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Search for Opportunities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rot="7500">
            <a:off x="642938" y="1938338"/>
            <a:ext cx="292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 rot="7500">
            <a:off x="1123950" y="1944688"/>
            <a:ext cx="2989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Experiment and Take Risks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 rot="7500">
            <a:off x="161925" y="2289175"/>
            <a:ext cx="2916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Inspiring a Shared Vision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 rot="7500">
            <a:off x="642938" y="2555875"/>
            <a:ext cx="292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3.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 rot="7500">
            <a:off x="1123950" y="2559050"/>
            <a:ext cx="21113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Envision the Future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 rot="7500">
            <a:off x="642938" y="2868613"/>
            <a:ext cx="292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rot="7500">
            <a:off x="1123950" y="2871788"/>
            <a:ext cx="14208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Enlist Others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 rot="7500">
            <a:off x="161925" y="3208338"/>
            <a:ext cx="26971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Enabling Others to Act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 rot="7500">
            <a:off x="642938" y="3484563"/>
            <a:ext cx="292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5.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 rot="7500">
            <a:off x="1135063" y="3487738"/>
            <a:ext cx="2184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Foster Collaboration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 rot="7500">
            <a:off x="642938" y="3787775"/>
            <a:ext cx="292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6.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 rot="7500">
            <a:off x="1135063" y="3790950"/>
            <a:ext cx="1954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Strengthen Others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 rot="7500">
            <a:off x="161925" y="4135438"/>
            <a:ext cx="2132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Modeling the Way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 rot="7500">
            <a:off x="642938" y="4403725"/>
            <a:ext cx="292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7.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 rot="7500">
            <a:off x="1135063" y="4406900"/>
            <a:ext cx="17557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Set the Example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 rot="7500">
            <a:off x="642938" y="4718050"/>
            <a:ext cx="2921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8.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 rot="7500">
            <a:off x="1135063" y="4721225"/>
            <a:ext cx="18065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Plan Small Wins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 rot="7500">
            <a:off x="161925" y="5056188"/>
            <a:ext cx="2697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Encouraging the Heart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 rot="7500">
            <a:off x="642938" y="5334000"/>
            <a:ext cx="2921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9.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 rot="7500">
            <a:off x="1135063" y="5341938"/>
            <a:ext cx="36972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Recognize Individual Contribution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 rot="7500">
            <a:off x="642938" y="5637213"/>
            <a:ext cx="4381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10.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 rot="7500">
            <a:off x="1135063" y="5643563"/>
            <a:ext cx="30305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Celebrate Accomplishments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152400"/>
            <a:ext cx="874236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4370388" algn="ctr"/>
              </a:tabLs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The Seven Habits of Highly Effective People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(Covey, 1989)</a:t>
            </a:r>
          </a:p>
          <a:p>
            <a:pPr>
              <a:tabLst>
                <a:tab pos="4370388" algn="ctr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Be Pro-Active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  Take the initiative and the responsibility to make things happen.</a:t>
            </a:r>
          </a:p>
          <a:p>
            <a:pPr>
              <a:tabLst>
                <a:tab pos="4370388" algn="ctr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Begin With an End in Mind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  Start with a clear destination to understand where you are now, where you're going, and what you value most.</a:t>
            </a:r>
          </a:p>
          <a:p>
            <a:pPr>
              <a:tabLst>
                <a:tab pos="4370388" algn="ctr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Put First Things First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  Manage yourself.  Organize and execute around priorities.</a:t>
            </a:r>
          </a:p>
          <a:p>
            <a:pPr>
              <a:tabLst>
                <a:tab pos="4370388" algn="ctr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Think Win/Win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  See life as a cooperative, not a competitive arena where success is not achieved at the expense or exclusion of the success of others.</a:t>
            </a:r>
          </a:p>
          <a:p>
            <a:pPr>
              <a:tabLst>
                <a:tab pos="4370388" algn="ctr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Seek First to Understand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  Understand then be understood to build the skills of empathic listening that inspires openness and trust.</a:t>
            </a:r>
          </a:p>
          <a:p>
            <a:pPr>
              <a:tabLst>
                <a:tab pos="4370388" algn="ctr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Synergize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  Apply the principles of cooperative creativity and value differences.</a:t>
            </a:r>
          </a:p>
          <a:p>
            <a:pPr>
              <a:tabLst>
                <a:tab pos="4370388" algn="ctr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Renewal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  Preserving and enhancing your greatest asset, yourself, by renewing the physical, spiritual, mental and social/emotional dimensions of your nature.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" y="152400"/>
            <a:ext cx="8777288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4000">
                <a:solidFill>
                  <a:srgbClr val="000000"/>
                </a:solidFill>
              </a:rPr>
              <a:t>Design team failure is usually due to failed team dynamics </a:t>
            </a:r>
          </a:p>
          <a:p>
            <a:r>
              <a:rPr lang="en-US" sz="2800">
                <a:solidFill>
                  <a:srgbClr val="000000"/>
                </a:solidFill>
              </a:rPr>
              <a:t>(Leifer, Koseff &amp; Lenshow, 1995).</a:t>
            </a:r>
          </a:p>
          <a:p>
            <a:endParaRPr lang="en-US" sz="4000">
              <a:solidFill>
                <a:srgbClr val="000000"/>
              </a:solidFill>
            </a:endParaRPr>
          </a:p>
          <a:p>
            <a:r>
              <a:rPr lang="en-US" sz="4000">
                <a:solidFill>
                  <a:srgbClr val="000000"/>
                </a:solidFill>
              </a:rPr>
              <a:t>It’s the soft stuff that’s hard, the hard stuff is easy</a:t>
            </a:r>
          </a:p>
          <a:p>
            <a:r>
              <a:rPr lang="en-US" sz="2800">
                <a:solidFill>
                  <a:srgbClr val="000000"/>
                </a:solidFill>
              </a:rPr>
              <a:t>(Doug Wilde, quoted in Leifer, 1997)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4000">
                <a:solidFill>
                  <a:srgbClr val="000000"/>
                </a:solidFill>
              </a:rPr>
              <a:t>Professional Skills</a:t>
            </a:r>
          </a:p>
          <a:p>
            <a:r>
              <a:rPr lang="en-US" sz="2800">
                <a:solidFill>
                  <a:srgbClr val="000000"/>
                </a:solidFill>
              </a:rPr>
              <a:t>(</a:t>
            </a:r>
            <a:r>
              <a:rPr lang="en-US" sz="2000"/>
              <a:t>Shuman, L., Besterfield-Sacre, M., and McGourty, J., “The</a:t>
            </a:r>
          </a:p>
          <a:p>
            <a:r>
              <a:rPr lang="en-US" sz="2000"/>
              <a:t>ABET Professional Skills-Can They Be Taught? Can They Be Assessed?” Journal of Engineering Education, Vo. 94, No. 1, 2005, pp. 41–55.)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E2B1B3C-685B-4848-A73E-FD9F0F5DFF79}" type="slidenum">
              <a:rPr lang="en-US"/>
              <a:pPr/>
              <a:t>4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2570163" cy="327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5943600" cy="463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04800" y="5610225"/>
            <a:ext cx="8197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http://www.aacu.org/advocacy/leap/documents/Re8097abcombined.pdf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EBE93A6-C46E-49E2-B721-34702107BD80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3200"/>
              <a:t>Top Three Main Engineering Work Activities</a:t>
            </a:r>
            <a:r>
              <a:rPr lang="en-US" sz="4000"/>
              <a:t/>
            </a:r>
            <a:br>
              <a:rPr lang="en-US" sz="4000"/>
            </a:br>
            <a:endParaRPr lang="en-US" sz="24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/>
              <a:t>Engineering Total</a:t>
            </a:r>
            <a:endParaRPr lang="en-US"/>
          </a:p>
          <a:p>
            <a:pPr marL="533400" indent="-533400"/>
            <a:r>
              <a:rPr lang="en-US"/>
              <a:t>Design – 36%</a:t>
            </a:r>
          </a:p>
          <a:p>
            <a:pPr marL="533400" indent="-533400"/>
            <a:r>
              <a:rPr lang="en-US"/>
              <a:t>Computer applications – 31%</a:t>
            </a:r>
          </a:p>
          <a:p>
            <a:pPr marL="533400" indent="-533400"/>
            <a:r>
              <a:rPr lang="en-US"/>
              <a:t>Management – 29%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3962400" cy="2819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/>
              <a:t>Civil/Architectural</a:t>
            </a:r>
            <a:endParaRPr lang="en-US"/>
          </a:p>
          <a:p>
            <a:pPr marL="533400" indent="-533400">
              <a:lnSpc>
                <a:spcPct val="90000"/>
              </a:lnSpc>
            </a:pPr>
            <a:r>
              <a:rPr lang="en-US"/>
              <a:t>Management – 45%</a:t>
            </a:r>
          </a:p>
          <a:p>
            <a:pPr marL="533400" indent="-533400">
              <a:lnSpc>
                <a:spcPct val="90000"/>
              </a:lnSpc>
            </a:pPr>
            <a:r>
              <a:rPr lang="en-US"/>
              <a:t>Design – 39%</a:t>
            </a:r>
          </a:p>
          <a:p>
            <a:pPr marL="533400" indent="-533400">
              <a:lnSpc>
                <a:spcPct val="90000"/>
              </a:lnSpc>
            </a:pPr>
            <a:r>
              <a:rPr lang="en-US"/>
              <a:t>Computer applications – 20%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518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Burton, L., Parker, L, &amp; LeBold, W. 1998.  U.S. engineering career trends.  </a:t>
            </a:r>
            <a:r>
              <a:rPr lang="en-US" sz="2000" i="1">
                <a:solidFill>
                  <a:schemeClr val="tx2"/>
                </a:solidFill>
              </a:rPr>
              <a:t>ASEE Prism</a:t>
            </a:r>
            <a:r>
              <a:rPr lang="en-US" sz="2000">
                <a:solidFill>
                  <a:schemeClr val="tx2"/>
                </a:solidFill>
              </a:rPr>
              <a:t>, </a:t>
            </a:r>
            <a:r>
              <a:rPr lang="en-US" sz="2000" i="1">
                <a:solidFill>
                  <a:schemeClr val="tx2"/>
                </a:solidFill>
              </a:rPr>
              <a:t>7</a:t>
            </a:r>
            <a:r>
              <a:rPr lang="en-US" sz="2000">
                <a:solidFill>
                  <a:schemeClr val="tx2"/>
                </a:solidFill>
              </a:rPr>
              <a:t>(9), 18-21.</a:t>
            </a: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/>
          <a:srcRect l="51239" t="18132" r="2499" b="7565"/>
          <a:stretch>
            <a:fillRect/>
          </a:stretch>
        </p:blipFill>
        <p:spPr bwMode="auto">
          <a:xfrm>
            <a:off x="6013450" y="3962400"/>
            <a:ext cx="22621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976013D-7851-49B8-9FE9-8411EC916B02}" type="slidenum">
              <a:rPr lang="en-US"/>
              <a:pPr/>
              <a:t>6</a:t>
            </a:fld>
            <a:endParaRPr lang="en-US"/>
          </a:p>
        </p:txBody>
      </p:sp>
      <p:pic>
        <p:nvPicPr>
          <p:cNvPr id="11266" name="Picture 2" descr="teampe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646738" cy="567055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0" y="457200"/>
            <a:ext cx="315595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latin typeface="Times New Roman" pitchFamily="18" charset="0"/>
              </a:rPr>
              <a:t>Teamwork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457D240-73F4-4274-9EED-5BEF8583F0B9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365125" y="268288"/>
            <a:ext cx="824547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Characteristics of Effective Teams?</a:t>
            </a:r>
          </a:p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?</a:t>
            </a:r>
          </a:p>
          <a:p>
            <a:pPr>
              <a:buFontTx/>
              <a:buChar char="•"/>
            </a:pPr>
            <a:r>
              <a:rPr lang="en-US" sz="2000" dirty="0"/>
              <a:t>?</a:t>
            </a:r>
          </a:p>
          <a:p>
            <a:pPr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28600"/>
            <a:ext cx="8142288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457200" algn="l"/>
              </a:tabLst>
            </a:pPr>
            <a:r>
              <a:rPr lang="en-US" sz="3100">
                <a:solidFill>
                  <a:srgbClr val="000000"/>
                </a:solidFill>
              </a:rPr>
              <a:t>	</a:t>
            </a:r>
            <a:r>
              <a:rPr lang="en-US" sz="2300">
                <a:solidFill>
                  <a:srgbClr val="000000"/>
                </a:solidFill>
              </a:rPr>
              <a:t>A team is a small number of people with complementary skills who are committed to a common purpose, performance goals, and approach for which they hold themselves mutually accountable</a:t>
            </a:r>
          </a:p>
          <a:p>
            <a:pPr>
              <a:tabLst>
                <a:tab pos="457200" algn="l"/>
              </a:tabLst>
            </a:pPr>
            <a:endParaRPr lang="en-US" sz="230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300">
                <a:solidFill>
                  <a:srgbClr val="000000"/>
                </a:solidFill>
              </a:rPr>
              <a:t>• SMALL NUMBER</a:t>
            </a:r>
          </a:p>
          <a:p>
            <a:pPr>
              <a:tabLst>
                <a:tab pos="457200" algn="l"/>
              </a:tabLst>
            </a:pPr>
            <a:endParaRPr lang="en-US" sz="230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300">
                <a:solidFill>
                  <a:srgbClr val="000000"/>
                </a:solidFill>
              </a:rPr>
              <a:t>• COMPLEMENTARY SKILLS</a:t>
            </a:r>
          </a:p>
          <a:p>
            <a:pPr>
              <a:tabLst>
                <a:tab pos="457200" algn="l"/>
              </a:tabLst>
            </a:pPr>
            <a:endParaRPr lang="en-US" sz="230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300">
                <a:solidFill>
                  <a:srgbClr val="000000"/>
                </a:solidFill>
              </a:rPr>
              <a:t>• COMMON PURPOSE &amp; PERFORMANCE GOALS</a:t>
            </a:r>
          </a:p>
          <a:p>
            <a:pPr>
              <a:tabLst>
                <a:tab pos="457200" algn="l"/>
              </a:tabLst>
            </a:pPr>
            <a:endParaRPr lang="en-US" sz="230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300">
                <a:solidFill>
                  <a:srgbClr val="000000"/>
                </a:solidFill>
              </a:rPr>
              <a:t>• COMMON APPROACH</a:t>
            </a:r>
          </a:p>
          <a:p>
            <a:pPr>
              <a:tabLst>
                <a:tab pos="457200" algn="l"/>
              </a:tabLst>
            </a:pPr>
            <a:endParaRPr lang="en-US" sz="230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2300">
                <a:solidFill>
                  <a:srgbClr val="000000"/>
                </a:solidFill>
              </a:rPr>
              <a:t>• MUTUAL ACCOUNTABILITY</a:t>
            </a:r>
          </a:p>
          <a:p>
            <a:pPr>
              <a:tabLst>
                <a:tab pos="457200" algn="l"/>
              </a:tabLst>
            </a:pPr>
            <a:endParaRPr lang="en-US" sz="2300">
              <a:solidFill>
                <a:srgbClr val="000000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en-US" sz="2300">
                <a:solidFill>
                  <a:srgbClr val="000000"/>
                </a:solidFill>
              </a:rPr>
              <a:t>--Katzenbach &amp; Smith (1993)</a:t>
            </a:r>
          </a:p>
          <a:p>
            <a:pPr algn="ctr">
              <a:tabLst>
                <a:tab pos="457200" algn="l"/>
              </a:tabLst>
            </a:pPr>
            <a:r>
              <a:rPr lang="en-US" sz="2300" i="1">
                <a:solidFill>
                  <a:srgbClr val="000000"/>
                </a:solidFill>
              </a:rPr>
              <a:t>The Wisdom of Teams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82CB87A-9ADC-49F2-9618-1B4DBC536C81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62000" y="5257800"/>
          <a:ext cx="7610475" cy="781050"/>
        </p:xfrm>
        <a:graphic>
          <a:graphicData uri="http://schemas.openxmlformats.org/presentationml/2006/ole">
            <p:oleObj spid="_x0000_s24579" name="Drawing" r:id="rId4" imgW="7610400" imgH="781200" progId="Presentations.Drawing.10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28600" y="381000"/>
          <a:ext cx="8820150" cy="581025"/>
        </p:xfrm>
        <a:graphic>
          <a:graphicData uri="http://schemas.openxmlformats.org/presentationml/2006/ole">
            <p:oleObj spid="_x0000_s24580" name="Drawing" r:id="rId5" imgW="8820000" imgH="581040" progId="Presentations.Drawing.10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57200" y="1447800"/>
          <a:ext cx="8077200" cy="3467100"/>
        </p:xfrm>
        <a:graphic>
          <a:graphicData uri="http://schemas.openxmlformats.org/presentationml/2006/ole">
            <p:oleObj spid="_x0000_s24581" name="Drawing" r:id="rId6" imgW="8686800" imgH="3467160" progId="Presentations.Drawing.1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1697</TotalTime>
  <Words>1130</Words>
  <Application>Microsoft Office PowerPoint</Application>
  <PresentationFormat>On-screen Show (4:3)</PresentationFormat>
  <Paragraphs>294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Times New Roman</vt:lpstr>
      <vt:lpstr>Arial</vt:lpstr>
      <vt:lpstr>Monotype Sorts</vt:lpstr>
      <vt:lpstr>WP TypographicSymbols</vt:lpstr>
      <vt:lpstr>Blank Presentation</vt:lpstr>
      <vt:lpstr>1_Blank Presentation</vt:lpstr>
      <vt:lpstr>5_Blank Presentation</vt:lpstr>
      <vt:lpstr>Corel Presentations 10 Drawing</vt:lpstr>
      <vt:lpstr>Microsoft Office Excel Chart</vt:lpstr>
      <vt:lpstr>Slide 1</vt:lpstr>
      <vt:lpstr>Slide 2</vt:lpstr>
      <vt:lpstr>Slide 3</vt:lpstr>
      <vt:lpstr>Slide 4</vt:lpstr>
      <vt:lpstr>Top Three Main Engineering Work Activities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Collins – Level 5 Leadership</vt:lpstr>
      <vt:lpstr>Collins – Good to Great &amp; Built to Last</vt:lpstr>
      <vt:lpstr>Nobody in Charge by Harlan Cleveland Leadership for the Management of Complexity</vt:lpstr>
      <vt:lpstr>Slide 23</vt:lpstr>
      <vt:lpstr>Slide 24</vt:lpstr>
      <vt:lpstr>Slide 25</vt:lpstr>
    </vt:vector>
  </TitlesOfParts>
  <Company>Inso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Karl Smith</cp:lastModifiedBy>
  <cp:revision>32</cp:revision>
  <dcterms:created xsi:type="dcterms:W3CDTF">1998-08-10T21:18:54Z</dcterms:created>
  <dcterms:modified xsi:type="dcterms:W3CDTF">2011-11-11T03:32:38Z</dcterms:modified>
</cp:coreProperties>
</file>