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79" r:id="rId2"/>
    <p:sldMasterId id="2147483680" r:id="rId3"/>
  </p:sldMasterIdLst>
  <p:notesMasterIdLst>
    <p:notesMasterId r:id="rId22"/>
  </p:notesMasterIdLst>
  <p:handoutMasterIdLst>
    <p:handoutMasterId r:id="rId23"/>
  </p:handoutMasterIdLst>
  <p:sldIdLst>
    <p:sldId id="292" r:id="rId4"/>
    <p:sldId id="288" r:id="rId5"/>
    <p:sldId id="277" r:id="rId6"/>
    <p:sldId id="275" r:id="rId7"/>
    <p:sldId id="282" r:id="rId8"/>
    <p:sldId id="256" r:id="rId9"/>
    <p:sldId id="278" r:id="rId10"/>
    <p:sldId id="273" r:id="rId11"/>
    <p:sldId id="279" r:id="rId12"/>
    <p:sldId id="261" r:id="rId13"/>
    <p:sldId id="274" r:id="rId14"/>
    <p:sldId id="280" r:id="rId15"/>
    <p:sldId id="281" r:id="rId16"/>
    <p:sldId id="258" r:id="rId17"/>
    <p:sldId id="272" r:id="rId18"/>
    <p:sldId id="289" r:id="rId19"/>
    <p:sldId id="290" r:id="rId20"/>
    <p:sldId id="291"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54" autoAdjust="0"/>
  </p:normalViewPr>
  <p:slideViewPr>
    <p:cSldViewPr>
      <p:cViewPr varScale="1">
        <p:scale>
          <a:sx n="107" d="100"/>
          <a:sy n="107" d="100"/>
        </p:scale>
        <p:origin x="-10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B28A8ED-B69E-4273-8F79-60776AE5985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737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F0B7A1EE-11B2-4EDC-861D-A875D82EB7A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845A81-2BB9-4685-AE55-5305ADA8095E}" type="slidenum">
              <a:rPr lang="en-US"/>
              <a:pPr/>
              <a:t>1</a:t>
            </a:fld>
            <a:endParaRPr lang="en-US"/>
          </a:p>
        </p:txBody>
      </p:sp>
      <p:sp>
        <p:nvSpPr>
          <p:cNvPr id="109570" name="Rectangle 2"/>
          <p:cNvSpPr>
            <a:spLocks noRot="1" noChangeArrowheads="1" noTextEdit="1"/>
          </p:cNvSpPr>
          <p:nvPr>
            <p:ph type="sldImg"/>
          </p:nvPr>
        </p:nvSpPr>
        <p:spPr>
          <a:xfrm>
            <a:off x="1144588" y="687388"/>
            <a:ext cx="4568825" cy="3427412"/>
          </a:xfrm>
          <a:ln/>
        </p:spPr>
      </p:sp>
      <p:sp>
        <p:nvSpPr>
          <p:cNvPr id="109571" name="Rectangle 3"/>
          <p:cNvSpPr>
            <a:spLocks noGrp="1" noChangeArrowheads="1"/>
          </p:cNvSpPr>
          <p:nvPr>
            <p:ph type="body" idx="1"/>
          </p:nvPr>
        </p:nvSpPr>
        <p:spPr>
          <a:xfrm>
            <a:off x="685800" y="4343400"/>
            <a:ext cx="5486400" cy="4113213"/>
          </a:xfrm>
          <a:ln/>
        </p:spPr>
        <p:txBody>
          <a:bodyPr lIns="91220" tIns="45610" rIns="91220" bIns="45610"/>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6ACE38-6049-4D13-8082-E42305857753}" type="slidenum">
              <a:rPr lang="en-US"/>
              <a:pPr/>
              <a:t>10</a:t>
            </a:fld>
            <a:endParaRPr lang="en-US"/>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4BB81-8B04-49B9-B9EA-F999B7CEF7CE}" type="slidenum">
              <a:rPr lang="en-US"/>
              <a:pPr/>
              <a:t>11</a:t>
            </a:fld>
            <a:endParaRPr 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E63BAB-04C4-4758-9E3A-D0F522CCF775}" type="slidenum">
              <a:rPr lang="en-US"/>
              <a:pPr/>
              <a:t>12</a:t>
            </a:fld>
            <a:endParaRPr lang="en-US"/>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628E24-95FB-407D-AB4D-2CB61D84D210}" type="slidenum">
              <a:rPr lang="en-US"/>
              <a:pPr/>
              <a:t>13</a:t>
            </a:fld>
            <a:endParaRPr lang="en-US"/>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011877-56D3-4D83-880C-0D2EBB293293}" type="slidenum">
              <a:rPr lang="en-US"/>
              <a:pPr/>
              <a:t>14</a:t>
            </a:fld>
            <a:endParaRPr lang="en-US"/>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25698E-298C-4C3C-8672-F7544FD41DB2}" type="slidenum">
              <a:rPr lang="en-US"/>
              <a:pPr/>
              <a:t>15</a:t>
            </a:fld>
            <a:endParaRPr 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9D6E95-8314-4C65-BDBF-3DF96591AEF5}" type="slidenum">
              <a:rPr lang="en-US"/>
              <a:pPr/>
              <a:t>16</a:t>
            </a:fld>
            <a:endParaRPr lang="en-US"/>
          </a:p>
        </p:txBody>
      </p:sp>
      <p:sp>
        <p:nvSpPr>
          <p:cNvPr id="87042" name="Rectangle 2"/>
          <p:cNvSpPr>
            <a:spLocks noRot="1" noChangeArrowheads="1" noTextEdit="1"/>
          </p:cNvSpPr>
          <p:nvPr>
            <p:ph type="sldImg"/>
          </p:nvPr>
        </p:nvSpPr>
        <p:spPr>
          <a:xfrm>
            <a:off x="1144588" y="685800"/>
            <a:ext cx="4572000" cy="3429000"/>
          </a:xfrm>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32036-DE14-41CB-B0D1-D1FF7B222F60}" type="slidenum">
              <a:rPr lang="en-US"/>
              <a:pPr/>
              <a:t>17</a:t>
            </a:fld>
            <a:endParaRPr lang="en-US"/>
          </a:p>
        </p:txBody>
      </p:sp>
      <p:sp>
        <p:nvSpPr>
          <p:cNvPr id="89090" name="Rectangle 2"/>
          <p:cNvSpPr>
            <a:spLocks noRot="1" noChangeArrowheads="1" noTextEdit="1"/>
          </p:cNvSpPr>
          <p:nvPr>
            <p:ph type="sldImg"/>
          </p:nvPr>
        </p:nvSpPr>
        <p:spPr>
          <a:xfrm>
            <a:off x="1144588" y="685800"/>
            <a:ext cx="4572000" cy="3429000"/>
          </a:xfrm>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480F23-CA08-4229-A6E5-635F22DF4183}" type="slidenum">
              <a:rPr lang="en-US"/>
              <a:pPr/>
              <a:t>18</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BF143B-577A-4F39-8067-F361BDEBD343}" type="slidenum">
              <a:rPr lang="en-US"/>
              <a:pPr/>
              <a:t>2</a:t>
            </a:fld>
            <a:endParaRPr lang="en-US"/>
          </a:p>
        </p:txBody>
      </p:sp>
      <p:sp>
        <p:nvSpPr>
          <p:cNvPr id="81922" name="Rectangle 2"/>
          <p:cNvSpPr>
            <a:spLocks noRot="1" noChangeArrowheads="1" noTextEdit="1"/>
          </p:cNvSpPr>
          <p:nvPr>
            <p:ph type="sldImg"/>
          </p:nvPr>
        </p:nvSpPr>
        <p:spPr>
          <a:xfrm>
            <a:off x="1144588" y="685800"/>
            <a:ext cx="4572000" cy="3429000"/>
          </a:xfrm>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7F5A3C-E4BC-4FEA-A4E3-5B0771395189}" type="slidenum">
              <a:rPr lang="en-US"/>
              <a:pPr/>
              <a:t>3</a:t>
            </a:fld>
            <a:endParaRPr lang="en-US"/>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1D2D9E-41D9-479F-8F4D-D24528B36C08}" type="slidenum">
              <a:rPr lang="en-US"/>
              <a:pPr/>
              <a:t>4</a:t>
            </a:fld>
            <a:endParaRPr 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EF9991-1517-434D-82D8-A320B3A6080D}" type="slidenum">
              <a:rPr lang="en-US"/>
              <a:pPr/>
              <a:t>5</a:t>
            </a:fld>
            <a:endParaRPr 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8FF8A0-54E9-4B21-8C9A-8761FED43E79}" type="slidenum">
              <a:rPr lang="en-US"/>
              <a:pPr/>
              <a:t>6</a:t>
            </a:fld>
            <a:endParaRPr lang="en-US"/>
          </a:p>
        </p:txBody>
      </p:sp>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8CFEE3-1280-4000-A479-6B1365D70DB9}" type="slidenum">
              <a:rPr lang="en-US"/>
              <a:pPr/>
              <a:t>7</a:t>
            </a:fld>
            <a:endParaRPr lang="en-US"/>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42ECDD-D47E-47AC-91B6-2A970C7F66AC}" type="slidenum">
              <a:rPr lang="en-US"/>
              <a:pPr/>
              <a:t>8</a:t>
            </a:fld>
            <a:endParaRPr lang="en-US"/>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08A09A-96D1-4271-8A48-E26522B412EE}" type="slidenum">
              <a:rPr lang="en-US"/>
              <a:pPr/>
              <a:t>9</a:t>
            </a:fld>
            <a:endParaRPr 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3250" name="Group 2"/>
          <p:cNvGrpSpPr>
            <a:grpSpLocks/>
          </p:cNvGrpSpPr>
          <p:nvPr/>
        </p:nvGrpSpPr>
        <p:grpSpPr bwMode="auto">
          <a:xfrm>
            <a:off x="228600" y="3124200"/>
            <a:ext cx="8564563" cy="390525"/>
            <a:chOff x="144" y="1968"/>
            <a:chExt cx="5395" cy="246"/>
          </a:xfrm>
        </p:grpSpPr>
        <p:sp>
          <p:nvSpPr>
            <p:cNvPr id="53251" name="Freeform 3"/>
            <p:cNvSpPr>
              <a:spLocks/>
            </p:cNvSpPr>
            <p:nvPr userDrawn="1"/>
          </p:nvSpPr>
          <p:spPr bwMode="auto">
            <a:xfrm rot="-5400000" flipH="1" flipV="1">
              <a:off x="2794" y="-586"/>
              <a:ext cx="96" cy="5395"/>
            </a:xfrm>
            <a:custGeom>
              <a:avLst/>
              <a:gdLst/>
              <a:ahLst/>
              <a:cxnLst>
                <a:cxn ang="0">
                  <a:pos x="91" y="526"/>
                </a:cxn>
                <a:cxn ang="0">
                  <a:pos x="211" y="175"/>
                </a:cxn>
                <a:cxn ang="0">
                  <a:pos x="443" y="32"/>
                </a:cxn>
                <a:cxn ang="0">
                  <a:pos x="802" y="32"/>
                </a:cxn>
                <a:cxn ang="0">
                  <a:pos x="1206" y="10"/>
                </a:cxn>
                <a:cxn ang="0">
                  <a:pos x="1482" y="25"/>
                </a:cxn>
                <a:cxn ang="0">
                  <a:pos x="1655" y="160"/>
                </a:cxn>
                <a:cxn ang="0">
                  <a:pos x="1655" y="406"/>
                </a:cxn>
                <a:cxn ang="0">
                  <a:pos x="1572" y="736"/>
                </a:cxn>
                <a:cxn ang="0">
                  <a:pos x="1565" y="1177"/>
                </a:cxn>
                <a:cxn ang="0">
                  <a:pos x="1632" y="1581"/>
                </a:cxn>
                <a:cxn ang="0">
                  <a:pos x="1692" y="2232"/>
                </a:cxn>
                <a:cxn ang="0">
                  <a:pos x="1587" y="2830"/>
                </a:cxn>
                <a:cxn ang="0">
                  <a:pos x="1625" y="3055"/>
                </a:cxn>
                <a:cxn ang="0">
                  <a:pos x="1535" y="3234"/>
                </a:cxn>
                <a:cxn ang="0">
                  <a:pos x="1325" y="3234"/>
                </a:cxn>
                <a:cxn ang="0">
                  <a:pos x="921" y="3204"/>
                </a:cxn>
                <a:cxn ang="0">
                  <a:pos x="510" y="3249"/>
                </a:cxn>
                <a:cxn ang="0">
                  <a:pos x="136" y="3167"/>
                </a:cxn>
                <a:cxn ang="0">
                  <a:pos x="39" y="2950"/>
                </a:cxn>
                <a:cxn ang="0">
                  <a:pos x="99" y="2651"/>
                </a:cxn>
                <a:cxn ang="0">
                  <a:pos x="99" y="2232"/>
                </a:cxn>
                <a:cxn ang="0">
                  <a:pos x="9" y="1813"/>
                </a:cxn>
                <a:cxn ang="0">
                  <a:pos x="46" y="1259"/>
                </a:cxn>
                <a:cxn ang="0">
                  <a:pos x="61" y="915"/>
                </a:cxn>
                <a:cxn ang="0">
                  <a:pos x="91" y="526"/>
                </a:cxn>
              </a:cxnLst>
              <a:rect l="0" t="0" r="r" b="b"/>
              <a:pathLst>
                <a:path w="1699" h="3264">
                  <a:moveTo>
                    <a:pt x="91" y="526"/>
                  </a:moveTo>
                  <a:cubicBezTo>
                    <a:pt x="116" y="403"/>
                    <a:pt x="152" y="257"/>
                    <a:pt x="211" y="175"/>
                  </a:cubicBezTo>
                  <a:cubicBezTo>
                    <a:pt x="270" y="93"/>
                    <a:pt x="345" y="56"/>
                    <a:pt x="443" y="32"/>
                  </a:cubicBezTo>
                  <a:cubicBezTo>
                    <a:pt x="541" y="8"/>
                    <a:pt x="675" y="36"/>
                    <a:pt x="802" y="32"/>
                  </a:cubicBezTo>
                  <a:cubicBezTo>
                    <a:pt x="929" y="28"/>
                    <a:pt x="1093" y="11"/>
                    <a:pt x="1206" y="10"/>
                  </a:cubicBezTo>
                  <a:cubicBezTo>
                    <a:pt x="1319" y="9"/>
                    <a:pt x="1407" y="0"/>
                    <a:pt x="1482" y="25"/>
                  </a:cubicBezTo>
                  <a:cubicBezTo>
                    <a:pt x="1557" y="50"/>
                    <a:pt x="1626" y="97"/>
                    <a:pt x="1655" y="160"/>
                  </a:cubicBezTo>
                  <a:cubicBezTo>
                    <a:pt x="1684" y="223"/>
                    <a:pt x="1669" y="310"/>
                    <a:pt x="1655" y="406"/>
                  </a:cubicBezTo>
                  <a:cubicBezTo>
                    <a:pt x="1641" y="502"/>
                    <a:pt x="1587" y="608"/>
                    <a:pt x="1572" y="736"/>
                  </a:cubicBezTo>
                  <a:cubicBezTo>
                    <a:pt x="1557" y="864"/>
                    <a:pt x="1555" y="1036"/>
                    <a:pt x="1565" y="1177"/>
                  </a:cubicBezTo>
                  <a:cubicBezTo>
                    <a:pt x="1575" y="1318"/>
                    <a:pt x="1611" y="1405"/>
                    <a:pt x="1632" y="1581"/>
                  </a:cubicBezTo>
                  <a:cubicBezTo>
                    <a:pt x="1653" y="1757"/>
                    <a:pt x="1699" y="2024"/>
                    <a:pt x="1692" y="2232"/>
                  </a:cubicBezTo>
                  <a:cubicBezTo>
                    <a:pt x="1685" y="2440"/>
                    <a:pt x="1598" y="2693"/>
                    <a:pt x="1587" y="2830"/>
                  </a:cubicBezTo>
                  <a:cubicBezTo>
                    <a:pt x="1576" y="2967"/>
                    <a:pt x="1634" y="2988"/>
                    <a:pt x="1625" y="3055"/>
                  </a:cubicBezTo>
                  <a:cubicBezTo>
                    <a:pt x="1616" y="3122"/>
                    <a:pt x="1585" y="3204"/>
                    <a:pt x="1535" y="3234"/>
                  </a:cubicBezTo>
                  <a:cubicBezTo>
                    <a:pt x="1485" y="3264"/>
                    <a:pt x="1427" y="3239"/>
                    <a:pt x="1325" y="3234"/>
                  </a:cubicBezTo>
                  <a:cubicBezTo>
                    <a:pt x="1223" y="3229"/>
                    <a:pt x="1057" y="3202"/>
                    <a:pt x="921" y="3204"/>
                  </a:cubicBezTo>
                  <a:cubicBezTo>
                    <a:pt x="785" y="3206"/>
                    <a:pt x="641" y="3255"/>
                    <a:pt x="510" y="3249"/>
                  </a:cubicBezTo>
                  <a:cubicBezTo>
                    <a:pt x="379" y="3243"/>
                    <a:pt x="214" y="3217"/>
                    <a:pt x="136" y="3167"/>
                  </a:cubicBezTo>
                  <a:cubicBezTo>
                    <a:pt x="58" y="3117"/>
                    <a:pt x="45" y="3036"/>
                    <a:pt x="39" y="2950"/>
                  </a:cubicBezTo>
                  <a:cubicBezTo>
                    <a:pt x="33" y="2864"/>
                    <a:pt x="89" y="2771"/>
                    <a:pt x="99" y="2651"/>
                  </a:cubicBezTo>
                  <a:cubicBezTo>
                    <a:pt x="109" y="2531"/>
                    <a:pt x="114" y="2372"/>
                    <a:pt x="99" y="2232"/>
                  </a:cubicBezTo>
                  <a:cubicBezTo>
                    <a:pt x="84" y="2092"/>
                    <a:pt x="18" y="1975"/>
                    <a:pt x="9" y="1813"/>
                  </a:cubicBezTo>
                  <a:cubicBezTo>
                    <a:pt x="0" y="1651"/>
                    <a:pt x="37" y="1409"/>
                    <a:pt x="46" y="1259"/>
                  </a:cubicBezTo>
                  <a:cubicBezTo>
                    <a:pt x="55" y="1109"/>
                    <a:pt x="52" y="1036"/>
                    <a:pt x="61" y="915"/>
                  </a:cubicBezTo>
                  <a:cubicBezTo>
                    <a:pt x="70" y="794"/>
                    <a:pt x="66" y="649"/>
                    <a:pt x="91" y="526"/>
                  </a:cubicBezTo>
                  <a:close/>
                </a:path>
              </a:pathLst>
            </a:custGeom>
            <a:solidFill>
              <a:schemeClr val="accent2"/>
            </a:solidFill>
            <a:ln w="9525">
              <a:noFill/>
              <a:round/>
              <a:headEnd/>
              <a:tailEnd/>
            </a:ln>
            <a:effectLst/>
          </p:spPr>
          <p:txBody>
            <a:bodyPr wrap="none" anchor="ctr"/>
            <a:lstStyle/>
            <a:p>
              <a:endParaRPr lang="en-US"/>
            </a:p>
          </p:txBody>
        </p:sp>
        <p:grpSp>
          <p:nvGrpSpPr>
            <p:cNvPr id="53252" name="Group 4"/>
            <p:cNvGrpSpPr>
              <a:grpSpLocks/>
            </p:cNvGrpSpPr>
            <p:nvPr userDrawn="1"/>
          </p:nvGrpSpPr>
          <p:grpSpPr bwMode="auto">
            <a:xfrm>
              <a:off x="2400" y="1968"/>
              <a:ext cx="768" cy="246"/>
              <a:chOff x="1797" y="3074"/>
              <a:chExt cx="2346" cy="655"/>
            </a:xfrm>
          </p:grpSpPr>
          <p:grpSp>
            <p:nvGrpSpPr>
              <p:cNvPr id="53253" name="Group 5"/>
              <p:cNvGrpSpPr>
                <a:grpSpLocks/>
              </p:cNvGrpSpPr>
              <p:nvPr/>
            </p:nvGrpSpPr>
            <p:grpSpPr bwMode="auto">
              <a:xfrm>
                <a:off x="1797" y="3075"/>
                <a:ext cx="2346" cy="654"/>
                <a:chOff x="1865" y="1811"/>
                <a:chExt cx="2346" cy="654"/>
              </a:xfrm>
            </p:grpSpPr>
            <p:sp>
              <p:nvSpPr>
                <p:cNvPr id="53254" name="Freeform 6"/>
                <p:cNvSpPr>
                  <a:spLocks/>
                </p:cNvSpPr>
                <p:nvPr/>
              </p:nvSpPr>
              <p:spPr bwMode="auto">
                <a:xfrm>
                  <a:off x="2050" y="2008"/>
                  <a:ext cx="2161" cy="457"/>
                </a:xfrm>
                <a:custGeom>
                  <a:avLst/>
                  <a:gdLst/>
                  <a:ahLst/>
                  <a:cxnLst>
                    <a:cxn ang="0">
                      <a:pos x="7" y="139"/>
                    </a:cxn>
                    <a:cxn ang="0">
                      <a:pos x="89" y="266"/>
                    </a:cxn>
                    <a:cxn ang="0">
                      <a:pos x="187" y="333"/>
                    </a:cxn>
                    <a:cxn ang="0">
                      <a:pos x="351" y="303"/>
                    </a:cxn>
                    <a:cxn ang="0">
                      <a:pos x="561" y="281"/>
                    </a:cxn>
                    <a:cxn ang="0">
                      <a:pos x="852" y="259"/>
                    </a:cxn>
                    <a:cxn ang="0">
                      <a:pos x="1167" y="259"/>
                    </a:cxn>
                    <a:cxn ang="0">
                      <a:pos x="1541" y="318"/>
                    </a:cxn>
                    <a:cxn ang="0">
                      <a:pos x="1758" y="401"/>
                    </a:cxn>
                    <a:cxn ang="0">
                      <a:pos x="1907" y="453"/>
                    </a:cxn>
                    <a:cxn ang="0">
                      <a:pos x="2049" y="423"/>
                    </a:cxn>
                    <a:cxn ang="0">
                      <a:pos x="2109" y="348"/>
                    </a:cxn>
                    <a:cxn ang="0">
                      <a:pos x="2109" y="251"/>
                    </a:cxn>
                    <a:cxn ang="0">
                      <a:pos x="2004" y="154"/>
                    </a:cxn>
                    <a:cxn ang="0">
                      <a:pos x="1167" y="27"/>
                    </a:cxn>
                    <a:cxn ang="0">
                      <a:pos x="336" y="4"/>
                    </a:cxn>
                    <a:cxn ang="0">
                      <a:pos x="52" y="49"/>
                    </a:cxn>
                    <a:cxn ang="0">
                      <a:pos x="7" y="139"/>
                    </a:cxn>
                  </a:cxnLst>
                  <a:rect l="0" t="0" r="r" b="b"/>
                  <a:pathLst>
                    <a:path w="2161" h="457">
                      <a:moveTo>
                        <a:pt x="7" y="139"/>
                      </a:moveTo>
                      <a:cubicBezTo>
                        <a:pt x="13" y="175"/>
                        <a:pt x="59" y="234"/>
                        <a:pt x="89" y="266"/>
                      </a:cubicBezTo>
                      <a:cubicBezTo>
                        <a:pt x="119" y="298"/>
                        <a:pt x="143" y="327"/>
                        <a:pt x="187" y="333"/>
                      </a:cubicBezTo>
                      <a:cubicBezTo>
                        <a:pt x="231" y="339"/>
                        <a:pt x="289" y="312"/>
                        <a:pt x="351" y="303"/>
                      </a:cubicBezTo>
                      <a:cubicBezTo>
                        <a:pt x="413" y="294"/>
                        <a:pt x="478" y="288"/>
                        <a:pt x="561" y="281"/>
                      </a:cubicBezTo>
                      <a:cubicBezTo>
                        <a:pt x="644" y="274"/>
                        <a:pt x="751" y="263"/>
                        <a:pt x="852" y="259"/>
                      </a:cubicBezTo>
                      <a:cubicBezTo>
                        <a:pt x="953" y="255"/>
                        <a:pt x="1052" y="249"/>
                        <a:pt x="1167" y="259"/>
                      </a:cubicBezTo>
                      <a:cubicBezTo>
                        <a:pt x="1282" y="269"/>
                        <a:pt x="1443" y="294"/>
                        <a:pt x="1541" y="318"/>
                      </a:cubicBezTo>
                      <a:cubicBezTo>
                        <a:pt x="1639" y="342"/>
                        <a:pt x="1697" y="379"/>
                        <a:pt x="1758" y="401"/>
                      </a:cubicBezTo>
                      <a:cubicBezTo>
                        <a:pt x="1819" y="423"/>
                        <a:pt x="1858" y="449"/>
                        <a:pt x="1907" y="453"/>
                      </a:cubicBezTo>
                      <a:cubicBezTo>
                        <a:pt x="1956" y="457"/>
                        <a:pt x="2015" y="440"/>
                        <a:pt x="2049" y="423"/>
                      </a:cubicBezTo>
                      <a:cubicBezTo>
                        <a:pt x="2083" y="406"/>
                        <a:pt x="2099" y="377"/>
                        <a:pt x="2109" y="348"/>
                      </a:cubicBezTo>
                      <a:cubicBezTo>
                        <a:pt x="2119" y="319"/>
                        <a:pt x="2127" y="283"/>
                        <a:pt x="2109" y="251"/>
                      </a:cubicBezTo>
                      <a:cubicBezTo>
                        <a:pt x="2091" y="219"/>
                        <a:pt x="2161" y="191"/>
                        <a:pt x="2004" y="154"/>
                      </a:cubicBezTo>
                      <a:cubicBezTo>
                        <a:pt x="1847" y="117"/>
                        <a:pt x="1445" y="52"/>
                        <a:pt x="1167" y="27"/>
                      </a:cubicBezTo>
                      <a:cubicBezTo>
                        <a:pt x="889" y="2"/>
                        <a:pt x="522" y="0"/>
                        <a:pt x="336" y="4"/>
                      </a:cubicBezTo>
                      <a:cubicBezTo>
                        <a:pt x="150" y="8"/>
                        <a:pt x="104" y="27"/>
                        <a:pt x="52" y="49"/>
                      </a:cubicBezTo>
                      <a:cubicBezTo>
                        <a:pt x="0" y="71"/>
                        <a:pt x="1" y="103"/>
                        <a:pt x="7" y="139"/>
                      </a:cubicBezTo>
                      <a:close/>
                    </a:path>
                  </a:pathLst>
                </a:custGeom>
                <a:solidFill>
                  <a:schemeClr val="bg2"/>
                </a:solidFill>
                <a:ln w="9525">
                  <a:noFill/>
                  <a:round/>
                  <a:headEnd/>
                  <a:tailEnd/>
                </a:ln>
                <a:effectLst/>
              </p:spPr>
              <p:txBody>
                <a:bodyPr wrap="none" anchor="ctr"/>
                <a:lstStyle/>
                <a:p>
                  <a:endParaRPr lang="en-US"/>
                </a:p>
              </p:txBody>
            </p:sp>
            <p:sp>
              <p:nvSpPr>
                <p:cNvPr id="53255" name="Freeform 7"/>
                <p:cNvSpPr>
                  <a:spLocks/>
                </p:cNvSpPr>
                <p:nvPr/>
              </p:nvSpPr>
              <p:spPr bwMode="auto">
                <a:xfrm>
                  <a:off x="1865" y="1811"/>
                  <a:ext cx="2341" cy="585"/>
                </a:xfrm>
                <a:custGeom>
                  <a:avLst/>
                  <a:gdLst/>
                  <a:ahLst/>
                  <a:cxnLst>
                    <a:cxn ang="0">
                      <a:pos x="506" y="441"/>
                    </a:cxn>
                    <a:cxn ang="0">
                      <a:pos x="274" y="515"/>
                    </a:cxn>
                    <a:cxn ang="0">
                      <a:pos x="72" y="486"/>
                    </a:cxn>
                    <a:cxn ang="0">
                      <a:pos x="5" y="373"/>
                    </a:cxn>
                    <a:cxn ang="0">
                      <a:pos x="43" y="224"/>
                    </a:cxn>
                    <a:cxn ang="0">
                      <a:pos x="215" y="89"/>
                    </a:cxn>
                    <a:cxn ang="0">
                      <a:pos x="476" y="52"/>
                    </a:cxn>
                    <a:cxn ang="0">
                      <a:pos x="731" y="74"/>
                    </a:cxn>
                    <a:cxn ang="0">
                      <a:pos x="1090" y="37"/>
                    </a:cxn>
                    <a:cxn ang="0">
                      <a:pos x="1367" y="7"/>
                    </a:cxn>
                    <a:cxn ang="0">
                      <a:pos x="1778" y="7"/>
                    </a:cxn>
                    <a:cxn ang="0">
                      <a:pos x="2204" y="52"/>
                    </a:cxn>
                    <a:cxn ang="0">
                      <a:pos x="2287" y="111"/>
                    </a:cxn>
                    <a:cxn ang="0">
                      <a:pos x="2332" y="246"/>
                    </a:cxn>
                    <a:cxn ang="0">
                      <a:pos x="2339" y="373"/>
                    </a:cxn>
                    <a:cxn ang="0">
                      <a:pos x="2324" y="456"/>
                    </a:cxn>
                    <a:cxn ang="0">
                      <a:pos x="2339" y="538"/>
                    </a:cxn>
                    <a:cxn ang="0">
                      <a:pos x="2309" y="583"/>
                    </a:cxn>
                    <a:cxn ang="0">
                      <a:pos x="2234" y="553"/>
                    </a:cxn>
                    <a:cxn ang="0">
                      <a:pos x="2062" y="486"/>
                    </a:cxn>
                    <a:cxn ang="0">
                      <a:pos x="1778" y="448"/>
                    </a:cxn>
                    <a:cxn ang="0">
                      <a:pos x="1613" y="448"/>
                    </a:cxn>
                    <a:cxn ang="0">
                      <a:pos x="1329" y="418"/>
                    </a:cxn>
                    <a:cxn ang="0">
                      <a:pos x="1195" y="411"/>
                    </a:cxn>
                    <a:cxn ang="0">
                      <a:pos x="895" y="426"/>
                    </a:cxn>
                    <a:cxn ang="0">
                      <a:pos x="671" y="411"/>
                    </a:cxn>
                    <a:cxn ang="0">
                      <a:pos x="506" y="441"/>
                    </a:cxn>
                  </a:cxnLst>
                  <a:rect l="0" t="0" r="r" b="b"/>
                  <a:pathLst>
                    <a:path w="2341" h="585">
                      <a:moveTo>
                        <a:pt x="506" y="441"/>
                      </a:moveTo>
                      <a:cubicBezTo>
                        <a:pt x="440" y="458"/>
                        <a:pt x="346" y="507"/>
                        <a:pt x="274" y="515"/>
                      </a:cubicBezTo>
                      <a:cubicBezTo>
                        <a:pt x="202" y="523"/>
                        <a:pt x="117" y="510"/>
                        <a:pt x="72" y="486"/>
                      </a:cubicBezTo>
                      <a:cubicBezTo>
                        <a:pt x="27" y="462"/>
                        <a:pt x="10" y="417"/>
                        <a:pt x="5" y="373"/>
                      </a:cubicBezTo>
                      <a:cubicBezTo>
                        <a:pt x="0" y="329"/>
                        <a:pt x="8" y="271"/>
                        <a:pt x="43" y="224"/>
                      </a:cubicBezTo>
                      <a:cubicBezTo>
                        <a:pt x="78" y="177"/>
                        <a:pt x="143" y="118"/>
                        <a:pt x="215" y="89"/>
                      </a:cubicBezTo>
                      <a:cubicBezTo>
                        <a:pt x="287" y="60"/>
                        <a:pt x="390" y="55"/>
                        <a:pt x="476" y="52"/>
                      </a:cubicBezTo>
                      <a:cubicBezTo>
                        <a:pt x="562" y="49"/>
                        <a:pt x="629" y="77"/>
                        <a:pt x="731" y="74"/>
                      </a:cubicBezTo>
                      <a:cubicBezTo>
                        <a:pt x="833" y="71"/>
                        <a:pt x="984" y="48"/>
                        <a:pt x="1090" y="37"/>
                      </a:cubicBezTo>
                      <a:cubicBezTo>
                        <a:pt x="1196" y="26"/>
                        <a:pt x="1252" y="12"/>
                        <a:pt x="1367" y="7"/>
                      </a:cubicBezTo>
                      <a:cubicBezTo>
                        <a:pt x="1482" y="2"/>
                        <a:pt x="1639" y="0"/>
                        <a:pt x="1778" y="7"/>
                      </a:cubicBezTo>
                      <a:cubicBezTo>
                        <a:pt x="1917" y="14"/>
                        <a:pt x="2119" y="35"/>
                        <a:pt x="2204" y="52"/>
                      </a:cubicBezTo>
                      <a:cubicBezTo>
                        <a:pt x="2289" y="69"/>
                        <a:pt x="2266" y="79"/>
                        <a:pt x="2287" y="111"/>
                      </a:cubicBezTo>
                      <a:cubicBezTo>
                        <a:pt x="2308" y="143"/>
                        <a:pt x="2323" y="202"/>
                        <a:pt x="2332" y="246"/>
                      </a:cubicBezTo>
                      <a:cubicBezTo>
                        <a:pt x="2341" y="290"/>
                        <a:pt x="2340" y="338"/>
                        <a:pt x="2339" y="373"/>
                      </a:cubicBezTo>
                      <a:cubicBezTo>
                        <a:pt x="2338" y="408"/>
                        <a:pt x="2324" y="429"/>
                        <a:pt x="2324" y="456"/>
                      </a:cubicBezTo>
                      <a:cubicBezTo>
                        <a:pt x="2324" y="483"/>
                        <a:pt x="2341" y="517"/>
                        <a:pt x="2339" y="538"/>
                      </a:cubicBezTo>
                      <a:cubicBezTo>
                        <a:pt x="2337" y="559"/>
                        <a:pt x="2326" y="581"/>
                        <a:pt x="2309" y="583"/>
                      </a:cubicBezTo>
                      <a:cubicBezTo>
                        <a:pt x="2292" y="585"/>
                        <a:pt x="2275" y="569"/>
                        <a:pt x="2234" y="553"/>
                      </a:cubicBezTo>
                      <a:cubicBezTo>
                        <a:pt x="2193" y="537"/>
                        <a:pt x="2138" y="504"/>
                        <a:pt x="2062" y="486"/>
                      </a:cubicBezTo>
                      <a:cubicBezTo>
                        <a:pt x="1986" y="468"/>
                        <a:pt x="1853" y="454"/>
                        <a:pt x="1778" y="448"/>
                      </a:cubicBezTo>
                      <a:cubicBezTo>
                        <a:pt x="1703" y="442"/>
                        <a:pt x="1688" y="453"/>
                        <a:pt x="1613" y="448"/>
                      </a:cubicBezTo>
                      <a:cubicBezTo>
                        <a:pt x="1538" y="443"/>
                        <a:pt x="1399" y="424"/>
                        <a:pt x="1329" y="418"/>
                      </a:cubicBezTo>
                      <a:cubicBezTo>
                        <a:pt x="1259" y="412"/>
                        <a:pt x="1267" y="410"/>
                        <a:pt x="1195" y="411"/>
                      </a:cubicBezTo>
                      <a:cubicBezTo>
                        <a:pt x="1123" y="412"/>
                        <a:pt x="982" y="426"/>
                        <a:pt x="895" y="426"/>
                      </a:cubicBezTo>
                      <a:cubicBezTo>
                        <a:pt x="808" y="426"/>
                        <a:pt x="738" y="410"/>
                        <a:pt x="671" y="411"/>
                      </a:cubicBezTo>
                      <a:cubicBezTo>
                        <a:pt x="604" y="412"/>
                        <a:pt x="572" y="424"/>
                        <a:pt x="506" y="441"/>
                      </a:cubicBezTo>
                      <a:close/>
                    </a:path>
                  </a:pathLst>
                </a:custGeom>
                <a:solidFill>
                  <a:schemeClr val="accent1"/>
                </a:solidFill>
                <a:ln w="9525">
                  <a:noFill/>
                  <a:round/>
                  <a:headEnd/>
                  <a:tailEnd/>
                </a:ln>
                <a:effectLst/>
              </p:spPr>
              <p:txBody>
                <a:bodyPr wrap="none" anchor="ctr"/>
                <a:lstStyle/>
                <a:p>
                  <a:endParaRPr lang="en-US"/>
                </a:p>
              </p:txBody>
            </p:sp>
          </p:grpSp>
          <p:sp>
            <p:nvSpPr>
              <p:cNvPr id="53256" name="Freeform 8"/>
              <p:cNvSpPr>
                <a:spLocks/>
              </p:cNvSpPr>
              <p:nvPr/>
            </p:nvSpPr>
            <p:spPr bwMode="auto">
              <a:xfrm>
                <a:off x="1863" y="3172"/>
                <a:ext cx="898" cy="397"/>
              </a:xfrm>
              <a:custGeom>
                <a:avLst/>
                <a:gdLst/>
                <a:ahLst/>
                <a:cxnLst>
                  <a:cxn ang="0">
                    <a:pos x="247" y="397"/>
                  </a:cxn>
                  <a:cxn ang="0">
                    <a:pos x="239" y="269"/>
                  </a:cxn>
                  <a:cxn ang="0">
                    <a:pos x="142" y="307"/>
                  </a:cxn>
                  <a:cxn ang="0">
                    <a:pos x="0" y="299"/>
                  </a:cxn>
                  <a:cxn ang="0">
                    <a:pos x="120" y="262"/>
                  </a:cxn>
                  <a:cxn ang="0">
                    <a:pos x="224" y="202"/>
                  </a:cxn>
                  <a:cxn ang="0">
                    <a:pos x="209" y="67"/>
                  </a:cxn>
                  <a:cxn ang="0">
                    <a:pos x="232" y="0"/>
                  </a:cxn>
                  <a:cxn ang="0">
                    <a:pos x="292" y="90"/>
                  </a:cxn>
                  <a:cxn ang="0">
                    <a:pos x="314" y="187"/>
                  </a:cxn>
                  <a:cxn ang="0">
                    <a:pos x="486" y="135"/>
                  </a:cxn>
                  <a:cxn ang="0">
                    <a:pos x="651" y="112"/>
                  </a:cxn>
                  <a:cxn ang="0">
                    <a:pos x="898" y="82"/>
                  </a:cxn>
                  <a:cxn ang="0">
                    <a:pos x="748" y="150"/>
                  </a:cxn>
                  <a:cxn ang="0">
                    <a:pos x="464" y="187"/>
                  </a:cxn>
                  <a:cxn ang="0">
                    <a:pos x="314" y="232"/>
                  </a:cxn>
                  <a:cxn ang="0">
                    <a:pos x="322" y="374"/>
                  </a:cxn>
                  <a:cxn ang="0">
                    <a:pos x="247" y="397"/>
                  </a:cxn>
                </a:cxnLst>
                <a:rect l="0" t="0" r="r" b="b"/>
                <a:pathLst>
                  <a:path w="898" h="397">
                    <a:moveTo>
                      <a:pt x="247" y="397"/>
                    </a:moveTo>
                    <a:lnTo>
                      <a:pt x="239" y="269"/>
                    </a:lnTo>
                    <a:lnTo>
                      <a:pt x="142" y="307"/>
                    </a:lnTo>
                    <a:lnTo>
                      <a:pt x="0" y="299"/>
                    </a:lnTo>
                    <a:lnTo>
                      <a:pt x="120" y="262"/>
                    </a:lnTo>
                    <a:lnTo>
                      <a:pt x="224" y="202"/>
                    </a:lnTo>
                    <a:lnTo>
                      <a:pt x="209" y="67"/>
                    </a:lnTo>
                    <a:lnTo>
                      <a:pt x="232" y="0"/>
                    </a:lnTo>
                    <a:lnTo>
                      <a:pt x="292" y="90"/>
                    </a:lnTo>
                    <a:lnTo>
                      <a:pt x="314" y="187"/>
                    </a:lnTo>
                    <a:lnTo>
                      <a:pt x="486" y="135"/>
                    </a:lnTo>
                    <a:lnTo>
                      <a:pt x="651" y="112"/>
                    </a:lnTo>
                    <a:lnTo>
                      <a:pt x="898" y="82"/>
                    </a:lnTo>
                    <a:lnTo>
                      <a:pt x="748" y="150"/>
                    </a:lnTo>
                    <a:lnTo>
                      <a:pt x="464" y="187"/>
                    </a:lnTo>
                    <a:lnTo>
                      <a:pt x="314" y="232"/>
                    </a:lnTo>
                    <a:lnTo>
                      <a:pt x="322" y="374"/>
                    </a:lnTo>
                    <a:lnTo>
                      <a:pt x="247" y="397"/>
                    </a:lnTo>
                    <a:close/>
                  </a:path>
                </a:pathLst>
              </a:custGeom>
              <a:solidFill>
                <a:schemeClr val="folHlink"/>
              </a:solidFill>
              <a:ln w="9525">
                <a:noFill/>
                <a:round/>
                <a:headEnd/>
                <a:tailEnd/>
              </a:ln>
              <a:effectLst/>
            </p:spPr>
            <p:txBody>
              <a:bodyPr wrap="none" anchor="ctr"/>
              <a:lstStyle/>
              <a:p>
                <a:endParaRPr lang="en-US"/>
              </a:p>
            </p:txBody>
          </p:sp>
          <p:sp>
            <p:nvSpPr>
              <p:cNvPr id="53257" name="Freeform 9"/>
              <p:cNvSpPr>
                <a:spLocks/>
              </p:cNvSpPr>
              <p:nvPr/>
            </p:nvSpPr>
            <p:spPr bwMode="auto">
              <a:xfrm>
                <a:off x="3352" y="3074"/>
                <a:ext cx="157" cy="337"/>
              </a:xfrm>
              <a:custGeom>
                <a:avLst/>
                <a:gdLst/>
                <a:ahLst/>
                <a:cxnLst>
                  <a:cxn ang="0">
                    <a:pos x="90" y="8"/>
                  </a:cxn>
                  <a:cxn ang="0">
                    <a:pos x="157" y="195"/>
                  </a:cxn>
                  <a:cxn ang="0">
                    <a:pos x="142" y="337"/>
                  </a:cxn>
                  <a:cxn ang="0">
                    <a:pos x="0" y="0"/>
                  </a:cxn>
                  <a:cxn ang="0">
                    <a:pos x="90" y="8"/>
                  </a:cxn>
                </a:cxnLst>
                <a:rect l="0" t="0" r="r" b="b"/>
                <a:pathLst>
                  <a:path w="157" h="337">
                    <a:moveTo>
                      <a:pt x="90" y="8"/>
                    </a:moveTo>
                    <a:lnTo>
                      <a:pt x="157" y="195"/>
                    </a:lnTo>
                    <a:lnTo>
                      <a:pt x="142" y="337"/>
                    </a:lnTo>
                    <a:lnTo>
                      <a:pt x="0" y="0"/>
                    </a:lnTo>
                    <a:lnTo>
                      <a:pt x="90" y="8"/>
                    </a:lnTo>
                    <a:close/>
                  </a:path>
                </a:pathLst>
              </a:custGeom>
              <a:solidFill>
                <a:schemeClr val="folHlink"/>
              </a:solidFill>
              <a:ln w="9525" cap="flat" cmpd="sng">
                <a:noFill/>
                <a:prstDash val="solid"/>
                <a:round/>
                <a:headEnd type="none" w="med" len="med"/>
                <a:tailEnd type="none" w="med" len="med"/>
              </a:ln>
              <a:effectLst/>
            </p:spPr>
            <p:txBody>
              <a:bodyPr wrap="none" anchor="ctr"/>
              <a:lstStyle/>
              <a:p>
                <a:endParaRPr lang="en-US"/>
              </a:p>
            </p:txBody>
          </p:sp>
          <p:sp>
            <p:nvSpPr>
              <p:cNvPr id="53258" name="Freeform 10"/>
              <p:cNvSpPr>
                <a:spLocks/>
              </p:cNvSpPr>
              <p:nvPr/>
            </p:nvSpPr>
            <p:spPr bwMode="auto">
              <a:xfrm>
                <a:off x="3306" y="3128"/>
                <a:ext cx="808" cy="396"/>
              </a:xfrm>
              <a:custGeom>
                <a:avLst/>
                <a:gdLst/>
                <a:ahLst/>
                <a:cxnLst>
                  <a:cxn ang="0">
                    <a:pos x="0" y="366"/>
                  </a:cxn>
                  <a:cxn ang="0">
                    <a:pos x="105" y="366"/>
                  </a:cxn>
                  <a:cxn ang="0">
                    <a:pos x="255" y="306"/>
                  </a:cxn>
                  <a:cxn ang="0">
                    <a:pos x="471" y="112"/>
                  </a:cxn>
                  <a:cxn ang="0">
                    <a:pos x="307" y="67"/>
                  </a:cxn>
                  <a:cxn ang="0">
                    <a:pos x="232" y="22"/>
                  </a:cxn>
                  <a:cxn ang="0">
                    <a:pos x="352" y="22"/>
                  </a:cxn>
                  <a:cxn ang="0">
                    <a:pos x="524" y="74"/>
                  </a:cxn>
                  <a:cxn ang="0">
                    <a:pos x="621" y="0"/>
                  </a:cxn>
                  <a:cxn ang="0">
                    <a:pos x="681" y="0"/>
                  </a:cxn>
                  <a:cxn ang="0">
                    <a:pos x="576" y="82"/>
                  </a:cxn>
                  <a:cxn ang="0">
                    <a:pos x="801" y="134"/>
                  </a:cxn>
                  <a:cxn ang="0">
                    <a:pos x="808" y="209"/>
                  </a:cxn>
                  <a:cxn ang="0">
                    <a:pos x="516" y="134"/>
                  </a:cxn>
                  <a:cxn ang="0">
                    <a:pos x="344" y="291"/>
                  </a:cxn>
                  <a:cxn ang="0">
                    <a:pos x="277" y="344"/>
                  </a:cxn>
                  <a:cxn ang="0">
                    <a:pos x="157" y="396"/>
                  </a:cxn>
                  <a:cxn ang="0">
                    <a:pos x="0" y="366"/>
                  </a:cxn>
                </a:cxnLst>
                <a:rect l="0" t="0" r="r" b="b"/>
                <a:pathLst>
                  <a:path w="808" h="396">
                    <a:moveTo>
                      <a:pt x="0" y="366"/>
                    </a:moveTo>
                    <a:lnTo>
                      <a:pt x="105" y="366"/>
                    </a:lnTo>
                    <a:lnTo>
                      <a:pt x="255" y="306"/>
                    </a:lnTo>
                    <a:lnTo>
                      <a:pt x="471" y="112"/>
                    </a:lnTo>
                    <a:lnTo>
                      <a:pt x="307" y="67"/>
                    </a:lnTo>
                    <a:lnTo>
                      <a:pt x="232" y="22"/>
                    </a:lnTo>
                    <a:lnTo>
                      <a:pt x="352" y="22"/>
                    </a:lnTo>
                    <a:lnTo>
                      <a:pt x="524" y="74"/>
                    </a:lnTo>
                    <a:lnTo>
                      <a:pt x="621" y="0"/>
                    </a:lnTo>
                    <a:lnTo>
                      <a:pt x="681" y="0"/>
                    </a:lnTo>
                    <a:lnTo>
                      <a:pt x="576" y="82"/>
                    </a:lnTo>
                    <a:lnTo>
                      <a:pt x="801" y="134"/>
                    </a:lnTo>
                    <a:lnTo>
                      <a:pt x="808" y="209"/>
                    </a:lnTo>
                    <a:lnTo>
                      <a:pt x="516" y="134"/>
                    </a:lnTo>
                    <a:lnTo>
                      <a:pt x="344" y="291"/>
                    </a:lnTo>
                    <a:lnTo>
                      <a:pt x="277" y="344"/>
                    </a:lnTo>
                    <a:lnTo>
                      <a:pt x="157" y="396"/>
                    </a:lnTo>
                    <a:lnTo>
                      <a:pt x="0" y="366"/>
                    </a:lnTo>
                    <a:close/>
                  </a:path>
                </a:pathLst>
              </a:custGeom>
              <a:solidFill>
                <a:schemeClr val="folHlink"/>
              </a:solidFill>
              <a:ln w="9525" cap="flat" cmpd="sng">
                <a:noFill/>
                <a:prstDash val="solid"/>
                <a:round/>
                <a:headEnd type="none" w="med" len="med"/>
                <a:tailEnd type="none" w="med" len="med"/>
              </a:ln>
              <a:effectLst/>
            </p:spPr>
            <p:txBody>
              <a:bodyPr wrap="none" anchor="ctr"/>
              <a:lstStyle/>
              <a:p>
                <a:endParaRPr lang="en-US"/>
              </a:p>
            </p:txBody>
          </p:sp>
        </p:grpSp>
      </p:grpSp>
      <p:sp>
        <p:nvSpPr>
          <p:cNvPr id="53259" name="Rectangle 11"/>
          <p:cNvSpPr>
            <a:spLocks noGrp="1" noChangeArrowheads="1"/>
          </p:cNvSpPr>
          <p:nvPr>
            <p:ph type="ctrTitle"/>
          </p:nvPr>
        </p:nvSpPr>
        <p:spPr>
          <a:xfrm>
            <a:off x="685800" y="1416050"/>
            <a:ext cx="7772400" cy="1403350"/>
          </a:xfrm>
        </p:spPr>
        <p:txBody>
          <a:bodyPr anchor="b"/>
          <a:lstStyle>
            <a:lvl1pPr algn="ctr">
              <a:defRPr/>
            </a:lvl1pPr>
          </a:lstStyle>
          <a:p>
            <a:r>
              <a:rPr lang="en-US"/>
              <a:t>Click to edit Master title style</a:t>
            </a:r>
          </a:p>
        </p:txBody>
      </p:sp>
      <p:sp>
        <p:nvSpPr>
          <p:cNvPr id="53260" name="Rectangle 12"/>
          <p:cNvSpPr>
            <a:spLocks noGrp="1" noChangeArrowheads="1"/>
          </p:cNvSpPr>
          <p:nvPr>
            <p:ph type="subTitle" idx="1"/>
          </p:nvPr>
        </p:nvSpPr>
        <p:spPr>
          <a:xfrm>
            <a:off x="1371600" y="3886200"/>
            <a:ext cx="6400800" cy="1066800"/>
          </a:xfrm>
        </p:spPr>
        <p:txBody>
          <a:bodyPr>
            <a:spAutoFit/>
          </a:bodyPr>
          <a:lstStyle>
            <a:lvl1pPr marL="0" indent="0" algn="ctr">
              <a:buFontTx/>
              <a:buNone/>
              <a:defRPr/>
            </a:lvl1pPr>
          </a:lstStyle>
          <a:p>
            <a:r>
              <a:rPr lang="en-US"/>
              <a:t>Click to edit Master subtitle style</a:t>
            </a:r>
          </a:p>
        </p:txBody>
      </p:sp>
      <p:sp>
        <p:nvSpPr>
          <p:cNvPr id="53261" name="Rectangle 13"/>
          <p:cNvSpPr>
            <a:spLocks noGrp="1" noChangeArrowheads="1"/>
          </p:cNvSpPr>
          <p:nvPr>
            <p:ph type="dt" sz="half" idx="2"/>
          </p:nvPr>
        </p:nvSpPr>
        <p:spPr>
          <a:xfrm>
            <a:off x="685800" y="6324600"/>
            <a:ext cx="1905000" cy="457200"/>
          </a:xfrm>
        </p:spPr>
        <p:txBody>
          <a:bodyPr/>
          <a:lstStyle>
            <a:lvl1pPr>
              <a:defRPr/>
            </a:lvl1pPr>
          </a:lstStyle>
          <a:p>
            <a:endParaRPr lang="en-US"/>
          </a:p>
        </p:txBody>
      </p:sp>
      <p:sp>
        <p:nvSpPr>
          <p:cNvPr id="53262" name="Rectangle 14"/>
          <p:cNvSpPr>
            <a:spLocks noGrp="1" noChangeArrowheads="1"/>
          </p:cNvSpPr>
          <p:nvPr>
            <p:ph type="ftr" sz="quarter" idx="3"/>
          </p:nvPr>
        </p:nvSpPr>
        <p:spPr>
          <a:xfrm>
            <a:off x="3124200" y="6324600"/>
            <a:ext cx="2895600" cy="457200"/>
          </a:xfrm>
        </p:spPr>
        <p:txBody>
          <a:bodyPr/>
          <a:lstStyle>
            <a:lvl1pPr>
              <a:defRPr/>
            </a:lvl1pPr>
          </a:lstStyle>
          <a:p>
            <a:endParaRPr lang="en-US"/>
          </a:p>
        </p:txBody>
      </p:sp>
      <p:sp>
        <p:nvSpPr>
          <p:cNvPr id="53263" name="Rectangle 15"/>
          <p:cNvSpPr>
            <a:spLocks noGrp="1" noChangeArrowheads="1"/>
          </p:cNvSpPr>
          <p:nvPr>
            <p:ph type="sldNum" sz="quarter" idx="4"/>
          </p:nvPr>
        </p:nvSpPr>
        <p:spPr>
          <a:xfrm>
            <a:off x="6553200" y="6324600"/>
            <a:ext cx="1905000" cy="457200"/>
          </a:xfrm>
        </p:spPr>
        <p:txBody>
          <a:bodyPr/>
          <a:lstStyle>
            <a:lvl1pPr>
              <a:defRPr/>
            </a:lvl1pPr>
          </a:lstStyle>
          <a:p>
            <a:fld id="{CFBF6FE5-DCE9-4D64-B08C-2E66295C9B5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516D2E-839B-4D46-95CE-CC44A44FEFF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5950" y="547688"/>
            <a:ext cx="2147888" cy="56245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7525" y="547688"/>
            <a:ext cx="6296025" cy="5624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477E32-7CBD-466C-8CEC-CD1E3346D5F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42D86F5D-B789-4C95-9C42-7E20B1028297}"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5F318743-7653-4FAE-B948-FD15DD40AFCB}"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88CE67F0-1A24-4095-9BB6-9599C1180002}"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BCD4906D-CBF2-4275-8078-7FABB1D838B3}"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00F51B24-CAE7-4896-83C8-9DC51288F94C}"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1E1AE267-5988-4B4F-9463-4CCE3A714003}"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D23CEABD-B0E2-496D-8BE7-7C8EC693FE8D}"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6C70A563-6705-414C-872F-801FF927F5A9}"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fld id="{B083053B-3B01-4B60-8121-9C1FD485B069}" type="slidenum">
              <a:rPr lang="en-US"/>
              <a:pPr/>
              <a:t>‹#›</a:t>
            </a:fld>
            <a:endParaRPr lang="en-US"/>
          </a:p>
        </p:txBody>
      </p:sp>
      <p:sp>
        <p:nvSpPr>
          <p:cNvPr id="9" name="Slide Number Placeholder 8"/>
          <p:cNvSpPr>
            <a:spLocks noGrp="1"/>
          </p:cNvSpPr>
          <p:nvPr>
            <p:ph type="sldNum" sz="quarter" idx="12"/>
          </p:nvPr>
        </p:nvSpPr>
        <p:spPr/>
        <p:txBody>
          <a:bodyPr/>
          <a:lstStyle>
            <a:lvl1pPr>
              <a:defRPr/>
            </a:lvl1pPr>
          </a:lstStyle>
          <a:p>
            <a:fld id="{58A41798-949E-4EF7-BCBB-DC2BE4D87A49}"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fld id="{E6AB99EE-8B86-44EC-875C-3E813DA0BBBB}" type="slidenum">
              <a:rPr lang="en-US"/>
              <a:pPr/>
              <a:t>‹#›</a:t>
            </a:fld>
            <a:endParaRPr lang="en-US"/>
          </a:p>
        </p:txBody>
      </p:sp>
      <p:sp>
        <p:nvSpPr>
          <p:cNvPr id="5" name="Slide Number Placeholder 4"/>
          <p:cNvSpPr>
            <a:spLocks noGrp="1"/>
          </p:cNvSpPr>
          <p:nvPr>
            <p:ph type="sldNum" sz="quarter" idx="12"/>
          </p:nvPr>
        </p:nvSpPr>
        <p:spPr/>
        <p:txBody>
          <a:bodyPr/>
          <a:lstStyle>
            <a:lvl1pPr>
              <a:defRPr/>
            </a:lvl1pPr>
          </a:lstStyle>
          <a:p>
            <a:fld id="{4F3B8DF8-8B51-4F88-9086-24111F26F977}"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fld id="{A1E939BE-D42C-4988-8F44-E5FF885AC097}" type="slidenum">
              <a:rPr lang="en-US"/>
              <a:pPr/>
              <a:t>‹#›</a:t>
            </a:fld>
            <a:endParaRPr lang="en-US"/>
          </a:p>
        </p:txBody>
      </p:sp>
      <p:sp>
        <p:nvSpPr>
          <p:cNvPr id="4" name="Slide Number Placeholder 3"/>
          <p:cNvSpPr>
            <a:spLocks noGrp="1"/>
          </p:cNvSpPr>
          <p:nvPr>
            <p:ph type="sldNum" sz="quarter" idx="12"/>
          </p:nvPr>
        </p:nvSpPr>
        <p:spPr/>
        <p:txBody>
          <a:bodyPr/>
          <a:lstStyle>
            <a:lvl1pPr>
              <a:defRPr/>
            </a:lvl1pPr>
          </a:lstStyle>
          <a:p>
            <a:fld id="{D1B20858-58D5-4D83-8BB1-9B3B7679A023}" type="slidenum">
              <a:rPr lang="en-US"/>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391FF6C1-B6B5-4C25-B271-3D5F6A0F8B17}"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44ED6A8B-FA21-493D-BC63-28A95925C1C0}"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EF8BCE-EB59-4F7D-B4E5-2465D656E130}"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2A9260C0-3C54-41D3-AF96-13E93300669D}"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F9BEB51C-D7FB-4522-A13A-FC9716877BBF}"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021A83CF-A87B-471A-98CA-F3140E354CB5}"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A5EBB6E2-5FAA-4D41-AD42-4D699EDFAA16}"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FB5B811A-2BCB-4494-8344-94CE2F5137D7}"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A7E9084B-4FA9-4EB4-8D7F-E35D5D676DF5}" type="slidenum">
              <a:rPr lang="en-US"/>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A25215-F506-431F-BD6C-C466BDB353DB}"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976834-E5C2-4BED-B13E-D94C6842771D}"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FE9A9F-3EC8-4EDA-B500-F298EA520B84}"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114E76-8B4F-422F-B573-6F0F2B6F99B3}"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41E86C7-3455-4914-BC1F-2201B3BD339E}"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190C47B-EA36-4423-ABD1-1868A4FD14BA}"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382467F-5675-4641-86D9-C84748AC1C4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8192EA-2FBC-4357-B050-0F60A7C005CD}"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DA6EB5-5734-4021-95CD-06DA2BFCD6EB}"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2E9E98-4DDC-42A0-83DE-B809BE9FA351}"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758A44-DD7E-4CF7-8B64-8FEC61FE568D}"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088202-20AE-4F7A-AC12-9EBF21078C5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C3990A-FD9C-42D9-B0F1-501B72682C4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B4E2C8A-961A-4F5B-BCD2-F43B5998851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585AE7-82FA-42E8-8C5D-FC06CD1FDF1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85688F3-3096-4FAD-AF05-417A6D0244C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D2EAF8-4687-4117-9DB4-1F207A4F04D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14B096-84F3-46C3-9555-D4276140405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52226" name="Freeform 2"/>
          <p:cNvSpPr>
            <a:spLocks/>
          </p:cNvSpPr>
          <p:nvPr/>
        </p:nvSpPr>
        <p:spPr bwMode="auto">
          <a:xfrm>
            <a:off x="-23813" y="1763713"/>
            <a:ext cx="6899276" cy="171450"/>
          </a:xfrm>
          <a:custGeom>
            <a:avLst/>
            <a:gdLst/>
            <a:ahLst/>
            <a:cxnLst>
              <a:cxn ang="0">
                <a:pos x="3477" y="10"/>
              </a:cxn>
              <a:cxn ang="0">
                <a:pos x="4057" y="17"/>
              </a:cxn>
              <a:cxn ang="0">
                <a:pos x="4293" y="30"/>
              </a:cxn>
              <a:cxn ang="0">
                <a:pos x="4293" y="50"/>
              </a:cxn>
              <a:cxn ang="0">
                <a:pos x="4329" y="73"/>
              </a:cxn>
              <a:cxn ang="0">
                <a:pos x="4305" y="89"/>
              </a:cxn>
              <a:cxn ang="0">
                <a:pos x="4082" y="99"/>
              </a:cxn>
              <a:cxn ang="0">
                <a:pos x="3675" y="99"/>
              </a:cxn>
              <a:cxn ang="0">
                <a:pos x="3129" y="94"/>
              </a:cxn>
              <a:cxn ang="0">
                <a:pos x="2401" y="94"/>
              </a:cxn>
              <a:cxn ang="0">
                <a:pos x="1733" y="98"/>
              </a:cxn>
              <a:cxn ang="0">
                <a:pos x="657" y="102"/>
              </a:cxn>
              <a:cxn ang="0">
                <a:pos x="1" y="93"/>
              </a:cxn>
              <a:cxn ang="0">
                <a:pos x="0" y="13"/>
              </a:cxn>
              <a:cxn ang="0">
                <a:pos x="657" y="12"/>
              </a:cxn>
              <a:cxn ang="0">
                <a:pos x="1349" y="7"/>
              </a:cxn>
              <a:cxn ang="0">
                <a:pos x="2265" y="9"/>
              </a:cxn>
              <a:cxn ang="0">
                <a:pos x="2834" y="8"/>
              </a:cxn>
              <a:cxn ang="0">
                <a:pos x="3477" y="10"/>
              </a:cxn>
            </a:cxnLst>
            <a:rect l="0" t="0" r="r" b="b"/>
            <a:pathLst>
              <a:path w="4346" h="108">
                <a:moveTo>
                  <a:pt x="3477" y="10"/>
                </a:moveTo>
                <a:cubicBezTo>
                  <a:pt x="3680" y="12"/>
                  <a:pt x="3921" y="14"/>
                  <a:pt x="4057" y="17"/>
                </a:cubicBezTo>
                <a:cubicBezTo>
                  <a:pt x="4192" y="20"/>
                  <a:pt x="4253" y="24"/>
                  <a:pt x="4293" y="30"/>
                </a:cubicBezTo>
                <a:cubicBezTo>
                  <a:pt x="4333" y="36"/>
                  <a:pt x="4286" y="43"/>
                  <a:pt x="4293" y="50"/>
                </a:cubicBezTo>
                <a:cubicBezTo>
                  <a:pt x="4300" y="57"/>
                  <a:pt x="4328" y="67"/>
                  <a:pt x="4329" y="73"/>
                </a:cubicBezTo>
                <a:cubicBezTo>
                  <a:pt x="4331" y="80"/>
                  <a:pt x="4346" y="85"/>
                  <a:pt x="4305" y="89"/>
                </a:cubicBezTo>
                <a:cubicBezTo>
                  <a:pt x="4263" y="93"/>
                  <a:pt x="4186" y="97"/>
                  <a:pt x="4082" y="99"/>
                </a:cubicBezTo>
                <a:cubicBezTo>
                  <a:pt x="3977" y="100"/>
                  <a:pt x="3834" y="99"/>
                  <a:pt x="3675" y="99"/>
                </a:cubicBezTo>
                <a:cubicBezTo>
                  <a:pt x="3516" y="98"/>
                  <a:pt x="3341" y="95"/>
                  <a:pt x="3129" y="94"/>
                </a:cubicBezTo>
                <a:cubicBezTo>
                  <a:pt x="2918" y="93"/>
                  <a:pt x="2634" y="94"/>
                  <a:pt x="2401" y="94"/>
                </a:cubicBezTo>
                <a:cubicBezTo>
                  <a:pt x="2168" y="95"/>
                  <a:pt x="2024" y="97"/>
                  <a:pt x="1733" y="98"/>
                </a:cubicBezTo>
                <a:cubicBezTo>
                  <a:pt x="1442" y="99"/>
                  <a:pt x="946" y="103"/>
                  <a:pt x="657" y="102"/>
                </a:cubicBezTo>
                <a:cubicBezTo>
                  <a:pt x="368" y="101"/>
                  <a:pt x="110" y="108"/>
                  <a:pt x="1" y="93"/>
                </a:cubicBezTo>
                <a:lnTo>
                  <a:pt x="0" y="13"/>
                </a:lnTo>
                <a:cubicBezTo>
                  <a:pt x="109" y="0"/>
                  <a:pt x="432" y="13"/>
                  <a:pt x="657" y="12"/>
                </a:cubicBezTo>
                <a:cubicBezTo>
                  <a:pt x="882" y="11"/>
                  <a:pt x="1082" y="7"/>
                  <a:pt x="1349" y="7"/>
                </a:cubicBezTo>
                <a:cubicBezTo>
                  <a:pt x="1617" y="6"/>
                  <a:pt x="2017" y="8"/>
                  <a:pt x="2265" y="9"/>
                </a:cubicBezTo>
                <a:cubicBezTo>
                  <a:pt x="2513" y="9"/>
                  <a:pt x="2634" y="9"/>
                  <a:pt x="2834" y="8"/>
                </a:cubicBezTo>
                <a:cubicBezTo>
                  <a:pt x="3034" y="9"/>
                  <a:pt x="3273" y="9"/>
                  <a:pt x="3477" y="10"/>
                </a:cubicBezTo>
                <a:close/>
              </a:path>
            </a:pathLst>
          </a:custGeom>
          <a:solidFill>
            <a:schemeClr val="accent2"/>
          </a:solidFill>
          <a:ln w="9525">
            <a:noFill/>
            <a:round/>
            <a:headEnd/>
            <a:tailEnd/>
          </a:ln>
          <a:effectLst/>
        </p:spPr>
        <p:txBody>
          <a:bodyPr wrap="none" anchor="ctr"/>
          <a:lstStyle/>
          <a:p>
            <a:endParaRPr lang="en-US"/>
          </a:p>
        </p:txBody>
      </p:sp>
      <p:sp>
        <p:nvSpPr>
          <p:cNvPr id="52227" name="Freeform 3"/>
          <p:cNvSpPr>
            <a:spLocks/>
          </p:cNvSpPr>
          <p:nvPr/>
        </p:nvSpPr>
        <p:spPr bwMode="auto">
          <a:xfrm>
            <a:off x="198438" y="152400"/>
            <a:ext cx="715962" cy="6400800"/>
          </a:xfrm>
          <a:custGeom>
            <a:avLst/>
            <a:gdLst/>
            <a:ahLst/>
            <a:cxnLst>
              <a:cxn ang="0">
                <a:pos x="86" y="3201"/>
              </a:cxn>
              <a:cxn ang="0">
                <a:pos x="79" y="2730"/>
              </a:cxn>
              <a:cxn ang="0">
                <a:pos x="64" y="2109"/>
              </a:cxn>
              <a:cxn ang="0">
                <a:pos x="101" y="1765"/>
              </a:cxn>
              <a:cxn ang="0">
                <a:pos x="79" y="1137"/>
              </a:cxn>
              <a:cxn ang="0">
                <a:pos x="34" y="651"/>
              </a:cxn>
              <a:cxn ang="0">
                <a:pos x="19" y="284"/>
              </a:cxn>
              <a:cxn ang="0">
                <a:pos x="49" y="45"/>
              </a:cxn>
              <a:cxn ang="0">
                <a:pos x="123" y="15"/>
              </a:cxn>
              <a:cxn ang="0">
                <a:pos x="243" y="37"/>
              </a:cxn>
              <a:cxn ang="0">
                <a:pos x="355" y="15"/>
              </a:cxn>
              <a:cxn ang="0">
                <a:pos x="512" y="7"/>
              </a:cxn>
              <a:cxn ang="0">
                <a:pos x="707" y="60"/>
              </a:cxn>
              <a:cxn ang="0">
                <a:pos x="797" y="142"/>
              </a:cxn>
              <a:cxn ang="0">
                <a:pos x="789" y="321"/>
              </a:cxn>
              <a:cxn ang="0">
                <a:pos x="804" y="658"/>
              </a:cxn>
              <a:cxn ang="0">
                <a:pos x="849" y="1047"/>
              </a:cxn>
              <a:cxn ang="0">
                <a:pos x="834" y="1586"/>
              </a:cxn>
              <a:cxn ang="0">
                <a:pos x="812" y="2199"/>
              </a:cxn>
              <a:cxn ang="0">
                <a:pos x="879" y="2812"/>
              </a:cxn>
              <a:cxn ang="0">
                <a:pos x="834" y="3329"/>
              </a:cxn>
              <a:cxn ang="0">
                <a:pos x="842" y="3957"/>
              </a:cxn>
              <a:cxn ang="0">
                <a:pos x="797" y="4054"/>
              </a:cxn>
              <a:cxn ang="0">
                <a:pos x="625" y="4084"/>
              </a:cxn>
              <a:cxn ang="0">
                <a:pos x="430" y="4039"/>
              </a:cxn>
              <a:cxn ang="0">
                <a:pos x="251" y="4069"/>
              </a:cxn>
              <a:cxn ang="0">
                <a:pos x="123" y="4114"/>
              </a:cxn>
              <a:cxn ang="0">
                <a:pos x="19" y="4062"/>
              </a:cxn>
              <a:cxn ang="0">
                <a:pos x="11" y="3875"/>
              </a:cxn>
              <a:cxn ang="0">
                <a:pos x="64" y="3598"/>
              </a:cxn>
              <a:cxn ang="0">
                <a:pos x="86" y="3201"/>
              </a:cxn>
            </a:cxnLst>
            <a:rect l="0" t="0" r="r" b="b"/>
            <a:pathLst>
              <a:path w="883" h="4115">
                <a:moveTo>
                  <a:pt x="86" y="3201"/>
                </a:moveTo>
                <a:cubicBezTo>
                  <a:pt x="89" y="3056"/>
                  <a:pt x="83" y="2912"/>
                  <a:pt x="79" y="2730"/>
                </a:cubicBezTo>
                <a:cubicBezTo>
                  <a:pt x="75" y="2548"/>
                  <a:pt x="60" y="2270"/>
                  <a:pt x="64" y="2109"/>
                </a:cubicBezTo>
                <a:cubicBezTo>
                  <a:pt x="68" y="1948"/>
                  <a:pt x="99" y="1927"/>
                  <a:pt x="101" y="1765"/>
                </a:cubicBezTo>
                <a:cubicBezTo>
                  <a:pt x="103" y="1603"/>
                  <a:pt x="90" y="1323"/>
                  <a:pt x="79" y="1137"/>
                </a:cubicBezTo>
                <a:cubicBezTo>
                  <a:pt x="68" y="951"/>
                  <a:pt x="44" y="793"/>
                  <a:pt x="34" y="651"/>
                </a:cubicBezTo>
                <a:cubicBezTo>
                  <a:pt x="24" y="509"/>
                  <a:pt x="17" y="385"/>
                  <a:pt x="19" y="284"/>
                </a:cubicBezTo>
                <a:cubicBezTo>
                  <a:pt x="21" y="183"/>
                  <a:pt x="32" y="90"/>
                  <a:pt x="49" y="45"/>
                </a:cubicBezTo>
                <a:cubicBezTo>
                  <a:pt x="66" y="0"/>
                  <a:pt x="91" y="16"/>
                  <a:pt x="123" y="15"/>
                </a:cubicBezTo>
                <a:cubicBezTo>
                  <a:pt x="155" y="14"/>
                  <a:pt x="204" y="37"/>
                  <a:pt x="243" y="37"/>
                </a:cubicBezTo>
                <a:cubicBezTo>
                  <a:pt x="282" y="37"/>
                  <a:pt x="310" y="20"/>
                  <a:pt x="355" y="15"/>
                </a:cubicBezTo>
                <a:cubicBezTo>
                  <a:pt x="400" y="10"/>
                  <a:pt x="453" y="0"/>
                  <a:pt x="512" y="7"/>
                </a:cubicBezTo>
                <a:cubicBezTo>
                  <a:pt x="571" y="14"/>
                  <a:pt x="659" y="37"/>
                  <a:pt x="707" y="60"/>
                </a:cubicBezTo>
                <a:cubicBezTo>
                  <a:pt x="755" y="83"/>
                  <a:pt x="783" y="99"/>
                  <a:pt x="797" y="142"/>
                </a:cubicBezTo>
                <a:cubicBezTo>
                  <a:pt x="811" y="185"/>
                  <a:pt x="788" y="235"/>
                  <a:pt x="789" y="321"/>
                </a:cubicBezTo>
                <a:cubicBezTo>
                  <a:pt x="790" y="407"/>
                  <a:pt x="794" y="537"/>
                  <a:pt x="804" y="658"/>
                </a:cubicBezTo>
                <a:cubicBezTo>
                  <a:pt x="814" y="779"/>
                  <a:pt x="844" y="892"/>
                  <a:pt x="849" y="1047"/>
                </a:cubicBezTo>
                <a:cubicBezTo>
                  <a:pt x="854" y="1202"/>
                  <a:pt x="840" y="1394"/>
                  <a:pt x="834" y="1586"/>
                </a:cubicBezTo>
                <a:cubicBezTo>
                  <a:pt x="828" y="1778"/>
                  <a:pt x="805" y="1995"/>
                  <a:pt x="812" y="2199"/>
                </a:cubicBezTo>
                <a:cubicBezTo>
                  <a:pt x="819" y="2403"/>
                  <a:pt x="875" y="2624"/>
                  <a:pt x="879" y="2812"/>
                </a:cubicBezTo>
                <a:cubicBezTo>
                  <a:pt x="883" y="3000"/>
                  <a:pt x="840" y="3138"/>
                  <a:pt x="834" y="3329"/>
                </a:cubicBezTo>
                <a:cubicBezTo>
                  <a:pt x="828" y="3520"/>
                  <a:pt x="848" y="3836"/>
                  <a:pt x="842" y="3957"/>
                </a:cubicBezTo>
                <a:cubicBezTo>
                  <a:pt x="836" y="4078"/>
                  <a:pt x="833" y="4033"/>
                  <a:pt x="797" y="4054"/>
                </a:cubicBezTo>
                <a:cubicBezTo>
                  <a:pt x="761" y="4075"/>
                  <a:pt x="686" y="4086"/>
                  <a:pt x="625" y="4084"/>
                </a:cubicBezTo>
                <a:cubicBezTo>
                  <a:pt x="564" y="4082"/>
                  <a:pt x="492" y="4041"/>
                  <a:pt x="430" y="4039"/>
                </a:cubicBezTo>
                <a:cubicBezTo>
                  <a:pt x="368" y="4037"/>
                  <a:pt x="302" y="4057"/>
                  <a:pt x="251" y="4069"/>
                </a:cubicBezTo>
                <a:cubicBezTo>
                  <a:pt x="200" y="4081"/>
                  <a:pt x="162" y="4115"/>
                  <a:pt x="123" y="4114"/>
                </a:cubicBezTo>
                <a:cubicBezTo>
                  <a:pt x="84" y="4113"/>
                  <a:pt x="38" y="4102"/>
                  <a:pt x="19" y="4062"/>
                </a:cubicBezTo>
                <a:cubicBezTo>
                  <a:pt x="0" y="4022"/>
                  <a:pt x="3" y="3952"/>
                  <a:pt x="11" y="3875"/>
                </a:cubicBezTo>
                <a:cubicBezTo>
                  <a:pt x="19" y="3798"/>
                  <a:pt x="51" y="3710"/>
                  <a:pt x="64" y="3598"/>
                </a:cubicBezTo>
                <a:cubicBezTo>
                  <a:pt x="77" y="3486"/>
                  <a:pt x="83" y="3346"/>
                  <a:pt x="86" y="3201"/>
                </a:cubicBezTo>
                <a:close/>
              </a:path>
            </a:pathLst>
          </a:custGeom>
          <a:solidFill>
            <a:schemeClr val="hlink">
              <a:alpha val="50000"/>
            </a:schemeClr>
          </a:solidFill>
          <a:ln w="9525" cap="flat" cmpd="sng">
            <a:noFill/>
            <a:prstDash val="solid"/>
            <a:round/>
            <a:headEnd type="none" w="med" len="med"/>
            <a:tailEnd type="none" w="med" len="med"/>
          </a:ln>
          <a:effectLst/>
        </p:spPr>
        <p:txBody>
          <a:bodyPr wrap="none" anchor="ctr"/>
          <a:lstStyle/>
          <a:p>
            <a:endParaRPr lang="en-US"/>
          </a:p>
        </p:txBody>
      </p:sp>
      <p:sp>
        <p:nvSpPr>
          <p:cNvPr id="52228" name="Freeform 4"/>
          <p:cNvSpPr>
            <a:spLocks/>
          </p:cNvSpPr>
          <p:nvPr/>
        </p:nvSpPr>
        <p:spPr bwMode="invGray">
          <a:xfrm>
            <a:off x="323850" y="1157288"/>
            <a:ext cx="152400" cy="914400"/>
          </a:xfrm>
          <a:custGeom>
            <a:avLst/>
            <a:gdLst/>
            <a:ahLst/>
            <a:cxnLst>
              <a:cxn ang="0">
                <a:pos x="92" y="0"/>
              </a:cxn>
              <a:cxn ang="0">
                <a:pos x="81" y="170"/>
              </a:cxn>
              <a:cxn ang="0">
                <a:pos x="51" y="362"/>
              </a:cxn>
              <a:cxn ang="0">
                <a:pos x="74" y="539"/>
              </a:cxn>
              <a:cxn ang="0">
                <a:pos x="88" y="709"/>
              </a:cxn>
              <a:cxn ang="0">
                <a:pos x="110" y="842"/>
              </a:cxn>
              <a:cxn ang="0">
                <a:pos x="81" y="768"/>
              </a:cxn>
              <a:cxn ang="0">
                <a:pos x="59" y="716"/>
              </a:cxn>
              <a:cxn ang="0">
                <a:pos x="29" y="598"/>
              </a:cxn>
              <a:cxn ang="0">
                <a:pos x="0" y="414"/>
              </a:cxn>
              <a:cxn ang="0">
                <a:pos x="22" y="251"/>
              </a:cxn>
              <a:cxn ang="0">
                <a:pos x="51" y="81"/>
              </a:cxn>
              <a:cxn ang="0">
                <a:pos x="92" y="0"/>
              </a:cxn>
            </a:cxnLst>
            <a:rect l="0" t="0" r="r" b="b"/>
            <a:pathLst>
              <a:path w="110" h="842">
                <a:moveTo>
                  <a:pt x="92" y="0"/>
                </a:moveTo>
                <a:lnTo>
                  <a:pt x="81" y="170"/>
                </a:lnTo>
                <a:lnTo>
                  <a:pt x="51" y="362"/>
                </a:lnTo>
                <a:lnTo>
                  <a:pt x="74" y="539"/>
                </a:lnTo>
                <a:lnTo>
                  <a:pt x="88" y="709"/>
                </a:lnTo>
                <a:lnTo>
                  <a:pt x="110" y="842"/>
                </a:lnTo>
                <a:lnTo>
                  <a:pt x="81" y="768"/>
                </a:lnTo>
                <a:lnTo>
                  <a:pt x="59" y="716"/>
                </a:lnTo>
                <a:lnTo>
                  <a:pt x="29" y="598"/>
                </a:lnTo>
                <a:lnTo>
                  <a:pt x="0" y="414"/>
                </a:lnTo>
                <a:lnTo>
                  <a:pt x="22" y="251"/>
                </a:lnTo>
                <a:lnTo>
                  <a:pt x="51" y="81"/>
                </a:lnTo>
                <a:lnTo>
                  <a:pt x="92" y="0"/>
                </a:lnTo>
                <a:close/>
              </a:path>
            </a:pathLst>
          </a:custGeom>
          <a:solidFill>
            <a:schemeClr val="tx1"/>
          </a:solidFill>
          <a:ln w="9525">
            <a:noFill/>
            <a:round/>
            <a:headEnd/>
            <a:tailEnd/>
          </a:ln>
          <a:effectLst/>
        </p:spPr>
        <p:txBody>
          <a:bodyPr wrap="none" anchor="ctr"/>
          <a:lstStyle/>
          <a:p>
            <a:endParaRPr lang="en-US"/>
          </a:p>
        </p:txBody>
      </p:sp>
      <p:sp>
        <p:nvSpPr>
          <p:cNvPr id="52229" name="Rectangle 5"/>
          <p:cNvSpPr>
            <a:spLocks noGrp="1" noChangeArrowheads="1"/>
          </p:cNvSpPr>
          <p:nvPr>
            <p:ph type="title"/>
          </p:nvPr>
        </p:nvSpPr>
        <p:spPr bwMode="auto">
          <a:xfrm>
            <a:off x="517525" y="547688"/>
            <a:ext cx="8596313" cy="7477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52230" name="Rectangle 6"/>
          <p:cNvSpPr>
            <a:spLocks noGrp="1" noChangeArrowheads="1"/>
          </p:cNvSpPr>
          <p:nvPr>
            <p:ph type="body" idx="1"/>
          </p:nvPr>
        </p:nvSpPr>
        <p:spPr bwMode="auto">
          <a:xfrm>
            <a:off x="1066800" y="2057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1" name="Rectangle 7"/>
          <p:cNvSpPr>
            <a:spLocks noGrp="1" noChangeArrowheads="1"/>
          </p:cNvSpPr>
          <p:nvPr>
            <p:ph type="dt" sz="half" idx="2"/>
          </p:nvPr>
        </p:nvSpPr>
        <p:spPr bwMode="auto">
          <a:xfrm>
            <a:off x="1066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52232" name="Rectangle 8"/>
          <p:cNvSpPr>
            <a:spLocks noGrp="1" noChangeArrowheads="1"/>
          </p:cNvSpPr>
          <p:nvPr>
            <p:ph type="ftr" sz="quarter" idx="3"/>
          </p:nvPr>
        </p:nvSpPr>
        <p:spPr bwMode="auto">
          <a:xfrm>
            <a:off x="3505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52233" name="Rectangle 9"/>
          <p:cNvSpPr>
            <a:spLocks noGrp="1" noChangeArrowheads="1"/>
          </p:cNvSpPr>
          <p:nvPr>
            <p:ph type="sldNum" sz="quarter" idx="4"/>
          </p:nvPr>
        </p:nvSpPr>
        <p:spPr bwMode="auto">
          <a:xfrm>
            <a:off x="6934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4D6AB83E-8FDD-401C-B2A5-DC4402A106B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rtl="0" fontAlgn="base">
        <a:spcBef>
          <a:spcPct val="0"/>
        </a:spcBef>
        <a:spcAft>
          <a:spcPct val="0"/>
        </a:spcAft>
        <a:defRPr sz="4300">
          <a:solidFill>
            <a:schemeClr val="tx2"/>
          </a:solidFill>
          <a:latin typeface="+mj-lt"/>
          <a:ea typeface="+mj-ea"/>
          <a:cs typeface="+mj-cs"/>
        </a:defRPr>
      </a:lvl1pPr>
      <a:lvl2pPr algn="l" rtl="0" fontAlgn="base">
        <a:spcBef>
          <a:spcPct val="0"/>
        </a:spcBef>
        <a:spcAft>
          <a:spcPct val="0"/>
        </a:spcAft>
        <a:defRPr sz="4300">
          <a:solidFill>
            <a:schemeClr val="tx2"/>
          </a:solidFill>
          <a:latin typeface="Comic Sans MS" pitchFamily="66" charset="0"/>
        </a:defRPr>
      </a:lvl2pPr>
      <a:lvl3pPr algn="l" rtl="0" fontAlgn="base">
        <a:spcBef>
          <a:spcPct val="0"/>
        </a:spcBef>
        <a:spcAft>
          <a:spcPct val="0"/>
        </a:spcAft>
        <a:defRPr sz="4300">
          <a:solidFill>
            <a:schemeClr val="tx2"/>
          </a:solidFill>
          <a:latin typeface="Comic Sans MS" pitchFamily="66" charset="0"/>
        </a:defRPr>
      </a:lvl3pPr>
      <a:lvl4pPr algn="l" rtl="0" fontAlgn="base">
        <a:spcBef>
          <a:spcPct val="0"/>
        </a:spcBef>
        <a:spcAft>
          <a:spcPct val="0"/>
        </a:spcAft>
        <a:defRPr sz="4300">
          <a:solidFill>
            <a:schemeClr val="tx2"/>
          </a:solidFill>
          <a:latin typeface="Comic Sans MS" pitchFamily="66" charset="0"/>
        </a:defRPr>
      </a:lvl4pPr>
      <a:lvl5pPr algn="l" rtl="0" fontAlgn="base">
        <a:spcBef>
          <a:spcPct val="0"/>
        </a:spcBef>
        <a:spcAft>
          <a:spcPct val="0"/>
        </a:spcAft>
        <a:defRPr sz="4300">
          <a:solidFill>
            <a:schemeClr val="tx2"/>
          </a:solidFill>
          <a:latin typeface="Comic Sans MS" pitchFamily="66" charset="0"/>
        </a:defRPr>
      </a:lvl5pPr>
      <a:lvl6pPr marL="457200" algn="l" rtl="0" fontAlgn="base">
        <a:spcBef>
          <a:spcPct val="0"/>
        </a:spcBef>
        <a:spcAft>
          <a:spcPct val="0"/>
        </a:spcAft>
        <a:defRPr sz="4300">
          <a:solidFill>
            <a:schemeClr val="tx2"/>
          </a:solidFill>
          <a:latin typeface="Comic Sans MS" pitchFamily="66" charset="0"/>
        </a:defRPr>
      </a:lvl6pPr>
      <a:lvl7pPr marL="914400" algn="l" rtl="0" fontAlgn="base">
        <a:spcBef>
          <a:spcPct val="0"/>
        </a:spcBef>
        <a:spcAft>
          <a:spcPct val="0"/>
        </a:spcAft>
        <a:defRPr sz="4300">
          <a:solidFill>
            <a:schemeClr val="tx2"/>
          </a:solidFill>
          <a:latin typeface="Comic Sans MS" pitchFamily="66" charset="0"/>
        </a:defRPr>
      </a:lvl7pPr>
      <a:lvl8pPr marL="1371600" algn="l" rtl="0" fontAlgn="base">
        <a:spcBef>
          <a:spcPct val="0"/>
        </a:spcBef>
        <a:spcAft>
          <a:spcPct val="0"/>
        </a:spcAft>
        <a:defRPr sz="4300">
          <a:solidFill>
            <a:schemeClr val="tx2"/>
          </a:solidFill>
          <a:latin typeface="Comic Sans MS" pitchFamily="66" charset="0"/>
        </a:defRPr>
      </a:lvl8pPr>
      <a:lvl9pPr marL="1828800" algn="l" rtl="0" fontAlgn="base">
        <a:spcBef>
          <a:spcPct val="0"/>
        </a:spcBef>
        <a:spcAft>
          <a:spcPct val="0"/>
        </a:spcAft>
        <a:defRPr sz="4300">
          <a:solidFill>
            <a:schemeClr val="tx2"/>
          </a:solidFill>
          <a:latin typeface="Comic Sans MS" pitchFamily="66" charset="0"/>
        </a:defRPr>
      </a:lvl9pPr>
    </p:titleStyle>
    <p:bodyStyle>
      <a:lvl1pPr marL="342900" indent="-342900" algn="l" rtl="0" fontAlgn="base">
        <a:spcBef>
          <a:spcPct val="20000"/>
        </a:spcBef>
        <a:spcAft>
          <a:spcPct val="0"/>
        </a:spcAft>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5"/>
        </a:buBlip>
        <a:defRPr sz="2800">
          <a:solidFill>
            <a:schemeClr val="tx1"/>
          </a:solidFill>
          <a:latin typeface="+mn-lt"/>
        </a:defRPr>
      </a:lvl2pPr>
      <a:lvl3pPr marL="1143000" indent="-228600" algn="l" rtl="0" fontAlgn="base">
        <a:spcBef>
          <a:spcPct val="20000"/>
        </a:spcBef>
        <a:spcAft>
          <a:spcPct val="0"/>
        </a:spcAft>
        <a:buSzPct val="80000"/>
        <a:buBlip>
          <a:blip r:embed="rId16"/>
        </a:buBlip>
        <a:defRPr sz="2400">
          <a:solidFill>
            <a:schemeClr val="tx1"/>
          </a:solidFill>
          <a:latin typeface="+mn-lt"/>
        </a:defRPr>
      </a:lvl3pPr>
      <a:lvl4pPr marL="1600200" indent="-228600" algn="l" rtl="0" fontAlgn="base">
        <a:spcBef>
          <a:spcPct val="20000"/>
        </a:spcBef>
        <a:spcAft>
          <a:spcPct val="0"/>
        </a:spcAft>
        <a:buBlip>
          <a:blip r:embed="rId14"/>
        </a:buBlip>
        <a:defRPr sz="2000">
          <a:solidFill>
            <a:schemeClr val="tx1"/>
          </a:solidFill>
          <a:latin typeface="+mn-lt"/>
        </a:defRPr>
      </a:lvl4pPr>
      <a:lvl5pPr marL="2057400" indent="-228600" algn="l" rtl="0" fontAlgn="base">
        <a:spcBef>
          <a:spcPct val="20000"/>
        </a:spcBef>
        <a:spcAft>
          <a:spcPct val="0"/>
        </a:spcAft>
        <a:buSzPct val="60000"/>
        <a:buBlip>
          <a:blip r:embed="rId15"/>
        </a:buBlip>
        <a:defRPr sz="2000">
          <a:solidFill>
            <a:schemeClr val="tx1"/>
          </a:solidFill>
          <a:latin typeface="+mn-lt"/>
        </a:defRPr>
      </a:lvl5pPr>
      <a:lvl6pPr marL="2514600" indent="-228600" algn="l" rtl="0" fontAlgn="base">
        <a:spcBef>
          <a:spcPct val="20000"/>
        </a:spcBef>
        <a:spcAft>
          <a:spcPct val="0"/>
        </a:spcAft>
        <a:buSzPct val="60000"/>
        <a:buBlip>
          <a:blip r:embed="rId15"/>
        </a:buBlip>
        <a:defRPr sz="2000">
          <a:solidFill>
            <a:schemeClr val="tx1"/>
          </a:solidFill>
          <a:latin typeface="+mn-lt"/>
        </a:defRPr>
      </a:lvl6pPr>
      <a:lvl7pPr marL="2971800" indent="-228600" algn="l" rtl="0" fontAlgn="base">
        <a:spcBef>
          <a:spcPct val="20000"/>
        </a:spcBef>
        <a:spcAft>
          <a:spcPct val="0"/>
        </a:spcAft>
        <a:buSzPct val="60000"/>
        <a:buBlip>
          <a:blip r:embed="rId15"/>
        </a:buBlip>
        <a:defRPr sz="2000">
          <a:solidFill>
            <a:schemeClr val="tx1"/>
          </a:solidFill>
          <a:latin typeface="+mn-lt"/>
        </a:defRPr>
      </a:lvl7pPr>
      <a:lvl8pPr marL="3429000" indent="-228600" algn="l" rtl="0" fontAlgn="base">
        <a:spcBef>
          <a:spcPct val="20000"/>
        </a:spcBef>
        <a:spcAft>
          <a:spcPct val="0"/>
        </a:spcAft>
        <a:buSzPct val="60000"/>
        <a:buBlip>
          <a:blip r:embed="rId15"/>
        </a:buBlip>
        <a:defRPr sz="2000">
          <a:solidFill>
            <a:schemeClr val="tx1"/>
          </a:solidFill>
          <a:latin typeface="+mn-lt"/>
        </a:defRPr>
      </a:lvl8pPr>
      <a:lvl9pPr marL="3886200" indent="-228600" algn="l" rtl="0" fontAlgn="base">
        <a:spcBef>
          <a:spcPct val="20000"/>
        </a:spcBef>
        <a:spcAft>
          <a:spcPct val="0"/>
        </a:spcAft>
        <a:buSzPct val="60000"/>
        <a:buBlip>
          <a:blip r:embed="rId15"/>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778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400">
                <a:latin typeface="+mn-lt"/>
              </a:defRPr>
            </a:lvl1pPr>
          </a:lstStyle>
          <a:p>
            <a:endParaRPr lang="en-US"/>
          </a:p>
        </p:txBody>
      </p:sp>
      <p:sp>
        <p:nvSpPr>
          <p:cNvPr id="778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eaLnBrk="0" hangingPunct="0">
              <a:defRPr sz="1400">
                <a:latin typeface="+mn-lt"/>
              </a:defRPr>
            </a:lvl1pPr>
          </a:lstStyle>
          <a:p>
            <a:fld id="{7CCDE450-E446-40DA-8C08-B13AA15B8BF8}" type="slidenum">
              <a:rPr lang="en-US"/>
              <a:pPr/>
              <a:t>‹#›</a:t>
            </a:fld>
            <a:endParaRPr lang="en-US"/>
          </a:p>
        </p:txBody>
      </p:sp>
      <p:sp>
        <p:nvSpPr>
          <p:cNvPr id="778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400">
                <a:latin typeface="+mn-lt"/>
              </a:defRPr>
            </a:lvl1pPr>
          </a:lstStyle>
          <a:p>
            <a:fld id="{51EF74C2-FCC6-464B-BE81-8A36862F944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ransition/>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49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9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849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849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FA55B210-8E0C-4D8D-BF3B-97F95074277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228600" y="228600"/>
            <a:ext cx="8642350" cy="5100638"/>
          </a:xfrm>
          <a:prstGeom prst="rect">
            <a:avLst/>
          </a:prstGeom>
          <a:noFill/>
          <a:ln w="9525">
            <a:noFill/>
            <a:miter lim="800000"/>
            <a:headEnd/>
            <a:tailEnd/>
          </a:ln>
          <a:effectLst/>
        </p:spPr>
        <p:txBody>
          <a:bodyPr lIns="0" tIns="0" rIns="0" bIns="0"/>
          <a:lstStyle/>
          <a:p>
            <a:pPr algn="ctr" eaLnBrk="0" hangingPunct="0"/>
            <a:r>
              <a:rPr lang="en-US" sz="4800" dirty="0">
                <a:solidFill>
                  <a:srgbClr val="000000"/>
                </a:solidFill>
                <a:latin typeface="Arial" charset="0"/>
              </a:rPr>
              <a:t>Project Innovation:</a:t>
            </a:r>
          </a:p>
          <a:p>
            <a:pPr algn="ctr" eaLnBrk="0" hangingPunct="0"/>
            <a:r>
              <a:rPr lang="en-US" sz="4800" dirty="0">
                <a:solidFill>
                  <a:srgbClr val="000000"/>
                </a:solidFill>
                <a:latin typeface="Arial" charset="0"/>
              </a:rPr>
              <a:t>An Example from IDEO</a:t>
            </a:r>
            <a:endParaRPr lang="en-US" sz="4400" dirty="0">
              <a:solidFill>
                <a:srgbClr val="000000"/>
              </a:solidFill>
              <a:latin typeface="Arial" charset="0"/>
            </a:endParaRPr>
          </a:p>
          <a:p>
            <a:pPr algn="ctr" eaLnBrk="0" hangingPunct="0"/>
            <a:endParaRPr lang="en-US" sz="3200" dirty="0">
              <a:solidFill>
                <a:srgbClr val="000000"/>
              </a:solidFill>
              <a:latin typeface="Arial" charset="0"/>
            </a:endParaRPr>
          </a:p>
          <a:p>
            <a:pPr algn="ctr" eaLnBrk="0" hangingPunct="0"/>
            <a:r>
              <a:rPr lang="en-US" sz="3200" dirty="0">
                <a:solidFill>
                  <a:srgbClr val="000000"/>
                </a:solidFill>
                <a:latin typeface="Arial" charset="0"/>
              </a:rPr>
              <a:t>Karl A. Smith</a:t>
            </a:r>
          </a:p>
          <a:p>
            <a:pPr algn="ctr" eaLnBrk="0" hangingPunct="0"/>
            <a:r>
              <a:rPr lang="en-US" sz="3200" dirty="0">
                <a:solidFill>
                  <a:srgbClr val="000000"/>
                </a:solidFill>
                <a:latin typeface="Arial" charset="0"/>
              </a:rPr>
              <a:t>Purdue University/</a:t>
            </a:r>
          </a:p>
          <a:p>
            <a:pPr algn="ctr" eaLnBrk="0" hangingPunct="0"/>
            <a:r>
              <a:rPr lang="en-US" sz="3200" dirty="0">
                <a:solidFill>
                  <a:srgbClr val="000000"/>
                </a:solidFill>
                <a:latin typeface="Arial" charset="0"/>
              </a:rPr>
              <a:t>University of Minnesota</a:t>
            </a:r>
          </a:p>
          <a:p>
            <a:pPr algn="ctr" eaLnBrk="0" hangingPunct="0"/>
            <a:r>
              <a:rPr lang="en-US" dirty="0">
                <a:solidFill>
                  <a:srgbClr val="000000"/>
                </a:solidFill>
                <a:latin typeface="Arial" charset="0"/>
              </a:rPr>
              <a:t>ksmith@umn.edu</a:t>
            </a:r>
          </a:p>
          <a:p>
            <a:pPr algn="ctr" eaLnBrk="0" hangingPunct="0"/>
            <a:endParaRPr lang="en-US" dirty="0">
              <a:solidFill>
                <a:srgbClr val="000000"/>
              </a:solidFill>
              <a:latin typeface="Arial" charset="0"/>
            </a:endParaRPr>
          </a:p>
          <a:p>
            <a:pPr algn="ctr" eaLnBrk="0" hangingPunct="0"/>
            <a:r>
              <a:rPr lang="en-US" sz="3600" dirty="0">
                <a:solidFill>
                  <a:srgbClr val="000000"/>
                </a:solidFill>
                <a:latin typeface="Arial" charset="0"/>
              </a:rPr>
              <a:t>Engineers Leadership Institute</a:t>
            </a:r>
          </a:p>
          <a:p>
            <a:pPr algn="ctr" eaLnBrk="0" hangingPunct="0"/>
            <a:r>
              <a:rPr lang="en-US" sz="3600" dirty="0">
                <a:solidFill>
                  <a:srgbClr val="000000"/>
                </a:solidFill>
                <a:latin typeface="Arial" charset="0"/>
              </a:rPr>
              <a:t>Minnesota Society for</a:t>
            </a:r>
          </a:p>
          <a:p>
            <a:pPr algn="ctr" eaLnBrk="0" hangingPunct="0"/>
            <a:r>
              <a:rPr lang="en-US" sz="3600" dirty="0">
                <a:solidFill>
                  <a:srgbClr val="000000"/>
                </a:solidFill>
                <a:latin typeface="Arial" charset="0"/>
              </a:rPr>
              <a:t>Professional Engineers</a:t>
            </a:r>
          </a:p>
          <a:p>
            <a:pPr algn="ctr" eaLnBrk="0" hangingPunct="0"/>
            <a:endParaRPr lang="en-US" sz="1200" b="1" dirty="0">
              <a:solidFill>
                <a:srgbClr val="000000"/>
              </a:solidFill>
              <a:latin typeface="Arial" charset="0"/>
            </a:endParaRPr>
          </a:p>
          <a:p>
            <a:pPr algn="ctr" eaLnBrk="0" hangingPunct="0"/>
            <a:r>
              <a:rPr lang="en-US" sz="3200" dirty="0" smtClean="0">
                <a:solidFill>
                  <a:srgbClr val="000000"/>
                </a:solidFill>
                <a:latin typeface="Arial" charset="0"/>
              </a:rPr>
              <a:t>November 18, 2011</a:t>
            </a:r>
            <a:endParaRPr lang="en-US" sz="3200" dirty="0">
              <a:solidFill>
                <a:srgbClr val="000000"/>
              </a:solidFill>
              <a:latin typeface="Arial" charset="0"/>
            </a:endParaRPr>
          </a:p>
          <a:p>
            <a:pPr algn="ctr" eaLnBrk="0" hangingPunct="0"/>
            <a:endParaRPr lang="en-US" sz="3200" dirty="0">
              <a:solidFill>
                <a:srgbClr val="000000"/>
              </a:solidFill>
              <a:latin typeface="Arial" charset="0"/>
            </a:endParaRPr>
          </a:p>
        </p:txBody>
      </p:sp>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98525" y="1004888"/>
            <a:ext cx="5502275" cy="747712"/>
          </a:xfrm>
        </p:spPr>
        <p:txBody>
          <a:bodyPr/>
          <a:lstStyle/>
          <a:p>
            <a:r>
              <a:rPr lang="en-US"/>
              <a:t>Playful Rules</a:t>
            </a:r>
          </a:p>
        </p:txBody>
      </p:sp>
      <p:sp>
        <p:nvSpPr>
          <p:cNvPr id="10243" name="Rectangle 3"/>
          <p:cNvSpPr>
            <a:spLocks noGrp="1" noChangeArrowheads="1"/>
          </p:cNvSpPr>
          <p:nvPr>
            <p:ph type="body" idx="1"/>
          </p:nvPr>
        </p:nvSpPr>
        <p:spPr>
          <a:xfrm>
            <a:off x="762000" y="1981200"/>
            <a:ext cx="7696200" cy="4114800"/>
          </a:xfrm>
        </p:spPr>
        <p:txBody>
          <a:bodyPr/>
          <a:lstStyle/>
          <a:p>
            <a:r>
              <a:rPr lang="en-US"/>
              <a:t> One conversation at a time</a:t>
            </a:r>
          </a:p>
          <a:p>
            <a:r>
              <a:rPr lang="en-US"/>
              <a:t> Stay focused on the task</a:t>
            </a:r>
          </a:p>
          <a:p>
            <a:r>
              <a:rPr lang="en-US"/>
              <a:t> Encourage wild ideas</a:t>
            </a:r>
          </a:p>
          <a:p>
            <a:r>
              <a:rPr lang="en-US"/>
              <a:t> Go for quantity</a:t>
            </a:r>
          </a:p>
          <a:p>
            <a:r>
              <a:rPr lang="en-US"/>
              <a:t> Be visual</a:t>
            </a:r>
          </a:p>
          <a:p>
            <a:r>
              <a:rPr lang="en-US"/>
              <a:t> Defer judgment</a:t>
            </a:r>
          </a:p>
          <a:p>
            <a:r>
              <a:rPr lang="en-US"/>
              <a:t> Build on the ideas of others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838200" y="533400"/>
            <a:ext cx="7102475" cy="747713"/>
          </a:xfrm>
        </p:spPr>
        <p:txBody>
          <a:bodyPr/>
          <a:lstStyle/>
          <a:p>
            <a:r>
              <a:rPr lang="en-US"/>
              <a:t>IDEO’s Culture</a:t>
            </a:r>
          </a:p>
        </p:txBody>
      </p:sp>
      <p:sp>
        <p:nvSpPr>
          <p:cNvPr id="56323" name="Rectangle 3"/>
          <p:cNvSpPr>
            <a:spLocks noGrp="1" noChangeArrowheads="1"/>
          </p:cNvSpPr>
          <p:nvPr>
            <p:ph type="body" idx="1"/>
          </p:nvPr>
        </p:nvSpPr>
        <p:spPr/>
        <p:txBody>
          <a:bodyPr/>
          <a:lstStyle/>
          <a:p>
            <a:r>
              <a:rPr lang="en-US"/>
              <a:t>Employees design their own working areas.</a:t>
            </a:r>
          </a:p>
          <a:p>
            <a:r>
              <a:rPr lang="en-US"/>
              <a:t>Employees have interest and skills to work with a wide range of people.</a:t>
            </a:r>
          </a:p>
          <a:p>
            <a:r>
              <a:rPr lang="en-US"/>
              <a:t>No hierarchies.</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Build Your Greenhouse</a:t>
            </a:r>
          </a:p>
        </p:txBody>
      </p:sp>
      <p:sp>
        <p:nvSpPr>
          <p:cNvPr id="64515" name="Rectangle 3"/>
          <p:cNvSpPr>
            <a:spLocks noGrp="1" noChangeArrowheads="1"/>
          </p:cNvSpPr>
          <p:nvPr>
            <p:ph type="body" sz="half" idx="1"/>
          </p:nvPr>
        </p:nvSpPr>
        <p:spPr/>
        <p:txBody>
          <a:bodyPr/>
          <a:lstStyle/>
          <a:p>
            <a:r>
              <a:rPr lang="en-US" sz="2400"/>
              <a:t>Building Neighborhoods</a:t>
            </a:r>
          </a:p>
          <a:p>
            <a:r>
              <a:rPr lang="en-US" sz="2400"/>
              <a:t>Think Project, Think</a:t>
            </a:r>
            <a:br>
              <a:rPr lang="en-US" sz="2400"/>
            </a:br>
            <a:r>
              <a:rPr lang="en-US" sz="2400"/>
              <a:t>Personal</a:t>
            </a:r>
          </a:p>
          <a:p>
            <a:r>
              <a:rPr lang="en-US" sz="2400"/>
              <a:t>Building Blocks</a:t>
            </a:r>
          </a:p>
          <a:p>
            <a:r>
              <a:rPr lang="en-US" sz="2400"/>
              <a:t>Inspiration from Adversity</a:t>
            </a:r>
          </a:p>
          <a:p>
            <a:r>
              <a:rPr lang="en-US" sz="2400"/>
              <a:t>Prototype Your space</a:t>
            </a:r>
          </a:p>
          <a:p>
            <a:r>
              <a:rPr lang="en-US" sz="2400"/>
              <a:t>Create a Team Icon</a:t>
            </a:r>
          </a:p>
        </p:txBody>
      </p:sp>
      <p:sp>
        <p:nvSpPr>
          <p:cNvPr id="64516" name="Rectangle 4"/>
          <p:cNvSpPr>
            <a:spLocks noGrp="1" noChangeArrowheads="1"/>
          </p:cNvSpPr>
          <p:nvPr>
            <p:ph type="body" sz="half" idx="2"/>
          </p:nvPr>
        </p:nvSpPr>
        <p:spPr/>
        <p:txBody>
          <a:bodyPr/>
          <a:lstStyle/>
          <a:p>
            <a:r>
              <a:rPr lang="en-US" sz="2400"/>
              <a:t>Watch Your Body Language</a:t>
            </a:r>
          </a:p>
          <a:p>
            <a:r>
              <a:rPr lang="en-US" sz="2400"/>
              <a:t>Simple Team Space</a:t>
            </a:r>
          </a:p>
          <a:p>
            <a:r>
              <a:rPr lang="en-US" sz="2400"/>
              <a:t>Hierarchy is the Enemy of Team Space</a:t>
            </a:r>
          </a:p>
          <a:p>
            <a:r>
              <a:rPr lang="en-US" sz="2400"/>
              <a:t>Give Your Workers a View</a:t>
            </a:r>
          </a:p>
          <a:p>
            <a:r>
              <a:rPr lang="en-US" sz="2400"/>
              <a:t>Tell Stories</a:t>
            </a:r>
          </a:p>
          <a:p>
            <a:r>
              <a:rPr lang="en-US" sz="2400"/>
              <a:t>Make Your Junk Sing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Build Your Greenhouse</a:t>
            </a:r>
          </a:p>
        </p:txBody>
      </p:sp>
      <p:sp>
        <p:nvSpPr>
          <p:cNvPr id="65539" name="Rectangle 3"/>
          <p:cNvSpPr>
            <a:spLocks noGrp="1" noChangeArrowheads="1"/>
          </p:cNvSpPr>
          <p:nvPr>
            <p:ph type="body" idx="1"/>
          </p:nvPr>
        </p:nvSpPr>
        <p:spPr/>
        <p:txBody>
          <a:bodyPr/>
          <a:lstStyle/>
          <a:p>
            <a:r>
              <a:rPr lang="en-US"/>
              <a:t>Building Neighborhoods</a:t>
            </a:r>
          </a:p>
          <a:p>
            <a:pPr lvl="1"/>
            <a:r>
              <a:rPr lang="en-US"/>
              <a:t>Areas of Congregation</a:t>
            </a:r>
          </a:p>
          <a:p>
            <a:pPr lvl="2"/>
            <a:r>
              <a:rPr lang="en-US"/>
              <a:t>Lounge / Common Area</a:t>
            </a:r>
          </a:p>
          <a:p>
            <a:pPr lvl="1"/>
            <a:r>
              <a:rPr lang="en-US"/>
              <a:t>Mainstreet</a:t>
            </a:r>
          </a:p>
          <a:p>
            <a:pPr lvl="2"/>
            <a:r>
              <a:rPr lang="en-US"/>
              <a:t>Forced Interaction</a:t>
            </a:r>
          </a:p>
          <a:p>
            <a:pPr lvl="1"/>
            <a:r>
              <a:rPr lang="en-US"/>
              <a:t>Need for Privacy</a:t>
            </a:r>
          </a:p>
          <a:p>
            <a:pPr lvl="2"/>
            <a:r>
              <a:rPr lang="en-US"/>
              <a:t>Quiet Areas</a:t>
            </a:r>
          </a:p>
          <a:p>
            <a:pPr lvl="2"/>
            <a:r>
              <a:rPr lang="en-US"/>
              <a:t>Individuality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838200"/>
            <a:ext cx="8229600" cy="747713"/>
          </a:xfrm>
        </p:spPr>
        <p:txBody>
          <a:bodyPr/>
          <a:lstStyle/>
          <a:p>
            <a:r>
              <a:rPr lang="en-US"/>
              <a:t>Five steps to IDEO’s innovation</a:t>
            </a:r>
          </a:p>
        </p:txBody>
      </p:sp>
      <p:sp>
        <p:nvSpPr>
          <p:cNvPr id="1027" name="Rectangle 3"/>
          <p:cNvSpPr>
            <a:spLocks noGrp="1" noChangeArrowheads="1"/>
          </p:cNvSpPr>
          <p:nvPr>
            <p:ph type="body" idx="1"/>
          </p:nvPr>
        </p:nvSpPr>
        <p:spPr>
          <a:xfrm>
            <a:off x="762000" y="2057400"/>
            <a:ext cx="8458200" cy="4114800"/>
          </a:xfrm>
        </p:spPr>
        <p:txBody>
          <a:bodyPr/>
          <a:lstStyle/>
          <a:p>
            <a:pPr>
              <a:lnSpc>
                <a:spcPct val="90000"/>
              </a:lnSpc>
            </a:pPr>
            <a:r>
              <a:rPr lang="en-US" sz="3000"/>
              <a:t> Understand the market/client/technology/ </a:t>
            </a:r>
            <a:br>
              <a:rPr lang="en-US" sz="3000"/>
            </a:br>
            <a:r>
              <a:rPr lang="en-US" sz="3000"/>
              <a:t> constraints</a:t>
            </a:r>
          </a:p>
          <a:p>
            <a:pPr>
              <a:lnSpc>
                <a:spcPct val="90000"/>
              </a:lnSpc>
            </a:pPr>
            <a:r>
              <a:rPr lang="en-US" sz="3000"/>
              <a:t> Observe real people in real situations</a:t>
            </a:r>
          </a:p>
          <a:p>
            <a:pPr>
              <a:lnSpc>
                <a:spcPct val="90000"/>
              </a:lnSpc>
            </a:pPr>
            <a:r>
              <a:rPr lang="en-US" sz="3000"/>
              <a:t> Visualize new-to-the-world concepts &amp; </a:t>
            </a:r>
            <a:br>
              <a:rPr lang="en-US" sz="3000"/>
            </a:br>
            <a:r>
              <a:rPr lang="en-US" sz="3000"/>
              <a:t> ultimate customers</a:t>
            </a:r>
          </a:p>
          <a:p>
            <a:pPr>
              <a:lnSpc>
                <a:spcPct val="90000"/>
              </a:lnSpc>
            </a:pPr>
            <a:r>
              <a:rPr lang="en-US" sz="3000"/>
              <a:t> Evaluate &amp; refine prototypes</a:t>
            </a:r>
          </a:p>
          <a:p>
            <a:pPr>
              <a:lnSpc>
                <a:spcPct val="90000"/>
              </a:lnSpc>
            </a:pPr>
            <a:r>
              <a:rPr lang="en-US" sz="3000"/>
              <a:t> Implement new concept for commercialization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IDEO’s Method</a:t>
            </a:r>
          </a:p>
        </p:txBody>
      </p:sp>
      <p:grpSp>
        <p:nvGrpSpPr>
          <p:cNvPr id="54297" name="Group 25"/>
          <p:cNvGrpSpPr>
            <a:grpSpLocks/>
          </p:cNvGrpSpPr>
          <p:nvPr/>
        </p:nvGrpSpPr>
        <p:grpSpPr bwMode="auto">
          <a:xfrm>
            <a:off x="381000" y="2057400"/>
            <a:ext cx="8534400" cy="3505200"/>
            <a:chOff x="576" y="1488"/>
            <a:chExt cx="4800" cy="1920"/>
          </a:xfrm>
        </p:grpSpPr>
        <p:sp>
          <p:nvSpPr>
            <p:cNvPr id="54277" name="AutoShape 5"/>
            <p:cNvSpPr>
              <a:spLocks noChangeAspect="1" noChangeArrowheads="1" noTextEdit="1"/>
            </p:cNvSpPr>
            <p:nvPr/>
          </p:nvSpPr>
          <p:spPr bwMode="auto">
            <a:xfrm>
              <a:off x="576" y="1488"/>
              <a:ext cx="4752" cy="1920"/>
            </a:xfrm>
            <a:prstGeom prst="rect">
              <a:avLst/>
            </a:prstGeom>
            <a:noFill/>
            <a:ln w="9525">
              <a:noFill/>
              <a:miter lim="800000"/>
              <a:headEnd/>
              <a:tailEnd/>
            </a:ln>
          </p:spPr>
          <p:txBody>
            <a:bodyPr/>
            <a:lstStyle/>
            <a:p>
              <a:endParaRPr lang="en-US"/>
            </a:p>
          </p:txBody>
        </p:sp>
        <p:sp>
          <p:nvSpPr>
            <p:cNvPr id="54278" name="Oval 6"/>
            <p:cNvSpPr>
              <a:spLocks noChangeArrowheads="1"/>
            </p:cNvSpPr>
            <p:nvPr/>
          </p:nvSpPr>
          <p:spPr bwMode="auto">
            <a:xfrm>
              <a:off x="884" y="1769"/>
              <a:ext cx="1540" cy="1639"/>
            </a:xfrm>
            <a:prstGeom prst="ellipse">
              <a:avLst/>
            </a:prstGeom>
            <a:solidFill>
              <a:srgbClr val="CC99FF"/>
            </a:solidFill>
            <a:ln w="9525">
              <a:solidFill>
                <a:srgbClr val="000000"/>
              </a:solidFill>
              <a:round/>
              <a:headEnd/>
              <a:tailEnd/>
            </a:ln>
          </p:spPr>
          <p:txBody>
            <a:bodyPr anchor="ctr"/>
            <a:lstStyle/>
            <a:p>
              <a:endParaRPr lang="en-US"/>
            </a:p>
          </p:txBody>
        </p:sp>
        <p:sp>
          <p:nvSpPr>
            <p:cNvPr id="54279" name="Oval 7"/>
            <p:cNvSpPr>
              <a:spLocks noChangeArrowheads="1"/>
            </p:cNvSpPr>
            <p:nvPr/>
          </p:nvSpPr>
          <p:spPr bwMode="auto">
            <a:xfrm>
              <a:off x="1544" y="2050"/>
              <a:ext cx="704" cy="702"/>
            </a:xfrm>
            <a:prstGeom prst="ellipse">
              <a:avLst/>
            </a:prstGeom>
            <a:solidFill>
              <a:srgbClr val="339966"/>
            </a:solidFill>
            <a:ln w="9525">
              <a:solidFill>
                <a:srgbClr val="000000"/>
              </a:solidFill>
              <a:round/>
              <a:headEnd/>
              <a:tailEnd/>
            </a:ln>
          </p:spPr>
          <p:txBody>
            <a:bodyPr anchor="ctr"/>
            <a:lstStyle/>
            <a:p>
              <a:endParaRPr lang="en-US"/>
            </a:p>
          </p:txBody>
        </p:sp>
        <p:sp>
          <p:nvSpPr>
            <p:cNvPr id="54280" name="Oval 8"/>
            <p:cNvSpPr>
              <a:spLocks noChangeArrowheads="1"/>
            </p:cNvSpPr>
            <p:nvPr/>
          </p:nvSpPr>
          <p:spPr bwMode="auto">
            <a:xfrm>
              <a:off x="1280" y="2565"/>
              <a:ext cx="704" cy="703"/>
            </a:xfrm>
            <a:prstGeom prst="ellipse">
              <a:avLst/>
            </a:prstGeom>
            <a:solidFill>
              <a:srgbClr val="00CCFF"/>
            </a:solidFill>
            <a:ln w="9525">
              <a:solidFill>
                <a:srgbClr val="000000"/>
              </a:solidFill>
              <a:round/>
              <a:headEnd/>
              <a:tailEnd/>
            </a:ln>
          </p:spPr>
          <p:txBody>
            <a:bodyPr anchor="ctr"/>
            <a:lstStyle/>
            <a:p>
              <a:endParaRPr lang="en-US"/>
            </a:p>
          </p:txBody>
        </p:sp>
        <p:sp>
          <p:nvSpPr>
            <p:cNvPr id="54281" name="Oval 9"/>
            <p:cNvSpPr>
              <a:spLocks noChangeArrowheads="1"/>
            </p:cNvSpPr>
            <p:nvPr/>
          </p:nvSpPr>
          <p:spPr bwMode="auto">
            <a:xfrm>
              <a:off x="1016" y="2050"/>
              <a:ext cx="704" cy="702"/>
            </a:xfrm>
            <a:prstGeom prst="ellipse">
              <a:avLst/>
            </a:prstGeom>
            <a:solidFill>
              <a:srgbClr val="FFFF00"/>
            </a:solidFill>
            <a:ln w="9525">
              <a:solidFill>
                <a:srgbClr val="000000"/>
              </a:solidFill>
              <a:round/>
              <a:headEnd/>
              <a:tailEnd/>
            </a:ln>
          </p:spPr>
          <p:txBody>
            <a:bodyPr anchor="ctr"/>
            <a:lstStyle/>
            <a:p>
              <a:endParaRPr lang="en-US"/>
            </a:p>
          </p:txBody>
        </p:sp>
        <p:sp>
          <p:nvSpPr>
            <p:cNvPr id="54282" name="Text Box 10"/>
            <p:cNvSpPr txBox="1">
              <a:spLocks noChangeArrowheads="1"/>
            </p:cNvSpPr>
            <p:nvPr/>
          </p:nvSpPr>
          <p:spPr bwMode="auto">
            <a:xfrm>
              <a:off x="972" y="2190"/>
              <a:ext cx="660" cy="358"/>
            </a:xfrm>
            <a:prstGeom prst="rect">
              <a:avLst/>
            </a:prstGeom>
            <a:noFill/>
            <a:ln w="9525">
              <a:noFill/>
              <a:miter lim="800000"/>
              <a:headEnd/>
              <a:tailEnd/>
            </a:ln>
          </p:spPr>
          <p:txBody>
            <a:bodyPr lIns="65837" tIns="32918" rIns="65837" bIns="32918"/>
            <a:lstStyle/>
            <a:p>
              <a:pPr algn="ctr" eaLnBrk="0" hangingPunct="0"/>
              <a:r>
                <a:rPr lang="en-US" sz="1400">
                  <a:solidFill>
                    <a:srgbClr val="000000"/>
                  </a:solidFill>
                  <a:latin typeface="Arial" charset="0"/>
                </a:rPr>
                <a:t>user desirability</a:t>
              </a:r>
            </a:p>
          </p:txBody>
        </p:sp>
        <p:sp>
          <p:nvSpPr>
            <p:cNvPr id="54283" name="Text Box 11"/>
            <p:cNvSpPr txBox="1">
              <a:spLocks noChangeArrowheads="1"/>
            </p:cNvSpPr>
            <p:nvPr/>
          </p:nvSpPr>
          <p:spPr bwMode="auto">
            <a:xfrm>
              <a:off x="1324" y="2752"/>
              <a:ext cx="660" cy="358"/>
            </a:xfrm>
            <a:prstGeom prst="rect">
              <a:avLst/>
            </a:prstGeom>
            <a:noFill/>
            <a:ln w="9525">
              <a:noFill/>
              <a:miter lim="800000"/>
              <a:headEnd/>
              <a:tailEnd/>
            </a:ln>
          </p:spPr>
          <p:txBody>
            <a:bodyPr lIns="65837" tIns="32918" rIns="65837" bIns="32918"/>
            <a:lstStyle/>
            <a:p>
              <a:pPr algn="ctr" eaLnBrk="0" hangingPunct="0"/>
              <a:r>
                <a:rPr lang="en-US" sz="1400">
                  <a:solidFill>
                    <a:srgbClr val="000000"/>
                  </a:solidFill>
                  <a:latin typeface="Arial" charset="0"/>
                </a:rPr>
                <a:t>technical feasibility</a:t>
              </a:r>
            </a:p>
          </p:txBody>
        </p:sp>
        <p:sp>
          <p:nvSpPr>
            <p:cNvPr id="54284" name="Text Box 12"/>
            <p:cNvSpPr txBox="1">
              <a:spLocks noChangeArrowheads="1"/>
            </p:cNvSpPr>
            <p:nvPr/>
          </p:nvSpPr>
          <p:spPr bwMode="auto">
            <a:xfrm>
              <a:off x="1632" y="2208"/>
              <a:ext cx="660" cy="357"/>
            </a:xfrm>
            <a:prstGeom prst="rect">
              <a:avLst/>
            </a:prstGeom>
            <a:noFill/>
            <a:ln w="9525">
              <a:noFill/>
              <a:miter lim="800000"/>
              <a:headEnd/>
              <a:tailEnd/>
            </a:ln>
          </p:spPr>
          <p:txBody>
            <a:bodyPr lIns="65837" tIns="32918" rIns="65837" bIns="32918"/>
            <a:lstStyle/>
            <a:p>
              <a:pPr algn="ctr" eaLnBrk="0" hangingPunct="0"/>
              <a:r>
                <a:rPr lang="en-US" sz="1400">
                  <a:solidFill>
                    <a:srgbClr val="000000"/>
                  </a:solidFill>
                  <a:latin typeface="Arial" charset="0"/>
                </a:rPr>
                <a:t>business viability</a:t>
              </a:r>
            </a:p>
          </p:txBody>
        </p:sp>
        <p:sp>
          <p:nvSpPr>
            <p:cNvPr id="54285" name="Rectangle 13"/>
            <p:cNvSpPr>
              <a:spLocks noChangeArrowheads="1"/>
            </p:cNvSpPr>
            <p:nvPr/>
          </p:nvSpPr>
          <p:spPr bwMode="auto">
            <a:xfrm>
              <a:off x="2776" y="2331"/>
              <a:ext cx="968" cy="656"/>
            </a:xfrm>
            <a:prstGeom prst="rect">
              <a:avLst/>
            </a:prstGeom>
            <a:solidFill>
              <a:srgbClr val="BBE0E3"/>
            </a:solidFill>
            <a:ln w="9525">
              <a:solidFill>
                <a:srgbClr val="000000"/>
              </a:solidFill>
              <a:miter lim="800000"/>
              <a:headEnd/>
              <a:tailEnd/>
            </a:ln>
          </p:spPr>
          <p:txBody>
            <a:bodyPr anchor="ctr"/>
            <a:lstStyle/>
            <a:p>
              <a:endParaRPr lang="en-US"/>
            </a:p>
          </p:txBody>
        </p:sp>
        <p:sp>
          <p:nvSpPr>
            <p:cNvPr id="54286" name="Rectangle 14"/>
            <p:cNvSpPr>
              <a:spLocks noChangeArrowheads="1"/>
            </p:cNvSpPr>
            <p:nvPr/>
          </p:nvSpPr>
          <p:spPr bwMode="auto">
            <a:xfrm>
              <a:off x="4228" y="2378"/>
              <a:ext cx="968" cy="656"/>
            </a:xfrm>
            <a:prstGeom prst="rect">
              <a:avLst/>
            </a:prstGeom>
            <a:solidFill>
              <a:srgbClr val="BBE0E3"/>
            </a:solidFill>
            <a:ln w="9525">
              <a:solidFill>
                <a:srgbClr val="000000"/>
              </a:solidFill>
              <a:miter lim="800000"/>
              <a:headEnd/>
              <a:tailEnd/>
            </a:ln>
          </p:spPr>
          <p:txBody>
            <a:bodyPr anchor="ctr"/>
            <a:lstStyle/>
            <a:p>
              <a:endParaRPr lang="en-US"/>
            </a:p>
          </p:txBody>
        </p:sp>
        <p:sp>
          <p:nvSpPr>
            <p:cNvPr id="54287" name="Text Box 15"/>
            <p:cNvSpPr txBox="1">
              <a:spLocks noChangeArrowheads="1"/>
            </p:cNvSpPr>
            <p:nvPr/>
          </p:nvSpPr>
          <p:spPr bwMode="auto">
            <a:xfrm>
              <a:off x="2820" y="2471"/>
              <a:ext cx="880" cy="358"/>
            </a:xfrm>
            <a:prstGeom prst="rect">
              <a:avLst/>
            </a:prstGeom>
            <a:noFill/>
            <a:ln w="9525">
              <a:noFill/>
              <a:miter lim="800000"/>
              <a:headEnd/>
              <a:tailEnd/>
            </a:ln>
          </p:spPr>
          <p:txBody>
            <a:bodyPr lIns="65837" tIns="32918" rIns="65837" bIns="32918"/>
            <a:lstStyle/>
            <a:p>
              <a:pPr algn="ctr" eaLnBrk="0" hangingPunct="0"/>
              <a:r>
                <a:rPr lang="en-US" sz="1600">
                  <a:solidFill>
                    <a:srgbClr val="000000"/>
                  </a:solidFill>
                  <a:latin typeface="Arial" charset="0"/>
                </a:rPr>
                <a:t>insights and opportunities</a:t>
              </a:r>
            </a:p>
          </p:txBody>
        </p:sp>
        <p:sp>
          <p:nvSpPr>
            <p:cNvPr id="54288" name="Text Box 16"/>
            <p:cNvSpPr txBox="1">
              <a:spLocks noChangeArrowheads="1"/>
            </p:cNvSpPr>
            <p:nvPr/>
          </p:nvSpPr>
          <p:spPr bwMode="auto">
            <a:xfrm>
              <a:off x="4228" y="2565"/>
              <a:ext cx="968" cy="207"/>
            </a:xfrm>
            <a:prstGeom prst="rect">
              <a:avLst/>
            </a:prstGeom>
            <a:noFill/>
            <a:ln w="9525">
              <a:noFill/>
              <a:miter lim="800000"/>
              <a:headEnd/>
              <a:tailEnd/>
            </a:ln>
          </p:spPr>
          <p:txBody>
            <a:bodyPr lIns="65837" tIns="32918" rIns="65837" bIns="32918"/>
            <a:lstStyle/>
            <a:p>
              <a:pPr algn="ctr" eaLnBrk="0" hangingPunct="0"/>
              <a:r>
                <a:rPr lang="en-US" sz="1600">
                  <a:solidFill>
                    <a:srgbClr val="000000"/>
                  </a:solidFill>
                  <a:latin typeface="Arial" charset="0"/>
                </a:rPr>
                <a:t>implementation</a:t>
              </a:r>
            </a:p>
          </p:txBody>
        </p:sp>
        <p:cxnSp>
          <p:nvCxnSpPr>
            <p:cNvPr id="54289" name="AutoShape 17"/>
            <p:cNvCxnSpPr>
              <a:cxnSpLocks noChangeShapeType="1"/>
              <a:stCxn id="54285" idx="0"/>
            </p:cNvCxnSpPr>
            <p:nvPr/>
          </p:nvCxnSpPr>
          <p:spPr bwMode="auto">
            <a:xfrm rot="5400000" flipH="1">
              <a:off x="2363" y="1434"/>
              <a:ext cx="562" cy="1232"/>
            </a:xfrm>
            <a:prstGeom prst="bentConnector2">
              <a:avLst/>
            </a:prstGeom>
            <a:noFill/>
            <a:ln w="9525">
              <a:solidFill>
                <a:srgbClr val="000000"/>
              </a:solidFill>
              <a:miter lim="800000"/>
              <a:headEnd/>
              <a:tailEnd type="triangle" w="med" len="med"/>
            </a:ln>
          </p:spPr>
        </p:cxnSp>
        <p:cxnSp>
          <p:nvCxnSpPr>
            <p:cNvPr id="54290" name="AutoShape 18"/>
            <p:cNvCxnSpPr>
              <a:cxnSpLocks noChangeShapeType="1"/>
              <a:stCxn id="54278" idx="4"/>
              <a:endCxn id="54285" idx="2"/>
            </p:cNvCxnSpPr>
            <p:nvPr/>
          </p:nvCxnSpPr>
          <p:spPr bwMode="auto">
            <a:xfrm rot="5400000" flipH="1" flipV="1">
              <a:off x="2246" y="2395"/>
              <a:ext cx="421" cy="1606"/>
            </a:xfrm>
            <a:prstGeom prst="bentConnector3">
              <a:avLst>
                <a:gd name="adj1" fmla="val -33333"/>
              </a:avLst>
            </a:prstGeom>
            <a:noFill/>
            <a:ln w="9525">
              <a:solidFill>
                <a:srgbClr val="000000"/>
              </a:solidFill>
              <a:miter lim="800000"/>
              <a:headEnd/>
              <a:tailEnd type="triangle" w="med" len="med"/>
            </a:ln>
          </p:spPr>
        </p:cxnSp>
        <p:cxnSp>
          <p:nvCxnSpPr>
            <p:cNvPr id="54291" name="AutoShape 19"/>
            <p:cNvCxnSpPr>
              <a:cxnSpLocks noChangeShapeType="1"/>
              <a:stCxn id="54285" idx="3"/>
              <a:endCxn id="54288" idx="1"/>
            </p:cNvCxnSpPr>
            <p:nvPr/>
          </p:nvCxnSpPr>
          <p:spPr bwMode="auto">
            <a:xfrm>
              <a:off x="3744" y="2659"/>
              <a:ext cx="484" cy="9"/>
            </a:xfrm>
            <a:prstGeom prst="straightConnector1">
              <a:avLst/>
            </a:prstGeom>
            <a:noFill/>
            <a:ln w="9525">
              <a:solidFill>
                <a:srgbClr val="000000"/>
              </a:solidFill>
              <a:round/>
              <a:headEnd/>
              <a:tailEnd type="triangle" w="med" len="med"/>
            </a:ln>
          </p:spPr>
        </p:cxnSp>
        <p:sp>
          <p:nvSpPr>
            <p:cNvPr id="54292" name="Text Box 20"/>
            <p:cNvSpPr txBox="1">
              <a:spLocks noChangeArrowheads="1"/>
            </p:cNvSpPr>
            <p:nvPr/>
          </p:nvSpPr>
          <p:spPr bwMode="auto">
            <a:xfrm>
              <a:off x="576" y="1488"/>
              <a:ext cx="1012" cy="225"/>
            </a:xfrm>
            <a:prstGeom prst="rect">
              <a:avLst/>
            </a:prstGeom>
            <a:noFill/>
            <a:ln w="9525">
              <a:noFill/>
              <a:miter lim="800000"/>
              <a:headEnd/>
              <a:tailEnd/>
            </a:ln>
          </p:spPr>
          <p:txBody>
            <a:bodyPr lIns="65837" tIns="32918" rIns="65837" bIns="32918"/>
            <a:lstStyle/>
            <a:p>
              <a:pPr eaLnBrk="0" hangingPunct="0"/>
              <a:r>
                <a:rPr lang="en-US" sz="1800" b="1">
                  <a:solidFill>
                    <a:srgbClr val="000000"/>
                  </a:solidFill>
                  <a:latin typeface="Arial" charset="0"/>
                </a:rPr>
                <a:t>Observation</a:t>
              </a:r>
            </a:p>
          </p:txBody>
        </p:sp>
        <p:sp>
          <p:nvSpPr>
            <p:cNvPr id="54293" name="Text Box 21"/>
            <p:cNvSpPr txBox="1">
              <a:spLocks noChangeArrowheads="1"/>
            </p:cNvSpPr>
            <p:nvPr/>
          </p:nvSpPr>
          <p:spPr bwMode="auto">
            <a:xfrm>
              <a:off x="4228" y="1488"/>
              <a:ext cx="1148" cy="225"/>
            </a:xfrm>
            <a:prstGeom prst="rect">
              <a:avLst/>
            </a:prstGeom>
            <a:noFill/>
            <a:ln w="9525">
              <a:noFill/>
              <a:miter lim="800000"/>
              <a:headEnd/>
              <a:tailEnd/>
            </a:ln>
          </p:spPr>
          <p:txBody>
            <a:bodyPr lIns="65837" tIns="32918" rIns="65837" bIns="32918"/>
            <a:lstStyle/>
            <a:p>
              <a:pPr eaLnBrk="0" hangingPunct="0"/>
              <a:r>
                <a:rPr lang="en-US" sz="1800" b="1">
                  <a:solidFill>
                    <a:srgbClr val="000000"/>
                  </a:solidFill>
                  <a:latin typeface="Arial" charset="0"/>
                </a:rPr>
                <a:t>Implementation</a:t>
              </a:r>
            </a:p>
          </p:txBody>
        </p:sp>
        <p:sp>
          <p:nvSpPr>
            <p:cNvPr id="54294" name="Text Box 22"/>
            <p:cNvSpPr txBox="1">
              <a:spLocks noChangeArrowheads="1"/>
            </p:cNvSpPr>
            <p:nvPr/>
          </p:nvSpPr>
          <p:spPr bwMode="auto">
            <a:xfrm>
              <a:off x="3084" y="1488"/>
              <a:ext cx="924" cy="225"/>
            </a:xfrm>
            <a:prstGeom prst="rect">
              <a:avLst/>
            </a:prstGeom>
            <a:noFill/>
            <a:ln w="9525">
              <a:noFill/>
              <a:miter lim="800000"/>
              <a:headEnd/>
              <a:tailEnd/>
            </a:ln>
          </p:spPr>
          <p:txBody>
            <a:bodyPr lIns="65837" tIns="32918" rIns="65837" bIns="32918"/>
            <a:lstStyle/>
            <a:p>
              <a:pPr eaLnBrk="0" hangingPunct="0"/>
              <a:r>
                <a:rPr lang="en-US" sz="1800" b="1">
                  <a:solidFill>
                    <a:srgbClr val="000000"/>
                  </a:solidFill>
                  <a:latin typeface="Arial" charset="0"/>
                </a:rPr>
                <a:t>Prototyping</a:t>
              </a:r>
            </a:p>
          </p:txBody>
        </p:sp>
        <p:sp>
          <p:nvSpPr>
            <p:cNvPr id="54295" name="Text Box 23"/>
            <p:cNvSpPr txBox="1">
              <a:spLocks noChangeArrowheads="1"/>
            </p:cNvSpPr>
            <p:nvPr/>
          </p:nvSpPr>
          <p:spPr bwMode="auto">
            <a:xfrm>
              <a:off x="1808" y="1497"/>
              <a:ext cx="1120" cy="226"/>
            </a:xfrm>
            <a:prstGeom prst="rect">
              <a:avLst/>
            </a:prstGeom>
            <a:noFill/>
            <a:ln w="9525">
              <a:noFill/>
              <a:miter lim="800000"/>
              <a:headEnd/>
              <a:tailEnd/>
            </a:ln>
          </p:spPr>
          <p:txBody>
            <a:bodyPr lIns="65837" tIns="32918" rIns="65837" bIns="32918"/>
            <a:lstStyle/>
            <a:p>
              <a:pPr eaLnBrk="0" hangingPunct="0"/>
              <a:r>
                <a:rPr lang="en-US" sz="1800" b="1">
                  <a:solidFill>
                    <a:srgbClr val="000000"/>
                  </a:solidFill>
                  <a:latin typeface="Arial" charset="0"/>
                </a:rPr>
                <a:t>Brainstorming</a:t>
              </a:r>
            </a:p>
          </p:txBody>
        </p:sp>
      </p:grpSp>
      <p:sp>
        <p:nvSpPr>
          <p:cNvPr id="54298" name="Text Box 26"/>
          <p:cNvSpPr txBox="1">
            <a:spLocks noChangeArrowheads="1"/>
          </p:cNvSpPr>
          <p:nvPr/>
        </p:nvSpPr>
        <p:spPr bwMode="auto">
          <a:xfrm>
            <a:off x="5775325" y="5837238"/>
            <a:ext cx="2106613" cy="457200"/>
          </a:xfrm>
          <a:prstGeom prst="rect">
            <a:avLst/>
          </a:prstGeom>
          <a:noFill/>
          <a:ln w="9525">
            <a:noFill/>
            <a:miter lim="800000"/>
            <a:headEnd/>
            <a:tailEnd/>
          </a:ln>
          <a:effectLst/>
        </p:spPr>
        <p:txBody>
          <a:bodyPr wrap="none">
            <a:spAutoFit/>
          </a:bodyPr>
          <a:lstStyle/>
          <a:p>
            <a:r>
              <a:rPr lang="en-US"/>
              <a:t>www.ideo.com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Innovation Resources</a:t>
            </a:r>
          </a:p>
        </p:txBody>
      </p:sp>
      <p:sp>
        <p:nvSpPr>
          <p:cNvPr id="86019" name="Rectangle 3"/>
          <p:cNvSpPr>
            <a:spLocks noGrp="1" noChangeArrowheads="1"/>
          </p:cNvSpPr>
          <p:nvPr>
            <p:ph type="body" idx="1"/>
          </p:nvPr>
        </p:nvSpPr>
        <p:spPr/>
        <p:txBody>
          <a:bodyPr/>
          <a:lstStyle/>
          <a:p>
            <a:pPr>
              <a:lnSpc>
                <a:spcPct val="90000"/>
              </a:lnSpc>
              <a:buFontTx/>
              <a:buNone/>
            </a:pPr>
            <a:r>
              <a:rPr lang="en-US" sz="2200"/>
              <a:t>Additional Perspectives on Innovation:</a:t>
            </a:r>
          </a:p>
          <a:p>
            <a:pPr>
              <a:lnSpc>
                <a:spcPct val="90000"/>
              </a:lnSpc>
            </a:pPr>
            <a:r>
              <a:rPr lang="en-US" sz="2200" b="1"/>
              <a:t>DEC</a:t>
            </a:r>
            <a:r>
              <a:rPr lang="en-US" sz="2200"/>
              <a:t> - </a:t>
            </a:r>
            <a:r>
              <a:rPr lang="nb-NO" sz="2200"/>
              <a:t>Schein, Edgar H., et.al. 2003. </a:t>
            </a:r>
            <a:r>
              <a:rPr lang="en-US" sz="2200" i="1"/>
              <a:t>DEC is dead: Long live DEC – The lasting legacy of Digital Equipment Corporation</a:t>
            </a:r>
            <a:r>
              <a:rPr lang="en-US" sz="2200"/>
              <a:t>. San Francisco: Berrett-Koehler.</a:t>
            </a:r>
          </a:p>
          <a:p>
            <a:pPr>
              <a:lnSpc>
                <a:spcPct val="90000"/>
              </a:lnSpc>
            </a:pPr>
            <a:r>
              <a:rPr lang="en-US" sz="2200" b="1"/>
              <a:t>The Innovation Journey</a:t>
            </a:r>
            <a:r>
              <a:rPr lang="en-US" sz="2200"/>
              <a:t> – Van de Ven, Andrew H., Polley, Douglas E., Garud, Raghu &amp; Venkataraman, Sankaran. 1999. </a:t>
            </a:r>
            <a:r>
              <a:rPr lang="en-US" sz="2200" i="1"/>
              <a:t>The Innovation Journey.</a:t>
            </a:r>
            <a:r>
              <a:rPr lang="en-US" sz="2200"/>
              <a:t> New York: Oxford University Press.</a:t>
            </a:r>
          </a:p>
          <a:p>
            <a:pPr>
              <a:lnSpc>
                <a:spcPct val="90000"/>
              </a:lnSpc>
            </a:pPr>
            <a:r>
              <a:rPr lang="en-US" sz="2200" b="1"/>
              <a:t>Organizational Change and Innovation Processes</a:t>
            </a:r>
            <a:r>
              <a:rPr lang="en-US" sz="2200"/>
              <a:t> – Poole, Marshall S., Van de Ven, Andrew H., Dooley, Kevin, and Holmes, Michael E. 2000. </a:t>
            </a:r>
            <a:r>
              <a:rPr lang="en-US" sz="2200" i="1"/>
              <a:t>Organizational Change and Innovation Processes: Theory and Methods for Research.</a:t>
            </a:r>
            <a:r>
              <a:rPr lang="en-US" sz="2200"/>
              <a:t> New York: Oxford University Press.</a:t>
            </a:r>
          </a:p>
          <a:p>
            <a:pPr>
              <a:lnSpc>
                <a:spcPct val="90000"/>
              </a:lnSpc>
            </a:pPr>
            <a:r>
              <a:rPr lang="en-US" sz="2200" b="1"/>
              <a:t>Weird Ideas that Work</a:t>
            </a:r>
            <a:r>
              <a:rPr lang="en-US" sz="2200"/>
              <a:t> – Sutton, Robert I. 2002. </a:t>
            </a:r>
            <a:r>
              <a:rPr lang="en-US" sz="2200" i="1"/>
              <a:t>Weird Ideas that Work: 11-1/2 Practices for Promoting, Managing, and Sustaining Innovation</a:t>
            </a:r>
            <a:r>
              <a:rPr lang="en-US" sz="2200"/>
              <a:t>. New York: Free Press.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DEC – Culture of Innovation</a:t>
            </a:r>
          </a:p>
        </p:txBody>
      </p:sp>
      <p:sp>
        <p:nvSpPr>
          <p:cNvPr id="88067" name="Rectangle 3"/>
          <p:cNvSpPr>
            <a:spLocks noGrp="1" noChangeArrowheads="1"/>
          </p:cNvSpPr>
          <p:nvPr>
            <p:ph type="body" idx="1"/>
          </p:nvPr>
        </p:nvSpPr>
        <p:spPr/>
        <p:txBody>
          <a:bodyPr/>
          <a:lstStyle/>
          <a:p>
            <a:pPr>
              <a:lnSpc>
                <a:spcPct val="90000"/>
              </a:lnSpc>
              <a:buFontTx/>
              <a:buNone/>
            </a:pPr>
            <a:r>
              <a:rPr lang="en-US" sz="2400"/>
              <a:t>The DEC culture emphasized:</a:t>
            </a:r>
          </a:p>
          <a:p>
            <a:pPr>
              <a:lnSpc>
                <a:spcPct val="90000"/>
              </a:lnSpc>
            </a:pPr>
            <a:r>
              <a:rPr lang="en-US" sz="2400"/>
              <a:t>Creativity</a:t>
            </a:r>
          </a:p>
          <a:p>
            <a:pPr>
              <a:lnSpc>
                <a:spcPct val="90000"/>
              </a:lnSpc>
            </a:pPr>
            <a:r>
              <a:rPr lang="en-US" sz="2400"/>
              <a:t>Freedom</a:t>
            </a:r>
          </a:p>
          <a:p>
            <a:pPr>
              <a:lnSpc>
                <a:spcPct val="90000"/>
              </a:lnSpc>
            </a:pPr>
            <a:r>
              <a:rPr lang="en-US" sz="2400"/>
              <a:t>Responsibility</a:t>
            </a:r>
          </a:p>
          <a:p>
            <a:pPr>
              <a:lnSpc>
                <a:spcPct val="90000"/>
              </a:lnSpc>
            </a:pPr>
            <a:r>
              <a:rPr lang="en-US" sz="2400"/>
              <a:t>Openness</a:t>
            </a:r>
          </a:p>
          <a:p>
            <a:pPr>
              <a:lnSpc>
                <a:spcPct val="90000"/>
              </a:lnSpc>
            </a:pPr>
            <a:r>
              <a:rPr lang="en-US" sz="2400"/>
              <a:t>Commitment to truth</a:t>
            </a:r>
          </a:p>
          <a:p>
            <a:pPr>
              <a:lnSpc>
                <a:spcPct val="90000"/>
              </a:lnSpc>
            </a:pPr>
            <a:r>
              <a:rPr lang="en-US" sz="2400"/>
              <a:t>Having fun</a:t>
            </a:r>
          </a:p>
          <a:p>
            <a:pPr>
              <a:lnSpc>
                <a:spcPct val="90000"/>
              </a:lnSpc>
              <a:buFontTx/>
              <a:buNone/>
            </a:pPr>
            <a:r>
              <a:rPr lang="en-US" sz="2400"/>
              <a:t>“Culture is a complex force field that influences all of an organization’s processes. We try to manage culture but, in fact, culture manages us far more than we manage it, and it happens largely outside of awareness (p. 31).”</a:t>
            </a:r>
          </a:p>
        </p:txBody>
      </p:sp>
      <p:sp>
        <p:nvSpPr>
          <p:cNvPr id="88068" name="Rectangle 4"/>
          <p:cNvSpPr>
            <a:spLocks noChangeArrowheads="1"/>
          </p:cNvSpPr>
          <p:nvPr/>
        </p:nvSpPr>
        <p:spPr bwMode="auto">
          <a:xfrm>
            <a:off x="914400" y="6172200"/>
            <a:ext cx="7537450" cy="228600"/>
          </a:xfrm>
          <a:prstGeom prst="rect">
            <a:avLst/>
          </a:prstGeom>
          <a:noFill/>
          <a:ln w="9525">
            <a:noFill/>
            <a:miter lim="800000"/>
            <a:headEnd/>
            <a:tailEnd/>
          </a:ln>
          <a:effectLst/>
        </p:spPr>
        <p:txBody>
          <a:bodyPr wrap="none" anchor="ctr">
            <a:spAutoFit/>
          </a:bodyPr>
          <a:lstStyle/>
          <a:p>
            <a:r>
              <a:rPr lang="nb-NO" sz="900">
                <a:latin typeface="Arial" charset="0"/>
                <a:cs typeface="Times New Roman" pitchFamily="18" charset="0"/>
              </a:rPr>
              <a:t>Schein, Edgar H., et.al. 2003. </a:t>
            </a:r>
            <a:r>
              <a:rPr lang="en-US" sz="900" i="1">
                <a:latin typeface="Arial" charset="0"/>
                <a:cs typeface="Times New Roman" pitchFamily="18" charset="0"/>
              </a:rPr>
              <a:t>DEC is dead: Long live DEC – The lasting legacy of Digital Equipment Corporation</a:t>
            </a:r>
            <a:r>
              <a:rPr lang="en-US" sz="900">
                <a:latin typeface="Arial" charset="0"/>
                <a:cs typeface="Times New Roman" pitchFamily="18" charset="0"/>
              </a:rPr>
              <a:t>. San Francisco: Berrett-Koehler.</a:t>
            </a:r>
            <a:endParaRPr lang="en-US">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Sutton – </a:t>
            </a:r>
            <a:r>
              <a:rPr lang="en-US" i="1"/>
              <a:t>Weird Ideas that Work</a:t>
            </a:r>
            <a:endParaRPr lang="en-US"/>
          </a:p>
        </p:txBody>
      </p:sp>
      <p:sp>
        <p:nvSpPr>
          <p:cNvPr id="90115" name="Rectangle 3"/>
          <p:cNvSpPr>
            <a:spLocks noGrp="1" noChangeArrowheads="1"/>
          </p:cNvSpPr>
          <p:nvPr>
            <p:ph type="body" idx="1"/>
          </p:nvPr>
        </p:nvSpPr>
        <p:spPr>
          <a:xfrm>
            <a:off x="457200" y="1295400"/>
            <a:ext cx="8229600" cy="4525963"/>
          </a:xfrm>
        </p:spPr>
        <p:txBody>
          <a:bodyPr/>
          <a:lstStyle/>
          <a:p>
            <a:pPr marL="609600" indent="-609600">
              <a:lnSpc>
                <a:spcPct val="80000"/>
              </a:lnSpc>
              <a:buFontTx/>
              <a:buAutoNum type="arabicPeriod"/>
            </a:pPr>
            <a:r>
              <a:rPr lang="en-US" sz="1800"/>
              <a:t>Hire “Slow Learners” (of the organizational code). 1-1/2 Hire People Who Make You Uncomfortable, Even Those You Dislike.</a:t>
            </a:r>
          </a:p>
          <a:p>
            <a:pPr marL="609600" indent="-609600">
              <a:lnSpc>
                <a:spcPct val="80000"/>
              </a:lnSpc>
              <a:buFontTx/>
              <a:buAutoNum type="arabicPeriod"/>
            </a:pPr>
            <a:r>
              <a:rPr lang="en-US" sz="1800"/>
              <a:t>Hire People You (Probably) Don’t Need</a:t>
            </a:r>
          </a:p>
          <a:p>
            <a:pPr marL="609600" indent="-609600">
              <a:lnSpc>
                <a:spcPct val="80000"/>
              </a:lnSpc>
              <a:buFontTx/>
              <a:buAutoNum type="arabicPeriod"/>
            </a:pPr>
            <a:r>
              <a:rPr lang="en-US" sz="1800"/>
              <a:t>Use Job Interviews to Get Ideas, Not to Screen Candidates</a:t>
            </a:r>
          </a:p>
          <a:p>
            <a:pPr marL="609600" indent="-609600">
              <a:lnSpc>
                <a:spcPct val="80000"/>
              </a:lnSpc>
              <a:buFontTx/>
              <a:buAutoNum type="arabicPeriod"/>
            </a:pPr>
            <a:r>
              <a:rPr lang="en-US" sz="1800"/>
              <a:t>Encourage People to Ignore and Defy Superiors and Peers</a:t>
            </a:r>
          </a:p>
          <a:p>
            <a:pPr marL="609600" indent="-609600">
              <a:lnSpc>
                <a:spcPct val="80000"/>
              </a:lnSpc>
              <a:buFontTx/>
              <a:buAutoNum type="arabicPeriod"/>
            </a:pPr>
            <a:r>
              <a:rPr lang="en-US" sz="1800"/>
              <a:t>Find Some Happy People and Get them to Fight</a:t>
            </a:r>
          </a:p>
          <a:p>
            <a:pPr marL="609600" indent="-609600">
              <a:lnSpc>
                <a:spcPct val="80000"/>
              </a:lnSpc>
              <a:buFontTx/>
              <a:buAutoNum type="arabicPeriod"/>
            </a:pPr>
            <a:r>
              <a:rPr lang="en-US" sz="1800"/>
              <a:t>Reward Success and Failure, Punish Inaction</a:t>
            </a:r>
          </a:p>
          <a:p>
            <a:pPr marL="609600" indent="-609600">
              <a:lnSpc>
                <a:spcPct val="80000"/>
              </a:lnSpc>
              <a:buFontTx/>
              <a:buAutoNum type="arabicPeriod"/>
            </a:pPr>
            <a:r>
              <a:rPr lang="en-US" sz="1800"/>
              <a:t>Decide to Do Something That Will Probably Fail, Then Convince Yourself and Everybody Else That Success is Certain</a:t>
            </a:r>
          </a:p>
          <a:p>
            <a:pPr marL="609600" indent="-609600">
              <a:lnSpc>
                <a:spcPct val="80000"/>
              </a:lnSpc>
              <a:buFontTx/>
              <a:buAutoNum type="arabicPeriod"/>
            </a:pPr>
            <a:r>
              <a:rPr lang="en-US" sz="1800"/>
              <a:t>Think of Some Ridiculous or Impractical Things to Do, Then Plan to Do Them.</a:t>
            </a:r>
          </a:p>
          <a:p>
            <a:pPr marL="609600" indent="-609600">
              <a:lnSpc>
                <a:spcPct val="80000"/>
              </a:lnSpc>
              <a:buFontTx/>
              <a:buAutoNum type="arabicPeriod"/>
            </a:pPr>
            <a:r>
              <a:rPr lang="en-US" sz="1800"/>
              <a:t>Avoid, Distract, and Bore Customers, Critics, and Anyone Who Just Wants to Talk About Money</a:t>
            </a:r>
          </a:p>
          <a:p>
            <a:pPr marL="609600" indent="-609600">
              <a:lnSpc>
                <a:spcPct val="80000"/>
              </a:lnSpc>
              <a:buFontTx/>
              <a:buAutoNum type="arabicPeriod"/>
            </a:pPr>
            <a:r>
              <a:rPr lang="en-US" sz="1800"/>
              <a:t>Don’t Try to Learn Anything from People Who Seem to Have Solved the Problems You Face.</a:t>
            </a:r>
          </a:p>
          <a:p>
            <a:pPr marL="609600" indent="-609600">
              <a:lnSpc>
                <a:spcPct val="80000"/>
              </a:lnSpc>
              <a:buFontTx/>
              <a:buAutoNum type="arabicPeriod"/>
            </a:pPr>
            <a:r>
              <a:rPr lang="en-US" sz="1800"/>
              <a:t>Forget the Past, Especially Your Company’s Successes.</a:t>
            </a:r>
          </a:p>
        </p:txBody>
      </p:sp>
      <p:sp>
        <p:nvSpPr>
          <p:cNvPr id="90116" name="Text Box 4"/>
          <p:cNvSpPr txBox="1">
            <a:spLocks noChangeArrowheads="1"/>
          </p:cNvSpPr>
          <p:nvPr/>
        </p:nvSpPr>
        <p:spPr bwMode="auto">
          <a:xfrm>
            <a:off x="593725" y="5684838"/>
            <a:ext cx="7788275" cy="641350"/>
          </a:xfrm>
          <a:prstGeom prst="rect">
            <a:avLst/>
          </a:prstGeom>
          <a:noFill/>
          <a:ln w="9525">
            <a:noFill/>
            <a:miter lim="800000"/>
            <a:headEnd/>
            <a:tailEnd/>
          </a:ln>
          <a:effectLst/>
        </p:spPr>
        <p:txBody>
          <a:bodyPr>
            <a:spAutoFit/>
          </a:bodyPr>
          <a:lstStyle/>
          <a:p>
            <a:r>
              <a:rPr lang="en-US" sz="1800">
                <a:latin typeface="Arial" charset="0"/>
              </a:rPr>
              <a:t>Sutton, Robert I. 2002. </a:t>
            </a:r>
            <a:r>
              <a:rPr lang="en-US" sz="1800" i="1">
                <a:latin typeface="Arial" charset="0"/>
              </a:rPr>
              <a:t>Weird Ideas that Work: 11-1/2 Practices for Promoting, Managing, and Sustaining Innovation</a:t>
            </a:r>
            <a:r>
              <a:rPr lang="en-US" sz="1800">
                <a:latin typeface="Arial" charset="0"/>
              </a:rPr>
              <a:t>. New York: Free Press.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fld id="{575AEAA5-3972-471F-86CA-C6D9201F8FAA}" type="slidenum">
              <a:rPr lang="en-US"/>
              <a:pPr/>
              <a:t>2</a:t>
            </a:fld>
            <a:endParaRPr lang="en-US"/>
          </a:p>
        </p:txBody>
      </p:sp>
      <p:sp>
        <p:nvSpPr>
          <p:cNvPr id="80898" name="Rectangle 2"/>
          <p:cNvSpPr>
            <a:spLocks noGrp="1" noChangeArrowheads="1"/>
          </p:cNvSpPr>
          <p:nvPr>
            <p:ph type="title"/>
          </p:nvPr>
        </p:nvSpPr>
        <p:spPr>
          <a:xfrm>
            <a:off x="457200" y="609600"/>
            <a:ext cx="8229600" cy="1143000"/>
          </a:xfrm>
        </p:spPr>
        <p:txBody>
          <a:bodyPr/>
          <a:lstStyle/>
          <a:p>
            <a:r>
              <a:rPr lang="en-US" sz="4000"/>
              <a:t>The Innovation Journey</a:t>
            </a:r>
            <a:r>
              <a:rPr lang="en-US" sz="3600"/>
              <a:t/>
            </a:r>
            <a:br>
              <a:rPr lang="en-US" sz="3600"/>
            </a:br>
            <a:r>
              <a:rPr lang="en-US" sz="2400"/>
              <a:t>VandeVen, Polley, Garud &amp; Venkataraman, 1999.</a:t>
            </a:r>
          </a:p>
        </p:txBody>
      </p:sp>
      <p:sp>
        <p:nvSpPr>
          <p:cNvPr id="80899" name="Text Box 3"/>
          <p:cNvSpPr txBox="1">
            <a:spLocks noChangeArrowheads="1"/>
          </p:cNvSpPr>
          <p:nvPr/>
        </p:nvSpPr>
        <p:spPr bwMode="auto">
          <a:xfrm>
            <a:off x="822325" y="1941513"/>
            <a:ext cx="7483475" cy="3937000"/>
          </a:xfrm>
          <a:prstGeom prst="rect">
            <a:avLst/>
          </a:prstGeom>
          <a:noFill/>
          <a:ln w="9525" algn="ctr">
            <a:noFill/>
            <a:miter lim="800000"/>
            <a:headEnd/>
            <a:tailEnd/>
          </a:ln>
          <a:effectLst/>
        </p:spPr>
        <p:txBody>
          <a:bodyPr>
            <a:spAutoFit/>
          </a:bodyPr>
          <a:lstStyle/>
          <a:p>
            <a:r>
              <a:rPr lang="en-US" sz="3600">
                <a:solidFill>
                  <a:schemeClr val="tx2"/>
                </a:solidFill>
                <a:latin typeface="Arial" charset="0"/>
              </a:rPr>
              <a:t>The innovation journey is a nonlinear cycle of divergent and convergent activities that may repeat over time and at different organizational levels if resources are obtained to renew the cycle, p. 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idx="4294967295"/>
          </p:nvPr>
        </p:nvSpPr>
        <p:spPr>
          <a:xfrm>
            <a:off x="422275" y="368300"/>
            <a:ext cx="8245475" cy="625475"/>
          </a:xfrm>
          <a:noFill/>
          <a:ln/>
        </p:spPr>
        <p:txBody>
          <a:bodyPr lIns="0" tIns="0" rIns="0" bIns="0"/>
          <a:lstStyle/>
          <a:p>
            <a:pPr algn="ctr" defTabSz="381000"/>
            <a:r>
              <a:rPr lang="en-US" sz="4100">
                <a:solidFill>
                  <a:srgbClr val="000000"/>
                </a:solidFill>
                <a:latin typeface="Arial" charset="0"/>
              </a:rPr>
              <a:t>IDEO – Deep Dive Video</a:t>
            </a:r>
          </a:p>
        </p:txBody>
      </p:sp>
      <p:sp>
        <p:nvSpPr>
          <p:cNvPr id="61443" name="Rectangle 3"/>
          <p:cNvSpPr>
            <a:spLocks noChangeArrowheads="1"/>
          </p:cNvSpPr>
          <p:nvPr/>
        </p:nvSpPr>
        <p:spPr bwMode="auto">
          <a:xfrm>
            <a:off x="284163" y="1008063"/>
            <a:ext cx="8521700" cy="69850"/>
          </a:xfrm>
          <a:prstGeom prst="rect">
            <a:avLst/>
          </a:prstGeom>
          <a:solidFill>
            <a:srgbClr val="000000"/>
          </a:solidFill>
          <a:ln w="9525">
            <a:noFill/>
            <a:miter lim="800000"/>
            <a:headEnd/>
            <a:tailEnd/>
          </a:ln>
        </p:spPr>
        <p:txBody>
          <a:bodyPr/>
          <a:lstStyle/>
          <a:p>
            <a:endParaRPr lang="en-US"/>
          </a:p>
        </p:txBody>
      </p:sp>
      <p:sp>
        <p:nvSpPr>
          <p:cNvPr id="61444" name="Rectangle 4"/>
          <p:cNvSpPr>
            <a:spLocks noGrp="1" noChangeArrowheads="1"/>
          </p:cNvSpPr>
          <p:nvPr>
            <p:ph type="subTitle" idx="4294967295"/>
          </p:nvPr>
        </p:nvSpPr>
        <p:spPr>
          <a:xfrm>
            <a:off x="990600" y="2057400"/>
            <a:ext cx="7810500" cy="3651250"/>
          </a:xfrm>
          <a:noFill/>
          <a:ln/>
        </p:spPr>
        <p:txBody>
          <a:bodyPr lIns="0" tIns="0" rIns="0" bIns="0">
            <a:spAutoFit/>
          </a:bodyPr>
          <a:lstStyle/>
          <a:p>
            <a:pPr marL="0" indent="0" algn="ctr" defTabSz="381000">
              <a:buFontTx/>
              <a:buNone/>
            </a:pPr>
            <a:r>
              <a:rPr lang="en-US" sz="2400">
                <a:solidFill>
                  <a:srgbClr val="000000"/>
                </a:solidFill>
                <a:latin typeface="Arial" charset="0"/>
              </a:rPr>
              <a:t>ABC News </a:t>
            </a:r>
            <a:br>
              <a:rPr lang="en-US" sz="2400">
                <a:solidFill>
                  <a:srgbClr val="000000"/>
                </a:solidFill>
                <a:latin typeface="Arial" charset="0"/>
              </a:rPr>
            </a:br>
            <a:r>
              <a:rPr lang="en-US" sz="2400">
                <a:solidFill>
                  <a:srgbClr val="000000"/>
                </a:solidFill>
                <a:latin typeface="Arial" charset="0"/>
              </a:rPr>
              <a:t>Nightline - 7/13/99</a:t>
            </a:r>
            <a:br>
              <a:rPr lang="en-US" sz="2400">
                <a:solidFill>
                  <a:srgbClr val="000000"/>
                </a:solidFill>
                <a:latin typeface="Arial" charset="0"/>
              </a:rPr>
            </a:br>
            <a:r>
              <a:rPr lang="en-US" sz="2400">
                <a:solidFill>
                  <a:srgbClr val="000000"/>
                </a:solidFill>
                <a:latin typeface="Arial" charset="0"/>
              </a:rPr>
              <a:t/>
            </a:r>
            <a:br>
              <a:rPr lang="en-US" sz="2400">
                <a:solidFill>
                  <a:srgbClr val="000000"/>
                </a:solidFill>
                <a:latin typeface="Arial" charset="0"/>
              </a:rPr>
            </a:br>
            <a:r>
              <a:rPr lang="en-US" sz="2400">
                <a:solidFill>
                  <a:srgbClr val="000000"/>
                </a:solidFill>
                <a:latin typeface="Arial" charset="0"/>
              </a:rPr>
              <a:t>Available From</a:t>
            </a:r>
            <a:br>
              <a:rPr lang="en-US" sz="2400">
                <a:solidFill>
                  <a:srgbClr val="000000"/>
                </a:solidFill>
                <a:latin typeface="Arial" charset="0"/>
              </a:rPr>
            </a:br>
            <a:r>
              <a:rPr lang="en-US" sz="2400">
                <a:solidFill>
                  <a:srgbClr val="000000"/>
                </a:solidFill>
                <a:latin typeface="Arial" charset="0"/>
              </a:rPr>
              <a:t>ABC News Store</a:t>
            </a:r>
            <a:br>
              <a:rPr lang="en-US" sz="2400">
                <a:solidFill>
                  <a:srgbClr val="000000"/>
                </a:solidFill>
                <a:latin typeface="Arial" charset="0"/>
              </a:rPr>
            </a:br>
            <a:r>
              <a:rPr lang="en-US" sz="2400">
                <a:solidFill>
                  <a:srgbClr val="000000"/>
                </a:solidFill>
                <a:latin typeface="Arial" charset="0"/>
              </a:rPr>
              <a:t>www.abcnews.com</a:t>
            </a:r>
            <a:br>
              <a:rPr lang="en-US" sz="2400">
                <a:solidFill>
                  <a:srgbClr val="000000"/>
                </a:solidFill>
                <a:latin typeface="Arial" charset="0"/>
              </a:rPr>
            </a:br>
            <a:r>
              <a:rPr lang="en-US" sz="2400">
                <a:solidFill>
                  <a:srgbClr val="000000"/>
                </a:solidFill>
                <a:latin typeface="Arial" charset="0"/>
              </a:rPr>
              <a:t/>
            </a:r>
            <a:br>
              <a:rPr lang="en-US" sz="2400">
                <a:solidFill>
                  <a:srgbClr val="000000"/>
                </a:solidFill>
                <a:latin typeface="Arial" charset="0"/>
              </a:rPr>
            </a:br>
            <a:r>
              <a:rPr lang="en-US" sz="2400">
                <a:solidFill>
                  <a:srgbClr val="000000"/>
                </a:solidFill>
                <a:latin typeface="Arial" charset="0"/>
              </a:rPr>
              <a:t>Kelley, Tom and Littman, Jonathan (2001) The art of innovation: Lessons in creativity from IDEO, America</a:t>
            </a:r>
            <a:r>
              <a:rPr lang="en-US" sz="2400">
                <a:solidFill>
                  <a:srgbClr val="000000"/>
                </a:solidFill>
                <a:latin typeface="WP TypographicSymbols" pitchFamily="2" charset="0"/>
              </a:rPr>
              <a:t>=</a:t>
            </a:r>
            <a:r>
              <a:rPr lang="en-US" sz="2400">
                <a:solidFill>
                  <a:srgbClr val="000000"/>
                </a:solidFill>
                <a:latin typeface="Arial" charset="0"/>
              </a:rPr>
              <a:t>s leading design firm.  New York: Random House</a:t>
            </a:r>
          </a:p>
        </p:txBody>
      </p:sp>
    </p:spTree>
  </p:cSld>
  <p:clrMapOvr>
    <a:masterClrMapping/>
  </p:clrMapOvr>
  <p:transition spd="med" advClick="0">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914400" y="685800"/>
            <a:ext cx="7178675" cy="747713"/>
          </a:xfrm>
        </p:spPr>
        <p:txBody>
          <a:bodyPr/>
          <a:lstStyle/>
          <a:p>
            <a:r>
              <a:rPr lang="en-US"/>
              <a:t>IDEO – “The Deep Dive”</a:t>
            </a:r>
          </a:p>
        </p:txBody>
      </p:sp>
      <p:sp>
        <p:nvSpPr>
          <p:cNvPr id="57347" name="Rectangle 3"/>
          <p:cNvSpPr>
            <a:spLocks noGrp="1" noChangeArrowheads="1"/>
          </p:cNvSpPr>
          <p:nvPr>
            <p:ph type="body" idx="1"/>
          </p:nvPr>
        </p:nvSpPr>
        <p:spPr/>
        <p:txBody>
          <a:bodyPr/>
          <a:lstStyle/>
          <a:p>
            <a:r>
              <a:rPr lang="en-US"/>
              <a:t>IDEO has been identified as America’s Leading Design Firm.</a:t>
            </a:r>
          </a:p>
          <a:p>
            <a:r>
              <a:rPr lang="en-US"/>
              <a:t>IDEO’s special ingredients:</a:t>
            </a:r>
          </a:p>
          <a:p>
            <a:pPr lvl="1"/>
            <a:r>
              <a:rPr lang="en-US"/>
              <a:t>Teams</a:t>
            </a:r>
          </a:p>
          <a:p>
            <a:pPr lvl="1"/>
            <a:r>
              <a:rPr lang="en-US"/>
              <a:t>Culture</a:t>
            </a:r>
          </a:p>
          <a:p>
            <a:pPr lvl="1"/>
            <a:r>
              <a:rPr lang="en-US"/>
              <a:t>Methodology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914400" y="685800"/>
            <a:ext cx="7178675" cy="747713"/>
          </a:xfrm>
        </p:spPr>
        <p:txBody>
          <a:bodyPr/>
          <a:lstStyle/>
          <a:p>
            <a:r>
              <a:rPr lang="en-US"/>
              <a:t>IDEO – “The Deep Dive”</a:t>
            </a:r>
          </a:p>
        </p:txBody>
      </p:sp>
      <p:sp>
        <p:nvSpPr>
          <p:cNvPr id="66563" name="Rectangle 3"/>
          <p:cNvSpPr>
            <a:spLocks noGrp="1" noChangeArrowheads="1"/>
          </p:cNvSpPr>
          <p:nvPr>
            <p:ph type="body" idx="1"/>
          </p:nvPr>
        </p:nvSpPr>
        <p:spPr/>
        <p:txBody>
          <a:bodyPr/>
          <a:lstStyle/>
          <a:p>
            <a:r>
              <a:rPr lang="en-US"/>
              <a:t>Viewing Perspectives:</a:t>
            </a:r>
          </a:p>
          <a:p>
            <a:pPr lvl="1"/>
            <a:r>
              <a:rPr lang="en-US"/>
              <a:t>Teams</a:t>
            </a:r>
          </a:p>
          <a:p>
            <a:pPr lvl="1"/>
            <a:r>
              <a:rPr lang="en-US"/>
              <a:t>Culture</a:t>
            </a:r>
          </a:p>
          <a:p>
            <a:pPr lvl="1"/>
            <a:r>
              <a:rPr lang="en-US"/>
              <a:t>Methodology</a:t>
            </a:r>
          </a:p>
          <a:p>
            <a:pPr lvl="1"/>
            <a:r>
              <a:rPr lang="en-US"/>
              <a:t>Videographer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762000"/>
            <a:ext cx="8382000" cy="2105025"/>
          </a:xfrm>
        </p:spPr>
        <p:txBody>
          <a:bodyPr/>
          <a:lstStyle/>
          <a:p>
            <a:pPr algn="ctr"/>
            <a:r>
              <a:rPr lang="en-US" sz="6600" b="1">
                <a:latin typeface="Times New Roman" pitchFamily="18" charset="0"/>
              </a:rPr>
              <a:t>“THE DEEP DIVE”</a:t>
            </a:r>
            <a:br>
              <a:rPr lang="en-US" sz="6600" b="1">
                <a:latin typeface="Times New Roman" pitchFamily="18" charset="0"/>
              </a:rPr>
            </a:br>
            <a:r>
              <a:rPr lang="en-US" sz="6600" b="1">
                <a:latin typeface="Times New Roman" pitchFamily="18" charset="0"/>
              </a:rPr>
              <a:t>Five Days at</a:t>
            </a:r>
          </a:p>
        </p:txBody>
      </p:sp>
      <p:grpSp>
        <p:nvGrpSpPr>
          <p:cNvPr id="6155" name="Group 11"/>
          <p:cNvGrpSpPr>
            <a:grpSpLocks/>
          </p:cNvGrpSpPr>
          <p:nvPr/>
        </p:nvGrpSpPr>
        <p:grpSpPr bwMode="auto">
          <a:xfrm>
            <a:off x="1981200" y="3352800"/>
            <a:ext cx="5715000" cy="2454275"/>
            <a:chOff x="1104" y="2448"/>
            <a:chExt cx="3600" cy="1546"/>
          </a:xfrm>
        </p:grpSpPr>
        <p:sp>
          <p:nvSpPr>
            <p:cNvPr id="6147" name="Rectangle 3"/>
            <p:cNvSpPr>
              <a:spLocks noChangeArrowheads="1"/>
            </p:cNvSpPr>
            <p:nvPr/>
          </p:nvSpPr>
          <p:spPr bwMode="auto">
            <a:xfrm>
              <a:off x="1104" y="2592"/>
              <a:ext cx="768" cy="672"/>
            </a:xfrm>
            <a:prstGeom prst="rect">
              <a:avLst/>
            </a:prstGeom>
            <a:solidFill>
              <a:srgbClr val="808080"/>
            </a:solidFill>
            <a:ln w="9525">
              <a:solidFill>
                <a:schemeClr val="tx1"/>
              </a:solidFill>
              <a:miter lim="800000"/>
              <a:headEnd/>
              <a:tailEnd/>
            </a:ln>
            <a:effectLst/>
          </p:spPr>
          <p:txBody>
            <a:bodyPr wrap="none" anchor="ctr"/>
            <a:lstStyle/>
            <a:p>
              <a:endParaRPr lang="en-US"/>
            </a:p>
          </p:txBody>
        </p:sp>
        <p:sp>
          <p:nvSpPr>
            <p:cNvPr id="6148" name="Rectangle 4"/>
            <p:cNvSpPr>
              <a:spLocks noChangeArrowheads="1"/>
            </p:cNvSpPr>
            <p:nvPr/>
          </p:nvSpPr>
          <p:spPr bwMode="auto">
            <a:xfrm>
              <a:off x="1920" y="3312"/>
              <a:ext cx="768" cy="672"/>
            </a:xfrm>
            <a:prstGeom prst="rect">
              <a:avLst/>
            </a:prstGeom>
            <a:solidFill>
              <a:srgbClr val="808080"/>
            </a:solidFill>
            <a:ln w="9525">
              <a:solidFill>
                <a:schemeClr val="tx1"/>
              </a:solidFill>
              <a:miter lim="800000"/>
              <a:headEnd/>
              <a:tailEnd/>
            </a:ln>
            <a:effectLst/>
          </p:spPr>
          <p:txBody>
            <a:bodyPr wrap="none" anchor="ctr"/>
            <a:lstStyle/>
            <a:p>
              <a:endParaRPr lang="en-US"/>
            </a:p>
          </p:txBody>
        </p:sp>
        <p:sp>
          <p:nvSpPr>
            <p:cNvPr id="6149" name="Rectangle 5"/>
            <p:cNvSpPr>
              <a:spLocks noChangeArrowheads="1"/>
            </p:cNvSpPr>
            <p:nvPr/>
          </p:nvSpPr>
          <p:spPr bwMode="auto">
            <a:xfrm>
              <a:off x="2784" y="2640"/>
              <a:ext cx="768" cy="672"/>
            </a:xfrm>
            <a:prstGeom prst="rect">
              <a:avLst/>
            </a:prstGeom>
            <a:solidFill>
              <a:srgbClr val="808080"/>
            </a:solidFill>
            <a:ln w="9525">
              <a:solidFill>
                <a:schemeClr val="tx1"/>
              </a:solidFill>
              <a:miter lim="800000"/>
              <a:headEnd/>
              <a:tailEnd/>
            </a:ln>
            <a:effectLst/>
          </p:spPr>
          <p:txBody>
            <a:bodyPr wrap="none" anchor="ctr"/>
            <a:lstStyle/>
            <a:p>
              <a:endParaRPr lang="en-US"/>
            </a:p>
          </p:txBody>
        </p:sp>
        <p:sp>
          <p:nvSpPr>
            <p:cNvPr id="6150" name="Rectangle 6"/>
            <p:cNvSpPr>
              <a:spLocks noChangeArrowheads="1"/>
            </p:cNvSpPr>
            <p:nvPr/>
          </p:nvSpPr>
          <p:spPr bwMode="auto">
            <a:xfrm>
              <a:off x="3648" y="3312"/>
              <a:ext cx="768" cy="672"/>
            </a:xfrm>
            <a:prstGeom prst="rect">
              <a:avLst/>
            </a:prstGeom>
            <a:solidFill>
              <a:srgbClr val="808080"/>
            </a:solidFill>
            <a:ln w="9525">
              <a:solidFill>
                <a:schemeClr val="tx1"/>
              </a:solidFill>
              <a:miter lim="800000"/>
              <a:headEnd/>
              <a:tailEnd/>
            </a:ln>
            <a:effectLst/>
          </p:spPr>
          <p:txBody>
            <a:bodyPr wrap="none" anchor="ctr"/>
            <a:lstStyle/>
            <a:p>
              <a:endParaRPr lang="en-US"/>
            </a:p>
          </p:txBody>
        </p:sp>
        <p:sp>
          <p:nvSpPr>
            <p:cNvPr id="6151" name="Text Box 7"/>
            <p:cNvSpPr txBox="1">
              <a:spLocks noChangeArrowheads="1"/>
            </p:cNvSpPr>
            <p:nvPr/>
          </p:nvSpPr>
          <p:spPr bwMode="auto">
            <a:xfrm>
              <a:off x="1296" y="2448"/>
              <a:ext cx="960" cy="826"/>
            </a:xfrm>
            <a:prstGeom prst="rect">
              <a:avLst/>
            </a:prstGeom>
            <a:noFill/>
            <a:ln w="9525">
              <a:noFill/>
              <a:miter lim="800000"/>
              <a:headEnd/>
              <a:tailEnd/>
            </a:ln>
            <a:effectLst/>
          </p:spPr>
          <p:txBody>
            <a:bodyPr>
              <a:spAutoFit/>
            </a:bodyPr>
            <a:lstStyle/>
            <a:p>
              <a:pPr eaLnBrk="0" hangingPunct="0">
                <a:spcBef>
                  <a:spcPct val="50000"/>
                </a:spcBef>
              </a:pPr>
              <a:r>
                <a:rPr lang="en-US" sz="8000">
                  <a:solidFill>
                    <a:schemeClr val="bg1"/>
                  </a:solidFill>
                  <a:latin typeface="Batang" pitchFamily="18" charset="-127"/>
                </a:rPr>
                <a:t>I</a:t>
              </a:r>
            </a:p>
          </p:txBody>
        </p:sp>
        <p:sp>
          <p:nvSpPr>
            <p:cNvPr id="6152" name="Text Box 8"/>
            <p:cNvSpPr txBox="1">
              <a:spLocks noChangeArrowheads="1"/>
            </p:cNvSpPr>
            <p:nvPr/>
          </p:nvSpPr>
          <p:spPr bwMode="auto">
            <a:xfrm>
              <a:off x="2016" y="3168"/>
              <a:ext cx="960" cy="826"/>
            </a:xfrm>
            <a:prstGeom prst="rect">
              <a:avLst/>
            </a:prstGeom>
            <a:noFill/>
            <a:ln w="9525">
              <a:noFill/>
              <a:miter lim="800000"/>
              <a:headEnd/>
              <a:tailEnd/>
            </a:ln>
            <a:effectLst/>
          </p:spPr>
          <p:txBody>
            <a:bodyPr>
              <a:spAutoFit/>
            </a:bodyPr>
            <a:lstStyle/>
            <a:p>
              <a:pPr eaLnBrk="0" hangingPunct="0">
                <a:spcBef>
                  <a:spcPct val="50000"/>
                </a:spcBef>
              </a:pPr>
              <a:r>
                <a:rPr lang="en-US" sz="8000">
                  <a:solidFill>
                    <a:schemeClr val="bg1"/>
                  </a:solidFill>
                  <a:latin typeface="Batang" pitchFamily="18" charset="-127"/>
                </a:rPr>
                <a:t>D</a:t>
              </a:r>
            </a:p>
          </p:txBody>
        </p:sp>
        <p:sp>
          <p:nvSpPr>
            <p:cNvPr id="6153" name="Text Box 9"/>
            <p:cNvSpPr txBox="1">
              <a:spLocks noChangeArrowheads="1"/>
            </p:cNvSpPr>
            <p:nvPr/>
          </p:nvSpPr>
          <p:spPr bwMode="auto">
            <a:xfrm>
              <a:off x="2880" y="2496"/>
              <a:ext cx="960" cy="826"/>
            </a:xfrm>
            <a:prstGeom prst="rect">
              <a:avLst/>
            </a:prstGeom>
            <a:noFill/>
            <a:ln w="9525">
              <a:noFill/>
              <a:miter lim="800000"/>
              <a:headEnd/>
              <a:tailEnd/>
            </a:ln>
            <a:effectLst/>
          </p:spPr>
          <p:txBody>
            <a:bodyPr>
              <a:spAutoFit/>
            </a:bodyPr>
            <a:lstStyle/>
            <a:p>
              <a:pPr eaLnBrk="0" hangingPunct="0">
                <a:spcBef>
                  <a:spcPct val="50000"/>
                </a:spcBef>
              </a:pPr>
              <a:r>
                <a:rPr lang="en-US" sz="8000">
                  <a:solidFill>
                    <a:schemeClr val="bg1"/>
                  </a:solidFill>
                  <a:latin typeface="Batang" pitchFamily="18" charset="-127"/>
                </a:rPr>
                <a:t>E</a:t>
              </a:r>
            </a:p>
          </p:txBody>
        </p:sp>
        <p:sp>
          <p:nvSpPr>
            <p:cNvPr id="6154" name="Text Box 10"/>
            <p:cNvSpPr txBox="1">
              <a:spLocks noChangeArrowheads="1"/>
            </p:cNvSpPr>
            <p:nvPr/>
          </p:nvSpPr>
          <p:spPr bwMode="auto">
            <a:xfrm>
              <a:off x="3744" y="3168"/>
              <a:ext cx="960" cy="826"/>
            </a:xfrm>
            <a:prstGeom prst="rect">
              <a:avLst/>
            </a:prstGeom>
            <a:noFill/>
            <a:ln w="9525">
              <a:noFill/>
              <a:miter lim="800000"/>
              <a:headEnd/>
              <a:tailEnd/>
            </a:ln>
            <a:effectLst/>
          </p:spPr>
          <p:txBody>
            <a:bodyPr>
              <a:spAutoFit/>
            </a:bodyPr>
            <a:lstStyle/>
            <a:p>
              <a:pPr eaLnBrk="0" hangingPunct="0">
                <a:spcBef>
                  <a:spcPct val="50000"/>
                </a:spcBef>
              </a:pPr>
              <a:r>
                <a:rPr lang="en-US" sz="8000">
                  <a:solidFill>
                    <a:schemeClr val="bg1"/>
                  </a:solidFill>
                  <a:latin typeface="Batang" pitchFamily="18" charset="-127"/>
                </a:rPr>
                <a:t>O</a:t>
              </a:r>
            </a:p>
          </p:txBody>
        </p:sp>
      </p:gr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atin typeface="Arial" charset="0"/>
              </a:rPr>
              <a:t>Components of IDEO process</a:t>
            </a:r>
          </a:p>
        </p:txBody>
      </p:sp>
      <p:sp>
        <p:nvSpPr>
          <p:cNvPr id="62467" name="Rectangle 3"/>
          <p:cNvSpPr>
            <a:spLocks noGrp="1" noChangeArrowheads="1"/>
          </p:cNvSpPr>
          <p:nvPr>
            <p:ph type="body" idx="1"/>
          </p:nvPr>
        </p:nvSpPr>
        <p:spPr/>
        <p:txBody>
          <a:bodyPr/>
          <a:lstStyle/>
          <a:p>
            <a:r>
              <a:rPr lang="en-US">
                <a:latin typeface="Arial" charset="0"/>
              </a:rPr>
              <a:t> Creation of “Hot Teams”</a:t>
            </a:r>
          </a:p>
          <a:p>
            <a:r>
              <a:rPr lang="en-US">
                <a:latin typeface="Arial" charset="0"/>
              </a:rPr>
              <a:t> Brainstorming</a:t>
            </a:r>
          </a:p>
          <a:p>
            <a:r>
              <a:rPr lang="en-US">
                <a:latin typeface="Arial" charset="0"/>
              </a:rPr>
              <a:t> Rapid Prototyping</a:t>
            </a:r>
          </a:p>
          <a:p>
            <a:r>
              <a:rPr lang="en-US">
                <a:latin typeface="Arial" charset="0"/>
              </a:rPr>
              <a:t> Observing &amp; Listening from Customers</a:t>
            </a:r>
          </a:p>
          <a:p>
            <a:r>
              <a:rPr lang="en-US">
                <a:latin typeface="Arial" charset="0"/>
              </a:rPr>
              <a:t> Thinking of products in terms of </a:t>
            </a:r>
            <a:r>
              <a:rPr lang="en-US" i="1">
                <a:latin typeface="Arial" charset="0"/>
              </a:rPr>
              <a:t>verbs</a:t>
            </a:r>
            <a:r>
              <a:rPr lang="en-US">
                <a:latin typeface="Arial" charset="0"/>
              </a:rPr>
              <a:t>, </a:t>
            </a:r>
            <a:br>
              <a:rPr lang="en-US">
                <a:latin typeface="Arial" charset="0"/>
              </a:rPr>
            </a:br>
            <a:r>
              <a:rPr lang="en-US">
                <a:latin typeface="Arial" charset="0"/>
              </a:rPr>
              <a:t> rather than </a:t>
            </a:r>
            <a:r>
              <a:rPr lang="en-US" i="1">
                <a:latin typeface="Arial" charset="0"/>
              </a:rPr>
              <a:t>nouns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46125" y="623888"/>
            <a:ext cx="6188075" cy="747712"/>
          </a:xfrm>
        </p:spPr>
        <p:txBody>
          <a:bodyPr/>
          <a:lstStyle/>
          <a:p>
            <a:r>
              <a:rPr lang="en-US"/>
              <a:t>IDEO’s Teams</a:t>
            </a:r>
          </a:p>
        </p:txBody>
      </p:sp>
      <p:sp>
        <p:nvSpPr>
          <p:cNvPr id="55299" name="Rectangle 3"/>
          <p:cNvSpPr>
            <a:spLocks noGrp="1" noChangeArrowheads="1"/>
          </p:cNvSpPr>
          <p:nvPr>
            <p:ph type="body" idx="1"/>
          </p:nvPr>
        </p:nvSpPr>
        <p:spPr/>
        <p:txBody>
          <a:bodyPr/>
          <a:lstStyle/>
          <a:p>
            <a:r>
              <a:rPr lang="en-US"/>
              <a:t>Named “Hot Teams.”</a:t>
            </a:r>
          </a:p>
          <a:p>
            <a:r>
              <a:rPr lang="en-US"/>
              <a:t>Multidisciplinary.</a:t>
            </a:r>
          </a:p>
          <a:p>
            <a:r>
              <a:rPr lang="en-US"/>
              <a:t>Group leader is assigned based on their abilities to work with groups.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685800" y="304800"/>
            <a:ext cx="8005763" cy="6405563"/>
          </a:xfrm>
          <a:prstGeom prst="rect">
            <a:avLst/>
          </a:prstGeom>
          <a:noFill/>
          <a:ln w="9525">
            <a:noFill/>
            <a:miter lim="800000"/>
            <a:headEnd/>
            <a:tailEnd/>
          </a:ln>
        </p:spPr>
        <p:txBody>
          <a:bodyPr lIns="0" tIns="0" rIns="0" bIns="0">
            <a:spAutoFit/>
          </a:bodyPr>
          <a:lstStyle/>
          <a:p>
            <a:pPr algn="ctr" defTabSz="381000" eaLnBrk="0" hangingPunct="0"/>
            <a:r>
              <a:rPr lang="en-US" sz="2800">
                <a:solidFill>
                  <a:srgbClr val="000000"/>
                </a:solidFill>
                <a:latin typeface="Arial" charset="0"/>
              </a:rPr>
              <a:t>Seven Secrets for Better Brainstorming</a:t>
            </a:r>
          </a:p>
          <a:p>
            <a:pPr defTabSz="381000" eaLnBrk="0" hangingPunct="0"/>
            <a:endParaRPr lang="en-US" sz="2800">
              <a:solidFill>
                <a:srgbClr val="000000"/>
              </a:solidFill>
              <a:latin typeface="Arial" charset="0"/>
            </a:endParaRPr>
          </a:p>
          <a:p>
            <a:pPr defTabSz="381000" eaLnBrk="0" hangingPunct="0"/>
            <a:r>
              <a:rPr lang="en-US" sz="2800">
                <a:solidFill>
                  <a:srgbClr val="000000"/>
                </a:solidFill>
                <a:latin typeface="Arial" charset="0"/>
              </a:rPr>
              <a:t>1.	Sharpen the focus</a:t>
            </a:r>
          </a:p>
          <a:p>
            <a:pPr defTabSz="381000" eaLnBrk="0" hangingPunct="0"/>
            <a:endParaRPr lang="en-US" sz="2800">
              <a:solidFill>
                <a:srgbClr val="000000"/>
              </a:solidFill>
              <a:latin typeface="Arial" charset="0"/>
            </a:endParaRPr>
          </a:p>
          <a:p>
            <a:pPr defTabSz="381000" eaLnBrk="0" hangingPunct="0"/>
            <a:r>
              <a:rPr lang="en-US" sz="2800">
                <a:solidFill>
                  <a:srgbClr val="000000"/>
                </a:solidFill>
                <a:latin typeface="Arial" charset="0"/>
              </a:rPr>
              <a:t>2.	Playful rules</a:t>
            </a:r>
          </a:p>
          <a:p>
            <a:pPr defTabSz="381000" eaLnBrk="0" hangingPunct="0"/>
            <a:endParaRPr lang="en-US" sz="2800">
              <a:solidFill>
                <a:srgbClr val="000000"/>
              </a:solidFill>
              <a:latin typeface="Arial" charset="0"/>
            </a:endParaRPr>
          </a:p>
          <a:p>
            <a:pPr defTabSz="381000" eaLnBrk="0" hangingPunct="0"/>
            <a:r>
              <a:rPr lang="en-US" sz="2800">
                <a:solidFill>
                  <a:srgbClr val="000000"/>
                </a:solidFill>
                <a:latin typeface="Arial" charset="0"/>
              </a:rPr>
              <a:t>3.	Number your ideas</a:t>
            </a:r>
          </a:p>
          <a:p>
            <a:pPr defTabSz="381000" eaLnBrk="0" hangingPunct="0"/>
            <a:endParaRPr lang="en-US" sz="2800">
              <a:solidFill>
                <a:srgbClr val="000000"/>
              </a:solidFill>
              <a:latin typeface="Arial" charset="0"/>
            </a:endParaRPr>
          </a:p>
          <a:p>
            <a:pPr defTabSz="381000" eaLnBrk="0" hangingPunct="0"/>
            <a:r>
              <a:rPr lang="en-US" sz="2800">
                <a:solidFill>
                  <a:srgbClr val="000000"/>
                </a:solidFill>
                <a:latin typeface="Arial" charset="0"/>
              </a:rPr>
              <a:t>4.	Build and jump</a:t>
            </a:r>
          </a:p>
          <a:p>
            <a:pPr defTabSz="381000" eaLnBrk="0" hangingPunct="0"/>
            <a:endParaRPr lang="en-US" sz="2800">
              <a:solidFill>
                <a:srgbClr val="000000"/>
              </a:solidFill>
              <a:latin typeface="Arial" charset="0"/>
            </a:endParaRPr>
          </a:p>
          <a:p>
            <a:pPr defTabSz="381000" eaLnBrk="0" hangingPunct="0"/>
            <a:r>
              <a:rPr lang="en-US" sz="2800">
                <a:solidFill>
                  <a:srgbClr val="000000"/>
                </a:solidFill>
                <a:latin typeface="Arial" charset="0"/>
              </a:rPr>
              <a:t>5.	The space remembers</a:t>
            </a:r>
          </a:p>
          <a:p>
            <a:pPr defTabSz="381000" eaLnBrk="0" hangingPunct="0"/>
            <a:endParaRPr lang="en-US" sz="2800">
              <a:solidFill>
                <a:srgbClr val="000000"/>
              </a:solidFill>
              <a:latin typeface="Arial" charset="0"/>
            </a:endParaRPr>
          </a:p>
          <a:p>
            <a:pPr defTabSz="381000" eaLnBrk="0" hangingPunct="0"/>
            <a:r>
              <a:rPr lang="en-US" sz="2800">
                <a:solidFill>
                  <a:srgbClr val="000000"/>
                </a:solidFill>
                <a:latin typeface="Arial" charset="0"/>
              </a:rPr>
              <a:t>6.	Stretch your mental muscles</a:t>
            </a:r>
          </a:p>
          <a:p>
            <a:pPr defTabSz="381000" eaLnBrk="0" hangingPunct="0"/>
            <a:endParaRPr lang="en-US" sz="2800">
              <a:solidFill>
                <a:srgbClr val="000000"/>
              </a:solidFill>
              <a:latin typeface="Arial" charset="0"/>
            </a:endParaRPr>
          </a:p>
          <a:p>
            <a:pPr defTabSz="381000" eaLnBrk="0" hangingPunct="0"/>
            <a:r>
              <a:rPr lang="en-US" sz="2800">
                <a:solidFill>
                  <a:srgbClr val="000000"/>
                </a:solidFill>
                <a:latin typeface="Arial" charset="0"/>
              </a:rPr>
              <a:t>7.	Get physical</a:t>
            </a:r>
          </a:p>
        </p:txBody>
      </p:sp>
    </p:spTree>
  </p:cSld>
  <p:clrMapOvr>
    <a:masterClrMapping/>
  </p:clrMapOvr>
  <p:transition spd="med" advClick="0">
    <p:cut/>
  </p:transition>
</p:sld>
</file>

<file path=ppt/theme/theme1.xml><?xml version="1.0" encoding="utf-8"?>
<a:theme xmlns:a="http://schemas.openxmlformats.org/drawingml/2006/main" name="Gesture">
  <a:themeElements>
    <a:clrScheme name="Gesture 1">
      <a:dk1>
        <a:srgbClr val="000000"/>
      </a:dk1>
      <a:lt1>
        <a:srgbClr val="FFFFFF"/>
      </a:lt1>
      <a:dk2>
        <a:srgbClr val="000000"/>
      </a:dk2>
      <a:lt2>
        <a:srgbClr val="892D5B"/>
      </a:lt2>
      <a:accent1>
        <a:srgbClr val="CC9B10"/>
      </a:accent1>
      <a:accent2>
        <a:srgbClr val="C6CB65"/>
      </a:accent2>
      <a:accent3>
        <a:srgbClr val="FFFFFF"/>
      </a:accent3>
      <a:accent4>
        <a:srgbClr val="000000"/>
      </a:accent4>
      <a:accent5>
        <a:srgbClr val="E2CBAA"/>
      </a:accent5>
      <a:accent6>
        <a:srgbClr val="B3B85B"/>
      </a:accent6>
      <a:hlink>
        <a:srgbClr val="9F83BD"/>
      </a:hlink>
      <a:folHlink>
        <a:srgbClr val="F8CB0A"/>
      </a:folHlink>
    </a:clrScheme>
    <a:fontScheme name="Gestur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Gesture 1">
        <a:dk1>
          <a:srgbClr val="000000"/>
        </a:dk1>
        <a:lt1>
          <a:srgbClr val="FFFFFF"/>
        </a:lt1>
        <a:dk2>
          <a:srgbClr val="000000"/>
        </a:dk2>
        <a:lt2>
          <a:srgbClr val="892D5B"/>
        </a:lt2>
        <a:accent1>
          <a:srgbClr val="CC9B10"/>
        </a:accent1>
        <a:accent2>
          <a:srgbClr val="C6CB65"/>
        </a:accent2>
        <a:accent3>
          <a:srgbClr val="FFFFFF"/>
        </a:accent3>
        <a:accent4>
          <a:srgbClr val="000000"/>
        </a:accent4>
        <a:accent5>
          <a:srgbClr val="E2CBAA"/>
        </a:accent5>
        <a:accent6>
          <a:srgbClr val="B3B85B"/>
        </a:accent6>
        <a:hlink>
          <a:srgbClr val="9F83BD"/>
        </a:hlink>
        <a:folHlink>
          <a:srgbClr val="F8CB0A"/>
        </a:folHlink>
      </a:clrScheme>
      <a:clrMap bg1="lt1" tx1="dk1" bg2="lt2" tx2="dk2" accent1="accent1" accent2="accent2" accent3="accent3" accent4="accent4" accent5="accent5" accent6="accent6" hlink="hlink" folHlink="folHlink"/>
    </a:extraClrScheme>
    <a:extraClrScheme>
      <a:clrScheme name="Gesture 2">
        <a:dk1>
          <a:srgbClr val="000000"/>
        </a:dk1>
        <a:lt1>
          <a:srgbClr val="FFFFFF"/>
        </a:lt1>
        <a:dk2>
          <a:srgbClr val="000000"/>
        </a:dk2>
        <a:lt2>
          <a:srgbClr val="892D5B"/>
        </a:lt2>
        <a:accent1>
          <a:srgbClr val="CC9B10"/>
        </a:accent1>
        <a:accent2>
          <a:srgbClr val="808000"/>
        </a:accent2>
        <a:accent3>
          <a:srgbClr val="FFFFFF"/>
        </a:accent3>
        <a:accent4>
          <a:srgbClr val="000000"/>
        </a:accent4>
        <a:accent5>
          <a:srgbClr val="E2CBAA"/>
        </a:accent5>
        <a:accent6>
          <a:srgbClr val="737300"/>
        </a:accent6>
        <a:hlink>
          <a:srgbClr val="CDCD2B"/>
        </a:hlink>
        <a:folHlink>
          <a:srgbClr val="ECAE00"/>
        </a:folHlink>
      </a:clrScheme>
      <a:clrMap bg1="lt1" tx1="dk1" bg2="lt2" tx2="dk2" accent1="accent1" accent2="accent2" accent3="accent3" accent4="accent4" accent5="accent5" accent6="accent6" hlink="hlink" folHlink="folHlink"/>
    </a:extraClrScheme>
    <a:extraClrScheme>
      <a:clrScheme name="Gesture 3">
        <a:dk1>
          <a:srgbClr val="000000"/>
        </a:dk1>
        <a:lt1>
          <a:srgbClr val="FFFFFF"/>
        </a:lt1>
        <a:dk2>
          <a:srgbClr val="333333"/>
        </a:dk2>
        <a:lt2>
          <a:srgbClr val="333333"/>
        </a:lt2>
        <a:accent1>
          <a:srgbClr val="DDDDDD"/>
        </a:accent1>
        <a:accent2>
          <a:srgbClr val="C0C0C0"/>
        </a:accent2>
        <a:accent3>
          <a:srgbClr val="FFFFFF"/>
        </a:accent3>
        <a:accent4>
          <a:srgbClr val="000000"/>
        </a:accent4>
        <a:accent5>
          <a:srgbClr val="EBEBEB"/>
        </a:accent5>
        <a:accent6>
          <a:srgbClr val="AEAEAE"/>
        </a:accent6>
        <a:hlink>
          <a:srgbClr val="777777"/>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Designs\Gesture.pot</Template>
  <TotalTime>1491</TotalTime>
  <Words>782</Words>
  <Application>Microsoft Office PowerPoint</Application>
  <PresentationFormat>On-screen Show (4:3)</PresentationFormat>
  <Paragraphs>158</Paragraphs>
  <Slides>18</Slides>
  <Notes>18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Times New Roman</vt:lpstr>
      <vt:lpstr>Comic Sans MS</vt:lpstr>
      <vt:lpstr>Arial</vt:lpstr>
      <vt:lpstr>WP TypographicSymbols</vt:lpstr>
      <vt:lpstr>Batang</vt:lpstr>
      <vt:lpstr>Gesture</vt:lpstr>
      <vt:lpstr>Blank Presentation</vt:lpstr>
      <vt:lpstr>Default Design</vt:lpstr>
      <vt:lpstr>Slide 1</vt:lpstr>
      <vt:lpstr>The Innovation Journey VandeVen, Polley, Garud &amp; Venkataraman, 1999.</vt:lpstr>
      <vt:lpstr>IDEO – Deep Dive Video</vt:lpstr>
      <vt:lpstr>IDEO – “The Deep Dive”</vt:lpstr>
      <vt:lpstr>IDEO – “The Deep Dive”</vt:lpstr>
      <vt:lpstr>“THE DEEP DIVE” Five Days at</vt:lpstr>
      <vt:lpstr>Components of IDEO process</vt:lpstr>
      <vt:lpstr>IDEO’s Teams</vt:lpstr>
      <vt:lpstr>Slide 9</vt:lpstr>
      <vt:lpstr>Playful Rules</vt:lpstr>
      <vt:lpstr>IDEO’s Culture</vt:lpstr>
      <vt:lpstr>Build Your Greenhouse</vt:lpstr>
      <vt:lpstr>Build Your Greenhouse</vt:lpstr>
      <vt:lpstr>Five steps to IDEO’s innovation</vt:lpstr>
      <vt:lpstr>IDEO’s Method</vt:lpstr>
      <vt:lpstr>Innovation Resources</vt:lpstr>
      <vt:lpstr>DEC – Culture of Innovation</vt:lpstr>
      <vt:lpstr>Sutton – Weird Ideas that Work</vt:lpstr>
    </vt:vector>
  </TitlesOfParts>
  <Company>Medtronic,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Innovation:  Lessons in Creativity from IDEO, America’s Leading Design Firm  By Tom Kelley with Jonathon Littman</dc:title>
  <dc:creator>Medtronic Employee</dc:creator>
  <cp:lastModifiedBy>Karl Smith</cp:lastModifiedBy>
  <cp:revision>41</cp:revision>
  <dcterms:created xsi:type="dcterms:W3CDTF">2002-05-18T03:16:50Z</dcterms:created>
  <dcterms:modified xsi:type="dcterms:W3CDTF">2011-11-11T03:48:17Z</dcterms:modified>
</cp:coreProperties>
</file>