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8.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0.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1.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3.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4.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tags/tag26.xml" ContentType="application/vnd.openxmlformats-officedocument.presentationml.tags+xml"/>
  <Override PartName="/ppt/notesSlides/notesSlide22.xml" ContentType="application/vnd.openxmlformats-officedocument.presentationml.notesSlide+xml"/>
  <Override PartName="/ppt/tags/tag27.xml" ContentType="application/vnd.openxmlformats-officedocument.presentationml.tags+xml"/>
  <Override PartName="/ppt/notesSlides/notesSlide23.xml" ContentType="application/vnd.openxmlformats-officedocument.presentationml.notesSlide+xml"/>
  <Override PartName="/ppt/tags/tag28.xml" ContentType="application/vnd.openxmlformats-officedocument.presentationml.tags+xml"/>
  <Override PartName="/ppt/notesSlides/notesSlide24.xml" ContentType="application/vnd.openxmlformats-officedocument.presentationml.notesSlide+xml"/>
  <Override PartName="/ppt/tags/tag29.xml" ContentType="application/vnd.openxmlformats-officedocument.presentationml.tags+xml"/>
  <Override PartName="/ppt/notesSlides/notesSlide25.xml" ContentType="application/vnd.openxmlformats-officedocument.presentationml.notesSlide+xml"/>
  <Override PartName="/ppt/tags/tag30.xml" ContentType="application/vnd.openxmlformats-officedocument.presentationml.tags+xml"/>
  <Override PartName="/ppt/notesSlides/notesSlide26.xml" ContentType="application/vnd.openxmlformats-officedocument.presentationml.notesSlide+xml"/>
  <Override PartName="/ppt/tags/tag31.xml" ContentType="application/vnd.openxmlformats-officedocument.presentationml.tags+xml"/>
  <Override PartName="/ppt/notesSlides/notesSlide27.xml" ContentType="application/vnd.openxmlformats-officedocument.presentationml.notesSlide+xml"/>
  <Override PartName="/ppt/tags/tag32.xml" ContentType="application/vnd.openxmlformats-officedocument.presentationml.tags+xml"/>
  <Override PartName="/ppt/notesSlides/notesSlide28.xml" ContentType="application/vnd.openxmlformats-officedocument.presentationml.notesSlide+xml"/>
  <Override PartName="/ppt/tags/tag33.xml" ContentType="application/vnd.openxmlformats-officedocument.presentationml.tags+xml"/>
  <Override PartName="/ppt/notesSlides/notesSlide29.xml" ContentType="application/vnd.openxmlformats-officedocument.presentationml.notesSlide+xml"/>
  <Override PartName="/ppt/tags/tag34.xml" ContentType="application/vnd.openxmlformats-officedocument.presentationml.tags+xml"/>
  <Override PartName="/ppt/notesSlides/notesSlide30.xml" ContentType="application/vnd.openxmlformats-officedocument.presentationml.notesSlide+xml"/>
  <Override PartName="/ppt/tags/tag35.xml" ContentType="application/vnd.openxmlformats-officedocument.presentationml.tags+xml"/>
  <Override PartName="/ppt/notesSlides/notesSlide31.xml" ContentType="application/vnd.openxmlformats-officedocument.presentationml.notesSlide+xml"/>
  <Override PartName="/ppt/tags/tag36.xml" ContentType="application/vnd.openxmlformats-officedocument.presentationml.tags+xml"/>
  <Override PartName="/ppt/notesSlides/notesSlide32.xml" ContentType="application/vnd.openxmlformats-officedocument.presentationml.notesSlide+xml"/>
  <Override PartName="/ppt/tags/tag37.xml" ContentType="application/vnd.openxmlformats-officedocument.presentationml.tags+xml"/>
  <Override PartName="/ppt/notesSlides/notesSlide33.xml" ContentType="application/vnd.openxmlformats-officedocument.presentationml.notesSlide+xml"/>
  <Override PartName="/ppt/tags/tag38.xml" ContentType="application/vnd.openxmlformats-officedocument.presentationml.tags+xml"/>
  <Override PartName="/ppt/notesSlides/notesSlide34.xml" ContentType="application/vnd.openxmlformats-officedocument.presentationml.notesSlide+xml"/>
  <Override PartName="/ppt/tags/tag39.xml" ContentType="application/vnd.openxmlformats-officedocument.presentationml.tags+xml"/>
  <Override PartName="/ppt/notesSlides/notesSlide35.xml" ContentType="application/vnd.openxmlformats-officedocument.presentationml.notesSlide+xml"/>
  <Override PartName="/ppt/tags/tag40.xml" ContentType="application/vnd.openxmlformats-officedocument.presentationml.tags+xml"/>
  <Override PartName="/ppt/notesSlides/notesSlide36.xml" ContentType="application/vnd.openxmlformats-officedocument.presentationml.notesSlide+xml"/>
  <Override PartName="/ppt/tags/tag41.xml" ContentType="application/vnd.openxmlformats-officedocument.presentationml.tags+xml"/>
  <Override PartName="/ppt/notesSlides/notesSlide37.xml" ContentType="application/vnd.openxmlformats-officedocument.presentationml.notesSlide+xml"/>
  <Override PartName="/ppt/tags/tag42.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43.xml" ContentType="application/vnd.openxmlformats-officedocument.presentationml.tags+xml"/>
  <Override PartName="/ppt/notesSlides/notesSlide43.xml" ContentType="application/vnd.openxmlformats-officedocument.presentationml.notesSlide+xml"/>
  <Override PartName="/ppt/tags/tag44.xml" ContentType="application/vnd.openxmlformats-officedocument.presentationml.tags+xml"/>
  <Override PartName="/ppt/notesSlides/notesSlide44.xml" ContentType="application/vnd.openxmlformats-officedocument.presentationml.notesSlide+xml"/>
  <Override PartName="/ppt/tags/tag45.xml" ContentType="application/vnd.openxmlformats-officedocument.presentationml.tags+xml"/>
  <Override PartName="/ppt/notesSlides/notesSlide45.xml" ContentType="application/vnd.openxmlformats-officedocument.presentationml.notesSlide+xml"/>
  <Override PartName="/ppt/tags/tag46.xml" ContentType="application/vnd.openxmlformats-officedocument.presentationml.tags+xml"/>
  <Override PartName="/ppt/notesSlides/notesSlide46.xml" ContentType="application/vnd.openxmlformats-officedocument.presentationml.notesSlide+xml"/>
  <Override PartName="/ppt/tags/tag47.xml" ContentType="application/vnd.openxmlformats-officedocument.presentationml.tags+xml"/>
  <Override PartName="/ppt/notesSlides/notesSlide47.xml" ContentType="application/vnd.openxmlformats-officedocument.presentationml.notesSlide+xml"/>
  <Override PartName="/ppt/tags/tag48.xml" ContentType="application/vnd.openxmlformats-officedocument.presentationml.tags+xml"/>
  <Override PartName="/ppt/notesSlides/notesSlide48.xml" ContentType="application/vnd.openxmlformats-officedocument.presentationml.notesSlide+xml"/>
  <Override PartName="/ppt/tags/tag49.xml" ContentType="application/vnd.openxmlformats-officedocument.presentationml.tags+xml"/>
  <Override PartName="/ppt/notesSlides/notesSlide49.xml" ContentType="application/vnd.openxmlformats-officedocument.presentationml.notesSlide+xml"/>
  <Override PartName="/ppt/tags/tag50.xml" ContentType="application/vnd.openxmlformats-officedocument.presentationml.tags+xml"/>
  <Override PartName="/ppt/notesSlides/notesSlide50.xml" ContentType="application/vnd.openxmlformats-officedocument.presentationml.notesSlide+xml"/>
  <Override PartName="/ppt/tags/tag51.xml" ContentType="application/vnd.openxmlformats-officedocument.presentationml.tags+xml"/>
  <Override PartName="/ppt/notesSlides/notesSlide51.xml" ContentType="application/vnd.openxmlformats-officedocument.presentationml.notesSlide+xml"/>
  <Override PartName="/ppt/tags/tag52.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812" r:id="rId3"/>
    <p:sldMasterId id="2147483827" r:id="rId4"/>
    <p:sldMasterId id="2147483853" r:id="rId5"/>
    <p:sldMasterId id="2147483868" r:id="rId6"/>
    <p:sldMasterId id="2147483880" r:id="rId7"/>
    <p:sldMasterId id="2147483896" r:id="rId8"/>
    <p:sldMasterId id="2147483976" r:id="rId9"/>
    <p:sldMasterId id="2147483989" r:id="rId10"/>
    <p:sldMasterId id="2147484001" r:id="rId11"/>
    <p:sldMasterId id="2147484013" r:id="rId12"/>
    <p:sldMasterId id="2147484025" r:id="rId13"/>
    <p:sldMasterId id="2147484037" r:id="rId14"/>
    <p:sldMasterId id="2147484050" r:id="rId15"/>
  </p:sldMasterIdLst>
  <p:notesMasterIdLst>
    <p:notesMasterId r:id="rId71"/>
  </p:notesMasterIdLst>
  <p:handoutMasterIdLst>
    <p:handoutMasterId r:id="rId72"/>
  </p:handoutMasterIdLst>
  <p:sldIdLst>
    <p:sldId id="322" r:id="rId16"/>
    <p:sldId id="374" r:id="rId17"/>
    <p:sldId id="335" r:id="rId18"/>
    <p:sldId id="336" r:id="rId19"/>
    <p:sldId id="392" r:id="rId20"/>
    <p:sldId id="393" r:id="rId21"/>
    <p:sldId id="394" r:id="rId22"/>
    <p:sldId id="395" r:id="rId23"/>
    <p:sldId id="396" r:id="rId24"/>
    <p:sldId id="397" r:id="rId25"/>
    <p:sldId id="398" r:id="rId26"/>
    <p:sldId id="391" r:id="rId27"/>
    <p:sldId id="337" r:id="rId28"/>
    <p:sldId id="399" r:id="rId29"/>
    <p:sldId id="400" r:id="rId30"/>
    <p:sldId id="401" r:id="rId31"/>
    <p:sldId id="402" r:id="rId32"/>
    <p:sldId id="338" r:id="rId33"/>
    <p:sldId id="375" r:id="rId34"/>
    <p:sldId id="376" r:id="rId35"/>
    <p:sldId id="377" r:id="rId36"/>
    <p:sldId id="378" r:id="rId37"/>
    <p:sldId id="379" r:id="rId38"/>
    <p:sldId id="380" r:id="rId39"/>
    <p:sldId id="381" r:id="rId40"/>
    <p:sldId id="382" r:id="rId41"/>
    <p:sldId id="383" r:id="rId42"/>
    <p:sldId id="384" r:id="rId43"/>
    <p:sldId id="385" r:id="rId44"/>
    <p:sldId id="386" r:id="rId45"/>
    <p:sldId id="387" r:id="rId46"/>
    <p:sldId id="388" r:id="rId47"/>
    <p:sldId id="389" r:id="rId48"/>
    <p:sldId id="390" r:id="rId49"/>
    <p:sldId id="339" r:id="rId50"/>
    <p:sldId id="340" r:id="rId51"/>
    <p:sldId id="341" r:id="rId52"/>
    <p:sldId id="342" r:id="rId53"/>
    <p:sldId id="279" r:id="rId54"/>
    <p:sldId id="280" r:id="rId55"/>
    <p:sldId id="309" r:id="rId56"/>
    <p:sldId id="328" r:id="rId57"/>
    <p:sldId id="320" r:id="rId58"/>
    <p:sldId id="344" r:id="rId59"/>
    <p:sldId id="345" r:id="rId60"/>
    <p:sldId id="346" r:id="rId61"/>
    <p:sldId id="348" r:id="rId62"/>
    <p:sldId id="403" r:id="rId63"/>
    <p:sldId id="349" r:id="rId64"/>
    <p:sldId id="350" r:id="rId65"/>
    <p:sldId id="351" r:id="rId66"/>
    <p:sldId id="352" r:id="rId67"/>
    <p:sldId id="354" r:id="rId68"/>
    <p:sldId id="355" r:id="rId69"/>
    <p:sldId id="343" r:id="rId70"/>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varScale="1">
        <p:scale>
          <a:sx n="117" d="100"/>
          <a:sy n="117" d="100"/>
        </p:scale>
        <p:origin x="-2334" y="-10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61" Type="http://schemas.openxmlformats.org/officeDocument/2006/relationships/slide" Target="slides/slide46.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2" tIns="46586" rIns="93172" bIns="46586" rtlCol="0"/>
          <a:lstStyle>
            <a:lvl1pPr algn="r">
              <a:defRPr sz="1300"/>
            </a:lvl1pPr>
          </a:lstStyle>
          <a:p>
            <a:fld id="{F36E9771-23EC-4B53-900C-2CCCBD869B92}" type="datetimeFigureOut">
              <a:rPr lang="en-US" smtClean="0"/>
              <a:pPr/>
              <a:t>7/20/2013</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2" tIns="46586" rIns="93172" bIns="46586" rtlCol="0" anchor="b"/>
          <a:lstStyle>
            <a:lvl1pPr algn="r">
              <a:defRPr sz="1300"/>
            </a:lvl1pPr>
          </a:lstStyle>
          <a:p>
            <a:fld id="{72AA2294-AE1D-4A9C-81AE-6BA7BB56E696}" type="slidenum">
              <a:rPr lang="en-US" smtClean="0"/>
              <a:pPr/>
              <a:t>‹#›</a:t>
            </a:fld>
            <a:endParaRPr lang="en-US"/>
          </a:p>
        </p:txBody>
      </p:sp>
    </p:spTree>
    <p:extLst>
      <p:ext uri="{BB962C8B-B14F-4D97-AF65-F5344CB8AC3E}">
        <p14:creationId xmlns:p14="http://schemas.microsoft.com/office/powerpoint/2010/main" val="22020202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2" tIns="46586" rIns="93172" bIns="46586" rtlCol="0"/>
          <a:lstStyle>
            <a:lvl1pPr algn="r">
              <a:defRPr sz="1300"/>
            </a:lvl1pPr>
          </a:lstStyle>
          <a:p>
            <a:fld id="{4CE91DD3-4999-4708-8919-F0262AE04323}" type="datetimeFigureOut">
              <a:rPr lang="en-US" smtClean="0"/>
              <a:pPr/>
              <a:t>7/20/2013</a:t>
            </a:fld>
            <a:endParaRPr lang="en-US"/>
          </a:p>
        </p:txBody>
      </p:sp>
      <p:sp>
        <p:nvSpPr>
          <p:cNvPr id="4" name="Slide Image Placeholder 3"/>
          <p:cNvSpPr>
            <a:spLocks noGrp="1" noRot="1" noChangeAspect="1"/>
          </p:cNvSpPr>
          <p:nvPr>
            <p:ph type="sldImg" idx="2"/>
          </p:nvPr>
        </p:nvSpPr>
        <p:spPr>
          <a:xfrm>
            <a:off x="2895600" y="527050"/>
            <a:ext cx="3505200" cy="262890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2" tIns="46586" rIns="93172"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2" tIns="46586" rIns="93172" bIns="46586" rtlCol="0" anchor="b"/>
          <a:lstStyle>
            <a:lvl1pPr algn="r">
              <a:defRPr sz="1300"/>
            </a:lvl1pPr>
          </a:lstStyle>
          <a:p>
            <a:fld id="{554D65F0-E62D-400A-8B21-2C194ADE5513}" type="slidenum">
              <a:rPr lang="en-US" smtClean="0"/>
              <a:pPr/>
              <a:t>‹#›</a:t>
            </a:fld>
            <a:endParaRPr lang="en-US"/>
          </a:p>
        </p:txBody>
      </p:sp>
    </p:spTree>
    <p:extLst>
      <p:ext uri="{BB962C8B-B14F-4D97-AF65-F5344CB8AC3E}">
        <p14:creationId xmlns:p14="http://schemas.microsoft.com/office/powerpoint/2010/main" val="255986934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xfrm>
            <a:off x="5265809" y="6658664"/>
            <a:ext cx="4028440" cy="350520"/>
          </a:xfrm>
          <a:prstGeom prst="rect">
            <a:avLst/>
          </a:prstGeom>
          <a:noFill/>
        </p:spPr>
        <p:txBody>
          <a:bodyPr/>
          <a:lstStyle/>
          <a:p>
            <a:fld id="{21FAC564-8FF3-40DD-94F7-85EF1EDBEBF5}" type="slidenum">
              <a:rPr lang="en-US">
                <a:solidFill>
                  <a:prstClr val="black"/>
                </a:solidFill>
              </a:rPr>
              <a:pPr/>
              <a:t>1</a:t>
            </a:fld>
            <a:endParaRPr lang="en-US">
              <a:solidFill>
                <a:prstClr val="black"/>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xfrm>
            <a:off x="2894013" y="525463"/>
            <a:ext cx="3508375" cy="2630487"/>
          </a:xfrm>
          <a:prstGeom prst="rect">
            <a:avLst/>
          </a:prstGeom>
          <a:noFill/>
          <a:ln>
            <a:solidFill>
              <a:srgbClr val="000000"/>
            </a:solidFill>
            <a:miter lim="800000"/>
            <a:headEnd/>
            <a:tailEnd/>
          </a:ln>
        </p:spPr>
      </p:sp>
      <p:sp>
        <p:nvSpPr>
          <p:cNvPr id="49155" name="Rectangle 3"/>
          <p:cNvSpPr>
            <a:spLocks noGrp="1" noChangeArrowheads="1"/>
          </p:cNvSpPr>
          <p:nvPr>
            <p:ph type="body" idx="1"/>
          </p:nvPr>
        </p:nvSpPr>
        <p:spPr bwMode="auto">
          <a:xfrm>
            <a:off x="930486" y="3330422"/>
            <a:ext cx="7435436" cy="3154441"/>
          </a:xfrm>
          <a:prstGeom prst="rect">
            <a:avLst/>
          </a:prstGeom>
          <a:noFill/>
          <a:ln>
            <a:miter lim="800000"/>
            <a:headEnd/>
            <a:tailEnd/>
          </a:ln>
        </p:spPr>
        <p:txBody>
          <a:bodyPr lIns="93366" tIns="46684" rIns="93366" bIns="46684"/>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xfrm>
            <a:off x="2895600" y="527050"/>
            <a:ext cx="3505200" cy="2628900"/>
          </a:xfrm>
          <a:prstGeom prst="rect">
            <a:avLst/>
          </a:prstGeom>
          <a:noFill/>
          <a:ln>
            <a:solidFill>
              <a:srgbClr val="000000"/>
            </a:solidFill>
            <a:miter lim="800000"/>
            <a:headEnd/>
            <a:tailEnd/>
          </a:ln>
        </p:spPr>
      </p:sp>
      <p:sp>
        <p:nvSpPr>
          <p:cNvPr id="78851" name="Rectangle 3"/>
          <p:cNvSpPr>
            <a:spLocks noGrp="1" noChangeArrowheads="1"/>
          </p:cNvSpPr>
          <p:nvPr>
            <p:ph type="body" idx="1"/>
          </p:nvPr>
        </p:nvSpPr>
        <p:spPr bwMode="auto">
          <a:xfrm>
            <a:off x="930486" y="3330422"/>
            <a:ext cx="7435436" cy="3153243"/>
          </a:xfrm>
          <a:prstGeom prst="rect">
            <a:avLst/>
          </a:prstGeom>
          <a:noFill/>
          <a:ln>
            <a:miter lim="800000"/>
            <a:headEnd/>
            <a:tailEnd/>
          </a:ln>
        </p:spPr>
        <p:txBody>
          <a:bodyPr lIns="91633" tIns="45817" rIns="91633" bIns="45817"/>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bwMode="auto">
          <a:xfrm>
            <a:off x="2894013" y="525463"/>
            <a:ext cx="3508375" cy="2630487"/>
          </a:xfrm>
          <a:prstGeom prst="rect">
            <a:avLst/>
          </a:prstGeom>
          <a:noFill/>
          <a:ln>
            <a:solidFill>
              <a:srgbClr val="000000"/>
            </a:solidFill>
            <a:miter lim="800000"/>
            <a:headEnd/>
            <a:tailEnd/>
          </a:ln>
        </p:spPr>
      </p:sp>
      <p:sp>
        <p:nvSpPr>
          <p:cNvPr id="126979" name="Rectangle 3"/>
          <p:cNvSpPr>
            <a:spLocks noGrp="1" noChangeArrowheads="1"/>
          </p:cNvSpPr>
          <p:nvPr>
            <p:ph type="body" idx="1"/>
          </p:nvPr>
        </p:nvSpPr>
        <p:spPr bwMode="auto">
          <a:xfrm>
            <a:off x="930486" y="3330422"/>
            <a:ext cx="7435436" cy="3154441"/>
          </a:xfrm>
          <a:prstGeom prst="rect">
            <a:avLst/>
          </a:prstGeom>
          <a:noFill/>
          <a:ln>
            <a:miter lim="800000"/>
            <a:headEnd/>
            <a:tailEnd/>
          </a:ln>
        </p:spPr>
        <p:txBody>
          <a:bodyPr lIns="93341" tIns="46671" rIns="93341" bIns="46671"/>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7B27DBDD-50DA-435E-B15F-77B6F70801B6}" type="slidenum">
              <a:rPr lang="en-US" smtClean="0">
                <a:solidFill>
                  <a:prstClr val="black"/>
                </a:solidFill>
                <a:latin typeface="Arial" pitchFamily="34" charset="0"/>
              </a:rPr>
              <a:pPr/>
              <a:t>13</a:t>
            </a:fld>
            <a:endParaRPr lang="en-US" smtClean="0">
              <a:solidFill>
                <a:prstClr val="black"/>
              </a:solidFill>
              <a:latin typeface="Arial" pitchFamily="34" charset="0"/>
            </a:endParaRPr>
          </a:p>
        </p:txBody>
      </p:sp>
      <p:sp>
        <p:nvSpPr>
          <p:cNvPr id="152579" name="Rectangle 2"/>
          <p:cNvSpPr>
            <a:spLocks noGrp="1" noRot="1" noChangeAspect="1" noChangeArrowheads="1" noTextEdit="1"/>
          </p:cNvSpPr>
          <p:nvPr>
            <p:ph type="sldImg"/>
          </p:nvPr>
        </p:nvSpPr>
        <p:spPr>
          <a:xfrm>
            <a:off x="2897188" y="527050"/>
            <a:ext cx="3505200" cy="2628900"/>
          </a:xfrm>
          <a:ln/>
        </p:spPr>
      </p:sp>
      <p:sp>
        <p:nvSpPr>
          <p:cNvPr id="152580" name="Rectangle 3"/>
          <p:cNvSpPr>
            <a:spLocks noGrp="1" noChangeArrowheads="1"/>
          </p:cNvSpPr>
          <p:nvPr>
            <p:ph type="body" idx="1"/>
          </p:nvPr>
        </p:nvSpPr>
        <p:spPr>
          <a:xfrm>
            <a:off x="929640" y="3330182"/>
            <a:ext cx="7437120" cy="3155160"/>
          </a:xfrm>
          <a:noFill/>
          <a:ln/>
        </p:spPr>
        <p:txBody>
          <a:bodyPr lIns="91818" tIns="45909" rIns="91818" bIns="45909"/>
          <a:lstStyle/>
          <a:p>
            <a:pPr eaLnBrk="1" hangingPunct="1"/>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xfrm>
            <a:off x="2895600" y="525463"/>
            <a:ext cx="3505200" cy="2628900"/>
          </a:xfrm>
          <a:prstGeom prst="rect">
            <a:avLst/>
          </a:prstGeom>
          <a:noFill/>
          <a:ln>
            <a:solidFill>
              <a:srgbClr val="000000"/>
            </a:solidFill>
            <a:miter lim="800000"/>
            <a:headEnd/>
            <a:tailEnd/>
          </a:ln>
        </p:spPr>
      </p:sp>
      <p:sp>
        <p:nvSpPr>
          <p:cNvPr id="33795" name="Rectangle 3"/>
          <p:cNvSpPr>
            <a:spLocks noGrp="1" noChangeArrowheads="1"/>
          </p:cNvSpPr>
          <p:nvPr>
            <p:ph type="body" idx="1"/>
          </p:nvPr>
        </p:nvSpPr>
        <p:spPr bwMode="auto">
          <a:xfrm>
            <a:off x="929640" y="3330180"/>
            <a:ext cx="7437120" cy="3155160"/>
          </a:xfrm>
          <a:prstGeom prst="rect">
            <a:avLst/>
          </a:prstGeom>
          <a:noFill/>
          <a:ln>
            <a:miter lim="800000"/>
            <a:headEnd/>
            <a:tailEnd/>
          </a:ln>
        </p:spPr>
        <p:txBody>
          <a:bodyPr lIns="93164" tIns="46582" rIns="93164" bIns="46582"/>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a:prstGeom prst="rect">
            <a:avLst/>
          </a:prstGeom>
          <a:noFill/>
          <a:ln w="12700">
            <a:solidFill>
              <a:prstClr val="black"/>
            </a:solidFill>
          </a:ln>
        </p:spPr>
      </p:sp>
      <p:sp>
        <p:nvSpPr>
          <p:cNvPr id="3" name="Notes Placeholder 2"/>
          <p:cNvSpPr>
            <a:spLocks noGrp="1"/>
          </p:cNvSpPr>
          <p:nvPr>
            <p:ph type="body" idx="1"/>
          </p:nvPr>
        </p:nvSpPr>
        <p:spPr>
          <a:xfrm>
            <a:off x="929640" y="3330181"/>
            <a:ext cx="7437120" cy="3153961"/>
          </a:xfrm>
          <a:prstGeom prst="rect">
            <a:avLst/>
          </a:prstGeom>
        </p:spPr>
        <p:txBody>
          <a:bodyPr>
            <a:normAutofit/>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1240225" y="3330180"/>
            <a:ext cx="6815952" cy="3155160"/>
          </a:xfrm>
          <a:prstGeom prst="rect">
            <a:avLst/>
          </a:prstGeom>
          <a:noFill/>
          <a:ln w="9525">
            <a:noFill/>
            <a:miter lim="800000"/>
            <a:headEnd/>
            <a:tailEnd/>
          </a:ln>
        </p:spPr>
        <p:txBody>
          <a:bodyPr wrap="none" lIns="0" tIns="0" rIns="0" bIns="0"/>
          <a:lstStyle/>
          <a:p>
            <a:pPr defTabSz="932380" eaLnBrk="0" fontAlgn="base" hangingPunct="0">
              <a:spcBef>
                <a:spcPct val="0"/>
              </a:spcBef>
              <a:spcAft>
                <a:spcPct val="0"/>
              </a:spcAft>
            </a:pPr>
            <a:r>
              <a:rPr lang="en-US" sz="1200">
                <a:solidFill>
                  <a:srgbClr val="000000"/>
                </a:solidFill>
                <a:latin typeface="Arial" charset="0"/>
              </a:rPr>
              <a:t>Barr &amp; Tagg's From teaching to learing is the most often requested article from Change mangazine</a:t>
            </a:r>
          </a:p>
          <a:p>
            <a:pPr defTabSz="932380" eaLnBrk="0" fontAlgn="base" hangingPunct="0">
              <a:spcBef>
                <a:spcPct val="0"/>
              </a:spcBef>
              <a:spcAft>
                <a:spcPct val="0"/>
              </a:spcAft>
            </a:pPr>
            <a:endParaRPr lang="en-US" sz="1200">
              <a:solidFill>
                <a:srgbClr val="000000"/>
              </a:solidFill>
              <a:latin typeface="Arial" charset="0"/>
            </a:endParaRPr>
          </a:p>
          <a:p>
            <a:pPr defTabSz="932380" eaLnBrk="0" fontAlgn="base" hangingPunct="0">
              <a:spcBef>
                <a:spcPct val="0"/>
              </a:spcBef>
              <a:spcAft>
                <a:spcPct val="0"/>
              </a:spcAft>
            </a:pPr>
            <a:r>
              <a:rPr lang="en-US" sz="1200">
                <a:solidFill>
                  <a:srgbClr val="000000"/>
                </a:solidFill>
                <a:latin typeface="Arial" charset="0"/>
              </a:rPr>
              <a:t>Bill Camplbell and  I started working on New Paradigms in 1993.</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a:prstGeom prst="rect">
            <a:avLst/>
          </a:prstGeom>
          <a:noFill/>
          <a:ln w="12700">
            <a:solidFill>
              <a:prstClr val="black"/>
            </a:solidFill>
          </a:ln>
        </p:spPr>
      </p:sp>
      <p:sp>
        <p:nvSpPr>
          <p:cNvPr id="3" name="Notes Placeholder 2"/>
          <p:cNvSpPr>
            <a:spLocks noGrp="1"/>
          </p:cNvSpPr>
          <p:nvPr>
            <p:ph type="body" idx="1"/>
          </p:nvPr>
        </p:nvSpPr>
        <p:spPr>
          <a:xfrm>
            <a:off x="929640" y="3330181"/>
            <a:ext cx="7437120" cy="3153961"/>
          </a:xfrm>
          <a:prstGeom prst="rect">
            <a:avLst/>
          </a:prstGeom>
        </p:spPr>
        <p:txBody>
          <a:bodyPr>
            <a:norm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1238112" y="3331380"/>
            <a:ext cx="6820178" cy="3153960"/>
          </a:xfrm>
          <a:prstGeom prst="rect">
            <a:avLst/>
          </a:prstGeom>
          <a:noFill/>
          <a:ln w="9525">
            <a:noFill/>
            <a:miter lim="800000"/>
            <a:headEnd/>
            <a:tailEnd/>
          </a:ln>
        </p:spPr>
        <p:txBody>
          <a:bodyPr wrap="none" lIns="0" tIns="0" rIns="0" bIns="0"/>
          <a:lstStyle/>
          <a:p>
            <a:pPr defTabSz="933949" eaLnBrk="0" fontAlgn="base" hangingPunct="0">
              <a:spcBef>
                <a:spcPct val="0"/>
              </a:spcBef>
              <a:spcAft>
                <a:spcPct val="0"/>
              </a:spcAft>
            </a:pPr>
            <a:r>
              <a:rPr lang="en-US" sz="1300" dirty="0">
                <a:solidFill>
                  <a:srgbClr val="000000"/>
                </a:solidFill>
                <a:latin typeface="Arial" charset="0"/>
              </a:rPr>
              <a:t>Table summarizes my perception of the shift.  A version of this table is available in New Paradigms for Engineering Education -- FIE Conf proceedings 97 (avail on the www)</a:t>
            </a:r>
          </a:p>
          <a:p>
            <a:pPr defTabSz="933949" eaLnBrk="0" fontAlgn="base" hangingPunct="0">
              <a:spcBef>
                <a:spcPct val="0"/>
              </a:spcBef>
              <a:spcAft>
                <a:spcPct val="0"/>
              </a:spcAft>
            </a:pPr>
            <a:endParaRPr lang="en-US" sz="1300" dirty="0">
              <a:solidFill>
                <a:srgbClr val="000000"/>
              </a:solidFill>
              <a:latin typeface="Arial" charset="0"/>
            </a:endParaRPr>
          </a:p>
          <a:p>
            <a:pPr defTabSz="933949" eaLnBrk="0" fontAlgn="base" hangingPunct="0">
              <a:spcBef>
                <a:spcPct val="0"/>
              </a:spcBef>
              <a:spcAft>
                <a:spcPct val="0"/>
              </a:spcAft>
            </a:pPr>
            <a:r>
              <a:rPr lang="en-US" sz="1300" dirty="0">
                <a:solidFill>
                  <a:srgbClr val="000000"/>
                </a:solidFill>
                <a:latin typeface="Arial" charset="0"/>
              </a:rPr>
              <a:t>One of the most significant changes that has occurred is the shift from "pouring in knowledge" to "creating a climate where learning flows among students and the professor"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CEBCFE-3680-4780-8B4C-0AE040D6BE44}" type="slidenum">
              <a:rPr lang="en-US">
                <a:solidFill>
                  <a:prstClr val="black"/>
                </a:solidFill>
              </a:rPr>
              <a:pPr/>
              <a:t>19</a:t>
            </a:fld>
            <a:endParaRPr lang="en-US">
              <a:solidFill>
                <a:prstClr val="black"/>
              </a:solidFill>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5751D9-B4CB-4AE0-AE22-DF5B446C051A}" type="slidenum">
              <a:rPr lang="en-US">
                <a:solidFill>
                  <a:prstClr val="black"/>
                </a:solidFill>
              </a:rPr>
              <a:pPr/>
              <a:t>2</a:t>
            </a:fld>
            <a:endParaRPr lang="en-US">
              <a:solidFill>
                <a:prstClr val="black"/>
              </a:solidFill>
            </a:endParaRPr>
          </a:p>
        </p:txBody>
      </p:sp>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EFE8D-6196-40FE-AF7E-9CB85C57CBEA}" type="slidenum">
              <a:rPr lang="en-US">
                <a:solidFill>
                  <a:prstClr val="black"/>
                </a:solidFill>
              </a:rPr>
              <a:pPr/>
              <a:t>20</a:t>
            </a:fld>
            <a:endParaRPr lang="en-US">
              <a:solidFill>
                <a:prstClr val="black"/>
              </a:solidFill>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CE5431-2550-498B-930C-A1B05470CB08}" type="slidenum">
              <a:rPr lang="en-US">
                <a:solidFill>
                  <a:prstClr val="black"/>
                </a:solidFill>
              </a:rPr>
              <a:pPr/>
              <a:t>21</a:t>
            </a:fld>
            <a:endParaRPr lang="en-US">
              <a:solidFill>
                <a:prstClr val="black"/>
              </a:solidFill>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27E64D-8F97-4D42-8894-DFCA0D21E6BE}" type="slidenum">
              <a:rPr lang="en-US">
                <a:solidFill>
                  <a:prstClr val="black"/>
                </a:solidFill>
              </a:rPr>
              <a:pPr/>
              <a:t>22</a:t>
            </a:fld>
            <a:endParaRPr lang="en-US">
              <a:solidFill>
                <a:prstClr val="black"/>
              </a:solidFill>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806816-C2FC-4622-9EBE-12723ABAFD1D}" type="slidenum">
              <a:rPr lang="en-US">
                <a:solidFill>
                  <a:prstClr val="black"/>
                </a:solidFill>
              </a:rPr>
              <a:pPr/>
              <a:t>23</a:t>
            </a:fld>
            <a:endParaRPr lang="en-US">
              <a:solidFill>
                <a:prstClr val="black"/>
              </a:solidFill>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936F54-4596-4F46-ACC1-33B6B130CB51}" type="slidenum">
              <a:rPr lang="en-US">
                <a:solidFill>
                  <a:prstClr val="black"/>
                </a:solidFill>
              </a:rPr>
              <a:pPr/>
              <a:t>24</a:t>
            </a:fld>
            <a:endParaRPr lang="en-US">
              <a:solidFill>
                <a:prstClr val="black"/>
              </a:solidFill>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114682-853C-4394-87A7-732990B65DC6}" type="slidenum">
              <a:rPr lang="en-US">
                <a:solidFill>
                  <a:prstClr val="black"/>
                </a:solidFill>
              </a:rPr>
              <a:pPr/>
              <a:t>25</a:t>
            </a:fld>
            <a:endParaRPr lang="en-US">
              <a:solidFill>
                <a:prstClr val="black"/>
              </a:solidFill>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C8B8D4-B64F-4297-9B9A-41F7F749D8BC}" type="slidenum">
              <a:rPr lang="en-US">
                <a:solidFill>
                  <a:prstClr val="black"/>
                </a:solidFill>
              </a:rPr>
              <a:pPr/>
              <a:t>26</a:t>
            </a:fld>
            <a:endParaRPr lang="en-US">
              <a:solidFill>
                <a:prstClr val="black"/>
              </a:solidFill>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DDC89C-CD52-41E5-BB4B-06DEEFCA550D}" type="slidenum">
              <a:rPr lang="en-US">
                <a:solidFill>
                  <a:prstClr val="black"/>
                </a:solidFill>
              </a:rPr>
              <a:pPr/>
              <a:t>27</a:t>
            </a:fld>
            <a:endParaRPr lang="en-US">
              <a:solidFill>
                <a:prstClr val="black"/>
              </a:solidFill>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B97B23-A96F-4613-B4F7-EDFBB675F0B2}" type="slidenum">
              <a:rPr lang="en-US">
                <a:solidFill>
                  <a:prstClr val="black"/>
                </a:solidFill>
              </a:rPr>
              <a:pPr/>
              <a:t>28</a:t>
            </a:fld>
            <a:endParaRPr lang="en-US">
              <a:solidFill>
                <a:prstClr val="black"/>
              </a:solidFill>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12693E-FFF4-47DB-947B-1D69C7D0D32D}" type="slidenum">
              <a:rPr lang="en-US">
                <a:solidFill>
                  <a:prstClr val="black"/>
                </a:solidFill>
              </a:rPr>
              <a:pPr/>
              <a:t>29</a:t>
            </a:fld>
            <a:endParaRPr lang="en-US">
              <a:solidFill>
                <a:prstClr val="black"/>
              </a:solidFill>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24AA256C-7D27-4B7A-99AB-0E96B5E6B6A6}" type="slidenum">
              <a:rPr lang="en-US" smtClean="0">
                <a:solidFill>
                  <a:prstClr val="black"/>
                </a:solidFill>
                <a:latin typeface="Arial" pitchFamily="34" charset="0"/>
              </a:rPr>
              <a:pPr/>
              <a:t>3</a:t>
            </a:fld>
            <a:endParaRPr lang="en-US" smtClean="0">
              <a:solidFill>
                <a:prstClr val="black"/>
              </a:solidFill>
              <a:latin typeface="Arial" pitchFamily="34" charset="0"/>
            </a:endParaRPr>
          </a:p>
        </p:txBody>
      </p:sp>
      <p:sp>
        <p:nvSpPr>
          <p:cNvPr id="146435" name="Rectangle 2"/>
          <p:cNvSpPr>
            <a:spLocks noGrp="1" noRot="1" noChangeAspect="1" noChangeArrowheads="1" noTextEdit="1"/>
          </p:cNvSpPr>
          <p:nvPr>
            <p:ph type="sldImg"/>
          </p:nvPr>
        </p:nvSpPr>
        <p:spPr>
          <a:xfrm>
            <a:off x="2897188" y="527050"/>
            <a:ext cx="3505200" cy="2628900"/>
          </a:xfrm>
          <a:ln/>
        </p:spPr>
      </p:sp>
      <p:sp>
        <p:nvSpPr>
          <p:cNvPr id="146436" name="Rectangle 3"/>
          <p:cNvSpPr>
            <a:spLocks noGrp="1" noChangeArrowheads="1"/>
          </p:cNvSpPr>
          <p:nvPr>
            <p:ph type="body" idx="1"/>
          </p:nvPr>
        </p:nvSpPr>
        <p:spPr>
          <a:xfrm>
            <a:off x="929640" y="3330182"/>
            <a:ext cx="7437120" cy="3155160"/>
          </a:xfrm>
          <a:noFill/>
          <a:ln/>
        </p:spPr>
        <p:txBody>
          <a:bodyPr lIns="91820" tIns="45909" rIns="91820" bIns="45909"/>
          <a:lstStyle/>
          <a:p>
            <a:pPr eaLnBrk="1" hangingPunct="1"/>
            <a:endParaRPr 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D13DF5-6FA0-40A3-B177-D96C3D80B45B}" type="slidenum">
              <a:rPr lang="en-US">
                <a:solidFill>
                  <a:prstClr val="black"/>
                </a:solidFill>
              </a:rPr>
              <a:pPr/>
              <a:t>30</a:t>
            </a:fld>
            <a:endParaRPr lang="en-US">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6CF61-BA11-4750-8750-A2F24C3C99C0}" type="slidenum">
              <a:rPr lang="en-US">
                <a:solidFill>
                  <a:prstClr val="black"/>
                </a:solidFill>
              </a:rPr>
              <a:pPr/>
              <a:t>31</a:t>
            </a:fld>
            <a:endParaRPr lang="en-US">
              <a:solidFill>
                <a:prstClr val="black"/>
              </a:solidFill>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237371" y="3331157"/>
            <a:ext cx="6821664" cy="3153463"/>
          </a:xfrm>
          <a:prstGeom prst="rect">
            <a:avLst/>
          </a:prstGeom>
          <a:noFill/>
          <a:ln w="9525">
            <a:noFill/>
            <a:miter lim="800000"/>
            <a:headEnd/>
            <a:tailEnd/>
          </a:ln>
          <a:effectLst/>
        </p:spPr>
        <p:txBody>
          <a:bodyPr wrap="none" lIns="0" tIns="0" rIns="0" bIns="0"/>
          <a:lstStyle/>
          <a:p>
            <a:pPr eaLnBrk="0" fontAlgn="base" hangingPunct="0">
              <a:spcBef>
                <a:spcPct val="0"/>
              </a:spcBef>
              <a:spcAft>
                <a:spcPct val="0"/>
              </a:spcAft>
            </a:pPr>
            <a:r>
              <a:rPr lang="en-US" sz="1300">
                <a:solidFill>
                  <a:srgbClr val="000000"/>
                </a:solidFill>
                <a:latin typeface="Arial" charset="0"/>
              </a:rPr>
              <a:t>Table summarizes my perception of the shift.  A version of this table is available in New Paradigms for Engineering Education -- FIE Conf proceedings 97 (avail on the www)</a:t>
            </a:r>
          </a:p>
          <a:p>
            <a:pPr eaLnBrk="0" fontAlgn="base" hangingPunct="0">
              <a:spcBef>
                <a:spcPct val="0"/>
              </a:spcBef>
              <a:spcAft>
                <a:spcPct val="0"/>
              </a:spcAft>
            </a:pPr>
            <a:endParaRPr lang="en-US" sz="1300">
              <a:solidFill>
                <a:srgbClr val="000000"/>
              </a:solidFill>
              <a:latin typeface="Arial" charset="0"/>
            </a:endParaRPr>
          </a:p>
          <a:p>
            <a:pPr eaLnBrk="0" fontAlgn="base" hangingPunct="0">
              <a:spcBef>
                <a:spcPct val="0"/>
              </a:spcBef>
              <a:spcAft>
                <a:spcPct val="0"/>
              </a:spcAft>
            </a:pPr>
            <a:r>
              <a:rPr lang="en-US" sz="1300">
                <a:solidFill>
                  <a:srgbClr val="000000"/>
                </a:solidFill>
                <a:latin typeface="Arial" charset="0"/>
              </a:rPr>
              <a:t>One of the most significant changes that has occurred is the shift from "pouring in knowledge" to "creating a climate where learning flows among students and the professor"</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175291-B215-4046-8B93-C4B9F66CBF3C}" type="slidenum">
              <a:rPr lang="en-US">
                <a:solidFill>
                  <a:prstClr val="black"/>
                </a:solidFill>
              </a:rPr>
              <a:pPr/>
              <a:t>33</a:t>
            </a:fld>
            <a:endParaRPr lang="en-US">
              <a:solidFill>
                <a:prstClr val="black"/>
              </a:solidFill>
            </a:endParaRPr>
          </a:p>
        </p:txBody>
      </p:sp>
      <p:sp>
        <p:nvSpPr>
          <p:cNvPr id="58370" name="Rectangle 2"/>
          <p:cNvSpPr>
            <a:spLocks noGrp="1" noRot="1" noChangeAspect="1" noChangeArrowheads="1" noTextEdit="1"/>
          </p:cNvSpPr>
          <p:nvPr>
            <p:ph type="sldImg"/>
          </p:nvPr>
        </p:nvSpPr>
        <p:spPr>
          <a:xfrm>
            <a:off x="2894013" y="525463"/>
            <a:ext cx="3506787" cy="2630487"/>
          </a:xfrm>
          <a:ln/>
        </p:spPr>
      </p:sp>
      <p:sp>
        <p:nvSpPr>
          <p:cNvPr id="58371" name="Rectangle 3"/>
          <p:cNvSpPr>
            <a:spLocks noGrp="1" noChangeArrowheads="1"/>
          </p:cNvSpPr>
          <p:nvPr>
            <p:ph type="body" idx="1"/>
          </p:nvPr>
        </p:nvSpPr>
        <p:spPr>
          <a:xfrm>
            <a:off x="929640" y="3329940"/>
            <a:ext cx="7437120" cy="3155897"/>
          </a:xfrm>
          <a:ln/>
        </p:spPr>
        <p:txBody>
          <a:bodyPr lIns="93364" tIns="46683" rIns="93364" bIns="46683"/>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1238112" y="3331380"/>
            <a:ext cx="6820178" cy="3153960"/>
          </a:xfrm>
          <a:prstGeom prst="rect">
            <a:avLst/>
          </a:prstGeom>
          <a:noFill/>
          <a:ln w="9525">
            <a:noFill/>
            <a:miter lim="800000"/>
            <a:headEnd/>
            <a:tailEnd/>
          </a:ln>
        </p:spPr>
        <p:txBody>
          <a:bodyPr wrap="none" lIns="0" tIns="0" rIns="0" bIns="0"/>
          <a:lstStyle/>
          <a:p>
            <a:pPr defTabSz="933949" eaLnBrk="0" fontAlgn="base" hangingPunct="0">
              <a:spcBef>
                <a:spcPct val="0"/>
              </a:spcBef>
              <a:spcAft>
                <a:spcPct val="0"/>
              </a:spcAft>
            </a:pPr>
            <a:r>
              <a:rPr lang="en-US" sz="1300" dirty="0">
                <a:solidFill>
                  <a:srgbClr val="000000"/>
                </a:solidFill>
                <a:latin typeface="Arial" charset="0"/>
              </a:rPr>
              <a:t>Table summarizes my perception of the shift.  A version of this table is available in New Paradigms for Engineering Education -- FIE Conf proceedings 97 (avail on the www)</a:t>
            </a:r>
          </a:p>
          <a:p>
            <a:pPr defTabSz="933949" eaLnBrk="0" fontAlgn="base" hangingPunct="0">
              <a:spcBef>
                <a:spcPct val="0"/>
              </a:spcBef>
              <a:spcAft>
                <a:spcPct val="0"/>
              </a:spcAft>
            </a:pPr>
            <a:endParaRPr lang="en-US" sz="1300" dirty="0">
              <a:solidFill>
                <a:srgbClr val="000000"/>
              </a:solidFill>
              <a:latin typeface="Arial" charset="0"/>
            </a:endParaRPr>
          </a:p>
          <a:p>
            <a:pPr defTabSz="933949" eaLnBrk="0" fontAlgn="base" hangingPunct="0">
              <a:spcBef>
                <a:spcPct val="0"/>
              </a:spcBef>
              <a:spcAft>
                <a:spcPct val="0"/>
              </a:spcAft>
            </a:pPr>
            <a:r>
              <a:rPr lang="en-US" sz="1300" dirty="0">
                <a:solidFill>
                  <a:srgbClr val="000000"/>
                </a:solidFill>
                <a:latin typeface="Arial" charset="0"/>
              </a:rPr>
              <a:t>One of the most significant changes that has occurred is the shift from "pouring in knowledge" to "creating a climate where learning flows among students and the professor"</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24DCBB23-0585-4973-BFBD-27E5E30DB06B}" type="slidenum">
              <a:rPr lang="en-US" smtClean="0">
                <a:solidFill>
                  <a:prstClr val="black"/>
                </a:solidFill>
                <a:latin typeface="Arial" pitchFamily="34" charset="0"/>
              </a:rPr>
              <a:pPr/>
              <a:t>35</a:t>
            </a:fld>
            <a:endParaRPr lang="en-US" smtClean="0">
              <a:solidFill>
                <a:prstClr val="black"/>
              </a:solidFill>
              <a:latin typeface="Arial" pitchFamily="34"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lIns="91635" tIns="45816" rIns="91635" bIns="45816"/>
          <a:lstStyle/>
          <a:p>
            <a:pPr eaLnBrk="1" hangingPunct="1"/>
            <a:endParaRPr lang="en-US"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72A38725-AD4D-410E-A0CD-F672D036F957}" type="slidenum">
              <a:rPr lang="en-US" smtClean="0">
                <a:solidFill>
                  <a:prstClr val="black"/>
                </a:solidFill>
                <a:latin typeface="Arial" pitchFamily="34" charset="0"/>
              </a:rPr>
              <a:pPr/>
              <a:t>36</a:t>
            </a:fld>
            <a:endParaRPr lang="en-US" smtClean="0">
              <a:solidFill>
                <a:prstClr val="black"/>
              </a:solidFill>
              <a:latin typeface="Arial" pitchFamily="34" charset="0"/>
            </a:endParaRPr>
          </a:p>
        </p:txBody>
      </p:sp>
      <p:sp>
        <p:nvSpPr>
          <p:cNvPr id="155651" name="Rectangle 7"/>
          <p:cNvSpPr txBox="1">
            <a:spLocks noGrp="1" noChangeArrowheads="1"/>
          </p:cNvSpPr>
          <p:nvPr/>
        </p:nvSpPr>
        <p:spPr bwMode="auto">
          <a:xfrm>
            <a:off x="5265147" y="6657963"/>
            <a:ext cx="4029145" cy="351240"/>
          </a:xfrm>
          <a:prstGeom prst="rect">
            <a:avLst/>
          </a:prstGeom>
          <a:noFill/>
          <a:ln w="9525">
            <a:noFill/>
            <a:miter lim="800000"/>
            <a:headEnd/>
            <a:tailEnd/>
          </a:ln>
        </p:spPr>
        <p:txBody>
          <a:bodyPr lIns="91624" tIns="45812" rIns="91624" bIns="45812" anchor="b"/>
          <a:lstStyle/>
          <a:p>
            <a:pPr algn="r" fontAlgn="base">
              <a:spcBef>
                <a:spcPct val="0"/>
              </a:spcBef>
              <a:spcAft>
                <a:spcPct val="0"/>
              </a:spcAft>
            </a:pPr>
            <a:fld id="{F04FA039-328E-4FB7-8BA7-FE62F75EFC42}" type="slidenum">
              <a:rPr lang="en-US" sz="1200">
                <a:solidFill>
                  <a:prstClr val="black"/>
                </a:solidFill>
                <a:latin typeface="Arial" charset="0"/>
              </a:rPr>
              <a:pPr algn="r" fontAlgn="base">
                <a:spcBef>
                  <a:spcPct val="0"/>
                </a:spcBef>
                <a:spcAft>
                  <a:spcPct val="0"/>
                </a:spcAft>
              </a:pPr>
              <a:t>36</a:t>
            </a:fld>
            <a:endParaRPr lang="en-US" sz="1200" dirty="0">
              <a:solidFill>
                <a:prstClr val="black"/>
              </a:solidFill>
              <a:latin typeface="Arial" charset="0"/>
            </a:endParaRPr>
          </a:p>
        </p:txBody>
      </p:sp>
      <p:sp>
        <p:nvSpPr>
          <p:cNvPr id="155652" name="Rectangle 2"/>
          <p:cNvSpPr>
            <a:spLocks noGrp="1" noRot="1" noChangeAspect="1" noChangeArrowheads="1" noTextEdit="1"/>
          </p:cNvSpPr>
          <p:nvPr>
            <p:ph type="sldImg"/>
          </p:nvPr>
        </p:nvSpPr>
        <p:spPr>
          <a:xfrm>
            <a:off x="2895600" y="527050"/>
            <a:ext cx="3505200" cy="2628900"/>
          </a:xfrm>
          <a:ln/>
        </p:spPr>
      </p:sp>
      <p:sp>
        <p:nvSpPr>
          <p:cNvPr id="155653" name="Rectangle 3"/>
          <p:cNvSpPr>
            <a:spLocks noGrp="1" noChangeArrowheads="1"/>
          </p:cNvSpPr>
          <p:nvPr>
            <p:ph type="body" idx="1"/>
          </p:nvPr>
        </p:nvSpPr>
        <p:spPr>
          <a:xfrm>
            <a:off x="929640" y="3330182"/>
            <a:ext cx="7437120" cy="3155160"/>
          </a:xfrm>
          <a:noFill/>
          <a:ln/>
        </p:spPr>
        <p:txBody>
          <a:bodyPr lIns="91624" tIns="45812" rIns="91624" bIns="45812"/>
          <a:lstStyle/>
          <a:p>
            <a:pPr eaLnBrk="1" hangingPunct="1"/>
            <a:r>
              <a:rPr lang="en-US" smtClean="0">
                <a:latin typeface="Arial" pitchFamily="34" charset="0"/>
              </a:rPr>
              <a:t>We use a learning cycle to assist us in organizing learning activities to meet specific goals.  This cycle basically scaffolds the inquiry process necessary to identify potential solutions to a problem, research those opportunities, and revise them over time.  However, part of the learning process is monitoring understanding of critical concepts and receiving opportunities to go deeper into specific concepts.  Therefore, we use formative assessment methods where students can test their mettle and return to do additional Research &amp; Revise activities which will help to revise their understanding.</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DE0BF3EA-BCC6-4DB5-A73E-C014A23415FB}" type="slidenum">
              <a:rPr lang="en-US" smtClean="0">
                <a:solidFill>
                  <a:prstClr val="black"/>
                </a:solidFill>
                <a:latin typeface="Arial" pitchFamily="34" charset="0"/>
              </a:rPr>
              <a:pPr/>
              <a:t>37</a:t>
            </a:fld>
            <a:endParaRPr lang="en-US" smtClean="0">
              <a:solidFill>
                <a:prstClr val="black"/>
              </a:solidFill>
              <a:latin typeface="Arial" pitchFamily="34"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lIns="93136" tIns="46569" rIns="93136" bIns="46569"/>
          <a:lstStyle/>
          <a:p>
            <a:pPr eaLnBrk="1" hangingPunct="1"/>
            <a:endParaRPr 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CBA484B-6942-4320-88E7-ED6E4216A16D}" type="slidenum">
              <a:rPr lang="en-US" smtClean="0">
                <a:solidFill>
                  <a:prstClr val="black"/>
                </a:solidFill>
                <a:latin typeface="Arial" pitchFamily="34" charset="0"/>
              </a:rPr>
              <a:pPr/>
              <a:t>38</a:t>
            </a:fld>
            <a:endParaRPr lang="en-US" smtClean="0">
              <a:solidFill>
                <a:prstClr val="black"/>
              </a:solidFill>
              <a:latin typeface="Arial" pitchFamily="34" charset="0"/>
            </a:endParaRPr>
          </a:p>
        </p:txBody>
      </p:sp>
      <p:sp>
        <p:nvSpPr>
          <p:cNvPr id="117763" name="Rectangle 2"/>
          <p:cNvSpPr>
            <a:spLocks noGrp="1" noRot="1" noChangeAspect="1" noTextEdit="1"/>
          </p:cNvSpPr>
          <p:nvPr>
            <p:ph type="sldImg"/>
          </p:nvPr>
        </p:nvSpPr>
        <p:spPr>
          <a:xfrm>
            <a:off x="2897188" y="527050"/>
            <a:ext cx="3505200" cy="2628900"/>
          </a:xfrm>
          <a:ln/>
        </p:spPr>
      </p:sp>
      <p:sp>
        <p:nvSpPr>
          <p:cNvPr id="117764" name="Rectangle 3"/>
          <p:cNvSpPr>
            <a:spLocks noGrp="1"/>
          </p:cNvSpPr>
          <p:nvPr>
            <p:ph type="body" idx="1"/>
          </p:nvPr>
        </p:nvSpPr>
        <p:spPr>
          <a:xfrm>
            <a:off x="929640" y="3330182"/>
            <a:ext cx="7437120" cy="3155160"/>
          </a:xfrm>
          <a:noFill/>
          <a:ln/>
        </p:spPr>
        <p:txBody>
          <a:bodyPr lIns="93102" tIns="46551" rIns="93102" bIns="46551"/>
          <a:lstStyle/>
          <a:p>
            <a:pPr eaLnBrk="1" hangingPunct="1"/>
            <a:endParaRPr lang="en-US"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0C107586-FA93-4550-B0F8-A7CEE9CF603C}" type="slidenum">
              <a:rPr lang="en-US" smtClean="0">
                <a:latin typeface="Arial" pitchFamily="34" charset="0"/>
              </a:rPr>
              <a:pPr/>
              <a:t>39</a:t>
            </a:fld>
            <a:endParaRPr lang="en-US" smtClean="0">
              <a:latin typeface="Arial" pitchFamily="34" charset="0"/>
            </a:endParaRPr>
          </a:p>
        </p:txBody>
      </p:sp>
      <p:sp>
        <p:nvSpPr>
          <p:cNvPr id="118787" name="Rectangle 2"/>
          <p:cNvSpPr>
            <a:spLocks noGrp="1" noRot="1" noChangeAspect="1" noChangeArrowheads="1" noTextEdit="1"/>
          </p:cNvSpPr>
          <p:nvPr>
            <p:ph type="sldImg"/>
          </p:nvPr>
        </p:nvSpPr>
        <p:spPr>
          <a:xfrm>
            <a:off x="2895600" y="525463"/>
            <a:ext cx="3505200" cy="2628900"/>
          </a:xfrm>
          <a:ln/>
        </p:spPr>
      </p:sp>
      <p:sp>
        <p:nvSpPr>
          <p:cNvPr id="118788" name="Rectangle 3"/>
          <p:cNvSpPr>
            <a:spLocks noGrp="1" noChangeArrowheads="1"/>
          </p:cNvSpPr>
          <p:nvPr>
            <p:ph type="body" idx="1"/>
          </p:nvPr>
        </p:nvSpPr>
        <p:spPr>
          <a:xfrm>
            <a:off x="929640" y="3330181"/>
            <a:ext cx="7437120" cy="3155159"/>
          </a:xfrm>
          <a:noFill/>
          <a:ln/>
        </p:spPr>
        <p:txBody>
          <a:bodyPr lIns="91633" tIns="45815" rIns="91633" bIns="45815"/>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1240229" y="3330182"/>
            <a:ext cx="6815950" cy="3155160"/>
          </a:xfrm>
          <a:prstGeom prst="rect">
            <a:avLst/>
          </a:prstGeom>
          <a:noFill/>
          <a:ln w="9525">
            <a:noFill/>
            <a:miter lim="800000"/>
            <a:headEnd/>
            <a:tailEnd/>
          </a:ln>
        </p:spPr>
        <p:txBody>
          <a:bodyPr wrap="none" lIns="0" tIns="0" rIns="0" bIns="0"/>
          <a:lstStyle/>
          <a:p>
            <a:pPr defTabSz="933949" eaLnBrk="0" fontAlgn="base" hangingPunct="0">
              <a:spcBef>
                <a:spcPct val="0"/>
              </a:spcBef>
              <a:spcAft>
                <a:spcPct val="0"/>
              </a:spcAft>
            </a:pPr>
            <a:r>
              <a:rPr lang="en-US" sz="1200" dirty="0">
                <a:solidFill>
                  <a:srgbClr val="000000"/>
                </a:solidFill>
                <a:latin typeface="Arial" charset="0"/>
              </a:rPr>
              <a:t>Barr &amp; </a:t>
            </a:r>
            <a:r>
              <a:rPr lang="en-US" sz="1200" dirty="0" err="1">
                <a:solidFill>
                  <a:srgbClr val="000000"/>
                </a:solidFill>
                <a:latin typeface="Arial" charset="0"/>
              </a:rPr>
              <a:t>Tagg's</a:t>
            </a:r>
            <a:r>
              <a:rPr lang="en-US" sz="1200" dirty="0">
                <a:solidFill>
                  <a:srgbClr val="000000"/>
                </a:solidFill>
                <a:latin typeface="Arial" charset="0"/>
              </a:rPr>
              <a:t> From teaching to </a:t>
            </a:r>
            <a:r>
              <a:rPr lang="en-US" sz="1200" dirty="0" err="1">
                <a:solidFill>
                  <a:srgbClr val="000000"/>
                </a:solidFill>
                <a:latin typeface="Arial" charset="0"/>
              </a:rPr>
              <a:t>learing</a:t>
            </a:r>
            <a:r>
              <a:rPr lang="en-US" sz="1200" dirty="0">
                <a:solidFill>
                  <a:srgbClr val="000000"/>
                </a:solidFill>
                <a:latin typeface="Arial" charset="0"/>
              </a:rPr>
              <a:t> is the most often requested article from Change </a:t>
            </a:r>
            <a:r>
              <a:rPr lang="en-US" sz="1200" dirty="0" err="1">
                <a:solidFill>
                  <a:srgbClr val="000000"/>
                </a:solidFill>
                <a:latin typeface="Arial" charset="0"/>
              </a:rPr>
              <a:t>mangazine</a:t>
            </a:r>
            <a:endParaRPr lang="en-US" sz="1200" dirty="0">
              <a:solidFill>
                <a:srgbClr val="000000"/>
              </a:solidFill>
              <a:latin typeface="Arial" charset="0"/>
            </a:endParaRPr>
          </a:p>
          <a:p>
            <a:pPr defTabSz="933949" eaLnBrk="0" fontAlgn="base" hangingPunct="0">
              <a:spcBef>
                <a:spcPct val="0"/>
              </a:spcBef>
              <a:spcAft>
                <a:spcPct val="0"/>
              </a:spcAft>
            </a:pPr>
            <a:endParaRPr lang="en-US" sz="1200" dirty="0">
              <a:solidFill>
                <a:srgbClr val="000000"/>
              </a:solidFill>
              <a:latin typeface="Arial" charset="0"/>
            </a:endParaRPr>
          </a:p>
          <a:p>
            <a:pPr defTabSz="933949" eaLnBrk="0" fontAlgn="base" hangingPunct="0">
              <a:spcBef>
                <a:spcPct val="0"/>
              </a:spcBef>
              <a:spcAft>
                <a:spcPct val="0"/>
              </a:spcAft>
            </a:pPr>
            <a:r>
              <a:rPr lang="en-US" sz="1200" dirty="0">
                <a:solidFill>
                  <a:srgbClr val="000000"/>
                </a:solidFill>
                <a:latin typeface="Arial" charset="0"/>
              </a:rPr>
              <a:t>Bill </a:t>
            </a:r>
            <a:r>
              <a:rPr lang="en-US" sz="1200" dirty="0" err="1">
                <a:solidFill>
                  <a:srgbClr val="000000"/>
                </a:solidFill>
                <a:latin typeface="Arial" charset="0"/>
              </a:rPr>
              <a:t>Camplbell</a:t>
            </a:r>
            <a:r>
              <a:rPr lang="en-US" sz="1200" dirty="0">
                <a:solidFill>
                  <a:srgbClr val="000000"/>
                </a:solidFill>
                <a:latin typeface="Arial" charset="0"/>
              </a:rPr>
              <a:t> and  I started working on New Paradigms in 1993.</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8BBBED0D-07B3-431B-90D1-BBE59A16DD91}" type="slidenum">
              <a:rPr lang="en-US" smtClean="0">
                <a:latin typeface="Arial" pitchFamily="34" charset="0"/>
              </a:rPr>
              <a:pPr/>
              <a:t>40</a:t>
            </a:fld>
            <a:endParaRPr lang="en-US" smtClean="0">
              <a:latin typeface="Arial" pitchFamily="34" charset="0"/>
            </a:endParaRPr>
          </a:p>
        </p:txBody>
      </p:sp>
      <p:sp>
        <p:nvSpPr>
          <p:cNvPr id="119811" name="Rectangle 2"/>
          <p:cNvSpPr>
            <a:spLocks noGrp="1" noRot="1" noChangeAspect="1" noChangeArrowheads="1" noTextEdit="1"/>
          </p:cNvSpPr>
          <p:nvPr>
            <p:ph type="sldImg"/>
          </p:nvPr>
        </p:nvSpPr>
        <p:spPr>
          <a:xfrm>
            <a:off x="2895600" y="525463"/>
            <a:ext cx="3505200" cy="2628900"/>
          </a:xfrm>
          <a:ln/>
        </p:spPr>
      </p:sp>
      <p:sp>
        <p:nvSpPr>
          <p:cNvPr id="119812" name="Rectangle 3"/>
          <p:cNvSpPr>
            <a:spLocks noGrp="1" noChangeArrowheads="1"/>
          </p:cNvSpPr>
          <p:nvPr>
            <p:ph type="body" idx="1"/>
          </p:nvPr>
        </p:nvSpPr>
        <p:spPr>
          <a:xfrm>
            <a:off x="929640" y="3330181"/>
            <a:ext cx="7437120" cy="3155159"/>
          </a:xfrm>
          <a:noFill/>
          <a:ln/>
        </p:spPr>
        <p:txBody>
          <a:bodyPr lIns="91633" tIns="45815" rIns="91633" bIns="45815"/>
          <a:lstStyle/>
          <a:p>
            <a:pPr eaLnBrk="1" hangingPunct="1"/>
            <a:endParaRPr lang="en-US"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3" name="Slide Image Placeholder 1"/>
          <p:cNvSpPr>
            <a:spLocks noGrp="1" noRot="1" noChangeAspect="1"/>
          </p:cNvSpPr>
          <p:nvPr>
            <p:ph type="sldImg"/>
          </p:nvPr>
        </p:nvSpPr>
        <p:spPr>
          <a:ln/>
        </p:spPr>
      </p:sp>
      <p:sp>
        <p:nvSpPr>
          <p:cNvPr id="387074" name="Notes Placeholder 2"/>
          <p:cNvSpPr>
            <a:spLocks noGrp="1"/>
          </p:cNvSpPr>
          <p:nvPr>
            <p:ph type="body" idx="1"/>
          </p:nvPr>
        </p:nvSpPr>
        <p:spPr>
          <a:noFill/>
          <a:ln/>
        </p:spPr>
        <p:txBody>
          <a:bodyPr/>
          <a:lstStyle/>
          <a:p>
            <a:endParaRPr lang="en-US" smtClean="0"/>
          </a:p>
        </p:txBody>
      </p:sp>
      <p:sp>
        <p:nvSpPr>
          <p:cNvPr id="387075" name="Slide Number Placeholder 3"/>
          <p:cNvSpPr>
            <a:spLocks noGrp="1"/>
          </p:cNvSpPr>
          <p:nvPr>
            <p:ph type="sldNum" sz="quarter" idx="5"/>
          </p:nvPr>
        </p:nvSpPr>
        <p:spPr>
          <a:noFill/>
        </p:spPr>
        <p:txBody>
          <a:bodyPr/>
          <a:lstStyle/>
          <a:p>
            <a:pPr defTabSz="957599"/>
            <a:fld id="{CDA8768C-DCA4-4D67-B906-DD952DD0BFC2}" type="slidenum">
              <a:rPr lang="en-US" smtClean="0">
                <a:solidFill>
                  <a:srgbClr val="000000"/>
                </a:solidFill>
              </a:rPr>
              <a:pPr defTabSz="957599"/>
              <a:t>41</a:t>
            </a:fld>
            <a:endParaRPr lang="en-US" dirty="0" smtClean="0">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921DC9-BFBD-264B-9462-68933093B2C5}"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B9DA76C0-9156-46B5-A58E-FB2CFA01191C}" type="slidenum">
              <a:rPr lang="en-US" smtClean="0">
                <a:solidFill>
                  <a:prstClr val="black"/>
                </a:solidFill>
                <a:latin typeface="Arial" pitchFamily="34" charset="0"/>
              </a:rPr>
              <a:pPr/>
              <a:t>43</a:t>
            </a:fld>
            <a:endParaRPr lang="en-US" smtClean="0">
              <a:solidFill>
                <a:prstClr val="black"/>
              </a:solidFill>
              <a:latin typeface="Arial" pitchFamily="34"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lIns="91635" tIns="45816" rIns="91635" bIns="45816"/>
          <a:lstStyle/>
          <a:p>
            <a:pPr eaLnBrk="1" hangingPunct="1"/>
            <a:endParaRPr lang="en-US"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34345137-834B-412C-BE07-84C795C8C79E}" type="slidenum">
              <a:rPr lang="en-US" smtClean="0">
                <a:solidFill>
                  <a:prstClr val="black"/>
                </a:solidFill>
                <a:latin typeface="Arial" pitchFamily="34" charset="0"/>
              </a:rPr>
              <a:pPr/>
              <a:t>44</a:t>
            </a:fld>
            <a:endParaRPr lang="en-US" smtClean="0">
              <a:solidFill>
                <a:prstClr val="black"/>
              </a:solidFill>
              <a:latin typeface="Arial" pitchFamily="34" charset="0"/>
            </a:endParaRPr>
          </a:p>
        </p:txBody>
      </p:sp>
      <p:sp>
        <p:nvSpPr>
          <p:cNvPr id="157699" name="Rectangle 2"/>
          <p:cNvSpPr>
            <a:spLocks noGrp="1" noRot="1" noChangeAspect="1" noChangeArrowheads="1" noTextEdit="1"/>
          </p:cNvSpPr>
          <p:nvPr>
            <p:ph type="sldImg"/>
          </p:nvPr>
        </p:nvSpPr>
        <p:spPr>
          <a:xfrm>
            <a:off x="2895600" y="527050"/>
            <a:ext cx="3505200" cy="2628900"/>
          </a:xfrm>
          <a:ln/>
        </p:spPr>
      </p:sp>
      <p:sp>
        <p:nvSpPr>
          <p:cNvPr id="157700" name="Rectangle 3"/>
          <p:cNvSpPr>
            <a:spLocks noGrp="1" noChangeArrowheads="1"/>
          </p:cNvSpPr>
          <p:nvPr>
            <p:ph type="body" idx="1"/>
          </p:nvPr>
        </p:nvSpPr>
        <p:spPr>
          <a:xfrm>
            <a:off x="929640" y="3330182"/>
            <a:ext cx="7437120" cy="3155160"/>
          </a:xfrm>
          <a:noFill/>
          <a:ln/>
        </p:spPr>
        <p:txBody>
          <a:bodyPr lIns="93161" tIns="46581" rIns="93161" bIns="46581"/>
          <a:lstStyle/>
          <a:p>
            <a:pPr eaLnBrk="1" hangingPunct="1"/>
            <a:endParaRPr lang="en-US"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E66F8A-5193-42B4-8CEA-18EF10E3C145}" type="slidenum">
              <a:rPr lang="en-US">
                <a:solidFill>
                  <a:prstClr val="black"/>
                </a:solidFill>
              </a:rPr>
              <a:pPr/>
              <a:t>45</a:t>
            </a:fld>
            <a:endParaRPr lang="en-US">
              <a:solidFill>
                <a:prstClr val="black"/>
              </a:solidFill>
            </a:endParaRPr>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xfrm>
            <a:off x="2895600" y="527050"/>
            <a:ext cx="3505200" cy="2628900"/>
          </a:xfrm>
          <a:prstGeom prst="rect">
            <a:avLst/>
          </a:prstGeom>
          <a:noFill/>
          <a:ln>
            <a:solidFill>
              <a:srgbClr val="000000"/>
            </a:solidFill>
            <a:miter lim="800000"/>
            <a:headEnd/>
            <a:tailEnd/>
          </a:ln>
        </p:spPr>
      </p:sp>
      <p:sp>
        <p:nvSpPr>
          <p:cNvPr id="50179" name="Rectangle 3"/>
          <p:cNvSpPr>
            <a:spLocks noGrp="1" noChangeArrowheads="1"/>
          </p:cNvSpPr>
          <p:nvPr>
            <p:ph type="body" idx="1"/>
          </p:nvPr>
        </p:nvSpPr>
        <p:spPr bwMode="auto">
          <a:xfrm>
            <a:off x="929640" y="3330182"/>
            <a:ext cx="7437120" cy="3155160"/>
          </a:xfrm>
          <a:prstGeom prst="rect">
            <a:avLst/>
          </a:prstGeom>
          <a:noFill/>
          <a:ln>
            <a:miter lim="800000"/>
            <a:headEnd/>
            <a:tailEnd/>
          </a:ln>
        </p:spPr>
        <p:txBody>
          <a:bodyPr lIns="93143" tIns="46571" rIns="93143" bIns="46571"/>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D20CC335-8A12-4971-8CB1-043C108F6C2A}" type="slidenum">
              <a:rPr lang="en-US" smtClean="0">
                <a:solidFill>
                  <a:prstClr val="black"/>
                </a:solidFill>
                <a:latin typeface="Arial" pitchFamily="34" charset="0"/>
              </a:rPr>
              <a:pPr/>
              <a:t>47</a:t>
            </a:fld>
            <a:endParaRPr lang="en-US" smtClean="0">
              <a:solidFill>
                <a:prstClr val="black"/>
              </a:solidFill>
              <a:latin typeface="Arial" pitchFamily="34"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lIns="91635" tIns="45816" rIns="91635" bIns="45816"/>
          <a:lstStyle/>
          <a:p>
            <a:pPr eaLnBrk="1" hangingPunct="1"/>
            <a:endParaRPr lang="en-US"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24AA256C-7D27-4B7A-99AB-0E96B5E6B6A6}" type="slidenum">
              <a:rPr lang="en-US" smtClean="0">
                <a:solidFill>
                  <a:prstClr val="black"/>
                </a:solidFill>
                <a:latin typeface="Arial" pitchFamily="34" charset="0"/>
              </a:rPr>
              <a:pPr/>
              <a:t>48</a:t>
            </a:fld>
            <a:endParaRPr lang="en-US" smtClean="0">
              <a:solidFill>
                <a:prstClr val="black"/>
              </a:solidFill>
              <a:latin typeface="Arial" pitchFamily="34" charset="0"/>
            </a:endParaRPr>
          </a:p>
        </p:txBody>
      </p:sp>
      <p:sp>
        <p:nvSpPr>
          <p:cNvPr id="146435" name="Rectangle 2"/>
          <p:cNvSpPr>
            <a:spLocks noGrp="1" noRot="1" noChangeAspect="1" noChangeArrowheads="1" noTextEdit="1"/>
          </p:cNvSpPr>
          <p:nvPr>
            <p:ph type="sldImg"/>
          </p:nvPr>
        </p:nvSpPr>
        <p:spPr>
          <a:xfrm>
            <a:off x="2897188" y="527050"/>
            <a:ext cx="3505200" cy="2628900"/>
          </a:xfrm>
          <a:ln/>
        </p:spPr>
      </p:sp>
      <p:sp>
        <p:nvSpPr>
          <p:cNvPr id="146436" name="Rectangle 3"/>
          <p:cNvSpPr>
            <a:spLocks noGrp="1" noChangeArrowheads="1"/>
          </p:cNvSpPr>
          <p:nvPr>
            <p:ph type="body" idx="1"/>
          </p:nvPr>
        </p:nvSpPr>
        <p:spPr>
          <a:xfrm>
            <a:off x="929640" y="3330182"/>
            <a:ext cx="7437120" cy="3155160"/>
          </a:xfrm>
          <a:noFill/>
          <a:ln/>
        </p:spPr>
        <p:txBody>
          <a:bodyPr lIns="91820" tIns="45909" rIns="91820" bIns="45909"/>
          <a:lstStyle/>
          <a:p>
            <a:pPr eaLnBrk="1" hangingPunct="1"/>
            <a:endParaRPr lang="en-US" smtClean="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176D73EF-E2B0-4404-87A8-EFB4375ED979}" type="slidenum">
              <a:rPr lang="en-US" smtClean="0">
                <a:solidFill>
                  <a:prstClr val="black"/>
                </a:solidFill>
                <a:latin typeface="Arial" pitchFamily="34" charset="0"/>
              </a:rPr>
              <a:pPr/>
              <a:t>49</a:t>
            </a:fld>
            <a:endParaRPr lang="en-US" smtClean="0">
              <a:solidFill>
                <a:prstClr val="black"/>
              </a:solidFill>
              <a:latin typeface="Arial" pitchFamily="34"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lIns="93146" tIns="46572" rIns="93146" bIns="46572"/>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bwMode="auto">
          <a:xfrm>
            <a:off x="2894013" y="525463"/>
            <a:ext cx="3508375" cy="2630487"/>
          </a:xfrm>
          <a:prstGeom prst="rect">
            <a:avLst/>
          </a:prstGeom>
          <a:noFill/>
          <a:ln>
            <a:solidFill>
              <a:srgbClr val="000000"/>
            </a:solidFill>
            <a:miter lim="800000"/>
            <a:headEnd/>
            <a:tailEnd/>
          </a:ln>
        </p:spPr>
      </p:sp>
      <p:sp>
        <p:nvSpPr>
          <p:cNvPr id="101379" name="Rectangle 3"/>
          <p:cNvSpPr>
            <a:spLocks noGrp="1" noChangeArrowheads="1"/>
          </p:cNvSpPr>
          <p:nvPr>
            <p:ph type="body" idx="1"/>
          </p:nvPr>
        </p:nvSpPr>
        <p:spPr bwMode="auto">
          <a:xfrm>
            <a:off x="930486" y="3330422"/>
            <a:ext cx="7435436" cy="3154441"/>
          </a:xfrm>
          <a:prstGeom prst="rect">
            <a:avLst/>
          </a:prstGeom>
          <a:noFill/>
          <a:ln>
            <a:miter lim="800000"/>
            <a:headEnd/>
            <a:tailEnd/>
          </a:ln>
        </p:spPr>
        <p:txBody>
          <a:bodyPr lIns="93357" tIns="46678" rIns="93357" bIns="46678"/>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5265540" y="6659187"/>
            <a:ext cx="4028844" cy="350056"/>
          </a:xfrm>
          <a:prstGeom prst="rect">
            <a:avLst/>
          </a:prstGeom>
          <a:ln/>
        </p:spPr>
        <p:txBody>
          <a:bodyPr lIns="88126" tIns="44064" rIns="88126" bIns="44064"/>
          <a:lstStyle/>
          <a:p>
            <a:fld id="{3E97A0B8-ADB8-44A2-BF1E-570DFF993FA9}" type="slidenum">
              <a:rPr lang="en-US">
                <a:solidFill>
                  <a:prstClr val="black"/>
                </a:solidFill>
              </a:rPr>
              <a:pPr/>
              <a:t>50</a:t>
            </a:fld>
            <a:endParaRPr lang="en-US">
              <a:solidFill>
                <a:prstClr val="black"/>
              </a:solidFill>
            </a:endParaRPr>
          </a:p>
        </p:txBody>
      </p:sp>
      <p:sp>
        <p:nvSpPr>
          <p:cNvPr id="10242" name="Rectangle 2"/>
          <p:cNvSpPr>
            <a:spLocks noGrp="1" noRot="1" noChangeAspect="1" noChangeArrowheads="1" noTextEdit="1"/>
          </p:cNvSpPr>
          <p:nvPr>
            <p:ph type="sldImg"/>
          </p:nvPr>
        </p:nvSpPr>
        <p:spPr>
          <a:xfrm>
            <a:off x="2895600" y="527050"/>
            <a:ext cx="3505200" cy="2628900"/>
          </a:xfrm>
          <a:prstGeom prst="rect">
            <a:avLst/>
          </a:prstGeom>
          <a:ln/>
        </p:spPr>
      </p:sp>
      <p:sp>
        <p:nvSpPr>
          <p:cNvPr id="10243" name="Rectangle 3"/>
          <p:cNvSpPr>
            <a:spLocks noGrp="1" noChangeArrowheads="1"/>
          </p:cNvSpPr>
          <p:nvPr>
            <p:ph type="body" idx="1"/>
          </p:nvPr>
        </p:nvSpPr>
        <p:spPr>
          <a:xfrm>
            <a:off x="930049" y="3330174"/>
            <a:ext cx="7436313" cy="3153984"/>
          </a:xfrm>
          <a:prstGeom prst="rect">
            <a:avLst/>
          </a:prstGeom>
        </p:spPr>
        <p:txBody>
          <a:bodyPr lIns="88126" tIns="44064" rIns="88126" bIns="44064"/>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5265540" y="6659187"/>
            <a:ext cx="4028844" cy="350056"/>
          </a:xfrm>
          <a:prstGeom prst="rect">
            <a:avLst/>
          </a:prstGeom>
          <a:ln/>
        </p:spPr>
        <p:txBody>
          <a:bodyPr lIns="88126" tIns="44064" rIns="88126" bIns="44064"/>
          <a:lstStyle/>
          <a:p>
            <a:fld id="{7FF7D3ED-B215-4EA2-A22B-F2C6AE6D80EB}" type="slidenum">
              <a:rPr lang="en-US">
                <a:solidFill>
                  <a:prstClr val="black"/>
                </a:solidFill>
              </a:rPr>
              <a:pPr/>
              <a:t>51</a:t>
            </a:fld>
            <a:endParaRPr lang="en-US">
              <a:solidFill>
                <a:prstClr val="black"/>
              </a:solidFill>
            </a:endParaRPr>
          </a:p>
        </p:txBody>
      </p:sp>
      <p:sp>
        <p:nvSpPr>
          <p:cNvPr id="12290" name="Rectangle 2"/>
          <p:cNvSpPr>
            <a:spLocks noGrp="1" noRot="1" noChangeAspect="1" noChangeArrowheads="1" noTextEdit="1"/>
          </p:cNvSpPr>
          <p:nvPr>
            <p:ph type="sldImg"/>
          </p:nvPr>
        </p:nvSpPr>
        <p:spPr>
          <a:xfrm>
            <a:off x="2895600" y="527050"/>
            <a:ext cx="3505200" cy="2628900"/>
          </a:xfrm>
          <a:prstGeom prst="rect">
            <a:avLst/>
          </a:prstGeom>
          <a:ln/>
        </p:spPr>
      </p:sp>
      <p:sp>
        <p:nvSpPr>
          <p:cNvPr id="12291" name="Rectangle 3"/>
          <p:cNvSpPr>
            <a:spLocks noGrp="1" noChangeArrowheads="1"/>
          </p:cNvSpPr>
          <p:nvPr>
            <p:ph type="body" idx="1"/>
          </p:nvPr>
        </p:nvSpPr>
        <p:spPr>
          <a:xfrm>
            <a:off x="930049" y="3330174"/>
            <a:ext cx="7436313" cy="3153984"/>
          </a:xfrm>
          <a:prstGeom prst="rect">
            <a:avLst/>
          </a:prstGeom>
        </p:spPr>
        <p:txBody>
          <a:bodyPr lIns="88126" tIns="44064" rIns="88126" bIns="44064"/>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5BB386-5647-487E-9BB7-1DDE6ACBCA62}" type="slidenum">
              <a:rPr lang="en-US">
                <a:solidFill>
                  <a:prstClr val="black"/>
                </a:solidFill>
              </a:rPr>
              <a:pPr/>
              <a:t>52</a:t>
            </a:fld>
            <a:endParaRPr lang="en-US">
              <a:solidFill>
                <a:prstClr val="black"/>
              </a:solidFill>
            </a:endParaRPr>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9F6D66-F937-4D87-BB03-FCB5DA9DA77C}" type="slidenum">
              <a:rPr lang="en-US" smtClean="0">
                <a:solidFill>
                  <a:prstClr val="black"/>
                </a:solidFill>
              </a:rPr>
              <a:pPr/>
              <a:t>53</a:t>
            </a:fld>
            <a:endParaRPr lang="en-US">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9F6D66-F937-4D87-BB03-FCB5DA9DA77C}" type="slidenum">
              <a:rPr lang="en-US" smtClean="0">
                <a:solidFill>
                  <a:prstClr val="black"/>
                </a:solidFill>
              </a:rPr>
              <a:pPr/>
              <a:t>54</a:t>
            </a:fld>
            <a:endParaRPr lang="en-US">
              <a:solidFill>
                <a:prstClr val="black"/>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B25D81-61F9-4BBA-9A2B-875AE7940368}" type="slidenum">
              <a:rPr lang="en-US">
                <a:solidFill>
                  <a:prstClr val="black"/>
                </a:solidFill>
              </a:rPr>
              <a:pPr/>
              <a:t>55</a:t>
            </a:fld>
            <a:endParaRPr lang="en-US">
              <a:solidFill>
                <a:prstClr val="black"/>
              </a:solidFill>
            </a:endParaRPr>
          </a:p>
        </p:txBody>
      </p:sp>
      <p:sp>
        <p:nvSpPr>
          <p:cNvPr id="528386" name="Rectangle 2"/>
          <p:cNvSpPr>
            <a:spLocks noGrp="1" noRot="1" noChangeAspect="1" noChangeArrowheads="1" noTextEdit="1"/>
          </p:cNvSpPr>
          <p:nvPr>
            <p:ph type="sldImg"/>
          </p:nvPr>
        </p:nvSpPr>
        <p:spPr>
          <a:ln/>
        </p:spPr>
      </p:sp>
      <p:sp>
        <p:nvSpPr>
          <p:cNvPr id="528387" name="Rectangle 3"/>
          <p:cNvSpPr>
            <a:spLocks noGrp="1" noChangeArrowheads="1"/>
          </p:cNvSpPr>
          <p:nvPr>
            <p:ph type="body" idx="1"/>
          </p:nvPr>
        </p:nvSpPr>
        <p:spPr/>
        <p:txBody>
          <a:bodyPr lIns="91629" tIns="45813" rIns="91629" bIns="45813"/>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bwMode="auto">
          <a:xfrm>
            <a:off x="2895600" y="527050"/>
            <a:ext cx="3505200" cy="2628900"/>
          </a:xfrm>
          <a:prstGeom prst="rect">
            <a:avLst/>
          </a:prstGeom>
          <a:noFill/>
          <a:ln>
            <a:solidFill>
              <a:srgbClr val="000000"/>
            </a:solidFill>
            <a:miter lim="800000"/>
            <a:headEnd/>
            <a:tailEnd/>
          </a:ln>
        </p:spPr>
      </p:sp>
      <p:sp>
        <p:nvSpPr>
          <p:cNvPr id="103427" name="Rectangle 3"/>
          <p:cNvSpPr>
            <a:spLocks noGrp="1" noChangeArrowheads="1"/>
          </p:cNvSpPr>
          <p:nvPr>
            <p:ph type="body" idx="1"/>
          </p:nvPr>
        </p:nvSpPr>
        <p:spPr bwMode="auto">
          <a:xfrm>
            <a:off x="930486" y="3330422"/>
            <a:ext cx="7435436" cy="3153243"/>
          </a:xfrm>
          <a:prstGeom prst="rect">
            <a:avLst/>
          </a:prstGeom>
          <a:noFill/>
          <a:ln>
            <a:miter lim="800000"/>
            <a:headEnd/>
            <a:tailEnd/>
          </a:ln>
        </p:spPr>
        <p:txBody>
          <a:bodyPr lIns="91624" tIns="45811" rIns="91624" bIns="45811"/>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bwMode="auto">
          <a:xfrm>
            <a:off x="2895600" y="527050"/>
            <a:ext cx="3505200" cy="2628900"/>
          </a:xfrm>
          <a:prstGeom prst="rect">
            <a:avLst/>
          </a:prstGeom>
          <a:solidFill>
            <a:srgbClr val="FFFFFF"/>
          </a:solidFill>
          <a:ln>
            <a:solidFill>
              <a:srgbClr val="000000"/>
            </a:solidFill>
            <a:miter lim="800000"/>
            <a:headEnd/>
            <a:tailEnd/>
          </a:ln>
        </p:spPr>
      </p:sp>
      <p:sp>
        <p:nvSpPr>
          <p:cNvPr id="105475" name="Rectangle 3"/>
          <p:cNvSpPr>
            <a:spLocks noGrp="1" noChangeArrowheads="1"/>
          </p:cNvSpPr>
          <p:nvPr>
            <p:ph type="body" idx="1"/>
          </p:nvPr>
        </p:nvSpPr>
        <p:spPr bwMode="auto">
          <a:xfrm>
            <a:off x="930486" y="3330422"/>
            <a:ext cx="7435436" cy="3153243"/>
          </a:xfrm>
          <a:prstGeom prst="rect">
            <a:avLst/>
          </a:prstGeom>
          <a:solidFill>
            <a:srgbClr val="FFFFFF"/>
          </a:solidFill>
          <a:ln>
            <a:solidFill>
              <a:srgbClr val="000000"/>
            </a:solidFill>
            <a:miter lim="800000"/>
            <a:headEnd/>
            <a:tailEnd/>
          </a:ln>
        </p:spPr>
        <p:txBody>
          <a:bodyPr lIns="91624" tIns="45811" rIns="91624" bIns="45811"/>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xfrm>
            <a:off x="2894013" y="525463"/>
            <a:ext cx="3508375" cy="2630487"/>
          </a:xfrm>
          <a:prstGeom prst="rect">
            <a:avLst/>
          </a:prstGeom>
          <a:noFill/>
          <a:ln>
            <a:solidFill>
              <a:srgbClr val="000000"/>
            </a:solidFill>
            <a:miter lim="800000"/>
            <a:headEnd/>
            <a:tailEnd/>
          </a:ln>
        </p:spPr>
      </p:sp>
      <p:sp>
        <p:nvSpPr>
          <p:cNvPr id="45059" name="Rectangle 3"/>
          <p:cNvSpPr>
            <a:spLocks noGrp="1" noChangeArrowheads="1"/>
          </p:cNvSpPr>
          <p:nvPr>
            <p:ph type="body" idx="1"/>
          </p:nvPr>
        </p:nvSpPr>
        <p:spPr bwMode="auto">
          <a:xfrm>
            <a:off x="930486" y="3330422"/>
            <a:ext cx="7435436" cy="3154441"/>
          </a:xfrm>
          <a:prstGeom prst="rect">
            <a:avLst/>
          </a:prstGeom>
          <a:noFill/>
          <a:ln>
            <a:miter lim="800000"/>
            <a:headEnd/>
            <a:tailEnd/>
          </a:ln>
        </p:spPr>
        <p:txBody>
          <a:bodyPr lIns="93366" tIns="46684" rIns="93366" bIns="46684"/>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xfrm>
            <a:off x="2894013" y="525463"/>
            <a:ext cx="3508375" cy="2630487"/>
          </a:xfrm>
          <a:prstGeom prst="rect">
            <a:avLst/>
          </a:prstGeom>
          <a:noFill/>
          <a:ln>
            <a:solidFill>
              <a:srgbClr val="000000"/>
            </a:solidFill>
            <a:miter lim="800000"/>
            <a:headEnd/>
            <a:tailEnd/>
          </a:ln>
        </p:spPr>
      </p:sp>
      <p:sp>
        <p:nvSpPr>
          <p:cNvPr id="72707" name="Rectangle 3"/>
          <p:cNvSpPr>
            <a:spLocks noGrp="1" noChangeArrowheads="1"/>
          </p:cNvSpPr>
          <p:nvPr>
            <p:ph type="body" idx="1"/>
          </p:nvPr>
        </p:nvSpPr>
        <p:spPr bwMode="auto">
          <a:xfrm>
            <a:off x="930486" y="3330422"/>
            <a:ext cx="7435436" cy="3154441"/>
          </a:xfrm>
          <a:prstGeom prst="rect">
            <a:avLst/>
          </a:prstGeom>
          <a:noFill/>
          <a:ln>
            <a:miter lim="800000"/>
            <a:headEnd/>
            <a:tailEnd/>
          </a:ln>
        </p:spPr>
        <p:txBody>
          <a:bodyPr lIns="93366" tIns="46684" rIns="93366" bIns="46684"/>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FCF985E0-3D22-4DBF-88FD-65E51BE8ED6D}"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42B80C4-7A02-4148-898C-D1B731A7743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D31F9D36-F2B3-4A34-88F1-DA496D44BE5B}"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C0B900-CFAB-47A8-B897-DE70ACCE179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13D41E24-4F27-4B8E-8055-830C5B18EBFF}"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817C10C-4870-41AD-BB9C-BCE5ADA85B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1216784"/>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D83E3B8F-FC48-4C22-9E44-56D9EDA52333}"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34F889-C37F-4BC4-962B-8CFFBC62A4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70578280"/>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ED326D05-1AFD-4D76-8681-BB3AB15B7E63}"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7F952EF-0FA6-4AF2-90A6-F2946629F62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3888495"/>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3D86C4F5-CD85-44B5-BF77-736DD8551B62}"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3C964F-A537-4EC5-9A90-E19BEA4231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02834076"/>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fld id="{DD5807D6-729E-4863-B1B5-C081A92AD169}" type="slidenum">
              <a:rPr lang="en-US">
                <a:solidFill>
                  <a:srgbClr val="000000"/>
                </a:solidFill>
              </a:rPr>
              <a:pPr/>
              <a:t>‹#›</a:t>
            </a:fld>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107382B-0EEF-40AA-AAAC-BE0690FE1E7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87044094"/>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fld id="{45B2AB78-9C4A-419D-829E-0EA12DFFDE4E}" type="slidenum">
              <a:rPr lang="en-US">
                <a:solidFill>
                  <a:srgbClr val="000000"/>
                </a:solidFill>
              </a:rPr>
              <a:pPr/>
              <a:t>‹#›</a:t>
            </a:fld>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FBCBBFA-0A35-48B3-B743-46353D0A5F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99055430"/>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fld id="{5E897E8D-2A4F-4C27-A180-AE140692BC0A}" type="slidenum">
              <a:rPr lang="en-US">
                <a:solidFill>
                  <a:srgbClr val="000000"/>
                </a:solidFill>
              </a:rPr>
              <a:pPr/>
              <a:t>‹#›</a:t>
            </a:fld>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9FE0BF4-175C-49F0-8BC0-91E064EB823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18569233"/>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B86ACDF8-6589-4D0A-A681-E74983920A1E}"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8C95B0F-9598-4011-AC93-C32F6A7E14D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82102758"/>
      </p:ext>
    </p:extLst>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9F15EF38-2BA4-4033-B2D8-CB30CC652963}"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3A9D5CB-7498-4E45-A1E4-AE4D70E6464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45440316"/>
      </p:ext>
    </p:extLst>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50CFA75D-9689-4B33-B331-FA037FFFFA2A}"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9A8CBE1-B373-4571-88E4-A7C06CCF7EA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19980102"/>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EE4AB83F-2DA0-4B8D-A020-A89459A86906}"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1FAFE74-A0A1-4351-8AAB-AE1F2BA3432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3809FFC7-CB36-417C-A633-B4D5F1329934}"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8EEA49F-A40D-4B4D-AA92-BFFB79F472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27751085"/>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fld id="{26DC06DF-03D3-426B-B76C-A76FAF1C9B1F}" type="slidenum">
              <a:rPr lang="en-US">
                <a:solidFill>
                  <a:srgbClr val="000000"/>
                </a:solidFill>
              </a:rPr>
              <a:pPr>
                <a:defRPr/>
              </a:pPr>
              <a:t>‹#›</a:t>
            </a:fld>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9E78A585-697C-4C90-A6E5-8A55F56DA2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7350401"/>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9F21DF6-7612-4CA9-9980-D9475070C4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7893592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7A015A-0163-4302-BB32-EC22D1D0CB4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688365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CA5FF7D-C5EC-4236-BF59-0FBDCEE8800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4781459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EF457F8-D82F-4E33-8369-326C666BC6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7279709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4111ECB-269B-4744-8920-B3EBEC16538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1984476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CCACD81-4615-4275-BA01-DB0D35B32BD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1979943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459044C-AAEB-4A15-8620-FAAA5C88F55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3485059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BE15988-2999-4BF4-92CF-587A117E913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4886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D483AC4B-3868-452D-AE1F-11563B59D83F}"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368859-D5D6-4DEE-B26A-FCC4E507E4AD}"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1EA7CE8-64FA-4E94-BB0D-1394344E82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905607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A8E79FE-426B-4F89-AD52-AEF502905D3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9882896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69B8FB3-6580-49AF-8F1C-3BC4BFAD511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028160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F6D33208-08AD-4469-AFBD-D7B94DD32D42}"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69314DB-0149-49A2-ABF9-96A360E7F6B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93031457"/>
      </p:ext>
    </p:extLst>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0BDD5397-1642-4474-87DB-AF3BE28879C0}"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A5A9A78-3BEF-4BEC-9325-113CEF54CC0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9558736"/>
      </p:ext>
    </p:extLst>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4C01D45B-3288-4311-A5AA-C640AD2718A9}"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DEDE6A-026C-4472-8CD1-840A2AC076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65509749"/>
      </p:ext>
    </p:extLst>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A51F71CE-E507-4F2E-B6E4-E7443CE2601B}"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5B8E048-597D-4FC3-8A65-A9B5C1BADE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3286505"/>
      </p:ext>
    </p:extLst>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fld id="{94C64BA6-0A36-461B-B696-3FD0AFC589EF}" type="slidenum">
              <a:rPr lang="en-US">
                <a:solidFill>
                  <a:srgbClr val="000000"/>
                </a:solidFill>
              </a:rPr>
              <a:pPr/>
              <a:t>‹#›</a:t>
            </a:fld>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6068371-8D99-4A4B-A554-E7E67DA7F31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4646722"/>
      </p:ext>
    </p:extLst>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fld id="{F6C1060F-01DA-4DF6-89A6-832A27A5690B}" type="slidenum">
              <a:rPr lang="en-US">
                <a:solidFill>
                  <a:srgbClr val="000000"/>
                </a:solidFill>
              </a:rPr>
              <a:pPr/>
              <a:t>‹#›</a:t>
            </a:fld>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3E6968B-BCFF-4753-AF69-23C238CD61F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19978915"/>
      </p:ext>
    </p:extLst>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fld id="{0BC31D9E-F9C5-4317-BDA3-74EF511A38E3}" type="slidenum">
              <a:rPr lang="en-US">
                <a:solidFill>
                  <a:srgbClr val="000000"/>
                </a:solidFill>
              </a:rPr>
              <a:pPr/>
              <a:t>‹#›</a:t>
            </a:fld>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7B5FF4B-D309-42EB-AFB3-3144DFC9EBA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9591284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7C230439-DA52-4F59-812C-15DE78BC41CE}"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7ACE02-3941-49AC-86C4-73E86D9FEC41}"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38E71AC1-80A7-4937-AC49-A4C0F7F9DE7B}"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C3F469F-A523-4A2B-A6E6-B5BAE89F976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53730512"/>
      </p:ext>
    </p:extLst>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86B0A61E-B80A-4FCC-92EB-39F752CE3BB8}"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C1C009F-0E8E-48DA-93A3-1A4D8B5751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88253425"/>
      </p:ext>
    </p:extLst>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A955B55D-A38D-4107-A25D-E486AE87F8F9}"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215E7-60C7-42D1-A934-844F9EAD162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02014742"/>
      </p:ext>
    </p:extLst>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A915734B-F7E4-4BD8-94E1-50361F32341D}"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DD4DE32-77F6-4FE7-B811-A6E75FFB55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2189950"/>
      </p:ext>
    </p:extLst>
  </p:cSld>
  <p:clrMapOvr>
    <a:masterClrMapping/>
  </p:clrMapOvr>
  <p:transition spd="med"/>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EDF2BA9-A94D-4238-A64F-210930D6E71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8619415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F664F22-AF5E-4C90-86FA-3474C290442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2565724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136274C-C157-43F5-966F-72118EAE92F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214850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FE8F77B-0918-413E-AE6E-B5755F391B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5126185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C1A8C25-5380-4BA9-A8C3-686869BF368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2785093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8BC7072-F036-4467-A727-F42C0CCD73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99611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3E275F01-C664-4265-84B8-9CB5D4E3F6B1}"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36C907-B3A4-47EE-803D-B9582610D24D}"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3C89436-336B-4E4D-BA15-63743544F2B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3704376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DDCFD61-0B44-4450-BAE0-79CF090B5AA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4001078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FC64023-B63A-4DC5-ADC6-B10AD93FEB1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7696265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B1CBD9-7189-4AA6-8090-20B300A220E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195886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B16D94F-FCC8-44C8-BA3A-7C6B046D13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1548071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AF83E6C3-C11A-4414-BBEB-5B740921773A}"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7F2B2BE-7671-463D-8036-8CEFF26CB82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3925156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C9C1D7A9-D1AA-4811-A160-7703FD4F7390}"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7D401E1-4AE8-407E-98C8-2A28D32341E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9938494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4CCDA003-3B2C-49A5-B999-BDF60A6CC2F0}"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63684C8-A86F-41E9-B101-9C4998FE0A0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7511372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11E7E5E4-410D-4E92-B238-5D378E326D9F}"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F9C5B2F-99E5-4648-BD90-DDFB4E6CD4D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182003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fld id="{E254C765-3E5E-4E14-9A3F-D4844CA3CCC6}" type="slidenum">
              <a:rPr lang="en-US">
                <a:solidFill>
                  <a:srgbClr val="000000"/>
                </a:solidFill>
              </a:rPr>
              <a:pPr/>
              <a:t>‹#›</a:t>
            </a:fld>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401FEB7-91B5-484F-B6F5-E7208D95D0A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89848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F80498BA-1902-4091-AC38-633DE6F6E520}"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7EFF0B-2556-454F-BDD4-D452D98DE046}"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fld id="{F0527B71-77C1-4A19-870C-F09D254FC7F1}" type="slidenum">
              <a:rPr lang="en-US">
                <a:solidFill>
                  <a:srgbClr val="000000"/>
                </a:solidFill>
              </a:rPr>
              <a:pPr/>
              <a:t>‹#›</a:t>
            </a:fld>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1AF9B0F-8E71-4506-A48E-D6C3F3E397E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710640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fld id="{9FB328CA-3FFE-4E2B-BCD5-E606B50315DF}" type="slidenum">
              <a:rPr lang="en-US">
                <a:solidFill>
                  <a:srgbClr val="000000"/>
                </a:solidFill>
              </a:rPr>
              <a:pPr/>
              <a:t>‹#›</a:t>
            </a:fld>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4371A96-7F00-4A95-B065-739EA4B5D19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36085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159BF7A6-5A21-4F16-8C67-A074FBBC2FBA}"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F3B0A32-F093-4AC6-AB87-CE5DDC0136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8302135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FD8F60BF-12F9-4498-978F-2DF960E2D32A}"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FA43EA7-3511-4A56-ADC6-62307B8B739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705594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0C3EA1F2-4321-4922-B855-2492C31EE0EB}"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0C10A4-4847-40A6-90CC-EA11B3B2CE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4112900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34220C0A-62EB-45F2-8B7B-5DB2C818F314}"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A844411-01B3-4645-943F-071F169FBB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8675983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2D887A31-E4F5-4E5F-93CE-95393A175277}"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6B4BA85-705F-4B0A-9B07-502C35F6B4A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9551361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5200922F-E168-4FEC-B94D-A67AF0D900F2}"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3A089D7-CF6B-4EF0-83BA-17437255B2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412491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61843E9B-11F6-414A-9524-52247EEEB4E3}"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84705F7-C895-4510-9E26-40168DA8D63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3513054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7094B4EC-9128-421B-A4C6-2C006741E305}"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E1DEB32-BE63-49F0-AC13-80B70548042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26697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fld id="{42A3CCA3-F6E4-424F-ABC3-1AA4D29250D1}" type="slidenum">
              <a:rPr lang="en-US">
                <a:solidFill>
                  <a:srgbClr val="000000"/>
                </a:solidFill>
              </a:rPr>
              <a:pPr>
                <a:defRPr/>
              </a:pPr>
              <a:t>‹#›</a:t>
            </a:fld>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19665BD-FDCA-433B-8809-97B2A4F537C3}"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fld id="{55CF9B7E-ACF9-4283-843E-5B2244146A59}" type="slidenum">
              <a:rPr lang="en-US">
                <a:solidFill>
                  <a:srgbClr val="000000"/>
                </a:solidFill>
              </a:rPr>
              <a:pPr/>
              <a:t>‹#›</a:t>
            </a:fld>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1B5FA85-D36A-434E-8A20-7323DD03B11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7573073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fld id="{BA798E45-3C3E-472A-9242-F46E2520B5E6}" type="slidenum">
              <a:rPr lang="en-US">
                <a:solidFill>
                  <a:srgbClr val="000000"/>
                </a:solidFill>
              </a:rPr>
              <a:pPr/>
              <a:t>‹#›</a:t>
            </a:fld>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AA80C0E-13C2-4515-A290-8D368814DC0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92292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fld id="{5C90A1B8-57A2-45BF-8C91-1013D2A29F0F}" type="slidenum">
              <a:rPr lang="en-US">
                <a:solidFill>
                  <a:srgbClr val="000000"/>
                </a:solidFill>
              </a:rPr>
              <a:pPr/>
              <a:t>‹#›</a:t>
            </a:fld>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675326D-8F86-4D98-A0EE-E218F94CBD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3393741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A26FD3B7-383B-4125-A378-1E2F6CA14F3F}"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4839EC0-DAD6-4477-B3D5-FB32D435AB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1813808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7B40ACD3-1042-4155-9606-A01CF06083FB}"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842C635-D25C-4A6E-A904-A7429EEE683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3814274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8FE29663-C3D1-4474-A044-C837799CF39E}"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61AE565-B53B-43EE-AD18-8CD037BD7F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773237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E6798ED9-3A1B-40F5-9186-21835C298D27}"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147C620-7A13-4906-8EC9-B56A30B3A04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5366379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fld id="{34E6D8CE-B37F-4E4C-9245-DFDB044FFB57}"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D9335E84-C18C-4D5D-8BEA-A93F1EDFF81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8258825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B4E0FF38-6022-4AD5-A70A-200D7A475E19}"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EA4543-8ABF-4DD0-AA4C-CDA32EE103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2668448"/>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DF411BAE-CA38-4618-8363-3F661E268B7C}"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19E3A3-E1CE-48C5-B194-0004F49CEDA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700540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fld id="{40385915-0B2B-4BB7-9DF6-3FED82FCED24}" type="slidenum">
              <a:rPr lang="en-US">
                <a:solidFill>
                  <a:srgbClr val="000000"/>
                </a:solidFill>
              </a:rPr>
              <a:pPr>
                <a:defRPr/>
              </a:pPr>
              <a:t>‹#›</a:t>
            </a:fld>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B7C9D16-48D9-4B78-953F-C9774B5DD838}"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FEABC93C-0336-48F9-B447-01B7FE672567}"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F68356-3C6C-4685-9E7E-61D4782343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7588642"/>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54FE8890-BE0F-4D93-B620-97DC5AE7A772}"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CAC611-2491-4302-AD58-37738CCB4A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0024211"/>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fld id="{E2484748-6438-4605-A0EC-7ACC20ED1D28}" type="slidenum">
              <a:rPr lang="en-US">
                <a:solidFill>
                  <a:srgbClr val="000000"/>
                </a:solidFill>
              </a:rPr>
              <a:pPr>
                <a:defRPr/>
              </a:pPr>
              <a:t>‹#›</a:t>
            </a:fld>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5CB7F49-7F42-4C28-ADC1-2547CE063D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7215656"/>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fld id="{7074103A-E85C-4CE7-92CE-68510FD1472F}" type="slidenum">
              <a:rPr lang="en-US">
                <a:solidFill>
                  <a:srgbClr val="000000"/>
                </a:solidFill>
              </a:rPr>
              <a:pPr>
                <a:defRPr/>
              </a:pPr>
              <a:t>‹#›</a:t>
            </a:fld>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13E5C1C-A184-410F-A3D0-2283A7B91D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0396596"/>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fld id="{FF5247C2-AB25-4299-AD0D-74159F08AD83}" type="slidenum">
              <a:rPr lang="en-US">
                <a:solidFill>
                  <a:srgbClr val="000000"/>
                </a:solidFill>
              </a:rPr>
              <a:pPr>
                <a:defRPr/>
              </a:pPr>
              <a:t>‹#›</a:t>
            </a:fld>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76C1443-FADA-48EA-9740-9078A9E2D5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4210062"/>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EE3E161C-6467-4083-9D88-530708783D0E}"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7763D92-6119-4EEC-8DB9-EAF8D578FE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4296968"/>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993C2212-60C6-415A-84BA-24CCEF6C2073}"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C8C24C-C09B-4B66-BE1A-BE0ECC3CDF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1434694"/>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C9DAB65B-1CAB-4978-AD61-0BA8D4E5D6E9}"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DC9795-3CDD-49DF-B31B-A2D250ACBE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1306950"/>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C71AA9FD-4F8E-457C-850F-FAA8D83839B1}"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1EED19-0629-4E68-A3D4-0961729FB2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6625428"/>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fld id="{8834FE8E-6F5F-4DD9-BB10-0DA0B20F41C1}" type="slidenum">
              <a:rPr lang="en-US">
                <a:solidFill>
                  <a:srgbClr val="000000"/>
                </a:solidFill>
              </a:rPr>
              <a:pPr>
                <a:defRPr/>
              </a:pPr>
              <a:t>‹#›</a:t>
            </a:fld>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9D147D23-41D1-4BF8-AA50-84CC281490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116261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fld id="{A5AFC46F-3EC2-4E90-AEF9-86D0405B23E2}" type="slidenum">
              <a:rPr lang="en-US">
                <a:solidFill>
                  <a:srgbClr val="000000"/>
                </a:solidFill>
              </a:rPr>
              <a:pPr>
                <a:defRPr/>
              </a:pPr>
              <a:t>‹#›</a:t>
            </a:fld>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6D9AAA2-1BFD-4285-BCBE-F3DE508150BA}"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18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fld id="{E8E637A8-C4C6-47F3-8431-010FFB05982A}"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E61FE4EF-76ED-4E79-8A91-146E878805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950721"/>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F99BFEEC-E7F7-4942-B9FE-97BFA88E7C58}"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DA784B-09F8-4404-9253-5D55F8E92820}"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D036DA13-F160-4000-B79A-1C824EEFDE3C}"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A0E8E62-A12D-407E-8CA7-8BFFEADB1E8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C1A9A5F0-486A-4B37-9761-EBDD9CD53CB4}"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235B1B-41F9-4B89-8B57-2766780375B7}"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C8BE410A-7BBD-4E32-9CDD-FE321D2663C4}"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D0A9B2-96AD-4014-B5F3-B893009C7B43}"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1E9C9A5F-FB8C-496F-B64A-6111C305C421}"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98ADF4-5C96-4CA8-BE32-AD6EC02B5F99}"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F38C7577-E0AC-48A4-B750-136BA101F44C}"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04965C-7B77-44B1-A28B-7F1D624873C7}"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fld id="{8A9EF01E-196A-40A4-B6E9-5FF2B3389128}" type="slidenum">
              <a:rPr lang="en-US">
                <a:solidFill>
                  <a:srgbClr val="000000"/>
                </a:solidFill>
              </a:rPr>
              <a:pPr>
                <a:defRPr/>
              </a:pPr>
              <a:t>‹#›</a:t>
            </a:fld>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AA035ED-4013-47AD-B510-7160C087EA54}"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fld id="{A259A9A8-E7F1-4CC9-A90B-45025BBC7EBC}"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CC524624-3596-43FB-8938-55D2C960E96F}"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fld id="{165D5B01-ECAB-4479-89BB-800841A47B8A}"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85C91EE9-DA10-46D6-BF0C-E1CC1A26FE75}"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fld id="{4CE9F1A2-25A4-4278-BF83-86DC10FC45B6}"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C6D46493-5360-42CC-96FF-34351ABE0690}"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fld id="{9D5F4BFD-A9EF-4186-844A-67266A4FE9EE}" type="slidenum">
              <a:rPr lang="en-US">
                <a:solidFill>
                  <a:srgbClr val="000000"/>
                </a:solidFill>
              </a:rPr>
              <a:pPr>
                <a:def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4B3F17EF-E932-440D-B9F6-7860D4CC06C0}"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fld id="{73F5BA7F-D8B5-45D1-AEA0-347C84331667}" type="slidenum">
              <a:rPr lang="en-US">
                <a:solidFill>
                  <a:srgbClr val="000000"/>
                </a:solidFill>
              </a:rPr>
              <a:pPr>
                <a:defRPr/>
              </a:pPr>
              <a:t>‹#›</a:t>
            </a:fld>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512282EC-B891-4202-963A-C43C49B79ABB}"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74D54CDB-1E33-4090-92D0-70A9DE4AC628}"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E28AE03-D055-448A-AC78-76A1E2BE62B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fld id="{236F43A4-2003-4A2F-AD9A-925711270FB1}" type="slidenum">
              <a:rPr lang="en-US">
                <a:solidFill>
                  <a:srgbClr val="000000"/>
                </a:solidFill>
              </a:rPr>
              <a:pPr>
                <a:defRPr/>
              </a:pPr>
              <a:t>‹#›</a:t>
            </a:fld>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AD665D71-9B99-462B-BF0C-B6B45A9F9830}"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fld id="{5F02A358-3BD2-4B50-9817-F30F66BD1A79}" type="slidenum">
              <a:rPr lang="en-US">
                <a:solidFill>
                  <a:srgbClr val="000000"/>
                </a:solidFill>
              </a:rPr>
              <a:pPr>
                <a:defRPr/>
              </a:pPr>
              <a:t>‹#›</a:t>
            </a:fld>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05279594-D217-41DD-B142-4D99FC194EF3}"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fld id="{8A50584A-E554-4617-BDAC-251B979CD2D9}" type="slidenum">
              <a:rPr lang="en-US">
                <a:solidFill>
                  <a:srgbClr val="000000"/>
                </a:solidFill>
              </a:rPr>
              <a:pPr>
                <a:def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5D2552AE-1EBA-47DE-B3AB-5EEA159E31D7}"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fld id="{5CDB12DB-37C2-43C6-8224-6C82BC5F744E}" type="slidenum">
              <a:rPr lang="en-US">
                <a:solidFill>
                  <a:srgbClr val="000000"/>
                </a:solidFill>
              </a:rPr>
              <a:pPr>
                <a:def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154592CE-48DF-47CE-8A26-1352B2C51665}"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fld id="{A2BE9B7A-420F-4CD4-BC78-9AD2483FFA18}"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A52EF103-C080-4D99-A2F6-428B5B683223}"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fld id="{62CD3C4C-07D0-4E0B-861D-04A86C5F8852}"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3EC4901D-947F-47CF-918C-1D7D0991E560}"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fld id="{82B7739A-DD55-46BB-82A4-FABEF272FECE}" type="slidenum">
              <a:rPr lang="en-US">
                <a:solidFill>
                  <a:srgbClr val="000000"/>
                </a:solidFill>
              </a:rPr>
              <a:pPr>
                <a:defRPr/>
              </a:pPr>
              <a:t>‹#›</a:t>
            </a:fld>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922546F-B68E-4039-92F1-BE963761F10C}"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fld id="{81979DDD-F73F-4E9D-A059-5787E309C878}"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CADD10AF-82F5-4454-AC09-E626DB7E242E}"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5DEC91F-07A0-4C4D-80B4-EFBBC8D4349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8F4AD36-AE4C-4328-B9FE-447BFF0D4AB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35991588-11C3-49AA-923B-BD9BA8A43383}"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89AAABF-38FF-4460-9D80-E182D28A7D7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9EF74F2-B687-427B-9B9C-4084280E968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108109A-AE78-4826-AC83-FDB1F130F5F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ADB1D4F-18B5-4F28-AE6A-7DCCE16DB5B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5CA8FF8-A62B-4720-AD7C-DB9671AB52B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9209662-2A6C-49EC-B115-E560A167A07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DDA8120-2B99-445B-9800-CD9020B982C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50B445F-F374-47B2-B4A1-B5ACBC58C29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681FB44-E33B-43E0-8052-6AFCD8FE282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A24CE90-3A5D-4FBD-BDFC-D38AF8FFE6E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125FFE0A-A5F1-4604-92B3-319AF251A93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fld id="{F884F271-6EDA-41E5-A30B-41498FBC4F18}" type="slidenum">
              <a:rPr lang="en-US">
                <a:solidFill>
                  <a:srgbClr val="000000"/>
                </a:solidFill>
              </a:rPr>
              <a:pPr/>
              <a:t>‹#›</a:t>
            </a:fld>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2218B66-BA52-4AE6-A96D-004D0056119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fld id="{A259A9A8-E7F1-4CC9-A90B-45025BBC7EBC}"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CC524624-3596-43FB-8938-55D2C960E96F}"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fld id="{165D5B01-ECAB-4479-89BB-800841A47B8A}"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85C91EE9-DA10-46D6-BF0C-E1CC1A26FE75}"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fld id="{4CE9F1A2-25A4-4278-BF83-86DC10FC45B6}"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C6D46493-5360-42CC-96FF-34351ABE0690}"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fld id="{9D5F4BFD-A9EF-4186-844A-67266A4FE9EE}" type="slidenum">
              <a:rPr lang="en-US">
                <a:solidFill>
                  <a:srgbClr val="000000"/>
                </a:solidFill>
              </a:rPr>
              <a:pPr>
                <a:def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4B3F17EF-E932-440D-B9F6-7860D4CC06C0}"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fld id="{73F5BA7F-D8B5-45D1-AEA0-347C84331667}" type="slidenum">
              <a:rPr lang="en-US">
                <a:solidFill>
                  <a:srgbClr val="000000"/>
                </a:solidFill>
              </a:rPr>
              <a:pPr>
                <a:defRPr/>
              </a:pPr>
              <a:t>‹#›</a:t>
            </a:fld>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512282EC-B891-4202-963A-C43C49B79ABB}"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fld id="{236F43A4-2003-4A2F-AD9A-925711270FB1}" type="slidenum">
              <a:rPr lang="en-US">
                <a:solidFill>
                  <a:srgbClr val="000000"/>
                </a:solidFill>
              </a:rPr>
              <a:pPr>
                <a:defRPr/>
              </a:pPr>
              <a:t>‹#›</a:t>
            </a:fld>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AD665D71-9B99-462B-BF0C-B6B45A9F9830}"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fld id="{5F02A358-3BD2-4B50-9817-F30F66BD1A79}" type="slidenum">
              <a:rPr lang="en-US">
                <a:solidFill>
                  <a:srgbClr val="000000"/>
                </a:solidFill>
              </a:rPr>
              <a:pPr>
                <a:defRPr/>
              </a:pPr>
              <a:t>‹#›</a:t>
            </a:fld>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05279594-D217-41DD-B142-4D99FC194EF3}"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fld id="{8A50584A-E554-4617-BDAC-251B979CD2D9}" type="slidenum">
              <a:rPr lang="en-US">
                <a:solidFill>
                  <a:srgbClr val="000000"/>
                </a:solidFill>
              </a:rPr>
              <a:pPr>
                <a:def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5D2552AE-1EBA-47DE-B3AB-5EEA159E31D7}"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fld id="{5CDB12DB-37C2-43C6-8224-6C82BC5F744E}" type="slidenum">
              <a:rPr lang="en-US">
                <a:solidFill>
                  <a:srgbClr val="000000"/>
                </a:solidFill>
              </a:rPr>
              <a:pPr>
                <a:def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154592CE-48DF-47CE-8A26-1352B2C51665}"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fld id="{A2BE9B7A-420F-4CD4-BC78-9AD2483FFA18}"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A52EF103-C080-4D99-A2F6-428B5B683223}"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fld id="{528F76D7-7BA1-4176-A275-DC1F8FF70770}" type="slidenum">
              <a:rPr lang="en-US">
                <a:solidFill>
                  <a:srgbClr val="000000"/>
                </a:solidFill>
              </a:rPr>
              <a:pPr/>
              <a:t>‹#›</a:t>
            </a:fld>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C14A7F8-A805-4C28-8BFB-DE1F219D97B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fld id="{62CD3C4C-07D0-4E0B-861D-04A86C5F8852}"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3EC4901D-947F-47CF-918C-1D7D0991E560}"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D5FF4C8C-9D2B-4F7B-8D7C-98D00CB52702}"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A22A6B-7CD4-477A-BA05-061F29837EA0}"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fld id="{82B7739A-DD55-46BB-82A4-FABEF272FECE}" type="slidenum">
              <a:rPr lang="en-US">
                <a:solidFill>
                  <a:srgbClr val="000000"/>
                </a:solidFill>
              </a:rPr>
              <a:pPr>
                <a:defRPr/>
              </a:pPr>
              <a:t>‹#›</a:t>
            </a:fld>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922546F-B68E-4039-92F1-BE963761F10C}"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fld id="{81979DDD-F73F-4E9D-A059-5787E309C878}"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CADD10AF-82F5-4454-AC09-E626DB7E242E}"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DA11F1-9B9C-4DCF-BC4F-252ECA6BAF03}" type="datetimeFigureOut">
              <a:rPr lang="en-US">
                <a:solidFill>
                  <a:prstClr val="black">
                    <a:tint val="75000"/>
                  </a:prstClr>
                </a:solidFill>
              </a:rPr>
              <a:pPr/>
              <a:t>7/20/2013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AFBB54-5F90-4E25-B8D5-5683C2521014}"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DA11F1-9B9C-4DCF-BC4F-252ECA6BAF03}" type="datetimeFigureOut">
              <a:rPr lang="en-US">
                <a:solidFill>
                  <a:prstClr val="black">
                    <a:tint val="75000"/>
                  </a:prstClr>
                </a:solidFill>
              </a:rPr>
              <a:pPr/>
              <a:t>7/20/2013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AFBB54-5F90-4E25-B8D5-5683C2521014}"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1F1-9B9C-4DCF-BC4F-252ECA6BAF03}" type="datetimeFigureOut">
              <a:rPr lang="en-US">
                <a:solidFill>
                  <a:prstClr val="black">
                    <a:tint val="75000"/>
                  </a:prstClr>
                </a:solidFill>
              </a:rPr>
              <a:pPr/>
              <a:t>7/20/2013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AFBB54-5F90-4E25-B8D5-5683C2521014}"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DA11F1-9B9C-4DCF-BC4F-252ECA6BAF03}" type="datetimeFigureOut">
              <a:rPr lang="en-US">
                <a:solidFill>
                  <a:prstClr val="black">
                    <a:tint val="75000"/>
                  </a:prstClr>
                </a:solidFill>
              </a:rPr>
              <a:pPr/>
              <a:t>7/20/2013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AFBB54-5F90-4E25-B8D5-5683C2521014}"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DA11F1-9B9C-4DCF-BC4F-252ECA6BAF03}" type="datetimeFigureOut">
              <a:rPr lang="en-US">
                <a:solidFill>
                  <a:prstClr val="black">
                    <a:tint val="75000"/>
                  </a:prstClr>
                </a:solidFill>
              </a:rPr>
              <a:pPr/>
              <a:t>7/20/2013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AFBB54-5F90-4E25-B8D5-5683C2521014}"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DA11F1-9B9C-4DCF-BC4F-252ECA6BAF03}" type="datetimeFigureOut">
              <a:rPr lang="en-US">
                <a:solidFill>
                  <a:prstClr val="black">
                    <a:tint val="75000"/>
                  </a:prstClr>
                </a:solidFill>
              </a:rPr>
              <a:pPr/>
              <a:t>7/20/2013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AFBB54-5F90-4E25-B8D5-5683C2521014}"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fld id="{EF260B82-E7A1-47D6-BCC0-51D1860ED51D}" type="slidenum">
              <a:rPr lang="en-US">
                <a:solidFill>
                  <a:srgbClr val="000000"/>
                </a:solidFill>
              </a:rPr>
              <a:pPr/>
              <a:t>‹#›</a:t>
            </a:fld>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A332B3E-483E-4A5B-AF3B-4EE5165BF34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A11F1-9B9C-4DCF-BC4F-252ECA6BAF03}" type="datetimeFigureOut">
              <a:rPr lang="en-US">
                <a:solidFill>
                  <a:prstClr val="black">
                    <a:tint val="75000"/>
                  </a:prstClr>
                </a:solidFill>
              </a:rPr>
              <a:pPr/>
              <a:t>7/20/2013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AFBB54-5F90-4E25-B8D5-5683C2521014}"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A11F1-9B9C-4DCF-BC4F-252ECA6BAF03}" type="datetimeFigureOut">
              <a:rPr lang="en-US">
                <a:solidFill>
                  <a:prstClr val="black">
                    <a:tint val="75000"/>
                  </a:prstClr>
                </a:solidFill>
              </a:rPr>
              <a:pPr/>
              <a:t>7/20/2013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AFBB54-5F90-4E25-B8D5-5683C2521014}"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A11F1-9B9C-4DCF-BC4F-252ECA6BAF03}" type="datetimeFigureOut">
              <a:rPr lang="en-US">
                <a:solidFill>
                  <a:prstClr val="black">
                    <a:tint val="75000"/>
                  </a:prstClr>
                </a:solidFill>
              </a:rPr>
              <a:pPr/>
              <a:t>7/20/2013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AFBB54-5F90-4E25-B8D5-5683C2521014}"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DA11F1-9B9C-4DCF-BC4F-252ECA6BAF03}" type="datetimeFigureOut">
              <a:rPr lang="en-US">
                <a:solidFill>
                  <a:prstClr val="black">
                    <a:tint val="75000"/>
                  </a:prstClr>
                </a:solidFill>
              </a:rPr>
              <a:pPr/>
              <a:t>7/20/2013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AFBB54-5F90-4E25-B8D5-5683C2521014}"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DA11F1-9B9C-4DCF-BC4F-252ECA6BAF03}" type="datetimeFigureOut">
              <a:rPr lang="en-US">
                <a:solidFill>
                  <a:prstClr val="black">
                    <a:tint val="75000"/>
                  </a:prstClr>
                </a:solidFill>
              </a:rPr>
              <a:pPr/>
              <a:t>7/20/2013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AFBB54-5F90-4E25-B8D5-5683C2521014}"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fld id="{A259A9A8-E7F1-4CC9-A90B-45025BBC7EBC}"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CC524624-3596-43FB-8938-55D2C960E96F}"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fld id="{165D5B01-ECAB-4479-89BB-800841A47B8A}"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85C91EE9-DA10-46D6-BF0C-E1CC1A26FE75}"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fld id="{4CE9F1A2-25A4-4278-BF83-86DC10FC45B6}"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C6D46493-5360-42CC-96FF-34351ABE0690}"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fld id="{9D5F4BFD-A9EF-4186-844A-67266A4FE9EE}" type="slidenum">
              <a:rPr lang="en-US">
                <a:solidFill>
                  <a:srgbClr val="000000"/>
                </a:solidFill>
              </a:rPr>
              <a:pPr>
                <a:def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4B3F17EF-E932-440D-B9F6-7860D4CC06C0}"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fld id="{73F5BA7F-D8B5-45D1-AEA0-347C84331667}" type="slidenum">
              <a:rPr lang="en-US">
                <a:solidFill>
                  <a:srgbClr val="000000"/>
                </a:solidFill>
              </a:rPr>
              <a:pPr>
                <a:defRPr/>
              </a:pPr>
              <a:t>‹#›</a:t>
            </a:fld>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512282EC-B891-4202-963A-C43C49B79ABB}"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A478D0FB-9833-46A7-8F0F-7BE90AF9A3EA}"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80E41EB-3398-4F3E-B32A-E9DE02A8531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fld id="{236F43A4-2003-4A2F-AD9A-925711270FB1}" type="slidenum">
              <a:rPr lang="en-US">
                <a:solidFill>
                  <a:srgbClr val="000000"/>
                </a:solidFill>
              </a:rPr>
              <a:pPr>
                <a:defRPr/>
              </a:pPr>
              <a:t>‹#›</a:t>
            </a:fld>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AD665D71-9B99-462B-BF0C-B6B45A9F9830}"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fld id="{5F02A358-3BD2-4B50-9817-F30F66BD1A79}" type="slidenum">
              <a:rPr lang="en-US">
                <a:solidFill>
                  <a:srgbClr val="000000"/>
                </a:solidFill>
              </a:rPr>
              <a:pPr>
                <a:defRPr/>
              </a:pPr>
              <a:t>‹#›</a:t>
            </a:fld>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05279594-D217-41DD-B142-4D99FC194EF3}"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fld id="{8A50584A-E554-4617-BDAC-251B979CD2D9}" type="slidenum">
              <a:rPr lang="en-US">
                <a:solidFill>
                  <a:srgbClr val="000000"/>
                </a:solidFill>
              </a:rPr>
              <a:pPr>
                <a:def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5D2552AE-1EBA-47DE-B3AB-5EEA159E31D7}"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fld id="{5CDB12DB-37C2-43C6-8224-6C82BC5F744E}" type="slidenum">
              <a:rPr lang="en-US">
                <a:solidFill>
                  <a:srgbClr val="000000"/>
                </a:solidFill>
              </a:rPr>
              <a:pPr>
                <a:def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154592CE-48DF-47CE-8A26-1352B2C51665}"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fld id="{A2BE9B7A-420F-4CD4-BC78-9AD2483FFA18}"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A52EF103-C080-4D99-A2F6-428B5B683223}"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fld id="{62CD3C4C-07D0-4E0B-861D-04A86C5F8852}"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3EC4901D-947F-47CF-918C-1D7D0991E560}"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D5FF4C8C-9D2B-4F7B-8D7C-98D00CB52702}"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A22A6B-7CD4-477A-BA05-061F29837EA0}"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fld id="{82B7739A-DD55-46BB-82A4-FABEF272FECE}" type="slidenum">
              <a:rPr lang="en-US">
                <a:solidFill>
                  <a:srgbClr val="000000"/>
                </a:solidFill>
              </a:rPr>
              <a:pPr>
                <a:defRPr/>
              </a:pPr>
              <a:t>‹#›</a:t>
            </a:fld>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922546F-B68E-4039-92F1-BE963761F10C}"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fld id="{81979DDD-F73F-4E9D-A059-5787E309C878}" type="slidenum">
              <a:rPr lang="en-US">
                <a:solidFill>
                  <a:srgbClr val="000000"/>
                </a:solidFill>
              </a:rPr>
              <a:pPr>
                <a:def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CADD10AF-82F5-4454-AC09-E626DB7E242E}"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538C87F-E73A-43D3-B099-5225B49B9EDA}"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D53B346C-0525-41BC-B063-EC3002EF4874}"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D4F3C6-4E52-42EB-825C-F0185C9B2E4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B735C8D-EB65-4AED-A28D-F39EFBCFCEE3}"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E902EC8-CF0D-40BF-8F36-0AF966D743CC}"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61A28AC-C81E-46AD-9DBC-DA7764836463}"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5672044-CB68-42C0-BB1C-35B2FF52DDB7}"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CDA67AC-FCB2-4EB7-BDEB-17EFF2EFF28A}"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2D1C70A-3168-448B-866D-8A30E86B2187}"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68F32D7-46C3-41E8-90C4-AF94DBC907AF}"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E4C95D4-73EB-464B-928B-E9E9864EEE9E}"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4D1DBEF-A303-43E9-8102-C70A89822E1B}"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3D482D-AC21-4051-B377-FF72FFB8F528}" type="slidenum">
              <a:rPr lang="en-US">
                <a:solidFill>
                  <a:srgbClr val="000000"/>
                </a:solidFill>
              </a:rPr>
              <a:pPr/>
              <a:t>‹#›</a:t>
            </a:fld>
            <a:endParaRPr lang="en-US">
              <a:solidFill>
                <a:srgbClr val="000000"/>
              </a:solidFill>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0.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1.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2.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3.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theme" Target="../theme/theme14.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slideLayout" Target="../slideLayouts/slideLayout180.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slideLayout" Target="../slideLayouts/slideLayout179.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 Id="rId14" Type="http://schemas.openxmlformats.org/officeDocument/2006/relationships/theme" Target="../theme/theme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theme" Target="../theme/theme5.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theme" Target="../theme/theme7.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8.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heme" Target="../theme/theme9.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400"/>
            </a:lvl1pPr>
          </a:lstStyle>
          <a:p>
            <a:pPr eaLnBrk="0" fontAlgn="base" hangingPunct="0">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a:defRPr sz="1400"/>
            </a:lvl1pPr>
          </a:lstStyle>
          <a:p>
            <a:pPr eaLnBrk="0" fontAlgn="base" hangingPunct="0">
              <a:spcBef>
                <a:spcPct val="0"/>
              </a:spcBef>
              <a:spcAft>
                <a:spcPct val="0"/>
              </a:spcAft>
            </a:pPr>
            <a:fld id="{ADC1A4A8-6532-41EF-9976-9ED063244ACF}" type="slidenum">
              <a:rPr lang="en-US">
                <a:solidFill>
                  <a:srgbClr val="000000"/>
                </a:solidFill>
              </a:rPr>
              <a:pPr eaLnBrk="0" fontAlgn="base" hangingPunct="0">
                <a:spcBef>
                  <a:spcPct val="0"/>
                </a:spcBef>
                <a:spcAft>
                  <a:spcPct val="0"/>
                </a:spcAft>
              </a:pPr>
              <a:t>‹#›</a:t>
            </a:fld>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400"/>
            </a:lvl1pPr>
          </a:lstStyle>
          <a:p>
            <a:pPr eaLnBrk="0" fontAlgn="base" hangingPunct="0">
              <a:spcBef>
                <a:spcPct val="0"/>
              </a:spcBef>
              <a:spcAft>
                <a:spcPct val="0"/>
              </a:spcAft>
            </a:pPr>
            <a:fld id="{0F01CAFB-6440-4C82-AAFE-6EBB32227057}" type="slidenum">
              <a:rPr lang="en-US">
                <a:solidFill>
                  <a:srgbClr val="000000"/>
                </a:solidFill>
              </a:rPr>
              <a:pPr eaLnBrk="0" fontAlgn="base" hangingPunct="0">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74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82FC7E4-1F72-4AC9-A448-BAC97F7ED90D}"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051218457"/>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563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a:lvl1pPr>
          </a:lstStyle>
          <a:p>
            <a:pPr fontAlgn="base">
              <a:spcBef>
                <a:spcPct val="0"/>
              </a:spcBef>
              <a:spcAft>
                <a:spcPct val="0"/>
              </a:spcAft>
            </a:pPr>
            <a:endParaRPr lang="en-US">
              <a:solidFill>
                <a:srgbClr val="000000"/>
              </a:solidFill>
            </a:endParaRPr>
          </a:p>
        </p:txBody>
      </p:sp>
      <p:sp>
        <p:nvSpPr>
          <p:cNvPr id="563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a:lvl1pPr>
          </a:lstStyle>
          <a:p>
            <a:pPr fontAlgn="base">
              <a:spcBef>
                <a:spcPct val="0"/>
              </a:spcBef>
              <a:spcAft>
                <a:spcPct val="0"/>
              </a:spcAft>
            </a:pPr>
            <a:fld id="{6DE52EE9-1E4C-436B-A2F7-7ED2DEB3E24A}" type="slidenum">
              <a:rPr lang="en-US">
                <a:solidFill>
                  <a:srgbClr val="000000"/>
                </a:solidFill>
              </a:rPr>
              <a:pPr fontAlgn="base">
                <a:spcBef>
                  <a:spcPct val="0"/>
                </a:spcBef>
                <a:spcAft>
                  <a:spcPct val="0"/>
                </a:spcAft>
              </a:pPr>
              <a:t>‹#›</a:t>
            </a:fld>
            <a:endParaRPr lang="en-US">
              <a:solidFill>
                <a:srgbClr val="000000"/>
              </a:solidFill>
            </a:endParaRPr>
          </a:p>
        </p:txBody>
      </p:sp>
      <p:sp>
        <p:nvSpPr>
          <p:cNvPr id="563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a:lvl1pPr>
          </a:lstStyle>
          <a:p>
            <a:pPr fontAlgn="base">
              <a:spcBef>
                <a:spcPct val="0"/>
              </a:spcBef>
              <a:spcAft>
                <a:spcPct val="0"/>
              </a:spcAft>
            </a:pPr>
            <a:fld id="{F5089AF3-A67A-4702-A43D-856B381BE355}"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494251052"/>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transition spd="med"/>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493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493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eaLnBrk="0" fontAlgn="base" hangingPunct="0">
              <a:spcBef>
                <a:spcPct val="0"/>
              </a:spcBef>
              <a:spcAft>
                <a:spcPct val="0"/>
              </a:spcAft>
            </a:pPr>
            <a:endParaRPr lang="en-US">
              <a:solidFill>
                <a:srgbClr val="000000"/>
              </a:solidFill>
            </a:endParaRPr>
          </a:p>
        </p:txBody>
      </p:sp>
      <p:sp>
        <p:nvSpPr>
          <p:cNvPr id="12493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eaLnBrk="0" fontAlgn="base" hangingPunct="0">
              <a:spcBef>
                <a:spcPct val="0"/>
              </a:spcBef>
              <a:spcAft>
                <a:spcPct val="0"/>
              </a:spcAft>
            </a:pPr>
            <a:endParaRPr lang="en-US">
              <a:solidFill>
                <a:srgbClr val="000000"/>
              </a:solidFill>
            </a:endParaRPr>
          </a:p>
        </p:txBody>
      </p:sp>
      <p:sp>
        <p:nvSpPr>
          <p:cNvPr id="12493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eaLnBrk="0" fontAlgn="base" hangingPunct="0">
              <a:spcBef>
                <a:spcPct val="0"/>
              </a:spcBef>
              <a:spcAft>
                <a:spcPct val="0"/>
              </a:spcAft>
            </a:pPr>
            <a:fld id="{612EA62F-E4FA-4AB0-A4DC-1175E76AAE85}" type="slidenum">
              <a:rPr lang="en-US">
                <a:solidFill>
                  <a:srgbClr val="000000"/>
                </a:solidFill>
              </a:rPr>
              <a:pPr eaLnBrk="0" fontAlgn="base" hangingPunct="0">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849984348"/>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9933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933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400"/>
            </a:lvl1pPr>
          </a:lstStyle>
          <a:p>
            <a:pPr eaLnBrk="0" fontAlgn="base" hangingPunct="0">
              <a:spcBef>
                <a:spcPct val="0"/>
              </a:spcBef>
              <a:spcAft>
                <a:spcPct val="0"/>
              </a:spcAft>
            </a:pPr>
            <a:endParaRPr lang="en-US">
              <a:solidFill>
                <a:srgbClr val="000000"/>
              </a:solidFill>
            </a:endParaRPr>
          </a:p>
        </p:txBody>
      </p:sp>
      <p:sp>
        <p:nvSpPr>
          <p:cNvPr id="9933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a:defRPr sz="1400"/>
            </a:lvl1pPr>
          </a:lstStyle>
          <a:p>
            <a:pPr eaLnBrk="0" fontAlgn="base" hangingPunct="0">
              <a:spcBef>
                <a:spcPct val="0"/>
              </a:spcBef>
              <a:spcAft>
                <a:spcPct val="0"/>
              </a:spcAft>
            </a:pPr>
            <a:fld id="{940605AE-754D-4818-9E3C-8D2175AF88F1}" type="slidenum">
              <a:rPr lang="en-US">
                <a:solidFill>
                  <a:srgbClr val="000000"/>
                </a:solidFill>
              </a:rPr>
              <a:pPr eaLnBrk="0" fontAlgn="base" hangingPunct="0">
                <a:spcBef>
                  <a:spcPct val="0"/>
                </a:spcBef>
                <a:spcAft>
                  <a:spcPct val="0"/>
                </a:spcAft>
              </a:pPr>
              <a:t>‹#›</a:t>
            </a:fld>
            <a:endParaRPr lang="en-US">
              <a:solidFill>
                <a:srgbClr val="000000"/>
              </a:solidFill>
            </a:endParaRPr>
          </a:p>
        </p:txBody>
      </p:sp>
      <p:sp>
        <p:nvSpPr>
          <p:cNvPr id="9933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400"/>
            </a:lvl1pPr>
          </a:lstStyle>
          <a:p>
            <a:pPr eaLnBrk="0" fontAlgn="base" hangingPunct="0">
              <a:spcBef>
                <a:spcPct val="0"/>
              </a:spcBef>
              <a:spcAft>
                <a:spcPct val="0"/>
              </a:spcAft>
            </a:pPr>
            <a:fld id="{3ECC381B-4C0B-4823-A5B4-CE205B7878B6}" type="slidenum">
              <a:rPr lang="en-US">
                <a:solidFill>
                  <a:srgbClr val="000000"/>
                </a:solidFill>
              </a:rPr>
              <a:pPr eaLnBrk="0" fontAlgn="base" hangingPunct="0">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70309511"/>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400"/>
            </a:lvl1pPr>
          </a:lstStyle>
          <a:p>
            <a:pPr eaLnBrk="0" fontAlgn="base" hangingPunct="0">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a:defRPr sz="1400"/>
            </a:lvl1pPr>
          </a:lstStyle>
          <a:p>
            <a:pPr eaLnBrk="0" fontAlgn="base" hangingPunct="0">
              <a:spcBef>
                <a:spcPct val="0"/>
              </a:spcBef>
              <a:spcAft>
                <a:spcPct val="0"/>
              </a:spcAft>
            </a:pPr>
            <a:fld id="{0D0F23F0-4387-49B1-ACF0-3266377A7A85}" type="slidenum">
              <a:rPr lang="en-US">
                <a:solidFill>
                  <a:srgbClr val="000000"/>
                </a:solidFill>
              </a:rPr>
              <a:pPr eaLnBrk="0" fontAlgn="base" hangingPunct="0">
                <a:spcBef>
                  <a:spcPct val="0"/>
                </a:spcBef>
                <a:spcAft>
                  <a:spcPct val="0"/>
                </a:spcAft>
              </a:pPr>
              <a:t>‹#›</a:t>
            </a:fld>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400"/>
            </a:lvl1pPr>
          </a:lstStyle>
          <a:p>
            <a:pPr eaLnBrk="0" fontAlgn="base" hangingPunct="0">
              <a:spcBef>
                <a:spcPct val="0"/>
              </a:spcBef>
              <a:spcAft>
                <a:spcPct val="0"/>
              </a:spcAft>
            </a:pPr>
            <a:fld id="{4A4DE058-F172-4AA2-A72A-3680124B35A9}" type="slidenum">
              <a:rPr lang="en-US">
                <a:solidFill>
                  <a:srgbClr val="000000"/>
                </a:solidFill>
              </a:rPr>
              <a:pPr eaLnBrk="0" fontAlgn="base" hangingPunct="0">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4212813682"/>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4049" r:id="rId12"/>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a:defRPr sz="1400" smtClean="0"/>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400" smtClean="0"/>
            </a:lvl1pPr>
          </a:lstStyle>
          <a:p>
            <a:pPr algn="ctr" eaLnBrk="0" fontAlgn="base" hangingPunct="0">
              <a:spcBef>
                <a:spcPct val="0"/>
              </a:spcBef>
              <a:spcAft>
                <a:spcPct val="0"/>
              </a:spcAft>
              <a:defRPr/>
            </a:pPr>
            <a:fld id="{E8E637A8-C4C6-47F3-8431-010FFB05982A}" type="slidenum">
              <a:rPr lang="en-US">
                <a:solidFill>
                  <a:srgbClr val="000000"/>
                </a:solidFill>
              </a:rPr>
              <a:pPr algn="ctr" eaLnBrk="0" fontAlgn="base" hangingPunct="0">
                <a:spcBef>
                  <a:spcPct val="0"/>
                </a:spcBef>
                <a:spcAft>
                  <a:spcPct val="0"/>
                </a:spcAft>
                <a:defRPr/>
              </a:pPr>
              <a:t>‹#›</a:t>
            </a:fld>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400" smtClean="0"/>
            </a:lvl1pPr>
          </a:lstStyle>
          <a:p>
            <a:pPr eaLnBrk="0" fontAlgn="base" hangingPunct="0">
              <a:spcBef>
                <a:spcPct val="0"/>
              </a:spcBef>
              <a:spcAft>
                <a:spcPct val="0"/>
              </a:spcAft>
              <a:defRPr/>
            </a:pPr>
            <a:fld id="{E61FE4EF-76ED-4E79-8A91-146E8788058E}" type="slidenum">
              <a:rPr lang="en-US">
                <a:solidFill>
                  <a:srgbClr val="000000"/>
                </a:solidFill>
              </a:rPr>
              <a:pPr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194284992"/>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 id="2147484063" r:id="rId13"/>
  </p:sldLayoutIdLst>
  <p:transition/>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smtClean="0">
                <a:latin typeface="Arial" charset="0"/>
              </a:defRPr>
            </a:lvl1pPr>
          </a:lstStyle>
          <a:p>
            <a:pPr fontAlgn="base">
              <a:spcBef>
                <a:spcPct val="0"/>
              </a:spcBef>
              <a:spcAft>
                <a:spcPct val="0"/>
              </a:spcAft>
              <a:defRPr/>
            </a:pPr>
            <a:endParaRPr lang="en-US">
              <a:solidFill>
                <a:srgbClr val="000000"/>
              </a:solidFill>
            </a:endParaRPr>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smtClean="0">
                <a:latin typeface="Arial" charset="0"/>
              </a:defRPr>
            </a:lvl1pPr>
          </a:lstStyle>
          <a:p>
            <a:pPr fontAlgn="base">
              <a:spcBef>
                <a:spcPct val="0"/>
              </a:spcBef>
              <a:spcAft>
                <a:spcPct val="0"/>
              </a:spcAft>
              <a:defRPr/>
            </a:pPr>
            <a:fld id="{7999900A-1C39-4AF3-8834-C849D53CC364}"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smtClean="0">
                <a:latin typeface="Arial" charset="0"/>
              </a:defRPr>
            </a:lvl1pPr>
          </a:lstStyle>
          <a:p>
            <a:pPr fontAlgn="base">
              <a:spcBef>
                <a:spcPct val="0"/>
              </a:spcBef>
              <a:spcAft>
                <a:spcPct val="0"/>
              </a:spcAft>
              <a:defRPr/>
            </a:pPr>
            <a:fld id="{F36EE191-CB82-4856-BF6F-BAD681052CD6}"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med"/>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5293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smtClean="0">
                <a:latin typeface="+mn-lt"/>
              </a:defRPr>
            </a:lvl1pPr>
          </a:lstStyle>
          <a:p>
            <a:pPr fontAlgn="base">
              <a:spcBef>
                <a:spcPct val="0"/>
              </a:spcBef>
              <a:spcAft>
                <a:spcPct val="0"/>
              </a:spcAft>
              <a:defRPr/>
            </a:pPr>
            <a:endParaRPr lang="en-US">
              <a:solidFill>
                <a:srgbClr val="000000"/>
              </a:solidFill>
            </a:endParaRPr>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smtClean="0">
                <a:latin typeface="+mn-lt"/>
              </a:defRPr>
            </a:lvl1pPr>
          </a:lstStyle>
          <a:p>
            <a:pPr fontAlgn="base">
              <a:spcBef>
                <a:spcPct val="0"/>
              </a:spcBef>
              <a:spcAft>
                <a:spcPct val="0"/>
              </a:spcAft>
              <a:defRPr/>
            </a:pPr>
            <a:fld id="{81979DDD-F73F-4E9D-A059-5787E309C878}"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smtClean="0">
                <a:latin typeface="+mn-lt"/>
              </a:defRPr>
            </a:lvl1pPr>
          </a:lstStyle>
          <a:p>
            <a:pPr fontAlgn="base">
              <a:spcBef>
                <a:spcPct val="0"/>
              </a:spcBef>
              <a:spcAft>
                <a:spcPct val="0"/>
              </a:spcAft>
              <a:defRPr/>
            </a:pPr>
            <a:fld id="{CADD10AF-82F5-4454-AC09-E626DB7E242E}"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5" r:id="rId12"/>
    <p:sldLayoutId id="2147483826" r:id="rId13"/>
  </p:sldLayoutIdLst>
  <p:transition/>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FB06D518-B6F1-4E38-A34C-EB5A3FA53EF6}" type="slidenum">
              <a:rPr lang="en-US">
                <a:solidFill>
                  <a:srgbClr val="000000"/>
                </a:solidFill>
              </a:rPr>
              <a:pPr eaLnBrk="0" fontAlgn="base" hangingPunct="0">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5293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smtClean="0">
                <a:latin typeface="+mn-lt"/>
              </a:defRPr>
            </a:lvl1pPr>
          </a:lstStyle>
          <a:p>
            <a:pPr fontAlgn="base">
              <a:spcBef>
                <a:spcPct val="0"/>
              </a:spcBef>
              <a:spcAft>
                <a:spcPct val="0"/>
              </a:spcAft>
              <a:defRPr/>
            </a:pPr>
            <a:endParaRPr lang="en-US">
              <a:solidFill>
                <a:srgbClr val="000000"/>
              </a:solidFill>
            </a:endParaRPr>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smtClean="0">
                <a:latin typeface="+mn-lt"/>
              </a:defRPr>
            </a:lvl1pPr>
          </a:lstStyle>
          <a:p>
            <a:pPr fontAlgn="base">
              <a:spcBef>
                <a:spcPct val="0"/>
              </a:spcBef>
              <a:spcAft>
                <a:spcPct val="0"/>
              </a:spcAft>
              <a:defRPr/>
            </a:pPr>
            <a:fld id="{81979DDD-F73F-4E9D-A059-5787E309C878}"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smtClean="0">
                <a:latin typeface="+mn-lt"/>
              </a:defRPr>
            </a:lvl1pPr>
          </a:lstStyle>
          <a:p>
            <a:pPr fontAlgn="base">
              <a:spcBef>
                <a:spcPct val="0"/>
              </a:spcBef>
              <a:spcAft>
                <a:spcPct val="0"/>
              </a:spcAft>
              <a:defRPr/>
            </a:pPr>
            <a:fld id="{CADD10AF-82F5-4454-AC09-E626DB7E242E}"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Lst>
  <p:transition/>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DA11F1-9B9C-4DCF-BC4F-252ECA6BAF03}" type="datetimeFigureOut">
              <a:rPr lang="en-US" smtClean="0">
                <a:solidFill>
                  <a:prstClr val="black">
                    <a:tint val="75000"/>
                  </a:prstClr>
                </a:solidFill>
              </a:rPr>
              <a:pPr/>
              <a:t>7/20/2013</a:t>
            </a:fld>
            <a:endParaRPr lang="en-US" smtClean="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mtClean="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AFBB54-5F90-4E25-B8D5-5683C2521014}" type="slidenum">
              <a:rPr lang="en-US" smtClean="0">
                <a:solidFill>
                  <a:prstClr val="black">
                    <a:tint val="75000"/>
                  </a:prstClr>
                </a:solidFill>
              </a:rPr>
              <a:pPr/>
              <a:t>‹#›</a:t>
            </a:fld>
            <a:endParaRPr lang="en-US" smtClean="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5293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smtClean="0">
                <a:latin typeface="+mn-lt"/>
              </a:defRPr>
            </a:lvl1pPr>
          </a:lstStyle>
          <a:p>
            <a:pPr fontAlgn="base">
              <a:spcBef>
                <a:spcPct val="0"/>
              </a:spcBef>
              <a:spcAft>
                <a:spcPct val="0"/>
              </a:spcAft>
              <a:defRPr/>
            </a:pPr>
            <a:endParaRPr lang="en-US">
              <a:solidFill>
                <a:srgbClr val="000000"/>
              </a:solidFill>
            </a:endParaRPr>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smtClean="0">
                <a:latin typeface="+mn-lt"/>
              </a:defRPr>
            </a:lvl1pPr>
          </a:lstStyle>
          <a:p>
            <a:pPr fontAlgn="base">
              <a:spcBef>
                <a:spcPct val="0"/>
              </a:spcBef>
              <a:spcAft>
                <a:spcPct val="0"/>
              </a:spcAft>
              <a:defRPr/>
            </a:pPr>
            <a:fld id="{81979DDD-F73F-4E9D-A059-5787E309C878}"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smtClean="0">
                <a:latin typeface="+mn-lt"/>
              </a:defRPr>
            </a:lvl1pPr>
          </a:lstStyle>
          <a:p>
            <a:pPr fontAlgn="base">
              <a:spcBef>
                <a:spcPct val="0"/>
              </a:spcBef>
              <a:spcAft>
                <a:spcPct val="0"/>
              </a:spcAft>
              <a:defRPr/>
            </a:pPr>
            <a:fld id="{CADD10AF-82F5-4454-AC09-E626DB7E242E}"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Lst>
  <p:transition/>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8B2D30B-2D50-485F-A7BA-72BC42AB7D72}"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6963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a:lvl1pPr>
          </a:lstStyle>
          <a:p>
            <a:pPr fontAlgn="base">
              <a:spcBef>
                <a:spcPct val="0"/>
              </a:spcBef>
              <a:spcAft>
                <a:spcPct val="0"/>
              </a:spcAft>
            </a:pPr>
            <a:endParaRPr lang="en-US">
              <a:solidFill>
                <a:srgbClr val="000000"/>
              </a:solidFill>
            </a:endParaRPr>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a:lvl1pPr>
          </a:lstStyle>
          <a:p>
            <a:pPr fontAlgn="base">
              <a:spcBef>
                <a:spcPct val="0"/>
              </a:spcBef>
              <a:spcAft>
                <a:spcPct val="0"/>
              </a:spcAft>
            </a:pPr>
            <a:fld id="{136D6DCA-3146-4724-9C3F-ED8F1AA87CA7}" type="slidenum">
              <a:rPr lang="en-US">
                <a:solidFill>
                  <a:srgbClr val="000000"/>
                </a:solidFill>
              </a:rPr>
              <a:pPr fontAlgn="base">
                <a:spcBef>
                  <a:spcPct val="0"/>
                </a:spcBef>
                <a:spcAft>
                  <a:spcPct val="0"/>
                </a:spcAft>
              </a:pPr>
              <a:t>‹#›</a:t>
            </a:fld>
            <a:endParaRPr lang="en-US">
              <a:solidFill>
                <a:srgbClr val="000000"/>
              </a:solidFill>
            </a:endParaRPr>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a:lvl1pPr>
          </a:lstStyle>
          <a:p>
            <a:pPr fontAlgn="base">
              <a:spcBef>
                <a:spcPct val="0"/>
              </a:spcBef>
              <a:spcAft>
                <a:spcPct val="0"/>
              </a:spcAft>
            </a:pPr>
            <a:fld id="{0B972CA2-7E50-426B-A280-7F41BE3C9A82}"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814140566"/>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Lst>
  <p:transition spd="med"/>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9.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7.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7.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0.xml"/><Relationship Id="rId1" Type="http://schemas.openxmlformats.org/officeDocument/2006/relationships/tags" Target="../tags/tag1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6.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74.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6.xml"/><Relationship Id="rId7" Type="http://schemas.openxmlformats.org/officeDocument/2006/relationships/oleObject" Target="../embeddings/oleObject1.bin"/><Relationship Id="rId2" Type="http://schemas.openxmlformats.org/officeDocument/2006/relationships/tags" Target="../tags/tag15.xml"/><Relationship Id="rId1" Type="http://schemas.openxmlformats.org/officeDocument/2006/relationships/vmlDrawing" Target="../drawings/vmlDrawing1.vml"/><Relationship Id="rId6" Type="http://schemas.openxmlformats.org/officeDocument/2006/relationships/notesSlide" Target="../notesSlides/notesSlide15.xml"/><Relationship Id="rId5" Type="http://schemas.openxmlformats.org/officeDocument/2006/relationships/slideLayout" Target="../slideLayouts/slideLayout180.xml"/><Relationship Id="rId4"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79.xml"/><Relationship Id="rId1" Type="http://schemas.openxmlformats.org/officeDocument/2006/relationships/tags" Target="../tags/tag18.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20.xml"/><Relationship Id="rId7" Type="http://schemas.openxmlformats.org/officeDocument/2006/relationships/oleObject" Target="../embeddings/oleObject2.bin"/><Relationship Id="rId2" Type="http://schemas.openxmlformats.org/officeDocument/2006/relationships/tags" Target="../tags/tag19.xml"/><Relationship Id="rId1" Type="http://schemas.openxmlformats.org/officeDocument/2006/relationships/vmlDrawing" Target="../drawings/vmlDrawing2.vml"/><Relationship Id="rId6" Type="http://schemas.openxmlformats.org/officeDocument/2006/relationships/notesSlide" Target="../notesSlides/notesSlide17.xml"/><Relationship Id="rId5" Type="http://schemas.openxmlformats.org/officeDocument/2006/relationships/slideLayout" Target="../slideLayouts/slideLayout180.xml"/><Relationship Id="rId4" Type="http://schemas.openxmlformats.org/officeDocument/2006/relationships/tags" Target="../tags/tag2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1.xml"/><Relationship Id="rId1" Type="http://schemas.openxmlformats.org/officeDocument/2006/relationships/tags" Target="../tags/tag2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18.xml"/><Relationship Id="rId1" Type="http://schemas.openxmlformats.org/officeDocument/2006/relationships/tags" Target="../tags/tag2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18.xml"/><Relationship Id="rId1" Type="http://schemas.openxmlformats.org/officeDocument/2006/relationships/tags" Target="../tags/tag2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18.xml"/><Relationship Id="rId1" Type="http://schemas.openxmlformats.org/officeDocument/2006/relationships/tags" Target="../tags/tag2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18.xml"/><Relationship Id="rId1" Type="http://schemas.openxmlformats.org/officeDocument/2006/relationships/tags" Target="../tags/tag2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13.xml"/><Relationship Id="rId1" Type="http://schemas.openxmlformats.org/officeDocument/2006/relationships/tags" Target="../tags/tag2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18.xml"/><Relationship Id="rId1" Type="http://schemas.openxmlformats.org/officeDocument/2006/relationships/tags" Target="../tags/tag2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18.xml"/><Relationship Id="rId1" Type="http://schemas.openxmlformats.org/officeDocument/2006/relationships/tags" Target="../tags/tag2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18.xml"/><Relationship Id="rId1" Type="http://schemas.openxmlformats.org/officeDocument/2006/relationships/tags" Target="../tags/tag3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18.xml"/><Relationship Id="rId1" Type="http://schemas.openxmlformats.org/officeDocument/2006/relationships/tags" Target="../tags/tag3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18.xml"/><Relationship Id="rId1" Type="http://schemas.openxmlformats.org/officeDocument/2006/relationships/tags" Target="../tags/tag3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18.xml"/><Relationship Id="rId1" Type="http://schemas.openxmlformats.org/officeDocument/2006/relationships/tags" Target="../tags/tag3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1.xml"/><Relationship Id="rId1" Type="http://schemas.openxmlformats.org/officeDocument/2006/relationships/tags" Target="../tags/tag3.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18.xml"/><Relationship Id="rId1" Type="http://schemas.openxmlformats.org/officeDocument/2006/relationships/tags" Target="../tags/tag3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18.xml"/><Relationship Id="rId1" Type="http://schemas.openxmlformats.org/officeDocument/2006/relationships/tags" Target="../tags/tag3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13.xml"/><Relationship Id="rId1" Type="http://schemas.openxmlformats.org/officeDocument/2006/relationships/tags" Target="../tags/tag3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9.xml"/><Relationship Id="rId1" Type="http://schemas.openxmlformats.org/officeDocument/2006/relationships/tags" Target="../tags/tag37.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6.xml"/><Relationship Id="rId1" Type="http://schemas.openxmlformats.org/officeDocument/2006/relationships/tags" Target="../tags/tag38.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1.xml"/><Relationship Id="rId1" Type="http://schemas.openxmlformats.org/officeDocument/2006/relationships/tags" Target="../tags/tag39.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tags" Target="../tags/tag40.xml"/><Relationship Id="rId1" Type="http://schemas.openxmlformats.org/officeDocument/2006/relationships/vmlDrawing" Target="../drawings/vmlDrawing3.vml"/><Relationship Id="rId6" Type="http://schemas.openxmlformats.org/officeDocument/2006/relationships/image" Target="../media/image13.png"/><Relationship Id="rId5" Type="http://schemas.openxmlformats.org/officeDocument/2006/relationships/oleObject" Target="../embeddings/oleObject3.bin"/><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6.xml"/><Relationship Id="rId1" Type="http://schemas.openxmlformats.org/officeDocument/2006/relationships/tags" Target="../tags/tag4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8.xml"/><Relationship Id="rId1" Type="http://schemas.openxmlformats.org/officeDocument/2006/relationships/tags" Target="../tags/tag42.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2.xml"/><Relationship Id="rId1" Type="http://schemas.openxmlformats.org/officeDocument/2006/relationships/tags" Target="../tags/tag4.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hyperlink" Target="http://youtu.be/lfT_hoiuY8w" TargetMode="Externa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hyperlink" Target="http://vimeo.com/andyub/activeclassroom"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1.xml"/><Relationship Id="rId1" Type="http://schemas.openxmlformats.org/officeDocument/2006/relationships/tags" Target="../tags/tag43.xml"/><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81.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3.xml"/><Relationship Id="rId1" Type="http://schemas.openxmlformats.org/officeDocument/2006/relationships/tags" Target="../tags/tag45.xml"/><Relationship Id="rId4" Type="http://schemas.openxmlformats.org/officeDocument/2006/relationships/image" Target="../media/image22.wmf"/></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3.xml"/><Relationship Id="rId1" Type="http://schemas.openxmlformats.org/officeDocument/2006/relationships/tags" Target="../tags/tag46.xml"/><Relationship Id="rId5" Type="http://schemas.openxmlformats.org/officeDocument/2006/relationships/image" Target="../media/image23.jpeg"/><Relationship Id="rId4" Type="http://schemas.openxmlformats.org/officeDocument/2006/relationships/image" Target="../media/image22.wmf"/></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81.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86.xml"/><Relationship Id="rId1" Type="http://schemas.openxmlformats.org/officeDocument/2006/relationships/tags" Target="../tags/tag48.xml"/><Relationship Id="rId4" Type="http://schemas.openxmlformats.org/officeDocument/2006/relationships/image" Target="../media/image1.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6.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6.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95.xml"/><Relationship Id="rId1" Type="http://schemas.openxmlformats.org/officeDocument/2006/relationships/tags" Target="../tags/tag50.xml"/><Relationship Id="rId4" Type="http://schemas.openxmlformats.org/officeDocument/2006/relationships/image" Target="../media/image24.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95.xml"/><Relationship Id="rId1" Type="http://schemas.openxmlformats.org/officeDocument/2006/relationships/tags" Target="../tags/tag51.xml"/><Relationship Id="rId4" Type="http://schemas.openxmlformats.org/officeDocument/2006/relationships/image" Target="../media/image24.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3.xml"/><Relationship Id="rId1" Type="http://schemas.openxmlformats.org/officeDocument/2006/relationships/tags" Target="../tags/tag52.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3.xml"/><Relationship Id="rId1" Type="http://schemas.openxmlformats.org/officeDocument/2006/relationships/slideLayout" Target="../slideLayouts/slideLayout81.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4.xml"/><Relationship Id="rId1" Type="http://schemas.openxmlformats.org/officeDocument/2006/relationships/slideLayout" Target="../slideLayouts/slideLayout81.xml"/></Relationships>
</file>

<file path=ppt/slides/_rels/slide55.xml.rels><?xml version="1.0" encoding="UTF-8" standalone="yes"?>
<Relationships xmlns="http://schemas.openxmlformats.org/package/2006/relationships"><Relationship Id="rId8" Type="http://schemas.openxmlformats.org/officeDocument/2006/relationships/hyperlink" Target="http://www.ce.umn.edu/~smith/docs/NDTL-123-2-Smith-Social_Basis_of_Learning-.pdf" TargetMode="External"/><Relationship Id="rId13" Type="http://schemas.openxmlformats.org/officeDocument/2006/relationships/hyperlink" Target="http://www7.nationalacademies.org/bose/Fairweather_CommissionedPaper.pdf" TargetMode="External"/><Relationship Id="rId3" Type="http://schemas.openxmlformats.org/officeDocument/2006/relationships/hyperlink" Target="http://www.nap.edu/openbook/0309082927/html/" TargetMode="External"/><Relationship Id="rId7" Type="http://schemas.openxmlformats.org/officeDocument/2006/relationships/hyperlink" Target="http://www.ce.umn.edu/~smith" TargetMode="External"/><Relationship Id="rId12" Type="http://schemas.openxmlformats.org/officeDocument/2006/relationships/hyperlink" Target="http://www.pkal.org/activities/PedagogiesOfEngagementSummit.cfm" TargetMode="External"/><Relationship Id="rId2" Type="http://schemas.openxmlformats.org/officeDocument/2006/relationships/notesSlide" Target="../notesSlides/notesSlide55.xml"/><Relationship Id="rId1" Type="http://schemas.openxmlformats.org/officeDocument/2006/relationships/slideLayout" Target="../slideLayouts/slideLayout65.xml"/><Relationship Id="rId6" Type="http://schemas.openxmlformats.org/officeDocument/2006/relationships/hyperlink" Target="http://www.ce.umn.edu/~smith/docs/Streveler-Smith-Pilotte_OBE_Chapter-CAP-v11.pdf" TargetMode="External"/><Relationship Id="rId11" Type="http://schemas.openxmlformats.org/officeDocument/2006/relationships/hyperlink" Target="http://www.udel.edu/pbl" TargetMode="External"/><Relationship Id="rId5" Type="http://schemas.openxmlformats.org/officeDocument/2006/relationships/hyperlink" Target="http://www3.interscience.wiley.com/journal/122268048/abstract?CRETRY=1&amp;SRETRY=0" TargetMode="External"/><Relationship Id="rId10" Type="http://schemas.openxmlformats.org/officeDocument/2006/relationships/hyperlink" Target="http://www.ce.umn.edu/~smith/docs/CLReturnstoCollege.pdf" TargetMode="External"/><Relationship Id="rId4" Type="http://schemas.openxmlformats.org/officeDocument/2006/relationships/hyperlink" Target="http://www.skillscommission.org/commissioned.htm" TargetMode="External"/><Relationship Id="rId9" Type="http://schemas.openxmlformats.org/officeDocument/2006/relationships/hyperlink" Target="http://www.ce.umn.edu/~smith/docs/Smith-Pedagogies_of_Engagement.pdf"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2.xml"/><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9.xml"/><Relationship Id="rId1" Type="http://schemas.openxmlformats.org/officeDocument/2006/relationships/tags" Target="../tags/tag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62.xml"/><Relationship Id="rId1" Type="http://schemas.openxmlformats.org/officeDocument/2006/relationships/tags" Target="../tags/tag8.xml"/><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6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41362" y="381000"/>
            <a:ext cx="8839200" cy="990600"/>
          </a:xfrm>
          <a:noFill/>
        </p:spPr>
        <p:txBody>
          <a:bodyPr lIns="0" tIns="0" rIns="0" bIns="0" anchor="t"/>
          <a:lstStyle/>
          <a:p>
            <a:pPr eaLnBrk="1" hangingPunct="1"/>
            <a:r>
              <a:rPr lang="en-US" sz="3600" dirty="0">
                <a:latin typeface="Arial" pitchFamily="34" charset="0"/>
                <a:cs typeface="Arial" pitchFamily="34" charset="0"/>
              </a:rPr>
              <a:t>F</a:t>
            </a:r>
            <a:r>
              <a:rPr lang="en-US" sz="3600" dirty="0" smtClean="0">
                <a:latin typeface="Arial" pitchFamily="34" charset="0"/>
                <a:cs typeface="Arial" pitchFamily="34" charset="0"/>
              </a:rPr>
              <a:t>ormal Cooperative Learning for</a:t>
            </a:r>
            <a:br>
              <a:rPr lang="en-US" sz="3600" dirty="0" smtClean="0">
                <a:latin typeface="Arial" pitchFamily="34" charset="0"/>
                <a:cs typeface="Arial" pitchFamily="34" charset="0"/>
              </a:rPr>
            </a:br>
            <a:r>
              <a:rPr lang="en-US" sz="3600" dirty="0" smtClean="0">
                <a:latin typeface="Arial" pitchFamily="34" charset="0"/>
                <a:cs typeface="Arial" pitchFamily="34" charset="0"/>
              </a:rPr>
              <a:t>Large Enrollment Classes</a:t>
            </a:r>
            <a:endParaRPr lang="en-US" sz="3600" i="1" dirty="0" smtClean="0">
              <a:solidFill>
                <a:schemeClr val="tx1"/>
              </a:solidFill>
              <a:latin typeface="Arial" pitchFamily="34" charset="0"/>
              <a:cs typeface="Arial" pitchFamily="34" charset="0"/>
            </a:endParaRPr>
          </a:p>
        </p:txBody>
      </p:sp>
      <p:sp>
        <p:nvSpPr>
          <p:cNvPr id="14339" name="Freeform 3"/>
          <p:cNvSpPr>
            <a:spLocks/>
          </p:cNvSpPr>
          <p:nvPr/>
        </p:nvSpPr>
        <p:spPr bwMode="auto">
          <a:xfrm>
            <a:off x="277093" y="1600200"/>
            <a:ext cx="8567738" cy="98425"/>
          </a:xfrm>
          <a:custGeom>
            <a:avLst/>
            <a:gdLst>
              <a:gd name="T0" fmla="*/ 0 w 5397"/>
              <a:gd name="T1" fmla="*/ 61 h 62"/>
              <a:gd name="T2" fmla="*/ 5396 w 5397"/>
              <a:gd name="T3" fmla="*/ 61 h 62"/>
              <a:gd name="T4" fmla="*/ 5396 w 5397"/>
              <a:gd name="T5" fmla="*/ 0 h 62"/>
              <a:gd name="T6" fmla="*/ 0 w 5397"/>
              <a:gd name="T7" fmla="*/ 0 h 62"/>
              <a:gd name="T8" fmla="*/ 0 w 5397"/>
              <a:gd name="T9" fmla="*/ 61 h 62"/>
              <a:gd name="T10" fmla="*/ 0 60000 65536"/>
              <a:gd name="T11" fmla="*/ 0 60000 65536"/>
              <a:gd name="T12" fmla="*/ 0 60000 65536"/>
              <a:gd name="T13" fmla="*/ 0 60000 65536"/>
              <a:gd name="T14" fmla="*/ 0 60000 65536"/>
              <a:gd name="T15" fmla="*/ 0 w 5397"/>
              <a:gd name="T16" fmla="*/ 0 h 62"/>
              <a:gd name="T17" fmla="*/ 5397 w 5397"/>
              <a:gd name="T18" fmla="*/ 62 h 62"/>
            </a:gdLst>
            <a:ahLst/>
            <a:cxnLst>
              <a:cxn ang="T10">
                <a:pos x="T0" y="T1"/>
              </a:cxn>
              <a:cxn ang="T11">
                <a:pos x="T2" y="T3"/>
              </a:cxn>
              <a:cxn ang="T12">
                <a:pos x="T4" y="T5"/>
              </a:cxn>
              <a:cxn ang="T13">
                <a:pos x="T6" y="T7"/>
              </a:cxn>
              <a:cxn ang="T14">
                <a:pos x="T8" y="T9"/>
              </a:cxn>
            </a:cxnLst>
            <a:rect l="T15" t="T16" r="T17" b="T18"/>
            <a:pathLst>
              <a:path w="5397" h="62">
                <a:moveTo>
                  <a:pt x="0" y="61"/>
                </a:moveTo>
                <a:lnTo>
                  <a:pt x="5396" y="61"/>
                </a:lnTo>
                <a:lnTo>
                  <a:pt x="5396" y="0"/>
                </a:lnTo>
                <a:lnTo>
                  <a:pt x="0" y="0"/>
                </a:lnTo>
                <a:lnTo>
                  <a:pt x="0" y="61"/>
                </a:lnTo>
              </a:path>
            </a:pathLst>
          </a:custGeom>
          <a:solidFill>
            <a:srgbClr val="000000"/>
          </a:solidFill>
          <a:ln w="9525" cap="rnd">
            <a:noFill/>
            <a:round/>
            <a:headEnd/>
            <a:tailEnd/>
          </a:ln>
        </p:spPr>
        <p:txBody>
          <a:bodyPr/>
          <a:lstStyle/>
          <a:p>
            <a:pPr eaLnBrk="0" fontAlgn="base" hangingPunct="0">
              <a:spcBef>
                <a:spcPct val="0"/>
              </a:spcBef>
              <a:spcAft>
                <a:spcPct val="0"/>
              </a:spcAft>
            </a:pPr>
            <a:endParaRPr lang="en-US" sz="2400">
              <a:solidFill>
                <a:srgbClr val="000000"/>
              </a:solidFill>
            </a:endParaRPr>
          </a:p>
        </p:txBody>
      </p:sp>
      <p:sp>
        <p:nvSpPr>
          <p:cNvPr id="14340" name="Rectangle 4"/>
          <p:cNvSpPr>
            <a:spLocks noChangeArrowheads="1"/>
          </p:cNvSpPr>
          <p:nvPr/>
        </p:nvSpPr>
        <p:spPr bwMode="auto">
          <a:xfrm>
            <a:off x="103262" y="4267200"/>
            <a:ext cx="8915400" cy="1981200"/>
          </a:xfrm>
          <a:prstGeom prst="rect">
            <a:avLst/>
          </a:prstGeom>
          <a:noFill/>
          <a:ln w="9525">
            <a:noFill/>
            <a:miter lim="800000"/>
            <a:headEnd/>
            <a:tailEnd/>
          </a:ln>
        </p:spPr>
        <p:txBody>
          <a:bodyPr lIns="0" tIns="0" rIns="0" bIns="0"/>
          <a:lstStyle/>
          <a:p>
            <a:pPr lvl="0" algn="ctr" eaLnBrk="0" fontAlgn="base" hangingPunct="0">
              <a:lnSpc>
                <a:spcPct val="80000"/>
              </a:lnSpc>
              <a:spcBef>
                <a:spcPct val="0"/>
              </a:spcBef>
              <a:spcAft>
                <a:spcPct val="0"/>
              </a:spcAft>
            </a:pPr>
            <a:r>
              <a:rPr lang="en-US" sz="3200" dirty="0">
                <a:solidFill>
                  <a:srgbClr val="000000"/>
                </a:solidFill>
                <a:latin typeface="Arial"/>
                <a:cs typeface="Times New Roman" pitchFamily="18" charset="0"/>
              </a:rPr>
              <a:t>King Fahd University of Petroleum and Minerals</a:t>
            </a:r>
          </a:p>
          <a:p>
            <a:pPr lvl="0" algn="ctr" eaLnBrk="0" fontAlgn="base" hangingPunct="0">
              <a:lnSpc>
                <a:spcPct val="80000"/>
              </a:lnSpc>
              <a:spcBef>
                <a:spcPct val="0"/>
              </a:spcBef>
              <a:spcAft>
                <a:spcPct val="0"/>
              </a:spcAft>
            </a:pPr>
            <a:endParaRPr lang="en-US" sz="2800" dirty="0">
              <a:solidFill>
                <a:srgbClr val="000000"/>
              </a:solidFill>
              <a:latin typeface="Arial"/>
              <a:cs typeface="Times New Roman" pitchFamily="18" charset="0"/>
            </a:endParaRPr>
          </a:p>
          <a:p>
            <a:pPr lvl="0" algn="ctr" eaLnBrk="0" fontAlgn="base" hangingPunct="0">
              <a:lnSpc>
                <a:spcPct val="80000"/>
              </a:lnSpc>
              <a:spcBef>
                <a:spcPct val="0"/>
              </a:spcBef>
              <a:spcAft>
                <a:spcPct val="0"/>
              </a:spcAft>
            </a:pPr>
            <a:r>
              <a:rPr lang="en-US" sz="2800" dirty="0">
                <a:solidFill>
                  <a:srgbClr val="000000"/>
                </a:solidFill>
                <a:latin typeface="Arial"/>
                <a:cs typeface="Times New Roman" pitchFamily="18" charset="0"/>
              </a:rPr>
              <a:t>Design and Implementation of Cooperative Learning</a:t>
            </a:r>
          </a:p>
          <a:p>
            <a:pPr lvl="0" algn="ctr" eaLnBrk="0" fontAlgn="base" hangingPunct="0">
              <a:lnSpc>
                <a:spcPct val="80000"/>
              </a:lnSpc>
              <a:spcBef>
                <a:spcPct val="0"/>
              </a:spcBef>
              <a:spcAft>
                <a:spcPct val="0"/>
              </a:spcAft>
            </a:pPr>
            <a:endParaRPr lang="en-US" sz="3200" dirty="0">
              <a:solidFill>
                <a:srgbClr val="000000"/>
              </a:solidFill>
              <a:latin typeface="Arial"/>
              <a:cs typeface="Times New Roman" pitchFamily="18" charset="0"/>
            </a:endParaRPr>
          </a:p>
          <a:p>
            <a:pPr lvl="0" algn="ctr" eaLnBrk="0" fontAlgn="base" hangingPunct="0">
              <a:lnSpc>
                <a:spcPct val="80000"/>
              </a:lnSpc>
              <a:spcBef>
                <a:spcPct val="0"/>
              </a:spcBef>
              <a:spcAft>
                <a:spcPct val="0"/>
              </a:spcAft>
            </a:pPr>
            <a:r>
              <a:rPr lang="en-US" sz="2400" dirty="0" smtClean="0">
                <a:solidFill>
                  <a:srgbClr val="000000"/>
                </a:solidFill>
                <a:latin typeface="Arial"/>
                <a:cs typeface="Times New Roman" pitchFamily="18" charset="0"/>
              </a:rPr>
              <a:t>August 19-21, </a:t>
            </a:r>
            <a:r>
              <a:rPr lang="en-US" sz="2400" dirty="0">
                <a:solidFill>
                  <a:srgbClr val="000000"/>
                </a:solidFill>
                <a:latin typeface="Arial"/>
                <a:cs typeface="Times New Roman" pitchFamily="18" charset="0"/>
              </a:rPr>
              <a:t>2013</a:t>
            </a:r>
            <a:endParaRPr lang="en-US" dirty="0">
              <a:solidFill>
                <a:srgbClr val="000000"/>
              </a:solidFill>
              <a:latin typeface="Arial"/>
            </a:endParaRPr>
          </a:p>
        </p:txBody>
      </p:sp>
      <p:sp>
        <p:nvSpPr>
          <p:cNvPr id="4" name="TextBox 3"/>
          <p:cNvSpPr txBox="1"/>
          <p:nvPr/>
        </p:nvSpPr>
        <p:spPr>
          <a:xfrm>
            <a:off x="636662" y="1981200"/>
            <a:ext cx="7848600" cy="2000548"/>
          </a:xfrm>
          <a:prstGeom prst="rect">
            <a:avLst/>
          </a:prstGeom>
          <a:noFill/>
        </p:spPr>
        <p:txBody>
          <a:bodyPr wrap="square" rtlCol="0">
            <a:spAutoFit/>
          </a:bodyPr>
          <a:lstStyle/>
          <a:p>
            <a:pPr algn="ctr" eaLnBrk="0" fontAlgn="base" hangingPunct="0">
              <a:spcBef>
                <a:spcPct val="0"/>
              </a:spcBef>
              <a:spcAft>
                <a:spcPct val="0"/>
              </a:spcAft>
            </a:pPr>
            <a:r>
              <a:rPr lang="en-US" sz="2800" b="1" dirty="0">
                <a:solidFill>
                  <a:srgbClr val="000000"/>
                </a:solidFill>
                <a:latin typeface="Arial" pitchFamily="34" charset="0"/>
                <a:cs typeface="Arial" pitchFamily="34" charset="0"/>
              </a:rPr>
              <a:t>Karl A. Smith</a:t>
            </a:r>
          </a:p>
          <a:p>
            <a:pPr algn="ctr" eaLnBrk="0" fontAlgn="base" hangingPunct="0">
              <a:spcBef>
                <a:spcPct val="0"/>
              </a:spcBef>
              <a:spcAft>
                <a:spcPct val="0"/>
              </a:spcAft>
            </a:pPr>
            <a:r>
              <a:rPr lang="en-US" sz="2400" dirty="0" smtClean="0">
                <a:solidFill>
                  <a:srgbClr val="000000"/>
                </a:solidFill>
                <a:latin typeface="Arial" pitchFamily="34" charset="0"/>
                <a:cs typeface="Arial" pitchFamily="34" charset="0"/>
              </a:rPr>
              <a:t>STEM Education Center / </a:t>
            </a:r>
            <a:r>
              <a:rPr lang="en-US" sz="2400" dirty="0">
                <a:solidFill>
                  <a:srgbClr val="000000"/>
                </a:solidFill>
                <a:latin typeface="Arial" pitchFamily="34" charset="0"/>
                <a:cs typeface="Arial" pitchFamily="34" charset="0"/>
              </a:rPr>
              <a:t>Technological Leadership </a:t>
            </a:r>
            <a:r>
              <a:rPr lang="en-US" sz="2400" dirty="0" smtClean="0">
                <a:solidFill>
                  <a:srgbClr val="000000"/>
                </a:solidFill>
                <a:latin typeface="Arial" pitchFamily="34" charset="0"/>
                <a:cs typeface="Arial" pitchFamily="34" charset="0"/>
              </a:rPr>
              <a:t>Institute / Civil Engineering – University </a:t>
            </a:r>
            <a:r>
              <a:rPr lang="en-US" sz="2400" dirty="0">
                <a:solidFill>
                  <a:srgbClr val="000000"/>
                </a:solidFill>
                <a:latin typeface="Arial" pitchFamily="34" charset="0"/>
                <a:cs typeface="Arial" pitchFamily="34" charset="0"/>
              </a:rPr>
              <a:t>of </a:t>
            </a:r>
            <a:r>
              <a:rPr lang="en-US" sz="2400" dirty="0" smtClean="0">
                <a:solidFill>
                  <a:srgbClr val="000000"/>
                </a:solidFill>
                <a:latin typeface="Arial" pitchFamily="34" charset="0"/>
                <a:cs typeface="Arial" pitchFamily="34" charset="0"/>
              </a:rPr>
              <a:t>Minnesota &amp;</a:t>
            </a:r>
            <a:endParaRPr lang="en-US" sz="2400" dirty="0">
              <a:solidFill>
                <a:srgbClr val="000000"/>
              </a:solidFill>
              <a:latin typeface="Arial" pitchFamily="34" charset="0"/>
              <a:cs typeface="Arial" pitchFamily="34" charset="0"/>
            </a:endParaRPr>
          </a:p>
          <a:p>
            <a:pPr algn="ctr" eaLnBrk="0" fontAlgn="base" hangingPunct="0">
              <a:spcBef>
                <a:spcPct val="0"/>
              </a:spcBef>
              <a:spcAft>
                <a:spcPct val="0"/>
              </a:spcAft>
            </a:pPr>
            <a:r>
              <a:rPr lang="en-US" sz="2400" dirty="0" smtClean="0">
                <a:solidFill>
                  <a:srgbClr val="000000"/>
                </a:solidFill>
                <a:latin typeface="Arial" pitchFamily="34" charset="0"/>
                <a:cs typeface="Arial" pitchFamily="34" charset="0"/>
              </a:rPr>
              <a:t>Engineering </a:t>
            </a:r>
            <a:r>
              <a:rPr lang="en-US" sz="2400" dirty="0">
                <a:solidFill>
                  <a:srgbClr val="000000"/>
                </a:solidFill>
                <a:latin typeface="Arial" pitchFamily="34" charset="0"/>
                <a:cs typeface="Arial" pitchFamily="34" charset="0"/>
              </a:rPr>
              <a:t>Education – </a:t>
            </a:r>
            <a:r>
              <a:rPr lang="en-US" sz="2400" dirty="0" smtClean="0">
                <a:solidFill>
                  <a:srgbClr val="000000"/>
                </a:solidFill>
                <a:latin typeface="Arial" pitchFamily="34" charset="0"/>
                <a:cs typeface="Arial" pitchFamily="34" charset="0"/>
              </a:rPr>
              <a:t>Purdue </a:t>
            </a:r>
            <a:r>
              <a:rPr lang="en-US" sz="2400" dirty="0">
                <a:solidFill>
                  <a:srgbClr val="000000"/>
                </a:solidFill>
                <a:latin typeface="Arial" pitchFamily="34" charset="0"/>
                <a:cs typeface="Arial" pitchFamily="34" charset="0"/>
              </a:rPr>
              <a:t>University</a:t>
            </a:r>
          </a:p>
          <a:p>
            <a:pPr algn="ctr" eaLnBrk="0" fontAlgn="base" hangingPunct="0">
              <a:spcBef>
                <a:spcPct val="0"/>
              </a:spcBef>
              <a:spcAft>
                <a:spcPct val="0"/>
              </a:spcAft>
            </a:pPr>
            <a:r>
              <a:rPr lang="en-US" sz="2400" dirty="0" smtClean="0">
                <a:solidFill>
                  <a:srgbClr val="000000"/>
                </a:solidFill>
                <a:latin typeface="Arial" pitchFamily="34" charset="0"/>
                <a:cs typeface="Arial" pitchFamily="34" charset="0"/>
              </a:rPr>
              <a:t>ksmith@umn.edu </a:t>
            </a:r>
            <a:r>
              <a:rPr lang="en-US" sz="2400" dirty="0">
                <a:solidFill>
                  <a:srgbClr val="000000"/>
                </a:solidFill>
                <a:latin typeface="Arial" pitchFamily="34" charset="0"/>
                <a:cs typeface="Arial" pitchFamily="34" charset="0"/>
              </a:rPr>
              <a:t>- http://www.ce.umn.edu/~smith</a:t>
            </a:r>
          </a:p>
        </p:txBody>
      </p:sp>
    </p:spTree>
    <p:custDataLst>
      <p:tags r:id="rId1"/>
    </p:custDataLst>
    <p:extLst>
      <p:ext uri="{BB962C8B-B14F-4D97-AF65-F5344CB8AC3E}">
        <p14:creationId xmlns:p14="http://schemas.microsoft.com/office/powerpoint/2010/main" val="2977074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457200" y="228600"/>
            <a:ext cx="8142288" cy="6235700"/>
          </a:xfrm>
          <a:prstGeom prst="rect">
            <a:avLst/>
          </a:prstGeom>
          <a:noFill/>
          <a:ln w="9525">
            <a:noFill/>
            <a:miter lim="800000"/>
            <a:headEnd/>
            <a:tailEnd/>
          </a:ln>
          <a:effectLst/>
        </p:spPr>
        <p:txBody>
          <a:bodyPr lIns="0" tIns="0" rIns="0" bIns="0"/>
          <a:lstStyle/>
          <a:p>
            <a:pPr eaLnBrk="0" fontAlgn="base" hangingPunct="0">
              <a:spcBef>
                <a:spcPct val="0"/>
              </a:spcBef>
              <a:spcAft>
                <a:spcPct val="0"/>
              </a:spcAft>
              <a:tabLst>
                <a:tab pos="457200" algn="l"/>
              </a:tabLst>
            </a:pPr>
            <a:r>
              <a:rPr lang="en-US" sz="2400">
                <a:solidFill>
                  <a:srgbClr val="000000"/>
                </a:solidFill>
              </a:rPr>
              <a:t>	A team is a small number of people with complementary skills who are committed to a common purpose, performance goals, and approach for which they hold themselves mutually accountable</a:t>
            </a:r>
          </a:p>
          <a:p>
            <a:pPr eaLnBrk="0" fontAlgn="base" hangingPunct="0">
              <a:spcBef>
                <a:spcPct val="0"/>
              </a:spcBef>
              <a:spcAft>
                <a:spcPct val="0"/>
              </a:spcAft>
              <a:tabLst>
                <a:tab pos="457200" algn="l"/>
              </a:tabLst>
            </a:pPr>
            <a:endParaRPr lang="en-US" sz="2400">
              <a:solidFill>
                <a:srgbClr val="000000"/>
              </a:solidFill>
            </a:endParaRPr>
          </a:p>
          <a:p>
            <a:pPr eaLnBrk="0" fontAlgn="base" hangingPunct="0">
              <a:spcBef>
                <a:spcPct val="0"/>
              </a:spcBef>
              <a:spcAft>
                <a:spcPct val="0"/>
              </a:spcAft>
              <a:tabLst>
                <a:tab pos="457200" algn="l"/>
              </a:tabLst>
            </a:pPr>
            <a:r>
              <a:rPr lang="en-US" sz="2400">
                <a:solidFill>
                  <a:srgbClr val="000000"/>
                </a:solidFill>
              </a:rPr>
              <a:t>• SMALL NUMBER</a:t>
            </a:r>
          </a:p>
          <a:p>
            <a:pPr eaLnBrk="0" fontAlgn="base" hangingPunct="0">
              <a:spcBef>
                <a:spcPct val="0"/>
              </a:spcBef>
              <a:spcAft>
                <a:spcPct val="0"/>
              </a:spcAft>
              <a:tabLst>
                <a:tab pos="457200" algn="l"/>
              </a:tabLst>
            </a:pPr>
            <a:endParaRPr lang="en-US" sz="2400">
              <a:solidFill>
                <a:srgbClr val="000000"/>
              </a:solidFill>
            </a:endParaRPr>
          </a:p>
          <a:p>
            <a:pPr eaLnBrk="0" fontAlgn="base" hangingPunct="0">
              <a:spcBef>
                <a:spcPct val="0"/>
              </a:spcBef>
              <a:spcAft>
                <a:spcPct val="0"/>
              </a:spcAft>
              <a:tabLst>
                <a:tab pos="457200" algn="l"/>
              </a:tabLst>
            </a:pPr>
            <a:r>
              <a:rPr lang="en-US" sz="2400">
                <a:solidFill>
                  <a:srgbClr val="000000"/>
                </a:solidFill>
              </a:rPr>
              <a:t>• COMPLEMENTARY SKILLS</a:t>
            </a:r>
          </a:p>
          <a:p>
            <a:pPr eaLnBrk="0" fontAlgn="base" hangingPunct="0">
              <a:spcBef>
                <a:spcPct val="0"/>
              </a:spcBef>
              <a:spcAft>
                <a:spcPct val="0"/>
              </a:spcAft>
              <a:tabLst>
                <a:tab pos="457200" algn="l"/>
              </a:tabLst>
            </a:pPr>
            <a:endParaRPr lang="en-US" sz="2400">
              <a:solidFill>
                <a:srgbClr val="000000"/>
              </a:solidFill>
            </a:endParaRPr>
          </a:p>
          <a:p>
            <a:pPr eaLnBrk="0" fontAlgn="base" hangingPunct="0">
              <a:spcBef>
                <a:spcPct val="0"/>
              </a:spcBef>
              <a:spcAft>
                <a:spcPct val="0"/>
              </a:spcAft>
              <a:tabLst>
                <a:tab pos="457200" algn="l"/>
              </a:tabLst>
            </a:pPr>
            <a:r>
              <a:rPr lang="en-US" sz="2400">
                <a:solidFill>
                  <a:srgbClr val="000000"/>
                </a:solidFill>
              </a:rPr>
              <a:t>• COMMON PURPOSE &amp; PERFORMANCE GOALS</a:t>
            </a:r>
          </a:p>
          <a:p>
            <a:pPr eaLnBrk="0" fontAlgn="base" hangingPunct="0">
              <a:spcBef>
                <a:spcPct val="0"/>
              </a:spcBef>
              <a:spcAft>
                <a:spcPct val="0"/>
              </a:spcAft>
              <a:tabLst>
                <a:tab pos="457200" algn="l"/>
              </a:tabLst>
            </a:pPr>
            <a:endParaRPr lang="en-US" sz="2400">
              <a:solidFill>
                <a:srgbClr val="000000"/>
              </a:solidFill>
            </a:endParaRPr>
          </a:p>
          <a:p>
            <a:pPr eaLnBrk="0" fontAlgn="base" hangingPunct="0">
              <a:spcBef>
                <a:spcPct val="0"/>
              </a:spcBef>
              <a:spcAft>
                <a:spcPct val="0"/>
              </a:spcAft>
              <a:tabLst>
                <a:tab pos="457200" algn="l"/>
              </a:tabLst>
            </a:pPr>
            <a:r>
              <a:rPr lang="en-US" sz="2400">
                <a:solidFill>
                  <a:srgbClr val="000000"/>
                </a:solidFill>
              </a:rPr>
              <a:t>• COMMON APPROACH</a:t>
            </a:r>
          </a:p>
          <a:p>
            <a:pPr eaLnBrk="0" fontAlgn="base" hangingPunct="0">
              <a:spcBef>
                <a:spcPct val="0"/>
              </a:spcBef>
              <a:spcAft>
                <a:spcPct val="0"/>
              </a:spcAft>
              <a:tabLst>
                <a:tab pos="457200" algn="l"/>
              </a:tabLst>
            </a:pPr>
            <a:endParaRPr lang="en-US" sz="2400">
              <a:solidFill>
                <a:srgbClr val="000000"/>
              </a:solidFill>
            </a:endParaRPr>
          </a:p>
          <a:p>
            <a:pPr eaLnBrk="0" fontAlgn="base" hangingPunct="0">
              <a:spcBef>
                <a:spcPct val="0"/>
              </a:spcBef>
              <a:spcAft>
                <a:spcPct val="0"/>
              </a:spcAft>
              <a:tabLst>
                <a:tab pos="457200" algn="l"/>
              </a:tabLst>
            </a:pPr>
            <a:r>
              <a:rPr lang="en-US" sz="2400">
                <a:solidFill>
                  <a:srgbClr val="000000"/>
                </a:solidFill>
              </a:rPr>
              <a:t>• MUTUAL ACCOUNTABILITY</a:t>
            </a:r>
          </a:p>
          <a:p>
            <a:pPr eaLnBrk="0" fontAlgn="base" hangingPunct="0">
              <a:spcBef>
                <a:spcPct val="0"/>
              </a:spcBef>
              <a:spcAft>
                <a:spcPct val="0"/>
              </a:spcAft>
              <a:tabLst>
                <a:tab pos="457200" algn="l"/>
              </a:tabLst>
            </a:pPr>
            <a:endParaRPr lang="en-US" sz="2400">
              <a:solidFill>
                <a:srgbClr val="000000"/>
              </a:solidFill>
            </a:endParaRPr>
          </a:p>
          <a:p>
            <a:pPr algn="ctr" eaLnBrk="0" fontAlgn="base" hangingPunct="0">
              <a:spcBef>
                <a:spcPct val="0"/>
              </a:spcBef>
              <a:spcAft>
                <a:spcPct val="0"/>
              </a:spcAft>
              <a:tabLst>
                <a:tab pos="457200" algn="l"/>
              </a:tabLst>
            </a:pPr>
            <a:r>
              <a:rPr lang="en-US" sz="2400">
                <a:solidFill>
                  <a:srgbClr val="000000"/>
                </a:solidFill>
              </a:rPr>
              <a:t>--Katzenbach &amp; Smith (1993)</a:t>
            </a:r>
          </a:p>
          <a:p>
            <a:pPr algn="ctr" eaLnBrk="0" fontAlgn="base" hangingPunct="0">
              <a:spcBef>
                <a:spcPct val="0"/>
              </a:spcBef>
              <a:spcAft>
                <a:spcPct val="0"/>
              </a:spcAft>
              <a:tabLst>
                <a:tab pos="457200" algn="l"/>
              </a:tabLst>
            </a:pPr>
            <a:r>
              <a:rPr lang="en-US" sz="2400" i="1">
                <a:solidFill>
                  <a:srgbClr val="000000"/>
                </a:solidFill>
              </a:rPr>
              <a:t>The Wisdom of Teams</a:t>
            </a:r>
          </a:p>
        </p:txBody>
      </p:sp>
    </p:spTree>
    <p:custDataLst>
      <p:tags r:id="rId1"/>
    </p:custDataLst>
    <p:extLst>
      <p:ext uri="{BB962C8B-B14F-4D97-AF65-F5344CB8AC3E}">
        <p14:creationId xmlns:p14="http://schemas.microsoft.com/office/powerpoint/2010/main" val="135616234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fld id="{DF0AFAA8-18DC-4F7A-8044-5AD1BE99B34D}" type="slidenum">
              <a:rPr lang="en-US">
                <a:solidFill>
                  <a:srgbClr val="000000"/>
                </a:solidFill>
              </a:rPr>
              <a:pPr/>
              <a:t>11</a:t>
            </a:fld>
            <a:endParaRPr lang="en-US">
              <a:solidFill>
                <a:srgbClr val="000000"/>
              </a:solidFill>
            </a:endParaRPr>
          </a:p>
        </p:txBody>
      </p:sp>
      <p:sp>
        <p:nvSpPr>
          <p:cNvPr id="77826" name="Rectangle 2"/>
          <p:cNvSpPr>
            <a:spLocks noGrp="1" noChangeArrowheads="1"/>
          </p:cNvSpPr>
          <p:nvPr>
            <p:ph type="title"/>
          </p:nvPr>
        </p:nvSpPr>
        <p:spPr/>
        <p:txBody>
          <a:bodyPr/>
          <a:lstStyle/>
          <a:p>
            <a:r>
              <a:rPr lang="en-US" sz="4000"/>
              <a:t>Six Basic Principles of Team Discipline</a:t>
            </a:r>
          </a:p>
        </p:txBody>
      </p:sp>
      <p:sp>
        <p:nvSpPr>
          <p:cNvPr id="77827" name="Rectangle 3"/>
          <p:cNvSpPr>
            <a:spLocks noGrp="1" noChangeArrowheads="1"/>
          </p:cNvSpPr>
          <p:nvPr>
            <p:ph type="body" idx="1"/>
          </p:nvPr>
        </p:nvSpPr>
        <p:spPr>
          <a:xfrm>
            <a:off x="685800" y="1981200"/>
            <a:ext cx="8077200" cy="4419600"/>
          </a:xfrm>
        </p:spPr>
        <p:txBody>
          <a:bodyPr/>
          <a:lstStyle/>
          <a:p>
            <a:pPr>
              <a:lnSpc>
                <a:spcPct val="90000"/>
              </a:lnSpc>
            </a:pPr>
            <a:r>
              <a:rPr lang="en-US" sz="2800"/>
              <a:t>Keep membership small</a:t>
            </a:r>
          </a:p>
          <a:p>
            <a:pPr>
              <a:lnSpc>
                <a:spcPct val="90000"/>
              </a:lnSpc>
            </a:pPr>
            <a:r>
              <a:rPr lang="en-US" sz="2800"/>
              <a:t>Ensure that members have complimentary skills</a:t>
            </a:r>
          </a:p>
          <a:p>
            <a:pPr>
              <a:lnSpc>
                <a:spcPct val="90000"/>
              </a:lnSpc>
            </a:pPr>
            <a:r>
              <a:rPr lang="en-US" sz="2800"/>
              <a:t>Develop a common purpose</a:t>
            </a:r>
          </a:p>
          <a:p>
            <a:pPr>
              <a:lnSpc>
                <a:spcPct val="90000"/>
              </a:lnSpc>
            </a:pPr>
            <a:r>
              <a:rPr lang="en-US" sz="2800"/>
              <a:t>Set common goals</a:t>
            </a:r>
          </a:p>
          <a:p>
            <a:pPr>
              <a:lnSpc>
                <a:spcPct val="90000"/>
              </a:lnSpc>
            </a:pPr>
            <a:r>
              <a:rPr lang="en-US" sz="2800"/>
              <a:t>Establish a commonly agreed upon working approach</a:t>
            </a:r>
          </a:p>
          <a:p>
            <a:pPr>
              <a:lnSpc>
                <a:spcPct val="90000"/>
              </a:lnSpc>
            </a:pPr>
            <a:r>
              <a:rPr lang="en-US" sz="2800"/>
              <a:t>Integrate mutual and individual accountability</a:t>
            </a:r>
            <a:endParaRPr lang="en-US"/>
          </a:p>
          <a:p>
            <a:pPr>
              <a:lnSpc>
                <a:spcPct val="90000"/>
              </a:lnSpc>
              <a:buFontTx/>
              <a:buNone/>
            </a:pPr>
            <a:endParaRPr lang="en-US" sz="900"/>
          </a:p>
          <a:p>
            <a:pPr>
              <a:lnSpc>
                <a:spcPct val="90000"/>
              </a:lnSpc>
              <a:buFontTx/>
              <a:buNone/>
            </a:pPr>
            <a:r>
              <a:rPr lang="en-US" sz="2000"/>
              <a:t>Katzenbach &amp; Smith (2001) </a:t>
            </a:r>
            <a:r>
              <a:rPr lang="en-US" sz="2000" i="1"/>
              <a:t>The Discipline of Teams</a:t>
            </a:r>
            <a:endParaRPr lang="en-US" sz="2000"/>
          </a:p>
        </p:txBody>
      </p:sp>
    </p:spTree>
    <p:custDataLst>
      <p:tags r:id="rId1"/>
    </p:custDataLst>
    <p:extLst>
      <p:ext uri="{BB962C8B-B14F-4D97-AF65-F5344CB8AC3E}">
        <p14:creationId xmlns:p14="http://schemas.microsoft.com/office/powerpoint/2010/main" val="18452858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365125" y="268288"/>
            <a:ext cx="7102475" cy="5578475"/>
          </a:xfrm>
          <a:prstGeom prst="rect">
            <a:avLst/>
          </a:prstGeom>
          <a:noFill/>
          <a:ln w="12700">
            <a:noFill/>
            <a:miter lim="800000"/>
            <a:headEnd type="none" w="sm" len="sm"/>
            <a:tailEnd type="none" w="sm" len="sm"/>
          </a:ln>
          <a:effectLst/>
        </p:spPr>
        <p:txBody>
          <a:bodyPr>
            <a:spAutoFit/>
          </a:bodyPr>
          <a:lstStyle/>
          <a:p>
            <a:pPr algn="ctr" eaLnBrk="0" fontAlgn="base" hangingPunct="0">
              <a:spcBef>
                <a:spcPct val="0"/>
              </a:spcBef>
              <a:spcAft>
                <a:spcPct val="0"/>
              </a:spcAft>
            </a:pPr>
            <a:r>
              <a:rPr lang="en-US" sz="4000">
                <a:solidFill>
                  <a:srgbClr val="000000"/>
                </a:solidFill>
                <a:latin typeface="Arial" pitchFamily="34" charset="0"/>
              </a:rPr>
              <a:t>Teamwork Skills</a:t>
            </a:r>
          </a:p>
          <a:p>
            <a:pPr algn="ctr" eaLnBrk="0" fontAlgn="base" hangingPunct="0">
              <a:spcBef>
                <a:spcPct val="0"/>
              </a:spcBef>
              <a:spcAft>
                <a:spcPct val="0"/>
              </a:spcAft>
            </a:pPr>
            <a:endParaRPr lang="en-US" sz="4000">
              <a:solidFill>
                <a:srgbClr val="000000"/>
              </a:solidFill>
              <a:latin typeface="Arial" pitchFamily="34" charset="0"/>
            </a:endParaRPr>
          </a:p>
          <a:p>
            <a:pPr eaLnBrk="0" fontAlgn="base" hangingPunct="0">
              <a:spcBef>
                <a:spcPct val="0"/>
              </a:spcBef>
              <a:spcAft>
                <a:spcPct val="0"/>
              </a:spcAft>
              <a:buFontTx/>
              <a:buChar char="•"/>
            </a:pPr>
            <a:r>
              <a:rPr lang="en-US" sz="4000">
                <a:solidFill>
                  <a:srgbClr val="000000"/>
                </a:solidFill>
                <a:latin typeface="Arial" pitchFamily="34" charset="0"/>
              </a:rPr>
              <a:t>Communication</a:t>
            </a:r>
          </a:p>
          <a:p>
            <a:pPr marL="228600" lvl="2" eaLnBrk="0" fontAlgn="base" hangingPunct="0">
              <a:spcBef>
                <a:spcPct val="0"/>
              </a:spcBef>
              <a:spcAft>
                <a:spcPct val="0"/>
              </a:spcAft>
              <a:buFontTx/>
              <a:buChar char="•"/>
            </a:pPr>
            <a:r>
              <a:rPr lang="en-US" sz="4000">
                <a:solidFill>
                  <a:srgbClr val="000000"/>
                </a:solidFill>
                <a:latin typeface="Arial" pitchFamily="34" charset="0"/>
              </a:rPr>
              <a:t> Listening and Persuading</a:t>
            </a:r>
          </a:p>
          <a:p>
            <a:pPr eaLnBrk="0" fontAlgn="base" hangingPunct="0">
              <a:spcBef>
                <a:spcPct val="0"/>
              </a:spcBef>
              <a:spcAft>
                <a:spcPct val="0"/>
              </a:spcAft>
              <a:buFontTx/>
              <a:buChar char="•"/>
            </a:pPr>
            <a:r>
              <a:rPr lang="en-US" sz="4000">
                <a:solidFill>
                  <a:srgbClr val="000000"/>
                </a:solidFill>
                <a:latin typeface="Arial" pitchFamily="34" charset="0"/>
              </a:rPr>
              <a:t>Decision Making</a:t>
            </a:r>
          </a:p>
          <a:p>
            <a:pPr eaLnBrk="0" fontAlgn="base" hangingPunct="0">
              <a:spcBef>
                <a:spcPct val="0"/>
              </a:spcBef>
              <a:spcAft>
                <a:spcPct val="0"/>
              </a:spcAft>
              <a:buFontTx/>
              <a:buChar char="•"/>
            </a:pPr>
            <a:r>
              <a:rPr lang="en-US" sz="4000">
                <a:solidFill>
                  <a:srgbClr val="000000"/>
                </a:solidFill>
                <a:latin typeface="Arial" pitchFamily="34" charset="0"/>
              </a:rPr>
              <a:t>Conflict Management</a:t>
            </a:r>
          </a:p>
          <a:p>
            <a:pPr eaLnBrk="0" fontAlgn="base" hangingPunct="0">
              <a:spcBef>
                <a:spcPct val="0"/>
              </a:spcBef>
              <a:spcAft>
                <a:spcPct val="0"/>
              </a:spcAft>
              <a:buFontTx/>
              <a:buChar char="•"/>
            </a:pPr>
            <a:r>
              <a:rPr lang="en-US" sz="4000">
                <a:solidFill>
                  <a:srgbClr val="000000"/>
                </a:solidFill>
                <a:latin typeface="Arial" pitchFamily="34" charset="0"/>
              </a:rPr>
              <a:t>Leadership</a:t>
            </a:r>
          </a:p>
          <a:p>
            <a:pPr eaLnBrk="0" fontAlgn="base" hangingPunct="0">
              <a:spcBef>
                <a:spcPct val="0"/>
              </a:spcBef>
              <a:spcAft>
                <a:spcPct val="0"/>
              </a:spcAft>
              <a:buFontTx/>
              <a:buChar char="•"/>
            </a:pPr>
            <a:r>
              <a:rPr lang="en-US" sz="4000">
                <a:solidFill>
                  <a:srgbClr val="000000"/>
                </a:solidFill>
                <a:latin typeface="Arial" pitchFamily="34" charset="0"/>
              </a:rPr>
              <a:t>Trust and Loyalty</a:t>
            </a:r>
          </a:p>
          <a:p>
            <a:pPr eaLnBrk="0" fontAlgn="base" hangingPunct="0">
              <a:spcBef>
                <a:spcPct val="0"/>
              </a:spcBef>
              <a:spcAft>
                <a:spcPct val="0"/>
              </a:spcAft>
              <a:buFontTx/>
              <a:buChar char="•"/>
            </a:pPr>
            <a:endParaRPr lang="en-US" sz="4000">
              <a:solidFill>
                <a:srgbClr val="000000"/>
              </a:solidFill>
              <a:latin typeface="Arial" pitchFamily="34" charset="0"/>
            </a:endParaRPr>
          </a:p>
        </p:txBody>
      </p:sp>
      <p:pic>
        <p:nvPicPr>
          <p:cNvPr id="125955" name="Picture 3"/>
          <p:cNvPicPr>
            <a:picLocks noChangeAspect="1" noChangeArrowheads="1"/>
          </p:cNvPicPr>
          <p:nvPr/>
        </p:nvPicPr>
        <p:blipFill>
          <a:blip r:embed="rId4" cstate="print"/>
          <a:srcRect l="25500" t="10222" r="26500" b="3918"/>
          <a:stretch>
            <a:fillRect/>
          </a:stretch>
        </p:blipFill>
        <p:spPr bwMode="auto">
          <a:xfrm>
            <a:off x="6183313" y="2971800"/>
            <a:ext cx="2960687" cy="3886200"/>
          </a:xfrm>
          <a:prstGeom prst="rect">
            <a:avLst/>
          </a:prstGeom>
          <a:noFill/>
          <a:ln w="12700">
            <a:noFill/>
            <a:miter lim="800000"/>
            <a:headEnd type="none" w="sm" len="sm"/>
            <a:tailEnd type="none" w="sm" len="sm"/>
          </a:ln>
          <a:effectLst/>
        </p:spPr>
      </p:pic>
    </p:spTree>
    <p:custDataLst>
      <p:tags r:id="rId1"/>
    </p:custDataLst>
    <p:extLst>
      <p:ext uri="{BB962C8B-B14F-4D97-AF65-F5344CB8AC3E}">
        <p14:creationId xmlns:p14="http://schemas.microsoft.com/office/powerpoint/2010/main" val="366755663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2"/>
          <p:cNvSpPr>
            <a:spLocks noGrp="1"/>
          </p:cNvSpPr>
          <p:nvPr>
            <p:ph type="ftr" sz="quarter" idx="11"/>
          </p:nvPr>
        </p:nvSpPr>
        <p:spPr>
          <a:noFill/>
        </p:spPr>
        <p:txBody>
          <a:bodyPr/>
          <a:lstStyle/>
          <a:p>
            <a:fld id="{7D874320-DFC1-43B4-98EB-064585525BAD}" type="slidenum">
              <a:rPr lang="en-US" smtClean="0">
                <a:solidFill>
                  <a:srgbClr val="000000"/>
                </a:solidFill>
              </a:rPr>
              <a:pPr/>
              <a:t>13</a:t>
            </a:fld>
            <a:endParaRPr lang="en-US" smtClean="0">
              <a:solidFill>
                <a:srgbClr val="000000"/>
              </a:solidFill>
            </a:endParaRPr>
          </a:p>
        </p:txBody>
      </p:sp>
      <p:sp>
        <p:nvSpPr>
          <p:cNvPr id="74755" name="Text Box 2"/>
          <p:cNvSpPr txBox="1">
            <a:spLocks noChangeArrowheads="1"/>
          </p:cNvSpPr>
          <p:nvPr/>
        </p:nvSpPr>
        <p:spPr bwMode="auto">
          <a:xfrm>
            <a:off x="285750" y="473075"/>
            <a:ext cx="8432800" cy="5978525"/>
          </a:xfrm>
          <a:prstGeom prst="rect">
            <a:avLst/>
          </a:prstGeom>
          <a:noFill/>
          <a:ln w="9525">
            <a:noFill/>
            <a:miter lim="800000"/>
            <a:headEnd/>
            <a:tailEnd/>
          </a:ln>
        </p:spPr>
        <p:txBody>
          <a:bodyPr lIns="0" tIns="0" rIns="0" bIns="0">
            <a:spAutoFit/>
          </a:bodyPr>
          <a:lstStyle/>
          <a:p>
            <a:pPr marL="457200" indent="-457200" algn="ctr" defTabSz="381000" eaLnBrk="0" fontAlgn="base" hangingPunct="0">
              <a:spcBef>
                <a:spcPct val="0"/>
              </a:spcBef>
              <a:spcAft>
                <a:spcPct val="0"/>
              </a:spcAft>
            </a:pPr>
            <a:r>
              <a:rPr lang="en-US" sz="2800">
                <a:solidFill>
                  <a:srgbClr val="000000"/>
                </a:solidFill>
              </a:rPr>
              <a:t>Professor's Role in</a:t>
            </a:r>
          </a:p>
          <a:p>
            <a:pPr marL="457200" indent="-457200" algn="ctr" defTabSz="381000" eaLnBrk="0" fontAlgn="base" hangingPunct="0">
              <a:spcBef>
                <a:spcPct val="0"/>
              </a:spcBef>
              <a:spcAft>
                <a:spcPct val="0"/>
              </a:spcAft>
            </a:pPr>
            <a:r>
              <a:rPr lang="en-US" sz="2800">
                <a:solidFill>
                  <a:srgbClr val="000000"/>
                </a:solidFill>
              </a:rPr>
              <a:t>Formal Cooperative Learning</a:t>
            </a:r>
          </a:p>
          <a:p>
            <a:pPr marL="457200" indent="-457200" defTabSz="381000" eaLnBrk="0" fontAlgn="base" hangingPunct="0">
              <a:spcBef>
                <a:spcPct val="0"/>
              </a:spcBef>
              <a:spcAft>
                <a:spcPct val="0"/>
              </a:spcAft>
            </a:pPr>
            <a:endParaRPr lang="en-US" sz="2800">
              <a:solidFill>
                <a:srgbClr val="000000"/>
              </a:solidFill>
            </a:endParaRPr>
          </a:p>
          <a:p>
            <a:pPr marL="457200" indent="-457200" defTabSz="381000" eaLnBrk="0" fontAlgn="base" hangingPunct="0">
              <a:spcBef>
                <a:spcPct val="0"/>
              </a:spcBef>
              <a:spcAft>
                <a:spcPct val="0"/>
              </a:spcAft>
              <a:buFontTx/>
              <a:buAutoNum type="arabicPeriod"/>
            </a:pPr>
            <a:r>
              <a:rPr lang="en-US" sz="2800">
                <a:solidFill>
                  <a:srgbClr val="000000"/>
                </a:solidFill>
              </a:rPr>
              <a:t>Specifying Objectives</a:t>
            </a:r>
          </a:p>
          <a:p>
            <a:pPr marL="457200" indent="-457200" defTabSz="381000" eaLnBrk="0" fontAlgn="base" hangingPunct="0">
              <a:spcBef>
                <a:spcPct val="0"/>
              </a:spcBef>
              <a:spcAft>
                <a:spcPct val="0"/>
              </a:spcAft>
              <a:buFontTx/>
              <a:buAutoNum type="arabicPeriod"/>
            </a:pPr>
            <a:endParaRPr lang="en-US" sz="2800">
              <a:solidFill>
                <a:srgbClr val="000000"/>
              </a:solidFill>
            </a:endParaRPr>
          </a:p>
          <a:p>
            <a:pPr marL="457200" indent="-457200" defTabSz="381000" eaLnBrk="0" fontAlgn="base" hangingPunct="0">
              <a:spcBef>
                <a:spcPct val="0"/>
              </a:spcBef>
              <a:spcAft>
                <a:spcPct val="0"/>
              </a:spcAft>
              <a:buFontTx/>
              <a:buAutoNum type="arabicPeriod"/>
            </a:pPr>
            <a:r>
              <a:rPr lang="en-US" sz="2800">
                <a:solidFill>
                  <a:srgbClr val="000000"/>
                </a:solidFill>
              </a:rPr>
              <a:t>Making Decisions</a:t>
            </a:r>
          </a:p>
          <a:p>
            <a:pPr marL="457200" indent="-457200" defTabSz="381000" eaLnBrk="0" fontAlgn="base" hangingPunct="0">
              <a:spcBef>
                <a:spcPct val="0"/>
              </a:spcBef>
              <a:spcAft>
                <a:spcPct val="0"/>
              </a:spcAft>
              <a:buFontTx/>
              <a:buAutoNum type="arabicPeriod"/>
            </a:pPr>
            <a:endParaRPr lang="en-US" sz="2800">
              <a:solidFill>
                <a:srgbClr val="000000"/>
              </a:solidFill>
            </a:endParaRPr>
          </a:p>
          <a:p>
            <a:pPr marL="457200" indent="-457200" defTabSz="381000" eaLnBrk="0" fontAlgn="base" hangingPunct="0">
              <a:spcBef>
                <a:spcPct val="0"/>
              </a:spcBef>
              <a:spcAft>
                <a:spcPct val="0"/>
              </a:spcAft>
              <a:buFontTx/>
              <a:buAutoNum type="arabicPeriod"/>
            </a:pPr>
            <a:r>
              <a:rPr lang="en-US" sz="2800">
                <a:solidFill>
                  <a:srgbClr val="000000"/>
                </a:solidFill>
              </a:rPr>
              <a:t>Explaining Task, Positive Interdependence, and Individual Accountability</a:t>
            </a:r>
          </a:p>
          <a:p>
            <a:pPr marL="457200" indent="-457200" defTabSz="381000" eaLnBrk="0" fontAlgn="base" hangingPunct="0">
              <a:spcBef>
                <a:spcPct val="0"/>
              </a:spcBef>
              <a:spcAft>
                <a:spcPct val="0"/>
              </a:spcAft>
              <a:buFontTx/>
              <a:buAutoNum type="arabicPeriod"/>
            </a:pPr>
            <a:endParaRPr lang="en-US" sz="2800">
              <a:solidFill>
                <a:srgbClr val="000000"/>
              </a:solidFill>
            </a:endParaRPr>
          </a:p>
          <a:p>
            <a:pPr marL="457200" indent="-457200" defTabSz="381000" eaLnBrk="0" fontAlgn="base" hangingPunct="0">
              <a:spcBef>
                <a:spcPct val="0"/>
              </a:spcBef>
              <a:spcAft>
                <a:spcPct val="0"/>
              </a:spcAft>
              <a:buFontTx/>
              <a:buAutoNum type="arabicPeriod"/>
            </a:pPr>
            <a:r>
              <a:rPr lang="en-US" sz="2800">
                <a:solidFill>
                  <a:srgbClr val="000000"/>
                </a:solidFill>
              </a:rPr>
              <a:t>Monitoring and Intervening to Teach Skills</a:t>
            </a:r>
          </a:p>
          <a:p>
            <a:pPr marL="457200" indent="-457200" defTabSz="381000" eaLnBrk="0" fontAlgn="base" hangingPunct="0">
              <a:spcBef>
                <a:spcPct val="0"/>
              </a:spcBef>
              <a:spcAft>
                <a:spcPct val="0"/>
              </a:spcAft>
              <a:buFontTx/>
              <a:buAutoNum type="arabicPeriod"/>
            </a:pPr>
            <a:endParaRPr lang="en-US" sz="2800">
              <a:solidFill>
                <a:srgbClr val="000000"/>
              </a:solidFill>
            </a:endParaRPr>
          </a:p>
          <a:p>
            <a:pPr marL="457200" indent="-457200" defTabSz="381000" eaLnBrk="0" fontAlgn="base" hangingPunct="0">
              <a:spcBef>
                <a:spcPct val="0"/>
              </a:spcBef>
              <a:spcAft>
                <a:spcPct val="0"/>
              </a:spcAft>
              <a:buFontTx/>
              <a:buAutoNum type="arabicPeriod"/>
            </a:pPr>
            <a:r>
              <a:rPr lang="en-US" sz="2800">
                <a:solidFill>
                  <a:srgbClr val="000000"/>
                </a:solidFill>
              </a:rPr>
              <a:t>Evaluating Students' Achievement and Group Effectiveness</a:t>
            </a:r>
          </a:p>
        </p:txBody>
      </p:sp>
    </p:spTree>
    <p:custDataLst>
      <p:tags r:id="rId1"/>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2"/>
          <p:cNvSpPr>
            <a:spLocks noGrp="1"/>
          </p:cNvSpPr>
          <p:nvPr>
            <p:ph type="ftr" sz="quarter" idx="11"/>
          </p:nvPr>
        </p:nvSpPr>
        <p:spPr>
          <a:noFill/>
        </p:spPr>
        <p:txBody>
          <a:bodyPr/>
          <a:lstStyle/>
          <a:p>
            <a:fld id="{543E4190-06AE-4C49-9BFD-4D933983E7FE}" type="slidenum">
              <a:rPr lang="en-US">
                <a:solidFill>
                  <a:srgbClr val="000000"/>
                </a:solidFill>
              </a:rPr>
              <a:pPr/>
              <a:t>14</a:t>
            </a:fld>
            <a:endParaRPr lang="en-US">
              <a:solidFill>
                <a:srgbClr val="000000"/>
              </a:solidFill>
            </a:endParaRPr>
          </a:p>
        </p:txBody>
      </p:sp>
      <p:sp>
        <p:nvSpPr>
          <p:cNvPr id="8195" name="Text Box 2"/>
          <p:cNvSpPr txBox="1">
            <a:spLocks noChangeArrowheads="1"/>
          </p:cNvSpPr>
          <p:nvPr/>
        </p:nvSpPr>
        <p:spPr bwMode="auto">
          <a:xfrm>
            <a:off x="395288" y="812800"/>
            <a:ext cx="8185150" cy="4386263"/>
          </a:xfrm>
          <a:prstGeom prst="rect">
            <a:avLst/>
          </a:prstGeom>
          <a:noFill/>
          <a:ln w="9525">
            <a:noFill/>
            <a:miter lim="800000"/>
            <a:headEnd/>
            <a:tailEnd/>
          </a:ln>
        </p:spPr>
        <p:txBody>
          <a:bodyPr lIns="0" tIns="0" rIns="0" bIns="0">
            <a:spAutoFit/>
          </a:bodyPr>
          <a:lstStyle/>
          <a:p>
            <a:pPr algn="ctr" defTabSz="381000" eaLnBrk="0" fontAlgn="base" hangingPunct="0">
              <a:spcBef>
                <a:spcPct val="0"/>
              </a:spcBef>
              <a:spcAft>
                <a:spcPct val="0"/>
              </a:spcAft>
            </a:pPr>
            <a:r>
              <a:rPr lang="en-US" sz="3200">
                <a:solidFill>
                  <a:srgbClr val="000000"/>
                </a:solidFill>
              </a:rPr>
              <a:t>Decisions,Decisions</a:t>
            </a:r>
          </a:p>
          <a:p>
            <a:pPr defTabSz="381000" eaLnBrk="0" fontAlgn="base" hangingPunct="0">
              <a:spcBef>
                <a:spcPct val="0"/>
              </a:spcBef>
              <a:spcAft>
                <a:spcPct val="0"/>
              </a:spcAft>
            </a:pPr>
            <a:endParaRPr lang="en-US" sz="3200">
              <a:solidFill>
                <a:srgbClr val="000000"/>
              </a:solidFill>
            </a:endParaRPr>
          </a:p>
          <a:p>
            <a:pPr defTabSz="381000" eaLnBrk="0" fontAlgn="base" hangingPunct="0">
              <a:spcBef>
                <a:spcPct val="0"/>
              </a:spcBef>
              <a:spcAft>
                <a:spcPct val="0"/>
              </a:spcAft>
            </a:pPr>
            <a:r>
              <a:rPr lang="en-US" sz="3200">
                <a:solidFill>
                  <a:srgbClr val="000000"/>
                </a:solidFill>
              </a:rPr>
              <a:t>Group size? </a:t>
            </a:r>
          </a:p>
          <a:p>
            <a:pPr defTabSz="381000" eaLnBrk="0" fontAlgn="base" hangingPunct="0">
              <a:spcBef>
                <a:spcPct val="0"/>
              </a:spcBef>
              <a:spcAft>
                <a:spcPct val="0"/>
              </a:spcAft>
            </a:pPr>
            <a:r>
              <a:rPr lang="en-US" sz="3200">
                <a:solidFill>
                  <a:srgbClr val="000000"/>
                </a:solidFill>
              </a:rPr>
              <a:t>Group selection?</a:t>
            </a:r>
          </a:p>
          <a:p>
            <a:pPr defTabSz="381000" eaLnBrk="0" fontAlgn="base" hangingPunct="0">
              <a:spcBef>
                <a:spcPct val="0"/>
              </a:spcBef>
              <a:spcAft>
                <a:spcPct val="0"/>
              </a:spcAft>
            </a:pPr>
            <a:r>
              <a:rPr lang="en-US" sz="3200">
                <a:solidFill>
                  <a:srgbClr val="000000"/>
                </a:solidFill>
              </a:rPr>
              <a:t>Group member roles?</a:t>
            </a:r>
          </a:p>
          <a:p>
            <a:pPr defTabSz="381000" eaLnBrk="0" fontAlgn="base" hangingPunct="0">
              <a:spcBef>
                <a:spcPct val="0"/>
              </a:spcBef>
              <a:spcAft>
                <a:spcPct val="0"/>
              </a:spcAft>
            </a:pPr>
            <a:r>
              <a:rPr lang="en-US" sz="3200">
                <a:solidFill>
                  <a:srgbClr val="000000"/>
                </a:solidFill>
              </a:rPr>
              <a:t>How long to leave groups together?</a:t>
            </a:r>
          </a:p>
          <a:p>
            <a:pPr defTabSz="381000" eaLnBrk="0" fontAlgn="base" hangingPunct="0">
              <a:spcBef>
                <a:spcPct val="0"/>
              </a:spcBef>
              <a:spcAft>
                <a:spcPct val="0"/>
              </a:spcAft>
            </a:pPr>
            <a:r>
              <a:rPr lang="en-US" sz="3200">
                <a:solidFill>
                  <a:srgbClr val="000000"/>
                </a:solidFill>
              </a:rPr>
              <a:t>Arranging the room?</a:t>
            </a:r>
          </a:p>
          <a:p>
            <a:pPr defTabSz="381000" eaLnBrk="0" fontAlgn="base" hangingPunct="0">
              <a:spcBef>
                <a:spcPct val="0"/>
              </a:spcBef>
              <a:spcAft>
                <a:spcPct val="0"/>
              </a:spcAft>
            </a:pPr>
            <a:r>
              <a:rPr lang="en-US" sz="3200">
                <a:solidFill>
                  <a:srgbClr val="000000"/>
                </a:solidFill>
              </a:rPr>
              <a:t>Providing materials?</a:t>
            </a:r>
          </a:p>
          <a:p>
            <a:pPr defTabSz="381000" eaLnBrk="0" fontAlgn="base" hangingPunct="0">
              <a:spcBef>
                <a:spcPct val="0"/>
              </a:spcBef>
              <a:spcAft>
                <a:spcPct val="0"/>
              </a:spcAft>
            </a:pPr>
            <a:r>
              <a:rPr lang="en-US" sz="3200">
                <a:solidFill>
                  <a:srgbClr val="000000"/>
                </a:solidFill>
              </a:rPr>
              <a:t>Time allocation?</a:t>
            </a:r>
          </a:p>
        </p:txBody>
      </p:sp>
    </p:spTree>
    <p:custDataLst>
      <p:tags r:id="rId1"/>
    </p:custDataLst>
    <p:extLst>
      <p:ext uri="{BB962C8B-B14F-4D97-AF65-F5344CB8AC3E}">
        <p14:creationId xmlns:p14="http://schemas.microsoft.com/office/powerpoint/2010/main" val="3712732228"/>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7772400" cy="1143000"/>
          </a:xfrm>
        </p:spPr>
        <p:txBody>
          <a:bodyPr/>
          <a:lstStyle/>
          <a:p>
            <a:r>
              <a:rPr lang="en-US" dirty="0" smtClean="0"/>
              <a:t>Optimal Group Size?</a:t>
            </a:r>
            <a:endParaRPr lang="en-US" dirty="0"/>
          </a:p>
        </p:txBody>
      </p:sp>
      <p:sp>
        <p:nvSpPr>
          <p:cNvPr id="4" name="Footer Placeholder 3"/>
          <p:cNvSpPr>
            <a:spLocks noGrp="1"/>
          </p:cNvSpPr>
          <p:nvPr>
            <p:ph type="ftr" sz="quarter" idx="11"/>
          </p:nvPr>
        </p:nvSpPr>
        <p:spPr/>
        <p:txBody>
          <a:bodyPr/>
          <a:lstStyle/>
          <a:p>
            <a:pPr>
              <a:defRPr/>
            </a:pPr>
            <a:fld id="{E8E637A8-C4C6-47F3-8431-010FFB05982A}" type="slidenum">
              <a:rPr lang="en-US">
                <a:solidFill>
                  <a:srgbClr val="000000"/>
                </a:solidFill>
              </a:rPr>
              <a:pPr>
                <a:defRPr/>
              </a:pPr>
              <a:t>15</a:t>
            </a:fld>
            <a:endParaRPr lang="en-US">
              <a:solidFill>
                <a:srgbClr val="000000"/>
              </a:solidFill>
            </a:endParaRPr>
          </a:p>
        </p:txBody>
      </p:sp>
      <p:graphicFrame>
        <p:nvGraphicFramePr>
          <p:cNvPr id="5" name="TPChart"/>
          <p:cNvGraphicFramePr>
            <a:graphicFrameLocks noChangeAspect="1"/>
          </p:cNvGraphicFramePr>
          <p:nvPr>
            <p:custDataLst>
              <p:tags r:id="rId3"/>
            </p:custDataLst>
            <p:extLst>
              <p:ext uri="{D42A27DB-BD31-4B8C-83A1-F6EECF244321}">
                <p14:modId xmlns:p14="http://schemas.microsoft.com/office/powerpoint/2010/main" val="736056073"/>
              </p:ext>
            </p:extLst>
          </p:nvPr>
        </p:nvGraphicFramePr>
        <p:xfrm>
          <a:off x="3983038" y="1566863"/>
          <a:ext cx="4500562" cy="3689350"/>
        </p:xfrm>
        <a:graphic>
          <a:graphicData uri="http://schemas.openxmlformats.org/presentationml/2006/ole">
            <mc:AlternateContent xmlns:mc="http://schemas.openxmlformats.org/markup-compatibility/2006">
              <mc:Choice xmlns:v="urn:schemas-microsoft-com:vml" Requires="v">
                <p:oleObj spid="_x0000_s243723" name="Chart" r:id="rId7" imgW="4572000" imgH="3743280" progId="MSGraph.Chart.8">
                  <p:embed followColorScheme="full"/>
                </p:oleObj>
              </mc:Choice>
              <mc:Fallback>
                <p:oleObj name="Chart" r:id="rId7" imgW="4572000" imgH="3743280" progId="MSGraph.Chart.8">
                  <p:embed followColorScheme="full"/>
                  <p:pic>
                    <p:nvPicPr>
                      <p:cNvPr id="0" name=""/>
                      <p:cNvPicPr>
                        <a:picLocks noChangeAspect="1" noChangeArrowheads="1"/>
                      </p:cNvPicPr>
                      <p:nvPr/>
                    </p:nvPicPr>
                    <p:blipFill>
                      <a:blip r:embed="rId8"/>
                      <a:srcRect/>
                      <a:stretch>
                        <a:fillRect/>
                      </a:stretch>
                    </p:blipFill>
                    <p:spPr bwMode="auto">
                      <a:xfrm>
                        <a:off x="3983038" y="1566863"/>
                        <a:ext cx="4500562" cy="3689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PAnswers"/>
          <p:cNvSpPr>
            <a:spLocks noGrp="1"/>
          </p:cNvSpPr>
          <p:nvPr>
            <p:ph type="body" idx="1"/>
            <p:custDataLst>
              <p:tags r:id="rId4"/>
            </p:custDataLst>
          </p:nvPr>
        </p:nvSpPr>
        <p:spPr>
          <a:xfrm>
            <a:off x="1447800" y="1981200"/>
            <a:ext cx="3124200" cy="3352800"/>
          </a:xfrm>
        </p:spPr>
        <p:txBody>
          <a:bodyPr>
            <a:noAutofit/>
          </a:bodyPr>
          <a:lstStyle/>
          <a:p>
            <a:pPr marL="514350" indent="-514350">
              <a:spcAft>
                <a:spcPts val="0"/>
              </a:spcAft>
              <a:buFont typeface="+mj-lt"/>
              <a:buAutoNum type="alphaUcPeriod"/>
            </a:pPr>
            <a:r>
              <a:rPr lang="en-US" dirty="0" smtClean="0"/>
              <a:t>2</a:t>
            </a:r>
          </a:p>
          <a:p>
            <a:pPr marL="514350" indent="-514350">
              <a:spcAft>
                <a:spcPts val="0"/>
              </a:spcAft>
              <a:buAutoNum type="alphaUcPeriod"/>
            </a:pPr>
            <a:r>
              <a:rPr lang="en-US" dirty="0" smtClean="0"/>
              <a:t>3</a:t>
            </a:r>
          </a:p>
          <a:p>
            <a:pPr marL="514350" indent="-514350">
              <a:spcAft>
                <a:spcPts val="0"/>
              </a:spcAft>
              <a:buAutoNum type="alphaUcPeriod"/>
            </a:pPr>
            <a:r>
              <a:rPr lang="en-US" dirty="0" smtClean="0"/>
              <a:t>4</a:t>
            </a:r>
          </a:p>
          <a:p>
            <a:pPr marL="514350" indent="-514350">
              <a:spcAft>
                <a:spcPts val="0"/>
              </a:spcAft>
              <a:buAutoNum type="alphaUcPeriod"/>
            </a:pPr>
            <a:r>
              <a:rPr lang="en-US" dirty="0" smtClean="0"/>
              <a:t>5</a:t>
            </a:r>
          </a:p>
          <a:p>
            <a:pPr marL="514350" indent="-514350">
              <a:spcAft>
                <a:spcPts val="0"/>
              </a:spcAft>
              <a:buAutoNum type="alphaUcPeriod"/>
            </a:pPr>
            <a:r>
              <a:rPr lang="en-US" dirty="0" smtClean="0"/>
              <a:t>6</a:t>
            </a:r>
            <a:endParaRPr lang="en-US" dirty="0"/>
          </a:p>
        </p:txBody>
      </p:sp>
    </p:spTree>
    <p:custDataLst>
      <p:tags r:id="rId2"/>
    </p:custDataLst>
    <p:extLst>
      <p:ext uri="{BB962C8B-B14F-4D97-AF65-F5344CB8AC3E}">
        <p14:creationId xmlns:p14="http://schemas.microsoft.com/office/powerpoint/2010/main" val="39584455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609600" y="685800"/>
            <a:ext cx="7924800" cy="1130300"/>
          </a:xfrm>
          <a:prstGeom prst="rect">
            <a:avLst/>
          </a:prstGeom>
          <a:noFill/>
          <a:ln w="9525">
            <a:noFill/>
            <a:miter lim="800000"/>
            <a:headEnd/>
            <a:tailEnd/>
          </a:ln>
        </p:spPr>
        <p:txBody>
          <a:bodyPr lIns="0" tIns="0" rIns="0" bIns="0"/>
          <a:lstStyle/>
          <a:p>
            <a:pPr algn="ctr" eaLnBrk="0" fontAlgn="base" hangingPunct="0">
              <a:spcBef>
                <a:spcPct val="0"/>
              </a:spcBef>
              <a:spcAft>
                <a:spcPct val="0"/>
              </a:spcAft>
            </a:pPr>
            <a:r>
              <a:rPr lang="en-US" sz="3000">
                <a:solidFill>
                  <a:srgbClr val="500000"/>
                </a:solidFill>
              </a:rPr>
              <a:t>Formal Cooperative Learning Task Groups</a:t>
            </a:r>
          </a:p>
        </p:txBody>
      </p:sp>
      <p:pic>
        <p:nvPicPr>
          <p:cNvPr id="9219" name="Picture 3" descr="3persgroup"/>
          <p:cNvPicPr>
            <a:picLocks noGrp="1" noChangeAspect="1" noChangeArrowheads="1"/>
          </p:cNvPicPr>
          <p:nvPr>
            <p:ph sz="half" idx="1"/>
          </p:nvPr>
        </p:nvPicPr>
        <p:blipFill>
          <a:blip r:embed="rId4" cstate="print"/>
          <a:srcRect/>
          <a:stretch>
            <a:fillRect/>
          </a:stretch>
        </p:blipFill>
        <p:spPr>
          <a:xfrm>
            <a:off x="5722938" y="2051050"/>
            <a:ext cx="2106612" cy="1893888"/>
          </a:xfrm>
          <a:noFill/>
        </p:spPr>
      </p:pic>
      <p:pic>
        <p:nvPicPr>
          <p:cNvPr id="9220" name="Picture 4" descr="grIQ"/>
          <p:cNvPicPr>
            <a:picLocks noGrp="1" noChangeAspect="1" noChangeArrowheads="1"/>
          </p:cNvPicPr>
          <p:nvPr>
            <p:ph sz="quarter" idx="2"/>
          </p:nvPr>
        </p:nvPicPr>
        <p:blipFill>
          <a:blip r:embed="rId5" cstate="print"/>
          <a:srcRect/>
          <a:stretch>
            <a:fillRect/>
          </a:stretch>
        </p:blipFill>
        <p:spPr>
          <a:xfrm>
            <a:off x="5181600" y="4191000"/>
            <a:ext cx="3521075" cy="2185988"/>
          </a:xfrm>
          <a:noFill/>
        </p:spPr>
      </p:pic>
      <p:pic>
        <p:nvPicPr>
          <p:cNvPr id="9221" name="Picture 5" descr="4persgroup"/>
          <p:cNvPicPr>
            <a:picLocks noGrp="1" noChangeAspect="1" noChangeArrowheads="1"/>
          </p:cNvPicPr>
          <p:nvPr>
            <p:ph sz="quarter" idx="3"/>
          </p:nvPr>
        </p:nvPicPr>
        <p:blipFill>
          <a:blip r:embed="rId6" cstate="print"/>
          <a:srcRect/>
          <a:stretch>
            <a:fillRect/>
          </a:stretch>
        </p:blipFill>
        <p:spPr>
          <a:xfrm>
            <a:off x="304800" y="1828800"/>
            <a:ext cx="4114800" cy="2168525"/>
          </a:xfrm>
          <a:noFill/>
        </p:spPr>
      </p:pic>
      <p:sp>
        <p:nvSpPr>
          <p:cNvPr id="9222" name="Text Box 6"/>
          <p:cNvSpPr txBox="1">
            <a:spLocks noChangeArrowheads="1"/>
          </p:cNvSpPr>
          <p:nvPr/>
        </p:nvSpPr>
        <p:spPr bwMode="auto">
          <a:xfrm>
            <a:off x="533400" y="4953000"/>
            <a:ext cx="4337050" cy="82550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600">
                <a:solidFill>
                  <a:srgbClr val="000000"/>
                </a:solidFill>
              </a:rPr>
              <a:t>Perkins, David. 2003. </a:t>
            </a:r>
            <a:r>
              <a:rPr lang="en-US" sz="1600" i="1">
                <a:solidFill>
                  <a:srgbClr val="000000"/>
                </a:solidFill>
              </a:rPr>
              <a:t>King Arthur's Round</a:t>
            </a:r>
          </a:p>
          <a:p>
            <a:pPr eaLnBrk="0" fontAlgn="base" hangingPunct="0">
              <a:spcBef>
                <a:spcPct val="0"/>
              </a:spcBef>
              <a:spcAft>
                <a:spcPct val="0"/>
              </a:spcAft>
            </a:pPr>
            <a:r>
              <a:rPr lang="en-US" sz="1600" i="1">
                <a:solidFill>
                  <a:srgbClr val="000000"/>
                </a:solidFill>
              </a:rPr>
              <a:t>Table: How collaborative conversations create</a:t>
            </a:r>
          </a:p>
          <a:p>
            <a:pPr eaLnBrk="0" fontAlgn="base" hangingPunct="0">
              <a:spcBef>
                <a:spcPct val="0"/>
              </a:spcBef>
              <a:spcAft>
                <a:spcPct val="0"/>
              </a:spcAft>
            </a:pPr>
            <a:r>
              <a:rPr lang="en-US" sz="1600" i="1">
                <a:solidFill>
                  <a:srgbClr val="000000"/>
                </a:solidFill>
              </a:rPr>
              <a:t>smart organizations. </a:t>
            </a:r>
            <a:r>
              <a:rPr lang="en-US" sz="1600">
                <a:solidFill>
                  <a:srgbClr val="000000"/>
                </a:solidFill>
              </a:rPr>
              <a:t>NY: Wiley</a:t>
            </a:r>
            <a:r>
              <a:rPr lang="en-US" sz="1600" i="1">
                <a:solidFill>
                  <a:srgbClr val="000000"/>
                </a:solidFill>
              </a:rPr>
              <a:t>.</a:t>
            </a:r>
            <a:endParaRPr lang="en-US" sz="1600">
              <a:solidFill>
                <a:srgbClr val="000000"/>
              </a:solidFill>
            </a:endParaRPr>
          </a:p>
        </p:txBody>
      </p:sp>
    </p:spTree>
    <p:custDataLst>
      <p:tags r:id="rId1"/>
    </p:custDataLst>
    <p:extLst>
      <p:ext uri="{BB962C8B-B14F-4D97-AF65-F5344CB8AC3E}">
        <p14:creationId xmlns:p14="http://schemas.microsoft.com/office/powerpoint/2010/main" val="3223582171"/>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7772400" cy="1143000"/>
          </a:xfrm>
        </p:spPr>
        <p:txBody>
          <a:bodyPr/>
          <a:lstStyle/>
          <a:p>
            <a:r>
              <a:rPr lang="en-US" dirty="0" smtClean="0"/>
              <a:t>Group Selection?</a:t>
            </a:r>
            <a:endParaRPr lang="en-US" dirty="0"/>
          </a:p>
        </p:txBody>
      </p:sp>
      <p:sp>
        <p:nvSpPr>
          <p:cNvPr id="4" name="Footer Placeholder 3"/>
          <p:cNvSpPr>
            <a:spLocks noGrp="1"/>
          </p:cNvSpPr>
          <p:nvPr>
            <p:ph type="ftr" sz="quarter" idx="11"/>
          </p:nvPr>
        </p:nvSpPr>
        <p:spPr/>
        <p:txBody>
          <a:bodyPr/>
          <a:lstStyle/>
          <a:p>
            <a:pPr>
              <a:defRPr/>
            </a:pPr>
            <a:fld id="{E8E637A8-C4C6-47F3-8431-010FFB05982A}" type="slidenum">
              <a:rPr lang="en-US">
                <a:solidFill>
                  <a:srgbClr val="000000"/>
                </a:solidFill>
              </a:rPr>
              <a:pPr>
                <a:defRPr/>
              </a:pPr>
              <a:t>17</a:t>
            </a:fld>
            <a:endParaRPr lang="en-US" dirty="0">
              <a:solidFill>
                <a:srgbClr val="000000"/>
              </a:solidFill>
            </a:endParaRPr>
          </a:p>
        </p:txBody>
      </p:sp>
      <p:graphicFrame>
        <p:nvGraphicFramePr>
          <p:cNvPr id="5" name="TPChart"/>
          <p:cNvGraphicFramePr>
            <a:graphicFrameLocks noChangeAspect="1"/>
          </p:cNvGraphicFramePr>
          <p:nvPr>
            <p:custDataLst>
              <p:tags r:id="rId3"/>
            </p:custDataLst>
            <p:extLst>
              <p:ext uri="{D42A27DB-BD31-4B8C-83A1-F6EECF244321}">
                <p14:modId xmlns:p14="http://schemas.microsoft.com/office/powerpoint/2010/main" val="3762704314"/>
              </p:ext>
            </p:extLst>
          </p:nvPr>
        </p:nvGraphicFramePr>
        <p:xfrm>
          <a:off x="5346700" y="1752600"/>
          <a:ext cx="3644900" cy="4100513"/>
        </p:xfrm>
        <a:graphic>
          <a:graphicData uri="http://schemas.openxmlformats.org/presentationml/2006/ole">
            <mc:AlternateContent xmlns:mc="http://schemas.openxmlformats.org/markup-compatibility/2006">
              <mc:Choice xmlns:v="urn:schemas-microsoft-com:vml" Requires="v">
                <p:oleObj spid="_x0000_s244747" name="Chart" r:id="rId7" imgW="4572000" imgH="5143500" progId="MSGraph.Chart.8">
                  <p:embed followColorScheme="full"/>
                </p:oleObj>
              </mc:Choice>
              <mc:Fallback>
                <p:oleObj name="Chart" r:id="rId7" imgW="4572000" imgH="5143500" progId="MSGraph.Chart.8">
                  <p:embed followColorScheme="full"/>
                  <p:pic>
                    <p:nvPicPr>
                      <p:cNvPr id="0" name=""/>
                      <p:cNvPicPr>
                        <a:picLocks noChangeAspect="1" noChangeArrowheads="1"/>
                      </p:cNvPicPr>
                      <p:nvPr/>
                    </p:nvPicPr>
                    <p:blipFill>
                      <a:blip r:embed="rId8"/>
                      <a:srcRect/>
                      <a:stretch>
                        <a:fillRect/>
                      </a:stretch>
                    </p:blipFill>
                    <p:spPr bwMode="auto">
                      <a:xfrm>
                        <a:off x="5346700" y="1752600"/>
                        <a:ext cx="3644900" cy="410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PAnswers"/>
          <p:cNvSpPr>
            <a:spLocks noGrp="1"/>
          </p:cNvSpPr>
          <p:nvPr>
            <p:ph type="body" idx="1"/>
            <p:custDataLst>
              <p:tags r:id="rId4"/>
            </p:custDataLst>
          </p:nvPr>
        </p:nvSpPr>
        <p:spPr>
          <a:xfrm>
            <a:off x="1600200" y="2133600"/>
            <a:ext cx="3581400" cy="3581400"/>
          </a:xfrm>
        </p:spPr>
        <p:txBody>
          <a:bodyPr>
            <a:noAutofit/>
          </a:bodyPr>
          <a:lstStyle/>
          <a:p>
            <a:pPr marL="514350" indent="-514350">
              <a:spcAft>
                <a:spcPts val="0"/>
              </a:spcAft>
              <a:buFont typeface="+mj-lt"/>
              <a:buAutoNum type="alphaUcPeriod"/>
            </a:pPr>
            <a:r>
              <a:rPr lang="en-US" sz="2800" dirty="0" smtClean="0"/>
              <a:t>Self selection</a:t>
            </a:r>
          </a:p>
          <a:p>
            <a:pPr marL="514350" indent="-514350">
              <a:spcAft>
                <a:spcPts val="0"/>
              </a:spcAft>
              <a:buAutoNum type="alphaUcPeriod"/>
            </a:pPr>
            <a:r>
              <a:rPr lang="en-US" sz="2800" dirty="0" smtClean="0"/>
              <a:t>Random selection</a:t>
            </a:r>
          </a:p>
          <a:p>
            <a:pPr marL="514350" indent="-514350">
              <a:spcAft>
                <a:spcPts val="0"/>
              </a:spcAft>
              <a:buAutoNum type="alphaUcPeriod"/>
            </a:pPr>
            <a:r>
              <a:rPr lang="en-US" sz="2800" dirty="0" smtClean="0"/>
              <a:t>Stratified random</a:t>
            </a:r>
          </a:p>
          <a:p>
            <a:pPr marL="514350" indent="-514350">
              <a:spcAft>
                <a:spcPts val="0"/>
              </a:spcAft>
              <a:buAutoNum type="alphaUcPeriod"/>
            </a:pPr>
            <a:r>
              <a:rPr lang="en-US" sz="2800" dirty="0" smtClean="0"/>
              <a:t>Instructor assign</a:t>
            </a:r>
          </a:p>
          <a:p>
            <a:pPr marL="514350" indent="-514350">
              <a:spcAft>
                <a:spcPts val="0"/>
              </a:spcAft>
              <a:buAutoNum type="alphaUcPeriod"/>
            </a:pPr>
            <a:r>
              <a:rPr lang="en-US" sz="2800" dirty="0" smtClean="0"/>
              <a:t>Interest</a:t>
            </a:r>
            <a:endParaRPr lang="en-US" sz="2800" dirty="0"/>
          </a:p>
        </p:txBody>
      </p:sp>
    </p:spTree>
    <p:custDataLst>
      <p:tags r:id="rId2"/>
    </p:custDataLst>
    <p:extLst>
      <p:ext uri="{BB962C8B-B14F-4D97-AF65-F5344CB8AC3E}">
        <p14:creationId xmlns:p14="http://schemas.microsoft.com/office/powerpoint/2010/main" val="13881808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609600" y="228600"/>
            <a:ext cx="8113713" cy="5486400"/>
          </a:xfrm>
          <a:prstGeom prst="rect">
            <a:avLst/>
          </a:prstGeom>
          <a:noFill/>
          <a:ln w="9525">
            <a:noFill/>
            <a:miter lim="800000"/>
            <a:headEnd/>
            <a:tailEnd/>
          </a:ln>
        </p:spPr>
        <p:txBody>
          <a:bodyPr lIns="0" tIns="0" rIns="0" bIns="0"/>
          <a:lstStyle/>
          <a:p>
            <a:pPr marL="457200" indent="-457200" algn="ctr" eaLnBrk="0" fontAlgn="base" hangingPunct="0">
              <a:spcBef>
                <a:spcPct val="0"/>
              </a:spcBef>
              <a:spcAft>
                <a:spcPct val="0"/>
              </a:spcAft>
            </a:pPr>
            <a:r>
              <a:rPr lang="en-US" sz="2600" b="1" dirty="0">
                <a:solidFill>
                  <a:srgbClr val="000000"/>
                </a:solidFill>
              </a:rPr>
              <a:t>Formal Cooperative Learning – Types of Tasks</a:t>
            </a:r>
          </a:p>
          <a:p>
            <a:pPr marL="457200" indent="-457200" algn="ctr" eaLnBrk="0" fontAlgn="base" hangingPunct="0">
              <a:spcBef>
                <a:spcPct val="0"/>
              </a:spcBef>
              <a:spcAft>
                <a:spcPct val="0"/>
              </a:spcAft>
            </a:pPr>
            <a:endParaRPr lang="en-US" sz="2600" dirty="0">
              <a:solidFill>
                <a:srgbClr val="000000"/>
              </a:solidFill>
            </a:endParaRPr>
          </a:p>
          <a:p>
            <a:pPr marL="457200" indent="-457200" eaLnBrk="0" fontAlgn="base" hangingPunct="0">
              <a:spcBef>
                <a:spcPct val="0"/>
              </a:spcBef>
              <a:spcAft>
                <a:spcPct val="0"/>
              </a:spcAft>
              <a:buFontTx/>
              <a:buAutoNum type="arabicPeriod"/>
            </a:pPr>
            <a:r>
              <a:rPr lang="en-US" sz="2500" b="1" dirty="0">
                <a:solidFill>
                  <a:srgbClr val="000000"/>
                </a:solidFill>
              </a:rPr>
              <a:t>Jigsaw – Learning new conceptual/procedural material</a:t>
            </a:r>
          </a:p>
          <a:p>
            <a:pPr marL="457200" indent="-457200" eaLnBrk="0" fontAlgn="base" hangingPunct="0">
              <a:spcBef>
                <a:spcPct val="0"/>
              </a:spcBef>
              <a:spcAft>
                <a:spcPct val="0"/>
              </a:spcAft>
            </a:pPr>
            <a:endParaRPr lang="en-US" sz="2500" dirty="0">
              <a:solidFill>
                <a:srgbClr val="000000"/>
              </a:solidFill>
            </a:endParaRPr>
          </a:p>
          <a:p>
            <a:pPr marL="457200" indent="-457200" eaLnBrk="0" fontAlgn="base" hangingPunct="0">
              <a:spcBef>
                <a:spcPct val="0"/>
              </a:spcBef>
              <a:spcAft>
                <a:spcPct val="0"/>
              </a:spcAft>
            </a:pPr>
            <a:r>
              <a:rPr lang="en-US" sz="2500" dirty="0">
                <a:solidFill>
                  <a:srgbClr val="000000"/>
                </a:solidFill>
              </a:rPr>
              <a:t>2.	Peer Composition or Editing</a:t>
            </a:r>
          </a:p>
          <a:p>
            <a:pPr marL="457200" indent="-457200" eaLnBrk="0" fontAlgn="base" hangingPunct="0">
              <a:spcBef>
                <a:spcPct val="0"/>
              </a:spcBef>
              <a:spcAft>
                <a:spcPct val="0"/>
              </a:spcAft>
            </a:pPr>
            <a:endParaRPr lang="en-US" sz="2500" dirty="0">
              <a:solidFill>
                <a:srgbClr val="000000"/>
              </a:solidFill>
            </a:endParaRPr>
          </a:p>
          <a:p>
            <a:pPr marL="457200" indent="-457200" eaLnBrk="0" fontAlgn="base" hangingPunct="0">
              <a:spcBef>
                <a:spcPct val="0"/>
              </a:spcBef>
              <a:spcAft>
                <a:spcPct val="0"/>
              </a:spcAft>
            </a:pPr>
            <a:r>
              <a:rPr lang="en-US" sz="2500" dirty="0">
                <a:solidFill>
                  <a:srgbClr val="000000"/>
                </a:solidFill>
              </a:rPr>
              <a:t>3.	Reading Comprehension/Interpretation </a:t>
            </a:r>
          </a:p>
          <a:p>
            <a:pPr marL="457200" indent="-457200" eaLnBrk="0" fontAlgn="base" hangingPunct="0">
              <a:spcBef>
                <a:spcPct val="0"/>
              </a:spcBef>
              <a:spcAft>
                <a:spcPct val="0"/>
              </a:spcAft>
            </a:pPr>
            <a:endParaRPr lang="en-US" sz="2500" dirty="0">
              <a:solidFill>
                <a:srgbClr val="000000"/>
              </a:solidFill>
            </a:endParaRPr>
          </a:p>
          <a:p>
            <a:pPr marL="457200" indent="-457200" eaLnBrk="0" fontAlgn="base" hangingPunct="0">
              <a:spcBef>
                <a:spcPct val="0"/>
              </a:spcBef>
              <a:spcAft>
                <a:spcPct val="0"/>
              </a:spcAft>
            </a:pPr>
            <a:r>
              <a:rPr lang="en-US" sz="2500" dirty="0">
                <a:solidFill>
                  <a:srgbClr val="000000"/>
                </a:solidFill>
              </a:rPr>
              <a:t>4.	</a:t>
            </a:r>
            <a:r>
              <a:rPr lang="en-US" sz="2500" b="1" dirty="0">
                <a:solidFill>
                  <a:srgbClr val="000000"/>
                </a:solidFill>
              </a:rPr>
              <a:t>Problem Solving, Project, or Presentation</a:t>
            </a:r>
          </a:p>
          <a:p>
            <a:pPr marL="457200" indent="-457200" eaLnBrk="0" fontAlgn="base" hangingPunct="0">
              <a:spcBef>
                <a:spcPct val="0"/>
              </a:spcBef>
              <a:spcAft>
                <a:spcPct val="0"/>
              </a:spcAft>
            </a:pPr>
            <a:endParaRPr lang="en-US" sz="2500" dirty="0">
              <a:solidFill>
                <a:srgbClr val="000000"/>
              </a:solidFill>
            </a:endParaRPr>
          </a:p>
          <a:p>
            <a:pPr marL="457200" indent="-457200" eaLnBrk="0" fontAlgn="base" hangingPunct="0">
              <a:spcBef>
                <a:spcPct val="0"/>
              </a:spcBef>
              <a:spcAft>
                <a:spcPct val="0"/>
              </a:spcAft>
            </a:pPr>
            <a:r>
              <a:rPr lang="en-US" sz="2500" dirty="0">
                <a:solidFill>
                  <a:srgbClr val="000000"/>
                </a:solidFill>
              </a:rPr>
              <a:t>5.	Review/Correct Homework </a:t>
            </a:r>
          </a:p>
          <a:p>
            <a:pPr marL="457200" indent="-457200" eaLnBrk="0" fontAlgn="base" hangingPunct="0">
              <a:spcBef>
                <a:spcPct val="0"/>
              </a:spcBef>
              <a:spcAft>
                <a:spcPct val="0"/>
              </a:spcAft>
            </a:pPr>
            <a:endParaRPr lang="en-US" sz="2500" dirty="0">
              <a:solidFill>
                <a:srgbClr val="000000"/>
              </a:solidFill>
            </a:endParaRPr>
          </a:p>
          <a:p>
            <a:pPr marL="457200" indent="-457200" eaLnBrk="0" fontAlgn="base" hangingPunct="0">
              <a:spcBef>
                <a:spcPct val="0"/>
              </a:spcBef>
              <a:spcAft>
                <a:spcPct val="0"/>
              </a:spcAft>
            </a:pPr>
            <a:r>
              <a:rPr lang="en-US" sz="2500" dirty="0">
                <a:solidFill>
                  <a:srgbClr val="000000"/>
                </a:solidFill>
              </a:rPr>
              <a:t>6.	Constructive </a:t>
            </a:r>
            <a:r>
              <a:rPr lang="en-US" sz="2500" dirty="0" smtClean="0">
                <a:solidFill>
                  <a:srgbClr val="000000"/>
                </a:solidFill>
              </a:rPr>
              <a:t>Controversy</a:t>
            </a:r>
            <a:endParaRPr lang="en-US" sz="2500" dirty="0">
              <a:solidFill>
                <a:srgbClr val="000000"/>
              </a:solidFill>
            </a:endParaRPr>
          </a:p>
          <a:p>
            <a:pPr marL="457200" indent="-457200" eaLnBrk="0" fontAlgn="base" hangingPunct="0">
              <a:spcBef>
                <a:spcPct val="0"/>
              </a:spcBef>
              <a:spcAft>
                <a:spcPct val="0"/>
              </a:spcAft>
            </a:pPr>
            <a:endParaRPr lang="en-US" sz="2500" dirty="0">
              <a:solidFill>
                <a:srgbClr val="000000"/>
              </a:solidFill>
            </a:endParaRPr>
          </a:p>
          <a:p>
            <a:pPr marL="457200" indent="-457200" eaLnBrk="0" fontAlgn="base" hangingPunct="0">
              <a:spcBef>
                <a:spcPct val="0"/>
              </a:spcBef>
              <a:spcAft>
                <a:spcPct val="0"/>
              </a:spcAft>
            </a:pPr>
            <a:r>
              <a:rPr lang="en-US" sz="2500" dirty="0">
                <a:solidFill>
                  <a:srgbClr val="000000"/>
                </a:solidFill>
              </a:rPr>
              <a:t>7.	</a:t>
            </a:r>
            <a:r>
              <a:rPr lang="en-US" sz="2500" b="1" dirty="0">
                <a:solidFill>
                  <a:srgbClr val="000000"/>
                </a:solidFill>
              </a:rPr>
              <a:t>Group Tests</a:t>
            </a:r>
          </a:p>
        </p:txBody>
      </p:sp>
    </p:spTree>
    <p:custDataLst>
      <p:tags r:id="rId1"/>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342900" y="358775"/>
            <a:ext cx="8496300" cy="4957763"/>
          </a:xfrm>
          <a:prstGeom prst="rect">
            <a:avLst/>
          </a:prstGeom>
          <a:noFill/>
          <a:ln w="9525">
            <a:noFill/>
            <a:miter lim="800000"/>
            <a:headEnd/>
            <a:tailEnd/>
          </a:ln>
        </p:spPr>
        <p:txBody>
          <a:bodyPr lIns="0" tIns="0" rIns="0" bIns="0">
            <a:spAutoFit/>
          </a:bodyPr>
          <a:lstStyle/>
          <a:p>
            <a:pPr algn="ctr" defTabSz="381000" eaLnBrk="0" fontAlgn="base" hangingPunct="0">
              <a:spcBef>
                <a:spcPct val="0"/>
              </a:spcBef>
              <a:spcAft>
                <a:spcPct val="0"/>
              </a:spcAft>
            </a:pPr>
            <a:r>
              <a:rPr lang="en-US" sz="4100" dirty="0">
                <a:solidFill>
                  <a:srgbClr val="000000"/>
                </a:solidFill>
              </a:rPr>
              <a:t>Three Ways to Structure Cooperative </a:t>
            </a:r>
            <a:r>
              <a:rPr lang="en-US" sz="4100" dirty="0" smtClean="0">
                <a:solidFill>
                  <a:srgbClr val="000000"/>
                </a:solidFill>
              </a:rPr>
              <a:t>Learning: </a:t>
            </a:r>
          </a:p>
          <a:p>
            <a:pPr algn="ctr" defTabSz="381000" eaLnBrk="0" fontAlgn="base" hangingPunct="0">
              <a:spcBef>
                <a:spcPct val="0"/>
              </a:spcBef>
              <a:spcAft>
                <a:spcPct val="0"/>
              </a:spcAft>
            </a:pPr>
            <a:r>
              <a:rPr lang="en-US" sz="4100" dirty="0" smtClean="0">
                <a:solidFill>
                  <a:srgbClr val="000000"/>
                </a:solidFill>
              </a:rPr>
              <a:t>Informal-Formal-Base</a:t>
            </a:r>
            <a:endParaRPr lang="en-US" sz="4100" dirty="0">
              <a:solidFill>
                <a:srgbClr val="000000"/>
              </a:solidFill>
            </a:endParaRPr>
          </a:p>
          <a:p>
            <a:pPr algn="ctr" defTabSz="381000" eaLnBrk="0" fontAlgn="base" hangingPunct="0">
              <a:spcBef>
                <a:spcPct val="0"/>
              </a:spcBef>
              <a:spcAft>
                <a:spcPct val="0"/>
              </a:spcAft>
            </a:pPr>
            <a:r>
              <a:rPr lang="en-US" sz="4100" dirty="0">
                <a:solidFill>
                  <a:srgbClr val="000000"/>
                </a:solidFill>
              </a:rPr>
              <a:t> </a:t>
            </a:r>
            <a:endParaRPr lang="en-US" sz="2800" dirty="0">
              <a:solidFill>
                <a:srgbClr val="000000"/>
              </a:solidFill>
            </a:endParaRPr>
          </a:p>
          <a:p>
            <a:pPr algn="ctr" defTabSz="381000" eaLnBrk="0" fontAlgn="base" hangingPunct="0">
              <a:spcBef>
                <a:spcPct val="0"/>
              </a:spcBef>
              <a:spcAft>
                <a:spcPct val="0"/>
              </a:spcAft>
            </a:pPr>
            <a:r>
              <a:rPr lang="en-US" sz="3600" dirty="0">
                <a:solidFill>
                  <a:srgbClr val="000000"/>
                </a:solidFill>
              </a:rPr>
              <a:t>Karl A. Smith</a:t>
            </a:r>
          </a:p>
          <a:p>
            <a:pPr algn="ctr" defTabSz="381000" eaLnBrk="0" fontAlgn="base" hangingPunct="0">
              <a:spcBef>
                <a:spcPct val="0"/>
              </a:spcBef>
              <a:spcAft>
                <a:spcPct val="0"/>
              </a:spcAft>
            </a:pPr>
            <a:r>
              <a:rPr lang="en-US" sz="2800" dirty="0">
                <a:solidFill>
                  <a:srgbClr val="000000"/>
                </a:solidFill>
              </a:rPr>
              <a:t>University of Minnesota</a:t>
            </a:r>
          </a:p>
          <a:p>
            <a:pPr algn="ctr" defTabSz="381000" eaLnBrk="0" fontAlgn="base" hangingPunct="0">
              <a:spcBef>
                <a:spcPct val="0"/>
              </a:spcBef>
              <a:spcAft>
                <a:spcPct val="0"/>
              </a:spcAft>
            </a:pPr>
            <a:r>
              <a:rPr lang="en-US" sz="2800" dirty="0">
                <a:solidFill>
                  <a:srgbClr val="000000"/>
                </a:solidFill>
              </a:rPr>
              <a:t>ksmith@umn.edu</a:t>
            </a:r>
          </a:p>
          <a:p>
            <a:pPr algn="ctr" defTabSz="381000" eaLnBrk="0" fontAlgn="base" hangingPunct="0">
              <a:spcBef>
                <a:spcPct val="0"/>
              </a:spcBef>
              <a:spcAft>
                <a:spcPct val="0"/>
              </a:spcAft>
            </a:pPr>
            <a:endParaRPr lang="en-US" sz="2800" dirty="0">
              <a:solidFill>
                <a:srgbClr val="000000"/>
              </a:solidFill>
            </a:endParaRPr>
          </a:p>
          <a:p>
            <a:pPr algn="ctr" defTabSz="381000" eaLnBrk="0" fontAlgn="base" hangingPunct="0">
              <a:spcBef>
                <a:spcPct val="0"/>
              </a:spcBef>
              <a:spcAft>
                <a:spcPct val="0"/>
              </a:spcAft>
            </a:pPr>
            <a:r>
              <a:rPr lang="en-US" sz="4100" dirty="0">
                <a:solidFill>
                  <a:srgbClr val="000000"/>
                </a:solidFill>
              </a:rPr>
              <a:t>Cooperative Jigsaw</a:t>
            </a:r>
          </a:p>
        </p:txBody>
      </p:sp>
    </p:spTree>
    <p:custDataLst>
      <p:tags r:id="rId1"/>
    </p:custDataLst>
    <p:extLst>
      <p:ext uri="{BB962C8B-B14F-4D97-AF65-F5344CB8AC3E}">
        <p14:creationId xmlns:p14="http://schemas.microsoft.com/office/powerpoint/2010/main" val="616357736"/>
      </p:ext>
    </p:extLst>
  </p:cSld>
  <p:clrMapOvr>
    <a:masterClrMapping/>
  </p:clrMapOvr>
  <p:transition advClick="0">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fld id="{A49643AE-2E3D-42A0-AD8A-13FED88C5497}" type="slidenum">
              <a:rPr lang="en-US">
                <a:solidFill>
                  <a:srgbClr val="000000"/>
                </a:solidFill>
              </a:rPr>
              <a:pPr/>
              <a:t>2</a:t>
            </a:fld>
            <a:endParaRPr lang="en-US" dirty="0">
              <a:solidFill>
                <a:srgbClr val="000000"/>
              </a:solidFill>
            </a:endParaRPr>
          </a:p>
        </p:txBody>
      </p:sp>
      <p:sp>
        <p:nvSpPr>
          <p:cNvPr id="325634" name="Rectangle 2"/>
          <p:cNvSpPr>
            <a:spLocks noGrp="1" noChangeArrowheads="1"/>
          </p:cNvSpPr>
          <p:nvPr>
            <p:ph type="title"/>
          </p:nvPr>
        </p:nvSpPr>
        <p:spPr>
          <a:xfrm>
            <a:off x="685800" y="381000"/>
            <a:ext cx="7772400" cy="825500"/>
          </a:xfrm>
        </p:spPr>
        <p:txBody>
          <a:bodyPr/>
          <a:lstStyle/>
          <a:p>
            <a:r>
              <a:rPr lang="en-US" dirty="0" smtClean="0"/>
              <a:t>Session </a:t>
            </a:r>
            <a:r>
              <a:rPr lang="en-US" dirty="0"/>
              <a:t>4</a:t>
            </a:r>
            <a:r>
              <a:rPr lang="en-US" dirty="0" smtClean="0"/>
              <a:t> Layout</a:t>
            </a:r>
            <a:endParaRPr lang="en-US" dirty="0"/>
          </a:p>
        </p:txBody>
      </p:sp>
      <p:sp>
        <p:nvSpPr>
          <p:cNvPr id="325635" name="Rectangle 3"/>
          <p:cNvSpPr>
            <a:spLocks noGrp="1" noChangeArrowheads="1"/>
          </p:cNvSpPr>
          <p:nvPr>
            <p:ph type="body" idx="1"/>
          </p:nvPr>
        </p:nvSpPr>
        <p:spPr>
          <a:xfrm>
            <a:off x="304800" y="1295400"/>
            <a:ext cx="8534400" cy="4953000"/>
          </a:xfrm>
        </p:spPr>
        <p:txBody>
          <a:bodyPr/>
          <a:lstStyle/>
          <a:p>
            <a:pPr>
              <a:lnSpc>
                <a:spcPct val="90000"/>
              </a:lnSpc>
              <a:spcAft>
                <a:spcPct val="10000"/>
              </a:spcAft>
            </a:pPr>
            <a:r>
              <a:rPr lang="en-US" sz="2800" dirty="0" smtClean="0"/>
              <a:t>Welcome and Overview</a:t>
            </a:r>
          </a:p>
          <a:p>
            <a:pPr>
              <a:lnSpc>
                <a:spcPct val="90000"/>
              </a:lnSpc>
              <a:spcAft>
                <a:spcPct val="10000"/>
              </a:spcAft>
            </a:pPr>
            <a:r>
              <a:rPr lang="en-US" sz="2800" dirty="0" smtClean="0"/>
              <a:t>Reflection on Session 2</a:t>
            </a:r>
            <a:endParaRPr lang="en-US" sz="2800" dirty="0"/>
          </a:p>
          <a:p>
            <a:pPr>
              <a:lnSpc>
                <a:spcPct val="90000"/>
              </a:lnSpc>
            </a:pPr>
            <a:r>
              <a:rPr lang="en-US" sz="2800" dirty="0"/>
              <a:t>F</a:t>
            </a:r>
            <a:r>
              <a:rPr lang="en-US" sz="2800" dirty="0" smtClean="0"/>
              <a:t>ormal Cooperative Learning Rationale and Principles </a:t>
            </a:r>
          </a:p>
          <a:p>
            <a:pPr>
              <a:lnSpc>
                <a:spcPct val="90000"/>
              </a:lnSpc>
            </a:pPr>
            <a:r>
              <a:rPr lang="en-US" sz="2800" dirty="0" smtClean="0"/>
              <a:t>Formal </a:t>
            </a:r>
            <a:r>
              <a:rPr lang="en-US" sz="2800" dirty="0"/>
              <a:t>Cooperative Learning </a:t>
            </a:r>
            <a:r>
              <a:rPr lang="en-US" sz="2800" dirty="0" smtClean="0"/>
              <a:t>Strategies</a:t>
            </a:r>
          </a:p>
          <a:p>
            <a:pPr lvl="1">
              <a:lnSpc>
                <a:spcPct val="90000"/>
              </a:lnSpc>
            </a:pPr>
            <a:r>
              <a:rPr lang="en-US" sz="2400" dirty="0" smtClean="0"/>
              <a:t>Cooperative Jigsaw</a:t>
            </a:r>
          </a:p>
          <a:p>
            <a:pPr lvl="1">
              <a:lnSpc>
                <a:spcPct val="90000"/>
              </a:lnSpc>
            </a:pPr>
            <a:r>
              <a:rPr lang="en-US" sz="2400" dirty="0" smtClean="0"/>
              <a:t>Cooperative Problem-Based Learning</a:t>
            </a:r>
            <a:endParaRPr lang="en-US" sz="2000" dirty="0" smtClean="0"/>
          </a:p>
          <a:p>
            <a:pPr>
              <a:lnSpc>
                <a:spcPct val="90000"/>
              </a:lnSpc>
              <a:spcAft>
                <a:spcPct val="10000"/>
              </a:spcAft>
            </a:pPr>
            <a:r>
              <a:rPr lang="en-US" sz="2800" dirty="0" smtClean="0"/>
              <a:t>Aligning outcomes, assessment, and instruction</a:t>
            </a:r>
          </a:p>
          <a:p>
            <a:pPr>
              <a:lnSpc>
                <a:spcPct val="90000"/>
              </a:lnSpc>
              <a:spcAft>
                <a:spcPct val="10000"/>
              </a:spcAft>
            </a:pPr>
            <a:r>
              <a:rPr lang="en-US" sz="2800" dirty="0" smtClean="0"/>
              <a:t>Design and Implementation</a:t>
            </a:r>
          </a:p>
        </p:txBody>
      </p:sp>
    </p:spTree>
    <p:custDataLst>
      <p:tags r:id="rId1"/>
    </p:custDataLst>
    <p:extLst>
      <p:ext uri="{BB962C8B-B14F-4D97-AF65-F5344CB8AC3E}">
        <p14:creationId xmlns:p14="http://schemas.microsoft.com/office/powerpoint/2010/main" val="2645764399"/>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69863" y="312738"/>
            <a:ext cx="8778875" cy="5848350"/>
          </a:xfrm>
          <a:prstGeom prst="rect">
            <a:avLst/>
          </a:prstGeom>
          <a:noFill/>
          <a:ln w="9525">
            <a:noFill/>
            <a:miter lim="800000"/>
            <a:headEnd/>
            <a:tailEnd/>
          </a:ln>
        </p:spPr>
        <p:txBody>
          <a:bodyPr lIns="0" tIns="0" rIns="0" bIns="0">
            <a:spAutoFit/>
          </a:bodyPr>
          <a:lstStyle/>
          <a:p>
            <a:pPr algn="ctr" defTabSz="381000" eaLnBrk="0" fontAlgn="base" hangingPunct="0">
              <a:spcBef>
                <a:spcPct val="0"/>
              </a:spcBef>
              <a:spcAft>
                <a:spcPct val="0"/>
              </a:spcAft>
            </a:pPr>
            <a:r>
              <a:rPr lang="en-US" sz="3200">
                <a:solidFill>
                  <a:srgbClr val="000000"/>
                </a:solidFill>
              </a:rPr>
              <a:t>JIGSAW SCHEDULE</a:t>
            </a:r>
          </a:p>
          <a:p>
            <a:pPr defTabSz="381000" eaLnBrk="0" fontAlgn="base" hangingPunct="0">
              <a:spcBef>
                <a:spcPct val="0"/>
              </a:spcBef>
              <a:spcAft>
                <a:spcPct val="0"/>
              </a:spcAft>
            </a:pPr>
            <a:endParaRPr lang="en-US" sz="3200">
              <a:solidFill>
                <a:srgbClr val="000000"/>
              </a:solidFill>
            </a:endParaRPr>
          </a:p>
          <a:p>
            <a:pPr defTabSz="381000" eaLnBrk="0" fontAlgn="base" hangingPunct="0">
              <a:spcBef>
                <a:spcPct val="0"/>
              </a:spcBef>
              <a:spcAft>
                <a:spcPct val="0"/>
              </a:spcAft>
            </a:pPr>
            <a:r>
              <a:rPr lang="en-US" sz="3200">
                <a:solidFill>
                  <a:srgbClr val="000000"/>
                </a:solidFill>
              </a:rPr>
              <a:t>COOPERATIVE GROUPS</a:t>
            </a:r>
          </a:p>
          <a:p>
            <a:pPr defTabSz="381000" eaLnBrk="0" fontAlgn="base" hangingPunct="0">
              <a:spcBef>
                <a:spcPct val="0"/>
              </a:spcBef>
              <a:spcAft>
                <a:spcPct val="0"/>
              </a:spcAft>
            </a:pPr>
            <a:endParaRPr lang="en-US" sz="3200">
              <a:solidFill>
                <a:srgbClr val="000000"/>
              </a:solidFill>
            </a:endParaRPr>
          </a:p>
          <a:p>
            <a:pPr defTabSz="381000" eaLnBrk="0" fontAlgn="base" hangingPunct="0">
              <a:spcBef>
                <a:spcPct val="0"/>
              </a:spcBef>
              <a:spcAft>
                <a:spcPct val="0"/>
              </a:spcAft>
            </a:pPr>
            <a:r>
              <a:rPr lang="en-US" sz="3200">
                <a:solidFill>
                  <a:srgbClr val="000000"/>
                </a:solidFill>
              </a:rPr>
              <a:t>PREPARATION PAIRS</a:t>
            </a:r>
          </a:p>
          <a:p>
            <a:pPr defTabSz="381000" eaLnBrk="0" fontAlgn="base" hangingPunct="0">
              <a:spcBef>
                <a:spcPct val="0"/>
              </a:spcBef>
              <a:spcAft>
                <a:spcPct val="0"/>
              </a:spcAft>
            </a:pPr>
            <a:endParaRPr lang="en-US" sz="3200">
              <a:solidFill>
                <a:srgbClr val="000000"/>
              </a:solidFill>
            </a:endParaRPr>
          </a:p>
          <a:p>
            <a:pPr defTabSz="381000" eaLnBrk="0" fontAlgn="base" hangingPunct="0">
              <a:spcBef>
                <a:spcPct val="0"/>
              </a:spcBef>
              <a:spcAft>
                <a:spcPct val="0"/>
              </a:spcAft>
            </a:pPr>
            <a:r>
              <a:rPr lang="en-US" sz="3200">
                <a:solidFill>
                  <a:srgbClr val="000000"/>
                </a:solidFill>
              </a:rPr>
              <a:t>CONSULTING/SHARING PAIRS</a:t>
            </a:r>
          </a:p>
          <a:p>
            <a:pPr defTabSz="381000" eaLnBrk="0" fontAlgn="base" hangingPunct="0">
              <a:spcBef>
                <a:spcPct val="0"/>
              </a:spcBef>
              <a:spcAft>
                <a:spcPct val="0"/>
              </a:spcAft>
            </a:pPr>
            <a:endParaRPr lang="en-US" sz="3200">
              <a:solidFill>
                <a:srgbClr val="000000"/>
              </a:solidFill>
            </a:endParaRPr>
          </a:p>
          <a:p>
            <a:pPr defTabSz="381000" eaLnBrk="0" fontAlgn="base" hangingPunct="0">
              <a:spcBef>
                <a:spcPct val="0"/>
              </a:spcBef>
              <a:spcAft>
                <a:spcPct val="0"/>
              </a:spcAft>
            </a:pPr>
            <a:r>
              <a:rPr lang="en-US" sz="3200">
                <a:solidFill>
                  <a:srgbClr val="000000"/>
                </a:solidFill>
              </a:rPr>
              <a:t>TEACHING/LEARNING IN COOPERATIVE GROUPS</a:t>
            </a:r>
          </a:p>
          <a:p>
            <a:pPr defTabSz="381000" eaLnBrk="0" fontAlgn="base" hangingPunct="0">
              <a:spcBef>
                <a:spcPct val="0"/>
              </a:spcBef>
              <a:spcAft>
                <a:spcPct val="0"/>
              </a:spcAft>
            </a:pPr>
            <a:endParaRPr lang="en-US" sz="3200">
              <a:solidFill>
                <a:srgbClr val="000000"/>
              </a:solidFill>
            </a:endParaRPr>
          </a:p>
          <a:p>
            <a:pPr defTabSz="381000" eaLnBrk="0" fontAlgn="base" hangingPunct="0">
              <a:spcBef>
                <a:spcPct val="0"/>
              </a:spcBef>
              <a:spcAft>
                <a:spcPct val="0"/>
              </a:spcAft>
            </a:pPr>
            <a:r>
              <a:rPr lang="en-US" sz="3200">
                <a:solidFill>
                  <a:srgbClr val="000000"/>
                </a:solidFill>
              </a:rPr>
              <a:t>WHOLE CLASS REVIEW</a:t>
            </a:r>
          </a:p>
        </p:txBody>
      </p:sp>
    </p:spTree>
    <p:custDataLst>
      <p:tags r:id="rId1"/>
    </p:custDataLst>
    <p:extLst>
      <p:ext uri="{BB962C8B-B14F-4D97-AF65-F5344CB8AC3E}">
        <p14:creationId xmlns:p14="http://schemas.microsoft.com/office/powerpoint/2010/main" val="74641528"/>
      </p:ext>
    </p:extLst>
  </p:cSld>
  <p:clrMapOvr>
    <a:masterClrMapping/>
  </p:clrMapOvr>
  <p:transition advClick="0">
    <p:cover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54013" y="990600"/>
            <a:ext cx="8269287" cy="5122863"/>
          </a:xfrm>
          <a:prstGeom prst="rect">
            <a:avLst/>
          </a:prstGeom>
          <a:noFill/>
          <a:ln w="9525">
            <a:noFill/>
            <a:miter lim="800000"/>
            <a:headEnd/>
            <a:tailEnd/>
          </a:ln>
        </p:spPr>
        <p:txBody>
          <a:bodyPr lIns="0" tIns="0" rIns="0" bIns="0">
            <a:spAutoFit/>
          </a:bodyPr>
          <a:lstStyle/>
          <a:p>
            <a:pPr defTabSz="381000" eaLnBrk="0" fontAlgn="base" hangingPunct="0">
              <a:spcBef>
                <a:spcPct val="0"/>
              </a:spcBef>
              <a:spcAft>
                <a:spcPct val="0"/>
              </a:spcAft>
            </a:pPr>
            <a:r>
              <a:rPr lang="en-US" sz="4800" dirty="0" smtClean="0">
                <a:solidFill>
                  <a:srgbClr val="000000"/>
                </a:solidFill>
              </a:rPr>
              <a:t>Preparation</a:t>
            </a:r>
            <a:r>
              <a:rPr lang="en-US" sz="4800" dirty="0" smtClean="0">
                <a:solidFill>
                  <a:srgbClr val="000000"/>
                </a:solidFill>
                <a:latin typeface="WP TypographicSymbols" pitchFamily="2" charset="0"/>
              </a:rPr>
              <a:t> </a:t>
            </a:r>
            <a:r>
              <a:rPr lang="en-US" sz="4800" dirty="0">
                <a:solidFill>
                  <a:srgbClr val="000000"/>
                </a:solidFill>
              </a:rPr>
              <a:t>~ </a:t>
            </a:r>
            <a:r>
              <a:rPr lang="en-US" sz="4800" dirty="0" smtClean="0">
                <a:solidFill>
                  <a:srgbClr val="000000"/>
                </a:solidFill>
              </a:rPr>
              <a:t>20 </a:t>
            </a:r>
            <a:r>
              <a:rPr lang="en-US" sz="4800" dirty="0">
                <a:solidFill>
                  <a:srgbClr val="000000"/>
                </a:solidFill>
              </a:rPr>
              <a:t>min</a:t>
            </a:r>
          </a:p>
          <a:p>
            <a:pPr defTabSz="381000" eaLnBrk="0" fontAlgn="base" hangingPunct="0">
              <a:spcBef>
                <a:spcPct val="0"/>
              </a:spcBef>
              <a:spcAft>
                <a:spcPct val="0"/>
              </a:spcAft>
            </a:pPr>
            <a:r>
              <a:rPr lang="en-US" sz="4800" dirty="0">
                <a:solidFill>
                  <a:srgbClr val="000000"/>
                </a:solidFill>
              </a:rPr>
              <a:t>		</a:t>
            </a:r>
          </a:p>
          <a:p>
            <a:pPr defTabSz="381000" eaLnBrk="0" fontAlgn="base" hangingPunct="0">
              <a:spcBef>
                <a:spcPct val="0"/>
              </a:spcBef>
              <a:spcAft>
                <a:spcPct val="0"/>
              </a:spcAft>
            </a:pPr>
            <a:r>
              <a:rPr lang="en-US" sz="4800" dirty="0">
                <a:solidFill>
                  <a:srgbClr val="000000"/>
                </a:solidFill>
              </a:rPr>
              <a:t>Teach &amp; Learn </a:t>
            </a:r>
            <a:r>
              <a:rPr lang="en-US" sz="4800" dirty="0" smtClean="0">
                <a:solidFill>
                  <a:srgbClr val="000000"/>
                </a:solidFill>
              </a:rPr>
              <a:t> </a:t>
            </a:r>
            <a:r>
              <a:rPr lang="en-US" sz="4800" dirty="0">
                <a:solidFill>
                  <a:srgbClr val="000000"/>
                </a:solidFill>
              </a:rPr>
              <a:t>~ </a:t>
            </a:r>
            <a:r>
              <a:rPr lang="en-US" sz="4800" dirty="0" smtClean="0">
                <a:solidFill>
                  <a:srgbClr val="000000"/>
                </a:solidFill>
              </a:rPr>
              <a:t>15 </a:t>
            </a:r>
            <a:r>
              <a:rPr lang="en-US" sz="4800" dirty="0">
                <a:solidFill>
                  <a:srgbClr val="000000"/>
                </a:solidFill>
              </a:rPr>
              <a:t>min</a:t>
            </a:r>
          </a:p>
          <a:p>
            <a:pPr defTabSz="381000" eaLnBrk="0" fontAlgn="base" hangingPunct="0">
              <a:spcBef>
                <a:spcPct val="0"/>
              </a:spcBef>
              <a:spcAft>
                <a:spcPct val="0"/>
              </a:spcAft>
            </a:pPr>
            <a:r>
              <a:rPr lang="en-US" sz="4800" dirty="0">
                <a:solidFill>
                  <a:srgbClr val="000000"/>
                </a:solidFill>
              </a:rPr>
              <a:t>	Informal ~ </a:t>
            </a:r>
            <a:r>
              <a:rPr lang="en-US" sz="4800" dirty="0" smtClean="0">
                <a:solidFill>
                  <a:srgbClr val="000000"/>
                </a:solidFill>
              </a:rPr>
              <a:t>5 </a:t>
            </a:r>
            <a:r>
              <a:rPr lang="en-US" sz="4800" dirty="0">
                <a:solidFill>
                  <a:srgbClr val="000000"/>
                </a:solidFill>
              </a:rPr>
              <a:t>min</a:t>
            </a:r>
          </a:p>
          <a:p>
            <a:pPr defTabSz="381000" eaLnBrk="0" fontAlgn="base" hangingPunct="0">
              <a:spcBef>
                <a:spcPct val="0"/>
              </a:spcBef>
              <a:spcAft>
                <a:spcPct val="0"/>
              </a:spcAft>
            </a:pPr>
            <a:r>
              <a:rPr lang="en-US" sz="4800" dirty="0">
                <a:solidFill>
                  <a:srgbClr val="000000"/>
                </a:solidFill>
              </a:rPr>
              <a:t>	Formal ~ </a:t>
            </a:r>
            <a:r>
              <a:rPr lang="en-US" sz="4800" dirty="0" smtClean="0">
                <a:solidFill>
                  <a:srgbClr val="000000"/>
                </a:solidFill>
              </a:rPr>
              <a:t>5 </a:t>
            </a:r>
            <a:r>
              <a:rPr lang="en-US" sz="4800" dirty="0">
                <a:solidFill>
                  <a:srgbClr val="000000"/>
                </a:solidFill>
              </a:rPr>
              <a:t>min</a:t>
            </a:r>
          </a:p>
          <a:p>
            <a:pPr defTabSz="381000" eaLnBrk="0" fontAlgn="base" hangingPunct="0">
              <a:spcBef>
                <a:spcPct val="0"/>
              </a:spcBef>
              <a:spcAft>
                <a:spcPct val="0"/>
              </a:spcAft>
            </a:pPr>
            <a:r>
              <a:rPr lang="en-US" sz="4800" dirty="0">
                <a:solidFill>
                  <a:srgbClr val="000000"/>
                </a:solidFill>
              </a:rPr>
              <a:t>	Base ~ </a:t>
            </a:r>
            <a:r>
              <a:rPr lang="en-US" sz="4800" dirty="0" smtClean="0">
                <a:solidFill>
                  <a:srgbClr val="000000"/>
                </a:solidFill>
              </a:rPr>
              <a:t>5 </a:t>
            </a:r>
            <a:r>
              <a:rPr lang="en-US" sz="4800" dirty="0">
                <a:solidFill>
                  <a:srgbClr val="000000"/>
                </a:solidFill>
              </a:rPr>
              <a:t>min</a:t>
            </a:r>
          </a:p>
          <a:p>
            <a:pPr defTabSz="381000" eaLnBrk="0" fontAlgn="base" hangingPunct="0">
              <a:spcBef>
                <a:spcPct val="0"/>
              </a:spcBef>
              <a:spcAft>
                <a:spcPct val="0"/>
              </a:spcAft>
            </a:pPr>
            <a:endParaRPr lang="en-US" sz="4800" dirty="0">
              <a:solidFill>
                <a:srgbClr val="000000"/>
              </a:solidFill>
            </a:endParaRPr>
          </a:p>
        </p:txBody>
      </p:sp>
    </p:spTree>
    <p:custDataLst>
      <p:tags r:id="rId1"/>
    </p:custDataLst>
    <p:extLst>
      <p:ext uri="{BB962C8B-B14F-4D97-AF65-F5344CB8AC3E}">
        <p14:creationId xmlns:p14="http://schemas.microsoft.com/office/powerpoint/2010/main" val="4152545700"/>
      </p:ext>
    </p:extLst>
  </p:cSld>
  <p:clrMapOvr>
    <a:masterClrMapping/>
  </p:clrMapOvr>
  <p:transition advClick="0">
    <p:cover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506413" y="949325"/>
            <a:ext cx="7924800" cy="5386090"/>
          </a:xfrm>
          <a:prstGeom prst="rect">
            <a:avLst/>
          </a:prstGeom>
          <a:noFill/>
          <a:ln w="9525">
            <a:noFill/>
            <a:miter lim="800000"/>
            <a:headEnd/>
            <a:tailEnd/>
          </a:ln>
        </p:spPr>
        <p:txBody>
          <a:bodyPr lIns="0" tIns="0" rIns="0" bIns="0">
            <a:spAutoFit/>
          </a:bodyPr>
          <a:lstStyle/>
          <a:p>
            <a:pPr marL="457200" indent="-457200" algn="ctr" defTabSz="381000" eaLnBrk="0" fontAlgn="base" hangingPunct="0">
              <a:spcBef>
                <a:spcPct val="0"/>
              </a:spcBef>
              <a:spcAft>
                <a:spcPct val="0"/>
              </a:spcAft>
            </a:pPr>
            <a:r>
              <a:rPr lang="en-US" sz="3500" dirty="0">
                <a:solidFill>
                  <a:srgbClr val="000000"/>
                </a:solidFill>
              </a:rPr>
              <a:t>Cooperative Learning Jigsaw:</a:t>
            </a:r>
          </a:p>
          <a:p>
            <a:pPr marL="457200" indent="-457200" algn="ctr" defTabSz="381000" eaLnBrk="0" fontAlgn="base" hangingPunct="0">
              <a:spcBef>
                <a:spcPct val="0"/>
              </a:spcBef>
              <a:spcAft>
                <a:spcPct val="0"/>
              </a:spcAft>
            </a:pPr>
            <a:endParaRPr lang="en-US" sz="3500" dirty="0">
              <a:solidFill>
                <a:srgbClr val="000000"/>
              </a:solidFill>
            </a:endParaRPr>
          </a:p>
          <a:p>
            <a:pPr marL="457200" indent="-457200" defTabSz="381000" eaLnBrk="0" fontAlgn="base" hangingPunct="0">
              <a:spcBef>
                <a:spcPct val="0"/>
              </a:spcBef>
              <a:spcAft>
                <a:spcPct val="0"/>
              </a:spcAft>
              <a:buFontTx/>
              <a:buAutoNum type="arabicPeriod"/>
            </a:pPr>
            <a:r>
              <a:rPr lang="en-US" sz="3500" dirty="0" smtClean="0">
                <a:solidFill>
                  <a:srgbClr val="000000"/>
                </a:solidFill>
              </a:rPr>
              <a:t>Overview – CL Notes p. 8 – All </a:t>
            </a:r>
          </a:p>
          <a:p>
            <a:pPr marL="457200" indent="-457200" defTabSz="381000" eaLnBrk="0" fontAlgn="base" hangingPunct="0">
              <a:spcBef>
                <a:spcPct val="0"/>
              </a:spcBef>
              <a:spcAft>
                <a:spcPct val="0"/>
              </a:spcAft>
              <a:buFontTx/>
              <a:buAutoNum type="arabicPeriod"/>
            </a:pPr>
            <a:r>
              <a:rPr lang="en-US" sz="3500" dirty="0" smtClean="0">
                <a:solidFill>
                  <a:srgbClr val="000000"/>
                </a:solidFill>
              </a:rPr>
              <a:t>Informal </a:t>
            </a:r>
            <a:r>
              <a:rPr lang="en-US" sz="3500" dirty="0">
                <a:solidFill>
                  <a:srgbClr val="000000"/>
                </a:solidFill>
              </a:rPr>
              <a:t>Cooperative Learning </a:t>
            </a:r>
            <a:r>
              <a:rPr lang="en-US" sz="3500" dirty="0" smtClean="0">
                <a:solidFill>
                  <a:srgbClr val="000000"/>
                </a:solidFill>
              </a:rPr>
              <a:t>–Notes pp. 9-13 (</a:t>
            </a:r>
            <a:r>
              <a:rPr lang="en-US" sz="3500" b="1" dirty="0" smtClean="0">
                <a:solidFill>
                  <a:srgbClr val="000000"/>
                </a:solidFill>
              </a:rPr>
              <a:t>9-10</a:t>
            </a:r>
            <a:r>
              <a:rPr lang="en-US" sz="3500" dirty="0" smtClean="0">
                <a:solidFill>
                  <a:srgbClr val="000000"/>
                </a:solidFill>
              </a:rPr>
              <a:t>) </a:t>
            </a:r>
            <a:r>
              <a:rPr lang="en-US" sz="3500" dirty="0">
                <a:solidFill>
                  <a:srgbClr val="000000"/>
                </a:solidFill>
              </a:rPr>
              <a:t>– 1</a:t>
            </a:r>
            <a:endParaRPr lang="en-US" sz="3500" dirty="0" smtClean="0">
              <a:solidFill>
                <a:srgbClr val="000000"/>
              </a:solidFill>
            </a:endParaRPr>
          </a:p>
          <a:p>
            <a:pPr marL="457200" indent="-457200" defTabSz="381000" eaLnBrk="0" fontAlgn="base" hangingPunct="0">
              <a:spcBef>
                <a:spcPct val="0"/>
              </a:spcBef>
              <a:spcAft>
                <a:spcPct val="0"/>
              </a:spcAft>
              <a:buFontTx/>
              <a:buAutoNum type="arabicPeriod"/>
            </a:pPr>
            <a:r>
              <a:rPr lang="en-US" sz="3500" dirty="0">
                <a:solidFill>
                  <a:srgbClr val="000000"/>
                </a:solidFill>
              </a:rPr>
              <a:t>Formal Cooperative Learning – Notes pp. 14-20 (</a:t>
            </a:r>
            <a:r>
              <a:rPr lang="en-US" sz="3500" b="1" dirty="0">
                <a:solidFill>
                  <a:srgbClr val="000000"/>
                </a:solidFill>
              </a:rPr>
              <a:t>14-15</a:t>
            </a:r>
            <a:r>
              <a:rPr lang="en-US" sz="3500" dirty="0">
                <a:solidFill>
                  <a:srgbClr val="000000"/>
                </a:solidFill>
              </a:rPr>
              <a:t>) – 2</a:t>
            </a:r>
          </a:p>
          <a:p>
            <a:pPr marL="457200" indent="-457200" defTabSz="381000" eaLnBrk="0" fontAlgn="base" hangingPunct="0">
              <a:spcBef>
                <a:spcPct val="0"/>
              </a:spcBef>
              <a:spcAft>
                <a:spcPct val="0"/>
              </a:spcAft>
              <a:buFontTx/>
              <a:buAutoNum type="arabicPeriod"/>
            </a:pPr>
            <a:r>
              <a:rPr lang="en-US" sz="3500" dirty="0">
                <a:solidFill>
                  <a:srgbClr val="000000"/>
                </a:solidFill>
              </a:rPr>
              <a:t>Cooperative Base Groups </a:t>
            </a:r>
            <a:r>
              <a:rPr lang="en-US" sz="3500" dirty="0" smtClean="0">
                <a:solidFill>
                  <a:srgbClr val="000000"/>
                </a:solidFill>
              </a:rPr>
              <a:t>– Notes pp. </a:t>
            </a:r>
            <a:r>
              <a:rPr lang="en-US" sz="3500" b="1" dirty="0" smtClean="0">
                <a:solidFill>
                  <a:srgbClr val="000000"/>
                </a:solidFill>
              </a:rPr>
              <a:t>21-22</a:t>
            </a:r>
            <a:r>
              <a:rPr lang="en-US" sz="3500" dirty="0" smtClean="0">
                <a:solidFill>
                  <a:srgbClr val="000000"/>
                </a:solidFill>
              </a:rPr>
              <a:t> </a:t>
            </a:r>
            <a:r>
              <a:rPr lang="en-US" sz="3500" dirty="0">
                <a:solidFill>
                  <a:srgbClr val="000000"/>
                </a:solidFill>
              </a:rPr>
              <a:t>– </a:t>
            </a:r>
            <a:r>
              <a:rPr lang="en-US" sz="3500" dirty="0" smtClean="0">
                <a:solidFill>
                  <a:srgbClr val="000000"/>
                </a:solidFill>
              </a:rPr>
              <a:t>3</a:t>
            </a:r>
            <a:endParaRPr lang="en-US" sz="3500" dirty="0">
              <a:solidFill>
                <a:srgbClr val="000000"/>
              </a:solidFill>
            </a:endParaRPr>
          </a:p>
          <a:p>
            <a:pPr marL="457200" indent="-457200" defTabSz="381000" eaLnBrk="0" fontAlgn="base" hangingPunct="0">
              <a:spcBef>
                <a:spcPct val="0"/>
              </a:spcBef>
              <a:spcAft>
                <a:spcPct val="0"/>
              </a:spcAft>
            </a:pPr>
            <a:endParaRPr lang="en-US" sz="3500" dirty="0">
              <a:solidFill>
                <a:srgbClr val="000000"/>
              </a:solidFill>
            </a:endParaRPr>
          </a:p>
        </p:txBody>
      </p:sp>
    </p:spTree>
    <p:custDataLst>
      <p:tags r:id="rId1"/>
    </p:custDataLst>
    <p:extLst>
      <p:ext uri="{BB962C8B-B14F-4D97-AF65-F5344CB8AC3E}">
        <p14:creationId xmlns:p14="http://schemas.microsoft.com/office/powerpoint/2010/main" val="3128770470"/>
      </p:ext>
    </p:extLst>
  </p:cSld>
  <p:clrMapOvr>
    <a:masterClrMapping/>
  </p:clrMapOvr>
  <p:transition advClick="0">
    <p:cover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Cooperative Jigsaw Objectives</a:t>
            </a:r>
          </a:p>
        </p:txBody>
      </p:sp>
      <p:sp>
        <p:nvSpPr>
          <p:cNvPr id="52227" name="Rectangle 3"/>
          <p:cNvSpPr>
            <a:spLocks noGrp="1" noChangeArrowheads="1"/>
          </p:cNvSpPr>
          <p:nvPr>
            <p:ph type="body" idx="1"/>
          </p:nvPr>
        </p:nvSpPr>
        <p:spPr/>
        <p:txBody>
          <a:bodyPr/>
          <a:lstStyle/>
          <a:p>
            <a:pPr>
              <a:lnSpc>
                <a:spcPct val="90000"/>
              </a:lnSpc>
            </a:pPr>
            <a:r>
              <a:rPr lang="en-US" dirty="0"/>
              <a:t>Participants will be able to list and describe features of </a:t>
            </a:r>
            <a:r>
              <a:rPr lang="en-US" dirty="0" smtClean="0"/>
              <a:t>Informal, Formal </a:t>
            </a:r>
            <a:r>
              <a:rPr lang="en-US" dirty="0"/>
              <a:t>and Base Cooperative Groups</a:t>
            </a:r>
          </a:p>
          <a:p>
            <a:pPr>
              <a:lnSpc>
                <a:spcPct val="90000"/>
              </a:lnSpc>
            </a:pPr>
            <a:r>
              <a:rPr lang="en-US" dirty="0"/>
              <a:t>Participants will be able to elaborate on multiple ways Positive Interdependence and Individual Accountability were structured</a:t>
            </a:r>
          </a:p>
          <a:p>
            <a:pPr>
              <a:lnSpc>
                <a:spcPct val="90000"/>
              </a:lnSpc>
            </a:pPr>
            <a:r>
              <a:rPr lang="en-US" dirty="0"/>
              <a:t>Participants will identify features to implement in their own lesson plans</a:t>
            </a:r>
          </a:p>
        </p:txBody>
      </p:sp>
    </p:spTree>
    <p:custDataLst>
      <p:tags r:id="rId1"/>
    </p:custDataLst>
    <p:extLst>
      <p:ext uri="{BB962C8B-B14F-4D97-AF65-F5344CB8AC3E}">
        <p14:creationId xmlns:p14="http://schemas.microsoft.com/office/powerpoint/2010/main" val="319335903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077" name="Text Box 5"/>
          <p:cNvSpPr txBox="1">
            <a:spLocks noChangeArrowheads="1"/>
          </p:cNvSpPr>
          <p:nvPr/>
        </p:nvSpPr>
        <p:spPr bwMode="auto">
          <a:xfrm>
            <a:off x="288925" y="269875"/>
            <a:ext cx="8397875" cy="457200"/>
          </a:xfrm>
          <a:prstGeom prst="rect">
            <a:avLst/>
          </a:prstGeom>
          <a:noFill/>
          <a:ln w="9525">
            <a:noFill/>
            <a:miter lim="800000"/>
            <a:headEnd/>
            <a:tailEnd/>
          </a:ln>
          <a:effectLst/>
        </p:spPr>
        <p:txBody>
          <a:bodyPr>
            <a:spAutoFit/>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079" name="Text Box 7"/>
          <p:cNvSpPr txBox="1">
            <a:spLocks noChangeArrowheads="1"/>
          </p:cNvSpPr>
          <p:nvPr/>
        </p:nvSpPr>
        <p:spPr bwMode="auto">
          <a:xfrm>
            <a:off x="288925" y="269875"/>
            <a:ext cx="8626475" cy="6473825"/>
          </a:xfrm>
          <a:prstGeom prst="rect">
            <a:avLst/>
          </a:prstGeom>
          <a:noFill/>
          <a:ln w="9525">
            <a:noFill/>
            <a:miter lim="800000"/>
            <a:headEnd/>
            <a:tailEnd/>
          </a:ln>
          <a:effectLst/>
        </p:spPr>
        <p:txBody>
          <a:bodyPr>
            <a:spAutoFit/>
          </a:bodyPr>
          <a:lstStyle/>
          <a:p>
            <a:pPr algn="ctr" eaLnBrk="0" fontAlgn="base" hangingPunct="0">
              <a:spcBef>
                <a:spcPct val="0"/>
              </a:spcBef>
              <a:spcAft>
                <a:spcPct val="0"/>
              </a:spcAft>
            </a:pPr>
            <a:r>
              <a:rPr lang="en-US" sz="1400" b="1">
                <a:solidFill>
                  <a:srgbClr val="000000"/>
                </a:solidFill>
                <a:latin typeface="Times New Roman" pitchFamily="18" charset="0"/>
              </a:rPr>
              <a:t>Jigsaw Procedure (Adapted from Johnson, Johnson &amp; Smith, 1998)</a:t>
            </a:r>
          </a:p>
          <a:p>
            <a:pPr eaLnBrk="0" fontAlgn="base" hangingPunct="0">
              <a:spcBef>
                <a:spcPct val="0"/>
              </a:spcBef>
              <a:spcAft>
                <a:spcPct val="0"/>
              </a:spcAft>
            </a:pPr>
            <a:endParaRPr lang="en-US" sz="1400" b="1">
              <a:solidFill>
                <a:srgbClr val="000000"/>
              </a:solidFill>
              <a:latin typeface="Times New Roman" pitchFamily="18" charset="0"/>
            </a:endParaRPr>
          </a:p>
          <a:p>
            <a:pPr eaLnBrk="0" fontAlgn="base" hangingPunct="0">
              <a:spcBef>
                <a:spcPct val="0"/>
              </a:spcBef>
              <a:spcAft>
                <a:spcPct val="0"/>
              </a:spcAft>
            </a:pPr>
            <a:r>
              <a:rPr lang="en-US" sz="1400">
                <a:solidFill>
                  <a:srgbClr val="000000"/>
                </a:solidFill>
                <a:latin typeface="Times New Roman" pitchFamily="18" charset="0"/>
              </a:rPr>
              <a:t>When you have information you need to communicate to students, an alternative to lecturing is a procedure for structuring cooperative learning groups called jigsaw (Aronson, 1978).</a:t>
            </a:r>
          </a:p>
          <a:p>
            <a:pPr eaLnBrk="0" fontAlgn="base" hangingPunct="0">
              <a:spcBef>
                <a:spcPct val="0"/>
              </a:spcBef>
              <a:spcAft>
                <a:spcPct val="0"/>
              </a:spcAft>
            </a:pPr>
            <a:endParaRPr lang="en-US" sz="1400">
              <a:solidFill>
                <a:srgbClr val="000000"/>
              </a:solidFill>
              <a:latin typeface="Times New Roman" pitchFamily="18" charset="0"/>
            </a:endParaRPr>
          </a:p>
          <a:p>
            <a:pPr eaLnBrk="0" fontAlgn="base" hangingPunct="0">
              <a:spcBef>
                <a:spcPct val="0"/>
              </a:spcBef>
              <a:spcAft>
                <a:spcPct val="0"/>
              </a:spcAft>
            </a:pPr>
            <a:r>
              <a:rPr lang="en-US" sz="1400">
                <a:solidFill>
                  <a:srgbClr val="000000"/>
                </a:solidFill>
                <a:latin typeface="Times New Roman" pitchFamily="18" charset="0"/>
              </a:rPr>
              <a:t>Task:  Think of a reading assignment you will give in the near future.  Divide the assignment into multiple (2- 4) parts.  Plan how you will use the jigsaw procedure. </a:t>
            </a:r>
          </a:p>
          <a:p>
            <a:pPr eaLnBrk="0" fontAlgn="base" hangingPunct="0">
              <a:spcBef>
                <a:spcPct val="0"/>
              </a:spcBef>
              <a:spcAft>
                <a:spcPct val="0"/>
              </a:spcAft>
            </a:pPr>
            <a:endParaRPr lang="en-US" sz="1400">
              <a:solidFill>
                <a:srgbClr val="000000"/>
              </a:solidFill>
              <a:latin typeface="Times New Roman" pitchFamily="18" charset="0"/>
            </a:endParaRPr>
          </a:p>
          <a:p>
            <a:pPr eaLnBrk="0" fontAlgn="base" hangingPunct="0">
              <a:spcBef>
                <a:spcPct val="0"/>
              </a:spcBef>
              <a:spcAft>
                <a:spcPct val="0"/>
              </a:spcAft>
            </a:pPr>
            <a:r>
              <a:rPr lang="en-US" sz="1400">
                <a:solidFill>
                  <a:srgbClr val="000000"/>
                </a:solidFill>
                <a:latin typeface="Times New Roman" pitchFamily="18" charset="0"/>
              </a:rPr>
              <a:t>Procedure: Positive Interdependence is structured in the jigsaw method through creating resource interdependence.  The steps for structuring a "jigsaw" lesson are:</a:t>
            </a:r>
          </a:p>
          <a:p>
            <a:pPr eaLnBrk="0" fontAlgn="base" hangingPunct="0">
              <a:spcBef>
                <a:spcPct val="0"/>
              </a:spcBef>
              <a:spcAft>
                <a:spcPct val="0"/>
              </a:spcAft>
            </a:pPr>
            <a:endParaRPr lang="en-US" sz="1400">
              <a:solidFill>
                <a:srgbClr val="000000"/>
              </a:solidFill>
              <a:latin typeface="Times New Roman" pitchFamily="18" charset="0"/>
            </a:endParaRPr>
          </a:p>
          <a:p>
            <a:pPr eaLnBrk="0" fontAlgn="base" hangingPunct="0">
              <a:spcBef>
                <a:spcPct val="0"/>
              </a:spcBef>
              <a:spcAft>
                <a:spcPct val="0"/>
              </a:spcAft>
            </a:pPr>
            <a:r>
              <a:rPr lang="en-US" sz="1400">
                <a:solidFill>
                  <a:srgbClr val="000000"/>
                </a:solidFill>
                <a:latin typeface="Times New Roman" pitchFamily="18" charset="0"/>
              </a:rPr>
              <a:t> 1. Cooperative Groups:  Distribute a set of instructions and materials to each group.  The set needs to be divisible into the number of members of the group (2, 3, or 4 parts).  Give each member one part of the set of materials.</a:t>
            </a:r>
          </a:p>
          <a:p>
            <a:pPr eaLnBrk="0" fontAlgn="base" hangingPunct="0">
              <a:spcBef>
                <a:spcPct val="0"/>
              </a:spcBef>
              <a:spcAft>
                <a:spcPct val="0"/>
              </a:spcAft>
            </a:pPr>
            <a:endParaRPr lang="en-US" sz="1400">
              <a:solidFill>
                <a:srgbClr val="000000"/>
              </a:solidFill>
              <a:latin typeface="Times New Roman" pitchFamily="18" charset="0"/>
            </a:endParaRPr>
          </a:p>
          <a:p>
            <a:pPr eaLnBrk="0" fontAlgn="base" hangingPunct="0">
              <a:spcBef>
                <a:spcPct val="0"/>
              </a:spcBef>
              <a:spcAft>
                <a:spcPct val="0"/>
              </a:spcAft>
            </a:pPr>
            <a:r>
              <a:rPr lang="en-US" sz="1400">
                <a:solidFill>
                  <a:srgbClr val="000000"/>
                </a:solidFill>
                <a:latin typeface="Times New Roman" pitchFamily="18" charset="0"/>
              </a:rPr>
              <a:t> 2. Preparation Pairs:  Assign students the cooperative task of meeting with someone else in the class who is a member of another learning group and who has the same section of the material to complete two tasks:</a:t>
            </a:r>
          </a:p>
          <a:p>
            <a:pPr eaLnBrk="0" fontAlgn="base" hangingPunct="0">
              <a:spcBef>
                <a:spcPct val="0"/>
              </a:spcBef>
              <a:spcAft>
                <a:spcPct val="0"/>
              </a:spcAft>
            </a:pPr>
            <a:r>
              <a:rPr lang="en-US" sz="1400">
                <a:solidFill>
                  <a:srgbClr val="000000"/>
                </a:solidFill>
                <a:latin typeface="Times New Roman" pitchFamily="18" charset="0"/>
              </a:rPr>
              <a:t>  a. Learning and becoming an expert on their material.</a:t>
            </a:r>
          </a:p>
          <a:p>
            <a:pPr eaLnBrk="0" fontAlgn="base" hangingPunct="0">
              <a:spcBef>
                <a:spcPct val="0"/>
              </a:spcBef>
              <a:spcAft>
                <a:spcPct val="0"/>
              </a:spcAft>
            </a:pPr>
            <a:r>
              <a:rPr lang="en-US" sz="1400">
                <a:solidFill>
                  <a:srgbClr val="000000"/>
                </a:solidFill>
                <a:latin typeface="Times New Roman" pitchFamily="18" charset="0"/>
              </a:rPr>
              <a:t>  b. Planning how to teach the material to the other members of their group.</a:t>
            </a:r>
          </a:p>
          <a:p>
            <a:pPr eaLnBrk="0" fontAlgn="base" hangingPunct="0">
              <a:spcBef>
                <a:spcPct val="0"/>
              </a:spcBef>
              <a:spcAft>
                <a:spcPct val="0"/>
              </a:spcAft>
            </a:pPr>
            <a:endParaRPr lang="en-US" sz="1400">
              <a:solidFill>
                <a:srgbClr val="000000"/>
              </a:solidFill>
              <a:latin typeface="Times New Roman" pitchFamily="18" charset="0"/>
            </a:endParaRPr>
          </a:p>
          <a:p>
            <a:pPr eaLnBrk="0" fontAlgn="base" hangingPunct="0">
              <a:spcBef>
                <a:spcPct val="0"/>
              </a:spcBef>
              <a:spcAft>
                <a:spcPct val="0"/>
              </a:spcAft>
            </a:pPr>
            <a:r>
              <a:rPr lang="en-US" sz="1400">
                <a:solidFill>
                  <a:srgbClr val="000000"/>
                </a:solidFill>
                <a:latin typeface="Times New Roman" pitchFamily="18" charset="0"/>
              </a:rPr>
              <a:t> 3. Practice Pairs:  Assign students the cooperative task of meeting with someone else in the class who is a member of another learning group and who has learned the same material and share ideas as to how the material may best be taught.  These "practice pairs" review what each plans to teach their group and how.  The best ideas of both are incorporated into each presentation.</a:t>
            </a:r>
          </a:p>
          <a:p>
            <a:pPr eaLnBrk="0" fontAlgn="base" hangingPunct="0">
              <a:spcBef>
                <a:spcPct val="0"/>
              </a:spcBef>
              <a:spcAft>
                <a:spcPct val="0"/>
              </a:spcAft>
            </a:pPr>
            <a:endParaRPr lang="en-US" sz="1400">
              <a:solidFill>
                <a:srgbClr val="000000"/>
              </a:solidFill>
              <a:latin typeface="Times New Roman" pitchFamily="18" charset="0"/>
            </a:endParaRPr>
          </a:p>
          <a:p>
            <a:pPr eaLnBrk="0" fontAlgn="base" hangingPunct="0">
              <a:spcBef>
                <a:spcPct val="0"/>
              </a:spcBef>
              <a:spcAft>
                <a:spcPct val="0"/>
              </a:spcAft>
            </a:pPr>
            <a:r>
              <a:rPr lang="en-US" sz="1400">
                <a:solidFill>
                  <a:srgbClr val="000000"/>
                </a:solidFill>
                <a:latin typeface="Times New Roman" pitchFamily="18" charset="0"/>
              </a:rPr>
              <a:t> 4. Cooperative Group:  Assign students the cooperative tasks of:</a:t>
            </a:r>
          </a:p>
          <a:p>
            <a:pPr eaLnBrk="0" fontAlgn="base" hangingPunct="0">
              <a:spcBef>
                <a:spcPct val="0"/>
              </a:spcBef>
              <a:spcAft>
                <a:spcPct val="0"/>
              </a:spcAft>
            </a:pPr>
            <a:r>
              <a:rPr lang="en-US" sz="1400">
                <a:solidFill>
                  <a:srgbClr val="000000"/>
                </a:solidFill>
                <a:latin typeface="Times New Roman" pitchFamily="18" charset="0"/>
              </a:rPr>
              <a:t>  a. Teaching their area of expertise to the other group members.</a:t>
            </a:r>
          </a:p>
          <a:p>
            <a:pPr eaLnBrk="0" fontAlgn="base" hangingPunct="0">
              <a:spcBef>
                <a:spcPct val="0"/>
              </a:spcBef>
              <a:spcAft>
                <a:spcPct val="0"/>
              </a:spcAft>
            </a:pPr>
            <a:r>
              <a:rPr lang="en-US" sz="1400">
                <a:solidFill>
                  <a:srgbClr val="000000"/>
                </a:solidFill>
                <a:latin typeface="Times New Roman" pitchFamily="18" charset="0"/>
              </a:rPr>
              <a:t>  b. Learning the material being taught by the other members.</a:t>
            </a:r>
          </a:p>
          <a:p>
            <a:pPr eaLnBrk="0" fontAlgn="base" hangingPunct="0">
              <a:spcBef>
                <a:spcPct val="0"/>
              </a:spcBef>
              <a:spcAft>
                <a:spcPct val="0"/>
              </a:spcAft>
            </a:pPr>
            <a:endParaRPr lang="en-US" sz="1400">
              <a:solidFill>
                <a:srgbClr val="000000"/>
              </a:solidFill>
              <a:latin typeface="Times New Roman" pitchFamily="18" charset="0"/>
            </a:endParaRPr>
          </a:p>
          <a:p>
            <a:pPr eaLnBrk="0" fontAlgn="base" hangingPunct="0">
              <a:spcBef>
                <a:spcPct val="0"/>
              </a:spcBef>
              <a:spcAft>
                <a:spcPct val="0"/>
              </a:spcAft>
            </a:pPr>
            <a:r>
              <a:rPr lang="en-US" sz="1400">
                <a:solidFill>
                  <a:srgbClr val="000000"/>
                </a:solidFill>
                <a:latin typeface="Times New Roman" pitchFamily="18" charset="0"/>
              </a:rPr>
              <a:t> 5. Evaluation:  Assess students' degree of mastery of all the material.  Recognize those groups where all members reach the preset criterion of excellence.</a:t>
            </a:r>
          </a:p>
        </p:txBody>
      </p:sp>
    </p:spTree>
    <p:custDataLst>
      <p:tags r:id="rId1"/>
    </p:custDataLst>
    <p:extLst>
      <p:ext uri="{BB962C8B-B14F-4D97-AF65-F5344CB8AC3E}">
        <p14:creationId xmlns:p14="http://schemas.microsoft.com/office/powerpoint/2010/main" val="1983053411"/>
      </p:ext>
    </p:extLst>
  </p:cSld>
  <p:clrMapOvr>
    <a:masterClrMapping/>
  </p:clrMapOvr>
  <p:transition advClick="0">
    <p:cover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27013" y="339725"/>
            <a:ext cx="8745537" cy="5111750"/>
          </a:xfrm>
          <a:prstGeom prst="rect">
            <a:avLst/>
          </a:prstGeom>
          <a:noFill/>
          <a:ln w="9525">
            <a:noFill/>
            <a:miter lim="800000"/>
            <a:headEnd/>
            <a:tailEnd/>
          </a:ln>
        </p:spPr>
        <p:txBody>
          <a:bodyPr lIns="0" tIns="0" rIns="0" bIns="0">
            <a:spAutoFit/>
          </a:bodyPr>
          <a:lstStyle/>
          <a:p>
            <a:pPr algn="ctr" defTabSz="381000" eaLnBrk="0" fontAlgn="base" hangingPunct="0">
              <a:spcBef>
                <a:spcPct val="0"/>
              </a:spcBef>
              <a:spcAft>
                <a:spcPct val="0"/>
              </a:spcAft>
            </a:pPr>
            <a:r>
              <a:rPr lang="en-US" sz="2400">
                <a:solidFill>
                  <a:srgbClr val="000000"/>
                </a:solidFill>
              </a:rPr>
              <a:t>Preparation Pairs </a:t>
            </a:r>
          </a:p>
          <a:p>
            <a:pPr defTabSz="381000" eaLnBrk="0" fontAlgn="base" hangingPunct="0">
              <a:spcBef>
                <a:spcPct val="0"/>
              </a:spcBef>
              <a:spcAft>
                <a:spcPct val="0"/>
              </a:spcAft>
            </a:pPr>
            <a:endParaRPr lang="en-US" sz="2400">
              <a:solidFill>
                <a:srgbClr val="000000"/>
              </a:solidFill>
            </a:endParaRPr>
          </a:p>
          <a:p>
            <a:pPr defTabSz="381000" eaLnBrk="0" fontAlgn="base" hangingPunct="0">
              <a:spcBef>
                <a:spcPct val="0"/>
              </a:spcBef>
              <a:spcAft>
                <a:spcPct val="0"/>
              </a:spcAft>
            </a:pPr>
            <a:r>
              <a:rPr lang="en-US" sz="2400">
                <a:solidFill>
                  <a:srgbClr val="000000"/>
                </a:solidFill>
              </a:rPr>
              <a:t>TASKS:</a:t>
            </a:r>
          </a:p>
          <a:p>
            <a:pPr defTabSz="381000" eaLnBrk="0" fontAlgn="base" hangingPunct="0">
              <a:spcBef>
                <a:spcPct val="0"/>
              </a:spcBef>
              <a:spcAft>
                <a:spcPct val="0"/>
              </a:spcAft>
            </a:pPr>
            <a:r>
              <a:rPr lang="en-US" sz="2400">
                <a:solidFill>
                  <a:srgbClr val="000000"/>
                </a:solidFill>
              </a:rPr>
              <a:t>	a.	Master Assigned Material – Skim Chapter</a:t>
            </a:r>
          </a:p>
          <a:p>
            <a:pPr defTabSz="381000" eaLnBrk="0" fontAlgn="base" hangingPunct="0">
              <a:spcBef>
                <a:spcPct val="0"/>
              </a:spcBef>
              <a:spcAft>
                <a:spcPct val="0"/>
              </a:spcAft>
            </a:pPr>
            <a:r>
              <a:rPr lang="en-US" sz="2400">
                <a:solidFill>
                  <a:srgbClr val="000000"/>
                </a:solidFill>
              </a:rPr>
              <a:t>	b.	Plan How to Teach It To Group</a:t>
            </a:r>
          </a:p>
          <a:p>
            <a:pPr defTabSz="381000" eaLnBrk="0" fontAlgn="base" hangingPunct="0">
              <a:spcBef>
                <a:spcPct val="0"/>
              </a:spcBef>
              <a:spcAft>
                <a:spcPct val="0"/>
              </a:spcAft>
            </a:pPr>
            <a:endParaRPr lang="en-US" sz="2400">
              <a:solidFill>
                <a:srgbClr val="000000"/>
              </a:solidFill>
            </a:endParaRPr>
          </a:p>
          <a:p>
            <a:pPr defTabSz="381000" eaLnBrk="0" fontAlgn="base" hangingPunct="0">
              <a:spcBef>
                <a:spcPct val="0"/>
              </a:spcBef>
              <a:spcAft>
                <a:spcPct val="0"/>
              </a:spcAft>
            </a:pPr>
            <a:r>
              <a:rPr lang="en-US" sz="2400">
                <a:solidFill>
                  <a:srgbClr val="000000"/>
                </a:solidFill>
              </a:rPr>
              <a:t>PREPARE TO TEACH:</a:t>
            </a:r>
          </a:p>
          <a:p>
            <a:pPr defTabSz="381000" eaLnBrk="0" fontAlgn="base" hangingPunct="0">
              <a:spcBef>
                <a:spcPct val="0"/>
              </a:spcBef>
              <a:spcAft>
                <a:spcPct val="0"/>
              </a:spcAft>
            </a:pPr>
            <a:r>
              <a:rPr lang="en-US" sz="2400">
                <a:solidFill>
                  <a:srgbClr val="000000"/>
                </a:solidFill>
              </a:rPr>
              <a:t>	a.	List Major Points You Wish to Teach – 3 – 5 points</a:t>
            </a:r>
          </a:p>
          <a:p>
            <a:pPr defTabSz="381000" eaLnBrk="0" fontAlgn="base" hangingPunct="0">
              <a:spcBef>
                <a:spcPct val="0"/>
              </a:spcBef>
              <a:spcAft>
                <a:spcPct val="0"/>
              </a:spcAft>
            </a:pPr>
            <a:r>
              <a:rPr lang="en-US" sz="2400">
                <a:solidFill>
                  <a:srgbClr val="000000"/>
                </a:solidFill>
              </a:rPr>
              <a:t>	b.	List Practical Advice Related to Major Points</a:t>
            </a:r>
          </a:p>
          <a:p>
            <a:pPr defTabSz="381000" eaLnBrk="0" fontAlgn="base" hangingPunct="0">
              <a:spcBef>
                <a:spcPct val="0"/>
              </a:spcBef>
              <a:spcAft>
                <a:spcPct val="0"/>
              </a:spcAft>
            </a:pPr>
            <a:r>
              <a:rPr lang="en-US" sz="2400">
                <a:solidFill>
                  <a:srgbClr val="000000"/>
                </a:solidFill>
              </a:rPr>
              <a:t>	c.	Prepare Visual Aids/Graphical Organizers</a:t>
            </a:r>
          </a:p>
          <a:p>
            <a:pPr defTabSz="381000" eaLnBrk="0" fontAlgn="base" hangingPunct="0">
              <a:spcBef>
                <a:spcPct val="0"/>
              </a:spcBef>
              <a:spcAft>
                <a:spcPct val="0"/>
              </a:spcAft>
            </a:pPr>
            <a:r>
              <a:rPr lang="en-US" sz="2400">
                <a:solidFill>
                  <a:srgbClr val="000000"/>
                </a:solidFill>
              </a:rPr>
              <a:t>	d.	Prepare Procedure to Make Learners Active, Not Passive</a:t>
            </a:r>
          </a:p>
          <a:p>
            <a:pPr defTabSz="381000" eaLnBrk="0" fontAlgn="base" hangingPunct="0">
              <a:spcBef>
                <a:spcPct val="0"/>
              </a:spcBef>
              <a:spcAft>
                <a:spcPct val="0"/>
              </a:spcAft>
            </a:pPr>
            <a:endParaRPr lang="en-US" sz="2400">
              <a:solidFill>
                <a:srgbClr val="000000"/>
              </a:solidFill>
            </a:endParaRPr>
          </a:p>
          <a:p>
            <a:pPr defTabSz="381000" eaLnBrk="0" fontAlgn="base" hangingPunct="0">
              <a:spcBef>
                <a:spcPct val="0"/>
              </a:spcBef>
              <a:spcAft>
                <a:spcPct val="0"/>
              </a:spcAft>
            </a:pPr>
            <a:r>
              <a:rPr lang="en-US" sz="2400">
                <a:solidFill>
                  <a:srgbClr val="000000"/>
                </a:solidFill>
              </a:rPr>
              <a:t>COOPERATIVE: One Teaching Plan From The Two Of You, Both Of You Must Be Ready to Teach</a:t>
            </a:r>
          </a:p>
        </p:txBody>
      </p:sp>
    </p:spTree>
    <p:custDataLst>
      <p:tags r:id="rId1"/>
    </p:custDataLst>
    <p:extLst>
      <p:ext uri="{BB962C8B-B14F-4D97-AF65-F5344CB8AC3E}">
        <p14:creationId xmlns:p14="http://schemas.microsoft.com/office/powerpoint/2010/main" val="3042534416"/>
      </p:ext>
    </p:extLst>
  </p:cSld>
  <p:clrMapOvr>
    <a:masterClrMapping/>
  </p:clrMapOvr>
  <p:transition advClick="0">
    <p:cover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04800" y="533400"/>
            <a:ext cx="8474075" cy="3657600"/>
          </a:xfrm>
          <a:prstGeom prst="rect">
            <a:avLst/>
          </a:prstGeom>
          <a:noFill/>
          <a:ln w="9525">
            <a:noFill/>
            <a:miter lim="800000"/>
            <a:headEnd/>
            <a:tailEnd/>
          </a:ln>
        </p:spPr>
        <p:txBody>
          <a:bodyPr lIns="0" tIns="0" rIns="0" bIns="0">
            <a:spAutoFit/>
          </a:bodyPr>
          <a:lstStyle/>
          <a:p>
            <a:pPr algn="ctr" defTabSz="381000" eaLnBrk="0" fontAlgn="base" hangingPunct="0">
              <a:spcBef>
                <a:spcPct val="0"/>
              </a:spcBef>
              <a:spcAft>
                <a:spcPct val="0"/>
              </a:spcAft>
            </a:pPr>
            <a:r>
              <a:rPr lang="en-US" sz="4000">
                <a:solidFill>
                  <a:srgbClr val="000000"/>
                </a:solidFill>
              </a:rPr>
              <a:t>Processing</a:t>
            </a:r>
          </a:p>
          <a:p>
            <a:pPr defTabSz="381000" eaLnBrk="0" fontAlgn="base" hangingPunct="0">
              <a:spcBef>
                <a:spcPct val="0"/>
              </a:spcBef>
              <a:spcAft>
                <a:spcPct val="0"/>
              </a:spcAft>
            </a:pPr>
            <a:endParaRPr lang="en-US" sz="4000">
              <a:solidFill>
                <a:srgbClr val="000000"/>
              </a:solidFill>
            </a:endParaRPr>
          </a:p>
          <a:p>
            <a:pPr defTabSz="381000" eaLnBrk="0" fontAlgn="base" hangingPunct="0">
              <a:spcBef>
                <a:spcPct val="0"/>
              </a:spcBef>
              <a:spcAft>
                <a:spcPct val="0"/>
              </a:spcAft>
            </a:pPr>
            <a:r>
              <a:rPr lang="en-US" sz="4000">
                <a:solidFill>
                  <a:srgbClr val="000000"/>
                </a:solidFill>
              </a:rPr>
              <a:t>Please complete the sentence: </a:t>
            </a:r>
          </a:p>
          <a:p>
            <a:pPr defTabSz="381000" eaLnBrk="0" fontAlgn="base" hangingPunct="0">
              <a:spcBef>
                <a:spcPct val="0"/>
              </a:spcBef>
              <a:spcAft>
                <a:spcPct val="0"/>
              </a:spcAft>
            </a:pPr>
            <a:endParaRPr lang="en-US" sz="4000">
              <a:solidFill>
                <a:srgbClr val="000000"/>
              </a:solidFill>
            </a:endParaRPr>
          </a:p>
          <a:p>
            <a:pPr defTabSz="381000" eaLnBrk="0" fontAlgn="base" hangingPunct="0">
              <a:spcBef>
                <a:spcPct val="0"/>
              </a:spcBef>
              <a:spcAft>
                <a:spcPct val="0"/>
              </a:spcAft>
            </a:pPr>
            <a:r>
              <a:rPr lang="en-US" sz="4000">
                <a:solidFill>
                  <a:srgbClr val="000000"/>
                </a:solidFill>
              </a:rPr>
              <a:t>One thing you did that helped me learn was . . .</a:t>
            </a:r>
          </a:p>
        </p:txBody>
      </p:sp>
    </p:spTree>
    <p:custDataLst>
      <p:tags r:id="rId1"/>
    </p:custDataLst>
    <p:extLst>
      <p:ext uri="{BB962C8B-B14F-4D97-AF65-F5344CB8AC3E}">
        <p14:creationId xmlns:p14="http://schemas.microsoft.com/office/powerpoint/2010/main" val="439981835"/>
      </p:ext>
    </p:extLst>
  </p:cSld>
  <p:clrMapOvr>
    <a:masterClrMapping/>
  </p:clrMapOvr>
  <p:transition advClick="0">
    <p:cover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04800" y="533400"/>
            <a:ext cx="8474075" cy="5848350"/>
          </a:xfrm>
          <a:prstGeom prst="rect">
            <a:avLst/>
          </a:prstGeom>
          <a:noFill/>
          <a:ln w="9525">
            <a:noFill/>
            <a:miter lim="800000"/>
            <a:headEnd/>
            <a:tailEnd/>
          </a:ln>
        </p:spPr>
        <p:txBody>
          <a:bodyPr lIns="0" tIns="0" rIns="0" bIns="0">
            <a:spAutoFit/>
          </a:bodyPr>
          <a:lstStyle/>
          <a:p>
            <a:pPr marL="457200" indent="-457200" algn="ctr" defTabSz="381000" fontAlgn="base">
              <a:spcBef>
                <a:spcPct val="0"/>
              </a:spcBef>
              <a:spcAft>
                <a:spcPct val="0"/>
              </a:spcAft>
            </a:pPr>
            <a:r>
              <a:rPr lang="en-US" sz="3200">
                <a:solidFill>
                  <a:srgbClr val="000000"/>
                </a:solidFill>
              </a:rPr>
              <a:t>Consulting/Practice Pairs </a:t>
            </a:r>
          </a:p>
          <a:p>
            <a:pPr marL="457200" indent="-457200" defTabSz="381000" fontAlgn="base">
              <a:spcBef>
                <a:spcPct val="0"/>
              </a:spcBef>
              <a:spcAft>
                <a:spcPct val="0"/>
              </a:spcAft>
            </a:pPr>
            <a:endParaRPr lang="en-US" sz="3200">
              <a:solidFill>
                <a:srgbClr val="000000"/>
              </a:solidFill>
            </a:endParaRPr>
          </a:p>
          <a:p>
            <a:pPr marL="457200" indent="-457200" defTabSz="381000" fontAlgn="base">
              <a:spcBef>
                <a:spcPct val="0"/>
              </a:spcBef>
              <a:spcAft>
                <a:spcPct val="0"/>
              </a:spcAft>
            </a:pPr>
            <a:r>
              <a:rPr lang="en-US" sz="3200">
                <a:solidFill>
                  <a:srgbClr val="000000"/>
                </a:solidFill>
              </a:rPr>
              <a:t>TASKS:</a:t>
            </a:r>
          </a:p>
          <a:p>
            <a:pPr marL="457200" indent="-457200" defTabSz="381000" fontAlgn="base">
              <a:spcBef>
                <a:spcPct val="0"/>
              </a:spcBef>
              <a:spcAft>
                <a:spcPct val="0"/>
              </a:spcAft>
              <a:buFontTx/>
              <a:buAutoNum type="arabicPeriod"/>
            </a:pPr>
            <a:r>
              <a:rPr lang="en-US" sz="3200">
                <a:solidFill>
                  <a:srgbClr val="000000"/>
                </a:solidFill>
              </a:rPr>
              <a:t>Find Someone Who Prepared To Teach the Same Section</a:t>
            </a:r>
          </a:p>
          <a:p>
            <a:pPr marL="457200" indent="-457200" defTabSz="381000" fontAlgn="base">
              <a:spcBef>
                <a:spcPct val="0"/>
              </a:spcBef>
              <a:spcAft>
                <a:spcPct val="0"/>
              </a:spcAft>
              <a:buFontTx/>
              <a:buAutoNum type="arabicPeriod"/>
            </a:pPr>
            <a:r>
              <a:rPr lang="en-US" sz="3200">
                <a:solidFill>
                  <a:srgbClr val="000000"/>
                </a:solidFill>
              </a:rPr>
              <a:t>Prepare Your Teaching Plan</a:t>
            </a:r>
          </a:p>
          <a:p>
            <a:pPr marL="457200" indent="-457200" defTabSz="381000" fontAlgn="base">
              <a:spcBef>
                <a:spcPct val="0"/>
              </a:spcBef>
              <a:spcAft>
                <a:spcPct val="0"/>
              </a:spcAft>
              <a:buFontTx/>
              <a:buAutoNum type="arabicPeriod"/>
            </a:pPr>
            <a:r>
              <a:rPr lang="en-US" sz="3200">
                <a:solidFill>
                  <a:srgbClr val="000000"/>
                </a:solidFill>
              </a:rPr>
              <a:t>Listen Carefully To Other’s Teaching Plan</a:t>
            </a:r>
          </a:p>
          <a:p>
            <a:pPr marL="457200" indent="-457200" defTabSz="381000" fontAlgn="base">
              <a:spcBef>
                <a:spcPct val="0"/>
              </a:spcBef>
              <a:spcAft>
                <a:spcPct val="0"/>
              </a:spcAft>
              <a:buFontTx/>
              <a:buAutoNum type="arabicPeriod"/>
            </a:pPr>
            <a:r>
              <a:rPr lang="en-US" sz="3200">
                <a:solidFill>
                  <a:srgbClr val="000000"/>
                </a:solidFill>
              </a:rPr>
              <a:t>Incorporate Other’s Best Ideas Into Your     Plan</a:t>
            </a:r>
          </a:p>
          <a:p>
            <a:pPr marL="457200" indent="-457200" defTabSz="381000" fontAlgn="base">
              <a:spcBef>
                <a:spcPct val="0"/>
              </a:spcBef>
              <a:spcAft>
                <a:spcPct val="0"/>
              </a:spcAft>
            </a:pPr>
            <a:endParaRPr lang="en-US" sz="3200">
              <a:solidFill>
                <a:srgbClr val="000000"/>
              </a:solidFill>
            </a:endParaRPr>
          </a:p>
          <a:p>
            <a:pPr marL="457200" indent="-457200" defTabSz="381000" fontAlgn="base">
              <a:spcBef>
                <a:spcPct val="0"/>
              </a:spcBef>
              <a:spcAft>
                <a:spcPct val="0"/>
              </a:spcAft>
            </a:pPr>
            <a:r>
              <a:rPr lang="en-US" sz="3200">
                <a:solidFill>
                  <a:srgbClr val="000000"/>
                </a:solidFill>
              </a:rPr>
              <a:t>COOPERATIVE: Ensure Both of You Are Ready to Teach</a:t>
            </a:r>
          </a:p>
        </p:txBody>
      </p:sp>
    </p:spTree>
    <p:custDataLst>
      <p:tags r:id="rId1"/>
    </p:custDataLst>
    <p:extLst>
      <p:ext uri="{BB962C8B-B14F-4D97-AF65-F5344CB8AC3E}">
        <p14:creationId xmlns:p14="http://schemas.microsoft.com/office/powerpoint/2010/main" val="3004878255"/>
      </p:ext>
    </p:extLst>
  </p:cSld>
  <p:clrMapOvr>
    <a:masterClrMapping/>
  </p:clrMapOvr>
  <p:transition advClick="0">
    <p:cover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85750" y="163513"/>
            <a:ext cx="8666163" cy="6316662"/>
          </a:xfrm>
          <a:prstGeom prst="rect">
            <a:avLst/>
          </a:prstGeom>
          <a:noFill/>
          <a:ln w="9525">
            <a:noFill/>
            <a:miter lim="800000"/>
            <a:headEnd/>
            <a:tailEnd/>
          </a:ln>
        </p:spPr>
        <p:txBody>
          <a:bodyPr lIns="0" tIns="0" rIns="0" bIns="0">
            <a:spAutoFit/>
          </a:bodyPr>
          <a:lstStyle/>
          <a:p>
            <a:pPr algn="ctr" defTabSz="381000" eaLnBrk="0" fontAlgn="base" hangingPunct="0">
              <a:spcBef>
                <a:spcPct val="0"/>
              </a:spcBef>
              <a:spcAft>
                <a:spcPct val="0"/>
              </a:spcAft>
            </a:pPr>
            <a:r>
              <a:rPr lang="en-US" b="1" dirty="0">
                <a:solidFill>
                  <a:srgbClr val="000000"/>
                </a:solidFill>
              </a:rPr>
              <a:t>Teach and Learn Group</a:t>
            </a:r>
          </a:p>
          <a:p>
            <a:pPr defTabSz="381000" eaLnBrk="0" fontAlgn="base" hangingPunct="0">
              <a:spcBef>
                <a:spcPct val="0"/>
              </a:spcBef>
              <a:spcAft>
                <a:spcPct val="0"/>
              </a:spcAft>
            </a:pPr>
            <a:endParaRPr lang="en-US" b="1" dirty="0">
              <a:solidFill>
                <a:srgbClr val="000000"/>
              </a:solidFill>
            </a:endParaRPr>
          </a:p>
          <a:p>
            <a:pPr defTabSz="381000" eaLnBrk="0" fontAlgn="base" hangingPunct="0">
              <a:spcBef>
                <a:spcPct val="0"/>
              </a:spcBef>
              <a:spcAft>
                <a:spcPct val="0"/>
              </a:spcAft>
            </a:pPr>
            <a:r>
              <a:rPr lang="en-US" dirty="0">
                <a:solidFill>
                  <a:srgbClr val="000000"/>
                </a:solidFill>
              </a:rPr>
              <a:t>TASK: Learn ALL the Material (All three sections)</a:t>
            </a:r>
          </a:p>
          <a:p>
            <a:pPr defTabSz="381000" eaLnBrk="0" fontAlgn="base" hangingPunct="0">
              <a:spcBef>
                <a:spcPct val="0"/>
              </a:spcBef>
              <a:spcAft>
                <a:spcPct val="0"/>
              </a:spcAft>
            </a:pPr>
            <a:endParaRPr lang="en-US" dirty="0">
              <a:solidFill>
                <a:srgbClr val="000000"/>
              </a:solidFill>
            </a:endParaRPr>
          </a:p>
          <a:p>
            <a:pPr defTabSz="381000" eaLnBrk="0" fontAlgn="base" hangingPunct="0">
              <a:spcBef>
                <a:spcPct val="0"/>
              </a:spcBef>
              <a:spcAft>
                <a:spcPct val="0"/>
              </a:spcAft>
            </a:pPr>
            <a:r>
              <a:rPr lang="en-US" dirty="0">
                <a:solidFill>
                  <a:srgbClr val="000000"/>
                </a:solidFill>
              </a:rPr>
              <a:t>COOPERATIVE: </a:t>
            </a:r>
          </a:p>
          <a:p>
            <a:pPr defTabSz="381000" eaLnBrk="0" fontAlgn="base" hangingPunct="0">
              <a:spcBef>
                <a:spcPct val="0"/>
              </a:spcBef>
              <a:spcAft>
                <a:spcPct val="0"/>
              </a:spcAft>
            </a:pPr>
            <a:r>
              <a:rPr lang="en-US" dirty="0">
                <a:solidFill>
                  <a:srgbClr val="000000"/>
                </a:solidFill>
              </a:rPr>
              <a:t>	 	Goal: Ensure All Group Members Understand All Sections of Material</a:t>
            </a:r>
          </a:p>
          <a:p>
            <a:pPr defTabSz="381000" eaLnBrk="0" fontAlgn="base" hangingPunct="0">
              <a:spcBef>
                <a:spcPct val="0"/>
              </a:spcBef>
              <a:spcAft>
                <a:spcPct val="0"/>
              </a:spcAft>
            </a:pPr>
            <a:r>
              <a:rPr lang="en-US" dirty="0">
                <a:solidFill>
                  <a:srgbClr val="000000"/>
                </a:solidFill>
              </a:rPr>
              <a:t>	 	Resource: Each Member Has One Part</a:t>
            </a:r>
          </a:p>
          <a:p>
            <a:pPr defTabSz="381000" eaLnBrk="0" fontAlgn="base" hangingPunct="0">
              <a:spcBef>
                <a:spcPct val="0"/>
              </a:spcBef>
              <a:spcAft>
                <a:spcPct val="0"/>
              </a:spcAft>
            </a:pPr>
            <a:r>
              <a:rPr lang="en-US" dirty="0">
                <a:solidFill>
                  <a:srgbClr val="000000"/>
                </a:solidFill>
              </a:rPr>
              <a:t>	 	Roles:	Teach, Learn</a:t>
            </a:r>
          </a:p>
          <a:p>
            <a:pPr defTabSz="381000" eaLnBrk="0" fontAlgn="base" hangingPunct="0">
              <a:spcBef>
                <a:spcPct val="0"/>
              </a:spcBef>
              <a:spcAft>
                <a:spcPct val="0"/>
              </a:spcAft>
            </a:pPr>
            <a:endParaRPr lang="en-US" dirty="0">
              <a:solidFill>
                <a:srgbClr val="000000"/>
              </a:solidFill>
            </a:endParaRPr>
          </a:p>
          <a:p>
            <a:pPr defTabSz="381000" eaLnBrk="0" fontAlgn="base" hangingPunct="0">
              <a:spcBef>
                <a:spcPct val="0"/>
              </a:spcBef>
              <a:spcAft>
                <a:spcPct val="0"/>
              </a:spcAft>
            </a:pPr>
            <a:r>
              <a:rPr lang="en-US" dirty="0">
                <a:solidFill>
                  <a:srgbClr val="000000"/>
                </a:solidFill>
              </a:rPr>
              <a:t>EXPECTED CRITERIA FOR SUCCESS:  Everyone learns and teaches an area of expertise, Everyone learns others' area of expertise, Everyone summarizes and synthesizes</a:t>
            </a:r>
          </a:p>
          <a:p>
            <a:pPr defTabSz="381000" eaLnBrk="0" fontAlgn="base" hangingPunct="0">
              <a:spcBef>
                <a:spcPct val="0"/>
              </a:spcBef>
              <a:spcAft>
                <a:spcPct val="0"/>
              </a:spcAft>
            </a:pPr>
            <a:r>
              <a:rPr lang="en-US" dirty="0">
                <a:solidFill>
                  <a:srgbClr val="000000"/>
                </a:solidFill>
              </a:rPr>
              <a:t>	</a:t>
            </a:r>
          </a:p>
          <a:p>
            <a:pPr defTabSz="381000" eaLnBrk="0" fontAlgn="base" hangingPunct="0">
              <a:spcBef>
                <a:spcPct val="0"/>
              </a:spcBef>
              <a:spcAft>
                <a:spcPct val="0"/>
              </a:spcAft>
            </a:pPr>
            <a:r>
              <a:rPr lang="en-US" dirty="0">
                <a:solidFill>
                  <a:srgbClr val="000000"/>
                </a:solidFill>
              </a:rPr>
              <a:t>INDIVIDUAL ACCOUNTABILITY:</a:t>
            </a:r>
          </a:p>
          <a:p>
            <a:pPr defTabSz="381000" eaLnBrk="0" fontAlgn="base" hangingPunct="0">
              <a:spcBef>
                <a:spcPct val="0"/>
              </a:spcBef>
              <a:spcAft>
                <a:spcPct val="0"/>
              </a:spcAft>
            </a:pPr>
            <a:r>
              <a:rPr lang="en-US" dirty="0">
                <a:solidFill>
                  <a:srgbClr val="000000"/>
                </a:solidFill>
              </a:rPr>
              <a:t>	Professor Monitors Participation of All Learners</a:t>
            </a:r>
          </a:p>
          <a:p>
            <a:pPr defTabSz="381000" eaLnBrk="0" fontAlgn="base" hangingPunct="0">
              <a:spcBef>
                <a:spcPct val="0"/>
              </a:spcBef>
              <a:spcAft>
                <a:spcPct val="0"/>
              </a:spcAft>
            </a:pPr>
            <a:r>
              <a:rPr lang="en-US" dirty="0">
                <a:solidFill>
                  <a:srgbClr val="000000"/>
                </a:solidFill>
              </a:rPr>
              <a:t>	</a:t>
            </a:r>
            <a:r>
              <a:rPr lang="en-US" dirty="0" smtClean="0">
                <a:solidFill>
                  <a:srgbClr val="000000"/>
                </a:solidFill>
              </a:rPr>
              <a:t>Team members check for understanding</a:t>
            </a:r>
            <a:endParaRPr lang="en-US" dirty="0">
              <a:solidFill>
                <a:srgbClr val="000000"/>
              </a:solidFill>
            </a:endParaRPr>
          </a:p>
          <a:p>
            <a:pPr defTabSz="381000" eaLnBrk="0" fontAlgn="base" hangingPunct="0">
              <a:spcBef>
                <a:spcPct val="0"/>
              </a:spcBef>
              <a:spcAft>
                <a:spcPct val="0"/>
              </a:spcAft>
            </a:pPr>
            <a:r>
              <a:rPr lang="en-US" dirty="0">
                <a:solidFill>
                  <a:srgbClr val="000000"/>
                </a:solidFill>
              </a:rPr>
              <a:t>	</a:t>
            </a:r>
            <a:r>
              <a:rPr lang="en-US" dirty="0" smtClean="0">
                <a:solidFill>
                  <a:srgbClr val="000000"/>
                </a:solidFill>
              </a:rPr>
              <a:t>Individual implementation</a:t>
            </a:r>
            <a:r>
              <a:rPr lang="en-US" dirty="0">
                <a:solidFill>
                  <a:srgbClr val="000000"/>
                </a:solidFill>
              </a:rPr>
              <a:t>	</a:t>
            </a:r>
          </a:p>
          <a:p>
            <a:pPr defTabSz="381000" eaLnBrk="0" fontAlgn="base" hangingPunct="0">
              <a:spcBef>
                <a:spcPct val="0"/>
              </a:spcBef>
              <a:spcAft>
                <a:spcPct val="0"/>
              </a:spcAft>
            </a:pPr>
            <a:endParaRPr lang="en-US" dirty="0">
              <a:solidFill>
                <a:srgbClr val="000000"/>
              </a:solidFill>
            </a:endParaRPr>
          </a:p>
          <a:p>
            <a:pPr defTabSz="381000" eaLnBrk="0" fontAlgn="base" hangingPunct="0">
              <a:spcBef>
                <a:spcPct val="0"/>
              </a:spcBef>
              <a:spcAft>
                <a:spcPct val="0"/>
              </a:spcAft>
            </a:pPr>
            <a:r>
              <a:rPr lang="en-US" dirty="0">
                <a:solidFill>
                  <a:srgbClr val="000000"/>
                </a:solidFill>
              </a:rPr>
              <a:t>EXPECTED BEHAVIORS: Good Teaching, Excellent Learning, Summarizing, Synthesizing</a:t>
            </a:r>
          </a:p>
          <a:p>
            <a:pPr defTabSz="381000" eaLnBrk="0" fontAlgn="base" hangingPunct="0">
              <a:spcBef>
                <a:spcPct val="0"/>
              </a:spcBef>
              <a:spcAft>
                <a:spcPct val="0"/>
              </a:spcAft>
            </a:pPr>
            <a:endParaRPr lang="en-US" dirty="0">
              <a:solidFill>
                <a:srgbClr val="000000"/>
              </a:solidFill>
            </a:endParaRPr>
          </a:p>
          <a:p>
            <a:pPr defTabSz="381000" eaLnBrk="0" fontAlgn="base" hangingPunct="0">
              <a:spcBef>
                <a:spcPct val="0"/>
              </a:spcBef>
              <a:spcAft>
                <a:spcPct val="0"/>
              </a:spcAft>
            </a:pPr>
            <a:r>
              <a:rPr lang="en-US" dirty="0">
                <a:solidFill>
                  <a:srgbClr val="000000"/>
                </a:solidFill>
              </a:rPr>
              <a:t>INTERGROUP COOPERATION:  Whenever it is helpful, check procedures, answers, and strategies with another group.</a:t>
            </a:r>
          </a:p>
        </p:txBody>
      </p:sp>
    </p:spTree>
    <p:custDataLst>
      <p:tags r:id="rId1"/>
    </p:custDataLst>
    <p:extLst>
      <p:ext uri="{BB962C8B-B14F-4D97-AF65-F5344CB8AC3E}">
        <p14:creationId xmlns:p14="http://schemas.microsoft.com/office/powerpoint/2010/main" val="2135510117"/>
      </p:ext>
    </p:extLst>
  </p:cSld>
  <p:clrMapOvr>
    <a:masterClrMapping/>
  </p:clrMapOvr>
  <p:transition advClick="0">
    <p:cover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39713" y="387350"/>
            <a:ext cx="8721725" cy="5551488"/>
          </a:xfrm>
          <a:prstGeom prst="rect">
            <a:avLst/>
          </a:prstGeom>
          <a:noFill/>
          <a:ln w="9525">
            <a:noFill/>
            <a:miter lim="800000"/>
            <a:headEnd/>
            <a:tailEnd/>
          </a:ln>
        </p:spPr>
        <p:txBody>
          <a:bodyPr lIns="0" tIns="0" rIns="0" bIns="0">
            <a:spAutoFit/>
          </a:bodyPr>
          <a:lstStyle/>
          <a:p>
            <a:pPr algn="ctr" defTabSz="381000" eaLnBrk="0" fontAlgn="base" hangingPunct="0">
              <a:spcBef>
                <a:spcPct val="0"/>
              </a:spcBef>
              <a:spcAft>
                <a:spcPct val="0"/>
              </a:spcAft>
            </a:pPr>
            <a:r>
              <a:rPr lang="en-US" sz="2800">
                <a:solidFill>
                  <a:srgbClr val="000000"/>
                </a:solidFill>
              </a:rPr>
              <a:t>Jigsaw -- Role of Listening Members</a:t>
            </a:r>
          </a:p>
          <a:p>
            <a:pPr defTabSz="381000" eaLnBrk="0" fontAlgn="base" hangingPunct="0">
              <a:spcBef>
                <a:spcPct val="0"/>
              </a:spcBef>
              <a:spcAft>
                <a:spcPct val="0"/>
              </a:spcAft>
            </a:pPr>
            <a:endParaRPr lang="en-US" sz="2800">
              <a:solidFill>
                <a:srgbClr val="000000"/>
              </a:solidFill>
            </a:endParaRPr>
          </a:p>
          <a:p>
            <a:pPr defTabSz="381000" eaLnBrk="0" fontAlgn="base" hangingPunct="0">
              <a:spcBef>
                <a:spcPct val="0"/>
              </a:spcBef>
              <a:spcAft>
                <a:spcPct val="0"/>
              </a:spcAft>
            </a:pPr>
            <a:r>
              <a:rPr lang="en-US" sz="2800">
                <a:solidFill>
                  <a:srgbClr val="000000"/>
                </a:solidFill>
              </a:rPr>
              <a:t>Clarify material by asking questions</a:t>
            </a:r>
          </a:p>
          <a:p>
            <a:pPr defTabSz="381000" eaLnBrk="0" fontAlgn="base" hangingPunct="0">
              <a:spcBef>
                <a:spcPct val="0"/>
              </a:spcBef>
              <a:spcAft>
                <a:spcPct val="0"/>
              </a:spcAft>
            </a:pPr>
            <a:endParaRPr lang="en-US" sz="2800">
              <a:solidFill>
                <a:srgbClr val="000000"/>
              </a:solidFill>
            </a:endParaRPr>
          </a:p>
          <a:p>
            <a:pPr defTabSz="381000" eaLnBrk="0" fontAlgn="base" hangingPunct="0">
              <a:spcBef>
                <a:spcPct val="0"/>
              </a:spcBef>
              <a:spcAft>
                <a:spcPct val="0"/>
              </a:spcAft>
            </a:pPr>
            <a:r>
              <a:rPr lang="en-US" sz="2800">
                <a:solidFill>
                  <a:srgbClr val="000000"/>
                </a:solidFill>
              </a:rPr>
              <a:t>Suggest creative ways to learn ideas and facts</a:t>
            </a:r>
          </a:p>
          <a:p>
            <a:pPr defTabSz="381000" eaLnBrk="0" fontAlgn="base" hangingPunct="0">
              <a:spcBef>
                <a:spcPct val="0"/>
              </a:spcBef>
              <a:spcAft>
                <a:spcPct val="0"/>
              </a:spcAft>
            </a:pPr>
            <a:endParaRPr lang="en-US" sz="2800">
              <a:solidFill>
                <a:srgbClr val="000000"/>
              </a:solidFill>
            </a:endParaRPr>
          </a:p>
          <a:p>
            <a:pPr defTabSz="381000" eaLnBrk="0" fontAlgn="base" hangingPunct="0">
              <a:spcBef>
                <a:spcPct val="0"/>
              </a:spcBef>
              <a:spcAft>
                <a:spcPct val="0"/>
              </a:spcAft>
            </a:pPr>
            <a:r>
              <a:rPr lang="en-US" sz="2800">
                <a:solidFill>
                  <a:srgbClr val="000000"/>
                </a:solidFill>
              </a:rPr>
              <a:t>Relate information to other strategies and elaborate</a:t>
            </a:r>
          </a:p>
          <a:p>
            <a:pPr defTabSz="381000" eaLnBrk="0" fontAlgn="base" hangingPunct="0">
              <a:spcBef>
                <a:spcPct val="0"/>
              </a:spcBef>
              <a:spcAft>
                <a:spcPct val="0"/>
              </a:spcAft>
            </a:pPr>
            <a:endParaRPr lang="en-US" sz="2800">
              <a:solidFill>
                <a:srgbClr val="000000"/>
              </a:solidFill>
            </a:endParaRPr>
          </a:p>
          <a:p>
            <a:pPr defTabSz="381000" eaLnBrk="0" fontAlgn="base" hangingPunct="0">
              <a:spcBef>
                <a:spcPct val="0"/>
              </a:spcBef>
              <a:spcAft>
                <a:spcPct val="0"/>
              </a:spcAft>
            </a:pPr>
            <a:r>
              <a:rPr lang="en-US" sz="2800">
                <a:solidFill>
                  <a:srgbClr val="000000"/>
                </a:solidFill>
              </a:rPr>
              <a:t>Present practical applications of information</a:t>
            </a:r>
          </a:p>
          <a:p>
            <a:pPr defTabSz="381000" eaLnBrk="0" fontAlgn="base" hangingPunct="0">
              <a:spcBef>
                <a:spcPct val="0"/>
              </a:spcBef>
              <a:spcAft>
                <a:spcPct val="0"/>
              </a:spcAft>
            </a:pPr>
            <a:endParaRPr lang="en-US" sz="2800">
              <a:solidFill>
                <a:srgbClr val="000000"/>
              </a:solidFill>
            </a:endParaRPr>
          </a:p>
          <a:p>
            <a:pPr defTabSz="381000" eaLnBrk="0" fontAlgn="base" hangingPunct="0">
              <a:spcBef>
                <a:spcPct val="0"/>
              </a:spcBef>
              <a:spcAft>
                <a:spcPct val="0"/>
              </a:spcAft>
            </a:pPr>
            <a:r>
              <a:rPr lang="en-US" sz="2800">
                <a:solidFill>
                  <a:srgbClr val="000000"/>
                </a:solidFill>
              </a:rPr>
              <a:t>Keep track of time</a:t>
            </a:r>
          </a:p>
          <a:p>
            <a:pPr defTabSz="381000" eaLnBrk="0" fontAlgn="base" hangingPunct="0">
              <a:spcBef>
                <a:spcPct val="0"/>
              </a:spcBef>
              <a:spcAft>
                <a:spcPct val="0"/>
              </a:spcAft>
            </a:pPr>
            <a:endParaRPr lang="en-US" sz="2800">
              <a:solidFill>
                <a:srgbClr val="000000"/>
              </a:solidFill>
            </a:endParaRPr>
          </a:p>
          <a:p>
            <a:pPr defTabSz="381000" eaLnBrk="0" fontAlgn="base" hangingPunct="0">
              <a:spcBef>
                <a:spcPct val="0"/>
              </a:spcBef>
              <a:spcAft>
                <a:spcPct val="0"/>
              </a:spcAft>
            </a:pPr>
            <a:r>
              <a:rPr lang="en-US" sz="2800">
                <a:solidFill>
                  <a:srgbClr val="000000"/>
                </a:solidFill>
              </a:rPr>
              <a:t>Appropriate Humor</a:t>
            </a:r>
          </a:p>
        </p:txBody>
      </p:sp>
    </p:spTree>
    <p:custDataLst>
      <p:tags r:id="rId1"/>
    </p:custDataLst>
    <p:extLst>
      <p:ext uri="{BB962C8B-B14F-4D97-AF65-F5344CB8AC3E}">
        <p14:creationId xmlns:p14="http://schemas.microsoft.com/office/powerpoint/2010/main" val="2361939789"/>
      </p:ext>
    </p:extLst>
  </p:cSld>
  <p:clrMapOvr>
    <a:masterClrMapping/>
  </p:clrMapOvr>
  <p:transition advClick="0">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5"/>
          <p:cNvSpPr>
            <a:spLocks noGrp="1"/>
          </p:cNvSpPr>
          <p:nvPr>
            <p:ph type="ftr" sz="quarter" idx="11"/>
          </p:nvPr>
        </p:nvSpPr>
        <p:spPr>
          <a:noFill/>
        </p:spPr>
        <p:txBody>
          <a:bodyPr/>
          <a:lstStyle/>
          <a:p>
            <a:fld id="{05CCA28B-DE88-4B08-874F-3EF5CD192192}" type="slidenum">
              <a:rPr lang="en-US" smtClean="0">
                <a:solidFill>
                  <a:srgbClr val="000000"/>
                </a:solidFill>
              </a:rPr>
              <a:pPr/>
              <a:t>3</a:t>
            </a:fld>
            <a:endParaRPr lang="en-US" smtClean="0">
              <a:solidFill>
                <a:srgbClr val="000000"/>
              </a:solidFill>
            </a:endParaRPr>
          </a:p>
        </p:txBody>
      </p:sp>
      <p:sp>
        <p:nvSpPr>
          <p:cNvPr id="68611" name="Rectangle 2"/>
          <p:cNvSpPr>
            <a:spLocks noGrp="1" noChangeArrowheads="1"/>
          </p:cNvSpPr>
          <p:nvPr>
            <p:ph type="title"/>
          </p:nvPr>
        </p:nvSpPr>
        <p:spPr/>
        <p:txBody>
          <a:bodyPr/>
          <a:lstStyle/>
          <a:p>
            <a:pPr eaLnBrk="1" hangingPunct="1"/>
            <a:r>
              <a:rPr lang="en-US" sz="3600" smtClean="0">
                <a:solidFill>
                  <a:srgbClr val="000000"/>
                </a:solidFill>
              </a:rPr>
              <a:t>Active Learning: Cooperation in the College Classroom</a:t>
            </a:r>
            <a:br>
              <a:rPr lang="en-US" sz="3600" smtClean="0">
                <a:solidFill>
                  <a:srgbClr val="000000"/>
                </a:solidFill>
              </a:rPr>
            </a:br>
            <a:endParaRPr lang="en-US" sz="3600" smtClean="0">
              <a:solidFill>
                <a:srgbClr val="000000"/>
              </a:solidFill>
            </a:endParaRPr>
          </a:p>
        </p:txBody>
      </p:sp>
      <p:sp>
        <p:nvSpPr>
          <p:cNvPr id="68612" name="Rectangle 3"/>
          <p:cNvSpPr>
            <a:spLocks noGrp="1" noChangeArrowheads="1"/>
          </p:cNvSpPr>
          <p:nvPr>
            <p:ph type="body" sz="half" idx="1"/>
          </p:nvPr>
        </p:nvSpPr>
        <p:spPr>
          <a:xfrm>
            <a:off x="685800" y="1676400"/>
            <a:ext cx="3810000" cy="4114800"/>
          </a:xfrm>
        </p:spPr>
        <p:txBody>
          <a:bodyPr/>
          <a:lstStyle/>
          <a:p>
            <a:pPr eaLnBrk="1" hangingPunct="1"/>
            <a:r>
              <a:rPr lang="en-US" sz="2800" b="1" smtClean="0">
                <a:solidFill>
                  <a:srgbClr val="000000"/>
                </a:solidFill>
              </a:rPr>
              <a:t>Informal</a:t>
            </a:r>
            <a:r>
              <a:rPr lang="en-US" sz="2800" smtClean="0">
                <a:solidFill>
                  <a:srgbClr val="000000"/>
                </a:solidFill>
              </a:rPr>
              <a:t> Cooperative Learning Groups</a:t>
            </a:r>
          </a:p>
          <a:p>
            <a:pPr eaLnBrk="1" hangingPunct="1"/>
            <a:r>
              <a:rPr lang="en-US" sz="2800" b="1" smtClean="0">
                <a:solidFill>
                  <a:srgbClr val="000000"/>
                </a:solidFill>
              </a:rPr>
              <a:t>Formal</a:t>
            </a:r>
            <a:r>
              <a:rPr lang="en-US" sz="2800" smtClean="0">
                <a:solidFill>
                  <a:srgbClr val="000000"/>
                </a:solidFill>
              </a:rPr>
              <a:t> Cooperative Learning Groups</a:t>
            </a:r>
          </a:p>
          <a:p>
            <a:pPr eaLnBrk="1" hangingPunct="1"/>
            <a:r>
              <a:rPr lang="en-US" sz="2800" smtClean="0">
                <a:solidFill>
                  <a:srgbClr val="000000"/>
                </a:solidFill>
              </a:rPr>
              <a:t>Cooperative </a:t>
            </a:r>
            <a:r>
              <a:rPr lang="en-US" sz="2800" b="1" smtClean="0">
                <a:solidFill>
                  <a:srgbClr val="000000"/>
                </a:solidFill>
              </a:rPr>
              <a:t>Base</a:t>
            </a:r>
            <a:r>
              <a:rPr lang="en-US" sz="2800" smtClean="0">
                <a:solidFill>
                  <a:srgbClr val="000000"/>
                </a:solidFill>
              </a:rPr>
              <a:t> Groups</a:t>
            </a:r>
          </a:p>
        </p:txBody>
      </p:sp>
      <p:sp>
        <p:nvSpPr>
          <p:cNvPr id="68613" name="Text Box 4"/>
          <p:cNvSpPr txBox="1">
            <a:spLocks noChangeArrowheads="1"/>
          </p:cNvSpPr>
          <p:nvPr/>
        </p:nvSpPr>
        <p:spPr bwMode="auto">
          <a:xfrm>
            <a:off x="1066800" y="5867400"/>
            <a:ext cx="3305136" cy="646331"/>
          </a:xfrm>
          <a:prstGeom prst="rect">
            <a:avLst/>
          </a:prstGeom>
          <a:noFill/>
          <a:ln w="12700">
            <a:noFill/>
            <a:miter lim="800000"/>
            <a:headEnd type="none" w="sm" len="sm"/>
            <a:tailEnd type="none" w="sm" len="sm"/>
          </a:ln>
        </p:spPr>
        <p:txBody>
          <a:bodyPr wrap="none">
            <a:spAutoFit/>
          </a:bodyPr>
          <a:lstStyle/>
          <a:p>
            <a:pPr eaLnBrk="0" fontAlgn="base" hangingPunct="0">
              <a:spcBef>
                <a:spcPct val="0"/>
              </a:spcBef>
              <a:spcAft>
                <a:spcPct val="0"/>
              </a:spcAft>
            </a:pPr>
            <a:r>
              <a:rPr lang="en-US" dirty="0">
                <a:solidFill>
                  <a:srgbClr val="000000"/>
                </a:solidFill>
              </a:rPr>
              <a:t>See Cooperative Learning </a:t>
            </a:r>
          </a:p>
          <a:p>
            <a:pPr eaLnBrk="0" fontAlgn="base" hangingPunct="0">
              <a:spcBef>
                <a:spcPct val="0"/>
              </a:spcBef>
              <a:spcAft>
                <a:spcPct val="0"/>
              </a:spcAft>
            </a:pPr>
            <a:r>
              <a:rPr lang="en-US" dirty="0">
                <a:solidFill>
                  <a:srgbClr val="000000"/>
                </a:solidFill>
              </a:rPr>
              <a:t>Handout (CL </a:t>
            </a:r>
            <a:r>
              <a:rPr lang="en-US" dirty="0" smtClean="0">
                <a:solidFill>
                  <a:srgbClr val="000000"/>
                </a:solidFill>
              </a:rPr>
              <a:t>College-912.doc</a:t>
            </a:r>
            <a:r>
              <a:rPr lang="en-US" dirty="0">
                <a:solidFill>
                  <a:srgbClr val="000000"/>
                </a:solidFill>
              </a:rPr>
              <a:t>)</a:t>
            </a:r>
          </a:p>
        </p:txBody>
      </p:sp>
      <p:pic>
        <p:nvPicPr>
          <p:cNvPr id="68614" name="Picture 5" descr="Active_Learning-3"/>
          <p:cNvPicPr>
            <a:picLocks noGrp="1" noChangeAspect="1" noChangeArrowheads="1"/>
          </p:cNvPicPr>
          <p:nvPr>
            <p:ph sz="half" idx="2"/>
          </p:nvPr>
        </p:nvPicPr>
        <p:blipFill>
          <a:blip r:embed="rId4" cstate="print"/>
          <a:srcRect/>
          <a:stretch>
            <a:fillRect/>
          </a:stretch>
        </p:blipFill>
        <p:spPr>
          <a:xfrm>
            <a:off x="5029200" y="1828800"/>
            <a:ext cx="3127375" cy="4114800"/>
          </a:xfrm>
          <a:noFill/>
        </p:spPr>
      </p:pic>
      <p:sp>
        <p:nvSpPr>
          <p:cNvPr id="68615" name="AutoShape 6"/>
          <p:cNvSpPr>
            <a:spLocks noChangeArrowheads="1"/>
          </p:cNvSpPr>
          <p:nvPr/>
        </p:nvSpPr>
        <p:spPr bwMode="auto">
          <a:xfrm>
            <a:off x="0" y="3124200"/>
            <a:ext cx="685800" cy="304800"/>
          </a:xfrm>
          <a:prstGeom prst="rightArrow">
            <a:avLst>
              <a:gd name="adj1" fmla="val 50000"/>
              <a:gd name="adj2" fmla="val 56250"/>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endParaRPr lang="en-US" sz="1400">
              <a:solidFill>
                <a:srgbClr val="000000"/>
              </a:solidFill>
            </a:endParaRPr>
          </a:p>
        </p:txBody>
      </p:sp>
    </p:spTree>
    <p:custDataLst>
      <p:tags r:id="rId1"/>
    </p:custData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69863" y="312738"/>
            <a:ext cx="8778875" cy="5848350"/>
          </a:xfrm>
          <a:prstGeom prst="rect">
            <a:avLst/>
          </a:prstGeom>
          <a:noFill/>
          <a:ln w="9525">
            <a:noFill/>
            <a:miter lim="800000"/>
            <a:headEnd/>
            <a:tailEnd/>
          </a:ln>
        </p:spPr>
        <p:txBody>
          <a:bodyPr lIns="0" tIns="0" rIns="0" bIns="0">
            <a:spAutoFit/>
          </a:bodyPr>
          <a:lstStyle/>
          <a:p>
            <a:pPr algn="ctr" defTabSz="381000" eaLnBrk="0" fontAlgn="base" hangingPunct="0">
              <a:spcBef>
                <a:spcPct val="0"/>
              </a:spcBef>
              <a:spcAft>
                <a:spcPct val="0"/>
              </a:spcAft>
            </a:pPr>
            <a:r>
              <a:rPr lang="en-US" sz="3200">
                <a:solidFill>
                  <a:srgbClr val="000000"/>
                </a:solidFill>
              </a:rPr>
              <a:t>JIGSAW SCHEDULE</a:t>
            </a:r>
          </a:p>
          <a:p>
            <a:pPr defTabSz="381000" eaLnBrk="0" fontAlgn="base" hangingPunct="0">
              <a:spcBef>
                <a:spcPct val="0"/>
              </a:spcBef>
              <a:spcAft>
                <a:spcPct val="0"/>
              </a:spcAft>
            </a:pPr>
            <a:endParaRPr lang="en-US" sz="3200">
              <a:solidFill>
                <a:srgbClr val="000000"/>
              </a:solidFill>
            </a:endParaRPr>
          </a:p>
          <a:p>
            <a:pPr defTabSz="381000" eaLnBrk="0" fontAlgn="base" hangingPunct="0">
              <a:spcBef>
                <a:spcPct val="0"/>
              </a:spcBef>
              <a:spcAft>
                <a:spcPct val="0"/>
              </a:spcAft>
            </a:pPr>
            <a:r>
              <a:rPr lang="en-US" sz="3200">
                <a:solidFill>
                  <a:srgbClr val="000000"/>
                </a:solidFill>
              </a:rPr>
              <a:t>COOPERATIVE GROUPS</a:t>
            </a:r>
          </a:p>
          <a:p>
            <a:pPr defTabSz="381000" eaLnBrk="0" fontAlgn="base" hangingPunct="0">
              <a:spcBef>
                <a:spcPct val="0"/>
              </a:spcBef>
              <a:spcAft>
                <a:spcPct val="0"/>
              </a:spcAft>
            </a:pPr>
            <a:endParaRPr lang="en-US" sz="3200">
              <a:solidFill>
                <a:srgbClr val="000000"/>
              </a:solidFill>
            </a:endParaRPr>
          </a:p>
          <a:p>
            <a:pPr defTabSz="381000" eaLnBrk="0" fontAlgn="base" hangingPunct="0">
              <a:spcBef>
                <a:spcPct val="0"/>
              </a:spcBef>
              <a:spcAft>
                <a:spcPct val="0"/>
              </a:spcAft>
            </a:pPr>
            <a:r>
              <a:rPr lang="en-US" sz="3200">
                <a:solidFill>
                  <a:srgbClr val="000000"/>
                </a:solidFill>
              </a:rPr>
              <a:t>PREPARATION PAIRS</a:t>
            </a:r>
          </a:p>
          <a:p>
            <a:pPr defTabSz="381000" eaLnBrk="0" fontAlgn="base" hangingPunct="0">
              <a:spcBef>
                <a:spcPct val="0"/>
              </a:spcBef>
              <a:spcAft>
                <a:spcPct val="0"/>
              </a:spcAft>
            </a:pPr>
            <a:endParaRPr lang="en-US" sz="3200">
              <a:solidFill>
                <a:srgbClr val="000000"/>
              </a:solidFill>
            </a:endParaRPr>
          </a:p>
          <a:p>
            <a:pPr defTabSz="381000" eaLnBrk="0" fontAlgn="base" hangingPunct="0">
              <a:spcBef>
                <a:spcPct val="0"/>
              </a:spcBef>
              <a:spcAft>
                <a:spcPct val="0"/>
              </a:spcAft>
            </a:pPr>
            <a:r>
              <a:rPr lang="en-US" sz="3200">
                <a:solidFill>
                  <a:srgbClr val="000000"/>
                </a:solidFill>
              </a:rPr>
              <a:t>CONSULTING/SHARING PAIRS</a:t>
            </a:r>
          </a:p>
          <a:p>
            <a:pPr defTabSz="381000" eaLnBrk="0" fontAlgn="base" hangingPunct="0">
              <a:spcBef>
                <a:spcPct val="0"/>
              </a:spcBef>
              <a:spcAft>
                <a:spcPct val="0"/>
              </a:spcAft>
            </a:pPr>
            <a:endParaRPr lang="en-US" sz="3200">
              <a:solidFill>
                <a:srgbClr val="000000"/>
              </a:solidFill>
            </a:endParaRPr>
          </a:p>
          <a:p>
            <a:pPr defTabSz="381000" eaLnBrk="0" fontAlgn="base" hangingPunct="0">
              <a:spcBef>
                <a:spcPct val="0"/>
              </a:spcBef>
              <a:spcAft>
                <a:spcPct val="0"/>
              </a:spcAft>
            </a:pPr>
            <a:r>
              <a:rPr lang="en-US" sz="3200">
                <a:solidFill>
                  <a:srgbClr val="000000"/>
                </a:solidFill>
              </a:rPr>
              <a:t>TEACHING/LEARNING IN COOPERATIVE GROUPS</a:t>
            </a:r>
          </a:p>
          <a:p>
            <a:pPr defTabSz="381000" eaLnBrk="0" fontAlgn="base" hangingPunct="0">
              <a:spcBef>
                <a:spcPct val="0"/>
              </a:spcBef>
              <a:spcAft>
                <a:spcPct val="0"/>
              </a:spcAft>
            </a:pPr>
            <a:endParaRPr lang="en-US" sz="3200">
              <a:solidFill>
                <a:srgbClr val="000000"/>
              </a:solidFill>
            </a:endParaRPr>
          </a:p>
          <a:p>
            <a:pPr defTabSz="381000" eaLnBrk="0" fontAlgn="base" hangingPunct="0">
              <a:spcBef>
                <a:spcPct val="0"/>
              </a:spcBef>
              <a:spcAft>
                <a:spcPct val="0"/>
              </a:spcAft>
            </a:pPr>
            <a:r>
              <a:rPr lang="en-US" sz="3200">
                <a:solidFill>
                  <a:srgbClr val="000000"/>
                </a:solidFill>
              </a:rPr>
              <a:t>WHOLE CLASS REVIEW</a:t>
            </a:r>
          </a:p>
        </p:txBody>
      </p:sp>
    </p:spTree>
    <p:custDataLst>
      <p:tags r:id="rId1"/>
    </p:custDataLst>
    <p:extLst>
      <p:ext uri="{BB962C8B-B14F-4D97-AF65-F5344CB8AC3E}">
        <p14:creationId xmlns:p14="http://schemas.microsoft.com/office/powerpoint/2010/main" val="1750845692"/>
      </p:ext>
    </p:extLst>
  </p:cSld>
  <p:clrMapOvr>
    <a:masterClrMapping/>
  </p:clrMapOvr>
  <p:transition advClick="0">
    <p:cover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84163" y="1000125"/>
            <a:ext cx="8721725" cy="487363"/>
          </a:xfrm>
          <a:prstGeom prst="rect">
            <a:avLst/>
          </a:prstGeom>
          <a:noFill/>
          <a:ln w="9525">
            <a:noFill/>
            <a:miter lim="800000"/>
            <a:headEnd/>
            <a:tailEnd/>
          </a:ln>
        </p:spPr>
        <p:txBody>
          <a:bodyPr lIns="0" tIns="0" rIns="0" bIns="0">
            <a:spAutoFit/>
          </a:bodyPr>
          <a:lstStyle/>
          <a:p>
            <a:pPr algn="ctr" defTabSz="381000" eaLnBrk="0" fontAlgn="base" hangingPunct="0">
              <a:spcBef>
                <a:spcPct val="0"/>
              </a:spcBef>
              <a:spcAft>
                <a:spcPct val="0"/>
              </a:spcAft>
            </a:pPr>
            <a:r>
              <a:rPr lang="en-US" sz="3200">
                <a:solidFill>
                  <a:srgbClr val="000000"/>
                </a:solidFill>
              </a:rPr>
              <a:t>Jigsaw Processing</a:t>
            </a:r>
          </a:p>
        </p:txBody>
      </p:sp>
      <p:sp>
        <p:nvSpPr>
          <p:cNvPr id="13315" name="Freeform 3"/>
          <p:cNvSpPr>
            <a:spLocks noChangeArrowheads="1"/>
          </p:cNvSpPr>
          <p:nvPr/>
        </p:nvSpPr>
        <p:spPr bwMode="auto">
          <a:xfrm>
            <a:off x="412750" y="2341563"/>
            <a:ext cx="8397875" cy="11112"/>
          </a:xfrm>
          <a:custGeom>
            <a:avLst/>
            <a:gdLst/>
            <a:ahLst/>
            <a:cxnLst>
              <a:cxn ang="0">
                <a:pos x="0" y="7"/>
              </a:cxn>
              <a:cxn ang="0">
                <a:pos x="5290" y="0"/>
              </a:cxn>
            </a:cxnLst>
            <a:rect l="0" t="0" r="r" b="b"/>
            <a:pathLst>
              <a:path w="5290" h="7">
                <a:moveTo>
                  <a:pt x="0" y="7"/>
                </a:moveTo>
                <a:lnTo>
                  <a:pt x="5290" y="0"/>
                </a:lnTo>
              </a:path>
            </a:pathLst>
          </a:custGeom>
          <a:noFill/>
          <a:ln w="39922">
            <a:solidFill>
              <a:srgbClr val="000000"/>
            </a:solidFill>
            <a:prstDash val="solid"/>
            <a:round/>
            <a:headEnd/>
            <a:tailEnd/>
          </a:ln>
        </p:spPr>
        <p:txBody>
          <a:bodyPr/>
          <a:lstStyle/>
          <a:p>
            <a:pPr fontAlgn="base">
              <a:spcBef>
                <a:spcPct val="0"/>
              </a:spcBef>
              <a:spcAft>
                <a:spcPct val="0"/>
              </a:spcAft>
            </a:pPr>
            <a:endParaRPr lang="en-US">
              <a:solidFill>
                <a:srgbClr val="000000"/>
              </a:solidFill>
            </a:endParaRPr>
          </a:p>
        </p:txBody>
      </p:sp>
      <p:sp>
        <p:nvSpPr>
          <p:cNvPr id="13316" name="Freeform 4"/>
          <p:cNvSpPr>
            <a:spLocks noChangeArrowheads="1"/>
          </p:cNvSpPr>
          <p:nvPr/>
        </p:nvSpPr>
        <p:spPr bwMode="auto">
          <a:xfrm>
            <a:off x="4600575" y="1971675"/>
            <a:ext cx="11113" cy="4278313"/>
          </a:xfrm>
          <a:custGeom>
            <a:avLst/>
            <a:gdLst/>
            <a:ahLst/>
            <a:cxnLst>
              <a:cxn ang="0">
                <a:pos x="0" y="0"/>
              </a:cxn>
              <a:cxn ang="0">
                <a:pos x="7" y="2695"/>
              </a:cxn>
            </a:cxnLst>
            <a:rect l="0" t="0" r="r" b="b"/>
            <a:pathLst>
              <a:path w="7" h="2695">
                <a:moveTo>
                  <a:pt x="0" y="0"/>
                </a:moveTo>
                <a:lnTo>
                  <a:pt x="7" y="2695"/>
                </a:lnTo>
              </a:path>
            </a:pathLst>
          </a:custGeom>
          <a:noFill/>
          <a:ln w="39922">
            <a:solidFill>
              <a:srgbClr val="000000"/>
            </a:solidFill>
            <a:prstDash val="solid"/>
            <a:round/>
            <a:headEnd/>
            <a:tailEnd/>
          </a:ln>
        </p:spPr>
        <p:txBody>
          <a:bodyPr/>
          <a:lstStyle/>
          <a:p>
            <a:pPr fontAlgn="base">
              <a:spcBef>
                <a:spcPct val="0"/>
              </a:spcBef>
              <a:spcAft>
                <a:spcPct val="0"/>
              </a:spcAft>
            </a:pPr>
            <a:endParaRPr lang="en-US">
              <a:solidFill>
                <a:srgbClr val="000000"/>
              </a:solidFill>
            </a:endParaRPr>
          </a:p>
        </p:txBody>
      </p:sp>
      <p:sp>
        <p:nvSpPr>
          <p:cNvPr id="13317" name="Text Box 5"/>
          <p:cNvSpPr txBox="1">
            <a:spLocks noChangeArrowheads="1"/>
          </p:cNvSpPr>
          <p:nvPr/>
        </p:nvSpPr>
        <p:spPr bwMode="auto">
          <a:xfrm>
            <a:off x="457200" y="1881188"/>
            <a:ext cx="3838575" cy="304800"/>
          </a:xfrm>
          <a:prstGeom prst="rect">
            <a:avLst/>
          </a:prstGeom>
          <a:noFill/>
          <a:ln w="9525">
            <a:noFill/>
            <a:miter lim="800000"/>
            <a:headEnd/>
            <a:tailEnd/>
          </a:ln>
        </p:spPr>
        <p:txBody>
          <a:bodyPr lIns="0" tIns="0" rIns="0" bIns="0">
            <a:spAutoFit/>
          </a:bodyPr>
          <a:lstStyle/>
          <a:p>
            <a:pPr algn="ctr" defTabSz="381000" eaLnBrk="0" fontAlgn="base" hangingPunct="0">
              <a:spcBef>
                <a:spcPct val="0"/>
              </a:spcBef>
              <a:spcAft>
                <a:spcPct val="0"/>
              </a:spcAft>
            </a:pPr>
            <a:r>
              <a:rPr lang="en-US" sz="2000">
                <a:solidFill>
                  <a:srgbClr val="000000"/>
                </a:solidFill>
              </a:rPr>
              <a:t>Things We Liked About It</a:t>
            </a:r>
          </a:p>
        </p:txBody>
      </p:sp>
      <p:sp>
        <p:nvSpPr>
          <p:cNvPr id="13318" name="Text Box 6"/>
          <p:cNvSpPr txBox="1">
            <a:spLocks noChangeArrowheads="1"/>
          </p:cNvSpPr>
          <p:nvPr/>
        </p:nvSpPr>
        <p:spPr bwMode="auto">
          <a:xfrm>
            <a:off x="4800600" y="1881188"/>
            <a:ext cx="3838575" cy="304800"/>
          </a:xfrm>
          <a:prstGeom prst="rect">
            <a:avLst/>
          </a:prstGeom>
          <a:noFill/>
          <a:ln w="9525">
            <a:noFill/>
            <a:miter lim="800000"/>
            <a:headEnd/>
            <a:tailEnd/>
          </a:ln>
        </p:spPr>
        <p:txBody>
          <a:bodyPr lIns="0" tIns="0" rIns="0" bIns="0">
            <a:spAutoFit/>
          </a:bodyPr>
          <a:lstStyle/>
          <a:p>
            <a:pPr algn="ctr" defTabSz="381000" eaLnBrk="0" fontAlgn="base" hangingPunct="0">
              <a:spcBef>
                <a:spcPct val="0"/>
              </a:spcBef>
              <a:spcAft>
                <a:spcPct val="0"/>
              </a:spcAft>
            </a:pPr>
            <a:r>
              <a:rPr lang="en-US" sz="2000">
                <a:solidFill>
                  <a:srgbClr val="000000"/>
                </a:solidFill>
              </a:rPr>
              <a:t>Traps to Watch Out For</a:t>
            </a:r>
          </a:p>
        </p:txBody>
      </p:sp>
    </p:spTree>
    <p:custDataLst>
      <p:tags r:id="rId1"/>
    </p:custDataLst>
    <p:extLst>
      <p:ext uri="{BB962C8B-B14F-4D97-AF65-F5344CB8AC3E}">
        <p14:creationId xmlns:p14="http://schemas.microsoft.com/office/powerpoint/2010/main" val="1940324794"/>
      </p:ext>
    </p:extLst>
  </p:cSld>
  <p:clrMapOvr>
    <a:masterClrMapping/>
  </p:clrMapOvr>
  <p:transition advClick="0">
    <p:cover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04800" y="304800"/>
            <a:ext cx="8458200" cy="6154738"/>
          </a:xfrm>
          <a:prstGeom prst="rect">
            <a:avLst/>
          </a:prstGeom>
          <a:noFill/>
          <a:ln w="9525">
            <a:noFill/>
            <a:miter lim="800000"/>
            <a:headEnd/>
            <a:tailEnd/>
          </a:ln>
          <a:effectLst/>
        </p:spPr>
        <p:txBody>
          <a:bodyPr lIns="0" tIns="0" rIns="0" bIns="0"/>
          <a:lstStyle/>
          <a:p>
            <a:pPr eaLnBrk="0" fontAlgn="base" hangingPunct="0">
              <a:spcBef>
                <a:spcPct val="0"/>
              </a:spcBef>
              <a:spcAft>
                <a:spcPct val="0"/>
              </a:spcAft>
            </a:pPr>
            <a:r>
              <a:rPr lang="en-US" sz="2600" b="1" dirty="0">
                <a:solidFill>
                  <a:srgbClr val="000000"/>
                </a:solidFill>
              </a:rPr>
              <a:t>Cooperative Learning</a:t>
            </a:r>
            <a:r>
              <a:rPr lang="en-US" sz="2600" dirty="0">
                <a:solidFill>
                  <a:srgbClr val="000000"/>
                </a:solidFill>
              </a:rPr>
              <a:t> is instruction that involves people working in teams to accomplish a common goal, under conditions that involve both </a:t>
            </a:r>
            <a:r>
              <a:rPr lang="en-US" sz="2600" i="1" dirty="0">
                <a:solidFill>
                  <a:srgbClr val="000000"/>
                </a:solidFill>
              </a:rPr>
              <a:t>positive interdependence</a:t>
            </a:r>
            <a:r>
              <a:rPr lang="en-US" sz="2600" dirty="0">
                <a:solidFill>
                  <a:srgbClr val="000000"/>
                </a:solidFill>
              </a:rPr>
              <a:t> (all members must cooperate to complete the task) and </a:t>
            </a:r>
            <a:r>
              <a:rPr lang="en-US" sz="2600" i="1" dirty="0">
                <a:solidFill>
                  <a:srgbClr val="000000"/>
                </a:solidFill>
              </a:rPr>
              <a:t>individual and group accountability</a:t>
            </a:r>
            <a:r>
              <a:rPr lang="en-US" sz="2600" dirty="0">
                <a:solidFill>
                  <a:srgbClr val="000000"/>
                </a:solidFill>
              </a:rPr>
              <a:t> (each member is accountable for the complete final outcome).</a:t>
            </a:r>
          </a:p>
          <a:p>
            <a:pPr eaLnBrk="0" fontAlgn="base" hangingPunct="0">
              <a:spcBef>
                <a:spcPct val="0"/>
              </a:spcBef>
              <a:spcAft>
                <a:spcPct val="0"/>
              </a:spcAft>
            </a:pPr>
            <a:endParaRPr lang="en-US" sz="2600" dirty="0">
              <a:solidFill>
                <a:srgbClr val="000000"/>
              </a:solidFill>
            </a:endParaRPr>
          </a:p>
          <a:p>
            <a:pPr algn="ctr" eaLnBrk="0" fontAlgn="base" hangingPunct="0">
              <a:spcBef>
                <a:spcPct val="0"/>
              </a:spcBef>
              <a:spcAft>
                <a:spcPct val="0"/>
              </a:spcAft>
            </a:pPr>
            <a:r>
              <a:rPr lang="en-US" sz="3000" b="1" dirty="0">
                <a:solidFill>
                  <a:srgbClr val="000000"/>
                </a:solidFill>
              </a:rPr>
              <a:t>Key Concepts</a:t>
            </a:r>
          </a:p>
          <a:p>
            <a:pPr algn="ctr" eaLnBrk="0" fontAlgn="base" hangingPunct="0">
              <a:spcBef>
                <a:spcPct val="0"/>
              </a:spcBef>
              <a:spcAft>
                <a:spcPct val="0"/>
              </a:spcAft>
            </a:pPr>
            <a:endParaRPr lang="en-US" sz="3000" b="1" dirty="0">
              <a:solidFill>
                <a:srgbClr val="000000"/>
              </a:solidFill>
            </a:endParaRPr>
          </a:p>
          <a:p>
            <a:pPr eaLnBrk="0" fontAlgn="base" hangingPunct="0">
              <a:spcBef>
                <a:spcPct val="0"/>
              </a:spcBef>
              <a:spcAft>
                <a:spcPct val="0"/>
              </a:spcAft>
            </a:pPr>
            <a:r>
              <a:rPr lang="en-US" sz="3000" dirty="0">
                <a:solidFill>
                  <a:srgbClr val="000000"/>
                </a:solidFill>
              </a:rPr>
              <a:t>•Positive Interdependence</a:t>
            </a:r>
          </a:p>
          <a:p>
            <a:pPr eaLnBrk="0" fontAlgn="base" hangingPunct="0">
              <a:spcBef>
                <a:spcPct val="0"/>
              </a:spcBef>
              <a:spcAft>
                <a:spcPct val="0"/>
              </a:spcAft>
            </a:pPr>
            <a:r>
              <a:rPr lang="en-US" sz="3000" dirty="0">
                <a:solidFill>
                  <a:srgbClr val="000000"/>
                </a:solidFill>
              </a:rPr>
              <a:t>•Individual and Group Accountability</a:t>
            </a:r>
          </a:p>
          <a:p>
            <a:pPr eaLnBrk="0" fontAlgn="base" hangingPunct="0">
              <a:spcBef>
                <a:spcPct val="0"/>
              </a:spcBef>
              <a:spcAft>
                <a:spcPct val="0"/>
              </a:spcAft>
            </a:pPr>
            <a:r>
              <a:rPr lang="en-US" sz="3000" dirty="0">
                <a:solidFill>
                  <a:srgbClr val="000000"/>
                </a:solidFill>
              </a:rPr>
              <a:t>•Face-to-Face </a:t>
            </a:r>
            <a:r>
              <a:rPr lang="en-US" sz="3000" dirty="0" err="1">
                <a:solidFill>
                  <a:srgbClr val="000000"/>
                </a:solidFill>
              </a:rPr>
              <a:t>Promotive</a:t>
            </a:r>
            <a:r>
              <a:rPr lang="en-US" sz="3000" dirty="0">
                <a:solidFill>
                  <a:srgbClr val="000000"/>
                </a:solidFill>
              </a:rPr>
              <a:t> Interaction</a:t>
            </a:r>
          </a:p>
          <a:p>
            <a:pPr eaLnBrk="0" fontAlgn="base" hangingPunct="0">
              <a:spcBef>
                <a:spcPct val="0"/>
              </a:spcBef>
              <a:spcAft>
                <a:spcPct val="0"/>
              </a:spcAft>
            </a:pPr>
            <a:r>
              <a:rPr lang="en-US" sz="3000" dirty="0">
                <a:solidFill>
                  <a:srgbClr val="000000"/>
                </a:solidFill>
              </a:rPr>
              <a:t>•Teamwork Skills</a:t>
            </a:r>
          </a:p>
          <a:p>
            <a:pPr eaLnBrk="0" fontAlgn="base" hangingPunct="0">
              <a:spcBef>
                <a:spcPct val="0"/>
              </a:spcBef>
              <a:spcAft>
                <a:spcPct val="0"/>
              </a:spcAft>
            </a:pPr>
            <a:r>
              <a:rPr lang="en-US" sz="3000" dirty="0">
                <a:solidFill>
                  <a:srgbClr val="000000"/>
                </a:solidFill>
              </a:rPr>
              <a:t>•Group Processing</a:t>
            </a:r>
          </a:p>
        </p:txBody>
      </p:sp>
    </p:spTree>
    <p:custDataLst>
      <p:tags r:id="rId1"/>
    </p:custDataLst>
    <p:extLst>
      <p:ext uri="{BB962C8B-B14F-4D97-AF65-F5344CB8AC3E}">
        <p14:creationId xmlns:p14="http://schemas.microsoft.com/office/powerpoint/2010/main" val="4140920409"/>
      </p:ext>
    </p:extLst>
  </p:cSld>
  <p:clrMapOvr>
    <a:masterClrMapping/>
  </p:clrMapOvr>
  <p:transition spd="med">
    <p:cover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fld id="{64091FB1-E122-4A98-89BD-3A8BEF499C1A}" type="slidenum">
              <a:rPr lang="en-US">
                <a:solidFill>
                  <a:srgbClr val="000000"/>
                </a:solidFill>
              </a:rPr>
              <a:pPr/>
              <a:t>33</a:t>
            </a:fld>
            <a:endParaRPr lang="en-US">
              <a:solidFill>
                <a:srgbClr val="000000"/>
              </a:solidFill>
            </a:endParaRPr>
          </a:p>
        </p:txBody>
      </p:sp>
      <p:pic>
        <p:nvPicPr>
          <p:cNvPr id="57346" name="Picture 2"/>
          <p:cNvPicPr>
            <a:picLocks noChangeAspect="1" noChangeArrowheads="1"/>
          </p:cNvPicPr>
          <p:nvPr/>
        </p:nvPicPr>
        <p:blipFill>
          <a:blip r:embed="rId4" cstate="print"/>
          <a:srcRect l="25000" t="10222" r="26500" b="3236"/>
          <a:stretch>
            <a:fillRect/>
          </a:stretch>
        </p:blipFill>
        <p:spPr bwMode="auto">
          <a:xfrm>
            <a:off x="2057400" y="0"/>
            <a:ext cx="5064125" cy="6629400"/>
          </a:xfrm>
          <a:prstGeom prst="rect">
            <a:avLst/>
          </a:prstGeom>
          <a:noFill/>
          <a:ln w="12700">
            <a:noFill/>
            <a:miter lim="800000"/>
            <a:headEnd type="none" w="sm" len="sm"/>
            <a:tailEnd type="none" w="sm" len="sm"/>
          </a:ln>
          <a:effectLst/>
        </p:spPr>
      </p:pic>
      <p:sp>
        <p:nvSpPr>
          <p:cNvPr id="57347" name="Rectangle 3"/>
          <p:cNvSpPr>
            <a:spLocks noChangeArrowheads="1"/>
          </p:cNvSpPr>
          <p:nvPr/>
        </p:nvSpPr>
        <p:spPr bwMode="auto">
          <a:xfrm>
            <a:off x="1066800" y="6491288"/>
            <a:ext cx="7226300" cy="366712"/>
          </a:xfrm>
          <a:prstGeom prst="rect">
            <a:avLst/>
          </a:prstGeom>
          <a:noFill/>
          <a:ln w="12700">
            <a:noFill/>
            <a:miter lim="800000"/>
            <a:headEnd type="none" w="sm" len="sm"/>
            <a:tailEnd type="none" w="sm" len="sm"/>
          </a:ln>
          <a:effectLst/>
        </p:spPr>
        <p:txBody>
          <a:bodyPr wrap="none">
            <a:spAutoFit/>
          </a:bodyPr>
          <a:lstStyle/>
          <a:p>
            <a:pPr eaLnBrk="0" fontAlgn="base" hangingPunct="0">
              <a:spcBef>
                <a:spcPct val="0"/>
              </a:spcBef>
              <a:spcAft>
                <a:spcPct val="0"/>
              </a:spcAft>
            </a:pPr>
            <a:r>
              <a:rPr lang="en-US">
                <a:solidFill>
                  <a:srgbClr val="000000"/>
                </a:solidFill>
              </a:rPr>
              <a:t>http://www.ce.umn.edu/~smith/docs/Smith-CL%20Handout%2008.pdf</a:t>
            </a:r>
          </a:p>
        </p:txBody>
      </p:sp>
    </p:spTree>
    <p:custDataLst>
      <p:tags r:id="rId1"/>
    </p:custDataLst>
    <p:extLst>
      <p:ext uri="{BB962C8B-B14F-4D97-AF65-F5344CB8AC3E}">
        <p14:creationId xmlns:p14="http://schemas.microsoft.com/office/powerpoint/2010/main" val="7817256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 calcmode="lin" valueType="num">
                                      <p:cBhvr additive="base">
                                        <p:cTn id="7" dur="500" fill="hold"/>
                                        <p:tgtEl>
                                          <p:spTgt spid="57347"/>
                                        </p:tgtEl>
                                        <p:attrNameLst>
                                          <p:attrName>ppt_x</p:attrName>
                                        </p:attrNameLst>
                                      </p:cBhvr>
                                      <p:tavLst>
                                        <p:tav tm="0">
                                          <p:val>
                                            <p:strVal val="#ppt_x"/>
                                          </p:val>
                                        </p:tav>
                                        <p:tav tm="100000">
                                          <p:val>
                                            <p:strVal val="#ppt_x"/>
                                          </p:val>
                                        </p:tav>
                                      </p:tavLst>
                                    </p:anim>
                                    <p:anim calcmode="lin" valueType="num">
                                      <p:cBhvr additive="base">
                                        <p:cTn id="8" dur="500" fill="hold"/>
                                        <p:tgtEl>
                                          <p:spTgt spid="573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609600" y="228600"/>
            <a:ext cx="8113713" cy="5486400"/>
          </a:xfrm>
          <a:prstGeom prst="rect">
            <a:avLst/>
          </a:prstGeom>
          <a:noFill/>
          <a:ln w="9525">
            <a:noFill/>
            <a:miter lim="800000"/>
            <a:headEnd/>
            <a:tailEnd/>
          </a:ln>
        </p:spPr>
        <p:txBody>
          <a:bodyPr lIns="0" tIns="0" rIns="0" bIns="0"/>
          <a:lstStyle/>
          <a:p>
            <a:pPr marL="457200" indent="-457200" algn="ctr" eaLnBrk="0" fontAlgn="base" hangingPunct="0">
              <a:spcBef>
                <a:spcPct val="0"/>
              </a:spcBef>
              <a:spcAft>
                <a:spcPct val="0"/>
              </a:spcAft>
            </a:pPr>
            <a:r>
              <a:rPr lang="en-US" sz="2600" b="1" dirty="0">
                <a:solidFill>
                  <a:srgbClr val="000000"/>
                </a:solidFill>
              </a:rPr>
              <a:t>Formal Cooperative Learning – Types of Tasks</a:t>
            </a:r>
          </a:p>
          <a:p>
            <a:pPr marL="457200" indent="-457200" algn="ctr" eaLnBrk="0" fontAlgn="base" hangingPunct="0">
              <a:spcBef>
                <a:spcPct val="0"/>
              </a:spcBef>
              <a:spcAft>
                <a:spcPct val="0"/>
              </a:spcAft>
            </a:pPr>
            <a:endParaRPr lang="en-US" sz="2600" dirty="0">
              <a:solidFill>
                <a:srgbClr val="000000"/>
              </a:solidFill>
            </a:endParaRPr>
          </a:p>
          <a:p>
            <a:pPr marL="457200" indent="-457200" eaLnBrk="0" fontAlgn="base" hangingPunct="0">
              <a:spcBef>
                <a:spcPct val="0"/>
              </a:spcBef>
              <a:spcAft>
                <a:spcPct val="0"/>
              </a:spcAft>
              <a:buFontTx/>
              <a:buAutoNum type="arabicPeriod"/>
            </a:pPr>
            <a:r>
              <a:rPr lang="en-US" sz="2500" b="1" dirty="0">
                <a:solidFill>
                  <a:srgbClr val="000000"/>
                </a:solidFill>
              </a:rPr>
              <a:t>Jigsaw – Learning new conceptual/procedural material</a:t>
            </a:r>
          </a:p>
          <a:p>
            <a:pPr marL="457200" indent="-457200" eaLnBrk="0" fontAlgn="base" hangingPunct="0">
              <a:spcBef>
                <a:spcPct val="0"/>
              </a:spcBef>
              <a:spcAft>
                <a:spcPct val="0"/>
              </a:spcAft>
            </a:pPr>
            <a:endParaRPr lang="en-US" sz="2500" dirty="0">
              <a:solidFill>
                <a:srgbClr val="000000"/>
              </a:solidFill>
            </a:endParaRPr>
          </a:p>
          <a:p>
            <a:pPr marL="457200" indent="-457200" eaLnBrk="0" fontAlgn="base" hangingPunct="0">
              <a:spcBef>
                <a:spcPct val="0"/>
              </a:spcBef>
              <a:spcAft>
                <a:spcPct val="0"/>
              </a:spcAft>
            </a:pPr>
            <a:r>
              <a:rPr lang="en-US" sz="2500" dirty="0">
                <a:solidFill>
                  <a:srgbClr val="000000"/>
                </a:solidFill>
              </a:rPr>
              <a:t>2.	Peer Composition or Editing</a:t>
            </a:r>
          </a:p>
          <a:p>
            <a:pPr marL="457200" indent="-457200" eaLnBrk="0" fontAlgn="base" hangingPunct="0">
              <a:spcBef>
                <a:spcPct val="0"/>
              </a:spcBef>
              <a:spcAft>
                <a:spcPct val="0"/>
              </a:spcAft>
            </a:pPr>
            <a:endParaRPr lang="en-US" sz="2500" dirty="0">
              <a:solidFill>
                <a:srgbClr val="000000"/>
              </a:solidFill>
            </a:endParaRPr>
          </a:p>
          <a:p>
            <a:pPr marL="457200" indent="-457200" eaLnBrk="0" fontAlgn="base" hangingPunct="0">
              <a:spcBef>
                <a:spcPct val="0"/>
              </a:spcBef>
              <a:spcAft>
                <a:spcPct val="0"/>
              </a:spcAft>
            </a:pPr>
            <a:r>
              <a:rPr lang="en-US" sz="2500" dirty="0">
                <a:solidFill>
                  <a:srgbClr val="000000"/>
                </a:solidFill>
              </a:rPr>
              <a:t>3.	Reading Comprehension/Interpretation </a:t>
            </a:r>
          </a:p>
          <a:p>
            <a:pPr marL="457200" indent="-457200" eaLnBrk="0" fontAlgn="base" hangingPunct="0">
              <a:spcBef>
                <a:spcPct val="0"/>
              </a:spcBef>
              <a:spcAft>
                <a:spcPct val="0"/>
              </a:spcAft>
            </a:pPr>
            <a:endParaRPr lang="en-US" sz="2500" dirty="0">
              <a:solidFill>
                <a:srgbClr val="000000"/>
              </a:solidFill>
            </a:endParaRPr>
          </a:p>
          <a:p>
            <a:pPr marL="457200" indent="-457200" eaLnBrk="0" fontAlgn="base" hangingPunct="0">
              <a:spcBef>
                <a:spcPct val="0"/>
              </a:spcBef>
              <a:spcAft>
                <a:spcPct val="0"/>
              </a:spcAft>
            </a:pPr>
            <a:r>
              <a:rPr lang="en-US" sz="2500" dirty="0">
                <a:solidFill>
                  <a:srgbClr val="000000"/>
                </a:solidFill>
              </a:rPr>
              <a:t>4.	</a:t>
            </a:r>
            <a:r>
              <a:rPr lang="en-US" sz="2500" b="1" dirty="0">
                <a:solidFill>
                  <a:srgbClr val="000000"/>
                </a:solidFill>
              </a:rPr>
              <a:t>Problem Solving, Project, or Presentation</a:t>
            </a:r>
          </a:p>
          <a:p>
            <a:pPr marL="457200" indent="-457200" eaLnBrk="0" fontAlgn="base" hangingPunct="0">
              <a:spcBef>
                <a:spcPct val="0"/>
              </a:spcBef>
              <a:spcAft>
                <a:spcPct val="0"/>
              </a:spcAft>
            </a:pPr>
            <a:endParaRPr lang="en-US" sz="2500" dirty="0">
              <a:solidFill>
                <a:srgbClr val="000000"/>
              </a:solidFill>
            </a:endParaRPr>
          </a:p>
          <a:p>
            <a:pPr marL="457200" indent="-457200" eaLnBrk="0" fontAlgn="base" hangingPunct="0">
              <a:spcBef>
                <a:spcPct val="0"/>
              </a:spcBef>
              <a:spcAft>
                <a:spcPct val="0"/>
              </a:spcAft>
            </a:pPr>
            <a:r>
              <a:rPr lang="en-US" sz="2500" dirty="0">
                <a:solidFill>
                  <a:srgbClr val="000000"/>
                </a:solidFill>
              </a:rPr>
              <a:t>5.	Review/Correct Homework </a:t>
            </a:r>
          </a:p>
          <a:p>
            <a:pPr marL="457200" indent="-457200" eaLnBrk="0" fontAlgn="base" hangingPunct="0">
              <a:spcBef>
                <a:spcPct val="0"/>
              </a:spcBef>
              <a:spcAft>
                <a:spcPct val="0"/>
              </a:spcAft>
            </a:pPr>
            <a:endParaRPr lang="en-US" sz="2500" dirty="0">
              <a:solidFill>
                <a:srgbClr val="000000"/>
              </a:solidFill>
            </a:endParaRPr>
          </a:p>
          <a:p>
            <a:pPr marL="457200" indent="-457200" eaLnBrk="0" fontAlgn="base" hangingPunct="0">
              <a:spcBef>
                <a:spcPct val="0"/>
              </a:spcBef>
              <a:spcAft>
                <a:spcPct val="0"/>
              </a:spcAft>
            </a:pPr>
            <a:r>
              <a:rPr lang="en-US" sz="2500" dirty="0">
                <a:solidFill>
                  <a:srgbClr val="000000"/>
                </a:solidFill>
              </a:rPr>
              <a:t>6.	Constructive </a:t>
            </a:r>
            <a:r>
              <a:rPr lang="en-US" sz="2500" dirty="0" smtClean="0">
                <a:solidFill>
                  <a:srgbClr val="000000"/>
                </a:solidFill>
              </a:rPr>
              <a:t>Controversy</a:t>
            </a:r>
            <a:endParaRPr lang="en-US" sz="2500" dirty="0">
              <a:solidFill>
                <a:srgbClr val="000000"/>
              </a:solidFill>
            </a:endParaRPr>
          </a:p>
          <a:p>
            <a:pPr marL="457200" indent="-457200" eaLnBrk="0" fontAlgn="base" hangingPunct="0">
              <a:spcBef>
                <a:spcPct val="0"/>
              </a:spcBef>
              <a:spcAft>
                <a:spcPct val="0"/>
              </a:spcAft>
            </a:pPr>
            <a:endParaRPr lang="en-US" sz="2500" dirty="0">
              <a:solidFill>
                <a:srgbClr val="000000"/>
              </a:solidFill>
            </a:endParaRPr>
          </a:p>
          <a:p>
            <a:pPr marL="457200" indent="-457200" eaLnBrk="0" fontAlgn="base" hangingPunct="0">
              <a:spcBef>
                <a:spcPct val="0"/>
              </a:spcBef>
              <a:spcAft>
                <a:spcPct val="0"/>
              </a:spcAft>
            </a:pPr>
            <a:r>
              <a:rPr lang="en-US" sz="2500" dirty="0">
                <a:solidFill>
                  <a:srgbClr val="000000"/>
                </a:solidFill>
              </a:rPr>
              <a:t>7.	</a:t>
            </a:r>
            <a:r>
              <a:rPr lang="en-US" sz="2500" b="1" dirty="0">
                <a:solidFill>
                  <a:srgbClr val="000000"/>
                </a:solidFill>
              </a:rPr>
              <a:t>Group Tests</a:t>
            </a:r>
          </a:p>
        </p:txBody>
      </p:sp>
    </p:spTree>
    <p:custDataLst>
      <p:tags r:id="rId1"/>
    </p:custDataLst>
    <p:extLst>
      <p:ext uri="{BB962C8B-B14F-4D97-AF65-F5344CB8AC3E}">
        <p14:creationId xmlns:p14="http://schemas.microsoft.com/office/powerpoint/2010/main" val="337637311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oter Placeholder 4"/>
          <p:cNvSpPr>
            <a:spLocks noGrp="1"/>
          </p:cNvSpPr>
          <p:nvPr>
            <p:ph type="ftr" sz="quarter" idx="11"/>
          </p:nvPr>
        </p:nvSpPr>
        <p:spPr>
          <a:noFill/>
        </p:spPr>
        <p:txBody>
          <a:bodyPr/>
          <a:lstStyle/>
          <a:p>
            <a:fld id="{84DF553C-1E0C-4B37-85AC-97EFC14E7CB9}" type="slidenum">
              <a:rPr lang="en-US" smtClean="0">
                <a:solidFill>
                  <a:srgbClr val="000000"/>
                </a:solidFill>
              </a:rPr>
              <a:pPr/>
              <a:t>35</a:t>
            </a:fld>
            <a:endParaRPr lang="en-US" smtClean="0">
              <a:solidFill>
                <a:srgbClr val="000000"/>
              </a:solidFill>
            </a:endParaRPr>
          </a:p>
        </p:txBody>
      </p:sp>
      <p:sp>
        <p:nvSpPr>
          <p:cNvPr id="76803" name="Rectangle 2"/>
          <p:cNvSpPr>
            <a:spLocks noGrp="1" noChangeArrowheads="1"/>
          </p:cNvSpPr>
          <p:nvPr>
            <p:ph type="title"/>
          </p:nvPr>
        </p:nvSpPr>
        <p:spPr/>
        <p:txBody>
          <a:bodyPr/>
          <a:lstStyle/>
          <a:p>
            <a:pPr eaLnBrk="1" hangingPunct="1"/>
            <a:r>
              <a:rPr lang="en-US" smtClean="0"/>
              <a:t>Challenge-Based Learning</a:t>
            </a:r>
          </a:p>
        </p:txBody>
      </p:sp>
      <p:sp>
        <p:nvSpPr>
          <p:cNvPr id="76804" name="Rectangle 3"/>
          <p:cNvSpPr>
            <a:spLocks noGrp="1" noChangeArrowheads="1"/>
          </p:cNvSpPr>
          <p:nvPr>
            <p:ph type="body" idx="1"/>
          </p:nvPr>
        </p:nvSpPr>
        <p:spPr>
          <a:xfrm>
            <a:off x="457200" y="1524000"/>
            <a:ext cx="8229600" cy="3810000"/>
          </a:xfrm>
        </p:spPr>
        <p:txBody>
          <a:bodyPr/>
          <a:lstStyle/>
          <a:p>
            <a:pPr eaLnBrk="1" hangingPunct="1"/>
            <a:r>
              <a:rPr lang="en-US" smtClean="0"/>
              <a:t>Problem-based learning</a:t>
            </a:r>
          </a:p>
          <a:p>
            <a:pPr eaLnBrk="1" hangingPunct="1"/>
            <a:r>
              <a:rPr lang="en-US" smtClean="0"/>
              <a:t>Case-based learning</a:t>
            </a:r>
          </a:p>
          <a:p>
            <a:pPr eaLnBrk="1" hangingPunct="1"/>
            <a:r>
              <a:rPr lang="en-US" smtClean="0"/>
              <a:t>Project-based learning</a:t>
            </a:r>
          </a:p>
          <a:p>
            <a:pPr eaLnBrk="1" hangingPunct="1"/>
            <a:r>
              <a:rPr lang="en-US" smtClean="0"/>
              <a:t>Learning by design</a:t>
            </a:r>
          </a:p>
          <a:p>
            <a:pPr eaLnBrk="1" hangingPunct="1"/>
            <a:r>
              <a:rPr lang="en-US" smtClean="0"/>
              <a:t>Inquiry learning</a:t>
            </a:r>
          </a:p>
          <a:p>
            <a:pPr eaLnBrk="1" hangingPunct="1"/>
            <a:r>
              <a:rPr lang="en-US" smtClean="0"/>
              <a:t>Anchored instruction</a:t>
            </a:r>
          </a:p>
        </p:txBody>
      </p:sp>
      <p:sp>
        <p:nvSpPr>
          <p:cNvPr id="76805" name="Text Box 4"/>
          <p:cNvSpPr txBox="1">
            <a:spLocks noChangeArrowheads="1"/>
          </p:cNvSpPr>
          <p:nvPr/>
        </p:nvSpPr>
        <p:spPr bwMode="auto">
          <a:xfrm>
            <a:off x="609600" y="5257800"/>
            <a:ext cx="7924800" cy="804863"/>
          </a:xfrm>
          <a:prstGeom prst="rect">
            <a:avLst/>
          </a:prstGeom>
          <a:noFill/>
          <a:ln w="9525">
            <a:noFill/>
            <a:miter lim="800000"/>
            <a:headEnd/>
            <a:tailEnd/>
          </a:ln>
        </p:spPr>
        <p:txBody>
          <a:bodyPr>
            <a:spAutoFit/>
          </a:bodyPr>
          <a:lstStyle/>
          <a:p>
            <a:pPr marL="342900" indent="-342900" fontAlgn="base">
              <a:lnSpc>
                <a:spcPct val="80000"/>
              </a:lnSpc>
              <a:spcBef>
                <a:spcPct val="20000"/>
              </a:spcBef>
              <a:spcAft>
                <a:spcPct val="0"/>
              </a:spcAft>
            </a:pPr>
            <a:r>
              <a:rPr lang="en-US">
                <a:solidFill>
                  <a:srgbClr val="000000"/>
                </a:solidFill>
              </a:rPr>
              <a:t>John Bransford, Nancy Vye and Helen Bateman. Creating High-Quality Learning Environments: Guidelines from Research on How People Learn </a:t>
            </a:r>
          </a:p>
          <a:p>
            <a:pPr marL="342900" indent="-342900" fontAlgn="base">
              <a:spcBef>
                <a:spcPct val="0"/>
              </a:spcBef>
              <a:spcAft>
                <a:spcPct val="0"/>
              </a:spcAft>
            </a:pPr>
            <a:endParaRPr lang="en-US">
              <a:solidFill>
                <a:srgbClr val="000000"/>
              </a:solidFill>
            </a:endParaRPr>
          </a:p>
        </p:txBody>
      </p:sp>
    </p:spTree>
    <p:custDataLst>
      <p:tags r:id="rId1"/>
    </p:custData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Rot="1" noChangeArrowheads="1"/>
          </p:cNvSpPr>
          <p:nvPr>
            <p:ph type="title" idx="4294967295"/>
          </p:nvPr>
        </p:nvSpPr>
        <p:spPr>
          <a:xfrm>
            <a:off x="685800" y="228600"/>
            <a:ext cx="7772400" cy="1143000"/>
          </a:xfrm>
        </p:spPr>
        <p:txBody>
          <a:bodyPr/>
          <a:lstStyle/>
          <a:p>
            <a:pPr eaLnBrk="1" hangingPunct="1"/>
            <a:r>
              <a:rPr lang="en-US" sz="3200" b="1" smtClean="0">
                <a:cs typeface="Arial" pitchFamily="34" charset="0"/>
              </a:rPr>
              <a:t>Challenge-Based Instruction                      with the Legacy Cycle</a:t>
            </a:r>
          </a:p>
        </p:txBody>
      </p:sp>
      <p:grpSp>
        <p:nvGrpSpPr>
          <p:cNvPr id="2" name="Group 3"/>
          <p:cNvGrpSpPr>
            <a:grpSpLocks/>
          </p:cNvGrpSpPr>
          <p:nvPr/>
        </p:nvGrpSpPr>
        <p:grpSpPr bwMode="auto">
          <a:xfrm>
            <a:off x="1524000" y="1371600"/>
            <a:ext cx="5864225" cy="4949825"/>
            <a:chOff x="979" y="1004"/>
            <a:chExt cx="3694" cy="3118"/>
          </a:xfrm>
        </p:grpSpPr>
        <p:graphicFrame>
          <p:nvGraphicFramePr>
            <p:cNvPr id="8194" name="Object 3"/>
            <p:cNvGraphicFramePr>
              <a:graphicFrameLocks noChangeAspect="1"/>
            </p:cNvGraphicFramePr>
            <p:nvPr/>
          </p:nvGraphicFramePr>
          <p:xfrm>
            <a:off x="1375" y="1140"/>
            <a:ext cx="3010" cy="2742"/>
          </p:xfrm>
          <a:graphic>
            <a:graphicData uri="http://schemas.openxmlformats.org/presentationml/2006/ole">
              <mc:AlternateContent xmlns:mc="http://schemas.openxmlformats.org/markup-compatibility/2006">
                <mc:Choice xmlns:v="urn:schemas-microsoft-com:vml" Requires="v">
                  <p:oleObj spid="_x0000_s241687" name="Image" r:id="rId5" imgW="4419048" imgH="4025397" progId="">
                    <p:embed/>
                  </p:oleObj>
                </mc:Choice>
                <mc:Fallback>
                  <p:oleObj name="Image" r:id="rId5" imgW="4419048" imgH="4025397"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5" y="1140"/>
                          <a:ext cx="3010" cy="2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9" name="Rectangle 57"/>
            <p:cNvSpPr>
              <a:spLocks noChangeArrowheads="1"/>
            </p:cNvSpPr>
            <p:nvPr/>
          </p:nvSpPr>
          <p:spPr bwMode="auto">
            <a:xfrm>
              <a:off x="2204" y="2315"/>
              <a:ext cx="1352" cy="659"/>
            </a:xfrm>
            <a:prstGeom prst="rect">
              <a:avLst/>
            </a:prstGeom>
            <a:solidFill>
              <a:srgbClr val="FFFFFF"/>
            </a:solidFill>
            <a:ln w="9525">
              <a:noFill/>
              <a:miter lim="800000"/>
              <a:headEnd/>
              <a:tailEnd/>
            </a:ln>
          </p:spPr>
          <p:txBody>
            <a:bodyPr/>
            <a:lstStyle/>
            <a:p>
              <a:pPr algn="ctr" eaLnBrk="0" fontAlgn="base" hangingPunct="0">
                <a:spcBef>
                  <a:spcPct val="0"/>
                </a:spcBef>
                <a:spcAft>
                  <a:spcPct val="0"/>
                </a:spcAft>
              </a:pPr>
              <a:r>
                <a:rPr lang="en-US" sz="3200" b="1">
                  <a:solidFill>
                    <a:srgbClr val="FF0000"/>
                  </a:solidFill>
                  <a:cs typeface="Arial" pitchFamily="34" charset="0"/>
                </a:rPr>
                <a:t>Legacy</a:t>
              </a:r>
            </a:p>
            <a:p>
              <a:pPr algn="ctr" eaLnBrk="0" fontAlgn="base" hangingPunct="0">
                <a:spcBef>
                  <a:spcPct val="0"/>
                </a:spcBef>
                <a:spcAft>
                  <a:spcPct val="0"/>
                </a:spcAft>
              </a:pPr>
              <a:r>
                <a:rPr lang="en-US" sz="3200" b="1">
                  <a:solidFill>
                    <a:srgbClr val="FF0000"/>
                  </a:solidFill>
                  <a:cs typeface="Arial" pitchFamily="34" charset="0"/>
                </a:rPr>
                <a:t>Cycle</a:t>
              </a:r>
            </a:p>
          </p:txBody>
        </p:sp>
        <p:sp>
          <p:nvSpPr>
            <p:cNvPr id="8200" name="Text Box 7"/>
            <p:cNvSpPr txBox="1">
              <a:spLocks noChangeArrowheads="1"/>
            </p:cNvSpPr>
            <p:nvPr/>
          </p:nvSpPr>
          <p:spPr bwMode="auto">
            <a:xfrm>
              <a:off x="1999" y="1004"/>
              <a:ext cx="1600" cy="232"/>
            </a:xfrm>
            <a:prstGeom prst="rect">
              <a:avLst/>
            </a:prstGeom>
            <a:noFill/>
            <a:ln w="12700">
              <a:noFill/>
              <a:miter lim="800000"/>
              <a:headEnd/>
              <a:tailEnd/>
            </a:ln>
          </p:spPr>
          <p:txBody>
            <a:bodyPr>
              <a:spAutoFit/>
            </a:bodyPr>
            <a:lstStyle/>
            <a:p>
              <a:pPr algn="ctr" eaLnBrk="0" fontAlgn="base" hangingPunct="0">
                <a:spcBef>
                  <a:spcPct val="50000"/>
                </a:spcBef>
                <a:spcAft>
                  <a:spcPct val="0"/>
                </a:spcAft>
              </a:pPr>
              <a:r>
                <a:rPr lang="en-US" b="1">
                  <a:solidFill>
                    <a:srgbClr val="000000"/>
                  </a:solidFill>
                  <a:cs typeface="Arial" pitchFamily="34" charset="0"/>
                </a:rPr>
                <a:t>The Challenges</a:t>
              </a:r>
            </a:p>
          </p:txBody>
        </p:sp>
        <p:sp>
          <p:nvSpPr>
            <p:cNvPr id="8201" name="Text Box 9"/>
            <p:cNvSpPr txBox="1">
              <a:spLocks noChangeArrowheads="1"/>
            </p:cNvSpPr>
            <p:nvPr/>
          </p:nvSpPr>
          <p:spPr bwMode="auto">
            <a:xfrm>
              <a:off x="3605" y="1622"/>
              <a:ext cx="979" cy="404"/>
            </a:xfrm>
            <a:prstGeom prst="rect">
              <a:avLst/>
            </a:prstGeom>
            <a:noFill/>
            <a:ln w="12700">
              <a:noFill/>
              <a:miter lim="800000"/>
              <a:headEnd/>
              <a:tailEnd/>
            </a:ln>
          </p:spPr>
          <p:txBody>
            <a:bodyPr>
              <a:spAutoFit/>
            </a:bodyPr>
            <a:lstStyle/>
            <a:p>
              <a:pPr algn="ctr" eaLnBrk="0" fontAlgn="base" hangingPunct="0">
                <a:spcBef>
                  <a:spcPct val="50000"/>
                </a:spcBef>
                <a:spcAft>
                  <a:spcPct val="0"/>
                </a:spcAft>
              </a:pPr>
              <a:r>
                <a:rPr lang="en-US" b="1">
                  <a:solidFill>
                    <a:srgbClr val="000000"/>
                  </a:solidFill>
                  <a:cs typeface="Arial" pitchFamily="34" charset="0"/>
                </a:rPr>
                <a:t>Generate Ideas</a:t>
              </a:r>
            </a:p>
          </p:txBody>
        </p:sp>
        <p:sp>
          <p:nvSpPr>
            <p:cNvPr id="8202" name="Text Box 12"/>
            <p:cNvSpPr txBox="1">
              <a:spLocks noChangeArrowheads="1"/>
            </p:cNvSpPr>
            <p:nvPr/>
          </p:nvSpPr>
          <p:spPr bwMode="auto">
            <a:xfrm>
              <a:off x="3361" y="3331"/>
              <a:ext cx="1312" cy="404"/>
            </a:xfrm>
            <a:prstGeom prst="rect">
              <a:avLst/>
            </a:prstGeom>
            <a:noFill/>
            <a:ln w="12700">
              <a:noFill/>
              <a:miter lim="800000"/>
              <a:headEnd/>
              <a:tailEnd/>
            </a:ln>
          </p:spPr>
          <p:txBody>
            <a:bodyPr>
              <a:spAutoFit/>
            </a:bodyPr>
            <a:lstStyle/>
            <a:p>
              <a:pPr algn="ctr" eaLnBrk="0" fontAlgn="base" hangingPunct="0">
                <a:spcBef>
                  <a:spcPct val="50000"/>
                </a:spcBef>
                <a:spcAft>
                  <a:spcPct val="0"/>
                </a:spcAft>
              </a:pPr>
              <a:r>
                <a:rPr lang="en-US" b="1">
                  <a:solidFill>
                    <a:srgbClr val="000000"/>
                  </a:solidFill>
                  <a:cs typeface="Arial" pitchFamily="34" charset="0"/>
                </a:rPr>
                <a:t>Multiple Perspectives</a:t>
              </a:r>
            </a:p>
          </p:txBody>
        </p:sp>
        <p:sp>
          <p:nvSpPr>
            <p:cNvPr id="8203" name="Text Box 26"/>
            <p:cNvSpPr txBox="1">
              <a:spLocks noChangeArrowheads="1"/>
            </p:cNvSpPr>
            <p:nvPr/>
          </p:nvSpPr>
          <p:spPr bwMode="auto">
            <a:xfrm>
              <a:off x="2412" y="3718"/>
              <a:ext cx="891" cy="404"/>
            </a:xfrm>
            <a:prstGeom prst="rect">
              <a:avLst/>
            </a:prstGeom>
            <a:noFill/>
            <a:ln w="12700">
              <a:noFill/>
              <a:miter lim="800000"/>
              <a:headEnd/>
              <a:tailEnd/>
            </a:ln>
          </p:spPr>
          <p:txBody>
            <a:bodyPr>
              <a:spAutoFit/>
            </a:bodyPr>
            <a:lstStyle/>
            <a:p>
              <a:pPr algn="ctr" eaLnBrk="0" fontAlgn="base" hangingPunct="0">
                <a:spcBef>
                  <a:spcPct val="50000"/>
                </a:spcBef>
                <a:spcAft>
                  <a:spcPct val="0"/>
                </a:spcAft>
              </a:pPr>
              <a:r>
                <a:rPr lang="en-US" b="1">
                  <a:solidFill>
                    <a:srgbClr val="000000"/>
                  </a:solidFill>
                  <a:cs typeface="Arial" pitchFamily="34" charset="0"/>
                </a:rPr>
                <a:t>Research     &amp; Revise</a:t>
              </a:r>
            </a:p>
          </p:txBody>
        </p:sp>
        <p:sp>
          <p:nvSpPr>
            <p:cNvPr id="8204" name="Text Box 31"/>
            <p:cNvSpPr txBox="1">
              <a:spLocks noChangeArrowheads="1"/>
            </p:cNvSpPr>
            <p:nvPr/>
          </p:nvSpPr>
          <p:spPr bwMode="auto">
            <a:xfrm>
              <a:off x="979" y="3108"/>
              <a:ext cx="1083" cy="404"/>
            </a:xfrm>
            <a:prstGeom prst="rect">
              <a:avLst/>
            </a:prstGeom>
            <a:noFill/>
            <a:ln w="12700">
              <a:noFill/>
              <a:miter lim="800000"/>
              <a:headEnd/>
              <a:tailEnd/>
            </a:ln>
          </p:spPr>
          <p:txBody>
            <a:bodyPr>
              <a:spAutoFit/>
            </a:bodyPr>
            <a:lstStyle/>
            <a:p>
              <a:pPr algn="ctr" eaLnBrk="0" fontAlgn="base" hangingPunct="0">
                <a:spcBef>
                  <a:spcPct val="50000"/>
                </a:spcBef>
                <a:spcAft>
                  <a:spcPct val="0"/>
                </a:spcAft>
              </a:pPr>
              <a:r>
                <a:rPr lang="en-US" b="1">
                  <a:solidFill>
                    <a:srgbClr val="000000"/>
                  </a:solidFill>
                  <a:cs typeface="Arial" pitchFamily="34" charset="0"/>
                </a:rPr>
                <a:t>Test Your Mettle</a:t>
              </a:r>
            </a:p>
          </p:txBody>
        </p:sp>
        <p:sp>
          <p:nvSpPr>
            <p:cNvPr id="8205" name="Text Box 34"/>
            <p:cNvSpPr txBox="1">
              <a:spLocks noChangeArrowheads="1"/>
            </p:cNvSpPr>
            <p:nvPr/>
          </p:nvSpPr>
          <p:spPr bwMode="auto">
            <a:xfrm>
              <a:off x="1240" y="1677"/>
              <a:ext cx="629" cy="404"/>
            </a:xfrm>
            <a:prstGeom prst="rect">
              <a:avLst/>
            </a:prstGeom>
            <a:noFill/>
            <a:ln w="12700">
              <a:noFill/>
              <a:miter lim="800000"/>
              <a:headEnd/>
              <a:tailEnd/>
            </a:ln>
          </p:spPr>
          <p:txBody>
            <a:bodyPr>
              <a:spAutoFit/>
            </a:bodyPr>
            <a:lstStyle/>
            <a:p>
              <a:pPr algn="ctr" eaLnBrk="0" fontAlgn="base" hangingPunct="0">
                <a:spcBef>
                  <a:spcPct val="50000"/>
                </a:spcBef>
                <a:spcAft>
                  <a:spcPct val="0"/>
                </a:spcAft>
              </a:pPr>
              <a:r>
                <a:rPr lang="en-US" b="1">
                  <a:solidFill>
                    <a:srgbClr val="000000"/>
                  </a:solidFill>
                  <a:cs typeface="Arial" pitchFamily="34" charset="0"/>
                </a:rPr>
                <a:t>Go Public</a:t>
              </a:r>
            </a:p>
          </p:txBody>
        </p:sp>
      </p:grpSp>
      <p:sp>
        <p:nvSpPr>
          <p:cNvPr id="8197" name="Slide Number Placeholder 2"/>
          <p:cNvSpPr txBox="1">
            <a:spLocks noGrp="1"/>
          </p:cNvSpPr>
          <p:nvPr/>
        </p:nvSpPr>
        <p:spPr bwMode="auto">
          <a:xfrm>
            <a:off x="6900863" y="6465888"/>
            <a:ext cx="2133600" cy="365125"/>
          </a:xfrm>
          <a:prstGeom prst="rect">
            <a:avLst/>
          </a:prstGeom>
          <a:noFill/>
          <a:ln w="9525">
            <a:noFill/>
            <a:miter lim="800000"/>
            <a:headEnd/>
            <a:tailEnd/>
          </a:ln>
        </p:spPr>
        <p:txBody>
          <a:bodyPr anchor="ctr"/>
          <a:lstStyle/>
          <a:p>
            <a:pPr algn="r" eaLnBrk="0" fontAlgn="base" hangingPunct="0">
              <a:spcBef>
                <a:spcPct val="0"/>
              </a:spcBef>
              <a:spcAft>
                <a:spcPct val="0"/>
              </a:spcAft>
            </a:pPr>
            <a:fld id="{37F3E810-B9E1-4C80-84AB-4C4950B67AFF}" type="slidenum">
              <a:rPr lang="en-US" sz="1600" b="1">
                <a:solidFill>
                  <a:srgbClr val="000000"/>
                </a:solidFill>
                <a:latin typeface="Garamond" pitchFamily="18" charset="0"/>
                <a:cs typeface="Arial" pitchFamily="34" charset="0"/>
              </a:rPr>
              <a:pPr algn="r" eaLnBrk="0" fontAlgn="base" hangingPunct="0">
                <a:spcBef>
                  <a:spcPct val="0"/>
                </a:spcBef>
                <a:spcAft>
                  <a:spcPct val="0"/>
                </a:spcAft>
              </a:pPr>
              <a:t>36</a:t>
            </a:fld>
            <a:endParaRPr lang="en-US" sz="1600" b="1">
              <a:solidFill>
                <a:srgbClr val="000000"/>
              </a:solidFill>
              <a:latin typeface="Garamond" pitchFamily="18" charset="0"/>
              <a:cs typeface="Arial" pitchFamily="34" charset="0"/>
            </a:endParaRPr>
          </a:p>
        </p:txBody>
      </p:sp>
      <p:sp>
        <p:nvSpPr>
          <p:cNvPr id="8198" name="Text Box 13"/>
          <p:cNvSpPr txBox="1">
            <a:spLocks noChangeArrowheads="1"/>
          </p:cNvSpPr>
          <p:nvPr/>
        </p:nvSpPr>
        <p:spPr bwMode="auto">
          <a:xfrm>
            <a:off x="914400" y="6400800"/>
            <a:ext cx="7788275" cy="336550"/>
          </a:xfrm>
          <a:prstGeom prst="rect">
            <a:avLst/>
          </a:prstGeom>
          <a:noFill/>
          <a:ln w="9525">
            <a:noFill/>
            <a:miter lim="800000"/>
            <a:headEnd/>
            <a:tailEnd/>
          </a:ln>
        </p:spPr>
        <p:txBody>
          <a:bodyPr>
            <a:spAutoFit/>
          </a:bodyPr>
          <a:lstStyle/>
          <a:p>
            <a:pPr fontAlgn="base">
              <a:spcBef>
                <a:spcPct val="0"/>
              </a:spcBef>
              <a:spcAft>
                <a:spcPct val="0"/>
              </a:spcAft>
            </a:pPr>
            <a:r>
              <a:rPr lang="en-US" sz="1600">
                <a:solidFill>
                  <a:srgbClr val="000000"/>
                </a:solidFill>
              </a:rPr>
              <a:t>https://repo.vanth.org/portal/public-content/star-legacy-cycle/star-legacy-cycle</a:t>
            </a:r>
          </a:p>
        </p:txBody>
      </p:sp>
    </p:spTree>
    <p:custDataLst>
      <p:tags r:id="rId2"/>
    </p:custDataLst>
  </p:cSld>
  <p:clrMapOvr>
    <a:masterClrMapping/>
  </p:clrMapOvr>
  <p:transition>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2"/>
          <p:cNvSpPr>
            <a:spLocks noGrp="1"/>
          </p:cNvSpPr>
          <p:nvPr>
            <p:ph type="ftr" sz="quarter" idx="11"/>
          </p:nvPr>
        </p:nvSpPr>
        <p:spPr>
          <a:noFill/>
        </p:spPr>
        <p:txBody>
          <a:bodyPr/>
          <a:lstStyle/>
          <a:p>
            <a:fld id="{0CFCD977-606B-44DA-81E9-3D6255B601FC}" type="slidenum">
              <a:rPr lang="en-US" smtClean="0">
                <a:solidFill>
                  <a:srgbClr val="000000"/>
                </a:solidFill>
              </a:rPr>
              <a:pPr/>
              <a:t>37</a:t>
            </a:fld>
            <a:endParaRPr lang="en-US" smtClean="0">
              <a:solidFill>
                <a:srgbClr val="000000"/>
              </a:solidFill>
            </a:endParaRPr>
          </a:p>
        </p:txBody>
      </p:sp>
      <p:sp>
        <p:nvSpPr>
          <p:cNvPr id="77827" name="Text Box 2"/>
          <p:cNvSpPr txBox="1">
            <a:spLocks noChangeArrowheads="1"/>
          </p:cNvSpPr>
          <p:nvPr/>
        </p:nvSpPr>
        <p:spPr bwMode="auto">
          <a:xfrm>
            <a:off x="1676400" y="838200"/>
            <a:ext cx="5943600" cy="549275"/>
          </a:xfrm>
          <a:prstGeom prst="rect">
            <a:avLst/>
          </a:prstGeom>
          <a:noFill/>
          <a:ln w="9525">
            <a:noFill/>
            <a:miter lim="800000"/>
            <a:headEnd/>
            <a:tailEnd/>
          </a:ln>
        </p:spPr>
        <p:txBody>
          <a:bodyPr lIns="0" tIns="0" rIns="0" bIns="0">
            <a:spAutoFit/>
          </a:bodyPr>
          <a:lstStyle/>
          <a:p>
            <a:pPr algn="ctr" defTabSz="381000" eaLnBrk="0" fontAlgn="base" hangingPunct="0">
              <a:spcBef>
                <a:spcPct val="0"/>
              </a:spcBef>
              <a:spcAft>
                <a:spcPct val="0"/>
              </a:spcAft>
            </a:pPr>
            <a:r>
              <a:rPr lang="en-US" sz="3600">
                <a:solidFill>
                  <a:srgbClr val="000000"/>
                </a:solidFill>
              </a:rPr>
              <a:t>Problem-Based Learning</a:t>
            </a:r>
          </a:p>
        </p:txBody>
      </p:sp>
      <p:grpSp>
        <p:nvGrpSpPr>
          <p:cNvPr id="2" name="Group 3"/>
          <p:cNvGrpSpPr>
            <a:grpSpLocks/>
          </p:cNvGrpSpPr>
          <p:nvPr/>
        </p:nvGrpSpPr>
        <p:grpSpPr bwMode="auto">
          <a:xfrm>
            <a:off x="2057400" y="1981200"/>
            <a:ext cx="5257800" cy="3429000"/>
            <a:chOff x="689" y="735"/>
            <a:chExt cx="2340" cy="1494"/>
          </a:xfrm>
        </p:grpSpPr>
        <p:sp>
          <p:nvSpPr>
            <p:cNvPr id="77829" name="Oval 4"/>
            <p:cNvSpPr>
              <a:spLocks noChangeArrowheads="1"/>
            </p:cNvSpPr>
            <p:nvPr/>
          </p:nvSpPr>
          <p:spPr bwMode="auto">
            <a:xfrm>
              <a:off x="839" y="969"/>
              <a:ext cx="1678" cy="1254"/>
            </a:xfrm>
            <a:prstGeom prst="ellipse">
              <a:avLst/>
            </a:prstGeom>
            <a:solidFill>
              <a:srgbClr val="FFFFFF"/>
            </a:solidFill>
            <a:ln w="832">
              <a:solidFill>
                <a:srgbClr val="000000"/>
              </a:solidFill>
              <a:round/>
              <a:headEnd/>
              <a:tailEnd/>
            </a:ln>
          </p:spPr>
          <p:txBody>
            <a:bodyPr/>
            <a:lstStyle/>
            <a:p>
              <a:pPr fontAlgn="base">
                <a:spcBef>
                  <a:spcPct val="0"/>
                </a:spcBef>
                <a:spcAft>
                  <a:spcPct val="0"/>
                </a:spcAft>
              </a:pPr>
              <a:endParaRPr lang="en-US">
                <a:solidFill>
                  <a:srgbClr val="000000"/>
                </a:solidFill>
              </a:endParaRPr>
            </a:p>
          </p:txBody>
        </p:sp>
        <p:sp>
          <p:nvSpPr>
            <p:cNvPr id="77830" name="Rectangle 5"/>
            <p:cNvSpPr>
              <a:spLocks noChangeArrowheads="1"/>
            </p:cNvSpPr>
            <p:nvPr/>
          </p:nvSpPr>
          <p:spPr bwMode="auto">
            <a:xfrm>
              <a:off x="2106" y="1130"/>
              <a:ext cx="635" cy="1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1500" b="1">
                  <a:solidFill>
                    <a:srgbClr val="000000"/>
                  </a:solidFill>
                </a:rPr>
                <a:t>Problem  posed</a:t>
              </a:r>
            </a:p>
          </p:txBody>
        </p:sp>
        <p:sp>
          <p:nvSpPr>
            <p:cNvPr id="77831" name="Text Box 6"/>
            <p:cNvSpPr txBox="1">
              <a:spLocks noChangeArrowheads="1"/>
            </p:cNvSpPr>
            <p:nvPr/>
          </p:nvSpPr>
          <p:spPr bwMode="auto">
            <a:xfrm>
              <a:off x="1812" y="1952"/>
              <a:ext cx="995" cy="200"/>
            </a:xfrm>
            <a:prstGeom prst="rect">
              <a:avLst/>
            </a:prstGeom>
            <a:noFill/>
            <a:ln w="9525">
              <a:noFill/>
              <a:miter lim="800000"/>
              <a:headEnd/>
              <a:tailEnd/>
            </a:ln>
          </p:spPr>
          <p:txBody>
            <a:bodyPr lIns="0" tIns="0" rIns="0" bIns="0">
              <a:spAutoFit/>
            </a:bodyPr>
            <a:lstStyle/>
            <a:p>
              <a:pPr defTabSz="381000" eaLnBrk="0" fontAlgn="base" hangingPunct="0">
                <a:spcBef>
                  <a:spcPct val="0"/>
                </a:spcBef>
                <a:spcAft>
                  <a:spcPct val="0"/>
                </a:spcAft>
              </a:pPr>
              <a:r>
                <a:rPr lang="en-US" sz="1500">
                  <a:solidFill>
                    <a:srgbClr val="000000"/>
                  </a:solidFill>
                </a:rPr>
                <a:t>Identify what we</a:t>
              </a:r>
            </a:p>
            <a:p>
              <a:pPr defTabSz="381000" eaLnBrk="0" fontAlgn="base" hangingPunct="0">
                <a:spcBef>
                  <a:spcPct val="0"/>
                </a:spcBef>
                <a:spcAft>
                  <a:spcPct val="0"/>
                </a:spcAft>
              </a:pPr>
              <a:r>
                <a:rPr lang="en-US" sz="1500">
                  <a:solidFill>
                    <a:srgbClr val="000000"/>
                  </a:solidFill>
                </a:rPr>
                <a:t>need to know</a:t>
              </a:r>
            </a:p>
          </p:txBody>
        </p:sp>
        <p:sp>
          <p:nvSpPr>
            <p:cNvPr id="77832" name="Text Box 7"/>
            <p:cNvSpPr txBox="1">
              <a:spLocks noChangeArrowheads="1"/>
            </p:cNvSpPr>
            <p:nvPr/>
          </p:nvSpPr>
          <p:spPr bwMode="auto">
            <a:xfrm>
              <a:off x="689" y="1815"/>
              <a:ext cx="583" cy="99"/>
            </a:xfrm>
            <a:prstGeom prst="rect">
              <a:avLst/>
            </a:prstGeom>
            <a:noFill/>
            <a:ln w="9525">
              <a:noFill/>
              <a:miter lim="800000"/>
              <a:headEnd/>
              <a:tailEnd/>
            </a:ln>
          </p:spPr>
          <p:txBody>
            <a:bodyPr lIns="0" tIns="0" rIns="0" bIns="0">
              <a:spAutoFit/>
            </a:bodyPr>
            <a:lstStyle/>
            <a:p>
              <a:pPr defTabSz="381000" eaLnBrk="0" fontAlgn="base" hangingPunct="0">
                <a:spcBef>
                  <a:spcPct val="0"/>
                </a:spcBef>
                <a:spcAft>
                  <a:spcPct val="0"/>
                </a:spcAft>
              </a:pPr>
              <a:r>
                <a:rPr lang="en-US" sz="1500">
                  <a:solidFill>
                    <a:srgbClr val="000000"/>
                  </a:solidFill>
                </a:rPr>
                <a:t>Learn it</a:t>
              </a:r>
            </a:p>
          </p:txBody>
        </p:sp>
        <p:sp>
          <p:nvSpPr>
            <p:cNvPr id="77833" name="Text Box 8"/>
            <p:cNvSpPr txBox="1">
              <a:spLocks noChangeArrowheads="1"/>
            </p:cNvSpPr>
            <p:nvPr/>
          </p:nvSpPr>
          <p:spPr bwMode="auto">
            <a:xfrm>
              <a:off x="880" y="1121"/>
              <a:ext cx="562" cy="100"/>
            </a:xfrm>
            <a:prstGeom prst="rect">
              <a:avLst/>
            </a:prstGeom>
            <a:noFill/>
            <a:ln w="9525">
              <a:noFill/>
              <a:miter lim="800000"/>
              <a:headEnd/>
              <a:tailEnd/>
            </a:ln>
          </p:spPr>
          <p:txBody>
            <a:bodyPr lIns="0" tIns="0" rIns="0" bIns="0">
              <a:spAutoFit/>
            </a:bodyPr>
            <a:lstStyle/>
            <a:p>
              <a:pPr defTabSz="381000" eaLnBrk="0" fontAlgn="base" hangingPunct="0">
                <a:spcBef>
                  <a:spcPct val="0"/>
                </a:spcBef>
                <a:spcAft>
                  <a:spcPct val="0"/>
                </a:spcAft>
              </a:pPr>
              <a:r>
                <a:rPr lang="en-US" sz="1500">
                  <a:solidFill>
                    <a:srgbClr val="000000"/>
                  </a:solidFill>
                </a:rPr>
                <a:t>Apply it</a:t>
              </a:r>
            </a:p>
          </p:txBody>
        </p:sp>
        <p:sp>
          <p:nvSpPr>
            <p:cNvPr id="77834" name="Freeform 9"/>
            <p:cNvSpPr>
              <a:spLocks noChangeArrowheads="1"/>
            </p:cNvSpPr>
            <p:nvPr/>
          </p:nvSpPr>
          <p:spPr bwMode="auto">
            <a:xfrm>
              <a:off x="2308" y="1589"/>
              <a:ext cx="323" cy="267"/>
            </a:xfrm>
            <a:custGeom>
              <a:avLst/>
              <a:gdLst>
                <a:gd name="T0" fmla="*/ 137 w 323"/>
                <a:gd name="T1" fmla="*/ 260 h 267"/>
                <a:gd name="T2" fmla="*/ 124 w 323"/>
                <a:gd name="T3" fmla="*/ 249 h 267"/>
                <a:gd name="T4" fmla="*/ 103 w 323"/>
                <a:gd name="T5" fmla="*/ 231 h 267"/>
                <a:gd name="T6" fmla="*/ 78 w 323"/>
                <a:gd name="T7" fmla="*/ 210 h 267"/>
                <a:gd name="T8" fmla="*/ 52 w 323"/>
                <a:gd name="T9" fmla="*/ 188 h 267"/>
                <a:gd name="T10" fmla="*/ 29 w 323"/>
                <a:gd name="T11" fmla="*/ 167 h 267"/>
                <a:gd name="T12" fmla="*/ 10 w 323"/>
                <a:gd name="T13" fmla="*/ 152 h 267"/>
                <a:gd name="T14" fmla="*/ 1 w 323"/>
                <a:gd name="T15" fmla="*/ 143 h 267"/>
                <a:gd name="T16" fmla="*/ 2 w 323"/>
                <a:gd name="T17" fmla="*/ 144 h 267"/>
                <a:gd name="T18" fmla="*/ 24 w 323"/>
                <a:gd name="T19" fmla="*/ 152 h 267"/>
                <a:gd name="T20" fmla="*/ 57 w 323"/>
                <a:gd name="T21" fmla="*/ 165 h 267"/>
                <a:gd name="T22" fmla="*/ 79 w 323"/>
                <a:gd name="T23" fmla="*/ 173 h 267"/>
                <a:gd name="T24" fmla="*/ 84 w 323"/>
                <a:gd name="T25" fmla="*/ 167 h 267"/>
                <a:gd name="T26" fmla="*/ 93 w 323"/>
                <a:gd name="T27" fmla="*/ 142 h 267"/>
                <a:gd name="T28" fmla="*/ 103 w 323"/>
                <a:gd name="T29" fmla="*/ 115 h 267"/>
                <a:gd name="T30" fmla="*/ 114 w 323"/>
                <a:gd name="T31" fmla="*/ 88 h 267"/>
                <a:gd name="T32" fmla="*/ 125 w 323"/>
                <a:gd name="T33" fmla="*/ 61 h 267"/>
                <a:gd name="T34" fmla="*/ 135 w 323"/>
                <a:gd name="T35" fmla="*/ 37 h 267"/>
                <a:gd name="T36" fmla="*/ 142 w 323"/>
                <a:gd name="T37" fmla="*/ 17 h 267"/>
                <a:gd name="T38" fmla="*/ 148 w 323"/>
                <a:gd name="T39" fmla="*/ 4 h 267"/>
                <a:gd name="T40" fmla="*/ 150 w 323"/>
                <a:gd name="T41" fmla="*/ 0 h 267"/>
                <a:gd name="T42" fmla="*/ 158 w 323"/>
                <a:gd name="T43" fmla="*/ 3 h 267"/>
                <a:gd name="T44" fmla="*/ 190 w 323"/>
                <a:gd name="T45" fmla="*/ 15 h 267"/>
                <a:gd name="T46" fmla="*/ 221 w 323"/>
                <a:gd name="T47" fmla="*/ 28 h 267"/>
                <a:gd name="T48" fmla="*/ 230 w 323"/>
                <a:gd name="T49" fmla="*/ 31 h 267"/>
                <a:gd name="T50" fmla="*/ 247 w 323"/>
                <a:gd name="T51" fmla="*/ 38 h 267"/>
                <a:gd name="T52" fmla="*/ 282 w 323"/>
                <a:gd name="T53" fmla="*/ 51 h 267"/>
                <a:gd name="T54" fmla="*/ 308 w 323"/>
                <a:gd name="T55" fmla="*/ 61 h 267"/>
                <a:gd name="T56" fmla="*/ 310 w 323"/>
                <a:gd name="T57" fmla="*/ 63 h 267"/>
                <a:gd name="T58" fmla="*/ 306 w 323"/>
                <a:gd name="T59" fmla="*/ 71 h 267"/>
                <a:gd name="T60" fmla="*/ 300 w 323"/>
                <a:gd name="T61" fmla="*/ 87 h 267"/>
                <a:gd name="T62" fmla="*/ 291 w 323"/>
                <a:gd name="T63" fmla="*/ 110 h 267"/>
                <a:gd name="T64" fmla="*/ 281 w 323"/>
                <a:gd name="T65" fmla="*/ 137 h 267"/>
                <a:gd name="T66" fmla="*/ 269 w 323"/>
                <a:gd name="T67" fmla="*/ 165 h 267"/>
                <a:gd name="T68" fmla="*/ 258 w 323"/>
                <a:gd name="T69" fmla="*/ 194 h 267"/>
                <a:gd name="T70" fmla="*/ 248 w 323"/>
                <a:gd name="T71" fmla="*/ 220 h 267"/>
                <a:gd name="T72" fmla="*/ 242 w 323"/>
                <a:gd name="T73" fmla="*/ 236 h 267"/>
                <a:gd name="T74" fmla="*/ 260 w 323"/>
                <a:gd name="T75" fmla="*/ 243 h 267"/>
                <a:gd name="T76" fmla="*/ 294 w 323"/>
                <a:gd name="T77" fmla="*/ 256 h 267"/>
                <a:gd name="T78" fmla="*/ 321 w 323"/>
                <a:gd name="T79" fmla="*/ 266 h 267"/>
                <a:gd name="T80" fmla="*/ 322 w 323"/>
                <a:gd name="T81" fmla="*/ 267 h 267"/>
                <a:gd name="T82" fmla="*/ 309 w 323"/>
                <a:gd name="T83" fmla="*/ 266 h 267"/>
                <a:gd name="T84" fmla="*/ 285 w 323"/>
                <a:gd name="T85" fmla="*/ 266 h 267"/>
                <a:gd name="T86" fmla="*/ 254 w 323"/>
                <a:gd name="T87" fmla="*/ 265 h 267"/>
                <a:gd name="T88" fmla="*/ 220 w 323"/>
                <a:gd name="T89" fmla="*/ 264 h 267"/>
                <a:gd name="T90" fmla="*/ 187 w 323"/>
                <a:gd name="T91" fmla="*/ 263 h 267"/>
                <a:gd name="T92" fmla="*/ 160 w 323"/>
                <a:gd name="T93" fmla="*/ 262 h 267"/>
                <a:gd name="T94" fmla="*/ 143 w 323"/>
                <a:gd name="T95" fmla="*/ 262 h 267"/>
                <a:gd name="T96" fmla="*/ 140 w 323"/>
                <a:gd name="T97" fmla="*/ 262 h 2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3"/>
                <a:gd name="T148" fmla="*/ 0 h 267"/>
                <a:gd name="T149" fmla="*/ 323 w 323"/>
                <a:gd name="T150" fmla="*/ 267 h 2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3" h="267">
                  <a:moveTo>
                    <a:pt x="140" y="262"/>
                  </a:moveTo>
                  <a:lnTo>
                    <a:pt x="139" y="261"/>
                  </a:lnTo>
                  <a:lnTo>
                    <a:pt x="137" y="260"/>
                  </a:lnTo>
                  <a:lnTo>
                    <a:pt x="133" y="257"/>
                  </a:lnTo>
                  <a:lnTo>
                    <a:pt x="129" y="253"/>
                  </a:lnTo>
                  <a:lnTo>
                    <a:pt x="124" y="249"/>
                  </a:lnTo>
                  <a:lnTo>
                    <a:pt x="118" y="243"/>
                  </a:lnTo>
                  <a:lnTo>
                    <a:pt x="111" y="237"/>
                  </a:lnTo>
                  <a:lnTo>
                    <a:pt x="103" y="231"/>
                  </a:lnTo>
                  <a:lnTo>
                    <a:pt x="95" y="224"/>
                  </a:lnTo>
                  <a:lnTo>
                    <a:pt x="87" y="217"/>
                  </a:lnTo>
                  <a:lnTo>
                    <a:pt x="78" y="210"/>
                  </a:lnTo>
                  <a:lnTo>
                    <a:pt x="70" y="202"/>
                  </a:lnTo>
                  <a:lnTo>
                    <a:pt x="61" y="195"/>
                  </a:lnTo>
                  <a:lnTo>
                    <a:pt x="52" y="188"/>
                  </a:lnTo>
                  <a:lnTo>
                    <a:pt x="44" y="180"/>
                  </a:lnTo>
                  <a:lnTo>
                    <a:pt x="36" y="174"/>
                  </a:lnTo>
                  <a:lnTo>
                    <a:pt x="29" y="167"/>
                  </a:lnTo>
                  <a:lnTo>
                    <a:pt x="22" y="161"/>
                  </a:lnTo>
                  <a:lnTo>
                    <a:pt x="15" y="156"/>
                  </a:lnTo>
                  <a:lnTo>
                    <a:pt x="10" y="152"/>
                  </a:lnTo>
                  <a:lnTo>
                    <a:pt x="6" y="148"/>
                  </a:lnTo>
                  <a:lnTo>
                    <a:pt x="3" y="145"/>
                  </a:lnTo>
                  <a:lnTo>
                    <a:pt x="1" y="143"/>
                  </a:lnTo>
                  <a:lnTo>
                    <a:pt x="0" y="143"/>
                  </a:lnTo>
                  <a:lnTo>
                    <a:pt x="2" y="144"/>
                  </a:lnTo>
                  <a:lnTo>
                    <a:pt x="7" y="146"/>
                  </a:lnTo>
                  <a:lnTo>
                    <a:pt x="15" y="149"/>
                  </a:lnTo>
                  <a:lnTo>
                    <a:pt x="24" y="152"/>
                  </a:lnTo>
                  <a:lnTo>
                    <a:pt x="35" y="156"/>
                  </a:lnTo>
                  <a:lnTo>
                    <a:pt x="46" y="161"/>
                  </a:lnTo>
                  <a:lnTo>
                    <a:pt x="57" y="165"/>
                  </a:lnTo>
                  <a:lnTo>
                    <a:pt x="66" y="168"/>
                  </a:lnTo>
                  <a:lnTo>
                    <a:pt x="74" y="171"/>
                  </a:lnTo>
                  <a:lnTo>
                    <a:pt x="79" y="173"/>
                  </a:lnTo>
                  <a:lnTo>
                    <a:pt x="81" y="174"/>
                  </a:lnTo>
                  <a:lnTo>
                    <a:pt x="84" y="167"/>
                  </a:lnTo>
                  <a:lnTo>
                    <a:pt x="87" y="159"/>
                  </a:lnTo>
                  <a:lnTo>
                    <a:pt x="90" y="151"/>
                  </a:lnTo>
                  <a:lnTo>
                    <a:pt x="93" y="142"/>
                  </a:lnTo>
                  <a:lnTo>
                    <a:pt x="96" y="134"/>
                  </a:lnTo>
                  <a:lnTo>
                    <a:pt x="100" y="125"/>
                  </a:lnTo>
                  <a:lnTo>
                    <a:pt x="103" y="115"/>
                  </a:lnTo>
                  <a:lnTo>
                    <a:pt x="107" y="106"/>
                  </a:lnTo>
                  <a:lnTo>
                    <a:pt x="111" y="97"/>
                  </a:lnTo>
                  <a:lnTo>
                    <a:pt x="114" y="88"/>
                  </a:lnTo>
                  <a:lnTo>
                    <a:pt x="118" y="78"/>
                  </a:lnTo>
                  <a:lnTo>
                    <a:pt x="122" y="70"/>
                  </a:lnTo>
                  <a:lnTo>
                    <a:pt x="125" y="61"/>
                  </a:lnTo>
                  <a:lnTo>
                    <a:pt x="128" y="52"/>
                  </a:lnTo>
                  <a:lnTo>
                    <a:pt x="132" y="44"/>
                  </a:lnTo>
                  <a:lnTo>
                    <a:pt x="135" y="37"/>
                  </a:lnTo>
                  <a:lnTo>
                    <a:pt x="138" y="30"/>
                  </a:lnTo>
                  <a:lnTo>
                    <a:pt x="140" y="23"/>
                  </a:lnTo>
                  <a:lnTo>
                    <a:pt x="142" y="17"/>
                  </a:lnTo>
                  <a:lnTo>
                    <a:pt x="145" y="12"/>
                  </a:lnTo>
                  <a:lnTo>
                    <a:pt x="146" y="8"/>
                  </a:lnTo>
                  <a:lnTo>
                    <a:pt x="148" y="4"/>
                  </a:lnTo>
                  <a:lnTo>
                    <a:pt x="149" y="2"/>
                  </a:lnTo>
                  <a:lnTo>
                    <a:pt x="149" y="0"/>
                  </a:lnTo>
                  <a:lnTo>
                    <a:pt x="150" y="0"/>
                  </a:lnTo>
                  <a:lnTo>
                    <a:pt x="152" y="1"/>
                  </a:lnTo>
                  <a:lnTo>
                    <a:pt x="158" y="3"/>
                  </a:lnTo>
                  <a:lnTo>
                    <a:pt x="167" y="7"/>
                  </a:lnTo>
                  <a:lnTo>
                    <a:pt x="178" y="11"/>
                  </a:lnTo>
                  <a:lnTo>
                    <a:pt x="190" y="15"/>
                  </a:lnTo>
                  <a:lnTo>
                    <a:pt x="202" y="20"/>
                  </a:lnTo>
                  <a:lnTo>
                    <a:pt x="212" y="24"/>
                  </a:lnTo>
                  <a:lnTo>
                    <a:pt x="221" y="28"/>
                  </a:lnTo>
                  <a:lnTo>
                    <a:pt x="227" y="30"/>
                  </a:lnTo>
                  <a:lnTo>
                    <a:pt x="230" y="31"/>
                  </a:lnTo>
                  <a:lnTo>
                    <a:pt x="232" y="32"/>
                  </a:lnTo>
                  <a:lnTo>
                    <a:pt x="238" y="34"/>
                  </a:lnTo>
                  <a:lnTo>
                    <a:pt x="247" y="38"/>
                  </a:lnTo>
                  <a:lnTo>
                    <a:pt x="258" y="42"/>
                  </a:lnTo>
                  <a:lnTo>
                    <a:pt x="270" y="47"/>
                  </a:lnTo>
                  <a:lnTo>
                    <a:pt x="282" y="51"/>
                  </a:lnTo>
                  <a:lnTo>
                    <a:pt x="293" y="55"/>
                  </a:lnTo>
                  <a:lnTo>
                    <a:pt x="302" y="59"/>
                  </a:lnTo>
                  <a:lnTo>
                    <a:pt x="308" y="61"/>
                  </a:lnTo>
                  <a:lnTo>
                    <a:pt x="310" y="62"/>
                  </a:lnTo>
                  <a:lnTo>
                    <a:pt x="310" y="63"/>
                  </a:lnTo>
                  <a:lnTo>
                    <a:pt x="309" y="64"/>
                  </a:lnTo>
                  <a:lnTo>
                    <a:pt x="308" y="67"/>
                  </a:lnTo>
                  <a:lnTo>
                    <a:pt x="306" y="71"/>
                  </a:lnTo>
                  <a:lnTo>
                    <a:pt x="305" y="76"/>
                  </a:lnTo>
                  <a:lnTo>
                    <a:pt x="302" y="81"/>
                  </a:lnTo>
                  <a:lnTo>
                    <a:pt x="300" y="87"/>
                  </a:lnTo>
                  <a:lnTo>
                    <a:pt x="297" y="94"/>
                  </a:lnTo>
                  <a:lnTo>
                    <a:pt x="294" y="102"/>
                  </a:lnTo>
                  <a:lnTo>
                    <a:pt x="291" y="110"/>
                  </a:lnTo>
                  <a:lnTo>
                    <a:pt x="288" y="119"/>
                  </a:lnTo>
                  <a:lnTo>
                    <a:pt x="284" y="127"/>
                  </a:lnTo>
                  <a:lnTo>
                    <a:pt x="281" y="137"/>
                  </a:lnTo>
                  <a:lnTo>
                    <a:pt x="277" y="146"/>
                  </a:lnTo>
                  <a:lnTo>
                    <a:pt x="273" y="156"/>
                  </a:lnTo>
                  <a:lnTo>
                    <a:pt x="269" y="165"/>
                  </a:lnTo>
                  <a:lnTo>
                    <a:pt x="266" y="175"/>
                  </a:lnTo>
                  <a:lnTo>
                    <a:pt x="262" y="184"/>
                  </a:lnTo>
                  <a:lnTo>
                    <a:pt x="258" y="194"/>
                  </a:lnTo>
                  <a:lnTo>
                    <a:pt x="255" y="203"/>
                  </a:lnTo>
                  <a:lnTo>
                    <a:pt x="251" y="212"/>
                  </a:lnTo>
                  <a:lnTo>
                    <a:pt x="248" y="220"/>
                  </a:lnTo>
                  <a:lnTo>
                    <a:pt x="245" y="228"/>
                  </a:lnTo>
                  <a:lnTo>
                    <a:pt x="242" y="236"/>
                  </a:lnTo>
                  <a:lnTo>
                    <a:pt x="244" y="237"/>
                  </a:lnTo>
                  <a:lnTo>
                    <a:pt x="251" y="239"/>
                  </a:lnTo>
                  <a:lnTo>
                    <a:pt x="260" y="243"/>
                  </a:lnTo>
                  <a:lnTo>
                    <a:pt x="271" y="247"/>
                  </a:lnTo>
                  <a:lnTo>
                    <a:pt x="283" y="251"/>
                  </a:lnTo>
                  <a:lnTo>
                    <a:pt x="294" y="256"/>
                  </a:lnTo>
                  <a:lnTo>
                    <a:pt x="305" y="260"/>
                  </a:lnTo>
                  <a:lnTo>
                    <a:pt x="314" y="263"/>
                  </a:lnTo>
                  <a:lnTo>
                    <a:pt x="321" y="266"/>
                  </a:lnTo>
                  <a:lnTo>
                    <a:pt x="323" y="267"/>
                  </a:lnTo>
                  <a:lnTo>
                    <a:pt x="322" y="267"/>
                  </a:lnTo>
                  <a:lnTo>
                    <a:pt x="319" y="267"/>
                  </a:lnTo>
                  <a:lnTo>
                    <a:pt x="315" y="266"/>
                  </a:lnTo>
                  <a:lnTo>
                    <a:pt x="309" y="266"/>
                  </a:lnTo>
                  <a:lnTo>
                    <a:pt x="302" y="266"/>
                  </a:lnTo>
                  <a:lnTo>
                    <a:pt x="294" y="266"/>
                  </a:lnTo>
                  <a:lnTo>
                    <a:pt x="285" y="266"/>
                  </a:lnTo>
                  <a:lnTo>
                    <a:pt x="275" y="265"/>
                  </a:lnTo>
                  <a:lnTo>
                    <a:pt x="265" y="265"/>
                  </a:lnTo>
                  <a:lnTo>
                    <a:pt x="254" y="265"/>
                  </a:lnTo>
                  <a:lnTo>
                    <a:pt x="243" y="265"/>
                  </a:lnTo>
                  <a:lnTo>
                    <a:pt x="231" y="264"/>
                  </a:lnTo>
                  <a:lnTo>
                    <a:pt x="220" y="264"/>
                  </a:lnTo>
                  <a:lnTo>
                    <a:pt x="208" y="264"/>
                  </a:lnTo>
                  <a:lnTo>
                    <a:pt x="198" y="263"/>
                  </a:lnTo>
                  <a:lnTo>
                    <a:pt x="187" y="263"/>
                  </a:lnTo>
                  <a:lnTo>
                    <a:pt x="177" y="263"/>
                  </a:lnTo>
                  <a:lnTo>
                    <a:pt x="168" y="263"/>
                  </a:lnTo>
                  <a:lnTo>
                    <a:pt x="160" y="262"/>
                  </a:lnTo>
                  <a:lnTo>
                    <a:pt x="153" y="262"/>
                  </a:lnTo>
                  <a:lnTo>
                    <a:pt x="147" y="262"/>
                  </a:lnTo>
                  <a:lnTo>
                    <a:pt x="143" y="262"/>
                  </a:lnTo>
                  <a:lnTo>
                    <a:pt x="140" y="262"/>
                  </a:lnTo>
                  <a:close/>
                </a:path>
              </a:pathLst>
            </a:custGeom>
            <a:solidFill>
              <a:srgbClr val="FFFFFF"/>
            </a:solidFill>
            <a:ln w="832">
              <a:solidFill>
                <a:srgbClr val="000000"/>
              </a:solidFill>
              <a:prstDash val="solid"/>
              <a:round/>
              <a:headEnd/>
              <a:tailEnd/>
            </a:ln>
          </p:spPr>
          <p:txBody>
            <a:bodyPr/>
            <a:lstStyle/>
            <a:p>
              <a:pPr fontAlgn="base">
                <a:spcBef>
                  <a:spcPct val="0"/>
                </a:spcBef>
                <a:spcAft>
                  <a:spcPct val="0"/>
                </a:spcAft>
              </a:pPr>
              <a:endParaRPr lang="en-US">
                <a:solidFill>
                  <a:srgbClr val="000000"/>
                </a:solidFill>
              </a:endParaRPr>
            </a:p>
          </p:txBody>
        </p:sp>
        <p:sp>
          <p:nvSpPr>
            <p:cNvPr id="77835" name="Freeform 10"/>
            <p:cNvSpPr>
              <a:spLocks noChangeArrowheads="1"/>
            </p:cNvSpPr>
            <p:nvPr/>
          </p:nvSpPr>
          <p:spPr bwMode="auto">
            <a:xfrm>
              <a:off x="1697" y="827"/>
              <a:ext cx="279" cy="318"/>
            </a:xfrm>
            <a:custGeom>
              <a:avLst/>
              <a:gdLst>
                <a:gd name="T0" fmla="*/ 267 w 279"/>
                <a:gd name="T1" fmla="*/ 183 h 318"/>
                <a:gd name="T2" fmla="*/ 259 w 279"/>
                <a:gd name="T3" fmla="*/ 194 h 318"/>
                <a:gd name="T4" fmla="*/ 243 w 279"/>
                <a:gd name="T5" fmla="*/ 213 h 318"/>
                <a:gd name="T6" fmla="*/ 223 w 279"/>
                <a:gd name="T7" fmla="*/ 235 h 318"/>
                <a:gd name="T8" fmla="*/ 202 w 279"/>
                <a:gd name="T9" fmla="*/ 258 h 318"/>
                <a:gd name="T10" fmla="*/ 180 w 279"/>
                <a:gd name="T11" fmla="*/ 281 h 318"/>
                <a:gd name="T12" fmla="*/ 162 w 279"/>
                <a:gd name="T13" fmla="*/ 300 h 318"/>
                <a:gd name="T14" fmla="*/ 150 w 279"/>
                <a:gd name="T15" fmla="*/ 313 h 318"/>
                <a:gd name="T16" fmla="*/ 145 w 279"/>
                <a:gd name="T17" fmla="*/ 318 h 318"/>
                <a:gd name="T18" fmla="*/ 148 w 279"/>
                <a:gd name="T19" fmla="*/ 310 h 318"/>
                <a:gd name="T20" fmla="*/ 161 w 279"/>
                <a:gd name="T21" fmla="*/ 278 h 318"/>
                <a:gd name="T22" fmla="*/ 174 w 279"/>
                <a:gd name="T23" fmla="*/ 247 h 318"/>
                <a:gd name="T24" fmla="*/ 178 w 279"/>
                <a:gd name="T25" fmla="*/ 239 h 318"/>
                <a:gd name="T26" fmla="*/ 156 w 279"/>
                <a:gd name="T27" fmla="*/ 229 h 318"/>
                <a:gd name="T28" fmla="*/ 130 w 279"/>
                <a:gd name="T29" fmla="*/ 218 h 318"/>
                <a:gd name="T30" fmla="*/ 103 w 279"/>
                <a:gd name="T31" fmla="*/ 205 h 318"/>
                <a:gd name="T32" fmla="*/ 76 w 279"/>
                <a:gd name="T33" fmla="*/ 193 h 318"/>
                <a:gd name="T34" fmla="*/ 51 w 279"/>
                <a:gd name="T35" fmla="*/ 181 h 318"/>
                <a:gd name="T36" fmla="*/ 29 w 279"/>
                <a:gd name="T37" fmla="*/ 171 h 318"/>
                <a:gd name="T38" fmla="*/ 12 w 279"/>
                <a:gd name="T39" fmla="*/ 163 h 318"/>
                <a:gd name="T40" fmla="*/ 2 w 279"/>
                <a:gd name="T41" fmla="*/ 158 h 318"/>
                <a:gd name="T42" fmla="*/ 0 w 279"/>
                <a:gd name="T43" fmla="*/ 157 h 318"/>
                <a:gd name="T44" fmla="*/ 8 w 279"/>
                <a:gd name="T45" fmla="*/ 141 h 318"/>
                <a:gd name="T46" fmla="*/ 24 w 279"/>
                <a:gd name="T47" fmla="*/ 107 h 318"/>
                <a:gd name="T48" fmla="*/ 36 w 279"/>
                <a:gd name="T49" fmla="*/ 82 h 318"/>
                <a:gd name="T50" fmla="*/ 38 w 279"/>
                <a:gd name="T51" fmla="*/ 78 h 318"/>
                <a:gd name="T52" fmla="*/ 50 w 279"/>
                <a:gd name="T53" fmla="*/ 52 h 318"/>
                <a:gd name="T54" fmla="*/ 66 w 279"/>
                <a:gd name="T55" fmla="*/ 19 h 318"/>
                <a:gd name="T56" fmla="*/ 74 w 279"/>
                <a:gd name="T57" fmla="*/ 2 h 318"/>
                <a:gd name="T58" fmla="*/ 76 w 279"/>
                <a:gd name="T59" fmla="*/ 3 h 318"/>
                <a:gd name="T60" fmla="*/ 87 w 279"/>
                <a:gd name="T61" fmla="*/ 8 h 318"/>
                <a:gd name="T62" fmla="*/ 104 w 279"/>
                <a:gd name="T63" fmla="*/ 16 h 318"/>
                <a:gd name="T64" fmla="*/ 126 w 279"/>
                <a:gd name="T65" fmla="*/ 26 h 318"/>
                <a:gd name="T66" fmla="*/ 152 w 279"/>
                <a:gd name="T67" fmla="*/ 38 h 318"/>
                <a:gd name="T68" fmla="*/ 179 w 279"/>
                <a:gd name="T69" fmla="*/ 50 h 318"/>
                <a:gd name="T70" fmla="*/ 206 w 279"/>
                <a:gd name="T71" fmla="*/ 62 h 318"/>
                <a:gd name="T72" fmla="*/ 231 w 279"/>
                <a:gd name="T73" fmla="*/ 73 h 318"/>
                <a:gd name="T74" fmla="*/ 245 w 279"/>
                <a:gd name="T75" fmla="*/ 79 h 318"/>
                <a:gd name="T76" fmla="*/ 251 w 279"/>
                <a:gd name="T77" fmla="*/ 65 h 318"/>
                <a:gd name="T78" fmla="*/ 264 w 279"/>
                <a:gd name="T79" fmla="*/ 34 h 318"/>
                <a:gd name="T80" fmla="*/ 276 w 279"/>
                <a:gd name="T81" fmla="*/ 6 h 318"/>
                <a:gd name="T82" fmla="*/ 279 w 279"/>
                <a:gd name="T83" fmla="*/ 0 h 318"/>
                <a:gd name="T84" fmla="*/ 278 w 279"/>
                <a:gd name="T85" fmla="*/ 7 h 318"/>
                <a:gd name="T86" fmla="*/ 276 w 279"/>
                <a:gd name="T87" fmla="*/ 26 h 318"/>
                <a:gd name="T88" fmla="*/ 274 w 279"/>
                <a:gd name="T89" fmla="*/ 53 h 318"/>
                <a:gd name="T90" fmla="*/ 271 w 279"/>
                <a:gd name="T91" fmla="*/ 85 h 318"/>
                <a:gd name="T92" fmla="*/ 269 w 279"/>
                <a:gd name="T93" fmla="*/ 118 h 318"/>
                <a:gd name="T94" fmla="*/ 267 w 279"/>
                <a:gd name="T95" fmla="*/ 147 h 318"/>
                <a:gd name="T96" fmla="*/ 267 w 279"/>
                <a:gd name="T97" fmla="*/ 168 h 318"/>
                <a:gd name="T98" fmla="*/ 267 w 279"/>
                <a:gd name="T99" fmla="*/ 179 h 318"/>
                <a:gd name="T100" fmla="*/ 268 w 279"/>
                <a:gd name="T101" fmla="*/ 180 h 3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9"/>
                <a:gd name="T154" fmla="*/ 0 h 318"/>
                <a:gd name="T155" fmla="*/ 279 w 279"/>
                <a:gd name="T156" fmla="*/ 318 h 31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9" h="318">
                  <a:moveTo>
                    <a:pt x="268" y="180"/>
                  </a:moveTo>
                  <a:lnTo>
                    <a:pt x="268" y="181"/>
                  </a:lnTo>
                  <a:lnTo>
                    <a:pt x="267" y="183"/>
                  </a:lnTo>
                  <a:lnTo>
                    <a:pt x="265" y="186"/>
                  </a:lnTo>
                  <a:lnTo>
                    <a:pt x="262" y="190"/>
                  </a:lnTo>
                  <a:lnTo>
                    <a:pt x="259" y="194"/>
                  </a:lnTo>
                  <a:lnTo>
                    <a:pt x="254" y="200"/>
                  </a:lnTo>
                  <a:lnTo>
                    <a:pt x="249" y="206"/>
                  </a:lnTo>
                  <a:lnTo>
                    <a:pt x="243" y="213"/>
                  </a:lnTo>
                  <a:lnTo>
                    <a:pt x="237" y="220"/>
                  </a:lnTo>
                  <a:lnTo>
                    <a:pt x="230" y="227"/>
                  </a:lnTo>
                  <a:lnTo>
                    <a:pt x="223" y="235"/>
                  </a:lnTo>
                  <a:lnTo>
                    <a:pt x="216" y="242"/>
                  </a:lnTo>
                  <a:lnTo>
                    <a:pt x="209" y="250"/>
                  </a:lnTo>
                  <a:lnTo>
                    <a:pt x="202" y="258"/>
                  </a:lnTo>
                  <a:lnTo>
                    <a:pt x="194" y="266"/>
                  </a:lnTo>
                  <a:lnTo>
                    <a:pt x="187" y="273"/>
                  </a:lnTo>
                  <a:lnTo>
                    <a:pt x="180" y="281"/>
                  </a:lnTo>
                  <a:lnTo>
                    <a:pt x="174" y="288"/>
                  </a:lnTo>
                  <a:lnTo>
                    <a:pt x="168" y="294"/>
                  </a:lnTo>
                  <a:lnTo>
                    <a:pt x="162" y="300"/>
                  </a:lnTo>
                  <a:lnTo>
                    <a:pt x="157" y="305"/>
                  </a:lnTo>
                  <a:lnTo>
                    <a:pt x="153" y="310"/>
                  </a:lnTo>
                  <a:lnTo>
                    <a:pt x="150" y="313"/>
                  </a:lnTo>
                  <a:lnTo>
                    <a:pt x="147" y="316"/>
                  </a:lnTo>
                  <a:lnTo>
                    <a:pt x="145" y="318"/>
                  </a:lnTo>
                  <a:lnTo>
                    <a:pt x="146" y="316"/>
                  </a:lnTo>
                  <a:lnTo>
                    <a:pt x="148" y="310"/>
                  </a:lnTo>
                  <a:lnTo>
                    <a:pt x="152" y="301"/>
                  </a:lnTo>
                  <a:lnTo>
                    <a:pt x="156" y="290"/>
                  </a:lnTo>
                  <a:lnTo>
                    <a:pt x="161" y="278"/>
                  </a:lnTo>
                  <a:lnTo>
                    <a:pt x="166" y="267"/>
                  </a:lnTo>
                  <a:lnTo>
                    <a:pt x="171" y="256"/>
                  </a:lnTo>
                  <a:lnTo>
                    <a:pt x="174" y="247"/>
                  </a:lnTo>
                  <a:lnTo>
                    <a:pt x="177" y="241"/>
                  </a:lnTo>
                  <a:lnTo>
                    <a:pt x="178" y="239"/>
                  </a:lnTo>
                  <a:lnTo>
                    <a:pt x="171" y="236"/>
                  </a:lnTo>
                  <a:lnTo>
                    <a:pt x="164" y="232"/>
                  </a:lnTo>
                  <a:lnTo>
                    <a:pt x="156" y="229"/>
                  </a:lnTo>
                  <a:lnTo>
                    <a:pt x="147" y="225"/>
                  </a:lnTo>
                  <a:lnTo>
                    <a:pt x="139" y="222"/>
                  </a:lnTo>
                  <a:lnTo>
                    <a:pt x="130" y="218"/>
                  </a:lnTo>
                  <a:lnTo>
                    <a:pt x="121" y="214"/>
                  </a:lnTo>
                  <a:lnTo>
                    <a:pt x="112" y="209"/>
                  </a:lnTo>
                  <a:lnTo>
                    <a:pt x="103" y="205"/>
                  </a:lnTo>
                  <a:lnTo>
                    <a:pt x="94" y="201"/>
                  </a:lnTo>
                  <a:lnTo>
                    <a:pt x="85" y="197"/>
                  </a:lnTo>
                  <a:lnTo>
                    <a:pt x="76" y="193"/>
                  </a:lnTo>
                  <a:lnTo>
                    <a:pt x="67" y="189"/>
                  </a:lnTo>
                  <a:lnTo>
                    <a:pt x="59" y="185"/>
                  </a:lnTo>
                  <a:lnTo>
                    <a:pt x="51" y="181"/>
                  </a:lnTo>
                  <a:lnTo>
                    <a:pt x="43" y="178"/>
                  </a:lnTo>
                  <a:lnTo>
                    <a:pt x="35" y="174"/>
                  </a:lnTo>
                  <a:lnTo>
                    <a:pt x="29" y="171"/>
                  </a:lnTo>
                  <a:lnTo>
                    <a:pt x="22" y="168"/>
                  </a:lnTo>
                  <a:lnTo>
                    <a:pt x="17" y="165"/>
                  </a:lnTo>
                  <a:lnTo>
                    <a:pt x="12" y="163"/>
                  </a:lnTo>
                  <a:lnTo>
                    <a:pt x="8" y="161"/>
                  </a:lnTo>
                  <a:lnTo>
                    <a:pt x="4" y="160"/>
                  </a:lnTo>
                  <a:lnTo>
                    <a:pt x="2" y="158"/>
                  </a:lnTo>
                  <a:lnTo>
                    <a:pt x="0" y="158"/>
                  </a:lnTo>
                  <a:lnTo>
                    <a:pt x="0" y="157"/>
                  </a:lnTo>
                  <a:lnTo>
                    <a:pt x="1" y="155"/>
                  </a:lnTo>
                  <a:lnTo>
                    <a:pt x="4" y="149"/>
                  </a:lnTo>
                  <a:lnTo>
                    <a:pt x="8" y="141"/>
                  </a:lnTo>
                  <a:lnTo>
                    <a:pt x="13" y="130"/>
                  </a:lnTo>
                  <a:lnTo>
                    <a:pt x="18" y="119"/>
                  </a:lnTo>
                  <a:lnTo>
                    <a:pt x="24" y="107"/>
                  </a:lnTo>
                  <a:lnTo>
                    <a:pt x="29" y="96"/>
                  </a:lnTo>
                  <a:lnTo>
                    <a:pt x="33" y="88"/>
                  </a:lnTo>
                  <a:lnTo>
                    <a:pt x="36" y="82"/>
                  </a:lnTo>
                  <a:lnTo>
                    <a:pt x="37" y="80"/>
                  </a:lnTo>
                  <a:lnTo>
                    <a:pt x="38" y="78"/>
                  </a:lnTo>
                  <a:lnTo>
                    <a:pt x="41" y="72"/>
                  </a:lnTo>
                  <a:lnTo>
                    <a:pt x="45" y="63"/>
                  </a:lnTo>
                  <a:lnTo>
                    <a:pt x="50" y="52"/>
                  </a:lnTo>
                  <a:lnTo>
                    <a:pt x="55" y="41"/>
                  </a:lnTo>
                  <a:lnTo>
                    <a:pt x="61" y="29"/>
                  </a:lnTo>
                  <a:lnTo>
                    <a:pt x="66" y="19"/>
                  </a:lnTo>
                  <a:lnTo>
                    <a:pt x="70" y="10"/>
                  </a:lnTo>
                  <a:lnTo>
                    <a:pt x="73" y="4"/>
                  </a:lnTo>
                  <a:lnTo>
                    <a:pt x="74" y="2"/>
                  </a:lnTo>
                  <a:lnTo>
                    <a:pt x="75" y="2"/>
                  </a:lnTo>
                  <a:lnTo>
                    <a:pt x="76" y="3"/>
                  </a:lnTo>
                  <a:lnTo>
                    <a:pt x="79" y="4"/>
                  </a:lnTo>
                  <a:lnTo>
                    <a:pt x="82" y="6"/>
                  </a:lnTo>
                  <a:lnTo>
                    <a:pt x="87" y="8"/>
                  </a:lnTo>
                  <a:lnTo>
                    <a:pt x="92" y="10"/>
                  </a:lnTo>
                  <a:lnTo>
                    <a:pt x="97" y="13"/>
                  </a:lnTo>
                  <a:lnTo>
                    <a:pt x="104" y="16"/>
                  </a:lnTo>
                  <a:lnTo>
                    <a:pt x="111" y="19"/>
                  </a:lnTo>
                  <a:lnTo>
                    <a:pt x="118" y="23"/>
                  </a:lnTo>
                  <a:lnTo>
                    <a:pt x="126" y="26"/>
                  </a:lnTo>
                  <a:lnTo>
                    <a:pt x="134" y="30"/>
                  </a:lnTo>
                  <a:lnTo>
                    <a:pt x="143" y="34"/>
                  </a:lnTo>
                  <a:lnTo>
                    <a:pt x="152" y="38"/>
                  </a:lnTo>
                  <a:lnTo>
                    <a:pt x="161" y="42"/>
                  </a:lnTo>
                  <a:lnTo>
                    <a:pt x="170" y="46"/>
                  </a:lnTo>
                  <a:lnTo>
                    <a:pt x="179" y="50"/>
                  </a:lnTo>
                  <a:lnTo>
                    <a:pt x="188" y="54"/>
                  </a:lnTo>
                  <a:lnTo>
                    <a:pt x="197" y="58"/>
                  </a:lnTo>
                  <a:lnTo>
                    <a:pt x="206" y="62"/>
                  </a:lnTo>
                  <a:lnTo>
                    <a:pt x="214" y="66"/>
                  </a:lnTo>
                  <a:lnTo>
                    <a:pt x="223" y="70"/>
                  </a:lnTo>
                  <a:lnTo>
                    <a:pt x="231" y="73"/>
                  </a:lnTo>
                  <a:lnTo>
                    <a:pt x="238" y="76"/>
                  </a:lnTo>
                  <a:lnTo>
                    <a:pt x="245" y="79"/>
                  </a:lnTo>
                  <a:lnTo>
                    <a:pt x="246" y="77"/>
                  </a:lnTo>
                  <a:lnTo>
                    <a:pt x="248" y="72"/>
                  </a:lnTo>
                  <a:lnTo>
                    <a:pt x="251" y="65"/>
                  </a:lnTo>
                  <a:lnTo>
                    <a:pt x="255" y="55"/>
                  </a:lnTo>
                  <a:lnTo>
                    <a:pt x="260" y="45"/>
                  </a:lnTo>
                  <a:lnTo>
                    <a:pt x="264" y="34"/>
                  </a:lnTo>
                  <a:lnTo>
                    <a:pt x="269" y="23"/>
                  </a:lnTo>
                  <a:lnTo>
                    <a:pt x="273" y="14"/>
                  </a:lnTo>
                  <a:lnTo>
                    <a:pt x="276" y="6"/>
                  </a:lnTo>
                  <a:lnTo>
                    <a:pt x="278" y="1"/>
                  </a:lnTo>
                  <a:lnTo>
                    <a:pt x="279" y="0"/>
                  </a:lnTo>
                  <a:lnTo>
                    <a:pt x="278" y="3"/>
                  </a:lnTo>
                  <a:lnTo>
                    <a:pt x="278" y="7"/>
                  </a:lnTo>
                  <a:lnTo>
                    <a:pt x="278" y="12"/>
                  </a:lnTo>
                  <a:lnTo>
                    <a:pt x="277" y="19"/>
                  </a:lnTo>
                  <a:lnTo>
                    <a:pt x="276" y="26"/>
                  </a:lnTo>
                  <a:lnTo>
                    <a:pt x="276" y="34"/>
                  </a:lnTo>
                  <a:lnTo>
                    <a:pt x="275" y="44"/>
                  </a:lnTo>
                  <a:lnTo>
                    <a:pt x="274" y="53"/>
                  </a:lnTo>
                  <a:lnTo>
                    <a:pt x="273" y="64"/>
                  </a:lnTo>
                  <a:lnTo>
                    <a:pt x="272" y="74"/>
                  </a:lnTo>
                  <a:lnTo>
                    <a:pt x="271" y="85"/>
                  </a:lnTo>
                  <a:lnTo>
                    <a:pt x="270" y="96"/>
                  </a:lnTo>
                  <a:lnTo>
                    <a:pt x="270" y="107"/>
                  </a:lnTo>
                  <a:lnTo>
                    <a:pt x="269" y="118"/>
                  </a:lnTo>
                  <a:lnTo>
                    <a:pt x="268" y="128"/>
                  </a:lnTo>
                  <a:lnTo>
                    <a:pt x="268" y="137"/>
                  </a:lnTo>
                  <a:lnTo>
                    <a:pt x="267" y="147"/>
                  </a:lnTo>
                  <a:lnTo>
                    <a:pt x="267" y="155"/>
                  </a:lnTo>
                  <a:lnTo>
                    <a:pt x="267" y="162"/>
                  </a:lnTo>
                  <a:lnTo>
                    <a:pt x="267" y="168"/>
                  </a:lnTo>
                  <a:lnTo>
                    <a:pt x="267" y="174"/>
                  </a:lnTo>
                  <a:lnTo>
                    <a:pt x="267" y="177"/>
                  </a:lnTo>
                  <a:lnTo>
                    <a:pt x="267" y="179"/>
                  </a:lnTo>
                  <a:lnTo>
                    <a:pt x="268" y="180"/>
                  </a:lnTo>
                  <a:close/>
                </a:path>
              </a:pathLst>
            </a:custGeom>
            <a:solidFill>
              <a:srgbClr val="FFFFFF"/>
            </a:solidFill>
            <a:ln w="832">
              <a:solidFill>
                <a:srgbClr val="000000"/>
              </a:solidFill>
              <a:prstDash val="solid"/>
              <a:round/>
              <a:headEnd/>
              <a:tailEnd/>
            </a:ln>
          </p:spPr>
          <p:txBody>
            <a:bodyPr/>
            <a:lstStyle/>
            <a:p>
              <a:pPr fontAlgn="base">
                <a:spcBef>
                  <a:spcPct val="0"/>
                </a:spcBef>
                <a:spcAft>
                  <a:spcPct val="0"/>
                </a:spcAft>
              </a:pPr>
              <a:endParaRPr lang="en-US">
                <a:solidFill>
                  <a:srgbClr val="000000"/>
                </a:solidFill>
              </a:endParaRPr>
            </a:p>
          </p:txBody>
        </p:sp>
        <p:sp>
          <p:nvSpPr>
            <p:cNvPr id="77836" name="Freeform 11"/>
            <p:cNvSpPr>
              <a:spLocks noChangeArrowheads="1"/>
            </p:cNvSpPr>
            <p:nvPr/>
          </p:nvSpPr>
          <p:spPr bwMode="auto">
            <a:xfrm>
              <a:off x="1060" y="1901"/>
              <a:ext cx="303" cy="328"/>
            </a:xfrm>
            <a:custGeom>
              <a:avLst/>
              <a:gdLst>
                <a:gd name="T0" fmla="*/ 24 w 303"/>
                <a:gd name="T1" fmla="*/ 119 h 328"/>
                <a:gd name="T2" fmla="*/ 37 w 303"/>
                <a:gd name="T3" fmla="*/ 108 h 328"/>
                <a:gd name="T4" fmla="*/ 57 w 303"/>
                <a:gd name="T5" fmla="*/ 90 h 328"/>
                <a:gd name="T6" fmla="*/ 82 w 303"/>
                <a:gd name="T7" fmla="*/ 68 h 328"/>
                <a:gd name="T8" fmla="*/ 109 w 303"/>
                <a:gd name="T9" fmla="*/ 46 h 328"/>
                <a:gd name="T10" fmla="*/ 133 w 303"/>
                <a:gd name="T11" fmla="*/ 25 h 328"/>
                <a:gd name="T12" fmla="*/ 151 w 303"/>
                <a:gd name="T13" fmla="*/ 9 h 328"/>
                <a:gd name="T14" fmla="*/ 161 w 303"/>
                <a:gd name="T15" fmla="*/ 1 h 328"/>
                <a:gd name="T16" fmla="*/ 160 w 303"/>
                <a:gd name="T17" fmla="*/ 2 h 328"/>
                <a:gd name="T18" fmla="*/ 147 w 303"/>
                <a:gd name="T19" fmla="*/ 27 h 328"/>
                <a:gd name="T20" fmla="*/ 130 w 303"/>
                <a:gd name="T21" fmla="*/ 60 h 328"/>
                <a:gd name="T22" fmla="*/ 121 w 303"/>
                <a:gd name="T23" fmla="*/ 77 h 328"/>
                <a:gd name="T24" fmla="*/ 136 w 303"/>
                <a:gd name="T25" fmla="*/ 84 h 328"/>
                <a:gd name="T26" fmla="*/ 160 w 303"/>
                <a:gd name="T27" fmla="*/ 98 h 328"/>
                <a:gd name="T28" fmla="*/ 187 w 303"/>
                <a:gd name="T29" fmla="*/ 112 h 328"/>
                <a:gd name="T30" fmla="*/ 213 w 303"/>
                <a:gd name="T31" fmla="*/ 127 h 328"/>
                <a:gd name="T32" fmla="*/ 239 w 303"/>
                <a:gd name="T33" fmla="*/ 141 h 328"/>
                <a:gd name="T34" fmla="*/ 263 w 303"/>
                <a:gd name="T35" fmla="*/ 154 h 328"/>
                <a:gd name="T36" fmla="*/ 282 w 303"/>
                <a:gd name="T37" fmla="*/ 164 h 328"/>
                <a:gd name="T38" fmla="*/ 296 w 303"/>
                <a:gd name="T39" fmla="*/ 172 h 328"/>
                <a:gd name="T40" fmla="*/ 303 w 303"/>
                <a:gd name="T41" fmla="*/ 176 h 328"/>
                <a:gd name="T42" fmla="*/ 302 w 303"/>
                <a:gd name="T43" fmla="*/ 178 h 328"/>
                <a:gd name="T44" fmla="*/ 289 w 303"/>
                <a:gd name="T45" fmla="*/ 203 h 328"/>
                <a:gd name="T46" fmla="*/ 271 w 303"/>
                <a:gd name="T47" fmla="*/ 235 h 328"/>
                <a:gd name="T48" fmla="*/ 262 w 303"/>
                <a:gd name="T49" fmla="*/ 252 h 328"/>
                <a:gd name="T50" fmla="*/ 258 w 303"/>
                <a:gd name="T51" fmla="*/ 260 h 328"/>
                <a:gd name="T52" fmla="*/ 242 w 303"/>
                <a:gd name="T53" fmla="*/ 290 h 328"/>
                <a:gd name="T54" fmla="*/ 225 w 303"/>
                <a:gd name="T55" fmla="*/ 320 h 328"/>
                <a:gd name="T56" fmla="*/ 221 w 303"/>
                <a:gd name="T57" fmla="*/ 328 h 328"/>
                <a:gd name="T58" fmla="*/ 217 w 303"/>
                <a:gd name="T59" fmla="*/ 325 h 328"/>
                <a:gd name="T60" fmla="*/ 205 w 303"/>
                <a:gd name="T61" fmla="*/ 319 h 328"/>
                <a:gd name="T62" fmla="*/ 188 w 303"/>
                <a:gd name="T63" fmla="*/ 309 h 328"/>
                <a:gd name="T64" fmla="*/ 166 w 303"/>
                <a:gd name="T65" fmla="*/ 297 h 328"/>
                <a:gd name="T66" fmla="*/ 141 w 303"/>
                <a:gd name="T67" fmla="*/ 283 h 328"/>
                <a:gd name="T68" fmla="*/ 114 w 303"/>
                <a:gd name="T69" fmla="*/ 269 h 328"/>
                <a:gd name="T70" fmla="*/ 88 w 303"/>
                <a:gd name="T71" fmla="*/ 255 h 328"/>
                <a:gd name="T72" fmla="*/ 63 w 303"/>
                <a:gd name="T73" fmla="*/ 241 h 328"/>
                <a:gd name="T74" fmla="*/ 41 w 303"/>
                <a:gd name="T75" fmla="*/ 229 h 328"/>
                <a:gd name="T76" fmla="*/ 36 w 303"/>
                <a:gd name="T77" fmla="*/ 237 h 328"/>
                <a:gd name="T78" fmla="*/ 20 w 303"/>
                <a:gd name="T79" fmla="*/ 267 h 328"/>
                <a:gd name="T80" fmla="*/ 4 w 303"/>
                <a:gd name="T81" fmla="*/ 298 h 328"/>
                <a:gd name="T82" fmla="*/ 0 w 303"/>
                <a:gd name="T83" fmla="*/ 306 h 328"/>
                <a:gd name="T84" fmla="*/ 1 w 303"/>
                <a:gd name="T85" fmla="*/ 298 h 328"/>
                <a:gd name="T86" fmla="*/ 4 w 303"/>
                <a:gd name="T87" fmla="*/ 277 h 328"/>
                <a:gd name="T88" fmla="*/ 7 w 303"/>
                <a:gd name="T89" fmla="*/ 247 h 328"/>
                <a:gd name="T90" fmla="*/ 11 w 303"/>
                <a:gd name="T91" fmla="*/ 213 h 328"/>
                <a:gd name="T92" fmla="*/ 14 w 303"/>
                <a:gd name="T93" fmla="*/ 180 h 328"/>
                <a:gd name="T94" fmla="*/ 18 w 303"/>
                <a:gd name="T95" fmla="*/ 150 h 328"/>
                <a:gd name="T96" fmla="*/ 20 w 303"/>
                <a:gd name="T97" fmla="*/ 129 h 328"/>
                <a:gd name="T98" fmla="*/ 21 w 303"/>
                <a:gd name="T99" fmla="*/ 121 h 3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03"/>
                <a:gd name="T151" fmla="*/ 0 h 328"/>
                <a:gd name="T152" fmla="*/ 303 w 303"/>
                <a:gd name="T153" fmla="*/ 328 h 3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03" h="328">
                  <a:moveTo>
                    <a:pt x="21" y="121"/>
                  </a:moveTo>
                  <a:lnTo>
                    <a:pt x="22" y="121"/>
                  </a:lnTo>
                  <a:lnTo>
                    <a:pt x="24" y="119"/>
                  </a:lnTo>
                  <a:lnTo>
                    <a:pt x="27" y="116"/>
                  </a:lnTo>
                  <a:lnTo>
                    <a:pt x="31" y="112"/>
                  </a:lnTo>
                  <a:lnTo>
                    <a:pt x="37" y="108"/>
                  </a:lnTo>
                  <a:lnTo>
                    <a:pt x="43" y="102"/>
                  </a:lnTo>
                  <a:lnTo>
                    <a:pt x="50" y="96"/>
                  </a:lnTo>
                  <a:lnTo>
                    <a:pt x="57" y="90"/>
                  </a:lnTo>
                  <a:lnTo>
                    <a:pt x="65" y="83"/>
                  </a:lnTo>
                  <a:lnTo>
                    <a:pt x="74" y="76"/>
                  </a:lnTo>
                  <a:lnTo>
                    <a:pt x="82" y="68"/>
                  </a:lnTo>
                  <a:lnTo>
                    <a:pt x="91" y="61"/>
                  </a:lnTo>
                  <a:lnTo>
                    <a:pt x="100" y="53"/>
                  </a:lnTo>
                  <a:lnTo>
                    <a:pt x="109" y="46"/>
                  </a:lnTo>
                  <a:lnTo>
                    <a:pt x="117" y="39"/>
                  </a:lnTo>
                  <a:lnTo>
                    <a:pt x="125" y="32"/>
                  </a:lnTo>
                  <a:lnTo>
                    <a:pt x="133" y="25"/>
                  </a:lnTo>
                  <a:lnTo>
                    <a:pt x="140" y="19"/>
                  </a:lnTo>
                  <a:lnTo>
                    <a:pt x="146" y="14"/>
                  </a:lnTo>
                  <a:lnTo>
                    <a:pt x="151" y="9"/>
                  </a:lnTo>
                  <a:lnTo>
                    <a:pt x="156" y="5"/>
                  </a:lnTo>
                  <a:lnTo>
                    <a:pt x="159" y="3"/>
                  </a:lnTo>
                  <a:lnTo>
                    <a:pt x="161" y="1"/>
                  </a:lnTo>
                  <a:lnTo>
                    <a:pt x="162" y="0"/>
                  </a:lnTo>
                  <a:lnTo>
                    <a:pt x="160" y="2"/>
                  </a:lnTo>
                  <a:lnTo>
                    <a:pt x="157" y="8"/>
                  </a:lnTo>
                  <a:lnTo>
                    <a:pt x="153" y="17"/>
                  </a:lnTo>
                  <a:lnTo>
                    <a:pt x="147" y="27"/>
                  </a:lnTo>
                  <a:lnTo>
                    <a:pt x="141" y="38"/>
                  </a:lnTo>
                  <a:lnTo>
                    <a:pt x="135" y="50"/>
                  </a:lnTo>
                  <a:lnTo>
                    <a:pt x="130" y="60"/>
                  </a:lnTo>
                  <a:lnTo>
                    <a:pt x="125" y="69"/>
                  </a:lnTo>
                  <a:lnTo>
                    <a:pt x="122" y="74"/>
                  </a:lnTo>
                  <a:lnTo>
                    <a:pt x="121" y="77"/>
                  </a:lnTo>
                  <a:lnTo>
                    <a:pt x="128" y="80"/>
                  </a:lnTo>
                  <a:lnTo>
                    <a:pt x="136" y="84"/>
                  </a:lnTo>
                  <a:lnTo>
                    <a:pt x="144" y="89"/>
                  </a:lnTo>
                  <a:lnTo>
                    <a:pt x="152" y="93"/>
                  </a:lnTo>
                  <a:lnTo>
                    <a:pt x="160" y="98"/>
                  </a:lnTo>
                  <a:lnTo>
                    <a:pt x="169" y="102"/>
                  </a:lnTo>
                  <a:lnTo>
                    <a:pt x="178" y="107"/>
                  </a:lnTo>
                  <a:lnTo>
                    <a:pt x="187" y="112"/>
                  </a:lnTo>
                  <a:lnTo>
                    <a:pt x="196" y="117"/>
                  </a:lnTo>
                  <a:lnTo>
                    <a:pt x="204" y="122"/>
                  </a:lnTo>
                  <a:lnTo>
                    <a:pt x="213" y="127"/>
                  </a:lnTo>
                  <a:lnTo>
                    <a:pt x="222" y="131"/>
                  </a:lnTo>
                  <a:lnTo>
                    <a:pt x="231" y="136"/>
                  </a:lnTo>
                  <a:lnTo>
                    <a:pt x="239" y="141"/>
                  </a:lnTo>
                  <a:lnTo>
                    <a:pt x="247" y="145"/>
                  </a:lnTo>
                  <a:lnTo>
                    <a:pt x="255" y="150"/>
                  </a:lnTo>
                  <a:lnTo>
                    <a:pt x="263" y="154"/>
                  </a:lnTo>
                  <a:lnTo>
                    <a:pt x="270" y="157"/>
                  </a:lnTo>
                  <a:lnTo>
                    <a:pt x="276" y="161"/>
                  </a:lnTo>
                  <a:lnTo>
                    <a:pt x="282" y="164"/>
                  </a:lnTo>
                  <a:lnTo>
                    <a:pt x="287" y="167"/>
                  </a:lnTo>
                  <a:lnTo>
                    <a:pt x="292" y="170"/>
                  </a:lnTo>
                  <a:lnTo>
                    <a:pt x="296" y="172"/>
                  </a:lnTo>
                  <a:lnTo>
                    <a:pt x="299" y="174"/>
                  </a:lnTo>
                  <a:lnTo>
                    <a:pt x="301" y="175"/>
                  </a:lnTo>
                  <a:lnTo>
                    <a:pt x="303" y="176"/>
                  </a:lnTo>
                  <a:lnTo>
                    <a:pt x="302" y="178"/>
                  </a:lnTo>
                  <a:lnTo>
                    <a:pt x="299" y="184"/>
                  </a:lnTo>
                  <a:lnTo>
                    <a:pt x="294" y="192"/>
                  </a:lnTo>
                  <a:lnTo>
                    <a:pt x="289" y="203"/>
                  </a:lnTo>
                  <a:lnTo>
                    <a:pt x="283" y="214"/>
                  </a:lnTo>
                  <a:lnTo>
                    <a:pt x="276" y="225"/>
                  </a:lnTo>
                  <a:lnTo>
                    <a:pt x="271" y="235"/>
                  </a:lnTo>
                  <a:lnTo>
                    <a:pt x="266" y="244"/>
                  </a:lnTo>
                  <a:lnTo>
                    <a:pt x="263" y="250"/>
                  </a:lnTo>
                  <a:lnTo>
                    <a:pt x="262" y="252"/>
                  </a:lnTo>
                  <a:lnTo>
                    <a:pt x="261" y="254"/>
                  </a:lnTo>
                  <a:lnTo>
                    <a:pt x="258" y="260"/>
                  </a:lnTo>
                  <a:lnTo>
                    <a:pt x="253" y="268"/>
                  </a:lnTo>
                  <a:lnTo>
                    <a:pt x="248" y="278"/>
                  </a:lnTo>
                  <a:lnTo>
                    <a:pt x="242" y="290"/>
                  </a:lnTo>
                  <a:lnTo>
                    <a:pt x="235" y="301"/>
                  </a:lnTo>
                  <a:lnTo>
                    <a:pt x="230" y="311"/>
                  </a:lnTo>
                  <a:lnTo>
                    <a:pt x="225" y="320"/>
                  </a:lnTo>
                  <a:lnTo>
                    <a:pt x="222" y="325"/>
                  </a:lnTo>
                  <a:lnTo>
                    <a:pt x="221" y="328"/>
                  </a:lnTo>
                  <a:lnTo>
                    <a:pt x="221" y="327"/>
                  </a:lnTo>
                  <a:lnTo>
                    <a:pt x="219" y="327"/>
                  </a:lnTo>
                  <a:lnTo>
                    <a:pt x="217" y="325"/>
                  </a:lnTo>
                  <a:lnTo>
                    <a:pt x="214" y="324"/>
                  </a:lnTo>
                  <a:lnTo>
                    <a:pt x="210" y="321"/>
                  </a:lnTo>
                  <a:lnTo>
                    <a:pt x="205" y="319"/>
                  </a:lnTo>
                  <a:lnTo>
                    <a:pt x="200" y="316"/>
                  </a:lnTo>
                  <a:lnTo>
                    <a:pt x="194" y="313"/>
                  </a:lnTo>
                  <a:lnTo>
                    <a:pt x="188" y="309"/>
                  </a:lnTo>
                  <a:lnTo>
                    <a:pt x="181" y="305"/>
                  </a:lnTo>
                  <a:lnTo>
                    <a:pt x="173" y="301"/>
                  </a:lnTo>
                  <a:lnTo>
                    <a:pt x="166" y="297"/>
                  </a:lnTo>
                  <a:lnTo>
                    <a:pt x="158" y="293"/>
                  </a:lnTo>
                  <a:lnTo>
                    <a:pt x="149" y="288"/>
                  </a:lnTo>
                  <a:lnTo>
                    <a:pt x="141" y="283"/>
                  </a:lnTo>
                  <a:lnTo>
                    <a:pt x="132" y="279"/>
                  </a:lnTo>
                  <a:lnTo>
                    <a:pt x="123" y="274"/>
                  </a:lnTo>
                  <a:lnTo>
                    <a:pt x="114" y="269"/>
                  </a:lnTo>
                  <a:lnTo>
                    <a:pt x="105" y="264"/>
                  </a:lnTo>
                  <a:lnTo>
                    <a:pt x="96" y="259"/>
                  </a:lnTo>
                  <a:lnTo>
                    <a:pt x="88" y="255"/>
                  </a:lnTo>
                  <a:lnTo>
                    <a:pt x="79" y="250"/>
                  </a:lnTo>
                  <a:lnTo>
                    <a:pt x="71" y="245"/>
                  </a:lnTo>
                  <a:lnTo>
                    <a:pt x="63" y="241"/>
                  </a:lnTo>
                  <a:lnTo>
                    <a:pt x="55" y="237"/>
                  </a:lnTo>
                  <a:lnTo>
                    <a:pt x="48" y="233"/>
                  </a:lnTo>
                  <a:lnTo>
                    <a:pt x="41" y="229"/>
                  </a:lnTo>
                  <a:lnTo>
                    <a:pt x="39" y="231"/>
                  </a:lnTo>
                  <a:lnTo>
                    <a:pt x="36" y="237"/>
                  </a:lnTo>
                  <a:lnTo>
                    <a:pt x="32" y="246"/>
                  </a:lnTo>
                  <a:lnTo>
                    <a:pt x="26" y="256"/>
                  </a:lnTo>
                  <a:lnTo>
                    <a:pt x="20" y="267"/>
                  </a:lnTo>
                  <a:lnTo>
                    <a:pt x="14" y="279"/>
                  </a:lnTo>
                  <a:lnTo>
                    <a:pt x="9" y="289"/>
                  </a:lnTo>
                  <a:lnTo>
                    <a:pt x="4" y="298"/>
                  </a:lnTo>
                  <a:lnTo>
                    <a:pt x="1" y="303"/>
                  </a:lnTo>
                  <a:lnTo>
                    <a:pt x="0" y="306"/>
                  </a:lnTo>
                  <a:lnTo>
                    <a:pt x="0" y="305"/>
                  </a:lnTo>
                  <a:lnTo>
                    <a:pt x="1" y="302"/>
                  </a:lnTo>
                  <a:lnTo>
                    <a:pt x="1" y="298"/>
                  </a:lnTo>
                  <a:lnTo>
                    <a:pt x="2" y="292"/>
                  </a:lnTo>
                  <a:lnTo>
                    <a:pt x="3" y="285"/>
                  </a:lnTo>
                  <a:lnTo>
                    <a:pt x="4" y="277"/>
                  </a:lnTo>
                  <a:lnTo>
                    <a:pt x="5" y="268"/>
                  </a:lnTo>
                  <a:lnTo>
                    <a:pt x="6" y="258"/>
                  </a:lnTo>
                  <a:lnTo>
                    <a:pt x="7" y="247"/>
                  </a:lnTo>
                  <a:lnTo>
                    <a:pt x="8" y="236"/>
                  </a:lnTo>
                  <a:lnTo>
                    <a:pt x="9" y="225"/>
                  </a:lnTo>
                  <a:lnTo>
                    <a:pt x="11" y="213"/>
                  </a:lnTo>
                  <a:lnTo>
                    <a:pt x="12" y="202"/>
                  </a:lnTo>
                  <a:lnTo>
                    <a:pt x="13" y="191"/>
                  </a:lnTo>
                  <a:lnTo>
                    <a:pt x="14" y="180"/>
                  </a:lnTo>
                  <a:lnTo>
                    <a:pt x="16" y="169"/>
                  </a:lnTo>
                  <a:lnTo>
                    <a:pt x="17" y="159"/>
                  </a:lnTo>
                  <a:lnTo>
                    <a:pt x="18" y="150"/>
                  </a:lnTo>
                  <a:lnTo>
                    <a:pt x="19" y="142"/>
                  </a:lnTo>
                  <a:lnTo>
                    <a:pt x="19" y="135"/>
                  </a:lnTo>
                  <a:lnTo>
                    <a:pt x="20" y="129"/>
                  </a:lnTo>
                  <a:lnTo>
                    <a:pt x="21" y="125"/>
                  </a:lnTo>
                  <a:lnTo>
                    <a:pt x="21" y="122"/>
                  </a:lnTo>
                  <a:lnTo>
                    <a:pt x="21" y="121"/>
                  </a:lnTo>
                  <a:close/>
                </a:path>
              </a:pathLst>
            </a:custGeom>
            <a:solidFill>
              <a:srgbClr val="FFFFFF"/>
            </a:solidFill>
            <a:ln w="832">
              <a:solidFill>
                <a:srgbClr val="000000"/>
              </a:solidFill>
              <a:prstDash val="solid"/>
              <a:round/>
              <a:headEnd/>
              <a:tailEnd/>
            </a:ln>
          </p:spPr>
          <p:txBody>
            <a:bodyPr/>
            <a:lstStyle/>
            <a:p>
              <a:pPr fontAlgn="base">
                <a:spcBef>
                  <a:spcPct val="0"/>
                </a:spcBef>
                <a:spcAft>
                  <a:spcPct val="0"/>
                </a:spcAft>
              </a:pPr>
              <a:endParaRPr lang="en-US">
                <a:solidFill>
                  <a:srgbClr val="000000"/>
                </a:solidFill>
              </a:endParaRPr>
            </a:p>
          </p:txBody>
        </p:sp>
        <p:sp>
          <p:nvSpPr>
            <p:cNvPr id="77837" name="Freeform 12"/>
            <p:cNvSpPr>
              <a:spLocks noChangeArrowheads="1"/>
            </p:cNvSpPr>
            <p:nvPr/>
          </p:nvSpPr>
          <p:spPr bwMode="auto">
            <a:xfrm>
              <a:off x="757" y="1269"/>
              <a:ext cx="307" cy="254"/>
            </a:xfrm>
            <a:custGeom>
              <a:avLst/>
              <a:gdLst>
                <a:gd name="T0" fmla="*/ 176 w 307"/>
                <a:gd name="T1" fmla="*/ 40 h 254"/>
                <a:gd name="T2" fmla="*/ 188 w 307"/>
                <a:gd name="T3" fmla="*/ 48 h 254"/>
                <a:gd name="T4" fmla="*/ 207 w 307"/>
                <a:gd name="T5" fmla="*/ 65 h 254"/>
                <a:gd name="T6" fmla="*/ 229 w 307"/>
                <a:gd name="T7" fmla="*/ 85 h 254"/>
                <a:gd name="T8" fmla="*/ 253 w 307"/>
                <a:gd name="T9" fmla="*/ 108 h 254"/>
                <a:gd name="T10" fmla="*/ 275 w 307"/>
                <a:gd name="T11" fmla="*/ 129 h 254"/>
                <a:gd name="T12" fmla="*/ 293 w 307"/>
                <a:gd name="T13" fmla="*/ 147 h 254"/>
                <a:gd name="T14" fmla="*/ 305 w 307"/>
                <a:gd name="T15" fmla="*/ 158 h 254"/>
                <a:gd name="T16" fmla="*/ 307 w 307"/>
                <a:gd name="T17" fmla="*/ 160 h 254"/>
                <a:gd name="T18" fmla="*/ 291 w 307"/>
                <a:gd name="T19" fmla="*/ 151 h 254"/>
                <a:gd name="T20" fmla="*/ 258 w 307"/>
                <a:gd name="T21" fmla="*/ 134 h 254"/>
                <a:gd name="T22" fmla="*/ 233 w 307"/>
                <a:gd name="T23" fmla="*/ 121 h 254"/>
                <a:gd name="T24" fmla="*/ 227 w 307"/>
                <a:gd name="T25" fmla="*/ 127 h 254"/>
                <a:gd name="T26" fmla="*/ 215 w 307"/>
                <a:gd name="T27" fmla="*/ 150 h 254"/>
                <a:gd name="T28" fmla="*/ 200 w 307"/>
                <a:gd name="T29" fmla="*/ 177 h 254"/>
                <a:gd name="T30" fmla="*/ 186 w 307"/>
                <a:gd name="T31" fmla="*/ 203 h 254"/>
                <a:gd name="T32" fmla="*/ 173 w 307"/>
                <a:gd name="T33" fmla="*/ 226 h 254"/>
                <a:gd name="T34" fmla="*/ 163 w 307"/>
                <a:gd name="T35" fmla="*/ 244 h 254"/>
                <a:gd name="T36" fmla="*/ 157 w 307"/>
                <a:gd name="T37" fmla="*/ 253 h 254"/>
                <a:gd name="T38" fmla="*/ 155 w 307"/>
                <a:gd name="T39" fmla="*/ 252 h 254"/>
                <a:gd name="T40" fmla="*/ 131 w 307"/>
                <a:gd name="T41" fmla="*/ 238 h 254"/>
                <a:gd name="T42" fmla="*/ 99 w 307"/>
                <a:gd name="T43" fmla="*/ 220 h 254"/>
                <a:gd name="T44" fmla="*/ 83 w 307"/>
                <a:gd name="T45" fmla="*/ 210 h 254"/>
                <a:gd name="T46" fmla="*/ 75 w 307"/>
                <a:gd name="T47" fmla="*/ 206 h 254"/>
                <a:gd name="T48" fmla="*/ 46 w 307"/>
                <a:gd name="T49" fmla="*/ 189 h 254"/>
                <a:gd name="T50" fmla="*/ 16 w 307"/>
                <a:gd name="T51" fmla="*/ 171 h 254"/>
                <a:gd name="T52" fmla="*/ 9 w 307"/>
                <a:gd name="T53" fmla="*/ 167 h 254"/>
                <a:gd name="T54" fmla="*/ 12 w 307"/>
                <a:gd name="T55" fmla="*/ 160 h 254"/>
                <a:gd name="T56" fmla="*/ 22 w 307"/>
                <a:gd name="T57" fmla="*/ 143 h 254"/>
                <a:gd name="T58" fmla="*/ 35 w 307"/>
                <a:gd name="T59" fmla="*/ 119 h 254"/>
                <a:gd name="T60" fmla="*/ 50 w 307"/>
                <a:gd name="T61" fmla="*/ 91 h 254"/>
                <a:gd name="T62" fmla="*/ 65 w 307"/>
                <a:gd name="T63" fmla="*/ 64 h 254"/>
                <a:gd name="T64" fmla="*/ 77 w 307"/>
                <a:gd name="T65" fmla="*/ 40 h 254"/>
                <a:gd name="T66" fmla="*/ 71 w 307"/>
                <a:gd name="T67" fmla="*/ 37 h 254"/>
                <a:gd name="T68" fmla="*/ 44 w 307"/>
                <a:gd name="T69" fmla="*/ 23 h 254"/>
                <a:gd name="T70" fmla="*/ 14 w 307"/>
                <a:gd name="T71" fmla="*/ 7 h 254"/>
                <a:gd name="T72" fmla="*/ 0 w 307"/>
                <a:gd name="T73" fmla="*/ 0 h 254"/>
                <a:gd name="T74" fmla="*/ 4 w 307"/>
                <a:gd name="T75" fmla="*/ 1 h 254"/>
                <a:gd name="T76" fmla="*/ 19 w 307"/>
                <a:gd name="T77" fmla="*/ 5 h 254"/>
                <a:gd name="T78" fmla="*/ 42 w 307"/>
                <a:gd name="T79" fmla="*/ 12 h 254"/>
                <a:gd name="T80" fmla="*/ 72 w 307"/>
                <a:gd name="T81" fmla="*/ 19 h 254"/>
                <a:gd name="T82" fmla="*/ 103 w 307"/>
                <a:gd name="T83" fmla="*/ 27 h 254"/>
                <a:gd name="T84" fmla="*/ 132 w 307"/>
                <a:gd name="T85" fmla="*/ 34 h 254"/>
                <a:gd name="T86" fmla="*/ 156 w 307"/>
                <a:gd name="T87" fmla="*/ 39 h 254"/>
                <a:gd name="T88" fmla="*/ 170 w 307"/>
                <a:gd name="T89" fmla="*/ 41 h 254"/>
                <a:gd name="T90" fmla="*/ 173 w 307"/>
                <a:gd name="T91" fmla="*/ 39 h 2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7"/>
                <a:gd name="T139" fmla="*/ 0 h 254"/>
                <a:gd name="T140" fmla="*/ 307 w 307"/>
                <a:gd name="T141" fmla="*/ 254 h 2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7" h="254">
                  <a:moveTo>
                    <a:pt x="173" y="39"/>
                  </a:moveTo>
                  <a:lnTo>
                    <a:pt x="174" y="39"/>
                  </a:lnTo>
                  <a:lnTo>
                    <a:pt x="176" y="40"/>
                  </a:lnTo>
                  <a:lnTo>
                    <a:pt x="179" y="42"/>
                  </a:lnTo>
                  <a:lnTo>
                    <a:pt x="183" y="45"/>
                  </a:lnTo>
                  <a:lnTo>
                    <a:pt x="188" y="48"/>
                  </a:lnTo>
                  <a:lnTo>
                    <a:pt x="194" y="53"/>
                  </a:lnTo>
                  <a:lnTo>
                    <a:pt x="200" y="59"/>
                  </a:lnTo>
                  <a:lnTo>
                    <a:pt x="207" y="65"/>
                  </a:lnTo>
                  <a:lnTo>
                    <a:pt x="214" y="71"/>
                  </a:lnTo>
                  <a:lnTo>
                    <a:pt x="222" y="78"/>
                  </a:lnTo>
                  <a:lnTo>
                    <a:pt x="229" y="85"/>
                  </a:lnTo>
                  <a:lnTo>
                    <a:pt x="237" y="93"/>
                  </a:lnTo>
                  <a:lnTo>
                    <a:pt x="245" y="100"/>
                  </a:lnTo>
                  <a:lnTo>
                    <a:pt x="253" y="108"/>
                  </a:lnTo>
                  <a:lnTo>
                    <a:pt x="261" y="115"/>
                  </a:lnTo>
                  <a:lnTo>
                    <a:pt x="268" y="122"/>
                  </a:lnTo>
                  <a:lnTo>
                    <a:pt x="275" y="129"/>
                  </a:lnTo>
                  <a:lnTo>
                    <a:pt x="282" y="135"/>
                  </a:lnTo>
                  <a:lnTo>
                    <a:pt x="288" y="141"/>
                  </a:lnTo>
                  <a:lnTo>
                    <a:pt x="293" y="147"/>
                  </a:lnTo>
                  <a:lnTo>
                    <a:pt x="298" y="151"/>
                  </a:lnTo>
                  <a:lnTo>
                    <a:pt x="302" y="155"/>
                  </a:lnTo>
                  <a:lnTo>
                    <a:pt x="305" y="158"/>
                  </a:lnTo>
                  <a:lnTo>
                    <a:pt x="307" y="159"/>
                  </a:lnTo>
                  <a:lnTo>
                    <a:pt x="307" y="160"/>
                  </a:lnTo>
                  <a:lnTo>
                    <a:pt x="305" y="159"/>
                  </a:lnTo>
                  <a:lnTo>
                    <a:pt x="299" y="156"/>
                  </a:lnTo>
                  <a:lnTo>
                    <a:pt x="291" y="151"/>
                  </a:lnTo>
                  <a:lnTo>
                    <a:pt x="280" y="146"/>
                  </a:lnTo>
                  <a:lnTo>
                    <a:pt x="269" y="140"/>
                  </a:lnTo>
                  <a:lnTo>
                    <a:pt x="258" y="134"/>
                  </a:lnTo>
                  <a:lnTo>
                    <a:pt x="247" y="129"/>
                  </a:lnTo>
                  <a:lnTo>
                    <a:pt x="239" y="124"/>
                  </a:lnTo>
                  <a:lnTo>
                    <a:pt x="233" y="121"/>
                  </a:lnTo>
                  <a:lnTo>
                    <a:pt x="231" y="120"/>
                  </a:lnTo>
                  <a:lnTo>
                    <a:pt x="227" y="127"/>
                  </a:lnTo>
                  <a:lnTo>
                    <a:pt x="224" y="134"/>
                  </a:lnTo>
                  <a:lnTo>
                    <a:pt x="219" y="142"/>
                  </a:lnTo>
                  <a:lnTo>
                    <a:pt x="215" y="150"/>
                  </a:lnTo>
                  <a:lnTo>
                    <a:pt x="210" y="159"/>
                  </a:lnTo>
                  <a:lnTo>
                    <a:pt x="205" y="168"/>
                  </a:lnTo>
                  <a:lnTo>
                    <a:pt x="200" y="177"/>
                  </a:lnTo>
                  <a:lnTo>
                    <a:pt x="195" y="186"/>
                  </a:lnTo>
                  <a:lnTo>
                    <a:pt x="191" y="194"/>
                  </a:lnTo>
                  <a:lnTo>
                    <a:pt x="186" y="203"/>
                  </a:lnTo>
                  <a:lnTo>
                    <a:pt x="181" y="211"/>
                  </a:lnTo>
                  <a:lnTo>
                    <a:pt x="177" y="219"/>
                  </a:lnTo>
                  <a:lnTo>
                    <a:pt x="173" y="226"/>
                  </a:lnTo>
                  <a:lnTo>
                    <a:pt x="169" y="233"/>
                  </a:lnTo>
                  <a:lnTo>
                    <a:pt x="165" y="239"/>
                  </a:lnTo>
                  <a:lnTo>
                    <a:pt x="163" y="244"/>
                  </a:lnTo>
                  <a:lnTo>
                    <a:pt x="160" y="248"/>
                  </a:lnTo>
                  <a:lnTo>
                    <a:pt x="158" y="251"/>
                  </a:lnTo>
                  <a:lnTo>
                    <a:pt x="157" y="253"/>
                  </a:lnTo>
                  <a:lnTo>
                    <a:pt x="157" y="254"/>
                  </a:lnTo>
                  <a:lnTo>
                    <a:pt x="155" y="252"/>
                  </a:lnTo>
                  <a:lnTo>
                    <a:pt x="149" y="249"/>
                  </a:lnTo>
                  <a:lnTo>
                    <a:pt x="141" y="244"/>
                  </a:lnTo>
                  <a:lnTo>
                    <a:pt x="131" y="238"/>
                  </a:lnTo>
                  <a:lnTo>
                    <a:pt x="120" y="232"/>
                  </a:lnTo>
                  <a:lnTo>
                    <a:pt x="109" y="226"/>
                  </a:lnTo>
                  <a:lnTo>
                    <a:pt x="99" y="220"/>
                  </a:lnTo>
                  <a:lnTo>
                    <a:pt x="90" y="215"/>
                  </a:lnTo>
                  <a:lnTo>
                    <a:pt x="85" y="212"/>
                  </a:lnTo>
                  <a:lnTo>
                    <a:pt x="83" y="210"/>
                  </a:lnTo>
                  <a:lnTo>
                    <a:pt x="80" y="209"/>
                  </a:lnTo>
                  <a:lnTo>
                    <a:pt x="75" y="206"/>
                  </a:lnTo>
                  <a:lnTo>
                    <a:pt x="67" y="201"/>
                  </a:lnTo>
                  <a:lnTo>
                    <a:pt x="56" y="195"/>
                  </a:lnTo>
                  <a:lnTo>
                    <a:pt x="46" y="189"/>
                  </a:lnTo>
                  <a:lnTo>
                    <a:pt x="35" y="182"/>
                  </a:lnTo>
                  <a:lnTo>
                    <a:pt x="25" y="176"/>
                  </a:lnTo>
                  <a:lnTo>
                    <a:pt x="16" y="171"/>
                  </a:lnTo>
                  <a:lnTo>
                    <a:pt x="11" y="168"/>
                  </a:lnTo>
                  <a:lnTo>
                    <a:pt x="9" y="167"/>
                  </a:lnTo>
                  <a:lnTo>
                    <a:pt x="9" y="166"/>
                  </a:lnTo>
                  <a:lnTo>
                    <a:pt x="10" y="164"/>
                  </a:lnTo>
                  <a:lnTo>
                    <a:pt x="12" y="160"/>
                  </a:lnTo>
                  <a:lnTo>
                    <a:pt x="15" y="155"/>
                  </a:lnTo>
                  <a:lnTo>
                    <a:pt x="18" y="150"/>
                  </a:lnTo>
                  <a:lnTo>
                    <a:pt x="22" y="143"/>
                  </a:lnTo>
                  <a:lnTo>
                    <a:pt x="26" y="135"/>
                  </a:lnTo>
                  <a:lnTo>
                    <a:pt x="30" y="127"/>
                  </a:lnTo>
                  <a:lnTo>
                    <a:pt x="35" y="119"/>
                  </a:lnTo>
                  <a:lnTo>
                    <a:pt x="40" y="110"/>
                  </a:lnTo>
                  <a:lnTo>
                    <a:pt x="45" y="100"/>
                  </a:lnTo>
                  <a:lnTo>
                    <a:pt x="50" y="91"/>
                  </a:lnTo>
                  <a:lnTo>
                    <a:pt x="55" y="82"/>
                  </a:lnTo>
                  <a:lnTo>
                    <a:pt x="60" y="73"/>
                  </a:lnTo>
                  <a:lnTo>
                    <a:pt x="65" y="64"/>
                  </a:lnTo>
                  <a:lnTo>
                    <a:pt x="69" y="55"/>
                  </a:lnTo>
                  <a:lnTo>
                    <a:pt x="74" y="48"/>
                  </a:lnTo>
                  <a:lnTo>
                    <a:pt x="77" y="40"/>
                  </a:lnTo>
                  <a:lnTo>
                    <a:pt x="75" y="39"/>
                  </a:lnTo>
                  <a:lnTo>
                    <a:pt x="71" y="37"/>
                  </a:lnTo>
                  <a:lnTo>
                    <a:pt x="63" y="33"/>
                  </a:lnTo>
                  <a:lnTo>
                    <a:pt x="54" y="28"/>
                  </a:lnTo>
                  <a:lnTo>
                    <a:pt x="44" y="23"/>
                  </a:lnTo>
                  <a:lnTo>
                    <a:pt x="34" y="18"/>
                  </a:lnTo>
                  <a:lnTo>
                    <a:pt x="24" y="12"/>
                  </a:lnTo>
                  <a:lnTo>
                    <a:pt x="14" y="7"/>
                  </a:lnTo>
                  <a:lnTo>
                    <a:pt x="7" y="4"/>
                  </a:lnTo>
                  <a:lnTo>
                    <a:pt x="2" y="1"/>
                  </a:lnTo>
                  <a:lnTo>
                    <a:pt x="0" y="0"/>
                  </a:lnTo>
                  <a:lnTo>
                    <a:pt x="1" y="0"/>
                  </a:lnTo>
                  <a:lnTo>
                    <a:pt x="4" y="1"/>
                  </a:lnTo>
                  <a:lnTo>
                    <a:pt x="7" y="2"/>
                  </a:lnTo>
                  <a:lnTo>
                    <a:pt x="12" y="3"/>
                  </a:lnTo>
                  <a:lnTo>
                    <a:pt x="19" y="5"/>
                  </a:lnTo>
                  <a:lnTo>
                    <a:pt x="26" y="7"/>
                  </a:lnTo>
                  <a:lnTo>
                    <a:pt x="34" y="9"/>
                  </a:lnTo>
                  <a:lnTo>
                    <a:pt x="42" y="12"/>
                  </a:lnTo>
                  <a:lnTo>
                    <a:pt x="52" y="14"/>
                  </a:lnTo>
                  <a:lnTo>
                    <a:pt x="62" y="17"/>
                  </a:lnTo>
                  <a:lnTo>
                    <a:pt x="72" y="19"/>
                  </a:lnTo>
                  <a:lnTo>
                    <a:pt x="82" y="22"/>
                  </a:lnTo>
                  <a:lnTo>
                    <a:pt x="93" y="25"/>
                  </a:lnTo>
                  <a:lnTo>
                    <a:pt x="103" y="27"/>
                  </a:lnTo>
                  <a:lnTo>
                    <a:pt x="113" y="30"/>
                  </a:lnTo>
                  <a:lnTo>
                    <a:pt x="123" y="32"/>
                  </a:lnTo>
                  <a:lnTo>
                    <a:pt x="132" y="34"/>
                  </a:lnTo>
                  <a:lnTo>
                    <a:pt x="141" y="36"/>
                  </a:lnTo>
                  <a:lnTo>
                    <a:pt x="149" y="38"/>
                  </a:lnTo>
                  <a:lnTo>
                    <a:pt x="156" y="39"/>
                  </a:lnTo>
                  <a:lnTo>
                    <a:pt x="162" y="40"/>
                  </a:lnTo>
                  <a:lnTo>
                    <a:pt x="167" y="41"/>
                  </a:lnTo>
                  <a:lnTo>
                    <a:pt x="170" y="41"/>
                  </a:lnTo>
                  <a:lnTo>
                    <a:pt x="173" y="40"/>
                  </a:lnTo>
                  <a:lnTo>
                    <a:pt x="173" y="39"/>
                  </a:lnTo>
                  <a:close/>
                </a:path>
              </a:pathLst>
            </a:custGeom>
            <a:solidFill>
              <a:srgbClr val="FFFFFF"/>
            </a:solidFill>
            <a:ln w="832">
              <a:solidFill>
                <a:srgbClr val="000000"/>
              </a:solidFill>
              <a:prstDash val="solid"/>
              <a:round/>
              <a:headEnd/>
              <a:tailEnd/>
            </a:ln>
          </p:spPr>
          <p:txBody>
            <a:bodyPr/>
            <a:lstStyle/>
            <a:p>
              <a:pPr fontAlgn="base">
                <a:spcBef>
                  <a:spcPct val="0"/>
                </a:spcBef>
                <a:spcAft>
                  <a:spcPct val="0"/>
                </a:spcAft>
              </a:pPr>
              <a:endParaRPr lang="en-US">
                <a:solidFill>
                  <a:srgbClr val="000000"/>
                </a:solidFill>
              </a:endParaRPr>
            </a:p>
          </p:txBody>
        </p:sp>
        <p:sp>
          <p:nvSpPr>
            <p:cNvPr id="77838" name="Rectangle 13"/>
            <p:cNvSpPr>
              <a:spLocks noChangeArrowheads="1"/>
            </p:cNvSpPr>
            <p:nvPr/>
          </p:nvSpPr>
          <p:spPr bwMode="auto">
            <a:xfrm>
              <a:off x="2125" y="735"/>
              <a:ext cx="583" cy="261"/>
            </a:xfrm>
            <a:prstGeom prst="rect">
              <a:avLst/>
            </a:prstGeom>
            <a:solidFill>
              <a:srgbClr val="FFFFFF"/>
            </a:solidFill>
            <a:ln w="832">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77839" name="Text Box 14"/>
            <p:cNvSpPr txBox="1">
              <a:spLocks noChangeArrowheads="1"/>
            </p:cNvSpPr>
            <p:nvPr/>
          </p:nvSpPr>
          <p:spPr bwMode="auto">
            <a:xfrm>
              <a:off x="2155" y="809"/>
              <a:ext cx="874" cy="100"/>
            </a:xfrm>
            <a:prstGeom prst="rect">
              <a:avLst/>
            </a:prstGeom>
            <a:noFill/>
            <a:ln w="9525">
              <a:noFill/>
              <a:miter lim="800000"/>
              <a:headEnd/>
              <a:tailEnd/>
            </a:ln>
          </p:spPr>
          <p:txBody>
            <a:bodyPr lIns="0" tIns="0" rIns="0" bIns="0">
              <a:spAutoFit/>
            </a:bodyPr>
            <a:lstStyle/>
            <a:p>
              <a:pPr defTabSz="381000" eaLnBrk="0" fontAlgn="base" hangingPunct="0">
                <a:spcBef>
                  <a:spcPct val="0"/>
                </a:spcBef>
                <a:spcAft>
                  <a:spcPct val="0"/>
                </a:spcAft>
              </a:pPr>
              <a:r>
                <a:rPr lang="en-US" sz="1500">
                  <a:solidFill>
                    <a:srgbClr val="000000"/>
                  </a:solidFill>
                </a:rPr>
                <a:t>START</a:t>
              </a:r>
            </a:p>
          </p:txBody>
        </p:sp>
      </p:grpSp>
    </p:spTree>
    <p:custDataLst>
      <p:tags r:id="rId1"/>
    </p:custData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p:cNvPicPr>
            <a:picLocks noChangeAspect="1" noChangeArrowheads="1"/>
          </p:cNvPicPr>
          <p:nvPr/>
        </p:nvPicPr>
        <p:blipFill>
          <a:blip r:embed="rId4" cstate="print"/>
          <a:srcRect/>
          <a:stretch>
            <a:fillRect/>
          </a:stretch>
        </p:blipFill>
        <p:spPr bwMode="auto">
          <a:xfrm>
            <a:off x="1828800" y="1219200"/>
            <a:ext cx="5410200" cy="5087236"/>
          </a:xfrm>
          <a:prstGeom prst="rect">
            <a:avLst/>
          </a:prstGeom>
          <a:noFill/>
          <a:ln w="9525">
            <a:noFill/>
            <a:miter lim="800000"/>
            <a:headEnd/>
            <a:tailEnd/>
          </a:ln>
        </p:spPr>
      </p:pic>
      <p:sp>
        <p:nvSpPr>
          <p:cNvPr id="10" name="Title 1"/>
          <p:cNvSpPr txBox="1">
            <a:spLocks/>
          </p:cNvSpPr>
          <p:nvPr/>
        </p:nvSpPr>
        <p:spPr bwMode="auto">
          <a:xfrm>
            <a:off x="0" y="0"/>
            <a:ext cx="9144000" cy="1143000"/>
          </a:xfrm>
          <a:prstGeom prst="rect">
            <a:avLst/>
          </a:prstGeom>
          <a:solidFill>
            <a:schemeClr val="bg1">
              <a:lumMod val="65000"/>
            </a:schemeClr>
          </a:solidFill>
          <a:ln w="9525">
            <a:noFill/>
            <a:miter lim="800000"/>
            <a:headEnd/>
            <a:tailEnd/>
          </a:ln>
        </p:spPr>
        <p:txBody>
          <a:bodyPr anchor="ctr">
            <a:normAutofit/>
          </a:bodyPr>
          <a:lstStyle/>
          <a:p>
            <a:pPr algn="ctr">
              <a:defRPr/>
            </a:pPr>
            <a:r>
              <a:rPr lang="en-US" sz="3200" b="1" dirty="0" smtClean="0">
                <a:solidFill>
                  <a:srgbClr val="000000"/>
                </a:solidFill>
                <a:latin typeface="Tahoma" pitchFamily="34" charset="0"/>
                <a:cs typeface="Tahoma" pitchFamily="34" charset="0"/>
              </a:rPr>
              <a:t>Problem-Based Cooperative </a:t>
            </a:r>
            <a:r>
              <a:rPr lang="en-US" sz="3200" b="1" dirty="0">
                <a:solidFill>
                  <a:srgbClr val="000000"/>
                </a:solidFill>
                <a:latin typeface="Tahoma" pitchFamily="34" charset="0"/>
                <a:cs typeface="Tahoma" pitchFamily="34" charset="0"/>
              </a:rPr>
              <a:t>Learning</a:t>
            </a:r>
          </a:p>
        </p:txBody>
      </p:sp>
      <p:sp>
        <p:nvSpPr>
          <p:cNvPr id="11" name="Rectangle 10"/>
          <p:cNvSpPr/>
          <p:nvPr/>
        </p:nvSpPr>
        <p:spPr>
          <a:xfrm>
            <a:off x="0" y="1066800"/>
            <a:ext cx="9144000" cy="76200"/>
          </a:xfrm>
          <a:prstGeom prst="rect">
            <a:avLst/>
          </a:prstGeom>
          <a:solidFill>
            <a:srgbClr val="5891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srgbClr val="FFFFFF"/>
              </a:solidFill>
            </a:endParaRPr>
          </a:p>
        </p:txBody>
      </p:sp>
      <p:sp>
        <p:nvSpPr>
          <p:cNvPr id="43016" name="Text Box 5"/>
          <p:cNvSpPr txBox="1">
            <a:spLocks noChangeArrowheads="1"/>
          </p:cNvSpPr>
          <p:nvPr/>
        </p:nvSpPr>
        <p:spPr bwMode="auto">
          <a:xfrm>
            <a:off x="304800" y="6400800"/>
            <a:ext cx="8513763" cy="276999"/>
          </a:xfrm>
          <a:prstGeom prst="rect">
            <a:avLst/>
          </a:prstGeom>
          <a:noFill/>
          <a:ln w="9525">
            <a:noFill/>
            <a:miter lim="800000"/>
            <a:headEnd/>
            <a:tailEnd/>
          </a:ln>
        </p:spPr>
        <p:txBody>
          <a:bodyPr wrap="square">
            <a:spAutoFit/>
          </a:bodyPr>
          <a:lstStyle/>
          <a:p>
            <a:r>
              <a:rPr lang="en-US" sz="1200" dirty="0">
                <a:solidFill>
                  <a:srgbClr val="000000"/>
                </a:solidFill>
              </a:rPr>
              <a:t>January 13, 2009—New York </a:t>
            </a:r>
            <a:r>
              <a:rPr lang="en-US" sz="1200" dirty="0" smtClean="0">
                <a:solidFill>
                  <a:srgbClr val="000000"/>
                </a:solidFill>
              </a:rPr>
              <a:t>Times – http</a:t>
            </a:r>
            <a:r>
              <a:rPr lang="en-US" sz="1200" dirty="0">
                <a:solidFill>
                  <a:srgbClr val="000000"/>
                </a:solidFill>
              </a:rPr>
              <a:t>://www.nytimes.com/2009/01/13/us/13physics.html?em</a:t>
            </a:r>
          </a:p>
        </p:txBody>
      </p:sp>
      <p:sp>
        <p:nvSpPr>
          <p:cNvPr id="6" name="Slide Number Placeholder 5"/>
          <p:cNvSpPr>
            <a:spLocks noGrp="1"/>
          </p:cNvSpPr>
          <p:nvPr>
            <p:ph type="sldNum" sz="quarter" idx="12"/>
          </p:nvPr>
        </p:nvSpPr>
        <p:spPr/>
        <p:txBody>
          <a:bodyPr/>
          <a:lstStyle/>
          <a:p>
            <a:fld id="{FFB777ED-8EBB-4091-979B-2D173A27FDDF}" type="slidenum">
              <a:rPr lang="en-US" smtClean="0">
                <a:solidFill>
                  <a:srgbClr val="000000"/>
                </a:solidFill>
              </a:rPr>
              <a:pPr/>
              <a:t>38</a:t>
            </a:fld>
            <a:endParaRPr lang="en-US">
              <a:solidFill>
                <a:srgbClr val="000000"/>
              </a:solidFill>
            </a:endParaRPr>
          </a:p>
        </p:txBody>
      </p:sp>
    </p:spTree>
    <p:custDataLst>
      <p:tags r:id="rId1"/>
    </p:custData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srcRect/>
          <a:stretch>
            <a:fillRect/>
          </a:stretch>
        </p:blipFill>
        <p:spPr bwMode="auto">
          <a:xfrm>
            <a:off x="381000" y="381000"/>
            <a:ext cx="8458200" cy="5135563"/>
          </a:xfrm>
          <a:prstGeom prst="rect">
            <a:avLst/>
          </a:prstGeom>
          <a:noFill/>
          <a:ln w="9525">
            <a:noFill/>
            <a:miter lim="800000"/>
            <a:headEnd/>
            <a:tailEnd/>
          </a:ln>
        </p:spPr>
      </p:pic>
      <p:sp>
        <p:nvSpPr>
          <p:cNvPr id="44035" name="Rectangle 3"/>
          <p:cNvSpPr>
            <a:spLocks noChangeArrowheads="1"/>
          </p:cNvSpPr>
          <p:nvPr/>
        </p:nvSpPr>
        <p:spPr bwMode="auto">
          <a:xfrm>
            <a:off x="1371600" y="5867400"/>
            <a:ext cx="5607050" cy="366713"/>
          </a:xfrm>
          <a:prstGeom prst="rect">
            <a:avLst/>
          </a:prstGeom>
          <a:noFill/>
          <a:ln w="9525">
            <a:noFill/>
            <a:miter lim="800000"/>
            <a:headEnd/>
            <a:tailEnd/>
          </a:ln>
        </p:spPr>
        <p:txBody>
          <a:bodyPr wrap="none">
            <a:spAutoFit/>
          </a:bodyPr>
          <a:lstStyle/>
          <a:p>
            <a:r>
              <a:rPr lang="en-US"/>
              <a:t>http://web.mit.edu/edtech/casestudies/teal.html#video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741363" y="508000"/>
            <a:ext cx="7312025" cy="1130300"/>
          </a:xfrm>
          <a:prstGeom prst="rect">
            <a:avLst/>
          </a:prstGeom>
          <a:noFill/>
          <a:ln w="9525">
            <a:noFill/>
            <a:miter lim="800000"/>
            <a:headEnd/>
            <a:tailEnd/>
          </a:ln>
        </p:spPr>
        <p:txBody>
          <a:bodyPr lIns="0" tIns="0" rIns="0" bIns="0"/>
          <a:lstStyle/>
          <a:p>
            <a:pPr algn="ctr" eaLnBrk="0" fontAlgn="base" hangingPunct="0">
              <a:spcBef>
                <a:spcPct val="0"/>
              </a:spcBef>
              <a:spcAft>
                <a:spcPct val="0"/>
              </a:spcAft>
            </a:pPr>
            <a:r>
              <a:rPr lang="en-US" sz="4200">
                <a:solidFill>
                  <a:srgbClr val="500000"/>
                </a:solidFill>
              </a:rPr>
              <a:t>Formal Cooperative Learning Task Groups</a:t>
            </a:r>
          </a:p>
        </p:txBody>
      </p:sp>
      <p:pic>
        <p:nvPicPr>
          <p:cNvPr id="69635" name="Picture 3" descr="4persgroup"/>
          <p:cNvPicPr>
            <a:picLocks noGrp="1" noChangeAspect="1" noChangeArrowheads="1"/>
          </p:cNvPicPr>
          <p:nvPr>
            <p:ph/>
          </p:nvPr>
        </p:nvPicPr>
        <p:blipFill>
          <a:blip r:embed="rId4" cstate="print"/>
          <a:srcRect/>
          <a:stretch>
            <a:fillRect/>
          </a:stretch>
        </p:blipFill>
        <p:spPr>
          <a:xfrm>
            <a:off x="990600" y="2382838"/>
            <a:ext cx="7162800" cy="3771900"/>
          </a:xfrm>
          <a:noFill/>
        </p:spPr>
      </p:pic>
    </p:spTree>
    <p:custDataLst>
      <p:tags r:id="rId1"/>
    </p:custData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685800" y="6240463"/>
            <a:ext cx="6934200" cy="366712"/>
          </a:xfrm>
          <a:prstGeom prst="rect">
            <a:avLst/>
          </a:prstGeom>
          <a:noFill/>
          <a:ln w="9525">
            <a:noFill/>
            <a:miter lim="800000"/>
            <a:headEnd/>
            <a:tailEnd/>
          </a:ln>
        </p:spPr>
        <p:txBody>
          <a:bodyPr>
            <a:spAutoFit/>
          </a:bodyPr>
          <a:lstStyle/>
          <a:p>
            <a:pPr>
              <a:spcBef>
                <a:spcPct val="50000"/>
              </a:spcBef>
            </a:pPr>
            <a:endParaRPr lang="en-US"/>
          </a:p>
        </p:txBody>
      </p:sp>
      <p:sp>
        <p:nvSpPr>
          <p:cNvPr id="45059" name="Rectangle 3"/>
          <p:cNvSpPr>
            <a:spLocks noChangeArrowheads="1"/>
          </p:cNvSpPr>
          <p:nvPr/>
        </p:nvSpPr>
        <p:spPr bwMode="auto">
          <a:xfrm>
            <a:off x="5334000" y="5638800"/>
            <a:ext cx="3684588" cy="336550"/>
          </a:xfrm>
          <a:prstGeom prst="rect">
            <a:avLst/>
          </a:prstGeom>
          <a:noFill/>
          <a:ln w="9525">
            <a:noFill/>
            <a:miter lim="800000"/>
            <a:headEnd/>
            <a:tailEnd/>
          </a:ln>
        </p:spPr>
        <p:txBody>
          <a:bodyPr wrap="none">
            <a:spAutoFit/>
          </a:bodyPr>
          <a:lstStyle/>
          <a:p>
            <a:r>
              <a:rPr lang="en-US" sz="1600"/>
              <a:t>http://www.ncsu.edu/PER/scaleup.html</a:t>
            </a:r>
          </a:p>
        </p:txBody>
      </p:sp>
      <p:pic>
        <p:nvPicPr>
          <p:cNvPr id="45060" name="Picture 4"/>
          <p:cNvPicPr>
            <a:picLocks noChangeAspect="1" noChangeArrowheads="1"/>
          </p:cNvPicPr>
          <p:nvPr/>
        </p:nvPicPr>
        <p:blipFill>
          <a:blip r:embed="rId3" cstate="print"/>
          <a:srcRect/>
          <a:stretch>
            <a:fillRect/>
          </a:stretch>
        </p:blipFill>
        <p:spPr bwMode="auto">
          <a:xfrm>
            <a:off x="0" y="0"/>
            <a:ext cx="52800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6049" name="Picture 2"/>
          <p:cNvPicPr>
            <a:picLocks noChangeAspect="1" noChangeArrowheads="1"/>
          </p:cNvPicPr>
          <p:nvPr/>
        </p:nvPicPr>
        <p:blipFill>
          <a:blip r:embed="rId3" cstate="print"/>
          <a:srcRect l="18513" t="10390" r="19411" b="557"/>
          <a:stretch>
            <a:fillRect/>
          </a:stretch>
        </p:blipFill>
        <p:spPr bwMode="auto">
          <a:xfrm>
            <a:off x="0" y="76200"/>
            <a:ext cx="4343400" cy="4572000"/>
          </a:xfrm>
          <a:prstGeom prst="rect">
            <a:avLst/>
          </a:prstGeom>
          <a:noFill/>
          <a:ln w="9525">
            <a:noFill/>
            <a:miter lim="800000"/>
            <a:headEnd/>
            <a:tailEnd/>
          </a:ln>
        </p:spPr>
      </p:pic>
      <p:sp>
        <p:nvSpPr>
          <p:cNvPr id="386050" name="Rectangle 3"/>
          <p:cNvSpPr>
            <a:spLocks noChangeArrowheads="1"/>
          </p:cNvSpPr>
          <p:nvPr/>
        </p:nvSpPr>
        <p:spPr bwMode="auto">
          <a:xfrm>
            <a:off x="152400" y="4953000"/>
            <a:ext cx="4572000" cy="523875"/>
          </a:xfrm>
          <a:prstGeom prst="rect">
            <a:avLst/>
          </a:prstGeom>
          <a:noFill/>
          <a:ln w="9525">
            <a:noFill/>
            <a:miter lim="800000"/>
            <a:headEnd/>
            <a:tailEnd/>
          </a:ln>
        </p:spPr>
        <p:txBody>
          <a:bodyPr>
            <a:spAutoFit/>
          </a:bodyPr>
          <a:lstStyle/>
          <a:p>
            <a:r>
              <a:rPr lang="en-US" sz="1400">
                <a:solidFill>
                  <a:srgbClr val="000000"/>
                </a:solidFill>
                <a:cs typeface="Arial" charset="0"/>
              </a:rPr>
              <a:t>http://www1.umn.edu/news/news-releases/2010/UR_CONTENT_248261.html</a:t>
            </a:r>
          </a:p>
        </p:txBody>
      </p:sp>
      <p:pic>
        <p:nvPicPr>
          <p:cNvPr id="386051" name="Picture 3"/>
          <p:cNvPicPr>
            <a:picLocks noChangeAspect="1" noChangeArrowheads="1"/>
          </p:cNvPicPr>
          <p:nvPr/>
        </p:nvPicPr>
        <p:blipFill>
          <a:blip r:embed="rId4" cstate="print"/>
          <a:srcRect t="9540" r="69000" b="64566"/>
          <a:stretch>
            <a:fillRect/>
          </a:stretch>
        </p:blipFill>
        <p:spPr bwMode="auto">
          <a:xfrm>
            <a:off x="4419600" y="685800"/>
            <a:ext cx="4600575" cy="2819400"/>
          </a:xfrm>
          <a:prstGeom prst="rect">
            <a:avLst/>
          </a:prstGeom>
          <a:noFill/>
          <a:ln w="9525">
            <a:noFill/>
            <a:miter lim="800000"/>
            <a:headEnd/>
            <a:tailEnd/>
          </a:ln>
        </p:spPr>
      </p:pic>
      <p:sp>
        <p:nvSpPr>
          <p:cNvPr id="386052" name="Rectangle 5"/>
          <p:cNvSpPr>
            <a:spLocks noChangeArrowheads="1"/>
          </p:cNvSpPr>
          <p:nvPr/>
        </p:nvSpPr>
        <p:spPr bwMode="auto">
          <a:xfrm>
            <a:off x="4572000" y="3581400"/>
            <a:ext cx="4419600" cy="307975"/>
          </a:xfrm>
          <a:prstGeom prst="rect">
            <a:avLst/>
          </a:prstGeom>
          <a:noFill/>
          <a:ln w="9525">
            <a:noFill/>
            <a:miter lim="800000"/>
            <a:headEnd/>
            <a:tailEnd/>
          </a:ln>
        </p:spPr>
        <p:txBody>
          <a:bodyPr>
            <a:spAutoFit/>
          </a:bodyPr>
          <a:lstStyle/>
          <a:p>
            <a:r>
              <a:rPr lang="en-US" sz="1400">
                <a:solidFill>
                  <a:srgbClr val="000000"/>
                </a:solidFill>
                <a:cs typeface="Arial" charset="0"/>
              </a:rPr>
              <a:t>http://mediamill.cla.umn.edu/mediamill/embed/78755</a:t>
            </a:r>
          </a:p>
        </p:txBody>
      </p:sp>
      <p:sp>
        <p:nvSpPr>
          <p:cNvPr id="386053" name="Slide Number Placeholder 6"/>
          <p:cNvSpPr>
            <a:spLocks noGrp="1"/>
          </p:cNvSpPr>
          <p:nvPr>
            <p:ph type="sldNum" sz="quarter" idx="12"/>
          </p:nvPr>
        </p:nvSpPr>
        <p:spPr>
          <a:noFill/>
        </p:spPr>
        <p:txBody>
          <a:bodyPr/>
          <a:lstStyle/>
          <a:p>
            <a:fld id="{2514886B-21D0-4BD1-9B78-F0065F9EFB8F}" type="slidenum">
              <a:rPr lang="en-US" smtClean="0">
                <a:latin typeface="Arial" charset="0"/>
                <a:cs typeface="Arial" charset="0"/>
              </a:rPr>
              <a:pPr/>
              <a:t>41</a:t>
            </a:fld>
            <a:endParaRPr lang="en-US" smtClean="0">
              <a:latin typeface="Arial" charset="0"/>
              <a:cs typeface="Arial" charset="0"/>
            </a:endParaRPr>
          </a:p>
        </p:txBody>
      </p:sp>
      <p:sp>
        <p:nvSpPr>
          <p:cNvPr id="386054" name="Rectangle 7"/>
          <p:cNvSpPr>
            <a:spLocks noChangeArrowheads="1"/>
          </p:cNvSpPr>
          <p:nvPr/>
        </p:nvSpPr>
        <p:spPr bwMode="auto">
          <a:xfrm>
            <a:off x="1295400" y="5715000"/>
            <a:ext cx="6497638" cy="457200"/>
          </a:xfrm>
          <a:prstGeom prst="rect">
            <a:avLst/>
          </a:prstGeom>
          <a:noFill/>
          <a:ln w="9525">
            <a:noFill/>
            <a:miter lim="800000"/>
            <a:headEnd/>
            <a:tailEnd/>
          </a:ln>
        </p:spPr>
        <p:txBody>
          <a:bodyPr wrap="none">
            <a:spAutoFit/>
          </a:bodyPr>
          <a:lstStyle/>
          <a:p>
            <a:r>
              <a:rPr lang="en-US" sz="2400">
                <a:solidFill>
                  <a:srgbClr val="000000"/>
                </a:solidFill>
                <a:cs typeface="Arial" charset="0"/>
              </a:rPr>
              <a:t>http://www.youtube.com/watch?v=lfT_hoiuY8w</a:t>
            </a:r>
          </a:p>
        </p:txBody>
      </p:sp>
      <p:sp>
        <p:nvSpPr>
          <p:cNvPr id="8" name="Rectangle 7"/>
          <p:cNvSpPr/>
          <p:nvPr/>
        </p:nvSpPr>
        <p:spPr>
          <a:xfrm>
            <a:off x="2514600" y="6248400"/>
            <a:ext cx="3914854" cy="461665"/>
          </a:xfrm>
          <a:prstGeom prst="rect">
            <a:avLst/>
          </a:prstGeom>
        </p:spPr>
        <p:txBody>
          <a:bodyPr wrap="none">
            <a:spAutoFit/>
          </a:bodyPr>
          <a:lstStyle/>
          <a:p>
            <a:r>
              <a:rPr lang="en-US" sz="2400" dirty="0" smtClean="0">
                <a:solidFill>
                  <a:srgbClr val="000000"/>
                </a:solidFill>
                <a:cs typeface="Arial" charset="0"/>
                <a:hlinkClick r:id="rId5"/>
              </a:rPr>
              <a:t>http://youtu.be/lfT_hoiuY8w</a:t>
            </a:r>
            <a:endParaRPr lang="en-US" sz="2400" dirty="0">
              <a:solidFill>
                <a:srgbClr val="000000"/>
              </a:solidFill>
              <a:cs typeface="Arial"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467600" cy="1143000"/>
          </a:xfrm>
        </p:spPr>
        <p:txBody>
          <a:bodyPr>
            <a:normAutofit fontScale="90000"/>
          </a:bodyPr>
          <a:lstStyle/>
          <a:p>
            <a:r>
              <a:rPr lang="en-US" dirty="0" smtClean="0"/>
              <a:t>Inside an Active Learning Classroom</a:t>
            </a:r>
            <a:endParaRPr lang="en-US" dirty="0"/>
          </a:p>
        </p:txBody>
      </p:sp>
      <p:sp>
        <p:nvSpPr>
          <p:cNvPr id="3" name="Content Placeholder 2"/>
          <p:cNvSpPr>
            <a:spLocks noGrp="1"/>
          </p:cNvSpPr>
          <p:nvPr>
            <p:ph idx="1"/>
          </p:nvPr>
        </p:nvSpPr>
        <p:spPr>
          <a:xfrm>
            <a:off x="381000" y="1676400"/>
            <a:ext cx="8305800" cy="4754563"/>
          </a:xfrm>
        </p:spPr>
        <p:txBody>
          <a:bodyPr>
            <a:normAutofit fontScale="85000" lnSpcReduction="20000"/>
          </a:bodyPr>
          <a:lstStyle/>
          <a:p>
            <a:r>
              <a:rPr lang="en-US" dirty="0" smtClean="0"/>
              <a:t>STSS in University of Minnesota</a:t>
            </a:r>
          </a:p>
          <a:p>
            <a:endParaRPr lang="en-US" sz="1200" dirty="0" smtClean="0"/>
          </a:p>
          <a:p>
            <a:pPr>
              <a:buNone/>
            </a:pPr>
            <a:r>
              <a:rPr lang="en-US" dirty="0" smtClean="0"/>
              <a:t> </a:t>
            </a:r>
            <a:r>
              <a:rPr lang="en-US" dirty="0" smtClean="0">
                <a:hlinkClick r:id="rId3"/>
              </a:rPr>
              <a:t>http://vimeo.com/andyub/activeclassroom</a:t>
            </a:r>
            <a:endParaRPr lang="en-US" dirty="0" smtClean="0"/>
          </a:p>
          <a:p>
            <a:endParaRPr lang="en-US" dirty="0" smtClean="0"/>
          </a:p>
          <a:p>
            <a:pPr>
              <a:buNone/>
            </a:pPr>
            <a:r>
              <a:rPr lang="en-US" dirty="0" smtClean="0"/>
              <a:t>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“I love this space! It makes me feel appreciated as a student, and I feel intellectually invigorated when I work and learn in it.”</a:t>
            </a:r>
            <a:endParaRPr lang="en-US" dirty="0"/>
          </a:p>
        </p:txBody>
      </p:sp>
      <p:pic>
        <p:nvPicPr>
          <p:cNvPr id="4" name="Picture 3" descr="Screen shot 2012-11-01 at 9.44.40 AM.png"/>
          <p:cNvPicPr>
            <a:picLocks noChangeAspect="1"/>
          </p:cNvPicPr>
          <p:nvPr/>
        </p:nvPicPr>
        <p:blipFill>
          <a:blip r:embed="rId4" cstate="print"/>
          <a:stretch>
            <a:fillRect/>
          </a:stretch>
        </p:blipFill>
        <p:spPr>
          <a:xfrm>
            <a:off x="3657600" y="2895600"/>
            <a:ext cx="5314950" cy="2012025"/>
          </a:xfrm>
          <a:prstGeom prst="rect">
            <a:avLst/>
          </a:prstGeom>
        </p:spPr>
      </p:pic>
      <p:pic>
        <p:nvPicPr>
          <p:cNvPr id="5" name="Picture 4" descr="Screen shot 2012-11-01 at 9.43.14 AM.png"/>
          <p:cNvPicPr>
            <a:picLocks noChangeAspect="1"/>
          </p:cNvPicPr>
          <p:nvPr/>
        </p:nvPicPr>
        <p:blipFill>
          <a:blip r:embed="rId5" cstate="print"/>
          <a:stretch>
            <a:fillRect/>
          </a:stretch>
        </p:blipFill>
        <p:spPr>
          <a:xfrm>
            <a:off x="381000" y="2895600"/>
            <a:ext cx="3238359" cy="20193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oter Placeholder 2"/>
          <p:cNvSpPr>
            <a:spLocks noGrp="1"/>
          </p:cNvSpPr>
          <p:nvPr>
            <p:ph type="ftr" sz="quarter" idx="11"/>
          </p:nvPr>
        </p:nvSpPr>
        <p:spPr>
          <a:noFill/>
        </p:spPr>
        <p:txBody>
          <a:bodyPr/>
          <a:lstStyle/>
          <a:p>
            <a:fld id="{6E558EFF-423F-496B-A0B8-9992D5013DBF}" type="slidenum">
              <a:rPr lang="en-US" smtClean="0">
                <a:solidFill>
                  <a:srgbClr val="000000"/>
                </a:solidFill>
              </a:rPr>
              <a:pPr/>
              <a:t>43</a:t>
            </a:fld>
            <a:endParaRPr lang="en-US" smtClean="0">
              <a:solidFill>
                <a:srgbClr val="000000"/>
              </a:solidFill>
            </a:endParaRPr>
          </a:p>
        </p:txBody>
      </p:sp>
      <p:pic>
        <p:nvPicPr>
          <p:cNvPr id="741378" name="Picture 2"/>
          <p:cNvPicPr>
            <a:picLocks noChangeAspect="1" noChangeArrowheads="1"/>
          </p:cNvPicPr>
          <p:nvPr/>
        </p:nvPicPr>
        <p:blipFill>
          <a:blip r:embed="rId4" cstate="print"/>
          <a:srcRect l="18627" t="9375" r="22857" b="5269"/>
          <a:stretch>
            <a:fillRect/>
          </a:stretch>
        </p:blipFill>
        <p:spPr bwMode="auto">
          <a:xfrm>
            <a:off x="685800" y="76055"/>
            <a:ext cx="7627883" cy="6781945"/>
          </a:xfrm>
          <a:prstGeom prst="rect">
            <a:avLst/>
          </a:prstGeom>
          <a:noFill/>
          <a:ln w="9525">
            <a:noFill/>
            <a:miter lim="800000"/>
            <a:headEnd/>
            <a:tailEnd/>
          </a:ln>
        </p:spPr>
      </p:pic>
      <p:sp>
        <p:nvSpPr>
          <p:cNvPr id="6" name="Rectangle 3"/>
          <p:cNvSpPr>
            <a:spLocks noChangeArrowheads="1"/>
          </p:cNvSpPr>
          <p:nvPr/>
        </p:nvSpPr>
        <p:spPr bwMode="auto">
          <a:xfrm>
            <a:off x="381000" y="5486400"/>
            <a:ext cx="3521157" cy="461665"/>
          </a:xfrm>
          <a:prstGeom prst="rect">
            <a:avLst/>
          </a:prstGeom>
          <a:noFill/>
          <a:ln w="9525">
            <a:noFill/>
            <a:miter lim="800000"/>
            <a:headEnd/>
            <a:tailEnd/>
          </a:ln>
        </p:spPr>
        <p:txBody>
          <a:bodyPr wrap="none">
            <a:spAutoFit/>
          </a:bodyPr>
          <a:lstStyle/>
          <a:p>
            <a:pPr fontAlgn="base">
              <a:spcBef>
                <a:spcPct val="0"/>
              </a:spcBef>
              <a:spcAft>
                <a:spcPct val="0"/>
              </a:spcAft>
            </a:pPr>
            <a:r>
              <a:rPr lang="en-US" sz="2400" dirty="0" smtClean="0">
                <a:solidFill>
                  <a:srgbClr val="000000"/>
                </a:solidFill>
              </a:rPr>
              <a:t>http://www.udel.edu/inst/</a:t>
            </a:r>
            <a:endParaRPr lang="en-US" sz="2400" dirty="0">
              <a:solidFill>
                <a:srgbClr val="000000"/>
              </a:solidFill>
            </a:endParaRPr>
          </a:p>
        </p:txBody>
      </p:sp>
    </p:spTree>
    <p:custDataLst>
      <p:tags r:id="rId1"/>
    </p:custData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50" name="Footer Placeholder 2"/>
          <p:cNvSpPr>
            <a:spLocks noGrp="1"/>
          </p:cNvSpPr>
          <p:nvPr>
            <p:ph type="ftr" sz="quarter" idx="11"/>
          </p:nvPr>
        </p:nvSpPr>
        <p:spPr>
          <a:noFill/>
        </p:spPr>
        <p:txBody>
          <a:bodyPr/>
          <a:lstStyle/>
          <a:p>
            <a:fld id="{E74A4C4E-1364-44BB-9273-B4DBE4ED4893}" type="slidenum">
              <a:rPr lang="en-US" smtClean="0">
                <a:solidFill>
                  <a:srgbClr val="000000"/>
                </a:solidFill>
              </a:rPr>
              <a:pPr/>
              <a:t>44</a:t>
            </a:fld>
            <a:endParaRPr lang="en-US" smtClean="0">
              <a:solidFill>
                <a:srgbClr val="000000"/>
              </a:solidFill>
            </a:endParaRPr>
          </a:p>
        </p:txBody>
      </p:sp>
      <p:sp>
        <p:nvSpPr>
          <p:cNvPr id="78851" name="Text Box 2"/>
          <p:cNvSpPr txBox="1">
            <a:spLocks noChangeArrowheads="1"/>
          </p:cNvSpPr>
          <p:nvPr/>
        </p:nvSpPr>
        <p:spPr bwMode="auto">
          <a:xfrm>
            <a:off x="222250" y="990600"/>
            <a:ext cx="8697913" cy="4389438"/>
          </a:xfrm>
          <a:prstGeom prst="rect">
            <a:avLst/>
          </a:prstGeom>
          <a:noFill/>
          <a:ln w="9525">
            <a:noFill/>
            <a:miter lim="800000"/>
            <a:headEnd/>
            <a:tailEnd/>
          </a:ln>
        </p:spPr>
        <p:txBody>
          <a:bodyPr lIns="0" tIns="0" rIns="0" bIns="0">
            <a:spAutoFit/>
          </a:bodyPr>
          <a:lstStyle/>
          <a:p>
            <a:pPr algn="ctr" defTabSz="381000" eaLnBrk="0" fontAlgn="base" hangingPunct="0">
              <a:spcBef>
                <a:spcPct val="0"/>
              </a:spcBef>
              <a:spcAft>
                <a:spcPct val="0"/>
              </a:spcAft>
            </a:pPr>
            <a:r>
              <a:rPr lang="en-US" sz="4000" dirty="0">
                <a:solidFill>
                  <a:srgbClr val="000000"/>
                </a:solidFill>
              </a:rPr>
              <a:t>Problem-Based Cooperative Learning</a:t>
            </a:r>
            <a:endParaRPr lang="en-US" sz="3200" dirty="0">
              <a:solidFill>
                <a:srgbClr val="000000"/>
              </a:solidFill>
            </a:endParaRPr>
          </a:p>
          <a:p>
            <a:pPr algn="ctr" defTabSz="381000" eaLnBrk="0" fontAlgn="base" hangingPunct="0">
              <a:spcBef>
                <a:spcPct val="0"/>
              </a:spcBef>
              <a:spcAft>
                <a:spcPct val="0"/>
              </a:spcAft>
            </a:pPr>
            <a:endParaRPr lang="en-US" sz="3200" dirty="0">
              <a:solidFill>
                <a:srgbClr val="000000"/>
              </a:solidFill>
            </a:endParaRPr>
          </a:p>
          <a:p>
            <a:pPr algn="ctr" defTabSz="381000" eaLnBrk="0" fontAlgn="base" hangingPunct="0">
              <a:spcBef>
                <a:spcPct val="0"/>
              </a:spcBef>
              <a:spcAft>
                <a:spcPct val="0"/>
              </a:spcAft>
            </a:pPr>
            <a:r>
              <a:rPr lang="en-US" sz="3200" b="1" dirty="0">
                <a:solidFill>
                  <a:srgbClr val="000000"/>
                </a:solidFill>
              </a:rPr>
              <a:t>Karl A. Smith</a:t>
            </a:r>
          </a:p>
          <a:p>
            <a:pPr algn="ctr" defTabSz="381000" eaLnBrk="0" fontAlgn="base" hangingPunct="0">
              <a:spcBef>
                <a:spcPct val="0"/>
              </a:spcBef>
              <a:spcAft>
                <a:spcPct val="0"/>
              </a:spcAft>
            </a:pPr>
            <a:r>
              <a:rPr lang="en-US" sz="2800" dirty="0">
                <a:solidFill>
                  <a:srgbClr val="000000"/>
                </a:solidFill>
              </a:rPr>
              <a:t>Engineering Education – Purdue University</a:t>
            </a:r>
          </a:p>
          <a:p>
            <a:pPr algn="ctr" defTabSz="381000" eaLnBrk="0" fontAlgn="base" hangingPunct="0">
              <a:spcBef>
                <a:spcPct val="0"/>
              </a:spcBef>
              <a:spcAft>
                <a:spcPct val="0"/>
              </a:spcAft>
            </a:pPr>
            <a:r>
              <a:rPr lang="en-US" sz="2800" dirty="0">
                <a:solidFill>
                  <a:srgbClr val="000000"/>
                </a:solidFill>
              </a:rPr>
              <a:t>Civil Engineering - University of Minnesota</a:t>
            </a:r>
          </a:p>
          <a:p>
            <a:pPr algn="ctr" defTabSz="381000" eaLnBrk="0" fontAlgn="base" hangingPunct="0">
              <a:spcBef>
                <a:spcPct val="0"/>
              </a:spcBef>
              <a:spcAft>
                <a:spcPct val="0"/>
              </a:spcAft>
            </a:pPr>
            <a:r>
              <a:rPr lang="en-US" sz="2800" dirty="0">
                <a:solidFill>
                  <a:srgbClr val="000000"/>
                </a:solidFill>
              </a:rPr>
              <a:t>ksmith@umn.edu</a:t>
            </a:r>
          </a:p>
          <a:p>
            <a:pPr algn="ctr" defTabSz="381000" eaLnBrk="0" fontAlgn="base" hangingPunct="0">
              <a:spcBef>
                <a:spcPct val="0"/>
              </a:spcBef>
              <a:spcAft>
                <a:spcPct val="0"/>
              </a:spcAft>
            </a:pPr>
            <a:r>
              <a:rPr lang="en-US" sz="2800" dirty="0">
                <a:solidFill>
                  <a:srgbClr val="000000"/>
                </a:solidFill>
              </a:rPr>
              <a:t>http://www.ce.umn.edu/~smith</a:t>
            </a:r>
          </a:p>
          <a:p>
            <a:pPr algn="ctr" defTabSz="381000" eaLnBrk="0" fontAlgn="base" hangingPunct="0">
              <a:spcBef>
                <a:spcPct val="0"/>
              </a:spcBef>
              <a:spcAft>
                <a:spcPct val="0"/>
              </a:spcAft>
            </a:pPr>
            <a:endParaRPr lang="en-US" sz="3200" dirty="0">
              <a:solidFill>
                <a:srgbClr val="000000"/>
              </a:solidFill>
            </a:endParaRPr>
          </a:p>
          <a:p>
            <a:pPr algn="ctr" defTabSz="381000" eaLnBrk="0" fontAlgn="base" hangingPunct="0">
              <a:spcBef>
                <a:spcPct val="0"/>
              </a:spcBef>
              <a:spcAft>
                <a:spcPct val="0"/>
              </a:spcAft>
            </a:pPr>
            <a:r>
              <a:rPr lang="en-US" sz="4000" dirty="0">
                <a:solidFill>
                  <a:srgbClr val="000000"/>
                </a:solidFill>
              </a:rPr>
              <a:t>Estimation Exercise</a:t>
            </a:r>
          </a:p>
        </p:txBody>
      </p:sp>
    </p:spTree>
    <p:custDataLst>
      <p:tags r:id="rId1"/>
    </p:custData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2644" name="Rectangle 4"/>
          <p:cNvSpPr>
            <a:spLocks noGrp="1" noChangeArrowheads="1"/>
          </p:cNvSpPr>
          <p:nvPr>
            <p:ph type="title"/>
          </p:nvPr>
        </p:nvSpPr>
        <p:spPr/>
        <p:txBody>
          <a:bodyPr/>
          <a:lstStyle/>
          <a:p>
            <a:r>
              <a:rPr lang="en-US" sz="3600">
                <a:latin typeface="Arial" pitchFamily="34" charset="0"/>
              </a:rPr>
              <a:t>First Course Design Experience</a:t>
            </a:r>
            <a:br>
              <a:rPr lang="en-US" sz="3600">
                <a:latin typeface="Arial" pitchFamily="34" charset="0"/>
              </a:rPr>
            </a:br>
            <a:r>
              <a:rPr lang="en-US" sz="3600">
                <a:latin typeface="Arial" pitchFamily="34" charset="0"/>
              </a:rPr>
              <a:t> UMN – Institute of Technology</a:t>
            </a:r>
          </a:p>
        </p:txBody>
      </p:sp>
      <p:sp>
        <p:nvSpPr>
          <p:cNvPr id="112645" name="Rectangle 5"/>
          <p:cNvSpPr>
            <a:spLocks noGrp="1" noChangeArrowheads="1"/>
          </p:cNvSpPr>
          <p:nvPr>
            <p:ph type="body" sz="half" idx="1"/>
          </p:nvPr>
        </p:nvSpPr>
        <p:spPr/>
        <p:txBody>
          <a:bodyPr/>
          <a:lstStyle/>
          <a:p>
            <a:pPr>
              <a:lnSpc>
                <a:spcPct val="90000"/>
              </a:lnSpc>
            </a:pPr>
            <a:r>
              <a:rPr lang="en-US" sz="2800">
                <a:latin typeface="Arial" pitchFamily="34" charset="0"/>
              </a:rPr>
              <a:t>Thinking Like an Engineer</a:t>
            </a:r>
          </a:p>
          <a:p>
            <a:pPr>
              <a:lnSpc>
                <a:spcPct val="90000"/>
              </a:lnSpc>
            </a:pPr>
            <a:r>
              <a:rPr lang="en-US" sz="2800">
                <a:latin typeface="Arial" pitchFamily="34" charset="0"/>
              </a:rPr>
              <a:t>Problem Identification</a:t>
            </a:r>
          </a:p>
          <a:p>
            <a:pPr>
              <a:lnSpc>
                <a:spcPct val="90000"/>
              </a:lnSpc>
            </a:pPr>
            <a:r>
              <a:rPr lang="en-US" sz="2800">
                <a:latin typeface="Arial" pitchFamily="34" charset="0"/>
              </a:rPr>
              <a:t>Problem Formulation</a:t>
            </a:r>
          </a:p>
          <a:p>
            <a:pPr>
              <a:lnSpc>
                <a:spcPct val="90000"/>
              </a:lnSpc>
            </a:pPr>
            <a:r>
              <a:rPr lang="en-US" sz="2800">
                <a:latin typeface="Arial" pitchFamily="34" charset="0"/>
              </a:rPr>
              <a:t>Problem Representation </a:t>
            </a:r>
          </a:p>
          <a:p>
            <a:pPr>
              <a:lnSpc>
                <a:spcPct val="90000"/>
              </a:lnSpc>
            </a:pPr>
            <a:r>
              <a:rPr lang="en-US" sz="2800">
                <a:latin typeface="Arial" pitchFamily="34" charset="0"/>
              </a:rPr>
              <a:t>Problem Solving</a:t>
            </a:r>
            <a:endParaRPr lang="en-US" sz="2800"/>
          </a:p>
        </p:txBody>
      </p:sp>
      <p:pic>
        <p:nvPicPr>
          <p:cNvPr id="112647" name="Picture 7"/>
          <p:cNvPicPr>
            <a:picLocks noGrp="1" noChangeArrowheads="1"/>
          </p:cNvPicPr>
          <p:nvPr>
            <p:ph sz="half" idx="2"/>
          </p:nvPr>
        </p:nvPicPr>
        <p:blipFill>
          <a:blip r:embed="rId4" cstate="print"/>
          <a:srcRect/>
          <a:stretch>
            <a:fillRect/>
          </a:stretch>
        </p:blipFill>
        <p:spPr>
          <a:xfrm>
            <a:off x="5135563" y="1981200"/>
            <a:ext cx="2713037" cy="3505200"/>
          </a:xfrm>
          <a:solidFill>
            <a:srgbClr val="FFFFFF"/>
          </a:solidFill>
          <a:ln/>
        </p:spPr>
      </p:pic>
      <p:sp>
        <p:nvSpPr>
          <p:cNvPr id="112648" name="Text Box 8"/>
          <p:cNvSpPr txBox="1">
            <a:spLocks noChangeArrowheads="1"/>
          </p:cNvSpPr>
          <p:nvPr/>
        </p:nvSpPr>
        <p:spPr bwMode="auto">
          <a:xfrm>
            <a:off x="4800600" y="5791200"/>
            <a:ext cx="3560763" cy="457200"/>
          </a:xfrm>
          <a:prstGeom prst="rect">
            <a:avLst/>
          </a:prstGeom>
          <a:noFill/>
          <a:ln w="9525">
            <a:noFill/>
            <a:miter lim="800000"/>
            <a:headEnd/>
            <a:tailEnd/>
          </a:ln>
          <a:effectLst/>
        </p:spPr>
        <p:txBody>
          <a:bodyPr wrap="none">
            <a:spAutoFit/>
          </a:bodyPr>
          <a:lstStyle/>
          <a:p>
            <a:r>
              <a:rPr lang="en-US">
                <a:solidFill>
                  <a:srgbClr val="000000"/>
                </a:solidFill>
              </a:rPr>
              <a:t>Problem-Based Learning</a:t>
            </a:r>
          </a:p>
        </p:txBody>
      </p:sp>
    </p:spTree>
    <p:custDataLst>
      <p:tags r:id="rId1"/>
    </p:custData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8" name="Picture 2"/>
          <p:cNvPicPr>
            <a:picLocks noChangeArrowheads="1"/>
          </p:cNvPicPr>
          <p:nvPr/>
        </p:nvPicPr>
        <p:blipFill>
          <a:blip r:embed="rId4" cstate="print"/>
          <a:srcRect/>
          <a:stretch>
            <a:fillRect/>
          </a:stretch>
        </p:blipFill>
        <p:spPr bwMode="auto">
          <a:xfrm>
            <a:off x="127001" y="173039"/>
            <a:ext cx="4216400" cy="6380162"/>
          </a:xfrm>
          <a:prstGeom prst="rect">
            <a:avLst/>
          </a:prstGeom>
          <a:solidFill>
            <a:srgbClr val="FFFFFF"/>
          </a:solidFill>
          <a:ln w="9525">
            <a:noFill/>
            <a:miter lim="800000"/>
            <a:headEnd/>
            <a:tailEnd/>
          </a:ln>
          <a:effectLst/>
        </p:spPr>
      </p:pic>
      <p:pic>
        <p:nvPicPr>
          <p:cNvPr id="4" name="Picture 3" descr="HTMI-real_world-model_world_model.jpg"/>
          <p:cNvPicPr>
            <a:picLocks noChangeAspect="1"/>
          </p:cNvPicPr>
          <p:nvPr/>
        </p:nvPicPr>
        <p:blipFill>
          <a:blip r:embed="rId5" cstate="print"/>
          <a:stretch>
            <a:fillRect/>
          </a:stretch>
        </p:blipFill>
        <p:spPr>
          <a:xfrm>
            <a:off x="4572000" y="990600"/>
            <a:ext cx="4443984" cy="3594182"/>
          </a:xfrm>
          <a:prstGeom prst="rect">
            <a:avLst/>
          </a:prstGeom>
        </p:spPr>
      </p:pic>
      <p:sp>
        <p:nvSpPr>
          <p:cNvPr id="5" name="TextBox 4"/>
          <p:cNvSpPr txBox="1"/>
          <p:nvPr/>
        </p:nvSpPr>
        <p:spPr>
          <a:xfrm>
            <a:off x="5029200" y="5257800"/>
            <a:ext cx="3962400" cy="923330"/>
          </a:xfrm>
          <a:prstGeom prst="rect">
            <a:avLst/>
          </a:prstGeom>
          <a:noFill/>
        </p:spPr>
        <p:txBody>
          <a:bodyPr wrap="square" rtlCol="0">
            <a:spAutoFit/>
          </a:bodyPr>
          <a:lstStyle/>
          <a:p>
            <a:r>
              <a:rPr lang="en-US" dirty="0" smtClean="0">
                <a:solidFill>
                  <a:prstClr val="black"/>
                </a:solidFill>
                <a:latin typeface="Calibri"/>
              </a:rPr>
              <a:t>*Based on First Year Engineering course – Problem-based cooperative learning </a:t>
            </a:r>
            <a:r>
              <a:rPr lang="en-US" i="1" dirty="0" smtClean="0">
                <a:solidFill>
                  <a:prstClr val="black"/>
                </a:solidFill>
                <a:latin typeface="Calibri"/>
              </a:rPr>
              <a:t>How to Model It</a:t>
            </a:r>
            <a:r>
              <a:rPr lang="en-US" dirty="0" smtClean="0">
                <a:solidFill>
                  <a:prstClr val="black"/>
                </a:solidFill>
                <a:latin typeface="Calibri"/>
              </a:rPr>
              <a:t> published in 1990.</a:t>
            </a:r>
            <a:endParaRPr lang="en-US" dirty="0">
              <a:solidFill>
                <a:prstClr val="black"/>
              </a:solidFill>
              <a:latin typeface="Calibri"/>
            </a:endParaRPr>
          </a:p>
        </p:txBody>
      </p:sp>
    </p:spTree>
    <p:custDataLst>
      <p:tags r:id="rId1"/>
    </p:custData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4" name="Footer Placeholder 2"/>
          <p:cNvSpPr>
            <a:spLocks noGrp="1"/>
          </p:cNvSpPr>
          <p:nvPr>
            <p:ph type="ftr" sz="quarter" idx="11"/>
          </p:nvPr>
        </p:nvSpPr>
        <p:spPr>
          <a:noFill/>
        </p:spPr>
        <p:txBody>
          <a:bodyPr/>
          <a:lstStyle/>
          <a:p>
            <a:fld id="{2A33DDA6-7E44-4C66-B001-24609F24F47F}" type="slidenum">
              <a:rPr lang="en-US" smtClean="0">
                <a:solidFill>
                  <a:srgbClr val="000000"/>
                </a:solidFill>
              </a:rPr>
              <a:pPr/>
              <a:t>47</a:t>
            </a:fld>
            <a:endParaRPr lang="en-US" smtClean="0">
              <a:solidFill>
                <a:srgbClr val="000000"/>
              </a:solidFill>
            </a:endParaRPr>
          </a:p>
        </p:txBody>
      </p:sp>
      <p:sp>
        <p:nvSpPr>
          <p:cNvPr id="79875" name="Text Box 2"/>
          <p:cNvSpPr txBox="1">
            <a:spLocks noChangeArrowheads="1"/>
          </p:cNvSpPr>
          <p:nvPr/>
        </p:nvSpPr>
        <p:spPr bwMode="auto">
          <a:xfrm>
            <a:off x="228600" y="152400"/>
            <a:ext cx="8748713" cy="6519863"/>
          </a:xfrm>
          <a:prstGeom prst="rect">
            <a:avLst/>
          </a:prstGeom>
          <a:noFill/>
          <a:ln w="9525">
            <a:noFill/>
            <a:miter lim="800000"/>
            <a:headEnd/>
            <a:tailEnd/>
          </a:ln>
        </p:spPr>
        <p:txBody>
          <a:bodyPr lIns="0" tIns="0" rIns="0" bIns="0">
            <a:spAutoFit/>
          </a:bodyPr>
          <a:lstStyle/>
          <a:p>
            <a:pPr defTabSz="381000" eaLnBrk="0" fontAlgn="base" hangingPunct="0">
              <a:spcBef>
                <a:spcPct val="0"/>
              </a:spcBef>
              <a:spcAft>
                <a:spcPct val="0"/>
              </a:spcAft>
            </a:pPr>
            <a:r>
              <a:rPr lang="en-US" sz="3200" dirty="0">
                <a:solidFill>
                  <a:srgbClr val="000000"/>
                </a:solidFill>
              </a:rPr>
              <a:t>Problem Based Cooperative Learning Format</a:t>
            </a:r>
            <a:endParaRPr lang="en-US" sz="1200" dirty="0">
              <a:solidFill>
                <a:srgbClr val="000000"/>
              </a:solidFill>
            </a:endParaRPr>
          </a:p>
          <a:p>
            <a:pPr defTabSz="381000" eaLnBrk="0" fontAlgn="base" hangingPunct="0">
              <a:spcBef>
                <a:spcPct val="0"/>
              </a:spcBef>
              <a:spcAft>
                <a:spcPct val="0"/>
              </a:spcAft>
            </a:pPr>
            <a:endParaRPr lang="en-US" sz="1200" dirty="0">
              <a:solidFill>
                <a:srgbClr val="000000"/>
              </a:solidFill>
            </a:endParaRPr>
          </a:p>
          <a:p>
            <a:pPr defTabSz="381000" eaLnBrk="0" fontAlgn="base" hangingPunct="0">
              <a:spcBef>
                <a:spcPct val="0"/>
              </a:spcBef>
              <a:spcAft>
                <a:spcPct val="0"/>
              </a:spcAft>
            </a:pPr>
            <a:r>
              <a:rPr lang="en-US" sz="2000" dirty="0">
                <a:solidFill>
                  <a:srgbClr val="000000"/>
                </a:solidFill>
              </a:rPr>
              <a:t>TASK:  Solve the problem(s) or Complete the project.</a:t>
            </a:r>
          </a:p>
          <a:p>
            <a:pPr defTabSz="381000" eaLnBrk="0" fontAlgn="base" hangingPunct="0">
              <a:spcBef>
                <a:spcPct val="0"/>
              </a:spcBef>
              <a:spcAft>
                <a:spcPct val="0"/>
              </a:spcAft>
            </a:pPr>
            <a:endParaRPr lang="en-US" sz="1200" dirty="0">
              <a:solidFill>
                <a:srgbClr val="000000"/>
              </a:solidFill>
            </a:endParaRPr>
          </a:p>
          <a:p>
            <a:pPr defTabSz="381000" eaLnBrk="0" fontAlgn="base" hangingPunct="0">
              <a:spcBef>
                <a:spcPct val="0"/>
              </a:spcBef>
              <a:spcAft>
                <a:spcPct val="0"/>
              </a:spcAft>
            </a:pPr>
            <a:r>
              <a:rPr lang="en-US" sz="2000" dirty="0">
                <a:solidFill>
                  <a:srgbClr val="000000"/>
                </a:solidFill>
              </a:rPr>
              <a:t>INDIVIDUAL:  Estimate answer.  Note strategy.</a:t>
            </a:r>
          </a:p>
          <a:p>
            <a:pPr defTabSz="381000" eaLnBrk="0" fontAlgn="base" hangingPunct="0">
              <a:spcBef>
                <a:spcPct val="0"/>
              </a:spcBef>
              <a:spcAft>
                <a:spcPct val="0"/>
              </a:spcAft>
            </a:pPr>
            <a:endParaRPr lang="en-US" sz="1200" dirty="0">
              <a:solidFill>
                <a:srgbClr val="000000"/>
              </a:solidFill>
            </a:endParaRPr>
          </a:p>
          <a:p>
            <a:pPr defTabSz="381000" eaLnBrk="0" fontAlgn="base" hangingPunct="0">
              <a:spcBef>
                <a:spcPct val="0"/>
              </a:spcBef>
              <a:spcAft>
                <a:spcPct val="0"/>
              </a:spcAft>
            </a:pPr>
            <a:r>
              <a:rPr lang="en-US" sz="2000" dirty="0">
                <a:solidFill>
                  <a:srgbClr val="000000"/>
                </a:solidFill>
              </a:rPr>
              <a:t>COOPERATIVE:  One set of answers from the group, strive for agreement, make sure everyone is able to explain the strategies used to solve each problem.</a:t>
            </a:r>
          </a:p>
          <a:p>
            <a:pPr defTabSz="381000" eaLnBrk="0" fontAlgn="base" hangingPunct="0">
              <a:spcBef>
                <a:spcPct val="0"/>
              </a:spcBef>
              <a:spcAft>
                <a:spcPct val="0"/>
              </a:spcAft>
            </a:pPr>
            <a:endParaRPr lang="en-US" sz="1200" dirty="0">
              <a:solidFill>
                <a:srgbClr val="000000"/>
              </a:solidFill>
            </a:endParaRPr>
          </a:p>
          <a:p>
            <a:pPr defTabSz="381000" eaLnBrk="0" fontAlgn="base" hangingPunct="0">
              <a:spcBef>
                <a:spcPct val="0"/>
              </a:spcBef>
              <a:spcAft>
                <a:spcPct val="0"/>
              </a:spcAft>
            </a:pPr>
            <a:r>
              <a:rPr lang="en-US" sz="2000" dirty="0">
                <a:solidFill>
                  <a:srgbClr val="000000"/>
                </a:solidFill>
              </a:rPr>
              <a:t>EXPECTED CRITERIA FOR SUCCESS:  Everyone must be able to explain the strategies used to solve each problem.</a:t>
            </a:r>
          </a:p>
          <a:p>
            <a:pPr defTabSz="381000" eaLnBrk="0" fontAlgn="base" hangingPunct="0">
              <a:spcBef>
                <a:spcPct val="0"/>
              </a:spcBef>
              <a:spcAft>
                <a:spcPct val="0"/>
              </a:spcAft>
            </a:pPr>
            <a:endParaRPr lang="en-US" sz="1200" dirty="0">
              <a:solidFill>
                <a:srgbClr val="000000"/>
              </a:solidFill>
            </a:endParaRPr>
          </a:p>
          <a:p>
            <a:pPr defTabSz="381000" eaLnBrk="0" fontAlgn="base" hangingPunct="0">
              <a:spcBef>
                <a:spcPct val="0"/>
              </a:spcBef>
              <a:spcAft>
                <a:spcPct val="0"/>
              </a:spcAft>
            </a:pPr>
            <a:r>
              <a:rPr lang="en-US" sz="2000" dirty="0">
                <a:solidFill>
                  <a:srgbClr val="000000"/>
                </a:solidFill>
              </a:rPr>
              <a:t>EVALUATION:  Best answer within available resources or constraints.</a:t>
            </a:r>
          </a:p>
          <a:p>
            <a:pPr defTabSz="381000" eaLnBrk="0" fontAlgn="base" hangingPunct="0">
              <a:spcBef>
                <a:spcPct val="0"/>
              </a:spcBef>
              <a:spcAft>
                <a:spcPct val="0"/>
              </a:spcAft>
            </a:pPr>
            <a:endParaRPr lang="en-US" sz="1200" dirty="0">
              <a:solidFill>
                <a:srgbClr val="000000"/>
              </a:solidFill>
            </a:endParaRPr>
          </a:p>
          <a:p>
            <a:pPr defTabSz="381000" eaLnBrk="0" fontAlgn="base" hangingPunct="0">
              <a:spcBef>
                <a:spcPct val="0"/>
              </a:spcBef>
              <a:spcAft>
                <a:spcPct val="0"/>
              </a:spcAft>
            </a:pPr>
            <a:r>
              <a:rPr lang="en-US" sz="2000" dirty="0">
                <a:solidFill>
                  <a:srgbClr val="000000"/>
                </a:solidFill>
              </a:rPr>
              <a:t>INDIVIDUAL ACCOUNTABILITY:  One member from your group may be randomly chosen to explain (a) the answer and (b) how to solve each problem.  </a:t>
            </a:r>
          </a:p>
          <a:p>
            <a:pPr defTabSz="381000" eaLnBrk="0" fontAlgn="base" hangingPunct="0">
              <a:spcBef>
                <a:spcPct val="0"/>
              </a:spcBef>
              <a:spcAft>
                <a:spcPct val="0"/>
              </a:spcAft>
            </a:pPr>
            <a:endParaRPr lang="en-US" sz="1200" dirty="0">
              <a:solidFill>
                <a:srgbClr val="000000"/>
              </a:solidFill>
            </a:endParaRPr>
          </a:p>
          <a:p>
            <a:pPr defTabSz="381000" eaLnBrk="0" fontAlgn="base" hangingPunct="0">
              <a:spcBef>
                <a:spcPct val="0"/>
              </a:spcBef>
              <a:spcAft>
                <a:spcPct val="0"/>
              </a:spcAft>
            </a:pPr>
            <a:r>
              <a:rPr lang="en-US" sz="2000" dirty="0">
                <a:solidFill>
                  <a:srgbClr val="000000"/>
                </a:solidFill>
              </a:rPr>
              <a:t>EXPECTED BEHAVIORS:  Active participating, checking, encouraging, and elaborating by all members.</a:t>
            </a:r>
          </a:p>
          <a:p>
            <a:pPr defTabSz="381000" eaLnBrk="0" fontAlgn="base" hangingPunct="0">
              <a:spcBef>
                <a:spcPct val="0"/>
              </a:spcBef>
              <a:spcAft>
                <a:spcPct val="0"/>
              </a:spcAft>
            </a:pPr>
            <a:endParaRPr lang="en-US" sz="1200" dirty="0">
              <a:solidFill>
                <a:srgbClr val="000000"/>
              </a:solidFill>
            </a:endParaRPr>
          </a:p>
          <a:p>
            <a:pPr defTabSz="381000" eaLnBrk="0" fontAlgn="base" hangingPunct="0">
              <a:spcBef>
                <a:spcPct val="0"/>
              </a:spcBef>
              <a:spcAft>
                <a:spcPct val="0"/>
              </a:spcAft>
            </a:pPr>
            <a:r>
              <a:rPr lang="en-US" sz="2000" dirty="0">
                <a:solidFill>
                  <a:srgbClr val="000000"/>
                </a:solidFill>
              </a:rPr>
              <a:t>INTERGROUP COOPERATION:  Whenever it is helpful, check procedures, answers, and strategies with another group.</a:t>
            </a:r>
          </a:p>
        </p:txBody>
      </p:sp>
    </p:spTree>
    <p:custDataLst>
      <p:tags r:id="rId1"/>
    </p:custData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5"/>
          <p:cNvSpPr>
            <a:spLocks noGrp="1"/>
          </p:cNvSpPr>
          <p:nvPr>
            <p:ph type="ftr" sz="quarter" idx="11"/>
          </p:nvPr>
        </p:nvSpPr>
        <p:spPr>
          <a:noFill/>
        </p:spPr>
        <p:txBody>
          <a:bodyPr/>
          <a:lstStyle/>
          <a:p>
            <a:fld id="{05CCA28B-DE88-4B08-874F-3EF5CD192192}" type="slidenum">
              <a:rPr lang="en-US" smtClean="0">
                <a:solidFill>
                  <a:srgbClr val="000000"/>
                </a:solidFill>
              </a:rPr>
              <a:pPr/>
              <a:t>48</a:t>
            </a:fld>
            <a:endParaRPr lang="en-US" smtClean="0">
              <a:solidFill>
                <a:srgbClr val="000000"/>
              </a:solidFill>
            </a:endParaRPr>
          </a:p>
        </p:txBody>
      </p:sp>
      <p:sp>
        <p:nvSpPr>
          <p:cNvPr id="68611" name="Rectangle 2"/>
          <p:cNvSpPr>
            <a:spLocks noGrp="1" noChangeArrowheads="1"/>
          </p:cNvSpPr>
          <p:nvPr>
            <p:ph type="title"/>
          </p:nvPr>
        </p:nvSpPr>
        <p:spPr/>
        <p:txBody>
          <a:bodyPr/>
          <a:lstStyle/>
          <a:p>
            <a:pPr eaLnBrk="1" hangingPunct="1"/>
            <a:r>
              <a:rPr lang="en-US" sz="3600" smtClean="0">
                <a:solidFill>
                  <a:srgbClr val="000000"/>
                </a:solidFill>
              </a:rPr>
              <a:t>Active Learning: Cooperation in the College Classroom</a:t>
            </a:r>
            <a:br>
              <a:rPr lang="en-US" sz="3600" smtClean="0">
                <a:solidFill>
                  <a:srgbClr val="000000"/>
                </a:solidFill>
              </a:rPr>
            </a:br>
            <a:endParaRPr lang="en-US" sz="3600" smtClean="0">
              <a:solidFill>
                <a:srgbClr val="000000"/>
              </a:solidFill>
            </a:endParaRPr>
          </a:p>
        </p:txBody>
      </p:sp>
      <p:sp>
        <p:nvSpPr>
          <p:cNvPr id="68612" name="Rectangle 3"/>
          <p:cNvSpPr>
            <a:spLocks noGrp="1" noChangeArrowheads="1"/>
          </p:cNvSpPr>
          <p:nvPr>
            <p:ph type="body" sz="half" idx="1"/>
          </p:nvPr>
        </p:nvSpPr>
        <p:spPr>
          <a:xfrm>
            <a:off x="685800" y="1676400"/>
            <a:ext cx="3810000" cy="4114800"/>
          </a:xfrm>
        </p:spPr>
        <p:txBody>
          <a:bodyPr/>
          <a:lstStyle/>
          <a:p>
            <a:pPr eaLnBrk="1" hangingPunct="1"/>
            <a:r>
              <a:rPr lang="en-US" sz="2800" b="1" smtClean="0">
                <a:solidFill>
                  <a:srgbClr val="000000"/>
                </a:solidFill>
              </a:rPr>
              <a:t>Informal</a:t>
            </a:r>
            <a:r>
              <a:rPr lang="en-US" sz="2800" smtClean="0">
                <a:solidFill>
                  <a:srgbClr val="000000"/>
                </a:solidFill>
              </a:rPr>
              <a:t> Cooperative Learning Groups</a:t>
            </a:r>
          </a:p>
          <a:p>
            <a:pPr eaLnBrk="1" hangingPunct="1"/>
            <a:r>
              <a:rPr lang="en-US" sz="2800" b="1" smtClean="0">
                <a:solidFill>
                  <a:srgbClr val="000000"/>
                </a:solidFill>
              </a:rPr>
              <a:t>Formal</a:t>
            </a:r>
            <a:r>
              <a:rPr lang="en-US" sz="2800" smtClean="0">
                <a:solidFill>
                  <a:srgbClr val="000000"/>
                </a:solidFill>
              </a:rPr>
              <a:t> Cooperative Learning Groups</a:t>
            </a:r>
          </a:p>
          <a:p>
            <a:pPr eaLnBrk="1" hangingPunct="1"/>
            <a:r>
              <a:rPr lang="en-US" sz="2800" smtClean="0">
                <a:solidFill>
                  <a:srgbClr val="000000"/>
                </a:solidFill>
              </a:rPr>
              <a:t>Cooperative </a:t>
            </a:r>
            <a:r>
              <a:rPr lang="en-US" sz="2800" b="1" smtClean="0">
                <a:solidFill>
                  <a:srgbClr val="000000"/>
                </a:solidFill>
              </a:rPr>
              <a:t>Base</a:t>
            </a:r>
            <a:r>
              <a:rPr lang="en-US" sz="2800" smtClean="0">
                <a:solidFill>
                  <a:srgbClr val="000000"/>
                </a:solidFill>
              </a:rPr>
              <a:t> Groups</a:t>
            </a:r>
          </a:p>
        </p:txBody>
      </p:sp>
      <p:sp>
        <p:nvSpPr>
          <p:cNvPr id="68613" name="Text Box 4"/>
          <p:cNvSpPr txBox="1">
            <a:spLocks noChangeArrowheads="1"/>
          </p:cNvSpPr>
          <p:nvPr/>
        </p:nvSpPr>
        <p:spPr bwMode="auto">
          <a:xfrm>
            <a:off x="1066800" y="5867400"/>
            <a:ext cx="3305136" cy="646331"/>
          </a:xfrm>
          <a:prstGeom prst="rect">
            <a:avLst/>
          </a:prstGeom>
          <a:noFill/>
          <a:ln w="12700">
            <a:noFill/>
            <a:miter lim="800000"/>
            <a:headEnd type="none" w="sm" len="sm"/>
            <a:tailEnd type="none" w="sm" len="sm"/>
          </a:ln>
        </p:spPr>
        <p:txBody>
          <a:bodyPr wrap="none">
            <a:spAutoFit/>
          </a:bodyPr>
          <a:lstStyle/>
          <a:p>
            <a:pPr eaLnBrk="0" fontAlgn="base" hangingPunct="0">
              <a:spcBef>
                <a:spcPct val="0"/>
              </a:spcBef>
              <a:spcAft>
                <a:spcPct val="0"/>
              </a:spcAft>
            </a:pPr>
            <a:r>
              <a:rPr lang="en-US" dirty="0">
                <a:solidFill>
                  <a:srgbClr val="000000"/>
                </a:solidFill>
              </a:rPr>
              <a:t>See Cooperative Learning </a:t>
            </a:r>
          </a:p>
          <a:p>
            <a:pPr eaLnBrk="0" fontAlgn="base" hangingPunct="0">
              <a:spcBef>
                <a:spcPct val="0"/>
              </a:spcBef>
              <a:spcAft>
                <a:spcPct val="0"/>
              </a:spcAft>
            </a:pPr>
            <a:r>
              <a:rPr lang="en-US" dirty="0">
                <a:solidFill>
                  <a:srgbClr val="000000"/>
                </a:solidFill>
              </a:rPr>
              <a:t>Handout (CL </a:t>
            </a:r>
            <a:r>
              <a:rPr lang="en-US" dirty="0" smtClean="0">
                <a:solidFill>
                  <a:srgbClr val="000000"/>
                </a:solidFill>
              </a:rPr>
              <a:t>College-912.doc</a:t>
            </a:r>
            <a:r>
              <a:rPr lang="en-US" dirty="0">
                <a:solidFill>
                  <a:srgbClr val="000000"/>
                </a:solidFill>
              </a:rPr>
              <a:t>)</a:t>
            </a:r>
          </a:p>
        </p:txBody>
      </p:sp>
      <p:pic>
        <p:nvPicPr>
          <p:cNvPr id="68614" name="Picture 5" descr="Active_Learning-3"/>
          <p:cNvPicPr>
            <a:picLocks noGrp="1" noChangeAspect="1" noChangeArrowheads="1"/>
          </p:cNvPicPr>
          <p:nvPr>
            <p:ph sz="half" idx="2"/>
          </p:nvPr>
        </p:nvPicPr>
        <p:blipFill>
          <a:blip r:embed="rId4" cstate="print"/>
          <a:srcRect/>
          <a:stretch>
            <a:fillRect/>
          </a:stretch>
        </p:blipFill>
        <p:spPr>
          <a:xfrm>
            <a:off x="5029200" y="1828800"/>
            <a:ext cx="3127375" cy="4114800"/>
          </a:xfrm>
          <a:noFill/>
        </p:spPr>
      </p:pic>
      <p:sp>
        <p:nvSpPr>
          <p:cNvPr id="68615" name="AutoShape 6"/>
          <p:cNvSpPr>
            <a:spLocks noChangeArrowheads="1"/>
          </p:cNvSpPr>
          <p:nvPr/>
        </p:nvSpPr>
        <p:spPr bwMode="auto">
          <a:xfrm>
            <a:off x="0" y="4114800"/>
            <a:ext cx="685800" cy="304800"/>
          </a:xfrm>
          <a:prstGeom prst="rightArrow">
            <a:avLst>
              <a:gd name="adj1" fmla="val 50000"/>
              <a:gd name="adj2" fmla="val 56250"/>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endParaRPr lang="en-US" sz="1400">
              <a:solidFill>
                <a:srgbClr val="000000"/>
              </a:solidFill>
            </a:endParaRPr>
          </a:p>
        </p:txBody>
      </p:sp>
    </p:spTree>
    <p:custDataLst>
      <p:tags r:id="rId1"/>
    </p:custDataLst>
    <p:extLst>
      <p:ext uri="{BB962C8B-B14F-4D97-AF65-F5344CB8AC3E}">
        <p14:creationId xmlns:p14="http://schemas.microsoft.com/office/powerpoint/2010/main" val="3600718452"/>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4"/>
          <p:cNvSpPr>
            <a:spLocks noGrp="1"/>
          </p:cNvSpPr>
          <p:nvPr>
            <p:ph type="ftr" sz="quarter" idx="11"/>
          </p:nvPr>
        </p:nvSpPr>
        <p:spPr>
          <a:noFill/>
        </p:spPr>
        <p:txBody>
          <a:bodyPr/>
          <a:lstStyle/>
          <a:p>
            <a:fld id="{FF4ACB57-B81E-44CB-93FA-33CFBA199732}" type="slidenum">
              <a:rPr lang="en-US" smtClean="0">
                <a:solidFill>
                  <a:srgbClr val="000000"/>
                </a:solidFill>
              </a:rPr>
              <a:pPr/>
              <a:t>49</a:t>
            </a:fld>
            <a:endParaRPr lang="en-US" smtClean="0">
              <a:solidFill>
                <a:srgbClr val="000000"/>
              </a:solidFill>
            </a:endParaRPr>
          </a:p>
        </p:txBody>
      </p:sp>
      <p:sp>
        <p:nvSpPr>
          <p:cNvPr id="81923" name="Rectangle 2"/>
          <p:cNvSpPr>
            <a:spLocks noGrp="1" noChangeArrowheads="1"/>
          </p:cNvSpPr>
          <p:nvPr>
            <p:ph type="title"/>
          </p:nvPr>
        </p:nvSpPr>
        <p:spPr>
          <a:xfrm>
            <a:off x="685800" y="228600"/>
            <a:ext cx="7772400" cy="1143000"/>
          </a:xfrm>
        </p:spPr>
        <p:txBody>
          <a:bodyPr/>
          <a:lstStyle/>
          <a:p>
            <a:pPr eaLnBrk="1" hangingPunct="1"/>
            <a:r>
              <a:rPr lang="en-US" smtClean="0"/>
              <a:t>Cooperative Base Groups</a:t>
            </a:r>
          </a:p>
        </p:txBody>
      </p:sp>
      <p:sp>
        <p:nvSpPr>
          <p:cNvPr id="81924" name="Rectangle 3"/>
          <p:cNvSpPr>
            <a:spLocks noGrp="1" noChangeArrowheads="1"/>
          </p:cNvSpPr>
          <p:nvPr>
            <p:ph type="body" idx="1"/>
          </p:nvPr>
        </p:nvSpPr>
        <p:spPr>
          <a:xfrm>
            <a:off x="685800" y="1524000"/>
            <a:ext cx="7772400" cy="4114800"/>
          </a:xfrm>
        </p:spPr>
        <p:txBody>
          <a:bodyPr/>
          <a:lstStyle/>
          <a:p>
            <a:pPr eaLnBrk="1" hangingPunct="1">
              <a:lnSpc>
                <a:spcPct val="80000"/>
              </a:lnSpc>
            </a:pPr>
            <a:r>
              <a:rPr lang="en-US" sz="2800" smtClean="0"/>
              <a:t>Are Heterogeneous</a:t>
            </a:r>
          </a:p>
          <a:p>
            <a:pPr eaLnBrk="1" hangingPunct="1">
              <a:lnSpc>
                <a:spcPct val="80000"/>
              </a:lnSpc>
            </a:pPr>
            <a:r>
              <a:rPr lang="en-US" sz="2800" smtClean="0"/>
              <a:t>Are Long Term (at least one quarter or semester)</a:t>
            </a:r>
          </a:p>
          <a:p>
            <a:pPr eaLnBrk="1" hangingPunct="1">
              <a:lnSpc>
                <a:spcPct val="80000"/>
              </a:lnSpc>
            </a:pPr>
            <a:r>
              <a:rPr lang="en-US" sz="2800" smtClean="0"/>
              <a:t>Are Small (3-5 members)</a:t>
            </a:r>
          </a:p>
          <a:p>
            <a:pPr eaLnBrk="1" hangingPunct="1">
              <a:lnSpc>
                <a:spcPct val="80000"/>
              </a:lnSpc>
            </a:pPr>
            <a:r>
              <a:rPr lang="en-US" sz="2800" smtClean="0"/>
              <a:t>Are for support</a:t>
            </a:r>
          </a:p>
          <a:p>
            <a:pPr eaLnBrk="1" hangingPunct="1">
              <a:lnSpc>
                <a:spcPct val="80000"/>
              </a:lnSpc>
            </a:pPr>
            <a:r>
              <a:rPr lang="en-US" sz="2800" smtClean="0"/>
              <a:t>May meet at the beginning of each session or may meet between sessions</a:t>
            </a:r>
          </a:p>
          <a:p>
            <a:pPr eaLnBrk="1" hangingPunct="1">
              <a:lnSpc>
                <a:spcPct val="80000"/>
              </a:lnSpc>
            </a:pPr>
            <a:r>
              <a:rPr lang="en-US" sz="2800" smtClean="0"/>
              <a:t>Review for quizzes, tests, etc. together</a:t>
            </a:r>
          </a:p>
          <a:p>
            <a:pPr eaLnBrk="1" hangingPunct="1">
              <a:lnSpc>
                <a:spcPct val="80000"/>
              </a:lnSpc>
            </a:pPr>
            <a:r>
              <a:rPr lang="en-US" sz="2800" smtClean="0"/>
              <a:t>Share resources, references, etc. for individual projects</a:t>
            </a:r>
          </a:p>
          <a:p>
            <a:pPr eaLnBrk="1" hangingPunct="1">
              <a:lnSpc>
                <a:spcPct val="80000"/>
              </a:lnSpc>
            </a:pPr>
            <a:r>
              <a:rPr lang="en-US" sz="2800" smtClean="0"/>
              <a:t>Provide a means for covering for absentees</a:t>
            </a:r>
          </a:p>
        </p:txBody>
      </p:sp>
    </p:spTree>
    <p:custDataLst>
      <p:tags r:id="rId1"/>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152400" y="152400"/>
            <a:ext cx="8777288" cy="5722938"/>
          </a:xfrm>
          <a:prstGeom prst="rect">
            <a:avLst/>
          </a:prstGeom>
          <a:noFill/>
          <a:ln w="9525">
            <a:noFill/>
            <a:miter lim="800000"/>
            <a:headEnd/>
            <a:tailEnd/>
          </a:ln>
          <a:effectLst/>
        </p:spPr>
        <p:txBody>
          <a:bodyPr lIns="0" tIns="0" rIns="0" bIns="0"/>
          <a:lstStyle/>
          <a:p>
            <a:pPr eaLnBrk="0" fontAlgn="base" hangingPunct="0">
              <a:spcBef>
                <a:spcPct val="0"/>
              </a:spcBef>
              <a:spcAft>
                <a:spcPct val="0"/>
              </a:spcAft>
            </a:pPr>
            <a:r>
              <a:rPr lang="en-US" sz="4000">
                <a:solidFill>
                  <a:srgbClr val="000000"/>
                </a:solidFill>
              </a:rPr>
              <a:t>Design team failure is usually due to failed team dynamics </a:t>
            </a:r>
          </a:p>
          <a:p>
            <a:pPr eaLnBrk="0" fontAlgn="base" hangingPunct="0">
              <a:spcBef>
                <a:spcPct val="0"/>
              </a:spcBef>
              <a:spcAft>
                <a:spcPct val="0"/>
              </a:spcAft>
            </a:pPr>
            <a:r>
              <a:rPr lang="en-US" sz="2800">
                <a:solidFill>
                  <a:srgbClr val="000000"/>
                </a:solidFill>
              </a:rPr>
              <a:t>(Leifer, Koseff &amp; Lenshow, 1995).</a:t>
            </a:r>
          </a:p>
          <a:p>
            <a:pPr eaLnBrk="0" fontAlgn="base" hangingPunct="0">
              <a:spcBef>
                <a:spcPct val="0"/>
              </a:spcBef>
              <a:spcAft>
                <a:spcPct val="0"/>
              </a:spcAft>
            </a:pPr>
            <a:endParaRPr lang="en-US" sz="4000">
              <a:solidFill>
                <a:srgbClr val="000000"/>
              </a:solidFill>
            </a:endParaRPr>
          </a:p>
          <a:p>
            <a:pPr eaLnBrk="0" fontAlgn="base" hangingPunct="0">
              <a:spcBef>
                <a:spcPct val="0"/>
              </a:spcBef>
              <a:spcAft>
                <a:spcPct val="0"/>
              </a:spcAft>
            </a:pPr>
            <a:r>
              <a:rPr lang="en-US" sz="4000">
                <a:solidFill>
                  <a:srgbClr val="000000"/>
                </a:solidFill>
              </a:rPr>
              <a:t>It’s the soft stuff that’s hard, the hard stuff is easy</a:t>
            </a:r>
          </a:p>
          <a:p>
            <a:pPr eaLnBrk="0" fontAlgn="base" hangingPunct="0">
              <a:spcBef>
                <a:spcPct val="0"/>
              </a:spcBef>
              <a:spcAft>
                <a:spcPct val="0"/>
              </a:spcAft>
            </a:pPr>
            <a:r>
              <a:rPr lang="en-US" sz="2800">
                <a:solidFill>
                  <a:srgbClr val="000000"/>
                </a:solidFill>
              </a:rPr>
              <a:t>(Doug Wilde, quoted in Leifer, 1997)</a:t>
            </a:r>
          </a:p>
          <a:p>
            <a:pPr eaLnBrk="0" fontAlgn="base" hangingPunct="0">
              <a:spcBef>
                <a:spcPct val="0"/>
              </a:spcBef>
              <a:spcAft>
                <a:spcPct val="0"/>
              </a:spcAft>
            </a:pPr>
            <a:endParaRPr lang="en-US" sz="2800">
              <a:solidFill>
                <a:srgbClr val="000000"/>
              </a:solidFill>
            </a:endParaRPr>
          </a:p>
          <a:p>
            <a:pPr eaLnBrk="0" fontAlgn="base" hangingPunct="0">
              <a:spcBef>
                <a:spcPct val="0"/>
              </a:spcBef>
              <a:spcAft>
                <a:spcPct val="0"/>
              </a:spcAft>
            </a:pPr>
            <a:r>
              <a:rPr lang="en-US" sz="4000">
                <a:solidFill>
                  <a:srgbClr val="000000"/>
                </a:solidFill>
              </a:rPr>
              <a:t>Professional Skills</a:t>
            </a:r>
          </a:p>
          <a:p>
            <a:pPr eaLnBrk="0" fontAlgn="base" hangingPunct="0">
              <a:spcBef>
                <a:spcPct val="0"/>
              </a:spcBef>
              <a:spcAft>
                <a:spcPct val="0"/>
              </a:spcAft>
            </a:pPr>
            <a:r>
              <a:rPr lang="en-US" sz="2800">
                <a:solidFill>
                  <a:srgbClr val="000000"/>
                </a:solidFill>
              </a:rPr>
              <a:t>(</a:t>
            </a:r>
            <a:r>
              <a:rPr lang="en-US" sz="2000">
                <a:solidFill>
                  <a:srgbClr val="000000"/>
                </a:solidFill>
              </a:rPr>
              <a:t>Shuman, L., Besterfield-Sacre, M., and McGourty, J., “The</a:t>
            </a:r>
          </a:p>
          <a:p>
            <a:pPr eaLnBrk="0" fontAlgn="base" hangingPunct="0">
              <a:spcBef>
                <a:spcPct val="0"/>
              </a:spcBef>
              <a:spcAft>
                <a:spcPct val="0"/>
              </a:spcAft>
            </a:pPr>
            <a:r>
              <a:rPr lang="en-US" sz="2000">
                <a:solidFill>
                  <a:srgbClr val="000000"/>
                </a:solidFill>
              </a:rPr>
              <a:t>ABET Professional Skills-Can They Be Taught? Can They Be Assessed?” Journal of Engineering Education, Vo. 94, No. 1, 2005, pp. 41–55.)</a:t>
            </a:r>
          </a:p>
        </p:txBody>
      </p:sp>
    </p:spTree>
    <p:custDataLst>
      <p:tags r:id="rId1"/>
    </p:custDataLst>
    <p:extLst>
      <p:ext uri="{BB962C8B-B14F-4D97-AF65-F5344CB8AC3E}">
        <p14:creationId xmlns:p14="http://schemas.microsoft.com/office/powerpoint/2010/main" val="871144912"/>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4" cstate="print"/>
          <a:srcRect l="12000" t="18399" r="8501" b="29984"/>
          <a:stretch>
            <a:fillRect/>
          </a:stretch>
        </p:blipFill>
        <p:spPr bwMode="auto">
          <a:xfrm>
            <a:off x="381000" y="457200"/>
            <a:ext cx="8153400" cy="3884613"/>
          </a:xfrm>
          <a:prstGeom prst="rect">
            <a:avLst/>
          </a:prstGeom>
          <a:noFill/>
          <a:ln w="9525">
            <a:noFill/>
            <a:miter lim="800000"/>
            <a:headEnd/>
            <a:tailEnd/>
          </a:ln>
          <a:effectLst/>
        </p:spPr>
      </p:pic>
      <p:sp>
        <p:nvSpPr>
          <p:cNvPr id="3" name="Rectangle 2"/>
          <p:cNvSpPr/>
          <p:nvPr/>
        </p:nvSpPr>
        <p:spPr>
          <a:xfrm>
            <a:off x="304800" y="6488668"/>
            <a:ext cx="8839200" cy="369332"/>
          </a:xfrm>
          <a:prstGeom prst="rect">
            <a:avLst/>
          </a:prstGeom>
        </p:spPr>
        <p:txBody>
          <a:bodyPr wrap="square">
            <a:spAutoFit/>
          </a:bodyPr>
          <a:lstStyle/>
          <a:p>
            <a:pPr fontAlgn="base">
              <a:spcBef>
                <a:spcPct val="0"/>
              </a:spcBef>
              <a:spcAft>
                <a:spcPct val="0"/>
              </a:spcAft>
            </a:pPr>
            <a:r>
              <a:rPr lang="en-US" dirty="0" smtClean="0">
                <a:solidFill>
                  <a:srgbClr val="000000"/>
                </a:solidFill>
              </a:rPr>
              <a:t>Edmonson-Competitive_Advantage_of_Learning-HBR-2008.pdf</a:t>
            </a:r>
            <a:endParaRPr lang="en-US" dirty="0">
              <a:solidFill>
                <a:srgbClr val="000000"/>
              </a:solidFill>
            </a:endParaRPr>
          </a:p>
        </p:txBody>
      </p:sp>
    </p:spTree>
    <p:custDataLst>
      <p:tags r:id="rId1"/>
    </p:custData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4" cstate="print"/>
          <a:srcRect l="38004" t="18399" r="8501" b="29984"/>
          <a:stretch>
            <a:fillRect/>
          </a:stretch>
        </p:blipFill>
        <p:spPr bwMode="auto">
          <a:xfrm>
            <a:off x="228600" y="295275"/>
            <a:ext cx="8534400" cy="6042025"/>
          </a:xfrm>
          <a:prstGeom prst="rect">
            <a:avLst/>
          </a:prstGeom>
          <a:noFill/>
          <a:ln w="9525">
            <a:noFill/>
            <a:miter lim="800000"/>
            <a:headEnd/>
            <a:tailEnd/>
          </a:ln>
          <a:effectLst/>
        </p:spPr>
      </p:pic>
    </p:spTree>
    <p:custDataLst>
      <p:tags r:id="rId1"/>
    </p:custData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4000" dirty="0" smtClean="0">
                <a:latin typeface="Arial" pitchFamily="34" charset="0"/>
              </a:rPr>
              <a:t>Designing and Implementing Cooperative Learning</a:t>
            </a:r>
            <a:endParaRPr lang="en-US" sz="4000" dirty="0">
              <a:latin typeface="Arial" pitchFamily="34" charset="0"/>
            </a:endParaRPr>
          </a:p>
        </p:txBody>
      </p:sp>
      <p:sp>
        <p:nvSpPr>
          <p:cNvPr id="10243" name="Rectangle 3"/>
          <p:cNvSpPr>
            <a:spLocks noGrp="1" noChangeArrowheads="1"/>
          </p:cNvSpPr>
          <p:nvPr>
            <p:ph type="body" idx="1"/>
          </p:nvPr>
        </p:nvSpPr>
        <p:spPr/>
        <p:txBody>
          <a:bodyPr/>
          <a:lstStyle/>
          <a:p>
            <a:r>
              <a:rPr lang="en-US" dirty="0" smtClean="0">
                <a:latin typeface="Arial" pitchFamily="34" charset="0"/>
              </a:rPr>
              <a:t>Think like a designer</a:t>
            </a:r>
            <a:endParaRPr lang="en-US" dirty="0">
              <a:latin typeface="Arial" pitchFamily="34" charset="0"/>
            </a:endParaRPr>
          </a:p>
          <a:p>
            <a:r>
              <a:rPr lang="en-US" dirty="0" smtClean="0">
                <a:latin typeface="Arial" pitchFamily="34" charset="0"/>
              </a:rPr>
              <a:t>Ground practice in robust theoretical framework</a:t>
            </a:r>
          </a:p>
          <a:p>
            <a:r>
              <a:rPr lang="en-US" dirty="0" smtClean="0">
                <a:latin typeface="Arial" pitchFamily="34" charset="0"/>
              </a:rPr>
              <a:t>Start small, start early and iterate</a:t>
            </a:r>
            <a:endParaRPr lang="en-US" dirty="0">
              <a:latin typeface="Arial" pitchFamily="34" charset="0"/>
            </a:endParaRPr>
          </a:p>
          <a:p>
            <a:r>
              <a:rPr lang="en-US" dirty="0" smtClean="0">
                <a:latin typeface="Arial" pitchFamily="34" charset="0"/>
              </a:rPr>
              <a:t>Celebrate the successes; problem-solve the failures</a:t>
            </a:r>
            <a:endParaRPr lang="en-US" dirty="0">
              <a:latin typeface="Arial" pitchFamily="34" charset="0"/>
            </a:endParaRPr>
          </a:p>
          <a:p>
            <a:endParaRPr lang="en-US" dirty="0">
              <a:latin typeface="Arial"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fld id="{81979DDD-F73F-4E9D-A059-5787E309C878}" type="slidenum">
              <a:rPr lang="en-US" smtClean="0">
                <a:solidFill>
                  <a:srgbClr val="000000"/>
                </a:solidFill>
              </a:rPr>
              <a:pPr>
                <a:defRPr/>
              </a:pPr>
              <a:t>53</a:t>
            </a:fld>
            <a:endParaRPr lang="en-US">
              <a:solidFill>
                <a:srgbClr val="000000"/>
              </a:solidFill>
            </a:endParaRPr>
          </a:p>
        </p:txBody>
      </p:sp>
      <p:pic>
        <p:nvPicPr>
          <p:cNvPr id="1684482" name="Picture 2"/>
          <p:cNvPicPr>
            <a:picLocks noChangeAspect="1" noChangeArrowheads="1"/>
          </p:cNvPicPr>
          <p:nvPr/>
        </p:nvPicPr>
        <p:blipFill>
          <a:blip r:embed="rId3" cstate="print"/>
          <a:srcRect l="15000" t="23773" r="15000" b="9044"/>
          <a:stretch>
            <a:fillRect/>
          </a:stretch>
        </p:blipFill>
        <p:spPr bwMode="auto">
          <a:xfrm>
            <a:off x="0" y="533400"/>
            <a:ext cx="9059594" cy="5257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fld id="{5F02A358-3BD2-4B50-9817-F30F66BD1A79}" type="slidenum">
              <a:rPr lang="en-US" smtClean="0">
                <a:solidFill>
                  <a:srgbClr val="000000"/>
                </a:solidFill>
              </a:rPr>
              <a:pPr>
                <a:defRPr/>
              </a:pPr>
              <a:t>54</a:t>
            </a:fld>
            <a:endParaRPr lang="en-US">
              <a:solidFill>
                <a:srgbClr val="000000"/>
              </a:solidFill>
            </a:endParaRPr>
          </a:p>
        </p:txBody>
      </p:sp>
      <p:pic>
        <p:nvPicPr>
          <p:cNvPr id="1685506" name="Picture 2"/>
          <p:cNvPicPr>
            <a:picLocks noChangeAspect="1" noChangeArrowheads="1"/>
          </p:cNvPicPr>
          <p:nvPr/>
        </p:nvPicPr>
        <p:blipFill>
          <a:blip r:embed="rId3" cstate="print"/>
          <a:srcRect l="15000" t="22739" r="13750" b="6977"/>
          <a:stretch>
            <a:fillRect/>
          </a:stretch>
        </p:blipFill>
        <p:spPr bwMode="auto">
          <a:xfrm>
            <a:off x="0" y="533400"/>
            <a:ext cx="9144000" cy="545431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fld id="{9B0728B9-3B9B-4028-92B8-90FA1CD65297}" type="slidenum">
              <a:rPr lang="en-US">
                <a:solidFill>
                  <a:prstClr val="black">
                    <a:tint val="75000"/>
                  </a:prstClr>
                </a:solidFill>
              </a:rPr>
              <a:pPr/>
              <a:t>55</a:t>
            </a:fld>
            <a:endParaRPr lang="en-US">
              <a:solidFill>
                <a:prstClr val="black">
                  <a:tint val="75000"/>
                </a:prstClr>
              </a:solidFill>
            </a:endParaRPr>
          </a:p>
        </p:txBody>
      </p:sp>
      <p:sp>
        <p:nvSpPr>
          <p:cNvPr id="527362" name="Rectangle 2"/>
          <p:cNvSpPr>
            <a:spLocks noGrp="1" noChangeArrowheads="1"/>
          </p:cNvSpPr>
          <p:nvPr>
            <p:ph type="title"/>
          </p:nvPr>
        </p:nvSpPr>
        <p:spPr>
          <a:xfrm>
            <a:off x="685800" y="0"/>
            <a:ext cx="7772400" cy="609600"/>
          </a:xfrm>
        </p:spPr>
        <p:txBody>
          <a:bodyPr/>
          <a:lstStyle/>
          <a:p>
            <a:r>
              <a:rPr lang="en-US" sz="3200" dirty="0" smtClean="0"/>
              <a:t>Resources</a:t>
            </a:r>
            <a:endParaRPr lang="en-US" sz="3200" dirty="0"/>
          </a:p>
        </p:txBody>
      </p:sp>
      <p:sp>
        <p:nvSpPr>
          <p:cNvPr id="527363" name="Rectangle 3"/>
          <p:cNvSpPr>
            <a:spLocks noGrp="1" noChangeArrowheads="1"/>
          </p:cNvSpPr>
          <p:nvPr>
            <p:ph type="body" idx="1"/>
          </p:nvPr>
        </p:nvSpPr>
        <p:spPr>
          <a:xfrm>
            <a:off x="152400" y="533400"/>
            <a:ext cx="8839200" cy="6324600"/>
          </a:xfrm>
        </p:spPr>
        <p:txBody>
          <a:bodyPr>
            <a:normAutofit lnSpcReduction="10000"/>
          </a:bodyPr>
          <a:lstStyle/>
          <a:p>
            <a:pPr>
              <a:lnSpc>
                <a:spcPct val="80000"/>
              </a:lnSpc>
            </a:pPr>
            <a:r>
              <a:rPr lang="en-US" sz="1600" dirty="0" smtClean="0"/>
              <a:t>Design Framework – How People Learn (HPL) &amp; Understanding by Design (</a:t>
            </a:r>
            <a:r>
              <a:rPr lang="en-US" sz="1600" dirty="0" err="1" smtClean="0"/>
              <a:t>UdB</a:t>
            </a:r>
            <a:r>
              <a:rPr lang="en-US" sz="1600" dirty="0" smtClean="0"/>
              <a:t>) Process</a:t>
            </a:r>
          </a:p>
          <a:p>
            <a:pPr lvl="1">
              <a:lnSpc>
                <a:spcPct val="80000"/>
              </a:lnSpc>
            </a:pPr>
            <a:r>
              <a:rPr lang="en-US" sz="1400" dirty="0" smtClean="0"/>
              <a:t>Ambrose, S., et.al. 2010. </a:t>
            </a:r>
            <a:r>
              <a:rPr lang="en-US" sz="1400" i="1" dirty="0" smtClean="0"/>
              <a:t>How learning works: 7 research based principles for smart </a:t>
            </a:r>
            <a:r>
              <a:rPr lang="en-US" sz="1400" dirty="0" smtClean="0"/>
              <a:t>teaching. </a:t>
            </a:r>
            <a:r>
              <a:rPr lang="en-US" sz="1400" dirty="0" err="1" smtClean="0"/>
              <a:t>Jossey</a:t>
            </a:r>
            <a:r>
              <a:rPr lang="en-US" sz="1400" dirty="0" smtClean="0"/>
              <a:t>-Bass</a:t>
            </a:r>
          </a:p>
          <a:p>
            <a:pPr lvl="1">
              <a:lnSpc>
                <a:spcPct val="80000"/>
              </a:lnSpc>
            </a:pPr>
            <a:r>
              <a:rPr lang="en-US" sz="1400" dirty="0" err="1" smtClean="0"/>
              <a:t>Bransford</a:t>
            </a:r>
            <a:r>
              <a:rPr lang="en-US" sz="1400" dirty="0" smtClean="0"/>
              <a:t>, John, </a:t>
            </a:r>
            <a:r>
              <a:rPr lang="en-US" sz="1400" dirty="0" err="1" smtClean="0"/>
              <a:t>Vye</a:t>
            </a:r>
            <a:r>
              <a:rPr lang="en-US" sz="1400" dirty="0" smtClean="0"/>
              <a:t>, Nancy, and Bateman, Helen. 2002. Creating High-Quality Learning Environments: Guidelines from Research on How People Learn. </a:t>
            </a:r>
            <a:r>
              <a:rPr lang="en-US" sz="1400" i="1" dirty="0" smtClean="0"/>
              <a:t>The Knowledge Economy and Postsecondary Education: Report of a Workshop</a:t>
            </a:r>
            <a:r>
              <a:rPr lang="en-US" sz="1400" dirty="0" smtClean="0"/>
              <a:t>. National Research Council. Committee on the Impact of the Changing Economy of the Education System. P.A. Graham and N.G. Stacey (Eds.). Center for Education. Washington, DC: National Academy Press. </a:t>
            </a:r>
            <a:r>
              <a:rPr lang="en-US" sz="1200" dirty="0" smtClean="0">
                <a:hlinkClick r:id="rId3"/>
              </a:rPr>
              <a:t>http://www.nap.edu/openbook/0309082927/html/</a:t>
            </a:r>
            <a:endParaRPr lang="en-US" sz="1200" dirty="0" smtClean="0"/>
          </a:p>
          <a:p>
            <a:pPr lvl="1">
              <a:lnSpc>
                <a:spcPct val="80000"/>
              </a:lnSpc>
            </a:pPr>
            <a:r>
              <a:rPr lang="en-US" sz="1400" dirty="0" smtClean="0"/>
              <a:t>Pellegrino, J. 2006. Rethinking and redesigning curriculum, instruction and assessment: What contemporary research and theory suggests. </a:t>
            </a:r>
            <a:r>
              <a:rPr lang="en-US" sz="1400" dirty="0" smtClean="0">
                <a:hlinkClick r:id="rId4"/>
              </a:rPr>
              <a:t>http://www.skillscommission.org/commissioned.htm</a:t>
            </a:r>
            <a:endParaRPr lang="en-US" sz="1400" dirty="0" smtClean="0"/>
          </a:p>
          <a:p>
            <a:pPr lvl="1">
              <a:lnSpc>
                <a:spcPct val="80000"/>
              </a:lnSpc>
            </a:pPr>
            <a:r>
              <a:rPr lang="en-US" sz="1400" dirty="0" smtClean="0">
                <a:solidFill>
                  <a:srgbClr val="000000"/>
                </a:solidFill>
                <a:cs typeface="Times New Roman" pitchFamily="18" charset="0"/>
              </a:rPr>
              <a:t>Smith, K. A., Douglas, T. C., &amp; Cox, M. 2009. Supportive teaching and learning strategies in STEM education. In R. Baldwin, (Ed.). Improving the climate for undergraduate teaching in STEM fields. </a:t>
            </a:r>
            <a:r>
              <a:rPr lang="en-US" sz="1400" dirty="0" smtClean="0">
                <a:solidFill>
                  <a:srgbClr val="000000"/>
                </a:solidFill>
                <a:cs typeface="Times New Roman" pitchFamily="18" charset="0"/>
                <a:hlinkClick r:id="rId5"/>
              </a:rPr>
              <a:t>New Directions for Teaching and Learning, 117</a:t>
            </a:r>
            <a:r>
              <a:rPr lang="en-US" sz="1400" dirty="0" smtClean="0">
                <a:solidFill>
                  <a:srgbClr val="000000"/>
                </a:solidFill>
                <a:cs typeface="Times New Roman" pitchFamily="18" charset="0"/>
              </a:rPr>
              <a:t>, 19-32. San Francisco: </a:t>
            </a:r>
            <a:r>
              <a:rPr lang="en-US" sz="1400" dirty="0" err="1" smtClean="0">
                <a:solidFill>
                  <a:srgbClr val="000000"/>
                </a:solidFill>
                <a:cs typeface="Times New Roman" pitchFamily="18" charset="0"/>
              </a:rPr>
              <a:t>Jossey</a:t>
            </a:r>
            <a:r>
              <a:rPr lang="en-US" sz="1400" dirty="0" smtClean="0">
                <a:solidFill>
                  <a:srgbClr val="000000"/>
                </a:solidFill>
                <a:cs typeface="Times New Roman" pitchFamily="18" charset="0"/>
              </a:rPr>
              <a:t>-Bass.</a:t>
            </a:r>
          </a:p>
          <a:p>
            <a:pPr lvl="1">
              <a:lnSpc>
                <a:spcPct val="80000"/>
              </a:lnSpc>
            </a:pPr>
            <a:r>
              <a:rPr lang="en-US" sz="1400" dirty="0" err="1" smtClean="0"/>
              <a:t>Streveler</a:t>
            </a:r>
            <a:r>
              <a:rPr lang="en-US" sz="1400" dirty="0" smtClean="0"/>
              <a:t>, R.A., Smith, K.A. and </a:t>
            </a:r>
            <a:r>
              <a:rPr lang="en-US" sz="1400" dirty="0" err="1" smtClean="0"/>
              <a:t>Pilotte</a:t>
            </a:r>
            <a:r>
              <a:rPr lang="en-US" sz="1400" dirty="0" smtClean="0"/>
              <a:t>, M. 2012. Content, Assessment and Pedagogy (CAP): An Integrated Engineering Design Approach. In Dr. </a:t>
            </a:r>
            <a:r>
              <a:rPr lang="en-US" sz="1400" dirty="0" err="1" smtClean="0"/>
              <a:t>Khairiyah</a:t>
            </a:r>
            <a:r>
              <a:rPr lang="en-US" sz="1400" dirty="0" smtClean="0"/>
              <a:t> </a:t>
            </a:r>
            <a:r>
              <a:rPr lang="en-US" sz="1400" dirty="0" err="1" smtClean="0"/>
              <a:t>Mohd</a:t>
            </a:r>
            <a:r>
              <a:rPr lang="en-US" sz="1400" dirty="0" smtClean="0"/>
              <a:t> </a:t>
            </a:r>
            <a:r>
              <a:rPr lang="en-US" sz="1400" dirty="0" err="1" smtClean="0"/>
              <a:t>Yusof</a:t>
            </a:r>
            <a:r>
              <a:rPr lang="en-US" sz="1400" dirty="0" smtClean="0"/>
              <a:t>, Dr. </a:t>
            </a:r>
            <a:r>
              <a:rPr lang="en-US" sz="1400" dirty="0" err="1" smtClean="0"/>
              <a:t>Shahrin</a:t>
            </a:r>
            <a:r>
              <a:rPr lang="en-US" sz="1400" dirty="0" smtClean="0"/>
              <a:t> Mohammad, Dr. </a:t>
            </a:r>
            <a:r>
              <a:rPr lang="en-US" sz="1400" dirty="0" err="1" smtClean="0"/>
              <a:t>Naziha</a:t>
            </a:r>
            <a:r>
              <a:rPr lang="en-US" sz="1400" dirty="0" smtClean="0"/>
              <a:t> Ahmad </a:t>
            </a:r>
            <a:r>
              <a:rPr lang="en-US" sz="1400" dirty="0" err="1" smtClean="0"/>
              <a:t>Azli</a:t>
            </a:r>
            <a:r>
              <a:rPr lang="en-US" sz="1400" dirty="0" smtClean="0"/>
              <a:t>, Dr. Mohamed </a:t>
            </a:r>
            <a:r>
              <a:rPr lang="en-US" sz="1400" dirty="0" err="1" smtClean="0"/>
              <a:t>Noor</a:t>
            </a:r>
            <a:r>
              <a:rPr lang="en-US" sz="1400" dirty="0" smtClean="0"/>
              <a:t> Hassan, Dr. </a:t>
            </a:r>
            <a:r>
              <a:rPr lang="en-US" sz="1400" dirty="0" err="1" smtClean="0"/>
              <a:t>Azlina</a:t>
            </a:r>
            <a:r>
              <a:rPr lang="en-US" sz="1400" dirty="0" smtClean="0"/>
              <a:t> </a:t>
            </a:r>
            <a:r>
              <a:rPr lang="en-US" sz="1400" dirty="0" err="1" smtClean="0"/>
              <a:t>Kosnin</a:t>
            </a:r>
            <a:r>
              <a:rPr lang="en-US" sz="1400" dirty="0" smtClean="0"/>
              <a:t> and Dr. </a:t>
            </a:r>
            <a:r>
              <a:rPr lang="en-US" sz="1400" dirty="0" err="1" smtClean="0"/>
              <a:t>Sharifah</a:t>
            </a:r>
            <a:r>
              <a:rPr lang="en-US" sz="1400" dirty="0" smtClean="0"/>
              <a:t> </a:t>
            </a:r>
            <a:r>
              <a:rPr lang="en-US" sz="1400" dirty="0" err="1" smtClean="0"/>
              <a:t>Kamilah</a:t>
            </a:r>
            <a:r>
              <a:rPr lang="en-US" sz="1400" dirty="0" smtClean="0"/>
              <a:t> </a:t>
            </a:r>
            <a:r>
              <a:rPr lang="en-US" sz="1400" dirty="0" err="1" smtClean="0"/>
              <a:t>Syed</a:t>
            </a:r>
            <a:r>
              <a:rPr lang="en-US" sz="1400" dirty="0" smtClean="0"/>
              <a:t> </a:t>
            </a:r>
            <a:r>
              <a:rPr lang="en-US" sz="1400" dirty="0" err="1" smtClean="0"/>
              <a:t>Yusof</a:t>
            </a:r>
            <a:r>
              <a:rPr lang="en-US" sz="1400" dirty="0" smtClean="0"/>
              <a:t> (Eds.). </a:t>
            </a:r>
            <a:r>
              <a:rPr lang="en-US" sz="1400" i="1" dirty="0" smtClean="0"/>
              <a:t>Outcome-Based Education and Engineering Curriculum: Evaluation, Assessment and Accreditation</a:t>
            </a:r>
            <a:r>
              <a:rPr lang="en-US" sz="1400" dirty="0" smtClean="0"/>
              <a:t>, </a:t>
            </a:r>
            <a:r>
              <a:rPr lang="en-US" sz="1400" dirty="0" err="1" smtClean="0"/>
              <a:t>Universiti</a:t>
            </a:r>
            <a:r>
              <a:rPr lang="en-US" sz="1400" dirty="0" smtClean="0"/>
              <a:t> </a:t>
            </a:r>
            <a:r>
              <a:rPr lang="en-US" sz="1400" dirty="0" err="1" smtClean="0"/>
              <a:t>Teknologi</a:t>
            </a:r>
            <a:r>
              <a:rPr lang="en-US" sz="1400" dirty="0" smtClean="0"/>
              <a:t> Malaysia, Malaysia [</a:t>
            </a:r>
            <a:r>
              <a:rPr lang="en-US" sz="1400" dirty="0" smtClean="0">
                <a:hlinkClick r:id="rId6"/>
              </a:rPr>
              <a:t>Streveler-Smith-Pilotte_OBE_Chapter-CAP-v11.pdf</a:t>
            </a:r>
            <a:r>
              <a:rPr lang="en-US" sz="1400" dirty="0" smtClean="0"/>
              <a:t>]</a:t>
            </a:r>
          </a:p>
          <a:p>
            <a:pPr lvl="1">
              <a:lnSpc>
                <a:spcPct val="80000"/>
              </a:lnSpc>
            </a:pPr>
            <a:r>
              <a:rPr lang="en-US" sz="1400" dirty="0" smtClean="0"/>
              <a:t>Wiggins, G. &amp; </a:t>
            </a:r>
            <a:r>
              <a:rPr lang="en-US" sz="1400" dirty="0" err="1" smtClean="0"/>
              <a:t>McTighe</a:t>
            </a:r>
            <a:r>
              <a:rPr lang="en-US" sz="1400" dirty="0" smtClean="0"/>
              <a:t>, J. 2005. </a:t>
            </a:r>
            <a:r>
              <a:rPr lang="en-US" sz="1400" i="1" dirty="0" smtClean="0"/>
              <a:t>Understanding by Design: Expanded Second Edition</a:t>
            </a:r>
            <a:r>
              <a:rPr lang="en-US" sz="1400" dirty="0" smtClean="0"/>
              <a:t>. Prentice Hall.</a:t>
            </a:r>
          </a:p>
          <a:p>
            <a:pPr>
              <a:lnSpc>
                <a:spcPct val="80000"/>
              </a:lnSpc>
            </a:pPr>
            <a:r>
              <a:rPr lang="en-US" sz="1600" dirty="0" smtClean="0"/>
              <a:t>Content </a:t>
            </a:r>
            <a:r>
              <a:rPr lang="en-US" sz="1600" dirty="0"/>
              <a:t>Resources</a:t>
            </a:r>
          </a:p>
          <a:p>
            <a:pPr lvl="1">
              <a:lnSpc>
                <a:spcPct val="80000"/>
              </a:lnSpc>
            </a:pPr>
            <a:r>
              <a:rPr lang="en-US" sz="1400" dirty="0"/>
              <a:t>Donald, Janet. 2002. Learning to think: Disciplinary perspectives. San Francisco: </a:t>
            </a:r>
            <a:r>
              <a:rPr lang="en-US" sz="1400" dirty="0" err="1"/>
              <a:t>Jossey</a:t>
            </a:r>
            <a:r>
              <a:rPr lang="en-US" sz="1400" dirty="0"/>
              <a:t>-Bass.</a:t>
            </a:r>
          </a:p>
          <a:p>
            <a:pPr lvl="1">
              <a:lnSpc>
                <a:spcPct val="80000"/>
              </a:lnSpc>
            </a:pPr>
            <a:r>
              <a:rPr lang="en-US" sz="1400" dirty="0" err="1"/>
              <a:t>Middendorf</a:t>
            </a:r>
            <a:r>
              <a:rPr lang="en-US" sz="1400" dirty="0"/>
              <a:t>, Joan and Pace, David. 2004. Decoding the Disciplines: A Model for Helping Students Learn Disciplinary Ways of Thinking. New Directions for Teaching and Learning, 98.</a:t>
            </a:r>
          </a:p>
          <a:p>
            <a:pPr>
              <a:lnSpc>
                <a:spcPct val="80000"/>
              </a:lnSpc>
            </a:pPr>
            <a:r>
              <a:rPr lang="en-US" sz="1600" dirty="0" smtClean="0"/>
              <a:t>Cooperative Learning</a:t>
            </a:r>
            <a:endParaRPr lang="en-US" sz="1600" dirty="0"/>
          </a:p>
          <a:p>
            <a:pPr lvl="1">
              <a:lnSpc>
                <a:spcPct val="80000"/>
              </a:lnSpc>
            </a:pPr>
            <a:r>
              <a:rPr lang="en-US" sz="1400" dirty="0"/>
              <a:t>Cooperative Learning (Johnson, Johnson &amp; Smith</a:t>
            </a:r>
            <a:r>
              <a:rPr lang="en-US" sz="1400" dirty="0" smtClean="0"/>
              <a:t>) - </a:t>
            </a:r>
            <a:r>
              <a:rPr lang="en-US" sz="1200" dirty="0" smtClean="0"/>
              <a:t>Smith </a:t>
            </a:r>
            <a:r>
              <a:rPr lang="en-US" sz="1200" dirty="0"/>
              <a:t>web site – </a:t>
            </a:r>
            <a:r>
              <a:rPr lang="en-US" sz="1200" dirty="0">
                <a:hlinkClick r:id="rId7"/>
              </a:rPr>
              <a:t>www.ce.umn.edu/~smith</a:t>
            </a:r>
            <a:endParaRPr lang="en-US" sz="1200" dirty="0"/>
          </a:p>
          <a:p>
            <a:pPr lvl="1">
              <a:lnSpc>
                <a:spcPct val="80000"/>
              </a:lnSpc>
            </a:pPr>
            <a:r>
              <a:rPr lang="en-US" sz="1400" dirty="0" smtClean="0"/>
              <a:t>Smith (2010) Social nature of learning: From small groups to learning communities. New Directions for Teaching and Learning, 2010, 123, 11-22 [</a:t>
            </a:r>
            <a:r>
              <a:rPr lang="en-US" sz="1400" dirty="0" smtClean="0">
                <a:hlinkClick r:id="rId8"/>
              </a:rPr>
              <a:t>NDTL-123-2-Smith-Social_Basis_of_Learning-.pdf</a:t>
            </a:r>
            <a:r>
              <a:rPr lang="en-US" sz="1400" dirty="0" smtClean="0"/>
              <a:t>] </a:t>
            </a:r>
          </a:p>
          <a:p>
            <a:pPr lvl="1">
              <a:lnSpc>
                <a:spcPct val="80000"/>
              </a:lnSpc>
            </a:pPr>
            <a:r>
              <a:rPr lang="en-US" sz="1400" dirty="0" smtClean="0"/>
              <a:t>Smith, Sheppard, Johnson &amp; Johnson (2005) Pedagogies of Engagement [</a:t>
            </a:r>
            <a:r>
              <a:rPr lang="en-US" sz="1400" dirty="0" smtClean="0">
                <a:hlinkClick r:id="rId9"/>
              </a:rPr>
              <a:t>Smith-Pedagogies_of_Engagement.pdf</a:t>
            </a:r>
            <a:r>
              <a:rPr lang="en-US" sz="1400" dirty="0" smtClean="0"/>
              <a:t>] </a:t>
            </a:r>
          </a:p>
          <a:p>
            <a:pPr lvl="1">
              <a:lnSpc>
                <a:spcPct val="80000"/>
              </a:lnSpc>
            </a:pPr>
            <a:r>
              <a:rPr lang="en-US" sz="1400" dirty="0" smtClean="0"/>
              <a:t>Johnson, Johnson &amp; Smith. 1998. Cooperative learning returns to college: What evidence is there that it works? Change, 1998, 30 (4), 26-35. [</a:t>
            </a:r>
            <a:r>
              <a:rPr lang="en-US" sz="1400" dirty="0" smtClean="0">
                <a:hlinkClick r:id="rId10"/>
              </a:rPr>
              <a:t>CLReturnstoCollege.pdf</a:t>
            </a:r>
            <a:r>
              <a:rPr lang="en-US" sz="1400" dirty="0" smtClean="0"/>
              <a:t>] </a:t>
            </a:r>
          </a:p>
          <a:p>
            <a:pPr>
              <a:lnSpc>
                <a:spcPct val="80000"/>
              </a:lnSpc>
            </a:pPr>
            <a:r>
              <a:rPr lang="en-US" sz="1600" dirty="0" smtClean="0"/>
              <a:t>Other Resources</a:t>
            </a:r>
          </a:p>
          <a:p>
            <a:pPr lvl="1">
              <a:lnSpc>
                <a:spcPct val="80000"/>
              </a:lnSpc>
            </a:pPr>
            <a:r>
              <a:rPr lang="en-US" sz="1400" dirty="0" smtClean="0"/>
              <a:t>University of Delaware PBL web site – </a:t>
            </a:r>
            <a:r>
              <a:rPr lang="en-US" sz="1400" dirty="0" smtClean="0">
                <a:hlinkClick r:id="rId11"/>
              </a:rPr>
              <a:t>www.udel.edu/pbl</a:t>
            </a:r>
            <a:endParaRPr lang="en-US" sz="1400" dirty="0" smtClean="0"/>
          </a:p>
          <a:p>
            <a:pPr lvl="1">
              <a:lnSpc>
                <a:spcPct val="80000"/>
              </a:lnSpc>
            </a:pPr>
            <a:r>
              <a:rPr lang="en-US" sz="1400" dirty="0" smtClean="0"/>
              <a:t>PKAL – Pedagogies of Engagement – </a:t>
            </a:r>
            <a:r>
              <a:rPr lang="en-US" sz="1000" dirty="0" smtClean="0">
                <a:hlinkClick r:id="rId12"/>
              </a:rPr>
              <a:t>http://www.pkal.org/activities/PedagogiesOfEngagementSummit.cfm</a:t>
            </a:r>
            <a:endParaRPr lang="en-US" sz="1000" dirty="0" smtClean="0"/>
          </a:p>
          <a:p>
            <a:pPr lvl="1">
              <a:lnSpc>
                <a:spcPct val="80000"/>
              </a:lnSpc>
            </a:pPr>
            <a:r>
              <a:rPr lang="en-US" sz="1400" dirty="0" err="1" smtClean="0"/>
              <a:t>Fairweather</a:t>
            </a:r>
            <a:r>
              <a:rPr lang="en-US" sz="1400" dirty="0" smtClean="0"/>
              <a:t> (2008) Linking Evidence and Promising Practices in Science, Technology, Engineering, and Mathematics (STEM) Undergraduate Education</a:t>
            </a:r>
            <a:r>
              <a:rPr lang="en-US" sz="1000" dirty="0" smtClean="0"/>
              <a:t> - </a:t>
            </a:r>
            <a:r>
              <a:rPr lang="en-US" sz="1000" dirty="0" smtClean="0">
                <a:hlinkClick r:id="rId13"/>
              </a:rPr>
              <a:t>http://www7.nationalacademies.org/bose/Fairweather_CommissionedPaper.pdf</a:t>
            </a:r>
            <a:endParaRPr lang="en-US" sz="1000"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fld id="{3931102B-DBC7-4D9F-ADEE-8D192500C247}" type="slidenum">
              <a:rPr lang="en-US">
                <a:solidFill>
                  <a:srgbClr val="000000"/>
                </a:solidFill>
              </a:rPr>
              <a:pPr/>
              <a:t>6</a:t>
            </a:fld>
            <a:endParaRPr lang="en-US">
              <a:solidFill>
                <a:srgbClr val="000000"/>
              </a:solidFill>
            </a:endParaRPr>
          </a:p>
        </p:txBody>
      </p:sp>
      <p:pic>
        <p:nvPicPr>
          <p:cNvPr id="102402" name="Picture 2"/>
          <p:cNvPicPr>
            <a:picLocks noChangeAspect="1" noChangeArrowheads="1"/>
          </p:cNvPicPr>
          <p:nvPr/>
        </p:nvPicPr>
        <p:blipFill>
          <a:blip r:embed="rId4" cstate="print"/>
          <a:srcRect/>
          <a:stretch>
            <a:fillRect/>
          </a:stretch>
        </p:blipFill>
        <p:spPr bwMode="auto">
          <a:xfrm>
            <a:off x="152400" y="685800"/>
            <a:ext cx="2570163" cy="3276600"/>
          </a:xfrm>
          <a:prstGeom prst="rect">
            <a:avLst/>
          </a:prstGeom>
          <a:noFill/>
          <a:ln w="12700">
            <a:noFill/>
            <a:miter lim="800000"/>
            <a:headEnd type="none" w="sm" len="sm"/>
            <a:tailEnd type="none" w="sm" len="sm"/>
          </a:ln>
          <a:effectLst/>
        </p:spPr>
      </p:pic>
      <p:pic>
        <p:nvPicPr>
          <p:cNvPr id="102403" name="Picture 3"/>
          <p:cNvPicPr>
            <a:picLocks noChangeAspect="1" noChangeArrowheads="1"/>
          </p:cNvPicPr>
          <p:nvPr/>
        </p:nvPicPr>
        <p:blipFill>
          <a:blip r:embed="rId5" cstate="print"/>
          <a:srcRect/>
          <a:stretch>
            <a:fillRect/>
          </a:stretch>
        </p:blipFill>
        <p:spPr bwMode="auto">
          <a:xfrm>
            <a:off x="2819400" y="228600"/>
            <a:ext cx="5943600" cy="4635500"/>
          </a:xfrm>
          <a:prstGeom prst="rect">
            <a:avLst/>
          </a:prstGeom>
          <a:noFill/>
          <a:ln w="12700">
            <a:noFill/>
            <a:miter lim="800000"/>
            <a:headEnd type="none" w="sm" len="sm"/>
            <a:tailEnd type="none" w="sm" len="sm"/>
          </a:ln>
          <a:effectLst/>
        </p:spPr>
      </p:pic>
      <p:sp>
        <p:nvSpPr>
          <p:cNvPr id="102404" name="Rectangle 4"/>
          <p:cNvSpPr>
            <a:spLocks noChangeArrowheads="1"/>
          </p:cNvSpPr>
          <p:nvPr/>
        </p:nvSpPr>
        <p:spPr bwMode="auto">
          <a:xfrm>
            <a:off x="304800" y="5610225"/>
            <a:ext cx="8197850" cy="396875"/>
          </a:xfrm>
          <a:prstGeom prst="rect">
            <a:avLst/>
          </a:prstGeom>
          <a:noFill/>
          <a:ln w="12700">
            <a:noFill/>
            <a:miter lim="800000"/>
            <a:headEnd type="none" w="sm" len="sm"/>
            <a:tailEnd type="none" w="sm" len="sm"/>
          </a:ln>
          <a:effectLst/>
        </p:spPr>
        <p:txBody>
          <a:bodyPr wrap="none">
            <a:spAutoFit/>
          </a:bodyPr>
          <a:lstStyle/>
          <a:p>
            <a:pPr eaLnBrk="0" fontAlgn="base" hangingPunct="0">
              <a:spcBef>
                <a:spcPct val="0"/>
              </a:spcBef>
              <a:spcAft>
                <a:spcPct val="0"/>
              </a:spcAft>
            </a:pPr>
            <a:r>
              <a:rPr lang="en-US" sz="2000">
                <a:solidFill>
                  <a:srgbClr val="000000"/>
                </a:solidFill>
              </a:rPr>
              <a:t>http://www.aacu.org/advocacy/leap/documents/Re8097abcombined.pdf</a:t>
            </a:r>
          </a:p>
        </p:txBody>
      </p:sp>
    </p:spTree>
    <p:custDataLst>
      <p:tags r:id="rId1"/>
    </p:custDataLst>
    <p:extLst>
      <p:ext uri="{BB962C8B-B14F-4D97-AF65-F5344CB8AC3E}">
        <p14:creationId xmlns:p14="http://schemas.microsoft.com/office/powerpoint/2010/main" val="412364927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fld id="{65F9E6B3-556F-4F01-988C-3DADD984DD9E}" type="slidenum">
              <a:rPr lang="en-US">
                <a:solidFill>
                  <a:srgbClr val="000000"/>
                </a:solidFill>
              </a:rPr>
              <a:pPr/>
              <a:t>7</a:t>
            </a:fld>
            <a:endParaRPr lang="en-US">
              <a:solidFill>
                <a:srgbClr val="000000"/>
              </a:solidFill>
            </a:endParaRPr>
          </a:p>
        </p:txBody>
      </p:sp>
      <p:sp>
        <p:nvSpPr>
          <p:cNvPr id="104450" name="Rectangle 2"/>
          <p:cNvSpPr>
            <a:spLocks noGrp="1" noChangeArrowheads="1"/>
          </p:cNvSpPr>
          <p:nvPr>
            <p:ph type="title"/>
          </p:nvPr>
        </p:nvSpPr>
        <p:spPr>
          <a:xfrm>
            <a:off x="381000" y="304800"/>
            <a:ext cx="8229600" cy="1143000"/>
          </a:xfrm>
        </p:spPr>
        <p:txBody>
          <a:bodyPr/>
          <a:lstStyle/>
          <a:p>
            <a:r>
              <a:rPr lang="en-US" sz="3200"/>
              <a:t>Top Three Main Engineering Work Activities</a:t>
            </a:r>
            <a:r>
              <a:rPr lang="en-US" sz="4000"/>
              <a:t/>
            </a:r>
            <a:br>
              <a:rPr lang="en-US" sz="4000"/>
            </a:br>
            <a:endParaRPr lang="en-US" sz="2400"/>
          </a:p>
        </p:txBody>
      </p:sp>
      <p:sp>
        <p:nvSpPr>
          <p:cNvPr id="104451" name="Rectangle 3"/>
          <p:cNvSpPr>
            <a:spLocks noGrp="1" noChangeArrowheads="1"/>
          </p:cNvSpPr>
          <p:nvPr>
            <p:ph type="body" sz="half" idx="1"/>
          </p:nvPr>
        </p:nvSpPr>
        <p:spPr>
          <a:xfrm>
            <a:off x="762000" y="1600200"/>
            <a:ext cx="3810000" cy="4114800"/>
          </a:xfrm>
        </p:spPr>
        <p:txBody>
          <a:bodyPr/>
          <a:lstStyle/>
          <a:p>
            <a:pPr marL="533400" indent="-533400">
              <a:buFontTx/>
              <a:buNone/>
            </a:pPr>
            <a:r>
              <a:rPr lang="en-US" b="1"/>
              <a:t>Engineering Total</a:t>
            </a:r>
            <a:endParaRPr lang="en-US"/>
          </a:p>
          <a:p>
            <a:pPr marL="533400" indent="-533400"/>
            <a:r>
              <a:rPr lang="en-US"/>
              <a:t>Design – 36%</a:t>
            </a:r>
          </a:p>
          <a:p>
            <a:pPr marL="533400" indent="-533400"/>
            <a:r>
              <a:rPr lang="en-US"/>
              <a:t>Computer applications – 31%</a:t>
            </a:r>
          </a:p>
          <a:p>
            <a:pPr marL="533400" indent="-533400"/>
            <a:r>
              <a:rPr lang="en-US"/>
              <a:t>Management – 29%</a:t>
            </a:r>
          </a:p>
        </p:txBody>
      </p:sp>
      <p:sp>
        <p:nvSpPr>
          <p:cNvPr id="104452" name="Rectangle 4"/>
          <p:cNvSpPr>
            <a:spLocks noGrp="1" noChangeArrowheads="1"/>
          </p:cNvSpPr>
          <p:nvPr>
            <p:ph type="body" sz="half" idx="2"/>
          </p:nvPr>
        </p:nvSpPr>
        <p:spPr>
          <a:xfrm>
            <a:off x="4724400" y="1600200"/>
            <a:ext cx="3962400" cy="2819400"/>
          </a:xfrm>
        </p:spPr>
        <p:txBody>
          <a:bodyPr/>
          <a:lstStyle/>
          <a:p>
            <a:pPr marL="533400" indent="-533400">
              <a:lnSpc>
                <a:spcPct val="90000"/>
              </a:lnSpc>
              <a:buFontTx/>
              <a:buNone/>
            </a:pPr>
            <a:r>
              <a:rPr lang="en-US" b="1"/>
              <a:t>Civil/Architectural</a:t>
            </a:r>
            <a:endParaRPr lang="en-US"/>
          </a:p>
          <a:p>
            <a:pPr marL="533400" indent="-533400">
              <a:lnSpc>
                <a:spcPct val="90000"/>
              </a:lnSpc>
            </a:pPr>
            <a:r>
              <a:rPr lang="en-US"/>
              <a:t>Management – 45%</a:t>
            </a:r>
          </a:p>
          <a:p>
            <a:pPr marL="533400" indent="-533400">
              <a:lnSpc>
                <a:spcPct val="90000"/>
              </a:lnSpc>
            </a:pPr>
            <a:r>
              <a:rPr lang="en-US"/>
              <a:t>Design – 39%</a:t>
            </a:r>
          </a:p>
          <a:p>
            <a:pPr marL="533400" indent="-533400">
              <a:lnSpc>
                <a:spcPct val="90000"/>
              </a:lnSpc>
            </a:pPr>
            <a:r>
              <a:rPr lang="en-US"/>
              <a:t>Computer applications – 20%</a:t>
            </a:r>
          </a:p>
        </p:txBody>
      </p:sp>
      <p:sp>
        <p:nvSpPr>
          <p:cNvPr id="104453" name="Text Box 5"/>
          <p:cNvSpPr txBox="1">
            <a:spLocks noChangeArrowheads="1"/>
          </p:cNvSpPr>
          <p:nvPr/>
        </p:nvSpPr>
        <p:spPr bwMode="auto">
          <a:xfrm>
            <a:off x="609600" y="5181600"/>
            <a:ext cx="5181600" cy="1006475"/>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US" sz="2000">
                <a:solidFill>
                  <a:srgbClr val="000000"/>
                </a:solidFill>
              </a:rPr>
              <a:t>Burton, L., Parker, L, &amp; LeBold, W. 1998.  U.S. engineering career trends.  </a:t>
            </a:r>
            <a:r>
              <a:rPr lang="en-US" sz="2000" i="1">
                <a:solidFill>
                  <a:srgbClr val="000000"/>
                </a:solidFill>
              </a:rPr>
              <a:t>ASEE Prism</a:t>
            </a:r>
            <a:r>
              <a:rPr lang="en-US" sz="2000">
                <a:solidFill>
                  <a:srgbClr val="000000"/>
                </a:solidFill>
              </a:rPr>
              <a:t>, </a:t>
            </a:r>
            <a:r>
              <a:rPr lang="en-US" sz="2000" i="1">
                <a:solidFill>
                  <a:srgbClr val="000000"/>
                </a:solidFill>
              </a:rPr>
              <a:t>7</a:t>
            </a:r>
            <a:r>
              <a:rPr lang="en-US" sz="2000">
                <a:solidFill>
                  <a:srgbClr val="000000"/>
                </a:solidFill>
              </a:rPr>
              <a:t>(9), 18-21.</a:t>
            </a:r>
          </a:p>
        </p:txBody>
      </p:sp>
      <p:pic>
        <p:nvPicPr>
          <p:cNvPr id="2426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892078"/>
            <a:ext cx="2362200" cy="288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93080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fld id="{A996137E-BF0B-4C08-9D41-A73BC561C5B1}" type="slidenum">
              <a:rPr lang="en-US">
                <a:solidFill>
                  <a:srgbClr val="000000"/>
                </a:solidFill>
              </a:rPr>
              <a:pPr/>
              <a:t>8</a:t>
            </a:fld>
            <a:endParaRPr lang="en-US">
              <a:solidFill>
                <a:srgbClr val="000000"/>
              </a:solidFill>
            </a:endParaRPr>
          </a:p>
        </p:txBody>
      </p:sp>
      <p:pic>
        <p:nvPicPr>
          <p:cNvPr id="11266" name="Picture 2" descr="teamperf"/>
          <p:cNvPicPr>
            <a:picLocks noChangeAspect="1" noChangeArrowheads="1"/>
          </p:cNvPicPr>
          <p:nvPr/>
        </p:nvPicPr>
        <p:blipFill>
          <a:blip r:embed="rId4" cstate="print"/>
          <a:srcRect/>
          <a:stretch>
            <a:fillRect/>
          </a:stretch>
        </p:blipFill>
        <p:spPr bwMode="auto">
          <a:xfrm>
            <a:off x="1828800" y="533400"/>
            <a:ext cx="5646738" cy="5670550"/>
          </a:xfrm>
          <a:prstGeom prst="rect">
            <a:avLst/>
          </a:prstGeom>
          <a:noFill/>
        </p:spPr>
      </p:pic>
      <p:sp>
        <p:nvSpPr>
          <p:cNvPr id="11267" name="Text Box 3"/>
          <p:cNvSpPr txBox="1">
            <a:spLocks noChangeArrowheads="1"/>
          </p:cNvSpPr>
          <p:nvPr/>
        </p:nvSpPr>
        <p:spPr bwMode="auto">
          <a:xfrm>
            <a:off x="3048000" y="457200"/>
            <a:ext cx="3155950" cy="914400"/>
          </a:xfrm>
          <a:prstGeom prst="rect">
            <a:avLst/>
          </a:prstGeom>
          <a:noFill/>
          <a:ln w="12700">
            <a:noFill/>
            <a:miter lim="800000"/>
            <a:headEnd type="none" w="sm" len="sm"/>
            <a:tailEnd type="none" w="sm" len="sm"/>
          </a:ln>
          <a:effectLst/>
        </p:spPr>
        <p:txBody>
          <a:bodyPr wrap="none">
            <a:spAutoFit/>
          </a:bodyPr>
          <a:lstStyle/>
          <a:p>
            <a:pPr eaLnBrk="0" fontAlgn="base" hangingPunct="0">
              <a:spcBef>
                <a:spcPct val="0"/>
              </a:spcBef>
              <a:spcAft>
                <a:spcPct val="0"/>
              </a:spcAft>
            </a:pPr>
            <a:r>
              <a:rPr lang="en-US" sz="5400">
                <a:solidFill>
                  <a:srgbClr val="000000"/>
                </a:solidFill>
                <a:latin typeface="Times New Roman" pitchFamily="18" charset="0"/>
              </a:rPr>
              <a:t>Teamwork</a:t>
            </a:r>
          </a:p>
        </p:txBody>
      </p:sp>
    </p:spTree>
    <p:custDataLst>
      <p:tags r:id="rId1"/>
    </p:custDataLst>
    <p:extLst>
      <p:ext uri="{BB962C8B-B14F-4D97-AF65-F5344CB8AC3E}">
        <p14:creationId xmlns:p14="http://schemas.microsoft.com/office/powerpoint/2010/main" val="23534889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fld id="{9C6C9479-1C6F-4806-858E-83C60746D1D6}" type="slidenum">
              <a:rPr lang="en-US">
                <a:solidFill>
                  <a:srgbClr val="000000"/>
                </a:solidFill>
              </a:rPr>
              <a:pPr/>
              <a:t>9</a:t>
            </a:fld>
            <a:endParaRPr lang="en-US">
              <a:solidFill>
                <a:srgbClr val="000000"/>
              </a:solidFill>
            </a:endParaRPr>
          </a:p>
        </p:txBody>
      </p:sp>
      <p:sp>
        <p:nvSpPr>
          <p:cNvPr id="71682" name="Text Box 2"/>
          <p:cNvSpPr txBox="1">
            <a:spLocks noChangeArrowheads="1"/>
          </p:cNvSpPr>
          <p:nvPr/>
        </p:nvSpPr>
        <p:spPr bwMode="auto">
          <a:xfrm>
            <a:off x="365125" y="268288"/>
            <a:ext cx="8245475" cy="1631216"/>
          </a:xfrm>
          <a:prstGeom prst="rect">
            <a:avLst/>
          </a:prstGeom>
          <a:noFill/>
          <a:ln w="12700">
            <a:noFill/>
            <a:miter lim="800000"/>
            <a:headEnd type="none" w="sm" len="sm"/>
            <a:tailEnd type="none" w="sm" len="sm"/>
          </a:ln>
          <a:effectLst/>
        </p:spPr>
        <p:txBody>
          <a:bodyPr>
            <a:spAutoFit/>
          </a:bodyPr>
          <a:lstStyle/>
          <a:p>
            <a:pPr algn="ctr" eaLnBrk="0" fontAlgn="base" hangingPunct="0">
              <a:spcBef>
                <a:spcPct val="0"/>
              </a:spcBef>
              <a:spcAft>
                <a:spcPct val="0"/>
              </a:spcAft>
            </a:pPr>
            <a:r>
              <a:rPr lang="en-US" sz="2000" dirty="0">
                <a:solidFill>
                  <a:srgbClr val="000000"/>
                </a:solidFill>
              </a:rPr>
              <a:t>Characteristics of Effective Teams?</a:t>
            </a:r>
          </a:p>
          <a:p>
            <a:pPr eaLnBrk="0" fontAlgn="base" hangingPunct="0">
              <a:spcBef>
                <a:spcPct val="0"/>
              </a:spcBef>
              <a:spcAft>
                <a:spcPct val="0"/>
              </a:spcAft>
              <a:buFontTx/>
              <a:buChar char="•"/>
            </a:pPr>
            <a:r>
              <a:rPr lang="en-US" sz="2000" dirty="0">
                <a:solidFill>
                  <a:srgbClr val="000000"/>
                </a:solidFill>
              </a:rPr>
              <a:t> </a:t>
            </a:r>
            <a:r>
              <a:rPr lang="en-US" sz="2000" dirty="0" smtClean="0">
                <a:solidFill>
                  <a:srgbClr val="000000"/>
                </a:solidFill>
              </a:rPr>
              <a:t>?</a:t>
            </a:r>
            <a:endParaRPr lang="en-US" sz="2000" dirty="0" smtClean="0">
              <a:solidFill>
                <a:srgbClr val="000000"/>
              </a:solidFill>
            </a:endParaRPr>
          </a:p>
          <a:p>
            <a:pPr eaLnBrk="0" fontAlgn="base" hangingPunct="0">
              <a:spcBef>
                <a:spcPct val="0"/>
              </a:spcBef>
              <a:spcAft>
                <a:spcPct val="0"/>
              </a:spcAft>
              <a:buFontTx/>
              <a:buChar char="•"/>
            </a:pPr>
            <a:endParaRPr lang="en-US" sz="2000" dirty="0">
              <a:solidFill>
                <a:srgbClr val="000000"/>
              </a:solidFill>
            </a:endParaRPr>
          </a:p>
          <a:p>
            <a:pPr eaLnBrk="0" fontAlgn="base" hangingPunct="0">
              <a:spcBef>
                <a:spcPct val="0"/>
              </a:spcBef>
              <a:spcAft>
                <a:spcPct val="0"/>
              </a:spcAft>
              <a:buFontTx/>
              <a:buChar char="•"/>
            </a:pPr>
            <a:r>
              <a:rPr lang="en-US" sz="2000" dirty="0">
                <a:solidFill>
                  <a:srgbClr val="000000"/>
                </a:solidFill>
              </a:rPr>
              <a:t>?</a:t>
            </a:r>
          </a:p>
          <a:p>
            <a:pPr eaLnBrk="0" fontAlgn="base" hangingPunct="0">
              <a:spcBef>
                <a:spcPct val="0"/>
              </a:spcBef>
              <a:spcAft>
                <a:spcPct val="0"/>
              </a:spcAft>
              <a:buFontTx/>
              <a:buChar char="•"/>
            </a:pPr>
            <a:endParaRPr lang="en-US" sz="2000" dirty="0">
              <a:solidFill>
                <a:srgbClr val="000000"/>
              </a:solidFill>
            </a:endParaRPr>
          </a:p>
        </p:txBody>
      </p:sp>
    </p:spTree>
    <p:custDataLst>
      <p:tags r:id="rId1"/>
    </p:custDataLst>
    <p:extLst>
      <p:ext uri="{BB962C8B-B14F-4D97-AF65-F5344CB8AC3E}">
        <p14:creationId xmlns:p14="http://schemas.microsoft.com/office/powerpoint/2010/main" val="3342643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SLIDEGUID" val="66810C707F724EBEA5306C719133B7F7"/>
  <p:tag name="SLIDEID" val="66810C707F724EBEA5306C719133B7F7"/>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QUESTIONALIAS" val="Optimal Group Size?"/>
  <p:tag name="ANSWERSALIAS" val="2|smicln|3|smicln|4|smicln|5|smicln|6"/>
  <p:tag name="TOTALRESPONSES" val="26"/>
  <p:tag name="RESPONSECOUNT" val="26"/>
  <p:tag name="SLICED" val="False"/>
  <p:tag name="RESPONSES" val="3;3;3;4;3;-;5;3;2;4;3;4;3;2;2;-;2;3;4;3;5;4;2;3;-;3;4;3;3;"/>
  <p:tag name="CHARTSTRINGSTD" val="0 5 13 6 2"/>
  <p:tag name="CHARTSTRINGREV" val="2 6 13 5 0"/>
  <p:tag name="CHARTSTRINGSTDPER" val="0 0.192307692307692 0.5 0.230769230769231 0.0769230769230769"/>
  <p:tag name="CHARTSTRINGREVPER" val="0.0769230769230769 0.230769230769231 0.5 0.192307692307692 0"/>
  <p:tag name="RESPONSESGATHERED" val="False"/>
  <p:tag name="ANONYMOUSTEMP" val="False"/>
  <p:tag name="VALUES" val="No Value|smicln|No Value|smicln|No Value|smicln|No Value|smicln|No Value"/>
</p:tagLst>
</file>

<file path=ppt/tags/tag16.xml><?xml version="1.0" encoding="utf-8"?>
<p:tagLst xmlns:a="http://schemas.openxmlformats.org/drawingml/2006/main" xmlns:r="http://schemas.openxmlformats.org/officeDocument/2006/relationships" xmlns:p="http://schemas.openxmlformats.org/presentationml/2006/main">
  <p:tag name="CHARTTYPE" val="0"/>
</p:tagLst>
</file>

<file path=ppt/tags/tag17.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32"/>
  <p:tag name="BULLETTYPE" val="ppBulletArabicPeriod"/>
  <p:tag name="ANSWERTEXT" val="2&#10;3&#10;4&#10;5&#10;6"/>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SLIDEGUID" val="4A8071FCF8534D569EAF0C8AF5A7029D"/>
  <p:tag name="SLIDEID" val="4A8071FCF8534D569EAF0C8AF5A7029D"/>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QUESTIONALIAS" val="Group Selection?"/>
  <p:tag name="ANSWERSALIAS" val="Self selection|smicln|Random selection|smicln|Stratified random|smicln|Instructor assign|smicln|Other"/>
  <p:tag name="TOTALRESPONSES" val="29"/>
  <p:tag name="RESPONSECOUNT" val="29"/>
  <p:tag name="SLICED" val="False"/>
  <p:tag name="RESPONSES" val="1;4;1;1;1;2;1;3;1;3;1;1;3;1;3;-;1;3;2;2;1;1;3;1;1;2;3;1;2;1;"/>
  <p:tag name="CHARTSTRINGSTD" val="16 5 7 1 0"/>
  <p:tag name="CHARTSTRINGREV" val="0 1 7 5 16"/>
  <p:tag name="CHARTSTRINGSTDPER" val="0.551724137931034 0.172413793103448 0.241379310344828 0.0344827586206897 0"/>
  <p:tag name="CHARTSTRINGREVPER" val="0 0.0344827586206897 0.241379310344828 0.172413793103448 0.551724137931034"/>
  <p:tag name="RESPONSESGATHERED" val="False"/>
  <p:tag name="ANONYMOUSTEMP" val="False"/>
  <p:tag name="VALUES" val="No Value|smicln|No Value|smicln|No Value|smicln|No Value|smicln|No Valu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CHARTTYPE" val="0"/>
</p:tagLst>
</file>

<file path=ppt/tags/tag21.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73"/>
  <p:tag name="FONTSIZE" val="28"/>
  <p:tag name="BULLETTYPE" val="ppBulletArabicPeriod"/>
  <p:tag name="ANSWERTEXT" val="Self selection&#10;Random selection&#10;Stratified random&#10;Instructor assign&#10;Other"/>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Lst>
</file>

<file path=ppt/tags/tag39.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40.xml><?xml version="1.0" encoding="utf-8"?>
<p:tagLst xmlns:a="http://schemas.openxmlformats.org/drawingml/2006/main" xmlns:r="http://schemas.openxmlformats.org/officeDocument/2006/relationships" xmlns:p="http://schemas.openxmlformats.org/presentationml/2006/main">
  <p:tag name="NOPREFERENCE" val="False"/>
</p:tagLst>
</file>

<file path=ppt/tags/tag41.xml><?xml version="1.0" encoding="utf-8"?>
<p:tagLst xmlns:a="http://schemas.openxmlformats.org/drawingml/2006/main" xmlns:r="http://schemas.openxmlformats.org/officeDocument/2006/relationships" xmlns:p="http://schemas.openxmlformats.org/presentationml/2006/main">
  <p:tag name="NOPREFERENCE" val="False"/>
</p:tagLst>
</file>

<file path=ppt/tags/tag42.xml><?xml version="1.0" encoding="utf-8"?>
<p:tagLst xmlns:a="http://schemas.openxmlformats.org/drawingml/2006/main" xmlns:r="http://schemas.openxmlformats.org/officeDocument/2006/relationships" xmlns:p="http://schemas.openxmlformats.org/presentationml/2006/main">
  <p:tag name="NOPREFERENCE" val="False"/>
</p:tagLst>
</file>

<file path=ppt/tags/tag43.xml><?xml version="1.0" encoding="utf-8"?>
<p:tagLst xmlns:a="http://schemas.openxmlformats.org/drawingml/2006/main" xmlns:r="http://schemas.openxmlformats.org/officeDocument/2006/relationships" xmlns:p="http://schemas.openxmlformats.org/presentationml/2006/main">
  <p:tag name="NOPREFERENCE" val="False"/>
</p:tagLst>
</file>

<file path=ppt/tags/tag44.xml><?xml version="1.0" encoding="utf-8"?>
<p:tagLst xmlns:a="http://schemas.openxmlformats.org/drawingml/2006/main" xmlns:r="http://schemas.openxmlformats.org/officeDocument/2006/relationships" xmlns:p="http://schemas.openxmlformats.org/presentationml/2006/main">
  <p:tag name="NOPREFERENCE" val="False"/>
</p:tagLst>
</file>

<file path=ppt/tags/tag45.xml><?xml version="1.0" encoding="utf-8"?>
<p:tagLst xmlns:a="http://schemas.openxmlformats.org/drawingml/2006/main" xmlns:r="http://schemas.openxmlformats.org/officeDocument/2006/relationships" xmlns:p="http://schemas.openxmlformats.org/presentationml/2006/main">
  <p:tag name="NOPREFERENCE" val="False"/>
</p:tagLst>
</file>

<file path=ppt/tags/tag46.xml><?xml version="1.0" encoding="utf-8"?>
<p:tagLst xmlns:a="http://schemas.openxmlformats.org/drawingml/2006/main" xmlns:r="http://schemas.openxmlformats.org/officeDocument/2006/relationships" xmlns:p="http://schemas.openxmlformats.org/presentationml/2006/main">
  <p:tag name="NOPREFERENCE" val="False"/>
</p:tagLst>
</file>

<file path=ppt/tags/tag47.xml><?xml version="1.0" encoding="utf-8"?>
<p:tagLst xmlns:a="http://schemas.openxmlformats.org/drawingml/2006/main" xmlns:r="http://schemas.openxmlformats.org/officeDocument/2006/relationships" xmlns:p="http://schemas.openxmlformats.org/presentationml/2006/main">
  <p:tag name="NOPREFERENCE" val="False"/>
</p:tagLst>
</file>

<file path=ppt/tags/tag48.xml><?xml version="1.0" encoding="utf-8"?>
<p:tagLst xmlns:a="http://schemas.openxmlformats.org/drawingml/2006/main" xmlns:r="http://schemas.openxmlformats.org/officeDocument/2006/relationships" xmlns:p="http://schemas.openxmlformats.org/presentationml/2006/main">
  <p:tag name="NOPREFERENCE" val="False"/>
</p:tagLst>
</file>

<file path=ppt/tags/tag49.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50.xml><?xml version="1.0" encoding="utf-8"?>
<p:tagLst xmlns:a="http://schemas.openxmlformats.org/drawingml/2006/main" xmlns:r="http://schemas.openxmlformats.org/officeDocument/2006/relationships" xmlns:p="http://schemas.openxmlformats.org/presentationml/2006/main">
  <p:tag name="NOPREFERENCE" val="False"/>
</p:tagLst>
</file>

<file path=ppt/tags/tag51.xml><?xml version="1.0" encoding="utf-8"?>
<p:tagLst xmlns:a="http://schemas.openxmlformats.org/drawingml/2006/main" xmlns:r="http://schemas.openxmlformats.org/officeDocument/2006/relationships" xmlns:p="http://schemas.openxmlformats.org/presentationml/2006/main">
  <p:tag name="NOPREFERENCE" val="False"/>
</p:tagLst>
</file>

<file path=ppt/tags/tag52.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Blank Presentation">
  <a:themeElements>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Blank Presentation">
  <a:themeElements>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6_Blank Presentation">
  <a:themeElements>
    <a:clrScheme name="1_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9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1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Blank Presentation">
  <a:themeElements>
    <a:clrScheme name="1_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Blank Presentation">
  <a:themeElements>
    <a:clrScheme name="1_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Blank Presentation">
  <a:themeElements>
    <a:clrScheme name="1_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11842</TotalTime>
  <Words>2613</Words>
  <Application>Microsoft Office PowerPoint</Application>
  <PresentationFormat>On-screen Show (4:3)</PresentationFormat>
  <Paragraphs>488</Paragraphs>
  <Slides>55</Slides>
  <Notes>55</Notes>
  <HiddenSlides>8</HiddenSlides>
  <MMClips>0</MMClips>
  <ScaleCrop>false</ScaleCrop>
  <HeadingPairs>
    <vt:vector size="6" baseType="variant">
      <vt:variant>
        <vt:lpstr>Theme</vt:lpstr>
      </vt:variant>
      <vt:variant>
        <vt:i4>15</vt:i4>
      </vt:variant>
      <vt:variant>
        <vt:lpstr>Embedded OLE Servers</vt:lpstr>
      </vt:variant>
      <vt:variant>
        <vt:i4>2</vt:i4>
      </vt:variant>
      <vt:variant>
        <vt:lpstr>Slide Titles</vt:lpstr>
      </vt:variant>
      <vt:variant>
        <vt:i4>55</vt:i4>
      </vt:variant>
    </vt:vector>
  </HeadingPairs>
  <TitlesOfParts>
    <vt:vector size="72" baseType="lpstr">
      <vt:lpstr>Blank Presentation</vt:lpstr>
      <vt:lpstr>1_Blank Presentation</vt:lpstr>
      <vt:lpstr>3_Blank Presentation</vt:lpstr>
      <vt:lpstr>5_Blank Presentation</vt:lpstr>
      <vt:lpstr>7_Blank Presentation</vt:lpstr>
      <vt:lpstr>4_Office Theme</vt:lpstr>
      <vt:lpstr>8_Blank Presentation</vt:lpstr>
      <vt:lpstr>2_Default Design</vt:lpstr>
      <vt:lpstr>10_Blank Presentation</vt:lpstr>
      <vt:lpstr>1_Default Design</vt:lpstr>
      <vt:lpstr>2_Blank Presentation</vt:lpstr>
      <vt:lpstr>4_Blank Presentation</vt:lpstr>
      <vt:lpstr>6_Blank Presentation</vt:lpstr>
      <vt:lpstr>9_Blank Presentation</vt:lpstr>
      <vt:lpstr>11_Blank Presentation</vt:lpstr>
      <vt:lpstr>Chart</vt:lpstr>
      <vt:lpstr>Image</vt:lpstr>
      <vt:lpstr>Formal Cooperative Learning for Large Enrollment Classes</vt:lpstr>
      <vt:lpstr>Session 4 Layout</vt:lpstr>
      <vt:lpstr>Active Learning: Cooperation in the College Classroom </vt:lpstr>
      <vt:lpstr>PowerPoint Presentation</vt:lpstr>
      <vt:lpstr>PowerPoint Presentation</vt:lpstr>
      <vt:lpstr>PowerPoint Presentation</vt:lpstr>
      <vt:lpstr>Top Three Main Engineering Work Activities </vt:lpstr>
      <vt:lpstr>PowerPoint Presentation</vt:lpstr>
      <vt:lpstr>PowerPoint Presentation</vt:lpstr>
      <vt:lpstr>PowerPoint Presentation</vt:lpstr>
      <vt:lpstr>Six Basic Principles of Team Discipline</vt:lpstr>
      <vt:lpstr>PowerPoint Presentation</vt:lpstr>
      <vt:lpstr>PowerPoint Presentation</vt:lpstr>
      <vt:lpstr>PowerPoint Presentation</vt:lpstr>
      <vt:lpstr>Optimal Group Size?</vt:lpstr>
      <vt:lpstr>PowerPoint Presentation</vt:lpstr>
      <vt:lpstr>Group Selection?</vt:lpstr>
      <vt:lpstr>PowerPoint Presentation</vt:lpstr>
      <vt:lpstr>PowerPoint Presentation</vt:lpstr>
      <vt:lpstr>PowerPoint Presentation</vt:lpstr>
      <vt:lpstr>PowerPoint Presentation</vt:lpstr>
      <vt:lpstr>PowerPoint Presentation</vt:lpstr>
      <vt:lpstr>Cooperative Jigsaw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Challenge-Based Learning</vt:lpstr>
      <vt:lpstr>Challenge-Based Instruction                      with the Legacy Cycle</vt:lpstr>
      <vt:lpstr>PowerPoint Presentation</vt:lpstr>
      <vt:lpstr>PowerPoint Presentation</vt:lpstr>
      <vt:lpstr>PowerPoint Presentation</vt:lpstr>
      <vt:lpstr>PowerPoint Presentation</vt:lpstr>
      <vt:lpstr>PowerPoint Presentation</vt:lpstr>
      <vt:lpstr>Inside an Active Learning Classroom</vt:lpstr>
      <vt:lpstr>PowerPoint Presentation</vt:lpstr>
      <vt:lpstr>PowerPoint Presentation</vt:lpstr>
      <vt:lpstr>First Course Design Experience  UMN – Institute of Technology</vt:lpstr>
      <vt:lpstr>PowerPoint Presentation</vt:lpstr>
      <vt:lpstr>PowerPoint Presentation</vt:lpstr>
      <vt:lpstr>Active Learning: Cooperation in the College Classroom </vt:lpstr>
      <vt:lpstr>Cooperative Base Groups</vt:lpstr>
      <vt:lpstr>PowerPoint Presentation</vt:lpstr>
      <vt:lpstr>PowerPoint Presentation</vt:lpstr>
      <vt:lpstr>Designing and Implementing Cooperative Learning</vt:lpstr>
      <vt:lpstr>PowerPoint Presentation</vt:lpstr>
      <vt:lpstr>PowerPoint Presentation</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Elements of Effective Teaching</dc:title>
  <dc:creator>Karl Smith</dc:creator>
  <cp:lastModifiedBy>Karl A Smith</cp:lastModifiedBy>
  <cp:revision>58</cp:revision>
  <cp:lastPrinted>2013-05-30T17:50:18Z</cp:lastPrinted>
  <dcterms:created xsi:type="dcterms:W3CDTF">2010-10-23T17:38:44Z</dcterms:created>
  <dcterms:modified xsi:type="dcterms:W3CDTF">2013-07-20T18:17:27Z</dcterms:modified>
</cp:coreProperties>
</file>