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31" r:id="rId4"/>
    <p:sldMasterId id="2147483746" r:id="rId5"/>
    <p:sldMasterId id="2147483779" r:id="rId6"/>
    <p:sldMasterId id="2147483794" r:id="rId7"/>
    <p:sldMasterId id="2147483806" r:id="rId8"/>
    <p:sldMasterId id="2147483820" r:id="rId9"/>
    <p:sldMasterId id="2147483860" r:id="rId10"/>
    <p:sldMasterId id="2147483923" r:id="rId11"/>
    <p:sldMasterId id="2147483947" r:id="rId12"/>
    <p:sldMasterId id="2147483975" r:id="rId13"/>
    <p:sldMasterId id="2147484026" r:id="rId14"/>
    <p:sldMasterId id="2147484053" r:id="rId15"/>
  </p:sldMasterIdLst>
  <p:notesMasterIdLst>
    <p:notesMasterId r:id="rId72"/>
  </p:notesMasterIdLst>
  <p:handoutMasterIdLst>
    <p:handoutMasterId r:id="rId73"/>
  </p:handoutMasterIdLst>
  <p:sldIdLst>
    <p:sldId id="259" r:id="rId16"/>
    <p:sldId id="266" r:id="rId17"/>
    <p:sldId id="264" r:id="rId18"/>
    <p:sldId id="300" r:id="rId19"/>
    <p:sldId id="294" r:id="rId20"/>
    <p:sldId id="295" r:id="rId21"/>
    <p:sldId id="296" r:id="rId22"/>
    <p:sldId id="297" r:id="rId23"/>
    <p:sldId id="298" r:id="rId24"/>
    <p:sldId id="299" r:id="rId25"/>
    <p:sldId id="357" r:id="rId26"/>
    <p:sldId id="301" r:id="rId27"/>
    <p:sldId id="416" r:id="rId28"/>
    <p:sldId id="360" r:id="rId29"/>
    <p:sldId id="358" r:id="rId30"/>
    <p:sldId id="359" r:id="rId31"/>
    <p:sldId id="361" r:id="rId32"/>
    <p:sldId id="428" r:id="rId33"/>
    <p:sldId id="365" r:id="rId34"/>
    <p:sldId id="364" r:id="rId35"/>
    <p:sldId id="366" r:id="rId36"/>
    <p:sldId id="367" r:id="rId37"/>
    <p:sldId id="417" r:id="rId38"/>
    <p:sldId id="418" r:id="rId39"/>
    <p:sldId id="419" r:id="rId40"/>
    <p:sldId id="420" r:id="rId41"/>
    <p:sldId id="421" r:id="rId42"/>
    <p:sldId id="422"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90" r:id="rId63"/>
    <p:sldId id="412" r:id="rId64"/>
    <p:sldId id="271" r:id="rId65"/>
    <p:sldId id="423" r:id="rId66"/>
    <p:sldId id="424" r:id="rId67"/>
    <p:sldId id="287" r:id="rId68"/>
    <p:sldId id="413" r:id="rId69"/>
    <p:sldId id="427" r:id="rId70"/>
    <p:sldId id="356"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7" d="100"/>
          <a:sy n="127" d="100"/>
        </p:scale>
        <p:origin x="-32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6E9771-23EC-4B53-900C-2CCCBD869B92}" type="datetimeFigureOut">
              <a:rPr lang="en-US" smtClean="0"/>
              <a:pPr/>
              <a:t>9/3/2011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AA2294-AE1D-4A9C-81AE-6BA7BB56E69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91DD3-4999-4708-8919-F0262AE04323}" type="datetimeFigureOut">
              <a:rPr lang="en-US" smtClean="0"/>
              <a:pPr/>
              <a:t>9/3/2011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D65F0-E62D-400A-8B21-2C194ADE55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1FAC564-8FF3-40DD-94F7-85EF1EDBEBF5}" type="slidenum">
              <a:rPr lang="en-US">
                <a:solidFill>
                  <a:prstClr val="black"/>
                </a:solidFill>
              </a:rPr>
              <a:pPr/>
              <a:t>1</a:t>
            </a:fld>
            <a:endParaRPr lang="en-US">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p:spPr>
        <p:txBody>
          <a:bodyPr/>
          <a:lstStyle/>
          <a:p>
            <a:pPr defTabSz="939800"/>
            <a:fld id="{B0CA5AAD-E08B-44D9-A55A-2AC3C40B5618}" type="slidenum">
              <a:rPr lang="en-US" smtClean="0">
                <a:solidFill>
                  <a:prstClr val="black"/>
                </a:solidFill>
              </a:rPr>
              <a:pPr defTabSz="939800"/>
              <a:t>10</a:t>
            </a:fld>
            <a:endParaRPr lang="en-US" smtClean="0">
              <a:solidFill>
                <a:prstClr val="black"/>
              </a:solidFill>
            </a:endParaRP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914920" y="4343713"/>
            <a:ext cx="5028161" cy="4115425"/>
          </a:xfrm>
          <a:prstGeom prst="rect">
            <a:avLst/>
          </a:prstGeom>
          <a:noFill/>
          <a:ln w="9525">
            <a:noFill/>
            <a:miter lim="800000"/>
            <a:headEnd/>
            <a:tailEnd/>
          </a:ln>
        </p:spPr>
        <p:txBody>
          <a:bodyPr wrap="none" lIns="0" tIns="0" rIns="0" bIns="0"/>
          <a:lstStyle/>
          <a:p>
            <a:pPr defTabSz="915018" eaLnBrk="0" hangingPunct="0"/>
            <a:r>
              <a:rPr lang="en-US" sz="1200" dirty="0">
                <a:solidFill>
                  <a:srgbClr val="000000"/>
                </a:solidFill>
              </a:rPr>
              <a:t>8:30-9:30?Take copies of Active </a:t>
            </a:r>
            <a:r>
              <a:rPr lang="en-US" sz="1200" dirty="0" err="1">
                <a:solidFill>
                  <a:srgbClr val="000000"/>
                </a:solidFill>
              </a:rPr>
              <a:t>Lrn</a:t>
            </a:r>
            <a:r>
              <a:rPr lang="en-US" sz="1200" dirty="0">
                <a:solidFill>
                  <a:srgbClr val="000000"/>
                </a:solidFill>
              </a:rPr>
              <a:t>, HTMI, New Paradigms,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p:spPr>
        <p:txBody>
          <a:bodyPr/>
          <a:lstStyle/>
          <a:p>
            <a:pPr defTabSz="939800"/>
            <a:fld id="{2F2A4B82-F49B-41C4-96C8-ED5E7E4DC7E2}" type="slidenum">
              <a:rPr lang="en-US" smtClean="0">
                <a:solidFill>
                  <a:prstClr val="black"/>
                </a:solidFill>
              </a:rPr>
              <a:pPr defTabSz="939800"/>
              <a:t>12</a:t>
            </a:fld>
            <a:endParaRPr lang="en-US" smtClean="0">
              <a:solidFill>
                <a:prstClr val="black"/>
              </a:solidFill>
            </a:endParaRPr>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a:noFill/>
        </p:spPr>
        <p:txBody>
          <a:bodyPr/>
          <a:lstStyle/>
          <a:p>
            <a:pPr defTabSz="939800"/>
            <a:fld id="{F522668F-FBB0-48E5-A0B6-C684634B3743}" type="slidenum">
              <a:rPr lang="en-US" smtClean="0">
                <a:solidFill>
                  <a:prstClr val="black"/>
                </a:solidFill>
              </a:rPr>
              <a:pPr defTabSz="939800"/>
              <a:t>13</a:t>
            </a:fld>
            <a:endParaRPr lang="en-US" smtClean="0">
              <a:solidFill>
                <a:prstClr val="black"/>
              </a:solidFill>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914920" y="4343713"/>
            <a:ext cx="5028161" cy="4115425"/>
          </a:xfrm>
          <a:prstGeom prst="rect">
            <a:avLst/>
          </a:prstGeom>
          <a:noFill/>
          <a:ln w="9525">
            <a:noFill/>
            <a:miter lim="800000"/>
            <a:headEnd/>
            <a:tailEnd/>
          </a:ln>
        </p:spPr>
        <p:txBody>
          <a:bodyPr wrap="none" lIns="0" tIns="0" rIns="0" bIns="0"/>
          <a:lstStyle/>
          <a:p>
            <a:pPr defTabSz="915018" eaLnBrk="0" hangingPunct="0"/>
            <a:r>
              <a:rPr lang="en-US" sz="1200" dirty="0">
                <a:solidFill>
                  <a:srgbClr val="000000"/>
                </a:solidFill>
              </a:rPr>
              <a:t>8:30-9:30?Take copies of Active </a:t>
            </a:r>
            <a:r>
              <a:rPr lang="en-US" sz="1200" dirty="0" err="1">
                <a:solidFill>
                  <a:srgbClr val="000000"/>
                </a:solidFill>
              </a:rPr>
              <a:t>Lrn</a:t>
            </a:r>
            <a:r>
              <a:rPr lang="en-US" sz="1200" dirty="0">
                <a:solidFill>
                  <a:srgbClr val="000000"/>
                </a:solidFill>
              </a:rPr>
              <a:t>, HTMI, New Paradigms,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914920" y="4343713"/>
            <a:ext cx="5028161" cy="4115425"/>
          </a:xfrm>
          <a:prstGeom prst="rect">
            <a:avLst/>
          </a:prstGeom>
          <a:noFill/>
          <a:ln w="9525">
            <a:noFill/>
            <a:miter lim="800000"/>
            <a:headEnd/>
            <a:tailEnd/>
          </a:ln>
        </p:spPr>
        <p:txBody>
          <a:bodyPr wrap="none" lIns="0" tIns="0" rIns="0" bIns="0"/>
          <a:lstStyle/>
          <a:p>
            <a:pPr defTabSz="915018" eaLnBrk="0" hangingPunct="0"/>
            <a:r>
              <a:rPr lang="en-US" sz="1200" dirty="0">
                <a:solidFill>
                  <a:srgbClr val="000000"/>
                </a:solidFill>
              </a:rPr>
              <a:t>8:30-9:30?Take copies of Active </a:t>
            </a:r>
            <a:r>
              <a:rPr lang="en-US" sz="1200" dirty="0" err="1">
                <a:solidFill>
                  <a:srgbClr val="000000"/>
                </a:solidFill>
              </a:rPr>
              <a:t>Lrn</a:t>
            </a:r>
            <a:r>
              <a:rPr lang="en-US" sz="1200" dirty="0">
                <a:solidFill>
                  <a:srgbClr val="000000"/>
                </a:solidFill>
              </a:rPr>
              <a:t>, HTMI, New Paradigms,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EE6B5A6-1D3D-48F0-804B-B3C9AFB96434}" type="slidenum">
              <a:rPr lang="en-US" smtClean="0">
                <a:solidFill>
                  <a:prstClr val="black"/>
                </a:solidFill>
                <a:latin typeface="Arial" pitchFamily="34" charset="0"/>
              </a:rPr>
              <a:pPr/>
              <a:t>16</a:t>
            </a:fld>
            <a:endParaRPr lang="en-US" smtClean="0">
              <a:solidFill>
                <a:prstClr val="black"/>
              </a:solidFill>
              <a:latin typeface="Arial" pitchFamily="34" charset="0"/>
            </a:endParaRPr>
          </a:p>
        </p:txBody>
      </p:sp>
      <p:sp>
        <p:nvSpPr>
          <p:cNvPr id="122883" name="Rectangle 2"/>
          <p:cNvSpPr>
            <a:spLocks noGrp="1" noRot="1" noChangeAspect="1" noChangeArrowheads="1" noTextEdit="1"/>
          </p:cNvSpPr>
          <p:nvPr>
            <p:ph type="sldImg"/>
          </p:nvPr>
        </p:nvSpPr>
        <p:spPr>
          <a:xfrm>
            <a:off x="1143000" y="684213"/>
            <a:ext cx="4572000" cy="3429000"/>
          </a:xfrm>
          <a:ln/>
        </p:spPr>
      </p:sp>
      <p:sp>
        <p:nvSpPr>
          <p:cNvPr id="122884" name="Rectangle 3"/>
          <p:cNvSpPr>
            <a:spLocks noGrp="1" noChangeArrowheads="1"/>
          </p:cNvSpPr>
          <p:nvPr>
            <p:ph type="body" idx="1"/>
          </p:nvPr>
        </p:nvSpPr>
        <p:spPr>
          <a:xfrm>
            <a:off x="685800" y="4343713"/>
            <a:ext cx="5486400" cy="4115425"/>
          </a:xfrm>
          <a:noFill/>
          <a:ln/>
        </p:spPr>
        <p:txBody>
          <a:bodyPr lIns="91422" tIns="45712" rIns="91422" bIns="45712"/>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4BAA3C0-F3DB-42C7-9059-CC8DC6D1364A}" type="slidenum">
              <a:rPr lang="en-US" smtClean="0">
                <a:solidFill>
                  <a:prstClr val="black"/>
                </a:solidFill>
                <a:latin typeface="Arial" pitchFamily="34" charset="0"/>
              </a:rPr>
              <a:pPr/>
              <a:t>18</a:t>
            </a:fld>
            <a:endParaRPr lang="en-US" smtClean="0">
              <a:solidFill>
                <a:prstClr val="black"/>
              </a:solidFill>
              <a:latin typeface="Arial" pitchFamily="34" charset="0"/>
            </a:endParaRPr>
          </a:p>
        </p:txBody>
      </p:sp>
      <p:sp>
        <p:nvSpPr>
          <p:cNvPr id="97283" name="Rectangle 2"/>
          <p:cNvSpPr>
            <a:spLocks noGrp="1" noRot="1" noChangeAspect="1" noChangeArrowheads="1" noTextEdit="1"/>
          </p:cNvSpPr>
          <p:nvPr>
            <p:ph type="sldImg"/>
          </p:nvPr>
        </p:nvSpPr>
        <p:spPr>
          <a:xfrm>
            <a:off x="1143000" y="684213"/>
            <a:ext cx="4572000" cy="3429000"/>
          </a:xfrm>
          <a:ln/>
        </p:spPr>
      </p:sp>
      <p:sp>
        <p:nvSpPr>
          <p:cNvPr id="97284" name="Rectangle 3"/>
          <p:cNvSpPr>
            <a:spLocks noGrp="1" noChangeArrowheads="1"/>
          </p:cNvSpPr>
          <p:nvPr>
            <p:ph type="body" idx="1"/>
          </p:nvPr>
        </p:nvSpPr>
        <p:spPr>
          <a:xfrm>
            <a:off x="685800" y="4343713"/>
            <a:ext cx="5486400" cy="4115425"/>
          </a:xfrm>
          <a:noFill/>
          <a:ln/>
        </p:spPr>
        <p:txBody>
          <a:bodyPr lIns="91422" tIns="45712" rIns="91422" bIns="45712"/>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914400" y="4343400"/>
            <a:ext cx="5029200" cy="4114800"/>
          </a:xfrm>
          <a:prstGeom prst="rect">
            <a:avLst/>
          </a:prstGeom>
          <a:noFill/>
          <a:ln w="9525">
            <a:noFill/>
            <a:miter lim="800000"/>
            <a:headEnd/>
            <a:tailEnd/>
          </a:ln>
          <a:effectLst/>
        </p:spPr>
        <p:txBody>
          <a:bodyPr wrap="none" lIns="0" tIns="0" rIns="0" bIns="0"/>
          <a:lstStyle/>
          <a:p>
            <a:pPr eaLnBrk="0" fontAlgn="base" hangingPunct="0">
              <a:spcBef>
                <a:spcPct val="0"/>
              </a:spcBef>
              <a:spcAft>
                <a:spcPct val="0"/>
              </a:spcAft>
            </a:pPr>
            <a:r>
              <a:rPr lang="en-US" sz="1200">
                <a:solidFill>
                  <a:srgbClr val="000000"/>
                </a:solidFill>
                <a:latin typeface="Arial" pitchFamily="34" charset="0"/>
              </a:rPr>
              <a:t>8:30-9:30?Take copies of Active Lrn, HTMI, New Paradigms,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5CC27-4FFB-45B5-AF34-1B149BBCC873}" type="slidenum">
              <a:rPr lang="en-US">
                <a:solidFill>
                  <a:prstClr val="black"/>
                </a:solidFill>
              </a:rPr>
              <a:pPr/>
              <a:t>2</a:t>
            </a:fld>
            <a:endParaRPr lang="en-US">
              <a:solidFill>
                <a:prstClr val="black"/>
              </a:solidFill>
            </a:endParaRPr>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7D198B7-3157-42BE-96C6-2E3A3A93D078}" type="slidenum">
              <a:rPr lang="en-US">
                <a:solidFill>
                  <a:prstClr val="black"/>
                </a:solidFill>
              </a:rPr>
              <a:pPr/>
              <a:t>22</a:t>
            </a:fld>
            <a:endParaRPr lang="en-US">
              <a:solidFill>
                <a:prstClr val="black"/>
              </a:solidFill>
            </a:endParaRPr>
          </a:p>
        </p:txBody>
      </p:sp>
      <p:sp>
        <p:nvSpPr>
          <p:cNvPr id="90115" name="Rectangle 2"/>
          <p:cNvSpPr>
            <a:spLocks noGrp="1" noRot="1" noChangeAspect="1" noChangeArrowheads="1" noTextEdit="1"/>
          </p:cNvSpPr>
          <p:nvPr>
            <p:ph type="sldImg"/>
          </p:nvPr>
        </p:nvSpPr>
        <p:spPr>
          <a:xfrm>
            <a:off x="1144588" y="684213"/>
            <a:ext cx="4572000" cy="3429000"/>
          </a:xfrm>
          <a:ln/>
        </p:spPr>
      </p:sp>
      <p:sp>
        <p:nvSpPr>
          <p:cNvPr id="90116" name="Rectangle 3"/>
          <p:cNvSpPr>
            <a:spLocks noGrp="1" noChangeArrowheads="1"/>
          </p:cNvSpPr>
          <p:nvPr>
            <p:ph type="body" idx="1"/>
          </p:nvPr>
        </p:nvSpPr>
        <p:spPr>
          <a:xfrm>
            <a:off x="685800" y="4343713"/>
            <a:ext cx="5486400" cy="4115425"/>
          </a:xfrm>
          <a:noFill/>
          <a:ln/>
        </p:spPr>
        <p:txBody>
          <a:bodyPr lIns="91381" tIns="45690" rIns="91381" bIns="45690"/>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42B2B-2133-4308-82B5-F7B638E68206}" type="slidenum">
              <a:rPr lang="en-US">
                <a:solidFill>
                  <a:prstClr val="black"/>
                </a:solidFill>
              </a:rPr>
              <a:pPr/>
              <a:t>23</a:t>
            </a:fld>
            <a:endParaRPr lang="en-US">
              <a:solidFill>
                <a:prstClr val="black"/>
              </a:solidFill>
            </a:endParaRPr>
          </a:p>
        </p:txBody>
      </p:sp>
      <p:sp>
        <p:nvSpPr>
          <p:cNvPr id="238594" name="Rectangle 2"/>
          <p:cNvSpPr>
            <a:spLocks noGrp="1" noRot="1" noChangeAspect="1" noTextEdit="1"/>
          </p:cNvSpPr>
          <p:nvPr>
            <p:ph type="sldImg"/>
          </p:nvPr>
        </p:nvSpPr>
        <p:spPr>
          <a:xfrm>
            <a:off x="1178330" y="695807"/>
            <a:ext cx="4504459" cy="3389910"/>
          </a:xfrm>
          <a:ln/>
        </p:spPr>
      </p:sp>
      <p:sp>
        <p:nvSpPr>
          <p:cNvPr id="238595" name="Rectangle 3"/>
          <p:cNvSpPr>
            <a:spLocks noGrp="1"/>
          </p:cNvSpPr>
          <p:nvPr>
            <p:ph type="body" idx="1"/>
          </p:nvPr>
        </p:nvSpPr>
        <p:spPr>
          <a:xfrm>
            <a:off x="916480" y="4320260"/>
            <a:ext cx="5025043" cy="4160770"/>
          </a:xfrm>
        </p:spPr>
        <p:txBody>
          <a:bodyPr lIns="91388" tIns="45696" rIns="91388" bIns="45696"/>
          <a:lstStyle/>
          <a:p>
            <a:pPr eaLnBrk="1" hangingPunct="1"/>
            <a:r>
              <a:rPr lang="en-US" dirty="0" smtClean="0"/>
              <a:t>Models of how learning works – (1) learning</a:t>
            </a:r>
            <a:r>
              <a:rPr lang="en-US" baseline="0" dirty="0" smtClean="0"/>
              <a:t> as response strengthening, (2) learning as information acquisition, (3) learning as knowledge construction and (4) learning as social knowledge construction</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4440540E-DF73-47A4-A068-8BEF6EF7BA59}" type="slidenum">
              <a:rPr lang="en-US">
                <a:solidFill>
                  <a:prstClr val="black"/>
                </a:solidFill>
              </a:rPr>
              <a:pPr/>
              <a:t>24</a:t>
            </a:fld>
            <a:endParaRPr lang="en-US">
              <a:solidFill>
                <a:prstClr val="black"/>
              </a:solidFill>
            </a:endParaRPr>
          </a:p>
        </p:txBody>
      </p:sp>
      <p:sp>
        <p:nvSpPr>
          <p:cNvPr id="215043" name="Rectangle 2"/>
          <p:cNvSpPr>
            <a:spLocks noGrp="1" noRot="1" noChangeAspect="1" noChangeArrowheads="1" noTextEdit="1"/>
          </p:cNvSpPr>
          <p:nvPr>
            <p:ph type="sldImg"/>
          </p:nvPr>
        </p:nvSpPr>
        <p:spPr>
          <a:xfrm>
            <a:off x="1150274" y="684862"/>
            <a:ext cx="4557453" cy="3429000"/>
          </a:xfrm>
          <a:ln/>
        </p:spPr>
      </p:sp>
      <p:sp>
        <p:nvSpPr>
          <p:cNvPr id="215044" name="Rectangle 3"/>
          <p:cNvSpPr>
            <a:spLocks noGrp="1" noChangeArrowheads="1"/>
          </p:cNvSpPr>
          <p:nvPr>
            <p:ph type="body" idx="1"/>
          </p:nvPr>
        </p:nvSpPr>
        <p:spPr>
          <a:xfrm>
            <a:off x="914922" y="4343714"/>
            <a:ext cx="5028160" cy="4115426"/>
          </a:xfrm>
          <a:noFill/>
          <a:ln/>
        </p:spPr>
        <p:txBody>
          <a:bodyPr lIns="89900" tIns="44948" rIns="89900" bIns="44948"/>
          <a:lstStyle/>
          <a:p>
            <a:pPr>
              <a:spcBef>
                <a:spcPct val="0"/>
              </a:spcBef>
            </a:pPr>
            <a:endParaRPr lang="en-US" sz="25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C9F54-2311-4AAD-AFB9-7DC5860F5CB7}"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848EF89-D59C-4161-8D0B-7C94755E7CA6}" type="slidenum">
              <a:rPr lang="en-US">
                <a:solidFill>
                  <a:prstClr val="black"/>
                </a:solidFill>
              </a:rPr>
              <a:pPr/>
              <a:t>26</a:t>
            </a:fld>
            <a:endParaRPr lang="en-US">
              <a:solidFill>
                <a:prstClr val="black"/>
              </a:solidFill>
            </a:endParaRPr>
          </a:p>
        </p:txBody>
      </p:sp>
      <p:sp>
        <p:nvSpPr>
          <p:cNvPr id="145411" name="Rectangle 7"/>
          <p:cNvSpPr txBox="1">
            <a:spLocks noGrp="1" noChangeArrowheads="1"/>
          </p:cNvSpPr>
          <p:nvPr/>
        </p:nvSpPr>
        <p:spPr bwMode="auto">
          <a:xfrm>
            <a:off x="3884124" y="8685864"/>
            <a:ext cx="2972319" cy="456574"/>
          </a:xfrm>
          <a:prstGeom prst="rect">
            <a:avLst/>
          </a:prstGeom>
          <a:noFill/>
          <a:ln w="9525">
            <a:noFill/>
            <a:miter lim="800000"/>
            <a:headEnd/>
            <a:tailEnd/>
          </a:ln>
        </p:spPr>
        <p:txBody>
          <a:bodyPr lIns="91400" tIns="45700" rIns="91400" bIns="45700" anchor="b"/>
          <a:lstStyle/>
          <a:p>
            <a:pPr algn="r" defTabSz="914774" fontAlgn="base">
              <a:spcBef>
                <a:spcPct val="0"/>
              </a:spcBef>
              <a:spcAft>
                <a:spcPct val="0"/>
              </a:spcAft>
            </a:pPr>
            <a:fld id="{C659728F-D308-4054-AF74-0925C3CD1C3C}" type="slidenum">
              <a:rPr lang="en-US" sz="1100" smtClean="0">
                <a:solidFill>
                  <a:prstClr val="black"/>
                </a:solidFill>
                <a:latin typeface="Arial" charset="0"/>
              </a:rPr>
              <a:pPr algn="r" defTabSz="914774" fontAlgn="base">
                <a:spcBef>
                  <a:spcPct val="0"/>
                </a:spcBef>
                <a:spcAft>
                  <a:spcPct val="0"/>
                </a:spcAft>
              </a:pPr>
              <a:t>26</a:t>
            </a:fld>
            <a:endParaRPr lang="en-US" sz="1100" dirty="0" smtClean="0">
              <a:solidFill>
                <a:prstClr val="black"/>
              </a:solidFill>
              <a:latin typeface="Arial" charset="0"/>
            </a:endParaRPr>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p:spPr>
        <p:txBody>
          <a:bodyPr lIns="91400" tIns="45700" rIns="91400" bIns="45700"/>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B00BF36-9A27-4BCB-B123-25DA78729C77}" type="slidenum">
              <a:rPr lang="en-US">
                <a:solidFill>
                  <a:prstClr val="black"/>
                </a:solidFill>
              </a:rPr>
              <a:pPr/>
              <a:t>27</a:t>
            </a:fld>
            <a:endParaRPr lang="en-US">
              <a:solidFill>
                <a:prstClr val="black"/>
              </a:solidFill>
            </a:endParaRPr>
          </a:p>
        </p:txBody>
      </p:sp>
      <p:sp>
        <p:nvSpPr>
          <p:cNvPr id="129027" name="Slide Image Placeholder 1"/>
          <p:cNvSpPr>
            <a:spLocks noGrp="1" noRot="1" noChangeAspect="1" noTextEdit="1"/>
          </p:cNvSpPr>
          <p:nvPr>
            <p:ph type="sldImg"/>
          </p:nvPr>
        </p:nvSpPr>
        <p:spPr>
          <a:ln/>
        </p:spPr>
      </p:sp>
      <p:sp>
        <p:nvSpPr>
          <p:cNvPr id="129028" name="Notes Placeholder 2"/>
          <p:cNvSpPr>
            <a:spLocks noGrp="1"/>
          </p:cNvSpPr>
          <p:nvPr>
            <p:ph type="body" idx="1"/>
          </p:nvPr>
        </p:nvSpPr>
        <p:spPr>
          <a:noFill/>
          <a:ln/>
        </p:spPr>
        <p:txBody>
          <a:bodyPr lIns="91378" tIns="45690" rIns="91378" bIns="45690"/>
          <a:lstStyle/>
          <a:p>
            <a:pPr eaLnBrk="1" hangingPunct="1"/>
            <a:endParaRPr lang="en-US" dirty="0" smtClean="0">
              <a:latin typeface="Arial" pitchFamily="34" charset="0"/>
            </a:endParaRPr>
          </a:p>
        </p:txBody>
      </p:sp>
      <p:sp>
        <p:nvSpPr>
          <p:cNvPr id="129029" name="Slide Number Placeholder 3"/>
          <p:cNvSpPr txBox="1">
            <a:spLocks noGrp="1"/>
          </p:cNvSpPr>
          <p:nvPr/>
        </p:nvSpPr>
        <p:spPr bwMode="auto">
          <a:xfrm>
            <a:off x="3884124" y="8685864"/>
            <a:ext cx="2972319" cy="456575"/>
          </a:xfrm>
          <a:prstGeom prst="rect">
            <a:avLst/>
          </a:prstGeom>
          <a:noFill/>
          <a:ln w="9525">
            <a:noFill/>
            <a:miter lim="800000"/>
            <a:headEnd/>
            <a:tailEnd/>
          </a:ln>
        </p:spPr>
        <p:txBody>
          <a:bodyPr lIns="91378" tIns="45690" rIns="91378" bIns="45690" anchor="b"/>
          <a:lstStyle/>
          <a:p>
            <a:pPr algn="r" defTabSz="914720"/>
            <a:fld id="{FC3B4A25-DD4E-4818-B270-4EC491FF4736}" type="slidenum">
              <a:rPr lang="en-US" sz="1200">
                <a:solidFill>
                  <a:srgbClr val="000000"/>
                </a:solidFill>
              </a:rPr>
              <a:pPr algn="r" defTabSz="914720"/>
              <a:t>27</a:t>
            </a:fld>
            <a:endParaRPr lang="en-US" sz="1200" dirty="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914920" y="4343713"/>
            <a:ext cx="5028161" cy="4115425"/>
          </a:xfrm>
          <a:prstGeom prst="rect">
            <a:avLst/>
          </a:prstGeom>
          <a:noFill/>
          <a:ln w="9525">
            <a:noFill/>
            <a:miter lim="800000"/>
            <a:headEnd/>
            <a:tailEnd/>
          </a:ln>
        </p:spPr>
        <p:txBody>
          <a:bodyPr wrap="none" lIns="0" tIns="0" rIns="0" bIns="0"/>
          <a:lstStyle/>
          <a:p>
            <a:pPr defTabSz="915018" eaLnBrk="0" hangingPunct="0"/>
            <a:r>
              <a:rPr lang="en-US" sz="1200" dirty="0">
                <a:solidFill>
                  <a:srgbClr val="000000"/>
                </a:solidFill>
              </a:rPr>
              <a:t>8:30-9:30?Take copies of Active </a:t>
            </a:r>
            <a:r>
              <a:rPr lang="en-US" sz="1200" dirty="0" err="1">
                <a:solidFill>
                  <a:srgbClr val="000000"/>
                </a:solidFill>
              </a:rPr>
              <a:t>Lrn</a:t>
            </a:r>
            <a:r>
              <a:rPr lang="en-US" sz="1200" dirty="0">
                <a:solidFill>
                  <a:srgbClr val="000000"/>
                </a:solidFill>
              </a:rPr>
              <a:t>, HTMI, New Paradigms,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7"/>
          <p:cNvSpPr>
            <a:spLocks noGrp="1" noChangeArrowheads="1"/>
          </p:cNvSpPr>
          <p:nvPr>
            <p:ph type="sldNum" sz="quarter" idx="5"/>
          </p:nvPr>
        </p:nvSpPr>
        <p:spPr>
          <a:noFill/>
        </p:spPr>
        <p:txBody>
          <a:bodyPr/>
          <a:lstStyle/>
          <a:p>
            <a:pPr defTabSz="939800"/>
            <a:fld id="{18237D1C-1B3E-4B4B-AC9F-CD890860DDF4}" type="slidenum">
              <a:rPr lang="en-US" smtClean="0">
                <a:solidFill>
                  <a:prstClr val="black"/>
                </a:solidFill>
              </a:rPr>
              <a:pPr defTabSz="939800"/>
              <a:t>29</a:t>
            </a:fld>
            <a:endParaRPr lang="en-US" smtClean="0">
              <a:solidFill>
                <a:prstClr val="black"/>
              </a:solidFill>
            </a:endParaRPr>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p:spPr>
        <p:txBody>
          <a:bodyPr/>
          <a:lstStyle/>
          <a:p>
            <a:pPr defTabSz="939800"/>
            <a:fld id="{82776B06-4BE6-441C-90DC-61E90F0C2F3D}" type="slidenum">
              <a:rPr lang="en-US" smtClean="0">
                <a:solidFill>
                  <a:prstClr val="black"/>
                </a:solidFill>
              </a:rPr>
              <a:pPr defTabSz="939800"/>
              <a:t>30</a:t>
            </a:fld>
            <a:endParaRPr lang="en-US" smtClean="0">
              <a:solidFill>
                <a:prstClr val="black"/>
              </a:solidFill>
            </a:endParaRPr>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p:spPr>
        <p:txBody>
          <a:bodyPr/>
          <a:lstStyle/>
          <a:p>
            <a:pPr defTabSz="939800"/>
            <a:fld id="{369108E8-A255-4068-9B11-5C3136A8E4E8}" type="slidenum">
              <a:rPr lang="en-US" smtClean="0">
                <a:solidFill>
                  <a:srgbClr val="000000"/>
                </a:solidFill>
              </a:rPr>
              <a:pPr defTabSz="939800"/>
              <a:t>31</a:t>
            </a:fld>
            <a:endParaRPr lang="en-US" smtClean="0">
              <a:solidFill>
                <a:srgbClr val="000000"/>
              </a:solidFill>
            </a:endParaRPr>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xfrm>
            <a:off x="687659" y="4344630"/>
            <a:ext cx="5482683" cy="4113161"/>
          </a:xfrm>
          <a:noFill/>
          <a:ln/>
        </p:spPr>
        <p:txBody>
          <a:bodyPr/>
          <a:lstStyle/>
          <a:p>
            <a:pPr eaLnBrk="1" hangingPunct="1"/>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41" name="Rectangle 2"/>
          <p:cNvSpPr>
            <a:spLocks noChangeArrowheads="1"/>
          </p:cNvSpPr>
          <p:nvPr/>
        </p:nvSpPr>
        <p:spPr bwMode="auto">
          <a:xfrm>
            <a:off x="915330" y="4344630"/>
            <a:ext cx="5027341" cy="4113161"/>
          </a:xfrm>
          <a:prstGeom prst="rect">
            <a:avLst/>
          </a:prstGeom>
          <a:noFill/>
          <a:ln w="9525">
            <a:noFill/>
            <a:miter lim="800000"/>
            <a:headEnd/>
            <a:tailEnd/>
          </a:ln>
        </p:spPr>
        <p:txBody>
          <a:bodyPr wrap="none" lIns="0" tIns="0" rIns="0" bIns="0"/>
          <a:lstStyle/>
          <a:p>
            <a:pPr defTabSz="938213" eaLnBrk="0" fontAlgn="base" hangingPunct="0">
              <a:spcBef>
                <a:spcPct val="0"/>
              </a:spcBef>
              <a:spcAft>
                <a:spcPct val="0"/>
              </a:spcAft>
            </a:pPr>
            <a:r>
              <a:rPr lang="en-US" sz="1200">
                <a:solidFill>
                  <a:srgbClr val="000000"/>
                </a:solidFill>
                <a:cs typeface="Arial" charset="0"/>
              </a:rPr>
              <a:t>Table summarizes my perception of the shift.  A version of this table is available in New Paradigms for Engineering Education -- FIE Conf proceedings 97 (avail on the www)</a:t>
            </a:r>
          </a:p>
          <a:p>
            <a:pPr defTabSz="938213" eaLnBrk="0" fontAlgn="base" hangingPunct="0">
              <a:spcBef>
                <a:spcPct val="0"/>
              </a:spcBef>
              <a:spcAft>
                <a:spcPct val="0"/>
              </a:spcAft>
            </a:pPr>
            <a:endParaRPr lang="en-US" sz="1200">
              <a:solidFill>
                <a:srgbClr val="000000"/>
              </a:solidFill>
              <a:cs typeface="Arial" charset="0"/>
            </a:endParaRPr>
          </a:p>
          <a:p>
            <a:pPr defTabSz="938213" eaLnBrk="0" fontAlgn="base" hangingPunct="0">
              <a:spcBef>
                <a:spcPct val="0"/>
              </a:spcBef>
              <a:spcAft>
                <a:spcPct val="0"/>
              </a:spcAft>
            </a:pPr>
            <a:r>
              <a:rPr lang="en-US" sz="1200">
                <a:solidFill>
                  <a:srgbClr val="000000"/>
                </a:solidFill>
                <a:cs typeface="Arial" charset="0"/>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89" name="Rectangle 2"/>
          <p:cNvSpPr>
            <a:spLocks noChangeArrowheads="1"/>
          </p:cNvSpPr>
          <p:nvPr/>
        </p:nvSpPr>
        <p:spPr bwMode="auto">
          <a:xfrm>
            <a:off x="915330" y="4344630"/>
            <a:ext cx="5027341" cy="4113161"/>
          </a:xfrm>
          <a:prstGeom prst="rect">
            <a:avLst/>
          </a:prstGeom>
          <a:noFill/>
          <a:ln w="9525">
            <a:noFill/>
            <a:miter lim="800000"/>
            <a:headEnd/>
            <a:tailEnd/>
          </a:ln>
        </p:spPr>
        <p:txBody>
          <a:bodyPr wrap="none" lIns="0" tIns="0" rIns="0" bIns="0"/>
          <a:lstStyle/>
          <a:p>
            <a:pPr defTabSz="939800" eaLnBrk="0" fontAlgn="base" hangingPunct="0">
              <a:spcBef>
                <a:spcPct val="0"/>
              </a:spcBef>
              <a:spcAft>
                <a:spcPct val="0"/>
              </a:spcAft>
            </a:pPr>
            <a:r>
              <a:rPr lang="en-US" sz="1200">
                <a:solidFill>
                  <a:srgbClr val="000000"/>
                </a:solidFill>
                <a:latin typeface="Arial" charset="0"/>
                <a:cs typeface="Arial" charset="0"/>
              </a:rPr>
              <a:t>Table summarizes my perception of the shift.  A version of this table is available in New Paradigms for Engineering Education -- FIE Conf proceedings 97 (avail on the www)</a:t>
            </a:r>
          </a:p>
          <a:p>
            <a:pPr defTabSz="939800" eaLnBrk="0" fontAlgn="base" hangingPunct="0">
              <a:spcBef>
                <a:spcPct val="0"/>
              </a:spcBef>
              <a:spcAft>
                <a:spcPct val="0"/>
              </a:spcAft>
            </a:pPr>
            <a:endParaRPr lang="en-US" sz="1200">
              <a:solidFill>
                <a:srgbClr val="000000"/>
              </a:solidFill>
              <a:latin typeface="Arial" charset="0"/>
              <a:cs typeface="Arial" charset="0"/>
            </a:endParaRPr>
          </a:p>
          <a:p>
            <a:pPr defTabSz="939800" eaLnBrk="0" fontAlgn="base" hangingPunct="0">
              <a:spcBef>
                <a:spcPct val="0"/>
              </a:spcBef>
              <a:spcAft>
                <a:spcPct val="0"/>
              </a:spcAft>
            </a:pPr>
            <a:r>
              <a:rPr lang="en-US" sz="1200">
                <a:solidFill>
                  <a:srgbClr val="000000"/>
                </a:solidFill>
                <a:latin typeface="Arial" charset="0"/>
                <a:cs typeface="Arial" charset="0"/>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737" name="Rectangle 2"/>
          <p:cNvSpPr>
            <a:spLocks noChangeArrowheads="1"/>
          </p:cNvSpPr>
          <p:nvPr/>
        </p:nvSpPr>
        <p:spPr bwMode="auto">
          <a:xfrm>
            <a:off x="913006" y="4344630"/>
            <a:ext cx="5031988" cy="4113161"/>
          </a:xfrm>
          <a:prstGeom prst="rect">
            <a:avLst/>
          </a:prstGeom>
          <a:noFill/>
          <a:ln w="9525">
            <a:noFill/>
            <a:miter lim="800000"/>
            <a:headEnd/>
            <a:tailEnd/>
          </a:ln>
        </p:spPr>
        <p:txBody>
          <a:bodyPr wrap="none" lIns="0" tIns="0" rIns="0" bIns="0"/>
          <a:lstStyle/>
          <a:p>
            <a:pPr defTabSz="939800" eaLnBrk="0" fontAlgn="base" hangingPunct="0">
              <a:spcBef>
                <a:spcPct val="0"/>
              </a:spcBef>
              <a:spcAft>
                <a:spcPct val="0"/>
              </a:spcAft>
            </a:pPr>
            <a:r>
              <a:rPr lang="en-US" sz="1300">
                <a:solidFill>
                  <a:srgbClr val="000000"/>
                </a:solidFill>
                <a:latin typeface="Arial" charset="0"/>
                <a:cs typeface="Arial" charset="0"/>
              </a:rPr>
              <a:t>Table summarizes my perception of the shift.  A version of this table is available in New Paradigms for Engineering Education -- FIE Conf proceedings 97 (avail on the www)</a:t>
            </a:r>
          </a:p>
          <a:p>
            <a:pPr defTabSz="939800" eaLnBrk="0" fontAlgn="base" hangingPunct="0">
              <a:spcBef>
                <a:spcPct val="0"/>
              </a:spcBef>
              <a:spcAft>
                <a:spcPct val="0"/>
              </a:spcAft>
            </a:pPr>
            <a:endParaRPr lang="en-US" sz="1300">
              <a:solidFill>
                <a:srgbClr val="000000"/>
              </a:solidFill>
              <a:latin typeface="Arial" charset="0"/>
              <a:cs typeface="Arial" charset="0"/>
            </a:endParaRPr>
          </a:p>
          <a:p>
            <a:pPr defTabSz="939800" eaLnBrk="0" fontAlgn="base" hangingPunct="0">
              <a:spcBef>
                <a:spcPct val="0"/>
              </a:spcBef>
              <a:spcAft>
                <a:spcPct val="0"/>
              </a:spcAft>
            </a:pPr>
            <a:r>
              <a:rPr lang="en-US" sz="1300">
                <a:solidFill>
                  <a:srgbClr val="000000"/>
                </a:solidFill>
                <a:latin typeface="Arial" charset="0"/>
                <a:cs typeface="Arial" charset="0"/>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a:spLocks noGrp="1" noChangeArrowheads="1"/>
          </p:cNvSpPr>
          <p:nvPr>
            <p:ph type="sldNum" sz="quarter" idx="5"/>
          </p:nvPr>
        </p:nvSpPr>
        <p:spPr>
          <a:noFill/>
        </p:spPr>
        <p:txBody>
          <a:bodyPr/>
          <a:lstStyle/>
          <a:p>
            <a:pPr defTabSz="939800"/>
            <a:fld id="{6DFFAF86-E509-4C73-9BEE-873261A84185}" type="slidenum">
              <a:rPr lang="en-US" smtClean="0">
                <a:solidFill>
                  <a:srgbClr val="000000"/>
                </a:solidFill>
              </a:rPr>
              <a:pPr defTabSz="939800"/>
              <a:t>35</a:t>
            </a:fld>
            <a:endParaRPr lang="en-US" smtClean="0">
              <a:solidFill>
                <a:srgbClr val="000000"/>
              </a:solidFill>
            </a:endParaRPr>
          </a:p>
        </p:txBody>
      </p:sp>
      <p:sp>
        <p:nvSpPr>
          <p:cNvPr id="374786" name="Rectangle 2"/>
          <p:cNvSpPr>
            <a:spLocks noGrp="1" noRot="1" noChangeAspect="1" noChangeArrowheads="1" noTextEdit="1"/>
          </p:cNvSpPr>
          <p:nvPr>
            <p:ph type="sldImg"/>
          </p:nvPr>
        </p:nvSpPr>
        <p:spPr>
          <a:xfrm>
            <a:off x="1144588" y="685800"/>
            <a:ext cx="4570412" cy="3429000"/>
          </a:xfrm>
          <a:ln/>
        </p:spPr>
      </p:sp>
      <p:sp>
        <p:nvSpPr>
          <p:cNvPr id="374787" name="Rectangle 3"/>
          <p:cNvSpPr>
            <a:spLocks noGrp="1" noChangeArrowheads="1"/>
          </p:cNvSpPr>
          <p:nvPr>
            <p:ph type="body" idx="1"/>
          </p:nvPr>
        </p:nvSpPr>
        <p:spPr>
          <a:xfrm>
            <a:off x="685336" y="4344630"/>
            <a:ext cx="5487329" cy="4115209"/>
          </a:xfrm>
          <a:noFill/>
          <a:ln/>
        </p:spPr>
        <p:txBody>
          <a:bodyPr lIns="91823" tIns="45912" rIns="91823" bIns="45912"/>
          <a:lstStyle/>
          <a:p>
            <a:pPr eaLnBrk="1" hangingPunct="1"/>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Slide Image Placeholder 1"/>
          <p:cNvSpPr>
            <a:spLocks noGrp="1" noRot="1" noChangeAspect="1"/>
          </p:cNvSpPr>
          <p:nvPr>
            <p:ph type="sldImg"/>
          </p:nvPr>
        </p:nvSpPr>
        <p:spPr>
          <a:ln/>
        </p:spPr>
      </p:sp>
      <p:sp>
        <p:nvSpPr>
          <p:cNvPr id="376834" name="Notes Placeholder 2"/>
          <p:cNvSpPr>
            <a:spLocks noGrp="1"/>
          </p:cNvSpPr>
          <p:nvPr>
            <p:ph type="body" idx="1"/>
          </p:nvPr>
        </p:nvSpPr>
        <p:spPr>
          <a:noFill/>
          <a:ln/>
        </p:spPr>
        <p:txBody>
          <a:bodyPr/>
          <a:lstStyle/>
          <a:p>
            <a:endParaRPr lang="en-US" smtClean="0"/>
          </a:p>
        </p:txBody>
      </p:sp>
      <p:sp>
        <p:nvSpPr>
          <p:cNvPr id="376835" name="Slide Number Placeholder 3"/>
          <p:cNvSpPr>
            <a:spLocks noGrp="1"/>
          </p:cNvSpPr>
          <p:nvPr>
            <p:ph type="sldNum" sz="quarter" idx="5"/>
          </p:nvPr>
        </p:nvSpPr>
        <p:spPr>
          <a:noFill/>
        </p:spPr>
        <p:txBody>
          <a:bodyPr/>
          <a:lstStyle/>
          <a:p>
            <a:pPr defTabSz="939800"/>
            <a:fld id="{C002CF93-DBCA-439E-B855-B01E379D1A8F}" type="slidenum">
              <a:rPr lang="en-US" smtClean="0">
                <a:solidFill>
                  <a:srgbClr val="000000"/>
                </a:solidFill>
              </a:rPr>
              <a:pPr defTabSz="939800"/>
              <a:t>36</a:t>
            </a:fld>
            <a:endParaRPr lang="en-US" smtClean="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7"/>
          <p:cNvSpPr>
            <a:spLocks noGrp="1" noChangeArrowheads="1"/>
          </p:cNvSpPr>
          <p:nvPr>
            <p:ph type="sldNum" sz="quarter" idx="5"/>
          </p:nvPr>
        </p:nvSpPr>
        <p:spPr>
          <a:noFill/>
        </p:spPr>
        <p:txBody>
          <a:bodyPr/>
          <a:lstStyle/>
          <a:p>
            <a:pPr defTabSz="939800"/>
            <a:fld id="{4782CF10-F56E-4D86-BA2C-FFBE162F7742}" type="slidenum">
              <a:rPr lang="en-US" smtClean="0">
                <a:solidFill>
                  <a:srgbClr val="000000"/>
                </a:solidFill>
              </a:rPr>
              <a:pPr defTabSz="939800"/>
              <a:t>37</a:t>
            </a:fld>
            <a:endParaRPr lang="en-US" smtClean="0">
              <a:solidFill>
                <a:srgbClr val="000000"/>
              </a:solidFill>
            </a:endParaRPr>
          </a:p>
        </p:txBody>
      </p:sp>
      <p:sp>
        <p:nvSpPr>
          <p:cNvPr id="378882" name="Rectangle 2"/>
          <p:cNvSpPr>
            <a:spLocks noGrp="1" noRot="1" noChangeAspect="1" noChangeArrowheads="1" noTextEdit="1"/>
          </p:cNvSpPr>
          <p:nvPr>
            <p:ph type="sldImg"/>
          </p:nvPr>
        </p:nvSpPr>
        <p:spPr>
          <a:xfrm>
            <a:off x="1141413" y="685800"/>
            <a:ext cx="4575175" cy="3432175"/>
          </a:xfrm>
          <a:ln/>
        </p:spPr>
      </p:sp>
      <p:sp>
        <p:nvSpPr>
          <p:cNvPr id="378883" name="Rectangle 3"/>
          <p:cNvSpPr>
            <a:spLocks noGrp="1" noChangeArrowheads="1"/>
          </p:cNvSpPr>
          <p:nvPr>
            <p:ph type="body" idx="1"/>
          </p:nvPr>
        </p:nvSpPr>
        <p:spPr>
          <a:xfrm>
            <a:off x="685336" y="4344630"/>
            <a:ext cx="5487329" cy="4115209"/>
          </a:xfrm>
          <a:noFill/>
          <a:ln/>
        </p:spPr>
        <p:txBody>
          <a:bodyPr lIns="94228" tIns="47115" rIns="94228" bIns="47115"/>
          <a:lstStyle/>
          <a:p>
            <a:pPr eaLnBrk="1" hangingPunct="1"/>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7"/>
          <p:cNvSpPr>
            <a:spLocks noGrp="1" noChangeArrowheads="1"/>
          </p:cNvSpPr>
          <p:nvPr>
            <p:ph type="sldNum" sz="quarter" idx="5"/>
          </p:nvPr>
        </p:nvSpPr>
        <p:spPr>
          <a:noFill/>
        </p:spPr>
        <p:txBody>
          <a:bodyPr/>
          <a:lstStyle/>
          <a:p>
            <a:pPr defTabSz="939800"/>
            <a:fld id="{CF07B23F-7F53-4426-9C46-83898E99C421}" type="slidenum">
              <a:rPr lang="en-US" smtClean="0">
                <a:solidFill>
                  <a:srgbClr val="000000"/>
                </a:solidFill>
              </a:rPr>
              <a:pPr defTabSz="939800"/>
              <a:t>38</a:t>
            </a:fld>
            <a:endParaRPr lang="en-US" smtClean="0">
              <a:solidFill>
                <a:srgbClr val="000000"/>
              </a:solidFill>
            </a:endParaRPr>
          </a:p>
        </p:txBody>
      </p:sp>
      <p:sp>
        <p:nvSpPr>
          <p:cNvPr id="380930" name="Rectangle 2"/>
          <p:cNvSpPr>
            <a:spLocks noGrp="1" noRot="1" noChangeAspect="1" noTextEdit="1"/>
          </p:cNvSpPr>
          <p:nvPr>
            <p:ph type="sldImg"/>
          </p:nvPr>
        </p:nvSpPr>
        <p:spPr>
          <a:xfrm>
            <a:off x="1143000" y="685800"/>
            <a:ext cx="4572000" cy="3429000"/>
          </a:xfrm>
          <a:ln/>
        </p:spPr>
      </p:sp>
      <p:sp>
        <p:nvSpPr>
          <p:cNvPr id="380931" name="Rectangle 3"/>
          <p:cNvSpPr>
            <a:spLocks noGrp="1"/>
          </p:cNvSpPr>
          <p:nvPr>
            <p:ph type="body" idx="1"/>
          </p:nvPr>
        </p:nvSpPr>
        <p:spPr>
          <a:xfrm>
            <a:off x="685336" y="4344630"/>
            <a:ext cx="5487329" cy="4115209"/>
          </a:xfrm>
          <a:noFill/>
          <a:ln/>
        </p:spPr>
        <p:txBody>
          <a:bodyPr lIns="93979" tIns="46989" rIns="93979" bIns="46989"/>
          <a:lstStyle/>
          <a:p>
            <a:pPr eaLnBrk="1" hangingPunct="1"/>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7"/>
          <p:cNvSpPr>
            <a:spLocks noGrp="1" noChangeArrowheads="1"/>
          </p:cNvSpPr>
          <p:nvPr>
            <p:ph type="sldNum" sz="quarter" idx="5"/>
          </p:nvPr>
        </p:nvSpPr>
        <p:spPr>
          <a:noFill/>
        </p:spPr>
        <p:txBody>
          <a:bodyPr/>
          <a:lstStyle/>
          <a:p>
            <a:pPr defTabSz="939800"/>
            <a:fld id="{C2D0748B-1CEA-4A56-AFD6-843AD29934BD}" type="slidenum">
              <a:rPr lang="en-US" smtClean="0">
                <a:solidFill>
                  <a:srgbClr val="000000"/>
                </a:solidFill>
              </a:rPr>
              <a:pPr defTabSz="939800"/>
              <a:t>39</a:t>
            </a:fld>
            <a:endParaRPr lang="en-US" smtClean="0">
              <a:solidFill>
                <a:srgbClr val="000000"/>
              </a:solidFill>
            </a:endParaRPr>
          </a:p>
        </p:txBody>
      </p:sp>
      <p:sp>
        <p:nvSpPr>
          <p:cNvPr id="382978" name="Rectangle 2"/>
          <p:cNvSpPr>
            <a:spLocks noGrp="1" noRot="1" noChangeAspect="1" noChangeArrowheads="1" noTextEdit="1"/>
          </p:cNvSpPr>
          <p:nvPr>
            <p:ph type="sldImg"/>
          </p:nvPr>
        </p:nvSpPr>
        <p:spPr>
          <a:xfrm>
            <a:off x="1143000" y="685800"/>
            <a:ext cx="4572000" cy="3429000"/>
          </a:xfrm>
          <a:ln/>
        </p:spPr>
      </p:sp>
      <p:sp>
        <p:nvSpPr>
          <p:cNvPr id="382979" name="Rectangle 3"/>
          <p:cNvSpPr>
            <a:spLocks noGrp="1" noChangeArrowheads="1"/>
          </p:cNvSpPr>
          <p:nvPr>
            <p:ph type="body" idx="1"/>
          </p:nvPr>
        </p:nvSpPr>
        <p:spPr>
          <a:xfrm>
            <a:off x="685336" y="4344630"/>
            <a:ext cx="5487329" cy="4115209"/>
          </a:xfrm>
          <a:noFill/>
          <a:ln/>
        </p:spPr>
        <p:txBody>
          <a:bodyPr lIns="92469" tIns="46233" rIns="92469" bIns="46233"/>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89" name="Rectangle 2"/>
          <p:cNvSpPr>
            <a:spLocks noChangeArrowheads="1"/>
          </p:cNvSpPr>
          <p:nvPr/>
        </p:nvSpPr>
        <p:spPr bwMode="auto">
          <a:xfrm>
            <a:off x="915330" y="4344630"/>
            <a:ext cx="5027341" cy="4113161"/>
          </a:xfrm>
          <a:prstGeom prst="rect">
            <a:avLst/>
          </a:prstGeom>
          <a:noFill/>
          <a:ln w="9525">
            <a:noFill/>
            <a:miter lim="800000"/>
            <a:headEnd/>
            <a:tailEnd/>
          </a:ln>
        </p:spPr>
        <p:txBody>
          <a:bodyPr wrap="none" lIns="0" tIns="0" rIns="0" bIns="0"/>
          <a:lstStyle/>
          <a:p>
            <a:pPr defTabSz="939800" eaLnBrk="0" fontAlgn="base" hangingPunct="0">
              <a:spcBef>
                <a:spcPct val="0"/>
              </a:spcBef>
              <a:spcAft>
                <a:spcPct val="0"/>
              </a:spcAft>
            </a:pPr>
            <a:r>
              <a:rPr lang="en-US" sz="1200">
                <a:solidFill>
                  <a:srgbClr val="000000"/>
                </a:solidFill>
                <a:latin typeface="Arial" charset="0"/>
                <a:cs typeface="Arial" charset="0"/>
              </a:rPr>
              <a:t>8:30-9:30?Take copies of Active Lrn, HTMI, New Paradigms,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7"/>
          <p:cNvSpPr>
            <a:spLocks noGrp="1" noChangeArrowheads="1"/>
          </p:cNvSpPr>
          <p:nvPr>
            <p:ph type="sldNum" sz="quarter" idx="5"/>
          </p:nvPr>
        </p:nvSpPr>
        <p:spPr>
          <a:noFill/>
        </p:spPr>
        <p:txBody>
          <a:bodyPr/>
          <a:lstStyle/>
          <a:p>
            <a:pPr defTabSz="939800"/>
            <a:fld id="{8C0FB208-F31C-4F33-8D99-7184A108C3E2}" type="slidenum">
              <a:rPr lang="en-US" smtClean="0">
                <a:solidFill>
                  <a:srgbClr val="000000"/>
                </a:solidFill>
              </a:rPr>
              <a:pPr defTabSz="939800"/>
              <a:t>40</a:t>
            </a:fld>
            <a:endParaRPr lang="en-US" smtClean="0">
              <a:solidFill>
                <a:srgbClr val="000000"/>
              </a:solidFill>
            </a:endParaRPr>
          </a:p>
        </p:txBody>
      </p:sp>
      <p:sp>
        <p:nvSpPr>
          <p:cNvPr id="385026" name="Rectangle 2"/>
          <p:cNvSpPr>
            <a:spLocks noGrp="1" noRot="1" noChangeAspect="1" noChangeArrowheads="1" noTextEdit="1"/>
          </p:cNvSpPr>
          <p:nvPr>
            <p:ph type="sldImg"/>
          </p:nvPr>
        </p:nvSpPr>
        <p:spPr>
          <a:xfrm>
            <a:off x="1143000" y="685800"/>
            <a:ext cx="4572000" cy="3429000"/>
          </a:xfrm>
          <a:ln/>
        </p:spPr>
      </p:sp>
      <p:sp>
        <p:nvSpPr>
          <p:cNvPr id="385027" name="Rectangle 3"/>
          <p:cNvSpPr>
            <a:spLocks noGrp="1" noChangeArrowheads="1"/>
          </p:cNvSpPr>
          <p:nvPr>
            <p:ph type="body" idx="1"/>
          </p:nvPr>
        </p:nvSpPr>
        <p:spPr>
          <a:xfrm>
            <a:off x="685336" y="4344630"/>
            <a:ext cx="5487329" cy="4115209"/>
          </a:xfrm>
          <a:noFill/>
          <a:ln/>
        </p:spPr>
        <p:txBody>
          <a:bodyPr lIns="92469" tIns="46233" rIns="92469" bIns="46233"/>
          <a:lstStyle/>
          <a:p>
            <a:pPr eaLnBrk="1" hangingPunct="1"/>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Slide Image Placeholder 1"/>
          <p:cNvSpPr>
            <a:spLocks noGrp="1" noRot="1" noChangeAspect="1"/>
          </p:cNvSpPr>
          <p:nvPr>
            <p:ph type="sldImg"/>
          </p:nvPr>
        </p:nvSpPr>
        <p:spPr>
          <a:ln/>
        </p:spPr>
      </p:sp>
      <p:sp>
        <p:nvSpPr>
          <p:cNvPr id="387074" name="Notes Placeholder 2"/>
          <p:cNvSpPr>
            <a:spLocks noGrp="1"/>
          </p:cNvSpPr>
          <p:nvPr>
            <p:ph type="body" idx="1"/>
          </p:nvPr>
        </p:nvSpPr>
        <p:spPr>
          <a:noFill/>
          <a:ln/>
        </p:spPr>
        <p:txBody>
          <a:bodyPr/>
          <a:lstStyle/>
          <a:p>
            <a:endParaRPr lang="en-US" smtClean="0"/>
          </a:p>
        </p:txBody>
      </p:sp>
      <p:sp>
        <p:nvSpPr>
          <p:cNvPr id="387075" name="Slide Number Placeholder 3"/>
          <p:cNvSpPr>
            <a:spLocks noGrp="1"/>
          </p:cNvSpPr>
          <p:nvPr>
            <p:ph type="sldNum" sz="quarter" idx="5"/>
          </p:nvPr>
        </p:nvSpPr>
        <p:spPr>
          <a:noFill/>
        </p:spPr>
        <p:txBody>
          <a:bodyPr/>
          <a:lstStyle/>
          <a:p>
            <a:pPr defTabSz="939800"/>
            <a:fld id="{CDA8768C-DCA4-4D67-B906-DD952DD0BFC2}" type="slidenum">
              <a:rPr lang="en-US" smtClean="0">
                <a:solidFill>
                  <a:srgbClr val="000000"/>
                </a:solidFill>
              </a:rPr>
              <a:pPr defTabSz="939800"/>
              <a:t>41</a:t>
            </a:fld>
            <a:endParaRPr lang="en-US"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7"/>
          <p:cNvSpPr>
            <a:spLocks noGrp="1" noChangeArrowheads="1"/>
          </p:cNvSpPr>
          <p:nvPr>
            <p:ph type="sldNum" sz="quarter" idx="5"/>
          </p:nvPr>
        </p:nvSpPr>
        <p:spPr>
          <a:noFill/>
        </p:spPr>
        <p:txBody>
          <a:bodyPr/>
          <a:lstStyle/>
          <a:p>
            <a:pPr defTabSz="939800"/>
            <a:fld id="{3364B6CB-2DB4-441B-8A31-E63403DD6289}" type="slidenum">
              <a:rPr lang="en-US" smtClean="0">
                <a:solidFill>
                  <a:srgbClr val="000000"/>
                </a:solidFill>
              </a:rPr>
              <a:pPr defTabSz="939800"/>
              <a:t>42</a:t>
            </a:fld>
            <a:endParaRPr lang="en-US" smtClean="0">
              <a:solidFill>
                <a:srgbClr val="000000"/>
              </a:solidFill>
            </a:endParaRPr>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a:noFill/>
          <a:ln/>
        </p:spPr>
        <p:txBody>
          <a:bodyPr lIns="92477" tIns="46239" rIns="92477" bIns="46239"/>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7"/>
          <p:cNvSpPr>
            <a:spLocks noGrp="1" noChangeArrowheads="1"/>
          </p:cNvSpPr>
          <p:nvPr>
            <p:ph type="sldNum" sz="quarter" idx="5"/>
          </p:nvPr>
        </p:nvSpPr>
        <p:spPr>
          <a:noFill/>
        </p:spPr>
        <p:txBody>
          <a:bodyPr/>
          <a:lstStyle/>
          <a:p>
            <a:pPr defTabSz="939800"/>
            <a:fld id="{CB3DB3DB-2245-4E17-A0A9-8D54E4719EB8}" type="slidenum">
              <a:rPr lang="en-US" smtClean="0">
                <a:solidFill>
                  <a:srgbClr val="000000"/>
                </a:solidFill>
              </a:rPr>
              <a:pPr defTabSz="939800"/>
              <a:t>43</a:t>
            </a:fld>
            <a:endParaRPr lang="en-US" smtClean="0">
              <a:solidFill>
                <a:srgbClr val="000000"/>
              </a:solidFill>
            </a:endParaRPr>
          </a:p>
        </p:txBody>
      </p:sp>
      <p:sp>
        <p:nvSpPr>
          <p:cNvPr id="391170" name="Rectangle 2"/>
          <p:cNvSpPr>
            <a:spLocks noGrp="1" noRot="1" noChangeAspect="1" noChangeArrowheads="1" noTextEdit="1"/>
          </p:cNvSpPr>
          <p:nvPr>
            <p:ph type="sldImg"/>
          </p:nvPr>
        </p:nvSpPr>
        <p:spPr>
          <a:xfrm>
            <a:off x="1143000" y="685800"/>
            <a:ext cx="4572000" cy="3429000"/>
          </a:xfrm>
          <a:ln/>
        </p:spPr>
      </p:sp>
      <p:sp>
        <p:nvSpPr>
          <p:cNvPr id="391171" name="Rectangle 3"/>
          <p:cNvSpPr>
            <a:spLocks noGrp="1" noChangeArrowheads="1"/>
          </p:cNvSpPr>
          <p:nvPr>
            <p:ph type="body" idx="1"/>
          </p:nvPr>
        </p:nvSpPr>
        <p:spPr>
          <a:xfrm>
            <a:off x="915330" y="4344630"/>
            <a:ext cx="5027341" cy="4115209"/>
          </a:xfrm>
          <a:noFill/>
          <a:ln/>
        </p:spPr>
        <p:txBody>
          <a:bodyPr lIns="94012" tIns="47006" rIns="94012" bIns="47006"/>
          <a:lstStyle/>
          <a:p>
            <a:pPr eaLnBrk="1" hangingPunct="1"/>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Slide Image Placeholder 1"/>
          <p:cNvSpPr>
            <a:spLocks noGrp="1" noRot="1" noChangeAspect="1"/>
          </p:cNvSpPr>
          <p:nvPr>
            <p:ph type="sldImg"/>
          </p:nvPr>
        </p:nvSpPr>
        <p:spPr>
          <a:ln/>
        </p:spPr>
      </p:sp>
      <p:sp>
        <p:nvSpPr>
          <p:cNvPr id="393218" name="Notes Placeholder 2"/>
          <p:cNvSpPr>
            <a:spLocks noGrp="1"/>
          </p:cNvSpPr>
          <p:nvPr>
            <p:ph type="body" idx="1"/>
          </p:nvPr>
        </p:nvSpPr>
        <p:spPr>
          <a:noFill/>
          <a:ln/>
        </p:spPr>
        <p:txBody>
          <a:bodyPr/>
          <a:lstStyle/>
          <a:p>
            <a:endParaRPr lang="en-US" smtClean="0"/>
          </a:p>
        </p:txBody>
      </p:sp>
      <p:sp>
        <p:nvSpPr>
          <p:cNvPr id="393219" name="Slide Number Placeholder 3"/>
          <p:cNvSpPr>
            <a:spLocks noGrp="1"/>
          </p:cNvSpPr>
          <p:nvPr>
            <p:ph type="sldNum" sz="quarter" idx="5"/>
          </p:nvPr>
        </p:nvSpPr>
        <p:spPr>
          <a:noFill/>
        </p:spPr>
        <p:txBody>
          <a:bodyPr/>
          <a:lstStyle/>
          <a:p>
            <a:pPr defTabSz="939800"/>
            <a:fld id="{39FD197A-DE47-4369-890C-3E58CE9BBD52}" type="slidenum">
              <a:rPr lang="en-US" smtClean="0">
                <a:solidFill>
                  <a:srgbClr val="000000"/>
                </a:solidFill>
              </a:rPr>
              <a:pPr defTabSz="939800"/>
              <a:t>44</a:t>
            </a:fld>
            <a:endParaRPr lang="en-US" smtClean="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Slide Image Placeholder 1"/>
          <p:cNvSpPr>
            <a:spLocks noGrp="1" noRot="1" noChangeAspect="1"/>
          </p:cNvSpPr>
          <p:nvPr>
            <p:ph type="sldImg"/>
          </p:nvPr>
        </p:nvSpPr>
        <p:spPr>
          <a:ln/>
        </p:spPr>
      </p:sp>
      <p:sp>
        <p:nvSpPr>
          <p:cNvPr id="395266" name="Notes Placeholder 2"/>
          <p:cNvSpPr>
            <a:spLocks noGrp="1"/>
          </p:cNvSpPr>
          <p:nvPr>
            <p:ph type="body" idx="1"/>
          </p:nvPr>
        </p:nvSpPr>
        <p:spPr>
          <a:noFill/>
          <a:ln/>
        </p:spPr>
        <p:txBody>
          <a:bodyPr/>
          <a:lstStyle/>
          <a:p>
            <a:endParaRPr lang="en-US" smtClean="0"/>
          </a:p>
        </p:txBody>
      </p:sp>
      <p:sp>
        <p:nvSpPr>
          <p:cNvPr id="395267" name="Slide Number Placeholder 3"/>
          <p:cNvSpPr>
            <a:spLocks noGrp="1"/>
          </p:cNvSpPr>
          <p:nvPr>
            <p:ph type="sldNum" sz="quarter" idx="5"/>
          </p:nvPr>
        </p:nvSpPr>
        <p:spPr>
          <a:noFill/>
        </p:spPr>
        <p:txBody>
          <a:bodyPr/>
          <a:lstStyle/>
          <a:p>
            <a:pPr defTabSz="939800"/>
            <a:fld id="{04A4897E-C694-4097-941E-7783420645FE}" type="slidenum">
              <a:rPr lang="en-US" smtClean="0">
                <a:solidFill>
                  <a:srgbClr val="000000"/>
                </a:solidFill>
              </a:rPr>
              <a:pPr defTabSz="939800"/>
              <a:t>45</a:t>
            </a:fld>
            <a:endParaRPr lang="en-US" smtClean="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Slide Image Placeholder 1"/>
          <p:cNvSpPr>
            <a:spLocks noGrp="1" noRot="1" noChangeAspect="1"/>
          </p:cNvSpPr>
          <p:nvPr>
            <p:ph type="sldImg"/>
          </p:nvPr>
        </p:nvSpPr>
        <p:spPr>
          <a:ln/>
        </p:spPr>
      </p:sp>
      <p:sp>
        <p:nvSpPr>
          <p:cNvPr id="397314" name="Notes Placeholder 2"/>
          <p:cNvSpPr>
            <a:spLocks noGrp="1"/>
          </p:cNvSpPr>
          <p:nvPr>
            <p:ph type="body" idx="1"/>
          </p:nvPr>
        </p:nvSpPr>
        <p:spPr>
          <a:noFill/>
          <a:ln/>
        </p:spPr>
        <p:txBody>
          <a:bodyPr/>
          <a:lstStyle/>
          <a:p>
            <a:endParaRPr lang="en-US" smtClean="0"/>
          </a:p>
        </p:txBody>
      </p:sp>
      <p:sp>
        <p:nvSpPr>
          <p:cNvPr id="397315" name="Slide Number Placeholder 3"/>
          <p:cNvSpPr>
            <a:spLocks noGrp="1"/>
          </p:cNvSpPr>
          <p:nvPr>
            <p:ph type="sldNum" sz="quarter" idx="5"/>
          </p:nvPr>
        </p:nvSpPr>
        <p:spPr>
          <a:noFill/>
        </p:spPr>
        <p:txBody>
          <a:bodyPr/>
          <a:lstStyle/>
          <a:p>
            <a:pPr defTabSz="939800"/>
            <a:fld id="{9CDF764B-E42D-4D66-9E68-3465A58AE92B}" type="slidenum">
              <a:rPr lang="en-US" smtClean="0">
                <a:solidFill>
                  <a:srgbClr val="000000"/>
                </a:solidFill>
              </a:rPr>
              <a:pPr defTabSz="939800"/>
              <a:t>46</a:t>
            </a:fld>
            <a:endParaRPr lang="en-US" smtClean="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Slide Image Placeholder 1"/>
          <p:cNvSpPr>
            <a:spLocks noGrp="1" noRot="1" noChangeAspect="1"/>
          </p:cNvSpPr>
          <p:nvPr>
            <p:ph type="sldImg"/>
          </p:nvPr>
        </p:nvSpPr>
        <p:spPr>
          <a:ln/>
        </p:spPr>
      </p:sp>
      <p:sp>
        <p:nvSpPr>
          <p:cNvPr id="399362" name="Notes Placeholder 2"/>
          <p:cNvSpPr>
            <a:spLocks noGrp="1"/>
          </p:cNvSpPr>
          <p:nvPr>
            <p:ph type="body" idx="1"/>
          </p:nvPr>
        </p:nvSpPr>
        <p:spPr>
          <a:noFill/>
          <a:ln/>
        </p:spPr>
        <p:txBody>
          <a:bodyPr/>
          <a:lstStyle/>
          <a:p>
            <a:endParaRPr lang="en-US" smtClean="0"/>
          </a:p>
        </p:txBody>
      </p:sp>
      <p:sp>
        <p:nvSpPr>
          <p:cNvPr id="399363" name="Slide Number Placeholder 3"/>
          <p:cNvSpPr>
            <a:spLocks noGrp="1"/>
          </p:cNvSpPr>
          <p:nvPr>
            <p:ph type="sldNum" sz="quarter" idx="5"/>
          </p:nvPr>
        </p:nvSpPr>
        <p:spPr>
          <a:noFill/>
        </p:spPr>
        <p:txBody>
          <a:bodyPr/>
          <a:lstStyle/>
          <a:p>
            <a:pPr defTabSz="939800"/>
            <a:fld id="{4DC8596E-DE5D-4082-BCA3-2B9C272AF22F}" type="slidenum">
              <a:rPr lang="en-US" smtClean="0">
                <a:solidFill>
                  <a:srgbClr val="000000"/>
                </a:solidFill>
              </a:rPr>
              <a:pPr defTabSz="939800"/>
              <a:t>47</a:t>
            </a:fld>
            <a:endParaRPr lang="en-US" smtClean="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C9F54-2311-4AAD-AFB9-7DC5860F5CB7}"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4106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922" tIns="44961" rIns="89922" bIns="44961"/>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p:spPr>
        <p:txBody>
          <a:bodyPr/>
          <a:lstStyle/>
          <a:p>
            <a:pPr defTabSz="939800"/>
            <a:fld id="{3DA67E5A-D5F7-4A82-AE19-97175162551E}" type="slidenum">
              <a:rPr lang="en-US" smtClean="0">
                <a:solidFill>
                  <a:srgbClr val="000000"/>
                </a:solidFill>
              </a:rPr>
              <a:pPr defTabSz="939800"/>
              <a:t>5</a:t>
            </a:fld>
            <a:endParaRPr lang="en-US" smtClean="0">
              <a:solidFill>
                <a:srgbClr val="000000"/>
              </a:solidFill>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p:spPr>
        <p:txBody>
          <a:bodyPr/>
          <a:lstStyle/>
          <a:p>
            <a:r>
              <a:rPr lang="en-US" smtClean="0"/>
              <a:t>In this seminar I plan to provide links between my experience as a researcher and an innovation that I’m associated with. I’m using Denning and Dunhams (2010) definition of innovation as the adoption of a new practice in a community. Several researchers argue that a principal aspect of innovation is novel combinations, and I will highlight this aspect, too. Individual reflection – what link between research and innovation are you or would you like to be know for?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914400" y="4343400"/>
            <a:ext cx="5029200" cy="4114800"/>
          </a:xfrm>
          <a:prstGeom prst="rect">
            <a:avLst/>
          </a:prstGeom>
          <a:noFill/>
          <a:ln w="9525">
            <a:noFill/>
            <a:miter lim="800000"/>
            <a:headEnd/>
            <a:tailEnd/>
          </a:ln>
          <a:effectLst/>
        </p:spPr>
        <p:txBody>
          <a:bodyPr wrap="none" lIns="0" tIns="0" rIns="0" bIns="0"/>
          <a:lstStyle/>
          <a:p>
            <a:r>
              <a:rPr lang="en-US" sz="1200">
                <a:solidFill>
                  <a:srgbClr val="000000"/>
                </a:solidFill>
              </a:rPr>
              <a:t>Table summarizes my perception of the shift.  A version of this table is available in New Paradigms for Engineering Education -- FIE Conf proceedings 97 (avail on the www)</a:t>
            </a:r>
          </a:p>
          <a:p>
            <a:endParaRPr lang="en-US" sz="1200">
              <a:solidFill>
                <a:srgbClr val="000000"/>
              </a:solidFill>
            </a:endParaRPr>
          </a:p>
          <a:p>
            <a:r>
              <a:rPr lang="en-US" sz="1200">
                <a:solidFill>
                  <a:srgbClr val="000000"/>
                </a:solidFill>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latin typeface="+mn-lt"/>
                <a:ea typeface="+mn-ea"/>
                <a:cs typeface="+mn-cs"/>
              </a:rPr>
              <a:t>Effective learning depends on the performance of the students, not the teacher.  It is an evocative process, not a performance.</a:t>
            </a:r>
          </a:p>
          <a:p>
            <a:r>
              <a:rPr lang="en-US" dirty="0" smtClean="0">
                <a:solidFill>
                  <a:schemeClr val="tx1"/>
                </a:solidFill>
                <a:latin typeface="+mn-lt"/>
                <a:ea typeface="+mn-ea"/>
                <a:cs typeface="+mn-cs"/>
              </a:rPr>
              <a:t>New information results in meaningful learning when it </a:t>
            </a:r>
            <a:r>
              <a:rPr lang="en-US" b="1" dirty="0" smtClean="0">
                <a:solidFill>
                  <a:schemeClr val="tx1"/>
                </a:solidFill>
                <a:latin typeface="+mn-lt"/>
                <a:ea typeface="+mn-ea"/>
                <a:cs typeface="+mn-cs"/>
              </a:rPr>
              <a:t>connects</a:t>
            </a:r>
            <a:r>
              <a:rPr lang="en-US" dirty="0" smtClean="0">
                <a:solidFill>
                  <a:schemeClr val="tx1"/>
                </a:solidFill>
                <a:latin typeface="+mn-lt"/>
                <a:ea typeface="+mn-ea"/>
                <a:cs typeface="+mn-cs"/>
              </a:rPr>
              <a:t> with what is already known.  </a:t>
            </a:r>
            <a:r>
              <a:rPr lang="en-US" dirty="0" err="1" smtClean="0">
                <a:solidFill>
                  <a:schemeClr val="tx1"/>
                </a:solidFill>
                <a:latin typeface="+mn-lt"/>
                <a:ea typeface="+mn-ea"/>
                <a:cs typeface="+mn-cs"/>
              </a:rPr>
              <a:t>Ausubel</a:t>
            </a:r>
            <a:r>
              <a:rPr lang="en-US" dirty="0" smtClean="0">
                <a:solidFill>
                  <a:schemeClr val="tx1"/>
                </a:solidFill>
                <a:latin typeface="+mn-lt"/>
                <a:ea typeface="+mn-ea"/>
                <a:cs typeface="+mn-cs"/>
              </a:rPr>
              <a:t> said, "find out what a student knows and then teach accordingly."</a:t>
            </a:r>
          </a:p>
          <a:p>
            <a:endParaRPr lang="en-US" dirty="0"/>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58810-6DDA-4434-BE03-AD3D4E977EC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58810-6DDA-4434-BE03-AD3D4E977EC7}"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25D81-61F9-4BBA-9A2B-875AE7940368}" type="slidenum">
              <a:rPr lang="en-US">
                <a:solidFill>
                  <a:prstClr val="black"/>
                </a:solidFill>
              </a:rPr>
              <a:pPr/>
              <a:t>55</a:t>
            </a:fld>
            <a:endParaRPr lang="en-US">
              <a:solidFill>
                <a:prstClr val="black"/>
              </a:solidFill>
            </a:endParaRPr>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lIns="89926" tIns="44962" rIns="89926" bIns="44962"/>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2"/>
          <p:cNvSpPr>
            <a:spLocks noGrp="1" noRot="1" noChangeAspect="1" noTextEdit="1"/>
          </p:cNvSpPr>
          <p:nvPr>
            <p:ph type="sldImg"/>
          </p:nvPr>
        </p:nvSpPr>
        <p:spPr>
          <a:ln/>
        </p:spPr>
      </p:sp>
      <p:sp>
        <p:nvSpPr>
          <p:cNvPr id="460802"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p:spPr>
        <p:txBody>
          <a:bodyPr/>
          <a:lstStyle/>
          <a:p>
            <a:pPr defTabSz="939800"/>
            <a:fld id="{5F98487F-4D5B-4BDC-A3A5-19AC733378E6}" type="slidenum">
              <a:rPr lang="en-US" smtClean="0">
                <a:solidFill>
                  <a:prstClr val="black"/>
                </a:solidFill>
              </a:rPr>
              <a:pPr defTabSz="939800"/>
              <a:t>6</a:t>
            </a:fld>
            <a:endParaRPr lang="en-US" smtClean="0">
              <a:solidFill>
                <a:prstClr val="black"/>
              </a:solidFill>
            </a:endParaRP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p:spPr>
        <p:txBody>
          <a:bodyPr/>
          <a:lstStyle/>
          <a:p>
            <a:r>
              <a:rPr lang="en-US" smtClean="0"/>
              <a:t>My process metallurgy experience was at interfaces, which I think helped position me for work at the engineering and education interface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p:spPr>
        <p:txBody>
          <a:bodyPr/>
          <a:lstStyle/>
          <a:p>
            <a:pPr defTabSz="939800"/>
            <a:fld id="{653E7D12-8D41-480C-BCDA-20CB198ECE17}" type="slidenum">
              <a:rPr lang="en-US" smtClean="0">
                <a:solidFill>
                  <a:prstClr val="black"/>
                </a:solidFill>
              </a:rPr>
              <a:pPr defTabSz="939800"/>
              <a:t>7</a:t>
            </a:fld>
            <a:endParaRPr lang="en-US" smtClean="0">
              <a:solidFill>
                <a:prstClr val="black"/>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p:spPr>
        <p:txBody>
          <a:bodyPr/>
          <a:lstStyle/>
          <a:p>
            <a:pPr defTabSz="939800"/>
            <a:fld id="{353A1EBE-9229-4A4E-98EE-0B3B7EB42A25}" type="slidenum">
              <a:rPr lang="en-US" smtClean="0">
                <a:solidFill>
                  <a:prstClr val="black"/>
                </a:solidFill>
              </a:rPr>
              <a:pPr defTabSz="939800"/>
              <a:t>8</a:t>
            </a:fld>
            <a:endParaRPr lang="en-US" smtClean="0">
              <a:solidFill>
                <a:prstClr val="black"/>
              </a:solidFill>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p:spPr>
        <p:txBody>
          <a:bodyPr/>
          <a:lstStyle/>
          <a:p>
            <a:pPr defTabSz="939800"/>
            <a:fld id="{587A673F-071B-420A-A6DD-9B6A1E79FAEE}" type="slidenum">
              <a:rPr lang="en-US" smtClean="0">
                <a:solidFill>
                  <a:prstClr val="black"/>
                </a:solidFill>
              </a:rPr>
              <a:pPr defTabSz="939800"/>
              <a:t>9</a:t>
            </a:fld>
            <a:endParaRPr lang="en-US" smtClean="0">
              <a:solidFill>
                <a:prstClr val="black"/>
              </a:solidFill>
            </a:endParaRPr>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FCF985E0-3D22-4DBF-88FD-65E51BE8ED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2B80C4-7A02-4148-898C-D1B731A7743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31F9D36-F2B3-4A34-88F1-DA496D44BE5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C0B900-CFAB-47A8-B897-DE70ACCE17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fld id="{4A7553F2-E4AA-4E93-8695-D47045E90E7A}"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vl1pPr>
          </a:lstStyle>
          <a:p>
            <a:pPr>
              <a:defRPr/>
            </a:pPr>
            <a:fld id="{F4D88102-09E9-4F4D-8029-0876A62D0979}" type="slidenum">
              <a:rPr lang="en-US"/>
              <a:pPr>
                <a:defRPr/>
              </a:pPr>
              <a:t>‹#›</a:t>
            </a:fld>
            <a:endParaRPr lang="en-US"/>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D9192401-613F-47F3-B00B-83BE7C1AF45A}"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BFDDCFDA-DEBB-42A5-BB24-1CD7FD183991}" type="slidenum">
              <a:rPr lang="en-US"/>
              <a:pPr>
                <a:defRPr/>
              </a:pPr>
              <a:t>‹#›</a:t>
            </a:fld>
            <a:endParaRPr lang="en-US"/>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E1BCFEC9-39F1-4C1F-A26C-F0D0A2D1A2BE}"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7189F631-59C5-4EB0-8013-85DB19BE60D7}" type="slidenum">
              <a:rPr lang="en-US"/>
              <a:pPr>
                <a:defRPr/>
              </a:pPr>
              <a:t>‹#›</a:t>
            </a:fld>
            <a:endParaRPr lang="en-US"/>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8AD6088B-E5CF-4093-8AB0-77A1FBCF6EE4}"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5486D974-5CA7-4247-B49A-B5E380BC1143}" type="slidenum">
              <a:rPr lang="en-US"/>
              <a:pPr>
                <a:defRPr/>
              </a:pPr>
              <a:t>‹#›</a:t>
            </a:fld>
            <a:endParaRPr lang="en-US"/>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fld id="{81F3B01E-B1A3-4389-B5E1-6BF9AE0FC1BB}"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vl1pPr>
          </a:lstStyle>
          <a:p>
            <a:pPr>
              <a:defRPr/>
            </a:pPr>
            <a:fld id="{D8A22220-A6D8-4A73-A610-C129CCA37504}" type="slidenum">
              <a:rPr lang="en-US"/>
              <a:pPr>
                <a:defRPr/>
              </a:pPr>
              <a:t>‹#›</a:t>
            </a:fld>
            <a:endParaRPr lang="en-US"/>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A96130EF-212A-427A-9398-15198B552E30}"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FA518B9B-11E1-4987-83D3-3C82F5701419}" type="slidenum">
              <a:rPr lang="en-US"/>
              <a:pPr>
                <a:defRPr/>
              </a:pPr>
              <a:t>‹#›</a:t>
            </a:fld>
            <a:endParaRPr lang="en-US"/>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3B0C97E2-264C-432C-B641-E9F5C3D7DFA2}"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1857F6C-BC9B-4E5A-B329-08A89A17E7C8}" type="slidenum">
              <a:rPr lang="en-US"/>
              <a:pPr>
                <a:defRPr/>
              </a:pPr>
              <a:t>‹#›</a:t>
            </a:fld>
            <a:endParaRPr lang="en-US"/>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B4792184-AAB8-47D6-B373-CE6FEB03125C}"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06BADB4-101E-4422-8E82-329A180B5FF9}" type="slidenum">
              <a:rPr lang="en-US"/>
              <a:pPr>
                <a:defRPr/>
              </a:pPr>
              <a:t>‹#›</a:t>
            </a:fld>
            <a:endParaRPr lang="en-US"/>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C19A816C-9FFD-48A7-AE34-EEF0B23835CD}"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3ED54F61-71F8-4E0F-A2A0-06BB60AE699C}" type="slidenum">
              <a:rPr lang="en-US"/>
              <a:pPr>
                <a:defRPr/>
              </a:pPr>
              <a:t>‹#›</a:t>
            </a:fld>
            <a:endParaRPr lang="en-US"/>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pitchFamily="34" charset="0"/>
              </a:defRPr>
            </a:lvl1pPr>
          </a:lstStyle>
          <a:p>
            <a:pPr>
              <a:defRPr/>
            </a:pPr>
            <a:fld id="{077C2D67-B3E9-4B1B-9129-A870BEF09DE0}" type="slidenum">
              <a:rPr lang="en-US"/>
              <a:pPr>
                <a:defRPr/>
              </a:pPr>
              <a:t>‹#›</a:t>
            </a:fld>
            <a:endParaRPr lang="en-US"/>
          </a:p>
        </p:txBody>
      </p:sp>
      <p:sp>
        <p:nvSpPr>
          <p:cNvPr id="9" name="Slide Number Placeholder 8"/>
          <p:cNvSpPr>
            <a:spLocks noGrp="1"/>
          </p:cNvSpPr>
          <p:nvPr>
            <p:ph type="sldNum" sz="quarter" idx="12"/>
          </p:nvPr>
        </p:nvSpPr>
        <p:spPr/>
        <p:txBody>
          <a:bodyPr/>
          <a:lstStyle>
            <a:lvl1pPr>
              <a:defRPr>
                <a:latin typeface="Arial" pitchFamily="34" charset="0"/>
              </a:defRPr>
            </a:lvl1pPr>
          </a:lstStyle>
          <a:p>
            <a:pPr>
              <a:defRPr/>
            </a:pPr>
            <a:fld id="{7A21CE5F-0950-467D-BC9D-A51760CD19BE}"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4AB83F-2DA0-4B8D-A020-A89459A86906}"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AFE74-A0A1-4351-8AAB-AE1F2BA343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fld id="{E5FCA96E-787C-4C46-AC2C-D4B566D4B296}"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13C10386-8388-4DA9-982C-BAEDEC48FEAF}" type="slidenum">
              <a:rPr lang="en-US"/>
              <a:pPr>
                <a:defRPr/>
              </a:pPr>
              <a:t>‹#›</a:t>
            </a:fld>
            <a:endParaRPr lang="en-US"/>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fld id="{982D487F-35DF-463A-847C-D0501CB58547}" type="slidenum">
              <a:rPr lang="en-US"/>
              <a:pPr>
                <a:defRPr/>
              </a:pPr>
              <a:t>‹#›</a:t>
            </a:fld>
            <a:endParaRPr lang="en-US"/>
          </a:p>
        </p:txBody>
      </p:sp>
      <p:sp>
        <p:nvSpPr>
          <p:cNvPr id="4" name="Slide Number Placeholder 3"/>
          <p:cNvSpPr>
            <a:spLocks noGrp="1"/>
          </p:cNvSpPr>
          <p:nvPr>
            <p:ph type="sldNum" sz="quarter" idx="12"/>
          </p:nvPr>
        </p:nvSpPr>
        <p:spPr/>
        <p:txBody>
          <a:bodyPr/>
          <a:lstStyle>
            <a:lvl1pPr>
              <a:defRPr>
                <a:latin typeface="Arial" pitchFamily="34" charset="0"/>
              </a:defRPr>
            </a:lvl1pPr>
          </a:lstStyle>
          <a:p>
            <a:pPr>
              <a:defRPr/>
            </a:pPr>
            <a:fld id="{50117148-9E71-4AAF-B73A-94C8638E3844}" type="slidenum">
              <a:rPr lang="en-US"/>
              <a:pPr>
                <a:defRPr/>
              </a:pPr>
              <a:t>‹#›</a:t>
            </a:fld>
            <a:endParaRPr lang="en-US"/>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852486FD-8B89-405E-90A1-1F5ACB4686EF}"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14A40BA3-1DBF-498B-8EDB-B64BD8BFBC15}" type="slidenum">
              <a:rPr lang="en-US"/>
              <a:pPr>
                <a:defRPr/>
              </a:pPr>
              <a:t>‹#›</a:t>
            </a:fld>
            <a:endParaRPr lang="en-US"/>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1431A298-A4C4-4D5F-A7F2-072B779BCBFC}"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A4EB3931-7C4D-448F-9258-84B1848FB004}" type="slidenum">
              <a:rPr lang="en-US"/>
              <a:pPr>
                <a:defRPr/>
              </a:pPr>
              <a:t>‹#›</a:t>
            </a:fld>
            <a:endParaRPr lang="en-US"/>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973C103E-B912-4630-9D27-7BDF776A2521}"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62675E3-21CB-4377-97FF-88EDB0C6C5AD}" type="slidenum">
              <a:rPr lang="en-US"/>
              <a:pPr>
                <a:defRPr/>
              </a:pPr>
              <a:t>‹#›</a:t>
            </a:fld>
            <a:endParaRPr lang="en-US"/>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E8F1FEC5-E30F-4576-8D75-85AEFE150DA6}"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E001B1C-FE48-4907-83A4-C549C1510621}" type="slidenum">
              <a:rPr lang="en-US"/>
              <a:pPr>
                <a:defRPr/>
              </a:pPr>
              <a:t>‹#›</a:t>
            </a:fld>
            <a:endParaRPr lang="en-US"/>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BE4EE428-301A-4B72-83CC-F77AC9610FE1}"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5A7F7131-7498-4EE8-B8B8-AD9BCAE9FBDF}" type="slidenum">
              <a:rPr lang="en-US"/>
              <a:pPr>
                <a:defRPr/>
              </a:pPr>
              <a:t>‹#›</a:t>
            </a:fld>
            <a:endParaRPr lang="en-US"/>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fld id="{B2B49BC1-B650-44BB-91D2-FEBAAF9B9A14}"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57F0F911-28C9-4DAE-BC41-A349756F65B2}" type="slidenum">
              <a:rPr lang="en-US"/>
              <a:pPr>
                <a:defRPr/>
              </a:pPr>
              <a:t>‹#›</a:t>
            </a:fld>
            <a:endParaRPr lang="en-US"/>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fld id="{49CECBDF-DB60-4529-8A31-F7DCA66673A8}"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88C8889-F27F-4E3B-B399-643FDC4A3E7F}" type="slidenum">
              <a:rPr lang="en-US"/>
              <a:pPr>
                <a:defRPr/>
              </a:pPr>
              <a:t>‹#›</a:t>
            </a:fld>
            <a:endParaRPr lang="en-US"/>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vl1pPr>
          </a:lstStyle>
          <a:p>
            <a:pPr>
              <a:defRPr/>
            </a:pPr>
            <a:fld id="{50761C31-2B26-4B43-B70B-A16C61ACFD01}" type="datetimeFigureOut">
              <a:rPr lang="en-US"/>
              <a:pPr>
                <a:defRPr/>
              </a:pPr>
              <a:t>9/3/2011</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DC8353B-CC1F-41AA-A61D-2D2B26C8C1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68FB4EF2-38ED-48FE-AD4C-CDBB492B4AC0}"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C8D3F-5D6B-46C5-A1C2-4049E6B82F4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EB20C602-0443-4CE2-BC0A-335CF2B742C9}" type="datetimeFigureOut">
              <a:rPr lang="en-US"/>
              <a:pPr>
                <a:defRPr/>
              </a:pPr>
              <a:t>9/3/2011</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9536714-E338-4765-9891-17EA48554282}"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B666BDEC-366D-4DDF-BFFE-2D4FF3D50450}" type="datetimeFigureOut">
              <a:rPr lang="en-US"/>
              <a:pPr>
                <a:defRPr/>
              </a:pPr>
              <a:t>9/3/2011</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33752A5-C67F-4B2F-BA78-A54FE1C9A712}"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lvl1pPr>
          </a:lstStyle>
          <a:p>
            <a:pPr>
              <a:defRPr/>
            </a:pPr>
            <a:fld id="{28FAE404-798C-46F3-980B-5811343691CA}" type="datetimeFigureOut">
              <a:rPr lang="en-US"/>
              <a:pPr>
                <a:defRPr/>
              </a:pPr>
              <a:t>9/3/2011</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6EAF45D4-7BFF-4AEB-B391-6B3BD9085F22}"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lvl1pPr>
          </a:lstStyle>
          <a:p>
            <a:pPr>
              <a:defRPr/>
            </a:pPr>
            <a:fld id="{557C69C9-C429-40AD-BC61-70AA5F86FAAC}" type="datetimeFigureOut">
              <a:rPr lang="en-US"/>
              <a:pPr>
                <a:defRPr/>
              </a:pPr>
              <a:t>9/3/2011</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72ED77B5-71C5-4C18-B896-892BC6989536}"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lvl1pPr>
          </a:lstStyle>
          <a:p>
            <a:pPr>
              <a:defRPr/>
            </a:pPr>
            <a:fld id="{F24FEA6A-D9A4-48A6-8B1E-6685031CEE7E}" type="datetimeFigureOut">
              <a:rPr lang="en-US"/>
              <a:pPr>
                <a:defRPr/>
              </a:pPr>
              <a:t>9/3/2011</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1F6D66F8-46BA-4D86-93EC-E69793C92805}"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87C60FF2-BF92-4BF4-9FAF-6243EE67568A}" type="datetimeFigureOut">
              <a:rPr lang="en-US"/>
              <a:pPr>
                <a:defRPr/>
              </a:pPr>
              <a:t>9/3/2011</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5B7E259C-B1DA-4964-902B-E578F3C8C5B6}"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959E295F-ACF1-43BE-B22F-EF28F6089821}" type="datetimeFigureOut">
              <a:rPr lang="en-US"/>
              <a:pPr>
                <a:defRPr/>
              </a:pPr>
              <a:t>9/3/2011</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29F07822-A6AA-49BA-8350-8D7374A62FC3}"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9435E7B6-9931-4944-AF09-51B709C07FDA}" type="datetimeFigureOut">
              <a:rPr lang="en-US"/>
              <a:pPr>
                <a:defRPr/>
              </a:pPr>
              <a:t>9/3/2011</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1175A242-4144-4A07-AA21-1D963D2043C4}"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418D6420-75D0-417D-B7A9-B20DA2F5E4FA}" type="datetimeFigureOut">
              <a:rPr lang="en-US"/>
              <a:pPr>
                <a:defRPr/>
              </a:pPr>
              <a:t>9/3/2011</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1300733-716B-4104-9F4E-2AD8579C37D6}"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A1C0598F-C6A9-45F6-A8AF-98A159985766}" type="datetimeFigureOut">
              <a:rPr lang="en-US"/>
              <a:pPr>
                <a:defRPr/>
              </a:pPr>
              <a:t>9/3/2011</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5B85DED-AAFA-4AC0-B99F-93F8E2BD389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D483AC4B-3868-452D-AE1F-11563B59D83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68859-D5D6-4DEE-B26A-FCC4E507E4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1B24EE-B1D9-4F07-87A1-1D00A9632F29}" type="datetimeFigureOut">
              <a:rPr lang="en-US" smtClean="0">
                <a:solidFill>
                  <a:prstClr val="black">
                    <a:tint val="75000"/>
                  </a:prstClr>
                </a:solidFill>
              </a:rPr>
              <a:pPr/>
              <a:t>9/3/2011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B24EE-B1D9-4F07-87A1-1D00A9632F29}" type="datetimeFigureOut">
              <a:rPr lang="en-US" smtClean="0">
                <a:solidFill>
                  <a:prstClr val="black">
                    <a:tint val="75000"/>
                  </a:prstClr>
                </a:solidFill>
              </a:rPr>
              <a:pPr/>
              <a:t>9/3/2011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B24EE-B1D9-4F07-87A1-1D00A9632F29}" type="datetimeFigureOut">
              <a:rPr lang="en-US" smtClean="0">
                <a:solidFill>
                  <a:prstClr val="black">
                    <a:tint val="75000"/>
                  </a:prstClr>
                </a:solidFill>
              </a:rPr>
              <a:pPr/>
              <a:t>9/3/2011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1B24EE-B1D9-4F07-87A1-1D00A9632F29}" type="datetimeFigureOut">
              <a:rPr lang="en-US" smtClean="0">
                <a:solidFill>
                  <a:prstClr val="black">
                    <a:tint val="75000"/>
                  </a:prstClr>
                </a:solidFill>
              </a:rPr>
              <a:pPr/>
              <a:t>9/3/2011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1B24EE-B1D9-4F07-87A1-1D00A9632F29}" type="datetimeFigureOut">
              <a:rPr lang="en-US" smtClean="0">
                <a:solidFill>
                  <a:prstClr val="black">
                    <a:tint val="75000"/>
                  </a:prstClr>
                </a:solidFill>
              </a:rPr>
              <a:pPr/>
              <a:t>9/3/2011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1B24EE-B1D9-4F07-87A1-1D00A9632F29}" type="datetimeFigureOut">
              <a:rPr lang="en-US" smtClean="0">
                <a:solidFill>
                  <a:prstClr val="black">
                    <a:tint val="75000"/>
                  </a:prstClr>
                </a:solidFill>
              </a:rPr>
              <a:pPr/>
              <a:t>9/3/2011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B24EE-B1D9-4F07-87A1-1D00A9632F29}" type="datetimeFigureOut">
              <a:rPr lang="en-US" smtClean="0">
                <a:solidFill>
                  <a:prstClr val="black">
                    <a:tint val="75000"/>
                  </a:prstClr>
                </a:solidFill>
              </a:rPr>
              <a:pPr/>
              <a:t>9/3/2011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B24EE-B1D9-4F07-87A1-1D00A9632F29}" type="datetimeFigureOut">
              <a:rPr lang="en-US" smtClean="0">
                <a:solidFill>
                  <a:prstClr val="black">
                    <a:tint val="75000"/>
                  </a:prstClr>
                </a:solidFill>
              </a:rPr>
              <a:pPr/>
              <a:t>9/3/2011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B24EE-B1D9-4F07-87A1-1D00A9632F29}" type="datetimeFigureOut">
              <a:rPr lang="en-US" smtClean="0">
                <a:solidFill>
                  <a:prstClr val="black">
                    <a:tint val="75000"/>
                  </a:prstClr>
                </a:solidFill>
              </a:rPr>
              <a:pPr/>
              <a:t>9/3/2011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B24EE-B1D9-4F07-87A1-1D00A9632F29}" type="datetimeFigureOut">
              <a:rPr lang="en-US" smtClean="0">
                <a:solidFill>
                  <a:prstClr val="black">
                    <a:tint val="75000"/>
                  </a:prstClr>
                </a:solidFill>
              </a:rPr>
              <a:pPr/>
              <a:t>9/3/2011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C230439-DA52-4F59-812C-15DE78BC41CE}"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ACE02-3941-49AC-86C4-73E86D9FEC41}"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B24EE-B1D9-4F07-87A1-1D00A9632F29}" type="datetimeFigureOut">
              <a:rPr lang="en-US" smtClean="0">
                <a:solidFill>
                  <a:prstClr val="black">
                    <a:tint val="75000"/>
                  </a:prstClr>
                </a:solidFill>
              </a:rPr>
              <a:pPr/>
              <a:t>9/3/2011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03BDFEE-F9A3-450E-936D-8D7D5AB42079}"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371C79-F6EE-4DC5-8578-66C53514B227}"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9CCA860-CE24-47B8-BDB9-F1B5CAFFBF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89C888-F138-45B9-95E0-AEF6F912EE0A}"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1500CDE-A157-4E70-8D48-134191C9593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AA117A-B6C1-492A-9E92-290C52B4158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89FF102C-8015-4B39-A48B-E8A33F836B18}"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E5B3BB-9A77-4101-B597-E2C6795F047B}"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62ACAC57-B594-4099-922E-329726E052FF}"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C266A7A-923C-40F5-9D96-6D1CAE960EE8}"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08C9EED7-1B99-43B1-B77D-9741B3462E3C}"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BF9601E-04E3-4F16-B998-BE00EB1B87E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162DD39F-77A1-481C-9640-AB4D1801EE09}"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6EA59FA-C83D-43DC-BDC8-9D21DAB31AD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4681D32C-3BC1-459F-93B3-9D7918683855}"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A871C7-BCDB-40A7-A9FF-69CB87328435}"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C612567A-FD7B-4B9D-9581-D9212570C02B}"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CE92DD-2940-43BB-A072-3F58CDCC437C}"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3E275F01-C664-4265-84B8-9CB5D4E3F6B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6C907-B3A4-47EE-803D-B9582610D24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240B511B-DA51-4142-B4B4-F17C6AF2C4C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9D358A-F947-4F5E-AE06-340F12A83186}"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F0103B-CBF0-41B4-9459-9B28F272B91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A6EE6C0-28DC-4A86-B075-0C8ECC651397}"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fld id="{9FE6A58B-805E-4E2B-9D62-AB42E6E64A80}"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77CA0CE-E178-4C6C-8380-756CBFA9BB9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fld id="{97759FA6-DC3F-4447-A638-F6087CB652A2}"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4EE44D8-94AA-4341-A1F5-D4B73C6C4E0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09D433C-6DA2-41CE-ACD5-55542B2DB310}"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5EC8B1-8D14-4892-BA98-829690883389}" type="slidenum">
              <a:rPr 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763B94-4C66-44ED-A9D1-054E3F461955}" type="slidenum">
              <a:rPr lang="en-US"/>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552ECD-9190-406E-86B0-9D47CB5C7463}" type="slidenum">
              <a:rPr lang="en-US"/>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90667A8-1CB8-48CD-9E92-B74C70CCF5D4}" type="slidenum">
              <a:rPr lang="en-US"/>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EE0D154-41A9-49DB-AD5E-75F46F80AC5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80498BA-1902-4091-AC38-633DE6F6E520}"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7EFF0B-2556-454F-BDD4-D452D98DE046}"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DA42C6B-F65F-4E8F-9968-D0B7A34A0B36}" type="slidenum">
              <a:rPr lang="en-US"/>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AAEC8AD-20D4-4A9F-8B0F-C7B65C6BBC97}" type="slidenum">
              <a:rPr lang="en-US"/>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3EB8C0-B80F-44FF-9C97-03B817698BD6}" type="slidenum">
              <a:rPr lang="en-US"/>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6423A7-FA92-4726-847F-B9368D07BA48}" type="slidenum">
              <a:rPr lang="en-US"/>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849503-95C2-4C89-A92C-ECA72DBFE22F}" type="slidenum">
              <a:rPr lang="en-US"/>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6611AC-4692-4F0C-BABD-AB98B31E547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1D8A58-1609-472F-9E1B-8124EDC3689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E7DB42-4D64-42F5-BC31-C7F23D6BBF5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9AA854-E7A4-49D1-B6C1-F36D3E22876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2DF2AFF-0177-415A-B81F-FD717E1B575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42A3CCA3-F6E4-424F-ABC3-1AA4D29250D1}"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9665BD-FDCA-433B-8809-97B2A4F537C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852F20E-7635-4519-9DFE-E0770FBDBC2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1DB238-E8A8-427E-8B13-F7F672892E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1AE606-CB73-4EE9-A65B-6EC52A81870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14F9FD-1274-4F47-9AA3-FD0EAC4FF0F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BB5451-48A5-41BD-971A-9A3D7DB929D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E182FF-5920-43B3-BCF6-A8A808F107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9/3/2011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9/3/2011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9/3/2011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DA11F1-9B9C-4DCF-BC4F-252ECA6BAF03}" type="datetimeFigureOut">
              <a:rPr lang="en-US">
                <a:solidFill>
                  <a:prstClr val="black">
                    <a:tint val="75000"/>
                  </a:prstClr>
                </a:solidFill>
              </a:rPr>
              <a:pPr/>
              <a:t>9/3/2011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40385915-0B2B-4BB7-9DF6-3FED82FCED24}"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7C9D16-48D9-4B78-953F-C9774B5DD838}"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DA11F1-9B9C-4DCF-BC4F-252ECA6BAF03}" type="datetimeFigureOut">
              <a:rPr lang="en-US">
                <a:solidFill>
                  <a:prstClr val="black">
                    <a:tint val="75000"/>
                  </a:prstClr>
                </a:solidFill>
              </a:rPr>
              <a:pPr/>
              <a:t>9/3/2011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DA11F1-9B9C-4DCF-BC4F-252ECA6BAF03}" type="datetimeFigureOut">
              <a:rPr lang="en-US">
                <a:solidFill>
                  <a:prstClr val="black">
                    <a:tint val="75000"/>
                  </a:prstClr>
                </a:solidFill>
              </a:rPr>
              <a:pPr/>
              <a:t>9/3/2011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1F1-9B9C-4DCF-BC4F-252ECA6BAF03}" type="datetimeFigureOut">
              <a:rPr lang="en-US">
                <a:solidFill>
                  <a:prstClr val="black">
                    <a:tint val="75000"/>
                  </a:prstClr>
                </a:solidFill>
              </a:rPr>
              <a:pPr/>
              <a:t>9/3/2011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1F1-9B9C-4DCF-BC4F-252ECA6BAF03}" type="datetimeFigureOut">
              <a:rPr lang="en-US">
                <a:solidFill>
                  <a:prstClr val="black">
                    <a:tint val="75000"/>
                  </a:prstClr>
                </a:solidFill>
              </a:rPr>
              <a:pPr/>
              <a:t>9/3/2011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1F1-9B9C-4DCF-BC4F-252ECA6BAF03}" type="datetimeFigureOut">
              <a:rPr lang="en-US">
                <a:solidFill>
                  <a:prstClr val="black">
                    <a:tint val="75000"/>
                  </a:prstClr>
                </a:solidFill>
              </a:rPr>
              <a:pPr/>
              <a:t>9/3/2011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9/3/2011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9/3/2011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A5AFC46F-3EC2-4E90-AEF9-86D0405B23E2}"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D9AAA2-1BFD-4285-BCBE-F3DE508150BA}"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036DA13-F160-4000-B79A-1C824EEFDE3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E8E62-A12D-407E-8CA7-8BFFEADB1E8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99BFEEC-E7F7-4942-B9FE-97BFA88E7C58}"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DA784B-09F8-4404-9253-5D55F8E9282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C1A9A5F0-486A-4B37-9761-EBDD9CD53CB4}"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235B1B-41F9-4B89-8B57-2766780375B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C8BE410A-7BBD-4E32-9CDD-FE321D2663C4}"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D0A9B2-96AD-4014-B5F3-B893009C7B4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1E9C9A5F-FB8C-496F-B64A-6111C305C42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8ADF4-5C96-4CA8-BE32-AD6EC02B5F99}"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38C7577-E0AC-48A4-B750-136BA101F44C}"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4965C-7B77-44B1-A28B-7F1D624873C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A9EF01E-196A-40A4-B6E9-5FF2B3389128}"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A035ED-4013-47AD-B510-7160C087EA54}"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575900-9571-4710-A3D1-8D36C33C63C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E2E4F8-1562-46CD-8D37-030001F9CD7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747A12-F7C1-4DF2-96B2-3472D7B09DC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A4FCCA-439F-4534-B641-FF7BED110ED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74D54CDB-1E33-4090-92D0-70A9DE4AC62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28AE03-D055-448A-AC78-76A1E2BE62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4A4A939-66B5-4412-8568-6EA581049B4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7E4116-3DA0-4B24-94F7-933901D26C1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36B823C-515A-42B9-9952-DCC5E2DDF30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F236A2F-1A7D-4C9D-9C8A-EAB9D48B6C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540B87-E800-483D-B9CD-63709C504E9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D6FFB2-12AD-4497-819E-A974DDFC759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40B8CA-21F5-496D-B992-D92436F3010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D595AADA-E177-49C0-83AF-A8ABF738AE37}"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BDAD52A0-C36E-4CAE-8BDE-586E9B77D82E}" type="slidenum">
              <a:rPr lang="en-US"/>
              <a:pPr>
                <a:defRPr/>
              </a:pPr>
              <a:t>‹#›</a:t>
            </a:fld>
            <a:endParaRPr lang="en-US"/>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30BB2119-0CC5-4011-9C0D-4116E096E422}"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996325A2-64DB-4B53-8BCB-7BECC5880176}" type="slidenum">
              <a:rPr lang="en-US"/>
              <a:pPr>
                <a:defRPr/>
              </a:pPr>
              <a:t>‹#›</a:t>
            </a:fld>
            <a:endParaRPr lang="en-US"/>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8FA78371-9029-4895-9A2A-2177979B46C0}"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5768A72C-802B-4E2D-AA73-243EB6758322}"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5991588-11C3-49AA-923B-BD9BA8A4338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9AAABF-38FF-4460-9D80-E182D28A7D7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9D94010A-7A15-438F-82EC-56453E1DC6F6}"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1FFF309E-4F60-4D9A-9F64-E2F19FC96FE1}" type="slidenum">
              <a:rPr lang="en-US"/>
              <a:pPr>
                <a:defRPr/>
              </a:pPr>
              <a:t>‹#›</a:t>
            </a:fld>
            <a:endParaRPr lang="en-US"/>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fld id="{04B1E655-A032-4438-AD3A-546A14CFDC18}" type="slidenum">
              <a:rPr lang="en-US"/>
              <a:pPr>
                <a:defRPr/>
              </a:pPr>
              <a:t>‹#›</a:t>
            </a:fld>
            <a:endParaRPr lang="en-US"/>
          </a:p>
        </p:txBody>
      </p:sp>
      <p:sp>
        <p:nvSpPr>
          <p:cNvPr id="9" name="Rectangle 6"/>
          <p:cNvSpPr>
            <a:spLocks noGrp="1" noChangeArrowheads="1"/>
          </p:cNvSpPr>
          <p:nvPr>
            <p:ph type="sldNum" sz="quarter" idx="12"/>
          </p:nvPr>
        </p:nvSpPr>
        <p:spPr/>
        <p:txBody>
          <a:bodyPr/>
          <a:lstStyle>
            <a:lvl1pPr>
              <a:defRPr/>
            </a:lvl1pPr>
          </a:lstStyle>
          <a:p>
            <a:pPr>
              <a:defRPr/>
            </a:pPr>
            <a:fld id="{A8753A9A-016D-48BB-9C5F-D9FBDA334EEF}" type="slidenum">
              <a:rPr lang="en-US"/>
              <a:pPr>
                <a:defRPr/>
              </a:pPr>
              <a:t>‹#›</a:t>
            </a:fld>
            <a:endParaRPr lang="en-US"/>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fld id="{9AC1CA1F-E33C-4260-BC54-27EE920F1CA0}"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vl1pPr>
          </a:lstStyle>
          <a:p>
            <a:pPr>
              <a:defRPr/>
            </a:pPr>
            <a:fld id="{C0DD191C-9737-4E62-8CF4-B2A01A10B6C9}" type="slidenum">
              <a:rPr lang="en-US"/>
              <a:pPr>
                <a:defRPr/>
              </a:pPr>
              <a:t>‹#›</a:t>
            </a:fld>
            <a:endParaRPr lang="en-US"/>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fld id="{23068C34-7C4A-45D7-B00F-E308C44D4F4D}" type="slidenum">
              <a:rPr lang="en-US"/>
              <a:pPr>
                <a:defRPr/>
              </a:pPr>
              <a:t>‹#›</a:t>
            </a:fld>
            <a:endParaRPr lang="en-US"/>
          </a:p>
        </p:txBody>
      </p:sp>
      <p:sp>
        <p:nvSpPr>
          <p:cNvPr id="4" name="Rectangle 6"/>
          <p:cNvSpPr>
            <a:spLocks noGrp="1" noChangeArrowheads="1"/>
          </p:cNvSpPr>
          <p:nvPr>
            <p:ph type="sldNum" sz="quarter" idx="12"/>
          </p:nvPr>
        </p:nvSpPr>
        <p:spPr/>
        <p:txBody>
          <a:bodyPr/>
          <a:lstStyle>
            <a:lvl1pPr>
              <a:defRPr/>
            </a:lvl1pPr>
          </a:lstStyle>
          <a:p>
            <a:pPr>
              <a:defRPr/>
            </a:pPr>
            <a:fld id="{93933169-97EE-47DA-A4FC-F5B5C1C4E7E3}" type="slidenum">
              <a:rPr lang="en-US"/>
              <a:pPr>
                <a:defRPr/>
              </a:pPr>
              <a:t>‹#›</a:t>
            </a:fld>
            <a:endParaRPr lang="en-US"/>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C096002B-BFD1-4C05-99C0-56D00E771CA1}"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D6059D96-6552-4E96-BB74-5668CBEFCDD8}" type="slidenum">
              <a:rPr lang="en-US"/>
              <a:pPr>
                <a:defRPr/>
              </a:pPr>
              <a:t>‹#›</a:t>
            </a:fld>
            <a:endParaRPr lang="en-US"/>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ABD021AD-8CCD-4AFA-9887-74DE5A0C24AB}"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C37A92BB-1E72-4C0B-9D5B-01708B0F31DD}" type="slidenum">
              <a:rPr lang="en-US"/>
              <a:pPr>
                <a:defRPr/>
              </a:pPr>
              <a:t>‹#›</a:t>
            </a:fld>
            <a:endParaRPr lang="en-US"/>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FB7AFA9D-4E48-4692-BC7F-4CE205536154}"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3DAC1F73-5686-4ABD-889D-C3EC0079A29B}" type="slidenum">
              <a:rPr lang="en-US"/>
              <a:pPr>
                <a:defRPr/>
              </a:pPr>
              <a:t>‹#›</a:t>
            </a:fld>
            <a:endParaRPr lang="en-US"/>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363C4825-9404-4C7C-AEFF-DF5B69221308}"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D8B02BC5-BE87-43E7-97DB-F917D4B58584}" type="slidenum">
              <a:rPr lang="en-US"/>
              <a:pPr>
                <a:defRPr/>
              </a:pPr>
              <a:t>‹#›</a:t>
            </a:fld>
            <a:endParaRPr lang="en-US"/>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4AF5B7C1-4E93-437B-81D8-DC2581715DF1}"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E9F876CC-C7C9-4CDE-8EC6-BF77A4DABDDC}" type="slidenum">
              <a:rPr lang="en-US"/>
              <a:pPr>
                <a:defRPr/>
              </a:pPr>
              <a:t>‹#›</a:t>
            </a:fld>
            <a:endParaRPr lang="en-US"/>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fld id="{EAAE13AF-403F-4331-84C1-95058049C310}"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vl1pPr>
          </a:lstStyle>
          <a:p>
            <a:pPr>
              <a:defRPr/>
            </a:pPr>
            <a:fld id="{C3F18740-C36D-467B-A5E6-B21B03537E30}"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F884F271-6EDA-41E5-A30B-41498FBC4F18}"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2218B66-BA52-4AE6-A96D-004D0056119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latin typeface="Arial" pitchFamily="34" charset="0"/>
              </a:defRPr>
            </a:lvl1pPr>
          </a:lstStyle>
          <a:p>
            <a:pPr>
              <a:defRPr/>
            </a:pPr>
            <a:fld id="{68596A05-662A-46E5-A9BD-E833E4C8957A}" type="slidenum">
              <a:rPr lang="en-US"/>
              <a:pPr>
                <a:defRPr/>
              </a:pPr>
              <a:t>‹#›</a:t>
            </a:fld>
            <a:endParaRPr lang="en-US"/>
          </a:p>
        </p:txBody>
      </p:sp>
      <p:sp>
        <p:nvSpPr>
          <p:cNvPr id="8" name="Rectangle 6"/>
          <p:cNvSpPr>
            <a:spLocks noGrp="1" noChangeArrowheads="1"/>
          </p:cNvSpPr>
          <p:nvPr>
            <p:ph type="sldNum" sz="quarter" idx="12"/>
          </p:nvPr>
        </p:nvSpPr>
        <p:spPr/>
        <p:txBody>
          <a:bodyPr/>
          <a:lstStyle>
            <a:lvl1pPr>
              <a:defRPr>
                <a:latin typeface="Arial" pitchFamily="34" charset="0"/>
              </a:defRPr>
            </a:lvl1pPr>
          </a:lstStyle>
          <a:p>
            <a:pPr>
              <a:defRPr/>
            </a:pPr>
            <a:fld id="{67305F26-0B74-4CED-9766-073CF7EA40DE}" type="slidenum">
              <a:rPr lang="en-US"/>
              <a:pPr>
                <a:defRPr/>
              </a:pPr>
              <a:t>‹#›</a:t>
            </a:fld>
            <a:endParaRPr lang="en-US"/>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D4E57E-6948-49B3-A36B-2966DDD33E1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C37D1-AB76-4C87-8D13-613B1541A4D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487F76-FBA7-4FF8-BA3F-DB621178309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C5B916-E2DD-48B7-BCBE-03A5D4753F8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F79693D-1304-401E-87FE-5BFBEADB618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24A5AC1-B3A8-4325-A866-01052C7BAC7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D1C941-62EC-41B3-B0BA-562BA95FE6C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5F9742-400E-49E4-B3D2-4C935D27D03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A7510B-0EB2-49BA-B11E-B30FDCF8A25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528F76D7-7BA1-4176-A275-DC1F8FF70770}"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14A7F8-A805-4C28-8BFB-DE1F219D97B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3AA132-5ED8-4AD5-8578-0694D910D532}"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D97B41-C8BF-4573-B0CB-349831DDDEC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C7B78-6AC8-4ED3-96D2-19405FCEE9F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EC3D72A-BFAB-4FBD-A9EC-1C34B9D4B1B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A0209E-D565-4394-83F1-AE30CBAA543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CFF16B-50EE-4374-9518-8DF7ABA97D5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617EE0-15DD-4572-8ACE-F99CB2E07EE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DE514C84-267A-4EA2-86CB-F4076DE82507}"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92A2798-0612-4F71-83BF-994E6BB84E5C}"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143BEE57-933F-462B-AAA6-43FC36653B1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FBD36A47-9343-40B6-AFED-0AC192F943DC}"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9CB6D94A-BB94-4400-9EDB-21C908C9FD6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AD256DB-D51F-418F-9C7A-5EC8AE9E1D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EF260B82-E7A1-47D6-BCC0-51D1860ED51D}"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332B3E-483E-4A5B-AF3B-4EE5165BF34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A6358C85-1B45-4315-8DD5-E6866507359F}"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6ADB5AAC-8408-4F0B-AECB-B33772CEE405}"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pitchFamily="34" charset="0"/>
              </a:defRPr>
            </a:lvl1pPr>
          </a:lstStyle>
          <a:p>
            <a:pPr>
              <a:defRPr/>
            </a:pPr>
            <a:fld id="{E0AD7193-1AA4-4364-9AE6-6DC26CEBA7ED}" type="slidenum">
              <a:rPr lang="en-US"/>
              <a:pPr>
                <a:defRPr/>
              </a:pPr>
              <a:t>‹#›</a:t>
            </a:fld>
            <a:endParaRPr lang="en-US"/>
          </a:p>
        </p:txBody>
      </p:sp>
      <p:sp>
        <p:nvSpPr>
          <p:cNvPr id="9" name="Slide Number Placeholder 8"/>
          <p:cNvSpPr>
            <a:spLocks noGrp="1"/>
          </p:cNvSpPr>
          <p:nvPr>
            <p:ph type="sldNum" sz="quarter" idx="12"/>
          </p:nvPr>
        </p:nvSpPr>
        <p:spPr/>
        <p:txBody>
          <a:bodyPr/>
          <a:lstStyle>
            <a:lvl1pPr>
              <a:defRPr>
                <a:latin typeface="Arial" pitchFamily="34" charset="0"/>
              </a:defRPr>
            </a:lvl1pPr>
          </a:lstStyle>
          <a:p>
            <a:pPr>
              <a:defRPr/>
            </a:pPr>
            <a:fld id="{5379677C-4A39-4604-96BF-D62619F496FA}"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fld id="{490EE4D5-35C7-444E-BD76-30A288A0FC36}"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911BA919-EC10-4566-B3A2-A4953C8E720E}"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fld id="{7CCAD20B-F752-4662-9787-00C2717B2EA7}" type="slidenum">
              <a:rPr lang="en-US"/>
              <a:pPr>
                <a:defRPr/>
              </a:pPr>
              <a:t>‹#›</a:t>
            </a:fld>
            <a:endParaRPr lang="en-US"/>
          </a:p>
        </p:txBody>
      </p:sp>
      <p:sp>
        <p:nvSpPr>
          <p:cNvPr id="4" name="Slide Number Placeholder 3"/>
          <p:cNvSpPr>
            <a:spLocks noGrp="1"/>
          </p:cNvSpPr>
          <p:nvPr>
            <p:ph type="sldNum" sz="quarter" idx="12"/>
          </p:nvPr>
        </p:nvSpPr>
        <p:spPr/>
        <p:txBody>
          <a:bodyPr/>
          <a:lstStyle>
            <a:lvl1pPr>
              <a:defRPr>
                <a:latin typeface="Arial" pitchFamily="34" charset="0"/>
              </a:defRPr>
            </a:lvl1pPr>
          </a:lstStyle>
          <a:p>
            <a:pPr>
              <a:defRPr/>
            </a:pPr>
            <a:fld id="{C2D32495-C804-4D2E-8BC7-F1E8205C8583}"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BD8AD82B-5E31-481B-900C-878F8AF00962}"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F1D074FE-8C94-45C9-91F6-180DF6D81651}"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50FDB0C6-1077-4571-AED7-15811A9EE822}"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9D241B19-6A4B-4D2C-9ACE-9930A57CD110}"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B38AB9C8-DE81-4ADB-9926-3DDEE5E3A2A5}"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AB79CE11-4B8D-41DE-9A4D-C4512D1CAA53}"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A6EB307B-28F4-48F1-A35E-EFF7367CDCB0}"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0CE51DBA-7F5A-4A4B-AC83-4BE688C4078A}"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fld id="{B3861353-A0D3-465E-8972-50E50D755A91}"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D143E996-3403-4CC2-ADA5-9B51D6C87D2C}" type="slidenum">
              <a:rPr lang="en-US"/>
              <a:pPr>
                <a:defRPr/>
              </a:pPr>
              <a:t>‹#›</a:t>
            </a:fld>
            <a:endParaRPr lang="en-US"/>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latin typeface="Arial" pitchFamily="34" charset="0"/>
              </a:defRPr>
            </a:lvl1pPr>
          </a:lstStyle>
          <a:p>
            <a:pPr>
              <a:defRPr/>
            </a:pPr>
            <a:fld id="{A1D55581-DBE8-4AFA-AF99-905346283940}" type="slidenum">
              <a:rPr lang="en-US"/>
              <a:pPr>
                <a:defRPr/>
              </a:pPr>
              <a:t>‹#›</a:t>
            </a:fld>
            <a:endParaRPr lang="en-US"/>
          </a:p>
        </p:txBody>
      </p:sp>
      <p:sp>
        <p:nvSpPr>
          <p:cNvPr id="8" name="Rectangle 6"/>
          <p:cNvSpPr>
            <a:spLocks noGrp="1" noChangeArrowheads="1"/>
          </p:cNvSpPr>
          <p:nvPr>
            <p:ph type="sldNum" sz="quarter" idx="12"/>
          </p:nvPr>
        </p:nvSpPr>
        <p:spPr/>
        <p:txBody>
          <a:bodyPr/>
          <a:lstStyle>
            <a:lvl1pPr>
              <a:defRPr>
                <a:latin typeface="Arial" pitchFamily="34" charset="0"/>
              </a:defRPr>
            </a:lvl1pPr>
          </a:lstStyle>
          <a:p>
            <a:pPr>
              <a:defRPr/>
            </a:pPr>
            <a:fld id="{34813DEE-DC49-40E8-BA8D-311486030753}"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A478D0FB-9833-46A7-8F0F-7BE90AF9A3E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0E41EB-3398-4F3E-B32A-E9DE02A8531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fld id="{B8B2D8DE-34FA-4082-99D4-BC86E8037595}"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91CE6E35-C2B1-422C-8202-9DA822AE6DA4}" type="slidenum">
              <a:rPr lang="en-US"/>
              <a:pPr>
                <a:defRPr/>
              </a:pPr>
              <a:t>‹#›</a:t>
            </a:fld>
            <a:endParaRPr lang="en-US"/>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F6D2A21-BF18-4299-86EE-609B68F86D4B}" type="datetimeFigureOut">
              <a:rPr lang="en-US"/>
              <a:pPr>
                <a:defRPr/>
              </a:pPr>
              <a:t>9/3/2011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C0A3777F-358A-4C10-BF2E-BA08D3A7BC11}"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2A9CF473-FD78-4907-954C-755ED8969F44}" type="datetimeFigureOut">
              <a:rPr lang="en-US"/>
              <a:pPr>
                <a:defRPr/>
              </a:pPr>
              <a:t>9/3/2011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4229FB4F-8CA8-44E3-8082-3ED1D31EDBCD}"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FDFB651-AF5F-498C-9F35-3AC474FEB193}" type="datetimeFigureOut">
              <a:rPr lang="en-US"/>
              <a:pPr>
                <a:defRPr/>
              </a:pPr>
              <a:t>9/3/2011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C7BC7B5A-57B8-4D22-92AB-6FDD3B67F313}"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45BA2369-FA1E-4DF3-8365-B82D8FFCA0E6}" type="datetimeFigureOut">
              <a:rPr lang="en-US"/>
              <a:pPr>
                <a:defRPr/>
              </a:pPr>
              <a:t>9/3/2011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71571FD-063B-4BCA-AA17-7414A14C9F1D}"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69A341E-6BEA-4EE7-A832-2FB948AC8456}" type="datetimeFigureOut">
              <a:rPr lang="en-US"/>
              <a:pPr>
                <a:defRPr/>
              </a:pPr>
              <a:t>9/3/2011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FFA421F-99F6-48C7-9218-9458F8EAF673}"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2E66F01-5EC3-411C-97D2-38C7BACBE308}" type="datetimeFigureOut">
              <a:rPr lang="en-US"/>
              <a:pPr>
                <a:defRPr/>
              </a:pPr>
              <a:t>9/3/2011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B5071AEB-1FA9-4DA8-AE25-A35764D58C3B}"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E0CBE910-907C-46E5-B80F-C9B63D7E23CA}" type="datetimeFigureOut">
              <a:rPr lang="en-US"/>
              <a:pPr>
                <a:defRPr/>
              </a:pPr>
              <a:t>9/3/2011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3932FFA1-B28E-48B6-8BD4-317AC10680EA}"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1AA6F633-4B5E-401C-95F3-C4B0A1105F33}" type="datetimeFigureOut">
              <a:rPr lang="en-US"/>
              <a:pPr>
                <a:defRPr/>
              </a:pPr>
              <a:t>9/3/2011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A351A84B-3923-4F08-9582-F3FD93EE9A8B}"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B6F0905-FB69-47B0-BEFF-F8E2A910CC22}" type="datetimeFigureOut">
              <a:rPr lang="en-US"/>
              <a:pPr>
                <a:defRPr/>
              </a:pPr>
              <a:t>9/3/2011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0EAE2016-C403-452D-8004-5EA5067B76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D53B346C-0525-41BC-B063-EC3002EF487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4F3C6-4E52-42EB-825C-F0185C9B2E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139B23B-6C21-4738-82B8-AF8343F0F12F}" type="datetimeFigureOut">
              <a:rPr lang="en-US"/>
              <a:pPr>
                <a:defRPr/>
              </a:pPr>
              <a:t>9/3/2011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41C452E2-2347-4B77-999A-B86CF880956E}"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822DF23D-664A-4F0F-9922-C58D58450251}" type="datetimeFigureOut">
              <a:rPr lang="en-US"/>
              <a:pPr>
                <a:defRPr/>
              </a:pPr>
              <a:t>9/3/2011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32DABC6D-12CF-40B7-BD59-3D38F0AAE593}"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214D8850-F0F9-4652-9F73-E91208305E95}"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AAF41CAD-B3ED-4A21-B5A2-BA0F07A116DB}" type="slidenum">
              <a:rPr lang="en-US"/>
              <a:pPr>
                <a:defRPr/>
              </a:pPr>
              <a:t>‹#›</a:t>
            </a:fld>
            <a:endParaRPr lang="en-US"/>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E0B3C41B-566A-4E11-A30C-00AE2298BED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C028E7CD-2B0D-4CB5-96E6-D870FBA70D75}" type="slidenum">
              <a:rPr lang="en-US"/>
              <a:pPr>
                <a:defRPr/>
              </a:pPr>
              <a:t>‹#›</a:t>
            </a:fld>
            <a:endParaRPr lang="en-US"/>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AD1588E6-D833-4D88-890A-57CA398E0BC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F1AC176B-AB3D-4492-9F8E-AACAE2C7876E}" type="slidenum">
              <a:rPr lang="en-US"/>
              <a:pPr>
                <a:defRPr/>
              </a:pPr>
              <a:t>‹#›</a:t>
            </a:fld>
            <a:endParaRPr lang="en-US"/>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fld id="{0DEEE24F-7AC4-4EB1-98E6-95BD84341746}"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vl1pPr>
          </a:lstStyle>
          <a:p>
            <a:pPr>
              <a:defRPr/>
            </a:pPr>
            <a:fld id="{003E20AB-5D27-4200-A06D-451E3D7F074A}" type="slidenum">
              <a:rPr lang="en-US"/>
              <a:pPr>
                <a:defRPr/>
              </a:pPr>
              <a:t>‹#›</a:t>
            </a:fld>
            <a:endParaRPr lang="en-US"/>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fld id="{FDE23655-F9AC-4B84-B2D7-23921F44C9AD}" type="slidenum">
              <a:rPr lang="en-US"/>
              <a:pPr>
                <a:defRPr/>
              </a:pPr>
              <a:t>‹#›</a:t>
            </a:fld>
            <a:endParaRPr lang="en-US"/>
          </a:p>
        </p:txBody>
      </p:sp>
      <p:sp>
        <p:nvSpPr>
          <p:cNvPr id="9" name="Slide Number Placeholder 8"/>
          <p:cNvSpPr>
            <a:spLocks noGrp="1"/>
          </p:cNvSpPr>
          <p:nvPr>
            <p:ph type="sldNum" sz="quarter" idx="12"/>
          </p:nvPr>
        </p:nvSpPr>
        <p:spPr/>
        <p:txBody>
          <a:bodyPr/>
          <a:lstStyle>
            <a:lvl1pPr>
              <a:defRPr/>
            </a:lvl1pPr>
          </a:lstStyle>
          <a:p>
            <a:pPr>
              <a:defRPr/>
            </a:pPr>
            <a:fld id="{BA03E316-1CD4-4B3B-A35C-0EEE216BB355}" type="slidenum">
              <a:rPr lang="en-US"/>
              <a:pPr>
                <a:defRPr/>
              </a:pPr>
              <a:t>‹#›</a:t>
            </a:fld>
            <a:endParaRPr lang="en-US"/>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fld id="{76B83869-9308-47A4-A7BB-BEDE394E3B6B}"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vl1pPr>
          </a:lstStyle>
          <a:p>
            <a:pPr>
              <a:defRPr/>
            </a:pPr>
            <a:fld id="{94E78A8A-B7FE-4C01-8F62-579E0E33F14B}" type="slidenum">
              <a:rPr lang="en-US"/>
              <a:pPr>
                <a:defRPr/>
              </a:pPr>
              <a:t>‹#›</a:t>
            </a:fld>
            <a:endParaRPr lang="en-US"/>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fld id="{5EACD444-53BF-43CC-AE53-8B9225539022}" type="slidenum">
              <a:rPr lang="en-US"/>
              <a:pPr>
                <a:defRPr/>
              </a:pPr>
              <a:t>‹#›</a:t>
            </a:fld>
            <a:endParaRPr lang="en-US"/>
          </a:p>
        </p:txBody>
      </p:sp>
      <p:sp>
        <p:nvSpPr>
          <p:cNvPr id="4" name="Slide Number Placeholder 3"/>
          <p:cNvSpPr>
            <a:spLocks noGrp="1"/>
          </p:cNvSpPr>
          <p:nvPr>
            <p:ph type="sldNum" sz="quarter" idx="12"/>
          </p:nvPr>
        </p:nvSpPr>
        <p:spPr/>
        <p:txBody>
          <a:bodyPr/>
          <a:lstStyle>
            <a:lvl1pPr>
              <a:defRPr/>
            </a:lvl1pPr>
          </a:lstStyle>
          <a:p>
            <a:pPr>
              <a:defRPr/>
            </a:pPr>
            <a:fld id="{AADD2806-A59E-4FF9-B8CE-ECC73BDF926B}" type="slidenum">
              <a:rPr lang="en-US"/>
              <a:pPr>
                <a:defRPr/>
              </a:pPr>
              <a:t>‹#›</a:t>
            </a:fld>
            <a:endParaRPr lang="en-US"/>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fld id="{9CBCD0EA-42C3-4D4F-9D4F-E41C35F6FF71}"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vl1pPr>
          </a:lstStyle>
          <a:p>
            <a:pPr>
              <a:defRPr/>
            </a:pPr>
            <a:fld id="{DEF968E3-FE6F-44C4-B679-EB201BCFF520}"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4.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5.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6.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fontAlgn="base" hangingPunct="0">
              <a:spcBef>
                <a:spcPct val="0"/>
              </a:spcBef>
              <a:spcAft>
                <a:spcPct val="0"/>
              </a:spcAft>
            </a:pPr>
            <a:fld id="{ADC1A4A8-6532-41EF-9976-9ED063244ACF}"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0F01CAFB-6440-4C82-AAFE-6EBB32227057}"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922"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56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mn-lt"/>
                <a:cs typeface="+mn-cs"/>
              </a:defRPr>
            </a:lvl1pPr>
          </a:lstStyle>
          <a:p>
            <a:pPr>
              <a:defRPr/>
            </a:pPr>
            <a:fld id="{ABAD3A35-52B2-4A85-8B35-F31653DB3B0D}" type="datetimeFigureOut">
              <a:rPr lang="en-US"/>
              <a:pPr>
                <a:defRPr/>
              </a:pPr>
              <a:t>9/3/2011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latin typeface="+mn-lt"/>
                <a:cs typeface="+mn-cs"/>
              </a:defRPr>
            </a:lvl1pPr>
          </a:lstStyle>
          <a:p>
            <a:pPr>
              <a:defRPr/>
            </a:pPr>
            <a:fld id="{F2F912B6-69BD-4D7C-AA3B-3ADE569EFD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B24EE-B1D9-4F07-87A1-1D00A9632F29}" type="datetimeFigureOut">
              <a:rPr lang="en-US" smtClean="0">
                <a:solidFill>
                  <a:prstClr val="black">
                    <a:tint val="75000"/>
                  </a:prstClr>
                </a:solidFill>
              </a:rPr>
              <a:pPr/>
              <a:t>9/3/2011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pPr fontAlgn="base">
              <a:spcBef>
                <a:spcPct val="0"/>
              </a:spcBef>
              <a:spcAft>
                <a:spcPct val="0"/>
              </a:spcAft>
            </a:pPr>
            <a:endParaRPr lang="en-US" smtClean="0">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pPr fontAlgn="base">
              <a:spcBef>
                <a:spcPct val="0"/>
              </a:spcBef>
              <a:spcAft>
                <a:spcPct val="0"/>
              </a:spcAft>
            </a:pPr>
            <a:fld id="{0AB48C55-E3FB-4054-BF48-62D75A00D0B0}" type="slidenum">
              <a:rPr lang="en-US" smtClean="0">
                <a:solidFill>
                  <a:srgbClr val="000000"/>
                </a:solidFill>
              </a:rPr>
              <a:pPr fontAlgn="base">
                <a:spcBef>
                  <a:spcPct val="0"/>
                </a:spcBef>
                <a:spcAft>
                  <a:spcPct val="0"/>
                </a:spcAft>
              </a:pPr>
              <a:t>‹#›</a:t>
            </a:fld>
            <a:endParaRPr lang="en-US" smtClean="0">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pPr fontAlgn="base">
              <a:spcBef>
                <a:spcPct val="0"/>
              </a:spcBef>
              <a:spcAft>
                <a:spcPct val="0"/>
              </a:spcAft>
            </a:pPr>
            <a:fld id="{8F92B704-79B0-49FE-AA80-27B5B12B8D69}"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n-ea"/>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mn-ea"/>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C1C96376-E8DA-4CA6-AD5D-E9A192E86E58}" type="slidenum">
              <a:rPr lang="en-US" smtClean="0"/>
              <a:pPr fontAlgn="base">
                <a:spcBef>
                  <a:spcPct val="0"/>
                </a:spcBef>
                <a:spcAft>
                  <a:spcPct val="0"/>
                </a:spcAft>
              </a:pPr>
              <a:t>‹#›</a:t>
            </a:fld>
            <a:endParaRPr lang="en-US" smtClean="0"/>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ヒラギノ角ゴ Pro W3" charset="-128"/>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ヒラギノ角ゴ Pro W3" charset="-128"/>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ヒラギノ角ゴ Pro W3" charset="-128"/>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8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388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388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D655C75B-EDCD-4604-9A0D-FB859B69530C}"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A11F1-9B9C-4DCF-BC4F-252ECA6BAF03}" type="datetimeFigureOut">
              <a:rPr lang="en-US" smtClean="0">
                <a:solidFill>
                  <a:prstClr val="black">
                    <a:tint val="75000"/>
                  </a:prstClr>
                </a:solidFill>
              </a:rPr>
              <a:pPr/>
              <a:t>9/3/2011</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FBB54-5F90-4E25-B8D5-5683C2521014}" type="slidenum">
              <a:rPr lang="en-US" smtClean="0">
                <a:solidFill>
                  <a:prstClr val="black">
                    <a:tint val="75000"/>
                  </a:prstClr>
                </a:solidFill>
              </a:rPr>
              <a:pPr/>
              <a:t>‹#›</a:t>
            </a:fld>
            <a:endParaRPr lang="en-US" smtClea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Arial" charset="0"/>
              </a:defRPr>
            </a:lvl1pPr>
          </a:lstStyle>
          <a:p>
            <a:pPr fontAlgn="base">
              <a:spcBef>
                <a:spcPct val="0"/>
              </a:spcBef>
              <a:spcAft>
                <a:spcPct val="0"/>
              </a:spcAft>
              <a:defRPr/>
            </a:pPr>
            <a:fld id="{7999900A-1C39-4AF3-8834-C849D53CC36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Arial" charset="0"/>
              </a:defRPr>
            </a:lvl1pPr>
          </a:lstStyle>
          <a:p>
            <a:pPr fontAlgn="base">
              <a:spcBef>
                <a:spcPct val="0"/>
              </a:spcBef>
              <a:spcAft>
                <a:spcPct val="0"/>
              </a:spcAft>
              <a:defRPr/>
            </a:pPr>
            <a:fld id="{F36EE191-CB82-4856-BF6F-BAD681052CD6}"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25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322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322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D1E25E8-27B0-495B-A2C8-866F0B678B4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charset="0"/>
                <a:cs typeface="+mn-cs"/>
              </a:defRPr>
            </a:lvl1pPr>
          </a:lstStyle>
          <a:p>
            <a:pPr fontAlgn="base">
              <a:spcBef>
                <a:spcPct val="0"/>
              </a:spcBef>
              <a:spcAft>
                <a:spcPct val="0"/>
              </a:spcAft>
              <a:defRPr/>
            </a:pPr>
            <a:fld id="{34FAEE9B-6F4A-45AA-BB1B-92D582F1DB8D}" type="slidenum">
              <a:rPr lang="en-US"/>
              <a:pPr fontAlgn="base">
                <a:spcBef>
                  <a:spcPct val="0"/>
                </a:spcBef>
                <a:spcAft>
                  <a:spcPct val="0"/>
                </a:spcAft>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charset="0"/>
                <a:cs typeface="+mn-cs"/>
              </a:defRPr>
            </a:lvl1pPr>
          </a:lstStyle>
          <a:p>
            <a:pPr fontAlgn="base">
              <a:spcBef>
                <a:spcPct val="0"/>
              </a:spcBef>
              <a:spcAft>
                <a:spcPct val="0"/>
              </a:spcAft>
              <a:defRPr/>
            </a:pPr>
            <a:fld id="{08094A7F-58F7-4A08-A8C3-DA219BB8A8A9}"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fontAlgn="base">
              <a:spcBef>
                <a:spcPct val="0"/>
              </a:spcBef>
              <a:spcAft>
                <a:spcPct val="0"/>
              </a:spcAft>
              <a:defRPr/>
            </a:pPr>
            <a:fld id="{7637E050-F2CE-4D5E-944B-1602FE6EF9A2}"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a:cs typeface="+mn-cs"/>
              </a:defRPr>
            </a:lvl1pPr>
          </a:lstStyle>
          <a:p>
            <a:pPr fontAlgn="base">
              <a:spcBef>
                <a:spcPct val="0"/>
              </a:spcBef>
              <a:spcAft>
                <a:spcPct val="0"/>
              </a:spcAft>
              <a:defRPr/>
            </a:pPr>
            <a:fld id="{6743FA3A-609D-4FB8-9189-E5210B8A02C5}" type="slidenum">
              <a:rPr lang="en-US"/>
              <a:pPr fontAlgn="base">
                <a:spcBef>
                  <a:spcPct val="0"/>
                </a:spcBef>
                <a:spcAft>
                  <a:spcPct val="0"/>
                </a:spcAft>
                <a:defRPr/>
              </a:pPr>
              <a:t>‹#›</a:t>
            </a:fld>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a:cs typeface="+mn-cs"/>
              </a:defRPr>
            </a:lvl1pPr>
          </a:lstStyle>
          <a:p>
            <a:pPr fontAlgn="base">
              <a:spcBef>
                <a:spcPct val="0"/>
              </a:spcBef>
              <a:spcAft>
                <a:spcPct val="0"/>
              </a:spcAft>
              <a:defRPr/>
            </a:pPr>
            <a:fld id="{9FF5E0CF-A201-46E6-A5F6-CBF4CCCA29E2}"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81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81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F539A579-FA57-42C3-B7D8-8F27BBCE9501}" type="datetimeFigureOut">
              <a:rPr lang="en-US"/>
              <a:pPr>
                <a:defRPr/>
              </a:pPr>
              <a:t>9/3/2011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316F70F0-F74E-4951-8BDE-499E091CF4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7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mn-lt"/>
                <a:cs typeface="+mn-cs"/>
              </a:defRPr>
            </a:lvl1pPr>
          </a:lstStyle>
          <a:p>
            <a:pPr fontAlgn="base">
              <a:spcBef>
                <a:spcPct val="0"/>
              </a:spcBef>
              <a:spcAft>
                <a:spcPct val="0"/>
              </a:spcAft>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mn-lt"/>
                <a:cs typeface="+mn-cs"/>
              </a:defRPr>
            </a:lvl1pPr>
          </a:lstStyle>
          <a:p>
            <a:pPr fontAlgn="base">
              <a:spcBef>
                <a:spcPct val="0"/>
              </a:spcBef>
              <a:spcAft>
                <a:spcPct val="0"/>
              </a:spcAft>
              <a:defRPr/>
            </a:pPr>
            <a:fld id="{8E613AD0-8E28-4163-9F24-38257D08C26D}" type="slidenum">
              <a:rPr lang="en-US"/>
              <a:pPr fontAlgn="base">
                <a:spcBef>
                  <a:spcPct val="0"/>
                </a:spcBef>
                <a:spcAft>
                  <a:spcPct val="0"/>
                </a:spcAft>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mn-lt"/>
                <a:cs typeface="+mn-cs"/>
              </a:defRPr>
            </a:lvl1pPr>
          </a:lstStyle>
          <a:p>
            <a:pPr fontAlgn="base">
              <a:spcBef>
                <a:spcPct val="0"/>
              </a:spcBef>
              <a:spcAft>
                <a:spcPct val="0"/>
              </a:spcAft>
              <a:defRPr/>
            </a:pPr>
            <a:fld id="{2907FC9A-BBD9-4D35-A76A-C25ABFBA2474}"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a:cs typeface="+mn-cs"/>
              </a:defRPr>
            </a:lvl1pPr>
          </a:lstStyle>
          <a:p>
            <a:pPr fontAlgn="base">
              <a:spcBef>
                <a:spcPct val="0"/>
              </a:spcBef>
              <a:spcAft>
                <a:spcPct val="0"/>
              </a:spcAft>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a:cs typeface="+mn-cs"/>
              </a:defRPr>
            </a:lvl1pPr>
          </a:lstStyle>
          <a:p>
            <a:pPr fontAlgn="base">
              <a:spcBef>
                <a:spcPct val="0"/>
              </a:spcBef>
              <a:spcAft>
                <a:spcPct val="0"/>
              </a:spcAft>
              <a:defRPr/>
            </a:pPr>
            <a:fld id="{9BEB699D-BDB8-477B-98D4-6AFFBF46290F}" type="slidenum">
              <a:rPr lang="en-US"/>
              <a:pPr fontAlgn="base">
                <a:spcBef>
                  <a:spcPct val="0"/>
                </a:spcBef>
                <a:spcAft>
                  <a:spcPct val="0"/>
                </a:spcAft>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a:cs typeface="+mn-cs"/>
              </a:defRPr>
            </a:lvl1pPr>
          </a:lstStyle>
          <a:p>
            <a:pPr fontAlgn="base">
              <a:spcBef>
                <a:spcPct val="0"/>
              </a:spcBef>
              <a:spcAft>
                <a:spcPct val="0"/>
              </a:spcAft>
              <a:defRPr/>
            </a:pPr>
            <a:fld id="{916C47A0-6E57-467D-A53E-18927E0095FF}"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6.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www.brookings.edu/press/Books/1997/pasteur.aspx" TargetMode="External"/><Relationship Id="rId2" Type="http://schemas.openxmlformats.org/officeDocument/2006/relationships/notesSlide" Target="../notesSlides/notesSlide23.xml"/><Relationship Id="rId1" Type="http://schemas.openxmlformats.org/officeDocument/2006/relationships/slideLayout" Target="../slideLayouts/slideLayout136.xml"/><Relationship Id="rId5" Type="http://schemas.openxmlformats.org/officeDocument/2006/relationships/image" Target="../media/image10.pn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60.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hyperlink" Target="http://books.nap.edu/openbook.php?record_id=10239&amp;page=15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0.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9.jpeg"/><Relationship Id="rId2" Type="http://schemas.openxmlformats.org/officeDocument/2006/relationships/slideLayout" Target="../slideLayouts/slideLayout7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2.xml"/><Relationship Id="rId1" Type="http://schemas.openxmlformats.org/officeDocument/2006/relationships/slideLayout" Target="../slideLayouts/slideLayout68.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50.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98.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73.xml"/><Relationship Id="rId5" Type="http://schemas.openxmlformats.org/officeDocument/2006/relationships/hyperlink" Target="http://youtu.be/lfT_hoiuY8w" TargetMode="Externa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8.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84.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84.xml"/><Relationship Id="rId5" Type="http://schemas.openxmlformats.org/officeDocument/2006/relationships/image" Target="../media/image43.pn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8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87.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6.xml"/></Relationships>
</file>

<file path=ppt/slides/_rels/slide5.xml.rels><?xml version="1.0" encoding="UTF-8" standalone="yes"?>
<Relationships xmlns="http://schemas.openxmlformats.org/package/2006/relationships"><Relationship Id="rId3" Type="http://schemas.openxmlformats.org/officeDocument/2006/relationships/hyperlink" Target="http://www.ce.umn.edu/~smith/docs/Smith-NAE-FOEE-HPL-UbD-12-10-v8.pdf" TargetMode="Externa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1.xml"/></Relationships>
</file>

<file path=ppt/slides/_rels/slide55.xml.rels><?xml version="1.0" encoding="UTF-8" standalone="yes"?>
<Relationships xmlns="http://schemas.openxmlformats.org/package/2006/relationships"><Relationship Id="rId8" Type="http://schemas.openxmlformats.org/officeDocument/2006/relationships/hyperlink" Target="http://www.ce.umn.edu/~smith/docs/Smith-Pedagogies_of_Engagement.pdf" TargetMode="External"/><Relationship Id="rId3" Type="http://schemas.openxmlformats.org/officeDocument/2006/relationships/hyperlink" Target="http://www.nap.edu/openbook/0309082927/html/" TargetMode="External"/><Relationship Id="rId7" Type="http://schemas.openxmlformats.org/officeDocument/2006/relationships/hyperlink" Target="http://www.ce.umn.edu/~smith/docs/NDTL-123-2-Smith-Social_Basis_of_Learning-.pdf" TargetMode="External"/><Relationship Id="rId12" Type="http://schemas.openxmlformats.org/officeDocument/2006/relationships/hyperlink" Target="http://www7.nationalacademies.org/bose/Fairweather_CommissionedPaper.pdf" TargetMode="External"/><Relationship Id="rId2" Type="http://schemas.openxmlformats.org/officeDocument/2006/relationships/notesSlide" Target="../notesSlides/notesSlide55.xml"/><Relationship Id="rId1" Type="http://schemas.openxmlformats.org/officeDocument/2006/relationships/slideLayout" Target="../slideLayouts/slideLayout177.xml"/><Relationship Id="rId6" Type="http://schemas.openxmlformats.org/officeDocument/2006/relationships/hyperlink" Target="http://www.ce.umn.edu/~smith" TargetMode="External"/><Relationship Id="rId11" Type="http://schemas.openxmlformats.org/officeDocument/2006/relationships/hyperlink" Target="http://www.pkal.org/activities/PedagogiesOfEngagementSummit.cfm" TargetMode="External"/><Relationship Id="rId5" Type="http://schemas.openxmlformats.org/officeDocument/2006/relationships/hyperlink" Target="http://www3.interscience.wiley.com/journal/122268048/abstract?CRETRY=1&amp;SRETRY=0" TargetMode="External"/><Relationship Id="rId10" Type="http://schemas.openxmlformats.org/officeDocument/2006/relationships/hyperlink" Target="http://www.udel.edu/pbl" TargetMode="External"/><Relationship Id="rId4" Type="http://schemas.openxmlformats.org/officeDocument/2006/relationships/hyperlink" Target="http://www.skillscommission.org/commissioned.htm" TargetMode="External"/><Relationship Id="rId9" Type="http://schemas.openxmlformats.org/officeDocument/2006/relationships/hyperlink" Target="http://www.ce.umn.edu/~smith/docs/CLReturnstoCollege.pd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1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3.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228600"/>
            <a:ext cx="8534400" cy="1228725"/>
          </a:xfrm>
          <a:noFill/>
        </p:spPr>
        <p:txBody>
          <a:bodyPr lIns="0" tIns="0" rIns="0" bIns="0" anchor="t"/>
          <a:lstStyle/>
          <a:p>
            <a:pPr eaLnBrk="1" hangingPunct="1"/>
            <a:r>
              <a:rPr lang="en-US" sz="4000" dirty="0" smtClean="0">
                <a:solidFill>
                  <a:schemeClr val="tx1"/>
                </a:solidFill>
              </a:rPr>
              <a:t>Evidence-Based Practices for </a:t>
            </a:r>
            <a:br>
              <a:rPr lang="en-US" sz="4000" dirty="0" smtClean="0">
                <a:solidFill>
                  <a:schemeClr val="tx1"/>
                </a:solidFill>
              </a:rPr>
            </a:br>
            <a:r>
              <a:rPr lang="en-US" sz="4000" dirty="0" smtClean="0">
                <a:solidFill>
                  <a:schemeClr val="tx1"/>
                </a:solidFill>
              </a:rPr>
              <a:t>Innovative Education</a:t>
            </a:r>
          </a:p>
        </p:txBody>
      </p:sp>
      <p:sp>
        <p:nvSpPr>
          <p:cNvPr id="14339" name="Freeform 3"/>
          <p:cNvSpPr>
            <a:spLocks/>
          </p:cNvSpPr>
          <p:nvPr/>
        </p:nvSpPr>
        <p:spPr bwMode="auto">
          <a:xfrm>
            <a:off x="228600" y="1676400"/>
            <a:ext cx="8567738" cy="98425"/>
          </a:xfrm>
          <a:custGeom>
            <a:avLst/>
            <a:gdLst>
              <a:gd name="T0" fmla="*/ 0 w 5397"/>
              <a:gd name="T1" fmla="*/ 61 h 62"/>
              <a:gd name="T2" fmla="*/ 5396 w 5397"/>
              <a:gd name="T3" fmla="*/ 61 h 62"/>
              <a:gd name="T4" fmla="*/ 5396 w 5397"/>
              <a:gd name="T5" fmla="*/ 0 h 62"/>
              <a:gd name="T6" fmla="*/ 0 w 5397"/>
              <a:gd name="T7" fmla="*/ 0 h 62"/>
              <a:gd name="T8" fmla="*/ 0 w 5397"/>
              <a:gd name="T9" fmla="*/ 61 h 62"/>
              <a:gd name="T10" fmla="*/ 0 60000 65536"/>
              <a:gd name="T11" fmla="*/ 0 60000 65536"/>
              <a:gd name="T12" fmla="*/ 0 60000 65536"/>
              <a:gd name="T13" fmla="*/ 0 60000 65536"/>
              <a:gd name="T14" fmla="*/ 0 60000 65536"/>
              <a:gd name="T15" fmla="*/ 0 w 5397"/>
              <a:gd name="T16" fmla="*/ 0 h 62"/>
              <a:gd name="T17" fmla="*/ 5397 w 5397"/>
              <a:gd name="T18" fmla="*/ 62 h 62"/>
            </a:gdLst>
            <a:ahLst/>
            <a:cxnLst>
              <a:cxn ang="T10">
                <a:pos x="T0" y="T1"/>
              </a:cxn>
              <a:cxn ang="T11">
                <a:pos x="T2" y="T3"/>
              </a:cxn>
              <a:cxn ang="T12">
                <a:pos x="T4" y="T5"/>
              </a:cxn>
              <a:cxn ang="T13">
                <a:pos x="T6" y="T7"/>
              </a:cxn>
              <a:cxn ang="T14">
                <a:pos x="T8" y="T9"/>
              </a:cxn>
            </a:cxnLst>
            <a:rect l="T15" t="T16" r="T17" b="T18"/>
            <a:pathLst>
              <a:path w="5397" h="62">
                <a:moveTo>
                  <a:pt x="0" y="61"/>
                </a:moveTo>
                <a:lnTo>
                  <a:pt x="5396" y="61"/>
                </a:lnTo>
                <a:lnTo>
                  <a:pt x="5396" y="0"/>
                </a:lnTo>
                <a:lnTo>
                  <a:pt x="0" y="0"/>
                </a:lnTo>
                <a:lnTo>
                  <a:pt x="0" y="61"/>
                </a:lnTo>
              </a:path>
            </a:pathLst>
          </a:custGeom>
          <a:solidFill>
            <a:srgbClr val="000000"/>
          </a:solidFill>
          <a:ln w="9525" cap="rnd">
            <a:noFill/>
            <a:round/>
            <a:headEnd/>
            <a:tailEnd/>
          </a:ln>
        </p:spPr>
        <p:txBody>
          <a:bodyPr/>
          <a:lstStyle/>
          <a:p>
            <a:pPr fontAlgn="base">
              <a:spcBef>
                <a:spcPct val="0"/>
              </a:spcBef>
              <a:spcAft>
                <a:spcPct val="0"/>
              </a:spcAft>
            </a:pPr>
            <a:endParaRPr lang="en-US">
              <a:solidFill>
                <a:srgbClr val="000000"/>
              </a:solidFill>
            </a:endParaRPr>
          </a:p>
        </p:txBody>
      </p:sp>
      <p:sp>
        <p:nvSpPr>
          <p:cNvPr id="14340" name="Rectangle 4"/>
          <p:cNvSpPr>
            <a:spLocks noChangeArrowheads="1"/>
          </p:cNvSpPr>
          <p:nvPr/>
        </p:nvSpPr>
        <p:spPr bwMode="auto">
          <a:xfrm>
            <a:off x="152400" y="1981200"/>
            <a:ext cx="8839200" cy="3976688"/>
          </a:xfrm>
          <a:prstGeom prst="rect">
            <a:avLst/>
          </a:prstGeom>
          <a:noFill/>
          <a:ln w="9525">
            <a:noFill/>
            <a:miter lim="800000"/>
            <a:headEnd/>
            <a:tailEnd/>
          </a:ln>
        </p:spPr>
        <p:txBody>
          <a:bodyPr lIns="0" tIns="0" rIns="0" bIns="0"/>
          <a:lstStyle/>
          <a:p>
            <a:pPr lvl="0" algn="ctr" eaLnBrk="0" fontAlgn="base" hangingPunct="0">
              <a:spcBef>
                <a:spcPct val="0"/>
              </a:spcBef>
              <a:spcAft>
                <a:spcPct val="0"/>
              </a:spcAft>
            </a:pPr>
            <a:r>
              <a:rPr lang="en-US" sz="3000" b="1" dirty="0" smtClean="0">
                <a:solidFill>
                  <a:srgbClr val="000000"/>
                </a:solidFill>
                <a:latin typeface="Arial" charset="0"/>
                <a:cs typeface="Arial" charset="0"/>
              </a:rPr>
              <a:t>Karl A. Smith</a:t>
            </a:r>
          </a:p>
          <a:p>
            <a:pPr lvl="0" algn="ctr" eaLnBrk="0" fontAlgn="base" hangingPunct="0">
              <a:spcBef>
                <a:spcPct val="0"/>
              </a:spcBef>
              <a:spcAft>
                <a:spcPct val="0"/>
              </a:spcAft>
            </a:pPr>
            <a:r>
              <a:rPr lang="en-US" sz="2600" dirty="0" smtClean="0">
                <a:solidFill>
                  <a:srgbClr val="000000"/>
                </a:solidFill>
                <a:latin typeface="Arial" charset="0"/>
                <a:cs typeface="Arial" charset="0"/>
              </a:rPr>
              <a:t>Engineering Education – Purdue University</a:t>
            </a:r>
          </a:p>
          <a:p>
            <a:pPr lvl="0" algn="ctr" eaLnBrk="0" fontAlgn="base" hangingPunct="0">
              <a:spcBef>
                <a:spcPct val="0"/>
              </a:spcBef>
              <a:spcAft>
                <a:spcPct val="0"/>
              </a:spcAft>
            </a:pPr>
            <a:r>
              <a:rPr lang="en-US" sz="2600" dirty="0" smtClean="0">
                <a:solidFill>
                  <a:srgbClr val="000000"/>
                </a:solidFill>
                <a:latin typeface="Arial" charset="0"/>
                <a:cs typeface="Arial" charset="0"/>
              </a:rPr>
              <a:t>STEM Education Center/Civil Eng – University of Minnesota</a:t>
            </a:r>
          </a:p>
          <a:p>
            <a:pPr lvl="0" algn="ctr" eaLnBrk="0" fontAlgn="base" hangingPunct="0">
              <a:spcBef>
                <a:spcPct val="0"/>
              </a:spcBef>
              <a:spcAft>
                <a:spcPct val="0"/>
              </a:spcAft>
            </a:pPr>
            <a:r>
              <a:rPr lang="en-US" sz="2400" dirty="0" smtClean="0">
                <a:solidFill>
                  <a:srgbClr val="000000"/>
                </a:solidFill>
                <a:latin typeface="Arial" charset="0"/>
                <a:cs typeface="Arial" charset="0"/>
              </a:rPr>
              <a:t>ksmith@umn.edu - http://www.ce.umn.edu/~smith/</a:t>
            </a:r>
            <a:endParaRPr lang="en-US" sz="2600" dirty="0" smtClean="0">
              <a:solidFill>
                <a:srgbClr val="000000"/>
              </a:solidFill>
              <a:latin typeface="Arial" charset="0"/>
              <a:cs typeface="Arial" charset="0"/>
            </a:endParaRPr>
          </a:p>
          <a:p>
            <a:pPr algn="ctr" eaLnBrk="0" fontAlgn="base" hangingPunct="0">
              <a:spcBef>
                <a:spcPct val="0"/>
              </a:spcBef>
              <a:spcAft>
                <a:spcPct val="0"/>
              </a:spcAft>
            </a:pPr>
            <a:endParaRPr lang="en-US" sz="2400" dirty="0">
              <a:solidFill>
                <a:srgbClr val="000000"/>
              </a:solidFill>
            </a:endParaRPr>
          </a:p>
          <a:p>
            <a:pPr algn="ctr" eaLnBrk="0" fontAlgn="base" hangingPunct="0">
              <a:lnSpc>
                <a:spcPct val="80000"/>
              </a:lnSpc>
              <a:spcBef>
                <a:spcPct val="0"/>
              </a:spcBef>
              <a:spcAft>
                <a:spcPct val="0"/>
              </a:spcAft>
            </a:pPr>
            <a:r>
              <a:rPr lang="en-US" sz="3200" dirty="0" smtClean="0">
                <a:solidFill>
                  <a:srgbClr val="000000"/>
                </a:solidFill>
                <a:cs typeface="Times New Roman" pitchFamily="18" charset="0"/>
              </a:rPr>
              <a:t>Frontiers of Engineering Education –  </a:t>
            </a:r>
          </a:p>
          <a:p>
            <a:pPr algn="ctr" eaLnBrk="0" fontAlgn="base" hangingPunct="0">
              <a:lnSpc>
                <a:spcPct val="80000"/>
              </a:lnSpc>
              <a:spcBef>
                <a:spcPct val="0"/>
              </a:spcBef>
              <a:spcAft>
                <a:spcPct val="0"/>
              </a:spcAft>
            </a:pPr>
            <a:r>
              <a:rPr lang="en-US" sz="3200" dirty="0" smtClean="0">
                <a:solidFill>
                  <a:srgbClr val="000000"/>
                </a:solidFill>
                <a:cs typeface="Times New Roman" pitchFamily="18" charset="0"/>
              </a:rPr>
              <a:t>Educational Innovation Seminar Series </a:t>
            </a:r>
          </a:p>
          <a:p>
            <a:pPr algn="ctr" eaLnBrk="0" fontAlgn="base" hangingPunct="0">
              <a:lnSpc>
                <a:spcPct val="80000"/>
              </a:lnSpc>
              <a:spcBef>
                <a:spcPct val="0"/>
              </a:spcBef>
              <a:spcAft>
                <a:spcPct val="0"/>
              </a:spcAft>
            </a:pPr>
            <a:r>
              <a:rPr lang="en-US" sz="3200" dirty="0" smtClean="0">
                <a:solidFill>
                  <a:srgbClr val="000000"/>
                </a:solidFill>
                <a:cs typeface="Times New Roman" pitchFamily="18" charset="0"/>
              </a:rPr>
              <a:t>(FOEE–EISS)</a:t>
            </a:r>
            <a:endParaRPr lang="en-US" sz="3200" dirty="0">
              <a:solidFill>
                <a:srgbClr val="000000"/>
              </a:solidFill>
              <a:cs typeface="Times New Roman" pitchFamily="18" charset="0"/>
            </a:endParaRPr>
          </a:p>
          <a:p>
            <a:pPr algn="ctr" eaLnBrk="0" fontAlgn="base" hangingPunct="0">
              <a:lnSpc>
                <a:spcPct val="80000"/>
              </a:lnSpc>
              <a:spcBef>
                <a:spcPct val="0"/>
              </a:spcBef>
              <a:spcAft>
                <a:spcPct val="0"/>
              </a:spcAft>
            </a:pPr>
            <a:endParaRPr lang="en-US" sz="3200" dirty="0" smtClean="0">
              <a:solidFill>
                <a:srgbClr val="000000"/>
              </a:solidFill>
              <a:cs typeface="Times New Roman" pitchFamily="18" charset="0"/>
            </a:endParaRPr>
          </a:p>
          <a:p>
            <a:pPr algn="ctr" eaLnBrk="0" fontAlgn="base" hangingPunct="0">
              <a:lnSpc>
                <a:spcPct val="80000"/>
              </a:lnSpc>
              <a:spcBef>
                <a:spcPct val="0"/>
              </a:spcBef>
              <a:spcAft>
                <a:spcPct val="0"/>
              </a:spcAft>
            </a:pPr>
            <a:r>
              <a:rPr lang="en-US" sz="3200" dirty="0" smtClean="0">
                <a:solidFill>
                  <a:srgbClr val="000000"/>
                </a:solidFill>
                <a:cs typeface="Times New Roman" pitchFamily="18" charset="0"/>
              </a:rPr>
              <a:t>Worcester Polytechnic Institute</a:t>
            </a:r>
          </a:p>
          <a:p>
            <a:pPr algn="ctr" eaLnBrk="0" fontAlgn="base" hangingPunct="0">
              <a:spcBef>
                <a:spcPct val="0"/>
              </a:spcBef>
              <a:spcAft>
                <a:spcPct val="0"/>
              </a:spcAft>
            </a:pPr>
            <a:endParaRPr lang="en-US" sz="1200" dirty="0" smtClean="0">
              <a:solidFill>
                <a:srgbClr val="000000"/>
              </a:solidFill>
            </a:endParaRPr>
          </a:p>
          <a:p>
            <a:pPr algn="ctr" eaLnBrk="0" fontAlgn="base" hangingPunct="0">
              <a:spcBef>
                <a:spcPct val="0"/>
              </a:spcBef>
              <a:spcAft>
                <a:spcPct val="0"/>
              </a:spcAft>
            </a:pPr>
            <a:r>
              <a:rPr lang="en-US" sz="2400" dirty="0" smtClean="0">
                <a:solidFill>
                  <a:srgbClr val="000000"/>
                </a:solidFill>
              </a:rPr>
              <a:t>September 7, 2011</a:t>
            </a:r>
            <a:endParaRPr lang="en-US" sz="2400" dirty="0">
              <a:solidFill>
                <a:srgbClr val="000000"/>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p:txBody>
          <a:bodyPr/>
          <a:lstStyle/>
          <a:p>
            <a:r>
              <a:rPr lang="en-US" smtClean="0">
                <a:latin typeface="Arial" charset="0"/>
              </a:rPr>
              <a:t>First Teaching Experience</a:t>
            </a:r>
          </a:p>
        </p:txBody>
      </p:sp>
      <p:sp>
        <p:nvSpPr>
          <p:cNvPr id="98307" name="Rectangle 3"/>
          <p:cNvSpPr>
            <a:spLocks noGrp="1" noChangeArrowheads="1"/>
          </p:cNvSpPr>
          <p:nvPr>
            <p:ph type="body" idx="1"/>
          </p:nvPr>
        </p:nvSpPr>
        <p:spPr/>
        <p:txBody>
          <a:bodyPr/>
          <a:lstStyle/>
          <a:p>
            <a:r>
              <a:rPr lang="en-US" dirty="0" smtClean="0">
                <a:latin typeface="Arial" charset="0"/>
              </a:rPr>
              <a:t>Practice – Third-year course in metallurgical reactions – thermodynamics and kinetics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686550" y="6165850"/>
            <a:ext cx="2303463" cy="274638"/>
          </a:xfrm>
          <a:prstGeom prst="rect">
            <a:avLst/>
          </a:prstGeom>
          <a:noFill/>
          <a:ln w="9525">
            <a:noFill/>
            <a:miter lim="800000"/>
            <a:headEnd/>
            <a:tailEnd/>
          </a:ln>
        </p:spPr>
        <p:txBody>
          <a:bodyPr lIns="0" tIns="0" rIns="0" bIns="0"/>
          <a:lstStyle/>
          <a:p>
            <a:pPr eaLnBrk="0" hangingPunct="0"/>
            <a:r>
              <a:rPr lang="en-US" sz="2000">
                <a:solidFill>
                  <a:srgbClr val="000000"/>
                </a:solidFill>
                <a:latin typeface="Staccato222 BT" pitchFamily="66" charset="0"/>
              </a:rPr>
              <a:t>Lila M. Smith</a:t>
            </a:r>
          </a:p>
        </p:txBody>
      </p:sp>
      <p:pic>
        <p:nvPicPr>
          <p:cNvPr id="46083" name="Picture 3" descr="smhd100dpi"/>
          <p:cNvPicPr>
            <a:picLocks noChangeAspect="1" noChangeArrowheads="1"/>
          </p:cNvPicPr>
          <p:nvPr/>
        </p:nvPicPr>
        <p:blipFill>
          <a:blip r:embed="rId3" cstate="print"/>
          <a:srcRect/>
          <a:stretch>
            <a:fillRect/>
          </a:stretch>
        </p:blipFill>
        <p:spPr bwMode="auto">
          <a:xfrm>
            <a:off x="2438400" y="609600"/>
            <a:ext cx="4105275" cy="5200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a:xfrm>
            <a:off x="685800" y="304800"/>
            <a:ext cx="7772400" cy="1143000"/>
          </a:xfrm>
        </p:spPr>
        <p:txBody>
          <a:bodyPr/>
          <a:lstStyle/>
          <a:p>
            <a:r>
              <a:rPr lang="en-US" smtClean="0">
                <a:latin typeface="Arial" charset="0"/>
              </a:rPr>
              <a:t>Engineering Education</a:t>
            </a:r>
          </a:p>
        </p:txBody>
      </p:sp>
      <p:sp>
        <p:nvSpPr>
          <p:cNvPr id="346114" name="Rectangle 3"/>
          <p:cNvSpPr>
            <a:spLocks noGrp="1" noChangeArrowheads="1"/>
          </p:cNvSpPr>
          <p:nvPr>
            <p:ph type="body" idx="1"/>
          </p:nvPr>
        </p:nvSpPr>
        <p:spPr>
          <a:xfrm>
            <a:off x="685800" y="1447800"/>
            <a:ext cx="7772400" cy="2743200"/>
          </a:xfrm>
        </p:spPr>
        <p:txBody>
          <a:bodyPr/>
          <a:lstStyle/>
          <a:p>
            <a:r>
              <a:rPr lang="en-US" smtClean="0">
                <a:latin typeface="Arial" charset="0"/>
              </a:rPr>
              <a:t>Practice – Third-year course in metallurgical reactions – thermodynamics and kinetics</a:t>
            </a:r>
          </a:p>
          <a:p>
            <a:r>
              <a:rPr lang="en-US" smtClean="0">
                <a:latin typeface="Arial" charset="0"/>
              </a:rPr>
              <a:t>Research – ? </a:t>
            </a:r>
          </a:p>
          <a:p>
            <a:r>
              <a:rPr lang="en-US" smtClean="0">
                <a:latin typeface="Arial" charset="0"/>
              </a:rPr>
              <a:t>Theory – ?</a:t>
            </a:r>
          </a:p>
          <a:p>
            <a:endParaRPr lang="en-US" smtClean="0">
              <a:latin typeface="Arial" charset="0"/>
            </a:endParaRPr>
          </a:p>
        </p:txBody>
      </p:sp>
      <p:sp>
        <p:nvSpPr>
          <p:cNvPr id="346115" name="AutoShape 4"/>
          <p:cNvSpPr>
            <a:spLocks noChangeArrowheads="1"/>
          </p:cNvSpPr>
          <p:nvPr/>
        </p:nvSpPr>
        <p:spPr bwMode="auto">
          <a:xfrm>
            <a:off x="6096000" y="4419600"/>
            <a:ext cx="1420813" cy="844550"/>
          </a:xfrm>
          <a:prstGeom prst="triangle">
            <a:avLst>
              <a:gd name="adj" fmla="val 50000"/>
            </a:avLst>
          </a:prstGeom>
          <a:no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400">
              <a:solidFill>
                <a:srgbClr val="000000"/>
              </a:solidFill>
              <a:latin typeface="Arial" charset="0"/>
              <a:cs typeface="Arial" charset="0"/>
            </a:endParaRPr>
          </a:p>
        </p:txBody>
      </p:sp>
      <p:sp>
        <p:nvSpPr>
          <p:cNvPr id="346116" name="Text Box 5"/>
          <p:cNvSpPr txBox="1">
            <a:spLocks noChangeArrowheads="1"/>
          </p:cNvSpPr>
          <p:nvPr/>
        </p:nvSpPr>
        <p:spPr bwMode="auto">
          <a:xfrm>
            <a:off x="6338888" y="3971925"/>
            <a:ext cx="974725"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Theory</a:t>
            </a:r>
          </a:p>
        </p:txBody>
      </p:sp>
      <p:sp>
        <p:nvSpPr>
          <p:cNvPr id="346117" name="Text Box 6"/>
          <p:cNvSpPr txBox="1">
            <a:spLocks noChangeArrowheads="1"/>
          </p:cNvSpPr>
          <p:nvPr/>
        </p:nvSpPr>
        <p:spPr bwMode="auto">
          <a:xfrm>
            <a:off x="5449083" y="5289550"/>
            <a:ext cx="1282723" cy="707886"/>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dirty="0" smtClean="0">
                <a:solidFill>
                  <a:srgbClr val="000000"/>
                </a:solidFill>
                <a:latin typeface="Arial" charset="0"/>
                <a:cs typeface="Arial" charset="0"/>
              </a:rPr>
              <a:t>Research</a:t>
            </a:r>
          </a:p>
          <a:p>
            <a:pPr algn="ctr" eaLnBrk="0" fontAlgn="base" hangingPunct="0">
              <a:spcBef>
                <a:spcPct val="0"/>
              </a:spcBef>
              <a:spcAft>
                <a:spcPct val="0"/>
              </a:spcAft>
            </a:pPr>
            <a:r>
              <a:rPr lang="en-US" sz="2000" dirty="0" smtClean="0">
                <a:solidFill>
                  <a:srgbClr val="000000"/>
                </a:solidFill>
                <a:latin typeface="Arial" charset="0"/>
                <a:cs typeface="Arial" charset="0"/>
              </a:rPr>
              <a:t>Evidence</a:t>
            </a:r>
            <a:endParaRPr lang="en-US" sz="2000" dirty="0">
              <a:solidFill>
                <a:srgbClr val="000000"/>
              </a:solidFill>
              <a:latin typeface="Arial" charset="0"/>
              <a:cs typeface="Arial" charset="0"/>
            </a:endParaRPr>
          </a:p>
        </p:txBody>
      </p:sp>
      <p:sp>
        <p:nvSpPr>
          <p:cNvPr id="346118" name="Text Box 7"/>
          <p:cNvSpPr txBox="1">
            <a:spLocks noChangeArrowheads="1"/>
          </p:cNvSpPr>
          <p:nvPr/>
        </p:nvSpPr>
        <p:spPr bwMode="auto">
          <a:xfrm>
            <a:off x="6918325" y="5289550"/>
            <a:ext cx="1101725"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Practice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61" name="Rectangle 2"/>
          <p:cNvSpPr>
            <a:spLocks noGrp="1" noChangeArrowheads="1"/>
          </p:cNvSpPr>
          <p:nvPr>
            <p:ph type="title"/>
          </p:nvPr>
        </p:nvSpPr>
        <p:spPr/>
        <p:txBody>
          <a:bodyPr/>
          <a:lstStyle/>
          <a:p>
            <a:r>
              <a:rPr lang="en-US" sz="2800" smtClean="0">
                <a:latin typeface="Arial" charset="0"/>
              </a:rPr>
              <a:t>University of Minnesota College of Education</a:t>
            </a:r>
            <a:br>
              <a:rPr lang="en-US" sz="2800" smtClean="0">
                <a:latin typeface="Arial" charset="0"/>
              </a:rPr>
            </a:br>
            <a:r>
              <a:rPr lang="en-US" sz="2800" smtClean="0">
                <a:latin typeface="Arial" charset="0"/>
              </a:rPr>
              <a:t>Social, Psychological and Philosophical Foundations of Education</a:t>
            </a:r>
          </a:p>
        </p:txBody>
      </p:sp>
      <p:sp>
        <p:nvSpPr>
          <p:cNvPr id="348162" name="Rectangle 3"/>
          <p:cNvSpPr>
            <a:spLocks noGrp="1" noChangeArrowheads="1"/>
          </p:cNvSpPr>
          <p:nvPr>
            <p:ph type="body" idx="1"/>
          </p:nvPr>
        </p:nvSpPr>
        <p:spPr/>
        <p:txBody>
          <a:bodyPr/>
          <a:lstStyle/>
          <a:p>
            <a:pPr>
              <a:lnSpc>
                <a:spcPct val="90000"/>
              </a:lnSpc>
            </a:pPr>
            <a:r>
              <a:rPr lang="en-US" smtClean="0">
                <a:latin typeface="Arial" charset="0"/>
              </a:rPr>
              <a:t>Statistics, Measurement, Research Methodology</a:t>
            </a:r>
          </a:p>
          <a:p>
            <a:pPr>
              <a:lnSpc>
                <a:spcPct val="90000"/>
              </a:lnSpc>
            </a:pPr>
            <a:r>
              <a:rPr lang="en-US" smtClean="0">
                <a:latin typeface="Arial" charset="0"/>
              </a:rPr>
              <a:t>Assessment and Evaluation</a:t>
            </a:r>
          </a:p>
          <a:p>
            <a:pPr>
              <a:lnSpc>
                <a:spcPct val="90000"/>
              </a:lnSpc>
            </a:pPr>
            <a:r>
              <a:rPr lang="en-US" smtClean="0">
                <a:latin typeface="Arial" charset="0"/>
              </a:rPr>
              <a:t>Learning and Cognitive Psychology</a:t>
            </a:r>
          </a:p>
          <a:p>
            <a:pPr>
              <a:lnSpc>
                <a:spcPct val="90000"/>
              </a:lnSpc>
            </a:pPr>
            <a:r>
              <a:rPr lang="en-US" smtClean="0">
                <a:latin typeface="Arial" charset="0"/>
              </a:rPr>
              <a:t>Knowledge Acquisition, Artificial Intelligence, Expert Systems</a:t>
            </a:r>
          </a:p>
          <a:p>
            <a:pPr>
              <a:lnSpc>
                <a:spcPct val="90000"/>
              </a:lnSpc>
            </a:pPr>
            <a:r>
              <a:rPr lang="en-US" smtClean="0">
                <a:latin typeface="Arial" charset="0"/>
              </a:rPr>
              <a:t>Social psychology of learning – student – student interaction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2"/>
          <p:cNvSpPr>
            <a:spLocks/>
          </p:cNvSpPr>
          <p:nvPr/>
        </p:nvSpPr>
        <p:spPr bwMode="auto">
          <a:xfrm>
            <a:off x="1162050" y="287338"/>
            <a:ext cx="6856413" cy="6354762"/>
          </a:xfrm>
          <a:custGeom>
            <a:avLst/>
            <a:gdLst>
              <a:gd name="T0" fmla="*/ 6854826 w 4319"/>
              <a:gd name="T1" fmla="*/ 0 h 4003"/>
              <a:gd name="T2" fmla="*/ 6854826 w 4319"/>
              <a:gd name="T3" fmla="*/ 6351587 h 4003"/>
              <a:gd name="T4" fmla="*/ 0 w 4319"/>
              <a:gd name="T5" fmla="*/ 6353175 h 4003"/>
              <a:gd name="T6" fmla="*/ 0 w 4319"/>
              <a:gd name="T7" fmla="*/ 1588 h 4003"/>
              <a:gd name="T8" fmla="*/ 6854826 w 4319"/>
              <a:gd name="T9" fmla="*/ 0 h 4003"/>
              <a:gd name="T10" fmla="*/ 0 60000 65536"/>
              <a:gd name="T11" fmla="*/ 0 60000 65536"/>
              <a:gd name="T12" fmla="*/ 0 60000 65536"/>
              <a:gd name="T13" fmla="*/ 0 60000 65536"/>
              <a:gd name="T14" fmla="*/ 0 60000 65536"/>
              <a:gd name="T15" fmla="*/ 0 w 4319"/>
              <a:gd name="T16" fmla="*/ 0 h 4003"/>
              <a:gd name="T17" fmla="*/ 4319 w 4319"/>
              <a:gd name="T18" fmla="*/ 4003 h 4003"/>
            </a:gdLst>
            <a:ahLst/>
            <a:cxnLst>
              <a:cxn ang="T10">
                <a:pos x="T0" y="T1"/>
              </a:cxn>
              <a:cxn ang="T11">
                <a:pos x="T2" y="T3"/>
              </a:cxn>
              <a:cxn ang="T12">
                <a:pos x="T4" y="T5"/>
              </a:cxn>
              <a:cxn ang="T13">
                <a:pos x="T6" y="T7"/>
              </a:cxn>
              <a:cxn ang="T14">
                <a:pos x="T8" y="T9"/>
              </a:cxn>
            </a:cxnLst>
            <a:rect l="T15" t="T16" r="T17" b="T18"/>
            <a:pathLst>
              <a:path w="4319" h="4003">
                <a:moveTo>
                  <a:pt x="4318" y="0"/>
                </a:moveTo>
                <a:lnTo>
                  <a:pt x="4318" y="4001"/>
                </a:lnTo>
                <a:lnTo>
                  <a:pt x="0" y="4002"/>
                </a:lnTo>
                <a:lnTo>
                  <a:pt x="0" y="1"/>
                </a:lnTo>
                <a:lnTo>
                  <a:pt x="4318" y="0"/>
                </a:lnTo>
              </a:path>
            </a:pathLst>
          </a:custGeom>
          <a:noFill/>
          <a:ln w="9525" cap="rnd">
            <a:noFill/>
            <a:round/>
            <a:headEnd/>
            <a:tailEnd/>
          </a:ln>
        </p:spPr>
        <p:txBody>
          <a:bodyPr/>
          <a:lstStyle/>
          <a:p>
            <a:endParaRPr lang="en-US">
              <a:solidFill>
                <a:srgbClr val="000000"/>
              </a:solidFill>
            </a:endParaRPr>
          </a:p>
        </p:txBody>
      </p:sp>
      <p:pic>
        <p:nvPicPr>
          <p:cNvPr id="49155" name="Picture 3" descr="heads100dpi"/>
          <p:cNvPicPr>
            <a:picLocks noChangeAspect="1" noChangeArrowheads="1"/>
          </p:cNvPicPr>
          <p:nvPr/>
        </p:nvPicPr>
        <p:blipFill>
          <a:blip r:embed="rId3" cstate="print"/>
          <a:srcRect/>
          <a:stretch>
            <a:fillRect/>
          </a:stretch>
        </p:blipFill>
        <p:spPr bwMode="auto">
          <a:xfrm>
            <a:off x="928688" y="0"/>
            <a:ext cx="7286625" cy="6705600"/>
          </a:xfrm>
          <a:prstGeom prst="rect">
            <a:avLst/>
          </a:prstGeom>
          <a:noFill/>
          <a:ln w="9525">
            <a:noFill/>
            <a:miter lim="800000"/>
            <a:headEnd/>
            <a:tailEnd/>
          </a:ln>
        </p:spPr>
      </p:pic>
      <p:sp>
        <p:nvSpPr>
          <p:cNvPr id="49156" name="Rectangle 4"/>
          <p:cNvSpPr>
            <a:spLocks noChangeArrowheads="1"/>
          </p:cNvSpPr>
          <p:nvPr/>
        </p:nvSpPr>
        <p:spPr bwMode="auto">
          <a:xfrm>
            <a:off x="6629400" y="6096000"/>
            <a:ext cx="2303463" cy="274638"/>
          </a:xfrm>
          <a:prstGeom prst="rect">
            <a:avLst/>
          </a:prstGeom>
          <a:noFill/>
          <a:ln w="9525">
            <a:noFill/>
            <a:miter lim="800000"/>
            <a:headEnd/>
            <a:tailEnd/>
          </a:ln>
        </p:spPr>
        <p:txBody>
          <a:bodyPr lIns="0" tIns="0" rIns="0" bIns="0"/>
          <a:lstStyle/>
          <a:p>
            <a:pPr eaLnBrk="0" hangingPunct="0"/>
            <a:r>
              <a:rPr lang="en-US" sz="2000">
                <a:solidFill>
                  <a:srgbClr val="000000"/>
                </a:solidFill>
                <a:latin typeface="Staccato222 BT" pitchFamily="66" charset="0"/>
              </a:rPr>
              <a:t>Lila M. Smith</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1000" y="381000"/>
            <a:ext cx="8286750" cy="4819650"/>
          </a:xfrm>
          <a:prstGeom prst="rect">
            <a:avLst/>
          </a:prstGeom>
          <a:noFill/>
          <a:ln w="9525">
            <a:noFill/>
            <a:miter lim="800000"/>
            <a:headEnd/>
            <a:tailEnd/>
          </a:ln>
        </p:spPr>
        <p:txBody>
          <a:bodyPr lIns="0" tIns="0" rIns="0" bIns="0"/>
          <a:lstStyle/>
          <a:p>
            <a:pPr algn="ctr" eaLnBrk="0" hangingPunct="0"/>
            <a:r>
              <a:rPr lang="en-US" sz="4000">
                <a:solidFill>
                  <a:srgbClr val="000000"/>
                </a:solidFill>
              </a:rPr>
              <a:t>Pedago-pathologies</a:t>
            </a:r>
            <a:endParaRPr lang="en-US" sz="6000">
              <a:solidFill>
                <a:srgbClr val="000000"/>
              </a:solidFill>
            </a:endParaRPr>
          </a:p>
          <a:p>
            <a:pPr eaLnBrk="0" hangingPunct="0"/>
            <a:r>
              <a:rPr lang="en-US" sz="4000">
                <a:solidFill>
                  <a:srgbClr val="000000"/>
                </a:solidFill>
              </a:rPr>
              <a:t>Amnesia</a:t>
            </a:r>
          </a:p>
          <a:p>
            <a:pPr eaLnBrk="0" hangingPunct="0"/>
            <a:endParaRPr lang="en-US" sz="4000">
              <a:solidFill>
                <a:srgbClr val="000000"/>
              </a:solidFill>
            </a:endParaRPr>
          </a:p>
          <a:p>
            <a:pPr eaLnBrk="0" hangingPunct="0"/>
            <a:r>
              <a:rPr lang="en-US" sz="4000">
                <a:solidFill>
                  <a:srgbClr val="000000"/>
                </a:solidFill>
              </a:rPr>
              <a:t>Fantasia</a:t>
            </a:r>
          </a:p>
          <a:p>
            <a:pPr eaLnBrk="0" hangingPunct="0"/>
            <a:endParaRPr lang="en-US" sz="4000">
              <a:solidFill>
                <a:srgbClr val="000000"/>
              </a:solidFill>
            </a:endParaRPr>
          </a:p>
          <a:p>
            <a:pPr eaLnBrk="0" hangingPunct="0"/>
            <a:r>
              <a:rPr lang="en-US" sz="4000">
                <a:solidFill>
                  <a:srgbClr val="000000"/>
                </a:solidFill>
              </a:rPr>
              <a:t>Inertia</a:t>
            </a:r>
            <a:endParaRPr lang="en-US" sz="2600">
              <a:solidFill>
                <a:srgbClr val="000000"/>
              </a:solidFill>
            </a:endParaRPr>
          </a:p>
          <a:p>
            <a:pPr eaLnBrk="0" hangingPunct="0"/>
            <a:endParaRPr lang="en-US" sz="2600">
              <a:solidFill>
                <a:srgbClr val="000000"/>
              </a:solidFill>
            </a:endParaRPr>
          </a:p>
          <a:p>
            <a:pPr eaLnBrk="0" hangingPunct="0"/>
            <a:r>
              <a:rPr lang="en-US" sz="2400">
                <a:solidFill>
                  <a:srgbClr val="000000"/>
                </a:solidFill>
              </a:rPr>
              <a:t>Lee Shulman – MSU Med School – PBL Approach (late 60s – early 70s), President Emeritus of the Carnegie Foundation for the Advancement of College Teaching</a:t>
            </a:r>
          </a:p>
          <a:p>
            <a:pPr eaLnBrk="0" hangingPunct="0"/>
            <a:endParaRPr lang="en-US" sz="2600">
              <a:solidFill>
                <a:srgbClr val="000000"/>
              </a:solidFill>
            </a:endParaRPr>
          </a:p>
          <a:p>
            <a:pPr eaLnBrk="0" hangingPunct="0"/>
            <a:r>
              <a:rPr lang="en-US" sz="2600">
                <a:solidFill>
                  <a:srgbClr val="000000"/>
                </a:solidFill>
              </a:rPr>
              <a:t>Shulman, Lee S.  1999.  Taking learning seriously.  </a:t>
            </a:r>
            <a:r>
              <a:rPr lang="en-US" sz="2600" i="1">
                <a:solidFill>
                  <a:srgbClr val="000000"/>
                </a:solidFill>
              </a:rPr>
              <a:t>Change, 31 </a:t>
            </a:r>
            <a:r>
              <a:rPr lang="en-US" sz="2600">
                <a:solidFill>
                  <a:srgbClr val="000000"/>
                </a:solidFill>
              </a:rPr>
              <a:t>(4), 11-17.</a:t>
            </a:r>
          </a:p>
        </p:txBody>
      </p:sp>
      <p:pic>
        <p:nvPicPr>
          <p:cNvPr id="47107" name="Picture 3"/>
          <p:cNvPicPr>
            <a:picLocks noGrp="1" noChangeArrowheads="1"/>
          </p:cNvPicPr>
          <p:nvPr>
            <p:ph/>
          </p:nvPr>
        </p:nvPicPr>
        <p:blipFill>
          <a:blip r:embed="rId3" cstate="print"/>
          <a:srcRect/>
          <a:stretch>
            <a:fillRect/>
          </a:stretch>
        </p:blipFill>
        <p:spPr>
          <a:xfrm>
            <a:off x="3362325" y="1495425"/>
            <a:ext cx="2417763" cy="2643188"/>
          </a:xfrm>
          <a:solidFill>
            <a:srgbClr val="FFFFFF"/>
          </a:solidFill>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p>
            <a:fld id="{B2FBCAA1-0B36-4416-9908-2E5D9014CE67}" type="slidenum">
              <a:rPr lang="en-US" smtClean="0">
                <a:solidFill>
                  <a:srgbClr val="000000"/>
                </a:solidFill>
              </a:rPr>
              <a:pPr/>
              <a:t>16</a:t>
            </a:fld>
            <a:endParaRPr lang="en-US" smtClean="0">
              <a:solidFill>
                <a:srgbClr val="000000"/>
              </a:solidFill>
            </a:endParaRPr>
          </a:p>
        </p:txBody>
      </p:sp>
      <p:sp>
        <p:nvSpPr>
          <p:cNvPr id="48131" name="Rectangle 2"/>
          <p:cNvSpPr>
            <a:spLocks noGrp="1" noChangeArrowheads="1"/>
          </p:cNvSpPr>
          <p:nvPr>
            <p:ph type="title"/>
          </p:nvPr>
        </p:nvSpPr>
        <p:spPr/>
        <p:txBody>
          <a:bodyPr/>
          <a:lstStyle/>
          <a:p>
            <a:r>
              <a:rPr lang="en-US" sz="4000" smtClean="0">
                <a:solidFill>
                  <a:schemeClr val="tx1"/>
                </a:solidFill>
              </a:rPr>
              <a:t>What do we do about these pathologies?</a:t>
            </a:r>
          </a:p>
        </p:txBody>
      </p:sp>
      <p:sp>
        <p:nvSpPr>
          <p:cNvPr id="48132" name="Rectangle 3"/>
          <p:cNvSpPr>
            <a:spLocks noGrp="1" noChangeArrowheads="1"/>
          </p:cNvSpPr>
          <p:nvPr>
            <p:ph type="body" idx="1"/>
          </p:nvPr>
        </p:nvSpPr>
        <p:spPr/>
        <p:txBody>
          <a:bodyPr/>
          <a:lstStyle/>
          <a:p>
            <a:r>
              <a:rPr lang="en-US" b="1" smtClean="0"/>
              <a:t>Activity</a:t>
            </a:r>
            <a:r>
              <a:rPr lang="en-US" smtClean="0"/>
              <a:t> – Engage learners in meaningful and purposeful activities</a:t>
            </a:r>
          </a:p>
          <a:p>
            <a:r>
              <a:rPr lang="en-US" b="1" smtClean="0"/>
              <a:t>Reflection</a:t>
            </a:r>
            <a:r>
              <a:rPr lang="en-US" smtClean="0"/>
              <a:t> – Provide opportunities</a:t>
            </a:r>
          </a:p>
          <a:p>
            <a:r>
              <a:rPr lang="en-US" b="1" smtClean="0"/>
              <a:t>Collaboration</a:t>
            </a:r>
            <a:r>
              <a:rPr lang="en-US" smtClean="0"/>
              <a:t> – Design interaction</a:t>
            </a:r>
          </a:p>
          <a:p>
            <a:r>
              <a:rPr lang="en-US" b="1" smtClean="0"/>
              <a:t>Passion</a:t>
            </a:r>
            <a:r>
              <a:rPr lang="en-US" smtClean="0"/>
              <a:t> – Connect with things learners care about</a:t>
            </a:r>
          </a:p>
        </p:txBody>
      </p:sp>
      <p:sp>
        <p:nvSpPr>
          <p:cNvPr id="48133" name="Text Box 4"/>
          <p:cNvSpPr txBox="1">
            <a:spLocks noChangeArrowheads="1"/>
          </p:cNvSpPr>
          <p:nvPr/>
        </p:nvSpPr>
        <p:spPr bwMode="auto">
          <a:xfrm>
            <a:off x="822325" y="5526088"/>
            <a:ext cx="7407275" cy="822325"/>
          </a:xfrm>
          <a:prstGeom prst="rect">
            <a:avLst/>
          </a:prstGeom>
          <a:noFill/>
          <a:ln w="12700">
            <a:noFill/>
            <a:miter lim="800000"/>
            <a:headEnd type="none" w="sm" len="sm"/>
            <a:tailEnd type="none" w="sm" len="sm"/>
          </a:ln>
        </p:spPr>
        <p:txBody>
          <a:bodyPr>
            <a:spAutoFit/>
          </a:bodyPr>
          <a:lstStyle/>
          <a:p>
            <a:pPr eaLnBrk="0" hangingPunct="0"/>
            <a:r>
              <a:rPr lang="en-US" sz="2400">
                <a:solidFill>
                  <a:srgbClr val="000000"/>
                </a:solidFill>
              </a:rPr>
              <a:t>Shulman, Lee S.  1999.  Taking learning seriously.  Change, 31 (4), 11-17.</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1143000"/>
          </a:xfrm>
        </p:spPr>
        <p:txBody>
          <a:bodyPr/>
          <a:lstStyle/>
          <a:p>
            <a:r>
              <a:rPr lang="en-US" sz="3600" dirty="0" smtClean="0"/>
              <a:t>Seven Principles for Good Practice in Undergraduate Education</a:t>
            </a:r>
            <a:endParaRPr lang="en-US" sz="3600" dirty="0"/>
          </a:p>
        </p:txBody>
      </p:sp>
      <p:sp>
        <p:nvSpPr>
          <p:cNvPr id="5" name="Content Placeholder 4"/>
          <p:cNvSpPr>
            <a:spLocks noGrp="1"/>
          </p:cNvSpPr>
          <p:nvPr>
            <p:ph idx="1"/>
          </p:nvPr>
        </p:nvSpPr>
        <p:spPr>
          <a:xfrm>
            <a:off x="457200" y="1447800"/>
            <a:ext cx="8305800" cy="4572000"/>
          </a:xfrm>
        </p:spPr>
        <p:txBody>
          <a:bodyPr/>
          <a:lstStyle/>
          <a:p>
            <a:r>
              <a:rPr lang="en-US" dirty="0" smtClean="0"/>
              <a:t>Good practice in undergraduate education:</a:t>
            </a:r>
          </a:p>
          <a:p>
            <a:pPr lvl="1"/>
            <a:r>
              <a:rPr lang="en-US" dirty="0" smtClean="0"/>
              <a:t>Encourages student-faculty contact</a:t>
            </a:r>
          </a:p>
          <a:p>
            <a:pPr lvl="1"/>
            <a:r>
              <a:rPr lang="en-US" dirty="0" smtClean="0"/>
              <a:t>Encourages cooperation among students</a:t>
            </a:r>
          </a:p>
          <a:p>
            <a:pPr lvl="1"/>
            <a:r>
              <a:rPr lang="en-US" dirty="0" smtClean="0"/>
              <a:t>Encourages active learning</a:t>
            </a:r>
          </a:p>
          <a:p>
            <a:pPr lvl="1"/>
            <a:r>
              <a:rPr lang="en-US" dirty="0" smtClean="0"/>
              <a:t>Gives prompt feedback</a:t>
            </a:r>
          </a:p>
          <a:p>
            <a:pPr lvl="1"/>
            <a:r>
              <a:rPr lang="en-US" dirty="0" smtClean="0"/>
              <a:t>Emphasizes time on task</a:t>
            </a:r>
          </a:p>
          <a:p>
            <a:pPr lvl="1"/>
            <a:r>
              <a:rPr lang="en-US" dirty="0" smtClean="0"/>
              <a:t>Communicates high expectations</a:t>
            </a:r>
          </a:p>
          <a:p>
            <a:pPr lvl="1"/>
            <a:r>
              <a:rPr lang="en-US" dirty="0" smtClean="0"/>
              <a:t>Respects diverse talents and ways of learning</a:t>
            </a:r>
            <a:endParaRPr lang="en-US" dirty="0"/>
          </a:p>
        </p:txBody>
      </p:sp>
      <p:sp>
        <p:nvSpPr>
          <p:cNvPr id="2" name="Footer Placeholder 1"/>
          <p:cNvSpPr>
            <a:spLocks noGrp="1"/>
          </p:cNvSpPr>
          <p:nvPr>
            <p:ph type="ftr" sz="quarter" idx="11"/>
          </p:nvPr>
        </p:nvSpPr>
        <p:spPr/>
        <p:txBody>
          <a:bodyPr/>
          <a:lstStyle/>
          <a:p>
            <a:pPr>
              <a:defRPr/>
            </a:pPr>
            <a:fld id="{A5AFC46F-3EC2-4E90-AEF9-86D0405B23E2}" type="slidenum">
              <a:rPr lang="en-US" smtClean="0">
                <a:solidFill>
                  <a:srgbClr val="000000"/>
                </a:solidFill>
              </a:rPr>
              <a:pPr>
                <a:defRPr/>
              </a:pPr>
              <a:t>17</a:t>
            </a:fld>
            <a:endParaRPr lang="en-US">
              <a:solidFill>
                <a:srgbClr val="000000"/>
              </a:solidFill>
            </a:endParaRPr>
          </a:p>
        </p:txBody>
      </p:sp>
      <p:sp>
        <p:nvSpPr>
          <p:cNvPr id="6" name="TextBox 5"/>
          <p:cNvSpPr txBox="1"/>
          <p:nvPr/>
        </p:nvSpPr>
        <p:spPr>
          <a:xfrm>
            <a:off x="914400" y="6019800"/>
            <a:ext cx="3698448" cy="369332"/>
          </a:xfrm>
          <a:prstGeom prst="rect">
            <a:avLst/>
          </a:prstGeom>
          <a:noFill/>
        </p:spPr>
        <p:txBody>
          <a:bodyPr wrap="none" rtlCol="0">
            <a:spAutoFit/>
          </a:bodyPr>
          <a:lstStyle/>
          <a:p>
            <a:r>
              <a:rPr lang="en-US" dirty="0" err="1" smtClean="0">
                <a:solidFill>
                  <a:srgbClr val="000000"/>
                </a:solidFill>
              </a:rPr>
              <a:t>Chickering</a:t>
            </a:r>
            <a:r>
              <a:rPr lang="en-US" dirty="0" smtClean="0">
                <a:solidFill>
                  <a:srgbClr val="000000"/>
                </a:solidFill>
              </a:rPr>
              <a:t> &amp; </a:t>
            </a:r>
            <a:r>
              <a:rPr lang="en-US" dirty="0" err="1" smtClean="0">
                <a:solidFill>
                  <a:srgbClr val="000000"/>
                </a:solidFill>
              </a:rPr>
              <a:t>Gamson</a:t>
            </a:r>
            <a:r>
              <a:rPr lang="en-US" dirty="0" smtClean="0">
                <a:solidFill>
                  <a:srgbClr val="000000"/>
                </a:solidFill>
              </a:rPr>
              <a:t>, June, 1987</a:t>
            </a:r>
            <a:endParaRPr lang="en-US" dirty="0">
              <a:solidFill>
                <a:srgbClr val="000000"/>
              </a:solidFill>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fld id="{948DA374-2AFE-4773-8B12-8C28EFC6448A}" type="slidenum">
              <a:rPr lang="en-US" smtClean="0">
                <a:solidFill>
                  <a:srgbClr val="000000"/>
                </a:solidFill>
              </a:rPr>
              <a:pPr/>
              <a:t>18</a:t>
            </a:fld>
            <a:endParaRPr lang="en-US" smtClean="0">
              <a:solidFill>
                <a:srgbClr val="000000"/>
              </a:solidFill>
            </a:endParaRPr>
          </a:p>
        </p:txBody>
      </p:sp>
      <p:sp>
        <p:nvSpPr>
          <p:cNvPr id="25603" name="Rectangle 2"/>
          <p:cNvSpPr>
            <a:spLocks noGrp="1" noChangeArrowheads="1"/>
          </p:cNvSpPr>
          <p:nvPr>
            <p:ph type="title"/>
          </p:nvPr>
        </p:nvSpPr>
        <p:spPr>
          <a:xfrm>
            <a:off x="304800" y="304800"/>
            <a:ext cx="8458200" cy="1143000"/>
          </a:xfrm>
        </p:spPr>
        <p:txBody>
          <a:bodyPr/>
          <a:lstStyle/>
          <a:p>
            <a:pPr eaLnBrk="1" hangingPunct="1"/>
            <a:r>
              <a:rPr lang="en-US" sz="3200" smtClean="0"/>
              <a:t>Student Engagement Research Evidence</a:t>
            </a:r>
          </a:p>
        </p:txBody>
      </p:sp>
      <p:sp>
        <p:nvSpPr>
          <p:cNvPr id="25604" name="Rectangle 3"/>
          <p:cNvSpPr>
            <a:spLocks noGrp="1" noChangeArrowheads="1"/>
          </p:cNvSpPr>
          <p:nvPr>
            <p:ph type="body" idx="1"/>
          </p:nvPr>
        </p:nvSpPr>
        <p:spPr>
          <a:xfrm>
            <a:off x="381000" y="1371600"/>
            <a:ext cx="8382000" cy="4343400"/>
          </a:xfrm>
        </p:spPr>
        <p:txBody>
          <a:bodyPr/>
          <a:lstStyle/>
          <a:p>
            <a:pPr eaLnBrk="1" hangingPunct="1">
              <a:lnSpc>
                <a:spcPct val="80000"/>
              </a:lnSpc>
            </a:pPr>
            <a:r>
              <a:rPr lang="en-US" sz="2800" smtClean="0"/>
              <a:t>Perhaps the strongest conclusion that can be made is the least surprising. Simply put, the greater the student’s involvement or engagement in academic work or in the academic experience of college, the greater his or her level of knowledge acquisition and general cognitive development …(Pascarella and Terenzini, 2005).</a:t>
            </a:r>
          </a:p>
          <a:p>
            <a:pPr eaLnBrk="1" hangingPunct="1">
              <a:lnSpc>
                <a:spcPct val="80000"/>
              </a:lnSpc>
            </a:pPr>
            <a:r>
              <a:rPr lang="en-US" sz="2800" smtClean="0"/>
              <a:t>Active and collaborative instruction coupled with various means to encourage student engagement invariably lead to better student learning outcomes irrespective of academic discipline (Kuh et al., 2005, 2007). </a:t>
            </a:r>
          </a:p>
        </p:txBody>
      </p:sp>
      <p:sp>
        <p:nvSpPr>
          <p:cNvPr id="25605" name="Text Box 4"/>
          <p:cNvSpPr txBox="1">
            <a:spLocks noChangeArrowheads="1"/>
          </p:cNvSpPr>
          <p:nvPr/>
        </p:nvSpPr>
        <p:spPr bwMode="auto">
          <a:xfrm>
            <a:off x="304800" y="5791200"/>
            <a:ext cx="8610600" cy="915988"/>
          </a:xfrm>
          <a:prstGeom prst="rect">
            <a:avLst/>
          </a:prstGeom>
          <a:noFill/>
          <a:ln w="12700">
            <a:noFill/>
            <a:miter lim="800000"/>
            <a:headEnd type="none" w="sm" len="sm"/>
            <a:tailEnd type="none" w="sm" len="sm"/>
          </a:ln>
        </p:spPr>
        <p:txBody>
          <a:bodyPr>
            <a:spAutoFit/>
          </a:bodyPr>
          <a:lstStyle/>
          <a:p>
            <a:pPr eaLnBrk="0" hangingPunct="0"/>
            <a:r>
              <a:rPr lang="en-US">
                <a:solidFill>
                  <a:srgbClr val="000000"/>
                </a:solidFill>
              </a:rPr>
              <a:t>See Smith, et.al, 2005 and Fairweather, 2008, Linking Evidence and Promising Practices in Science, Technology, Engineering, and Mathematics (STEM) Undergraduate Education - </a:t>
            </a:r>
            <a:r>
              <a:rPr lang="en-US" sz="1200">
                <a:solidFill>
                  <a:srgbClr val="000000"/>
                </a:solidFill>
              </a:rPr>
              <a:t>http://www7.nationalacademies.org/bose/Fairweather_CommissionedPaper.pdf</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rrowheads="1"/>
          </p:cNvPicPr>
          <p:nvPr/>
        </p:nvPicPr>
        <p:blipFill>
          <a:blip r:embed="rId3" cstate="print"/>
          <a:srcRect/>
          <a:stretch>
            <a:fillRect/>
          </a:stretch>
        </p:blipFill>
        <p:spPr bwMode="auto">
          <a:xfrm>
            <a:off x="4514850" y="342900"/>
            <a:ext cx="4197350" cy="6059488"/>
          </a:xfrm>
          <a:prstGeom prst="rect">
            <a:avLst/>
          </a:prstGeom>
          <a:solidFill>
            <a:srgbClr val="FFFFFF"/>
          </a:solidFill>
          <a:ln w="9525">
            <a:noFill/>
            <a:miter lim="800000"/>
            <a:headEnd/>
            <a:tailEnd/>
          </a:ln>
          <a:effectLst/>
        </p:spPr>
      </p:pic>
      <p:sp>
        <p:nvSpPr>
          <p:cNvPr id="37891" name="Rectangle 3"/>
          <p:cNvSpPr>
            <a:spLocks noChangeArrowheads="1"/>
          </p:cNvSpPr>
          <p:nvPr/>
        </p:nvSpPr>
        <p:spPr bwMode="auto">
          <a:xfrm>
            <a:off x="366713" y="425450"/>
            <a:ext cx="3700462" cy="4529138"/>
          </a:xfrm>
          <a:prstGeom prst="rect">
            <a:avLst/>
          </a:prstGeom>
          <a:noFill/>
          <a:ln w="9525">
            <a:noFill/>
            <a:miter lim="800000"/>
            <a:headEnd/>
            <a:tailEnd/>
          </a:ln>
          <a:effectLst/>
        </p:spPr>
        <p:txBody>
          <a:bodyPr lIns="0" tIns="0" rIns="0" bIns="0"/>
          <a:lstStyle/>
          <a:p>
            <a:pPr eaLnBrk="0" fontAlgn="base" hangingPunct="0">
              <a:spcBef>
                <a:spcPct val="0"/>
              </a:spcBef>
              <a:spcAft>
                <a:spcPct val="0"/>
              </a:spcAft>
            </a:pPr>
            <a:r>
              <a:rPr lang="en-US" sz="2400" dirty="0">
                <a:solidFill>
                  <a:srgbClr val="000000"/>
                </a:solidFill>
              </a:rPr>
              <a:t>Robert Barr &amp; John </a:t>
            </a:r>
            <a:r>
              <a:rPr lang="en-US" sz="2400" dirty="0" err="1">
                <a:solidFill>
                  <a:srgbClr val="000000"/>
                </a:solidFill>
              </a:rPr>
              <a:t>Tagg</a:t>
            </a:r>
            <a:r>
              <a:rPr lang="en-US" sz="2400" dirty="0">
                <a:solidFill>
                  <a:srgbClr val="000000"/>
                </a:solidFill>
              </a:rPr>
              <a:t>.  From teaching to learning: A new paradigm for undergraduate education.  </a:t>
            </a:r>
            <a:r>
              <a:rPr lang="en-US" sz="2400" i="1" dirty="0">
                <a:solidFill>
                  <a:srgbClr val="000000"/>
                </a:solidFill>
              </a:rPr>
              <a:t>Change, 27</a:t>
            </a:r>
            <a:r>
              <a:rPr lang="en-US" sz="2400" dirty="0">
                <a:solidFill>
                  <a:srgbClr val="000000"/>
                </a:solidFill>
              </a:rPr>
              <a:t>(6), 1995.</a:t>
            </a:r>
          </a:p>
          <a:p>
            <a:pPr eaLnBrk="0" fontAlgn="base" hangingPunct="0">
              <a:spcBef>
                <a:spcPct val="0"/>
              </a:spcBef>
              <a:spcAft>
                <a:spcPct val="0"/>
              </a:spcAft>
            </a:pPr>
            <a:endParaRPr lang="en-US" sz="2400" dirty="0">
              <a:solidFill>
                <a:srgbClr val="000000"/>
              </a:solidFill>
            </a:endParaRPr>
          </a:p>
          <a:p>
            <a:pPr eaLnBrk="0" fontAlgn="base" hangingPunct="0">
              <a:spcBef>
                <a:spcPct val="0"/>
              </a:spcBef>
              <a:spcAft>
                <a:spcPct val="0"/>
              </a:spcAft>
            </a:pPr>
            <a:endParaRPr lang="en-US" sz="2400" dirty="0">
              <a:solidFill>
                <a:srgbClr val="000000"/>
              </a:solidFill>
            </a:endParaRPr>
          </a:p>
          <a:p>
            <a:pPr eaLnBrk="0" fontAlgn="base" hangingPunct="0">
              <a:spcBef>
                <a:spcPct val="0"/>
              </a:spcBef>
              <a:spcAft>
                <a:spcPct val="0"/>
              </a:spcAft>
            </a:pPr>
            <a:endParaRPr lang="en-US" sz="2400" dirty="0">
              <a:solidFill>
                <a:srgbClr val="000000"/>
              </a:solidFill>
            </a:endParaRPr>
          </a:p>
          <a:p>
            <a:pPr eaLnBrk="0" fontAlgn="base" hangingPunct="0">
              <a:spcBef>
                <a:spcPct val="0"/>
              </a:spcBef>
              <a:spcAft>
                <a:spcPct val="0"/>
              </a:spcAft>
            </a:pPr>
            <a:endParaRPr lang="en-US" sz="2400" dirty="0">
              <a:solidFill>
                <a:srgbClr val="000000"/>
              </a:solidFill>
            </a:endParaRPr>
          </a:p>
          <a:p>
            <a:pPr eaLnBrk="0" fontAlgn="base" hangingPunct="0">
              <a:spcBef>
                <a:spcPct val="0"/>
              </a:spcBef>
              <a:spcAft>
                <a:spcPct val="0"/>
              </a:spcAft>
            </a:pPr>
            <a:endParaRPr lang="en-US" sz="2400" dirty="0">
              <a:solidFill>
                <a:srgbClr val="000000"/>
              </a:solidFill>
            </a:endParaRPr>
          </a:p>
          <a:p>
            <a:pPr eaLnBrk="0" fontAlgn="base" hangingPunct="0">
              <a:spcBef>
                <a:spcPct val="0"/>
              </a:spcBef>
              <a:spcAft>
                <a:spcPct val="0"/>
              </a:spcAft>
            </a:pPr>
            <a:r>
              <a:rPr lang="en-US" sz="2400" dirty="0">
                <a:solidFill>
                  <a:srgbClr val="000000"/>
                </a:solidFill>
              </a:rPr>
              <a:t>Wm.  Campbell &amp; Karl Smith.  </a:t>
            </a:r>
            <a:r>
              <a:rPr lang="en-US" sz="2400" i="1" dirty="0">
                <a:solidFill>
                  <a:srgbClr val="000000"/>
                </a:solidFill>
              </a:rPr>
              <a:t>New Paradigms for College Teaching</a:t>
            </a:r>
            <a:r>
              <a:rPr lang="en-US" sz="2400" dirty="0">
                <a:solidFill>
                  <a:srgbClr val="000000"/>
                </a:solidFill>
              </a:rPr>
              <a:t>.  Interaction Books, 1997.</a:t>
            </a:r>
          </a:p>
        </p:txBody>
      </p:sp>
    </p:spTree>
  </p:cSld>
  <p:clrMapOvr>
    <a:masterClrMapping/>
  </p:clrMapOvr>
  <p:transition spd="med">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4000"/>
              <a:t>Reflection and Dialogue</a:t>
            </a:r>
          </a:p>
        </p:txBody>
      </p:sp>
      <p:sp>
        <p:nvSpPr>
          <p:cNvPr id="323587" name="Rectangle 3"/>
          <p:cNvSpPr>
            <a:spLocks noGrp="1" noChangeArrowheads="1"/>
          </p:cNvSpPr>
          <p:nvPr>
            <p:ph type="body" idx="1"/>
          </p:nvPr>
        </p:nvSpPr>
        <p:spPr>
          <a:xfrm>
            <a:off x="457200" y="1371600"/>
            <a:ext cx="8229600" cy="4525963"/>
          </a:xfrm>
        </p:spPr>
        <p:txBody>
          <a:bodyPr/>
          <a:lstStyle/>
          <a:p>
            <a:r>
              <a:rPr lang="en-US" sz="2800" dirty="0" smtClean="0"/>
              <a:t>Individually reflect on your mental image of </a:t>
            </a:r>
            <a:r>
              <a:rPr lang="en-US" sz="2800" dirty="0" smtClean="0"/>
              <a:t>an innovative teacher. </a:t>
            </a:r>
            <a:r>
              <a:rPr lang="en-US" sz="2800" dirty="0" smtClean="0"/>
              <a:t>Write for about 1 minute.</a:t>
            </a:r>
          </a:p>
          <a:p>
            <a:pPr lvl="1"/>
            <a:r>
              <a:rPr lang="en-US" sz="2400" dirty="0" smtClean="0"/>
              <a:t>Jot down words or phrases</a:t>
            </a:r>
          </a:p>
          <a:p>
            <a:pPr lvl="1"/>
            <a:r>
              <a:rPr lang="en-US" sz="2400" dirty="0" smtClean="0"/>
              <a:t>Construct a figure or diagram</a:t>
            </a:r>
          </a:p>
          <a:p>
            <a:r>
              <a:rPr lang="en-US" sz="2800" dirty="0" smtClean="0"/>
              <a:t>Discuss with your neighbor for about 2 minutes</a:t>
            </a:r>
          </a:p>
          <a:p>
            <a:pPr lvl="1"/>
            <a:r>
              <a:rPr lang="en-US" sz="2400" dirty="0" smtClean="0"/>
              <a:t>Describe your mental image and talk about similarities and differences</a:t>
            </a:r>
          </a:p>
          <a:p>
            <a:pPr lvl="1"/>
            <a:r>
              <a:rPr lang="en-US" sz="2400" dirty="0" smtClean="0"/>
              <a:t>Select </a:t>
            </a:r>
            <a:r>
              <a:rPr lang="en-US" sz="2400" dirty="0"/>
              <a:t>one </a:t>
            </a:r>
            <a:r>
              <a:rPr lang="en-US" sz="2400" dirty="0" smtClean="0"/>
              <a:t>Element, Image, Comment</a:t>
            </a:r>
            <a:r>
              <a:rPr lang="en-US" sz="2400" dirty="0"/>
              <a:t>, </a:t>
            </a:r>
            <a:r>
              <a:rPr lang="en-US" sz="2400" dirty="0" smtClean="0"/>
              <a:t>Story, etc</a:t>
            </a:r>
            <a:r>
              <a:rPr lang="en-US" sz="2400" dirty="0"/>
              <a:t>. that you would like to present to the whole group if you are randomly selected</a:t>
            </a:r>
          </a:p>
          <a:p>
            <a:r>
              <a:rPr lang="en-US" sz="2800" dirty="0"/>
              <a:t>Whole group discussion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14400" y="838200"/>
          <a:ext cx="7315198" cy="4511279"/>
        </p:xfrm>
        <a:graphic>
          <a:graphicData uri="http://schemas.openxmlformats.org/drawingml/2006/table">
            <a:tbl>
              <a:tblPr/>
              <a:tblGrid>
                <a:gridCol w="1556824"/>
                <a:gridCol w="2874498"/>
                <a:gridCol w="2883876"/>
              </a:tblGrid>
              <a:tr h="421243">
                <a:tc>
                  <a:txBody>
                    <a:bodyPr/>
                    <a:lstStyle/>
                    <a:p>
                      <a:pPr marL="0" marR="0">
                        <a:lnSpc>
                          <a:spcPts val="1005"/>
                        </a:lnSpc>
                        <a:spcBef>
                          <a:spcPts val="0"/>
                        </a:spcBef>
                        <a:spcAft>
                          <a:spcPts val="0"/>
                        </a:spcAft>
                      </a:pPr>
                      <a:endParaRPr lang="en-US" sz="16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005"/>
                        </a:lnSpc>
                        <a:spcBef>
                          <a:spcPts val="0"/>
                        </a:spcBef>
                        <a:spcAft>
                          <a:spcPts val="0"/>
                        </a:spcAft>
                      </a:pPr>
                      <a:endParaRPr lang="en-US" sz="1600" dirty="0">
                        <a:latin typeface="+mn-lt"/>
                        <a:ea typeface="Times New Roman"/>
                        <a:cs typeface="Times New Roman"/>
                      </a:endParaRPr>
                    </a:p>
                    <a:p>
                      <a:pPr marL="0" marR="0">
                        <a:spcBef>
                          <a:spcPts val="0"/>
                        </a:spcBef>
                        <a:spcAft>
                          <a:spcPts val="290"/>
                        </a:spcAft>
                        <a:tabLst>
                          <a:tab pos="1075690" algn="ctr"/>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	</a:t>
                      </a:r>
                      <a:r>
                        <a:rPr lang="en-US" sz="1600" b="1" dirty="0">
                          <a:latin typeface="+mn-lt"/>
                          <a:ea typeface="Times New Roman"/>
                          <a:cs typeface="Times New Roman"/>
                        </a:rPr>
                        <a:t>Old Paradigm</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005"/>
                        </a:lnSpc>
                        <a:spcBef>
                          <a:spcPts val="0"/>
                        </a:spcBef>
                        <a:spcAft>
                          <a:spcPts val="0"/>
                        </a:spcAft>
                      </a:pPr>
                      <a:endParaRPr lang="en-US" sz="1600">
                        <a:latin typeface="+mn-lt"/>
                        <a:ea typeface="Times New Roman"/>
                        <a:cs typeface="Times New Roman"/>
                      </a:endParaRPr>
                    </a:p>
                    <a:p>
                      <a:pPr marL="0" marR="0">
                        <a:spcBef>
                          <a:spcPts val="0"/>
                        </a:spcBef>
                        <a:spcAft>
                          <a:spcPts val="290"/>
                        </a:spcAft>
                        <a:tabLst>
                          <a:tab pos="1079500" algn="ctr"/>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	</a:t>
                      </a:r>
                      <a:r>
                        <a:rPr lang="en-US" sz="1600" b="1">
                          <a:latin typeface="+mn-lt"/>
                          <a:ea typeface="Times New Roman"/>
                          <a:cs typeface="Times New Roman"/>
                        </a:rPr>
                        <a:t>New Paradigm</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4602">
                <a:tc>
                  <a:txBody>
                    <a:bodyPr/>
                    <a:lstStyle/>
                    <a:p>
                      <a:pPr marL="0" marR="0">
                        <a:lnSpc>
                          <a:spcPts val="815"/>
                        </a:lnSpc>
                        <a:spcBef>
                          <a:spcPts val="0"/>
                        </a:spcBef>
                        <a:spcAft>
                          <a:spcPts val="0"/>
                        </a:spcAft>
                      </a:pPr>
                      <a:endParaRPr lang="en-US" sz="160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Knowledge</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Transferred from Faculty to Students</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Jointly Constructed by Students and Faculty</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4602">
                <a:tc>
                  <a:txBody>
                    <a:bodyPr/>
                    <a:lstStyle/>
                    <a:p>
                      <a:pPr marL="0" marR="0">
                        <a:lnSpc>
                          <a:spcPts val="815"/>
                        </a:lnSpc>
                        <a:spcBef>
                          <a:spcPts val="0"/>
                        </a:spcBef>
                        <a:spcAft>
                          <a:spcPts val="0"/>
                        </a:spcAft>
                      </a:pPr>
                      <a:endParaRPr lang="en-US" sz="160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Students</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Passive Vessel to be Filled by Faculty's Knowledge</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Active Constructor, Discoverer, Transformer of Knowledge</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4602">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Faculty Purpose</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Classify and Sort Students</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Develop Students' Competencies and Talents</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4275">
                <a:tc>
                  <a:txBody>
                    <a:bodyPr/>
                    <a:lstStyle/>
                    <a:p>
                      <a:pPr marL="0" marR="0">
                        <a:lnSpc>
                          <a:spcPts val="815"/>
                        </a:lnSpc>
                        <a:spcBef>
                          <a:spcPts val="0"/>
                        </a:spcBef>
                        <a:spcAft>
                          <a:spcPts val="0"/>
                        </a:spcAft>
                      </a:pPr>
                      <a:endParaRPr lang="en-US" sz="160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Relationships</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Impersonal Relationship Among Students and Between Faculty and Students</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Personal Transaction Among Students and Between Faculty and Students</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4275">
                <a:tc>
                  <a:txBody>
                    <a:bodyPr/>
                    <a:lstStyle/>
                    <a:p>
                      <a:pPr marL="0" marR="0">
                        <a:lnSpc>
                          <a:spcPts val="815"/>
                        </a:lnSpc>
                        <a:spcBef>
                          <a:spcPts val="0"/>
                        </a:spcBef>
                        <a:spcAft>
                          <a:spcPts val="0"/>
                        </a:spcAft>
                      </a:pPr>
                      <a:endParaRPr lang="en-US" sz="160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Context</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kern="1200" dirty="0">
                          <a:solidFill>
                            <a:schemeClr val="tx1"/>
                          </a:solidFill>
                          <a:latin typeface="+mn-lt"/>
                          <a:ea typeface="Times New Roman"/>
                          <a:cs typeface="Times New Roman"/>
                        </a:rPr>
                        <a:t>Competitive/Individualistic</a:t>
                      </a: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Cooperative Learning in Classroom and Cooperative Teams Among Faculty</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9346">
                <a:tc>
                  <a:txBody>
                    <a:bodyPr/>
                    <a:lstStyle/>
                    <a:p>
                      <a:pPr marL="0" marR="0">
                        <a:spcBef>
                          <a:spcPts val="0"/>
                        </a:spcBef>
                        <a:spcAft>
                          <a:spcPts val="72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Teaching Assumption</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72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Any Expert can Teach</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72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Teaching is Complex and Requires Considerable Training</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52400" y="304800"/>
            <a:ext cx="8991600" cy="400110"/>
          </a:xfrm>
          <a:prstGeom prst="rect">
            <a:avLst/>
          </a:prstGeom>
          <a:noFill/>
        </p:spPr>
        <p:txBody>
          <a:bodyPr wrap="square" rtlCol="0">
            <a:spAutoFit/>
          </a:bodyPr>
          <a:lstStyle/>
          <a:p>
            <a:pPr algn="ctr"/>
            <a:r>
              <a:rPr lang="en-US" sz="2000" dirty="0" smtClean="0">
                <a:solidFill>
                  <a:prstClr val="black"/>
                </a:solidFill>
              </a:rPr>
              <a:t>Comparison of Old and New Paradigm of Teaching (Johnson, Johnson &amp; Smith, 1991)</a:t>
            </a:r>
            <a:endParaRPr lang="en-US" sz="2000" dirty="0">
              <a:solidFill>
                <a:prstClr val="black"/>
              </a:solidFill>
            </a:endParaRPr>
          </a:p>
        </p:txBody>
      </p:sp>
      <p:graphicFrame>
        <p:nvGraphicFramePr>
          <p:cNvPr id="46081" name="Object 1"/>
          <p:cNvGraphicFramePr>
            <a:graphicFrameLocks noChangeAspect="1"/>
          </p:cNvGraphicFramePr>
          <p:nvPr/>
        </p:nvGraphicFramePr>
        <p:xfrm>
          <a:off x="1" y="5468224"/>
          <a:ext cx="1066800" cy="1389776"/>
        </p:xfrm>
        <a:graphic>
          <a:graphicData uri="http://schemas.openxmlformats.org/presentationml/2006/ole">
            <p:oleObj spid="_x0000_s631810" name="Drawing" r:id="rId4" imgW="3552507" imgH="4629522" progId="Presentations.Drawing.12">
              <p:embed/>
            </p:oleObj>
          </a:graphicData>
        </a:graphic>
      </p:graphicFrame>
      <p:sp>
        <p:nvSpPr>
          <p:cNvPr id="46082" name="Rectangle 2"/>
          <p:cNvSpPr>
            <a:spLocks noChangeArrowheads="1"/>
          </p:cNvSpPr>
          <p:nvPr/>
        </p:nvSpPr>
        <p:spPr bwMode="auto">
          <a:xfrm>
            <a:off x="1219200" y="5745779"/>
            <a:ext cx="6781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600" dirty="0" smtClean="0">
                <a:solidFill>
                  <a:prstClr val="black"/>
                </a:solidFill>
                <a:ea typeface="Times New Roman" pitchFamily="18" charset="0"/>
                <a:cs typeface="Times New Roman" pitchFamily="18" charset="0"/>
              </a:rPr>
              <a:t>Johnson, D.W., Johnson, R.T., and Smith, K.A. </a:t>
            </a:r>
            <a:r>
              <a:rPr lang="en-US" sz="1600" i="1" dirty="0" smtClean="0">
                <a:solidFill>
                  <a:prstClr val="black"/>
                </a:solidFill>
                <a:ea typeface="Times New Roman" pitchFamily="18" charset="0"/>
                <a:cs typeface="Times New Roman" pitchFamily="18" charset="0"/>
              </a:rPr>
              <a:t>Active Learning: Cooperation in the College Classroom</a:t>
            </a:r>
            <a:r>
              <a:rPr lang="en-US" sz="1600" dirty="0" smtClean="0">
                <a:solidFill>
                  <a:prstClr val="black"/>
                </a:solidFill>
                <a:ea typeface="Times New Roman" pitchFamily="18" charset="0"/>
                <a:cs typeface="Times New Roman" pitchFamily="18" charset="0"/>
              </a:rPr>
              <a:t> (1</a:t>
            </a:r>
            <a:r>
              <a:rPr lang="en-US" sz="1600" baseline="30000" dirty="0" smtClean="0">
                <a:solidFill>
                  <a:prstClr val="black"/>
                </a:solidFill>
                <a:ea typeface="Times New Roman" pitchFamily="18" charset="0"/>
                <a:cs typeface="Times New Roman" pitchFamily="18" charset="0"/>
              </a:rPr>
              <a:t>st</a:t>
            </a:r>
            <a:r>
              <a:rPr lang="en-US" sz="1600" dirty="0" smtClean="0">
                <a:solidFill>
                  <a:prstClr val="black"/>
                </a:solidFill>
                <a:ea typeface="Times New Roman" pitchFamily="18" charset="0"/>
                <a:cs typeface="Times New Roman" pitchFamily="18" charset="0"/>
              </a:rPr>
              <a:t> ed.). Edina, MN: Interaction Book Company, 1991.</a:t>
            </a:r>
            <a:endParaRPr lang="en-US" sz="2400" dirty="0" smtClean="0">
              <a:solidFill>
                <a:prstClr val="black"/>
              </a:solidFill>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24200" y="6324600"/>
            <a:ext cx="2895600" cy="457200"/>
          </a:xfrm>
        </p:spPr>
        <p:txBody>
          <a:bodyPr/>
          <a:lstStyle/>
          <a:p>
            <a:fld id="{EF260B82-E7A1-47D6-BCC0-51D1860ED51D}" type="slidenum">
              <a:rPr lang="en-US" smtClean="0">
                <a:solidFill>
                  <a:srgbClr val="000000"/>
                </a:solidFill>
              </a:rPr>
              <a:pPr/>
              <a:t>21</a:t>
            </a:fld>
            <a:endParaRPr lang="en-US">
              <a:solidFill>
                <a:srgbClr val="000000"/>
              </a:solidFill>
            </a:endParaRPr>
          </a:p>
        </p:txBody>
      </p:sp>
      <p:graphicFrame>
        <p:nvGraphicFramePr>
          <p:cNvPr id="3" name="Table 2"/>
          <p:cNvGraphicFramePr>
            <a:graphicFrameLocks noGrp="1"/>
          </p:cNvGraphicFramePr>
          <p:nvPr/>
        </p:nvGraphicFramePr>
        <p:xfrm>
          <a:off x="304801" y="381000"/>
          <a:ext cx="8686798" cy="6168897"/>
        </p:xfrm>
        <a:graphic>
          <a:graphicData uri="http://schemas.openxmlformats.org/drawingml/2006/table">
            <a:tbl>
              <a:tblPr/>
              <a:tblGrid>
                <a:gridCol w="1523999"/>
                <a:gridCol w="3581400"/>
                <a:gridCol w="3581399"/>
              </a:tblGrid>
              <a:tr h="317198">
                <a:tc>
                  <a:txBody>
                    <a:bodyPr/>
                    <a:lstStyle/>
                    <a:p>
                      <a:pPr marL="0" marR="0">
                        <a:lnSpc>
                          <a:spcPts val="1005"/>
                        </a:lnSpc>
                        <a:spcBef>
                          <a:spcPts val="0"/>
                        </a:spcBef>
                        <a:spcAft>
                          <a:spcPts val="0"/>
                        </a:spcAft>
                      </a:pPr>
                      <a:endParaRPr lang="en-US" sz="1050" dirty="0">
                        <a:latin typeface="+mn-lt"/>
                        <a:ea typeface="Times New Roman"/>
                        <a:cs typeface="Times New Roman"/>
                      </a:endParaRP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005"/>
                        </a:lnSpc>
                        <a:spcBef>
                          <a:spcPts val="0"/>
                        </a:spcBef>
                        <a:spcAft>
                          <a:spcPts val="0"/>
                        </a:spcAft>
                      </a:pPr>
                      <a:endParaRPr lang="en-US" sz="1050" dirty="0">
                        <a:latin typeface="+mn-lt"/>
                        <a:ea typeface="Times New Roman"/>
                        <a:cs typeface="Times New Roman"/>
                      </a:endParaRPr>
                    </a:p>
                    <a:p>
                      <a:pPr marL="0" marR="0">
                        <a:spcBef>
                          <a:spcPts val="0"/>
                        </a:spcBef>
                        <a:spcAft>
                          <a:spcPts val="290"/>
                        </a:spcAft>
                        <a:tabLst>
                          <a:tab pos="1075690" algn="ctr"/>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	</a:t>
                      </a:r>
                      <a:r>
                        <a:rPr lang="en-US" sz="1050" b="1" dirty="0">
                          <a:latin typeface="+mn-lt"/>
                          <a:ea typeface="Times New Roman"/>
                          <a:cs typeface="Times New Roman"/>
                        </a:rPr>
                        <a:t>Old Paradigm</a:t>
                      </a:r>
                      <a:endParaRPr lang="en-US" sz="1050" dirty="0">
                        <a:latin typeface="+mn-lt"/>
                        <a:ea typeface="Times New Roman"/>
                        <a:cs typeface="Times New Roman"/>
                      </a:endParaRP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005"/>
                        </a:lnSpc>
                        <a:spcBef>
                          <a:spcPts val="0"/>
                        </a:spcBef>
                        <a:spcAft>
                          <a:spcPts val="0"/>
                        </a:spcAft>
                      </a:pPr>
                      <a:endParaRPr lang="en-US" sz="1050" dirty="0">
                        <a:latin typeface="+mn-lt"/>
                        <a:ea typeface="Times New Roman"/>
                        <a:cs typeface="Times New Roman"/>
                      </a:endParaRPr>
                    </a:p>
                    <a:p>
                      <a:pPr marL="0" marR="0">
                        <a:spcBef>
                          <a:spcPts val="0"/>
                        </a:spcBef>
                        <a:spcAft>
                          <a:spcPts val="290"/>
                        </a:spcAft>
                        <a:tabLst>
                          <a:tab pos="1079500" algn="ctr"/>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	</a:t>
                      </a:r>
                      <a:r>
                        <a:rPr lang="en-US" sz="1050" b="1" dirty="0">
                          <a:latin typeface="+mn-lt"/>
                          <a:ea typeface="Times New Roman"/>
                          <a:cs typeface="Times New Roman"/>
                        </a:rPr>
                        <a:t>New Paradigm</a:t>
                      </a:r>
                      <a:endParaRPr lang="en-US" sz="1050" dirty="0">
                        <a:latin typeface="+mn-lt"/>
                        <a:ea typeface="Times New Roman"/>
                        <a:cs typeface="Times New Roman"/>
                      </a:endParaRP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98">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Knowledge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Transferred from Faculty to Students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Jointly Constructed by Students and Faculty</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604">
                <a:tc>
                  <a:txBody>
                    <a:bodyPr/>
                    <a:lstStyle/>
                    <a:p>
                      <a:pPr marL="0" marR="0">
                        <a:lnSpc>
                          <a:spcPts val="815"/>
                        </a:lnSpc>
                        <a:spcBef>
                          <a:spcPts val="0"/>
                        </a:spcBef>
                        <a:spcAft>
                          <a:spcPts val="0"/>
                        </a:spcAft>
                      </a:pPr>
                      <a:endParaRPr lang="en-US" sz="105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Students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Passive Vessel to be Filled by Faculty's Knowledge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Active Constructor, Discoverer, Transformer of Knowledge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199">
                <a:tc>
                  <a:txBody>
                    <a:bodyPr/>
                    <a:lstStyle/>
                    <a:p>
                      <a:pPr marL="0" marR="0">
                        <a:lnSpc>
                          <a:spcPts val="815"/>
                        </a:lnSpc>
                        <a:spcBef>
                          <a:spcPts val="0"/>
                        </a:spcBef>
                        <a:spcAft>
                          <a:spcPts val="0"/>
                        </a:spcAft>
                      </a:pPr>
                      <a:endParaRPr lang="en-US" sz="105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Mode of Learning</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Memorizing </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Relating</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98">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Faculty Purpose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Classify and Sort Students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Develop Students' Competencies and Talents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398">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Student Goals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Complete Requirements, Achieve Certification within a Discipline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Grow, Focus on Continual Lifelong Learning within a Broader System</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9497">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Relationships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Impersonal Relationship Among Students and Between Faculty and Students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Personal Transaction Among Students and Between Faculty and Students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9497">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Context</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Competitive/Individualistic</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Cooperative Learning in Classroom and Cooperative Teams Among Faculty</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398">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Climate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Conformity/Cultural Uniformity </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Diversity and Personal Esteem/ Cultural Diversity and Commonality</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1019">
                <a:tc>
                  <a:txBody>
                    <a:bodyPr/>
                    <a:lstStyle/>
                    <a:p>
                      <a:pPr marL="0" marR="0">
                        <a:lnSpc>
                          <a:spcPts val="815"/>
                        </a:lnSpc>
                        <a:spcBef>
                          <a:spcPts val="0"/>
                        </a:spcBef>
                        <a:spcAft>
                          <a:spcPts val="0"/>
                        </a:spcAft>
                      </a:pPr>
                      <a:endParaRPr lang="en-US" sz="105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Power</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Faculty Holds and Exercises Power, Authority, and Control</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Students are Empowered; Power is Shared Among Students and Between Students and Faculty</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5997">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Assessment</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Norm-Referenced (i.e., Graded "On the Curve"); Typically Multiple Choice Items; Student rating of instruction at end of course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Criterion-Referenced; Typically Performances and Portfolios; Continual Assessment of Instruction</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199">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Ways of Knowing</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Logico-Scientific</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Narrative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9497">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Technology Use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Drill and Practice; Textbook Substitute; Chalk and Talk Substitute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Problem Solving, Communication, Collaboration, Information Access, Expression</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98">
                <a:tc>
                  <a:txBody>
                    <a:bodyPr/>
                    <a:lstStyle/>
                    <a:p>
                      <a:pPr marL="0" marR="0">
                        <a:spcBef>
                          <a:spcPts val="0"/>
                        </a:spcBef>
                        <a:spcAft>
                          <a:spcPts val="72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Teaching Assumption</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72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Any Expert can Teach</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72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Teaching is Complex and Requires Considerable Training</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2"/>
          <p:cNvSpPr>
            <a:spLocks noGrp="1"/>
          </p:cNvSpPr>
          <p:nvPr>
            <p:ph type="ftr" sz="quarter" idx="11"/>
          </p:nvPr>
        </p:nvSpPr>
        <p:spPr>
          <a:noFill/>
        </p:spPr>
        <p:txBody>
          <a:bodyPr/>
          <a:lstStyle/>
          <a:p>
            <a:fld id="{B8B80536-19B1-4902-8C9F-A68533728ABB}" type="slidenum">
              <a:rPr lang="en-US" smtClean="0">
                <a:solidFill>
                  <a:srgbClr val="000000"/>
                </a:solidFill>
                <a:latin typeface="Arial" pitchFamily="34" charset="0"/>
              </a:rPr>
              <a:pPr/>
              <a:t>22</a:t>
            </a:fld>
            <a:endParaRPr lang="en-US" smtClean="0">
              <a:solidFill>
                <a:srgbClr val="000000"/>
              </a:solidFill>
              <a:latin typeface="Arial" pitchFamily="34" charset="0"/>
            </a:endParaRPr>
          </a:p>
        </p:txBody>
      </p:sp>
      <p:sp>
        <p:nvSpPr>
          <p:cNvPr id="19459" name="Text Box 2"/>
          <p:cNvSpPr txBox="1">
            <a:spLocks noChangeArrowheads="1"/>
          </p:cNvSpPr>
          <p:nvPr/>
        </p:nvSpPr>
        <p:spPr bwMode="auto">
          <a:xfrm>
            <a:off x="304800" y="152400"/>
            <a:ext cx="8610600" cy="4267200"/>
          </a:xfrm>
          <a:prstGeom prst="rect">
            <a:avLst/>
          </a:prstGeom>
          <a:noFill/>
          <a:ln w="9525">
            <a:noFill/>
            <a:miter lim="800000"/>
            <a:headEnd/>
            <a:tailEnd/>
          </a:ln>
        </p:spPr>
        <p:txBody>
          <a:bodyPr lIns="0" tIns="0" rIns="0" bIns="0">
            <a:spAutoFit/>
          </a:bodyPr>
          <a:lstStyle/>
          <a:p>
            <a:pPr defTabSz="381000" eaLnBrk="0" fontAlgn="base" hangingPunct="0">
              <a:spcBef>
                <a:spcPct val="0"/>
              </a:spcBef>
              <a:spcAft>
                <a:spcPct val="0"/>
              </a:spcAft>
            </a:pPr>
            <a:r>
              <a:rPr lang="en-US" sz="4000">
                <a:solidFill>
                  <a:srgbClr val="000000"/>
                </a:solidFill>
              </a:rPr>
              <a:t>It could well be that faculty members of the twenty-first century college or university will find it necessary to set aside their roles as teachers and instead become designers of learning experiences, processes, and environments. </a:t>
            </a:r>
          </a:p>
        </p:txBody>
      </p:sp>
      <p:pic>
        <p:nvPicPr>
          <p:cNvPr id="19460" name="Picture 3" descr="duderstadt2"/>
          <p:cNvPicPr>
            <a:picLocks noChangeAspect="1" noChangeArrowheads="1"/>
          </p:cNvPicPr>
          <p:nvPr/>
        </p:nvPicPr>
        <p:blipFill>
          <a:blip r:embed="rId3" cstate="print"/>
          <a:srcRect/>
          <a:stretch>
            <a:fillRect/>
          </a:stretch>
        </p:blipFill>
        <p:spPr bwMode="auto">
          <a:xfrm>
            <a:off x="6146800" y="3733800"/>
            <a:ext cx="2844800" cy="2984500"/>
          </a:xfrm>
          <a:prstGeom prst="rect">
            <a:avLst/>
          </a:prstGeom>
          <a:noFill/>
          <a:ln w="9525">
            <a:noFill/>
            <a:miter lim="800000"/>
            <a:headEnd/>
            <a:tailEnd/>
          </a:ln>
        </p:spPr>
      </p:pic>
      <p:sp>
        <p:nvSpPr>
          <p:cNvPr id="19461" name="Text Box 4"/>
          <p:cNvSpPr txBox="1">
            <a:spLocks noChangeArrowheads="1"/>
          </p:cNvSpPr>
          <p:nvPr/>
        </p:nvSpPr>
        <p:spPr bwMode="auto">
          <a:xfrm>
            <a:off x="304800" y="4724400"/>
            <a:ext cx="5486400" cy="1552575"/>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a:solidFill>
                  <a:srgbClr val="000000"/>
                </a:solidFill>
              </a:rPr>
              <a:t>James Duderstadt, 1999 [Nuclear Engineering Professor;  Dean, Provost and President of the University of Michigan]</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7395" name="Group 3"/>
          <p:cNvGraphicFramePr>
            <a:graphicFrameLocks noGrp="1"/>
          </p:cNvGraphicFramePr>
          <p:nvPr>
            <p:ph type="tbl" idx="4294967295"/>
          </p:nvPr>
        </p:nvGraphicFramePr>
        <p:xfrm>
          <a:off x="2133600" y="2743200"/>
          <a:ext cx="6324599" cy="3200400"/>
        </p:xfrm>
        <a:graphic>
          <a:graphicData uri="http://schemas.openxmlformats.org/drawingml/2006/table">
            <a:tbl>
              <a:tblPr/>
              <a:tblGrid>
                <a:gridCol w="1560521"/>
                <a:gridCol w="2382775"/>
                <a:gridCol w="2381303"/>
              </a:tblGrid>
              <a:tr h="393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No</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Yes</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6883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cs typeface="Tahoma"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Yes</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Theory/ </a:t>
                      </a:r>
                      <a:endParaRPr kumimoji="0" lang="en-US" sz="2000" b="0"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Poor </a:t>
                      </a:r>
                      <a:r>
                        <a:rPr kumimoji="0" lang="en-US" sz="2000" b="0" i="0" u="none" strike="noStrike" cap="none" normalizeH="0" baseline="0" dirty="0" smtClean="0">
                          <a:ln>
                            <a:noFill/>
                          </a:ln>
                          <a:solidFill>
                            <a:schemeClr val="tx1"/>
                          </a:solidFill>
                          <a:effectLst/>
                          <a:latin typeface="Tahoma" pitchFamily="34" charset="0"/>
                        </a:rPr>
                        <a:t>Practice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Theory &amp; Good Practice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436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cs typeface="Tahoma"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No</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Practice/ Poor Theory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7586" name="Text Box 27"/>
          <p:cNvSpPr txBox="1">
            <a:spLocks noChangeArrowheads="1"/>
          </p:cNvSpPr>
          <p:nvPr/>
        </p:nvSpPr>
        <p:spPr bwMode="auto">
          <a:xfrm>
            <a:off x="693738" y="1330325"/>
            <a:ext cx="184150" cy="398463"/>
          </a:xfrm>
          <a:prstGeom prst="rect">
            <a:avLst/>
          </a:prstGeom>
          <a:noFill/>
          <a:ln w="9525">
            <a:noFill/>
            <a:miter lim="800000"/>
            <a:headEnd/>
            <a:tailEnd/>
          </a:ln>
        </p:spPr>
        <p:txBody>
          <a:bodyPr wrap="none">
            <a:spAutoFit/>
          </a:bodyPr>
          <a:lstStyle/>
          <a:p>
            <a:endParaRPr lang="en-US" sz="2000">
              <a:solidFill>
                <a:srgbClr val="FFFF00"/>
              </a:solidFill>
              <a:latin typeface="Tahoma" pitchFamily="34" charset="0"/>
            </a:endParaRPr>
          </a:p>
        </p:txBody>
      </p:sp>
      <p:sp>
        <p:nvSpPr>
          <p:cNvPr id="12308" name="Rectangle 28">
            <a:hlinkClick r:id="rId3"/>
          </p:cNvPr>
          <p:cNvSpPr>
            <a:spLocks noChangeArrowheads="1"/>
          </p:cNvSpPr>
          <p:nvPr/>
        </p:nvSpPr>
        <p:spPr bwMode="auto">
          <a:xfrm>
            <a:off x="0" y="6477000"/>
            <a:ext cx="8991600" cy="304800"/>
          </a:xfrm>
          <a:prstGeom prst="rect">
            <a:avLst/>
          </a:prstGeom>
          <a:noFill/>
          <a:ln w="9525">
            <a:noFill/>
            <a:miter lim="800000"/>
            <a:headEnd/>
            <a:tailEnd/>
          </a:ln>
        </p:spPr>
        <p:txBody>
          <a:bodyPr anchor="ctr"/>
          <a:lstStyle/>
          <a:p>
            <a:pPr>
              <a:defRPr/>
            </a:pPr>
            <a:r>
              <a:rPr lang="en-US" sz="1400" dirty="0">
                <a:solidFill>
                  <a:srgbClr val="1F497D"/>
                </a:solidFill>
              </a:rPr>
              <a:t> </a:t>
            </a:r>
            <a:r>
              <a:rPr lang="en-US" sz="1400" b="1" dirty="0" smtClean="0">
                <a:solidFill>
                  <a:prstClr val="black"/>
                </a:solidFill>
                <a:cs typeface="Arial" charset="0"/>
              </a:rPr>
              <a:t>Sources: </a:t>
            </a:r>
            <a:r>
              <a:rPr lang="en-US" sz="1400" dirty="0" err="1">
                <a:solidFill>
                  <a:prstClr val="black"/>
                </a:solidFill>
              </a:rPr>
              <a:t>Bransford</a:t>
            </a:r>
            <a:r>
              <a:rPr lang="en-US" sz="1400" dirty="0">
                <a:solidFill>
                  <a:prstClr val="black"/>
                </a:solidFill>
              </a:rPr>
              <a:t>, Brown &amp; Cocking. 1999. </a:t>
            </a:r>
            <a:r>
              <a:rPr lang="en-US" sz="1400" i="1" dirty="0">
                <a:solidFill>
                  <a:prstClr val="black"/>
                </a:solidFill>
              </a:rPr>
              <a:t>How people learn. </a:t>
            </a:r>
            <a:r>
              <a:rPr lang="en-US" sz="1400" dirty="0">
                <a:solidFill>
                  <a:prstClr val="black"/>
                </a:solidFill>
              </a:rPr>
              <a:t>National Academy Press</a:t>
            </a:r>
            <a:r>
              <a:rPr lang="en-US" sz="1400" dirty="0" smtClean="0">
                <a:solidFill>
                  <a:prstClr val="black"/>
                </a:solidFill>
              </a:rPr>
              <a:t>.</a:t>
            </a:r>
          </a:p>
          <a:p>
            <a:pPr>
              <a:defRPr/>
            </a:pPr>
            <a:r>
              <a:rPr lang="en-US" sz="1400" dirty="0" smtClean="0">
                <a:solidFill>
                  <a:prstClr val="black"/>
                </a:solidFill>
              </a:rPr>
              <a:t>Wiggins, G. &amp; </a:t>
            </a:r>
            <a:r>
              <a:rPr lang="en-US" sz="1400" dirty="0" err="1" smtClean="0">
                <a:solidFill>
                  <a:prstClr val="black"/>
                </a:solidFill>
              </a:rPr>
              <a:t>McTighe</a:t>
            </a:r>
            <a:r>
              <a:rPr lang="en-US" sz="1400" dirty="0" smtClean="0">
                <a:solidFill>
                  <a:prstClr val="black"/>
                </a:solidFill>
              </a:rPr>
              <a:t>, J. 2005. </a:t>
            </a:r>
            <a:r>
              <a:rPr lang="en-US" sz="1400" i="1" dirty="0" smtClean="0">
                <a:solidFill>
                  <a:prstClr val="black"/>
                </a:solidFill>
              </a:rPr>
              <a:t>Understanding by design, 2ed</a:t>
            </a:r>
            <a:r>
              <a:rPr lang="en-US" sz="1400" dirty="0" smtClean="0">
                <a:solidFill>
                  <a:prstClr val="black"/>
                </a:solidFill>
              </a:rPr>
              <a:t>.  ASCD.</a:t>
            </a:r>
            <a:endParaRPr lang="en-US" sz="1400" dirty="0">
              <a:solidFill>
                <a:prstClr val="black"/>
              </a:solidFill>
            </a:endParaRPr>
          </a:p>
          <a:p>
            <a:pPr>
              <a:defRPr/>
            </a:pPr>
            <a:endParaRPr lang="en-US" sz="1400" dirty="0">
              <a:solidFill>
                <a:srgbClr val="1F497D"/>
              </a:solidFill>
            </a:endParaRPr>
          </a:p>
        </p:txBody>
      </p:sp>
      <p:sp>
        <p:nvSpPr>
          <p:cNvPr id="237588" name="Text Box 29"/>
          <p:cNvSpPr txBox="1">
            <a:spLocks noChangeArrowheads="1"/>
          </p:cNvSpPr>
          <p:nvPr/>
        </p:nvSpPr>
        <p:spPr bwMode="auto">
          <a:xfrm>
            <a:off x="3733800" y="2286000"/>
            <a:ext cx="4604146" cy="461665"/>
          </a:xfrm>
          <a:prstGeom prst="rect">
            <a:avLst/>
          </a:prstGeom>
          <a:noFill/>
          <a:ln w="9525">
            <a:noFill/>
            <a:miter lim="800000"/>
            <a:headEnd/>
            <a:tailEnd/>
          </a:ln>
        </p:spPr>
        <p:txBody>
          <a:bodyPr wrap="none">
            <a:spAutoFit/>
          </a:bodyPr>
          <a:lstStyle/>
          <a:p>
            <a:r>
              <a:rPr lang="en-US" sz="2400" b="1" dirty="0" smtClean="0">
                <a:solidFill>
                  <a:prstClr val="black"/>
                </a:solidFill>
                <a:latin typeface="Tahoma" pitchFamily="34" charset="0"/>
                <a:cs typeface="Tahoma" pitchFamily="34" charset="0"/>
              </a:rPr>
              <a:t>Science of Instruction (</a:t>
            </a:r>
            <a:r>
              <a:rPr lang="en-US" sz="2400" b="1" dirty="0" err="1" smtClean="0">
                <a:solidFill>
                  <a:prstClr val="black"/>
                </a:solidFill>
                <a:latin typeface="Tahoma" pitchFamily="34" charset="0"/>
                <a:cs typeface="Tahoma" pitchFamily="34" charset="0"/>
              </a:rPr>
              <a:t>UbD</a:t>
            </a:r>
            <a:r>
              <a:rPr lang="en-US" sz="2400" b="1" dirty="0" smtClean="0">
                <a:solidFill>
                  <a:prstClr val="black"/>
                </a:solidFill>
                <a:latin typeface="Tahoma" pitchFamily="34" charset="0"/>
                <a:cs typeface="Tahoma" pitchFamily="34" charset="0"/>
              </a:rPr>
              <a:t>)</a:t>
            </a:r>
            <a:endParaRPr lang="en-US" sz="2400" b="1" dirty="0">
              <a:solidFill>
                <a:prstClr val="black"/>
              </a:solidFill>
              <a:latin typeface="Tahoma" pitchFamily="34" charset="0"/>
              <a:cs typeface="Tahoma" pitchFamily="34" charset="0"/>
            </a:endParaRPr>
          </a:p>
        </p:txBody>
      </p:sp>
      <p:sp>
        <p:nvSpPr>
          <p:cNvPr id="237589" name="Text Box 30"/>
          <p:cNvSpPr txBox="1">
            <a:spLocks noChangeArrowheads="1"/>
          </p:cNvSpPr>
          <p:nvPr/>
        </p:nvSpPr>
        <p:spPr bwMode="auto">
          <a:xfrm>
            <a:off x="304800" y="4114800"/>
            <a:ext cx="2743200" cy="1200329"/>
          </a:xfrm>
          <a:prstGeom prst="rect">
            <a:avLst/>
          </a:prstGeom>
          <a:noFill/>
          <a:ln w="9525">
            <a:noFill/>
            <a:miter lim="800000"/>
            <a:headEnd/>
            <a:tailEnd/>
          </a:ln>
        </p:spPr>
        <p:txBody>
          <a:bodyPr wrap="square">
            <a:spAutoFit/>
          </a:bodyPr>
          <a:lstStyle/>
          <a:p>
            <a:pPr algn="ctr"/>
            <a:r>
              <a:rPr lang="en-US" sz="2400" b="1" dirty="0" smtClean="0">
                <a:solidFill>
                  <a:prstClr val="black"/>
                </a:solidFill>
                <a:latin typeface="Tahoma" pitchFamily="34" charset="0"/>
                <a:cs typeface="Tahoma" pitchFamily="34" charset="0"/>
              </a:rPr>
              <a:t>Science of Learning          </a:t>
            </a:r>
            <a:endParaRPr lang="en-US" sz="2400" b="1" dirty="0">
              <a:solidFill>
                <a:prstClr val="black"/>
              </a:solidFill>
              <a:latin typeface="Tahoma" pitchFamily="34" charset="0"/>
              <a:cs typeface="Tahoma" pitchFamily="34" charset="0"/>
            </a:endParaRPr>
          </a:p>
          <a:p>
            <a:pPr algn="ctr"/>
            <a:r>
              <a:rPr lang="en-US" sz="2400" b="1" dirty="0" smtClean="0">
                <a:solidFill>
                  <a:prstClr val="black"/>
                </a:solidFill>
                <a:latin typeface="Tahoma" pitchFamily="34" charset="0"/>
                <a:cs typeface="Tahoma" pitchFamily="34" charset="0"/>
              </a:rPr>
              <a:t>(HPL)</a:t>
            </a:r>
            <a:endParaRPr lang="en-US" sz="2400" b="1" dirty="0">
              <a:solidFill>
                <a:prstClr val="black"/>
              </a:solidFill>
              <a:latin typeface="Tahoma" pitchFamily="34" charset="0"/>
              <a:cs typeface="Tahoma" pitchFamily="34" charset="0"/>
            </a:endParaRPr>
          </a:p>
        </p:txBody>
      </p:sp>
      <p:sp>
        <p:nvSpPr>
          <p:cNvPr id="10" name="Title 1"/>
          <p:cNvSpPr txBox="1">
            <a:spLocks/>
          </p:cNvSpPr>
          <p:nvPr/>
        </p:nvSpPr>
        <p:spPr bwMode="auto">
          <a:xfrm>
            <a:off x="0" y="0"/>
            <a:ext cx="9144000" cy="1417638"/>
          </a:xfrm>
          <a:prstGeom prst="rect">
            <a:avLst/>
          </a:prstGeom>
          <a:solidFill>
            <a:schemeClr val="bg1"/>
          </a:solidFill>
          <a:ln w="9525">
            <a:solidFill>
              <a:schemeClr val="bg1"/>
            </a:solidFill>
            <a:miter lim="800000"/>
            <a:headEnd/>
            <a:tailEnd/>
          </a:ln>
        </p:spPr>
        <p:txBody>
          <a:bodyPr anchor="ctr">
            <a:normAutofit/>
          </a:bodyPr>
          <a:lstStyle/>
          <a:p>
            <a:pPr algn="ctr">
              <a:defRPr/>
            </a:pPr>
            <a:r>
              <a:rPr lang="en-US" sz="3600" b="1" kern="0" dirty="0" smtClean="0">
                <a:solidFill>
                  <a:srgbClr val="1F497D"/>
                </a:solidFill>
                <a:latin typeface="Tahoma" pitchFamily="34" charset="0"/>
                <a:cs typeface="Tahoma" pitchFamily="34" charset="0"/>
              </a:rPr>
              <a:t>Design Foundations</a:t>
            </a:r>
            <a:endParaRPr lang="en-US" sz="3600" b="1" kern="0" dirty="0">
              <a:solidFill>
                <a:srgbClr val="1F497D"/>
              </a:solidFill>
              <a:latin typeface="Tahoma" pitchFamily="34" charset="0"/>
              <a:cs typeface="Tahoma" pitchFamily="34" charset="0"/>
            </a:endParaRPr>
          </a:p>
        </p:txBody>
      </p:sp>
      <p:sp>
        <p:nvSpPr>
          <p:cNvPr id="11" name="Rectangle 10"/>
          <p:cNvSpPr/>
          <p:nvPr/>
        </p:nvSpPr>
        <p:spPr>
          <a:xfrm>
            <a:off x="0" y="12192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3" name="Straight Connector 12"/>
          <p:cNvCxnSpPr/>
          <p:nvPr/>
        </p:nvCxnSpPr>
        <p:spPr>
          <a:xfrm>
            <a:off x="152400" y="6248400"/>
            <a:ext cx="1981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4"/>
          <p:cNvPicPr>
            <a:picLocks noChangeAspect="1" noChangeArrowheads="1"/>
          </p:cNvPicPr>
          <p:nvPr/>
        </p:nvPicPr>
        <p:blipFill>
          <a:blip r:embed="rId4" cstate="print"/>
          <a:srcRect/>
          <a:stretch>
            <a:fillRect/>
          </a:stretch>
        </p:blipFill>
        <p:spPr>
          <a:xfrm>
            <a:off x="152401" y="1371600"/>
            <a:ext cx="1524000" cy="2049492"/>
          </a:xfrm>
          <a:prstGeom prst="rect">
            <a:avLst/>
          </a:prstGeom>
          <a:noFill/>
          <a:ln/>
        </p:spPr>
      </p:pic>
      <p:pic>
        <p:nvPicPr>
          <p:cNvPr id="15" name="Picture 8"/>
          <p:cNvPicPr>
            <a:picLocks noChangeAspect="1" noChangeArrowheads="1"/>
          </p:cNvPicPr>
          <p:nvPr/>
        </p:nvPicPr>
        <p:blipFill>
          <a:blip r:embed="rId5" cstate="print"/>
          <a:srcRect l="36000" t="19231" r="22000" b="7692"/>
          <a:stretch>
            <a:fillRect/>
          </a:stretch>
        </p:blipFill>
        <p:spPr>
          <a:xfrm>
            <a:off x="1676399" y="1371600"/>
            <a:ext cx="1510903" cy="2057400"/>
          </a:xfrm>
          <a:prstGeom prst="rect">
            <a:avLst/>
          </a:prstGeom>
        </p:spPr>
      </p:pic>
      <p:cxnSp>
        <p:nvCxnSpPr>
          <p:cNvPr id="17" name="Straight Arrow Connector 16"/>
          <p:cNvCxnSpPr/>
          <p:nvPr/>
        </p:nvCxnSpPr>
        <p:spPr>
          <a:xfrm rot="16200000" flipH="1">
            <a:off x="723900" y="3619500"/>
            <a:ext cx="533400" cy="30480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00400" y="2057400"/>
            <a:ext cx="7620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3" cstate="print"/>
          <a:srcRect/>
          <a:stretch>
            <a:fillRect/>
          </a:stretch>
        </p:blipFill>
        <p:spPr bwMode="auto">
          <a:xfrm>
            <a:off x="76201" y="381001"/>
            <a:ext cx="2269067" cy="3048000"/>
          </a:xfrm>
          <a:prstGeom prst="rect">
            <a:avLst/>
          </a:prstGeom>
          <a:noFill/>
          <a:ln w="9525">
            <a:noFill/>
            <a:miter lim="800000"/>
            <a:headEnd/>
            <a:tailEnd/>
          </a:ln>
        </p:spPr>
      </p:pic>
      <p:sp>
        <p:nvSpPr>
          <p:cNvPr id="214020" name="Rectangle 4"/>
          <p:cNvSpPr>
            <a:spLocks noChangeArrowheads="1"/>
          </p:cNvSpPr>
          <p:nvPr/>
        </p:nvSpPr>
        <p:spPr bwMode="auto">
          <a:xfrm>
            <a:off x="381000" y="6172200"/>
            <a:ext cx="8229600" cy="311150"/>
          </a:xfrm>
          <a:prstGeom prst="rect">
            <a:avLst/>
          </a:prstGeom>
          <a:noFill/>
          <a:ln w="9525">
            <a:noFill/>
            <a:miter lim="800000"/>
            <a:headEnd/>
            <a:tailEnd/>
          </a:ln>
        </p:spPr>
        <p:txBody>
          <a:bodyPr>
            <a:spAutoFit/>
          </a:bodyPr>
          <a:lstStyle/>
          <a:p>
            <a:pPr fontAlgn="base">
              <a:lnSpc>
                <a:spcPct val="80000"/>
              </a:lnSpc>
              <a:spcBef>
                <a:spcPct val="20000"/>
              </a:spcBef>
              <a:spcAft>
                <a:spcPct val="0"/>
              </a:spcAft>
              <a:buFontTx/>
              <a:buChar char="•"/>
            </a:pPr>
            <a:r>
              <a:rPr lang="en-US" smtClean="0">
                <a:solidFill>
                  <a:srgbClr val="000000"/>
                </a:solidFill>
                <a:hlinkClick r:id="rId4"/>
              </a:rPr>
              <a:t>Bransford, Vye and Bateman – Creating High Quality Learning Environments </a:t>
            </a:r>
            <a:endParaRPr lang="en-US" smtClean="0">
              <a:solidFill>
                <a:srgbClr val="000000"/>
              </a:solidFill>
            </a:endParaRPr>
          </a:p>
        </p:txBody>
      </p:sp>
      <p:pic>
        <p:nvPicPr>
          <p:cNvPr id="482306" name="Picture 2"/>
          <p:cNvPicPr>
            <a:picLocks noChangeAspect="1" noChangeArrowheads="1"/>
          </p:cNvPicPr>
          <p:nvPr/>
        </p:nvPicPr>
        <p:blipFill>
          <a:blip r:embed="rId5" cstate="print"/>
          <a:srcRect/>
          <a:stretch>
            <a:fillRect/>
          </a:stretch>
        </p:blipFill>
        <p:spPr bwMode="auto">
          <a:xfrm>
            <a:off x="1524000" y="2362200"/>
            <a:ext cx="2514600" cy="3751511"/>
          </a:xfrm>
          <a:prstGeom prst="rect">
            <a:avLst/>
          </a:prstGeom>
          <a:noFill/>
          <a:ln w="9525">
            <a:noFill/>
            <a:miter lim="800000"/>
            <a:headEnd/>
            <a:tailEnd/>
          </a:ln>
        </p:spPr>
      </p:pic>
      <p:pic>
        <p:nvPicPr>
          <p:cNvPr id="6" name="Picture 8"/>
          <p:cNvPicPr>
            <a:picLocks noChangeAspect="1" noChangeArrowheads="1"/>
          </p:cNvPicPr>
          <p:nvPr/>
        </p:nvPicPr>
        <p:blipFill>
          <a:blip r:embed="rId6" cstate="print"/>
          <a:srcRect l="36000" t="19231" r="22000" b="7692"/>
          <a:stretch>
            <a:fillRect/>
          </a:stretch>
        </p:blipFill>
        <p:spPr>
          <a:xfrm>
            <a:off x="4038599" y="304800"/>
            <a:ext cx="2209801" cy="3009092"/>
          </a:xfrm>
          <a:prstGeom prst="rect">
            <a:avLst/>
          </a:prstGeom>
        </p:spPr>
      </p:pic>
      <p:pic>
        <p:nvPicPr>
          <p:cNvPr id="214019" name="Picture 3" descr="knowpostsec"/>
          <p:cNvPicPr>
            <a:picLocks noChangeAspect="1" noChangeArrowheads="1"/>
          </p:cNvPicPr>
          <p:nvPr/>
        </p:nvPicPr>
        <p:blipFill>
          <a:blip r:embed="rId7" cstate="print"/>
          <a:srcRect/>
          <a:stretch>
            <a:fillRect/>
          </a:stretch>
        </p:blipFill>
        <p:spPr bwMode="auto">
          <a:xfrm>
            <a:off x="5943600" y="2362200"/>
            <a:ext cx="2828795" cy="36985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00400" y="457200"/>
            <a:ext cx="5757392" cy="6247864"/>
          </a:xfrm>
          <a:prstGeom prst="rect">
            <a:avLst/>
          </a:prstGeom>
          <a:noFill/>
        </p:spPr>
        <p:txBody>
          <a:bodyPr wrap="square" rtlCol="0">
            <a:spAutoFit/>
          </a:bodyPr>
          <a:lstStyle/>
          <a:p>
            <a:pPr marL="342900" indent="-342900">
              <a:buFont typeface="+mj-lt"/>
              <a:buAutoNum type="arabicPeriod"/>
            </a:pPr>
            <a:r>
              <a:rPr lang="en-US" sz="2000" dirty="0" smtClean="0">
                <a:solidFill>
                  <a:srgbClr val="000000"/>
                </a:solidFill>
              </a:rPr>
              <a:t>Students prior knowledge can help or hinder learning</a:t>
            </a:r>
          </a:p>
          <a:p>
            <a:pPr marL="342900" indent="-342900">
              <a:buFont typeface="+mj-lt"/>
              <a:buAutoNum type="arabicPeriod"/>
            </a:pPr>
            <a:r>
              <a:rPr lang="en-US" sz="2000" dirty="0" smtClean="0">
                <a:solidFill>
                  <a:srgbClr val="000000"/>
                </a:solidFill>
              </a:rPr>
              <a:t>How student organize knowledge influences how they learn and apply what they know</a:t>
            </a:r>
          </a:p>
          <a:p>
            <a:pPr marL="342900" indent="-342900">
              <a:buFont typeface="+mj-lt"/>
              <a:buAutoNum type="arabicPeriod"/>
            </a:pPr>
            <a:r>
              <a:rPr lang="en-US" sz="2000" dirty="0" smtClean="0">
                <a:solidFill>
                  <a:srgbClr val="000000"/>
                </a:solidFill>
              </a:rPr>
              <a:t>Students’ motivation determines, directs, and sustains what they do to learn</a:t>
            </a:r>
          </a:p>
          <a:p>
            <a:pPr marL="342900" indent="-342900">
              <a:buFont typeface="+mj-lt"/>
              <a:buAutoNum type="arabicPeriod"/>
            </a:pPr>
            <a:r>
              <a:rPr lang="en-US" sz="2000" dirty="0" smtClean="0">
                <a:solidFill>
                  <a:srgbClr val="000000"/>
                </a:solidFill>
              </a:rPr>
              <a:t>To develop mastery, students must acquire component skills, practice integrating them, and know when to apply what they have learned </a:t>
            </a:r>
          </a:p>
          <a:p>
            <a:pPr marL="342900" indent="-342900">
              <a:buFont typeface="+mj-lt"/>
              <a:buAutoNum type="arabicPeriod"/>
            </a:pPr>
            <a:r>
              <a:rPr lang="en-US" sz="2000" dirty="0" smtClean="0">
                <a:solidFill>
                  <a:srgbClr val="000000"/>
                </a:solidFill>
              </a:rPr>
              <a:t>Goal-directed practice coupled with targeted feedback enhances the quality of students’ learning</a:t>
            </a:r>
          </a:p>
          <a:p>
            <a:pPr marL="342900" indent="-342900">
              <a:buFont typeface="+mj-lt"/>
              <a:buAutoNum type="arabicPeriod"/>
            </a:pPr>
            <a:r>
              <a:rPr lang="en-US" sz="2000" dirty="0" smtClean="0">
                <a:solidFill>
                  <a:srgbClr val="000000"/>
                </a:solidFill>
              </a:rPr>
              <a:t>Students’ current level of development  interacts with the social, emotional, and intellectual climate of the course to impact learning</a:t>
            </a:r>
          </a:p>
          <a:p>
            <a:pPr marL="342900" indent="-342900">
              <a:buFont typeface="+mj-lt"/>
              <a:buAutoNum type="arabicPeriod"/>
            </a:pPr>
            <a:r>
              <a:rPr lang="en-US" sz="2000" dirty="0" smtClean="0">
                <a:solidFill>
                  <a:srgbClr val="000000"/>
                </a:solidFill>
              </a:rPr>
              <a:t>To become self-directed learners, students must learn to monitor and adjust their approach to learning</a:t>
            </a:r>
            <a:endParaRPr lang="en-US" sz="2000" dirty="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52400" y="533400"/>
            <a:ext cx="280918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4"/>
          <p:cNvSpPr txBox="1">
            <a:spLocks noGrp="1"/>
          </p:cNvSpPr>
          <p:nvPr/>
        </p:nvSpPr>
        <p:spPr bwMode="auto">
          <a:xfrm>
            <a:off x="3124200" y="6248400"/>
            <a:ext cx="2895600" cy="457200"/>
          </a:xfrm>
          <a:prstGeom prst="rect">
            <a:avLst/>
          </a:prstGeom>
          <a:noFill/>
          <a:ln w="9525">
            <a:noFill/>
            <a:miter lim="800000"/>
            <a:headEnd/>
            <a:tailEnd/>
          </a:ln>
        </p:spPr>
        <p:txBody>
          <a:bodyPr lIns="92075" tIns="46038" rIns="92075" bIns="46038"/>
          <a:lstStyle/>
          <a:p>
            <a:pPr algn="ctr" eaLnBrk="0" fontAlgn="base" hangingPunct="0">
              <a:spcBef>
                <a:spcPct val="0"/>
              </a:spcBef>
              <a:spcAft>
                <a:spcPct val="0"/>
              </a:spcAft>
            </a:pPr>
            <a:fld id="{B0B0FC81-E195-4662-96E9-7F7E5C81FA47}" type="slidenum">
              <a:rPr lang="en-US" sz="1400" smtClean="0">
                <a:solidFill>
                  <a:srgbClr val="000000"/>
                </a:solidFill>
              </a:rPr>
              <a:pPr algn="ctr" eaLnBrk="0" fontAlgn="base" hangingPunct="0">
                <a:spcBef>
                  <a:spcPct val="0"/>
                </a:spcBef>
                <a:spcAft>
                  <a:spcPct val="0"/>
                </a:spcAft>
              </a:pPr>
              <a:t>26</a:t>
            </a:fld>
            <a:endParaRPr lang="en-US" sz="1400" smtClean="0">
              <a:solidFill>
                <a:srgbClr val="000000"/>
              </a:solidFill>
            </a:endParaRPr>
          </a:p>
        </p:txBody>
      </p:sp>
      <p:sp>
        <p:nvSpPr>
          <p:cNvPr id="144387" name="Rectangle 2"/>
          <p:cNvSpPr>
            <a:spLocks noGrp="1" noChangeArrowheads="1"/>
          </p:cNvSpPr>
          <p:nvPr>
            <p:ph type="title" idx="4294967295"/>
          </p:nvPr>
        </p:nvSpPr>
        <p:spPr>
          <a:xfrm>
            <a:off x="685800" y="304800"/>
            <a:ext cx="7772400" cy="1143000"/>
          </a:xfrm>
        </p:spPr>
        <p:txBody>
          <a:bodyPr lIns="92075" tIns="46038" rIns="92075" bIns="46038"/>
          <a:lstStyle/>
          <a:p>
            <a:pPr eaLnBrk="1" hangingPunct="1"/>
            <a:r>
              <a:rPr lang="en-US" sz="4000" b="1" dirty="0" smtClean="0">
                <a:solidFill>
                  <a:schemeClr val="tx1"/>
                </a:solidFill>
              </a:rPr>
              <a:t>Understanding by Design </a:t>
            </a:r>
            <a:r>
              <a:rPr lang="en-US" sz="4000" dirty="0" smtClean="0"/>
              <a:t/>
            </a:r>
            <a:br>
              <a:rPr lang="en-US" sz="4000" dirty="0" smtClean="0"/>
            </a:br>
            <a:r>
              <a:rPr lang="en-US" sz="2800" dirty="0" smtClean="0"/>
              <a:t>Wiggins &amp; </a:t>
            </a:r>
            <a:r>
              <a:rPr lang="en-US" sz="2800" dirty="0" err="1" smtClean="0"/>
              <a:t>McTighe</a:t>
            </a:r>
            <a:r>
              <a:rPr lang="en-US" sz="2800" dirty="0" smtClean="0"/>
              <a:t> (1997, 2005)</a:t>
            </a:r>
            <a:endParaRPr lang="en-US" sz="4000" dirty="0" smtClean="0"/>
          </a:p>
        </p:txBody>
      </p:sp>
      <p:sp>
        <p:nvSpPr>
          <p:cNvPr id="144388" name="Rectangle 3"/>
          <p:cNvSpPr>
            <a:spLocks noGrp="1" noChangeArrowheads="1"/>
          </p:cNvSpPr>
          <p:nvPr>
            <p:ph type="body" idx="4294967295"/>
          </p:nvPr>
        </p:nvSpPr>
        <p:spPr>
          <a:xfrm>
            <a:off x="381000" y="1524000"/>
            <a:ext cx="8382000" cy="3962400"/>
          </a:xfrm>
        </p:spPr>
        <p:txBody>
          <a:bodyPr lIns="92075" tIns="46038" rIns="92075" bIns="46038"/>
          <a:lstStyle/>
          <a:p>
            <a:pPr eaLnBrk="1" hangingPunct="1">
              <a:lnSpc>
                <a:spcPct val="90000"/>
              </a:lnSpc>
              <a:buFont typeface="Arial" charset="0"/>
              <a:buNone/>
            </a:pPr>
            <a:r>
              <a:rPr lang="en-US" sz="2800" dirty="0" smtClean="0"/>
              <a:t>Stage 1.  Identify Desired Results</a:t>
            </a:r>
          </a:p>
          <a:p>
            <a:pPr eaLnBrk="1" hangingPunct="1">
              <a:lnSpc>
                <a:spcPct val="90000"/>
              </a:lnSpc>
            </a:pPr>
            <a:r>
              <a:rPr lang="en-US" sz="2800" dirty="0" smtClean="0"/>
              <a:t>Enduring understanding</a:t>
            </a:r>
          </a:p>
          <a:p>
            <a:pPr eaLnBrk="1" hangingPunct="1">
              <a:lnSpc>
                <a:spcPct val="90000"/>
              </a:lnSpc>
            </a:pPr>
            <a:r>
              <a:rPr lang="en-US" sz="2800" dirty="0" smtClean="0"/>
              <a:t>Important to know and do</a:t>
            </a:r>
          </a:p>
          <a:p>
            <a:pPr eaLnBrk="1" hangingPunct="1">
              <a:lnSpc>
                <a:spcPct val="90000"/>
              </a:lnSpc>
            </a:pPr>
            <a:r>
              <a:rPr lang="en-US" sz="2800" dirty="0" smtClean="0"/>
              <a:t>Worth being familiar with</a:t>
            </a:r>
          </a:p>
          <a:p>
            <a:pPr eaLnBrk="1" hangingPunct="1">
              <a:lnSpc>
                <a:spcPct val="90000"/>
              </a:lnSpc>
              <a:buFont typeface="Arial" charset="0"/>
              <a:buNone/>
            </a:pPr>
            <a:endParaRPr lang="en-US" sz="1200" dirty="0" smtClean="0"/>
          </a:p>
          <a:p>
            <a:pPr eaLnBrk="1" hangingPunct="1">
              <a:lnSpc>
                <a:spcPct val="90000"/>
              </a:lnSpc>
              <a:buFont typeface="Arial" charset="0"/>
              <a:buNone/>
            </a:pPr>
            <a:r>
              <a:rPr lang="en-US" sz="2800" dirty="0" smtClean="0"/>
              <a:t>Stage 2.  Determine Acceptable Evidence</a:t>
            </a:r>
          </a:p>
          <a:p>
            <a:pPr eaLnBrk="1" hangingPunct="1">
              <a:lnSpc>
                <a:spcPct val="90000"/>
              </a:lnSpc>
              <a:buFont typeface="Arial" charset="0"/>
              <a:buNone/>
            </a:pPr>
            <a:endParaRPr lang="en-US" sz="1000" dirty="0" smtClean="0"/>
          </a:p>
          <a:p>
            <a:pPr eaLnBrk="1" hangingPunct="1">
              <a:lnSpc>
                <a:spcPct val="90000"/>
              </a:lnSpc>
              <a:buFont typeface="Arial" charset="0"/>
              <a:buNone/>
            </a:pPr>
            <a:r>
              <a:rPr lang="en-US" sz="2800" dirty="0" smtClean="0"/>
              <a:t>Stage 3.  Plan Learning Experiences</a:t>
            </a:r>
          </a:p>
          <a:p>
            <a:pPr eaLnBrk="1" hangingPunct="1">
              <a:lnSpc>
                <a:spcPct val="90000"/>
              </a:lnSpc>
              <a:buFont typeface="Arial" charset="0"/>
              <a:buNone/>
            </a:pPr>
            <a:r>
              <a:rPr lang="en-US" sz="2800" dirty="0" smtClean="0"/>
              <a:t>              and Instruction</a:t>
            </a:r>
          </a:p>
          <a:p>
            <a:pPr eaLnBrk="1" hangingPunct="1">
              <a:lnSpc>
                <a:spcPct val="90000"/>
              </a:lnSpc>
              <a:buNone/>
            </a:pPr>
            <a:r>
              <a:rPr lang="en-US" sz="2800" dirty="0" smtClean="0"/>
              <a:t>Overall: </a:t>
            </a:r>
            <a:r>
              <a:rPr lang="en-US" sz="2800" i="1" dirty="0" smtClean="0"/>
              <a:t>Are the desired results, assessments, and learning activities ALIGNED? </a:t>
            </a:r>
          </a:p>
          <a:p>
            <a:pPr eaLnBrk="1" hangingPunct="1">
              <a:lnSpc>
                <a:spcPct val="90000"/>
              </a:lnSpc>
              <a:buFont typeface="Arial" charset="0"/>
              <a:buNone/>
            </a:pPr>
            <a:endParaRPr lang="en-US" sz="2800" dirty="0" smtClean="0"/>
          </a:p>
        </p:txBody>
      </p:sp>
      <p:sp>
        <p:nvSpPr>
          <p:cNvPr id="144389" name="Text Box 4"/>
          <p:cNvSpPr txBox="1">
            <a:spLocks noChangeArrowheads="1"/>
          </p:cNvSpPr>
          <p:nvPr/>
        </p:nvSpPr>
        <p:spPr bwMode="auto">
          <a:xfrm>
            <a:off x="252412" y="6172200"/>
            <a:ext cx="8891588" cy="3381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dirty="0" smtClean="0">
                <a:solidFill>
                  <a:srgbClr val="000000"/>
                </a:solidFill>
              </a:rPr>
              <a:t>From: Wiggins, Grant and </a:t>
            </a:r>
            <a:r>
              <a:rPr lang="en-US" sz="1600" dirty="0" err="1" smtClean="0">
                <a:solidFill>
                  <a:srgbClr val="000000"/>
                </a:solidFill>
              </a:rPr>
              <a:t>McTighe</a:t>
            </a:r>
            <a:r>
              <a:rPr lang="en-US" sz="1600" dirty="0" smtClean="0">
                <a:solidFill>
                  <a:srgbClr val="000000"/>
                </a:solidFill>
              </a:rPr>
              <a:t>, Jay. 1997. </a:t>
            </a:r>
            <a:r>
              <a:rPr lang="en-US" sz="1600" i="1" dirty="0" smtClean="0">
                <a:solidFill>
                  <a:srgbClr val="000000"/>
                </a:solidFill>
              </a:rPr>
              <a:t>Understanding by Design</a:t>
            </a:r>
            <a:r>
              <a:rPr lang="en-US" sz="1600" dirty="0" smtClean="0">
                <a:solidFill>
                  <a:srgbClr val="000000"/>
                </a:solidFill>
              </a:rPr>
              <a:t>. Alexandria, VA: ASCD</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2"/>
          <p:cNvGrpSpPr>
            <a:grpSpLocks/>
          </p:cNvGrpSpPr>
          <p:nvPr/>
        </p:nvGrpSpPr>
        <p:grpSpPr bwMode="auto">
          <a:xfrm>
            <a:off x="1295400" y="2362200"/>
            <a:ext cx="3124200" cy="2438400"/>
            <a:chOff x="1295400" y="2743200"/>
            <a:chExt cx="3124200" cy="2438400"/>
          </a:xfrm>
          <a:solidFill>
            <a:schemeClr val="accent3">
              <a:lumMod val="75000"/>
            </a:schemeClr>
          </a:solidFill>
        </p:grpSpPr>
        <p:sp>
          <p:nvSpPr>
            <p:cNvPr id="128033" name="Rectangle 46"/>
            <p:cNvSpPr>
              <a:spLocks noChangeArrowheads="1"/>
            </p:cNvSpPr>
            <p:nvPr/>
          </p:nvSpPr>
          <p:spPr bwMode="auto">
            <a:xfrm>
              <a:off x="1295400" y="2743200"/>
              <a:ext cx="3124200" cy="2438400"/>
            </a:xfrm>
            <a:prstGeom prst="rect">
              <a:avLst/>
            </a:prstGeom>
            <a:grpFill/>
            <a:ln w="25400">
              <a:solidFill>
                <a:srgbClr val="002060"/>
              </a:solidFill>
              <a:miter lim="800000"/>
              <a:headEnd/>
              <a:tailEnd/>
            </a:ln>
          </p:spPr>
          <p:txBody>
            <a:bodyPr anchor="ctr"/>
            <a:lstStyle/>
            <a:p>
              <a:endParaRPr lang="en-US">
                <a:solidFill>
                  <a:srgbClr val="FFFFFF"/>
                </a:solidFill>
                <a:latin typeface="Calibri" pitchFamily="34" charset="0"/>
              </a:endParaRPr>
            </a:p>
          </p:txBody>
        </p:sp>
        <p:sp>
          <p:nvSpPr>
            <p:cNvPr id="48" name="TextBox 47"/>
            <p:cNvSpPr txBox="1"/>
            <p:nvPr/>
          </p:nvSpPr>
          <p:spPr>
            <a:xfrm>
              <a:off x="3886200" y="2743200"/>
              <a:ext cx="523220" cy="2438400"/>
            </a:xfrm>
            <a:prstGeom prst="rect">
              <a:avLst/>
            </a:prstGeom>
            <a:grpFill/>
            <a:ln>
              <a:solidFill>
                <a:srgbClr val="002060"/>
              </a:solidFill>
            </a:ln>
          </p:spPr>
          <p:txBody>
            <a:bodyPr vert="vert270">
              <a:spAutoFit/>
            </a:bodyPr>
            <a:lstStyle/>
            <a:p>
              <a:pPr>
                <a:defRPr/>
              </a:pPr>
              <a:r>
                <a:rPr lang="en-US" sz="2200" b="1" dirty="0">
                  <a:solidFill>
                    <a:srgbClr val="1F497D">
                      <a:lumMod val="50000"/>
                    </a:srgbClr>
                  </a:solidFill>
                  <a:effectLst>
                    <a:outerShdw blurRad="38100" dist="38100" dir="2700000" algn="tl">
                      <a:srgbClr val="000000">
                        <a:alpha val="43137"/>
                      </a:srgbClr>
                    </a:outerShdw>
                  </a:effectLst>
                  <a:latin typeface="Calibri"/>
                </a:rPr>
                <a:t>Backward  Design</a:t>
              </a:r>
            </a:p>
          </p:txBody>
        </p:sp>
      </p:grpSp>
      <p:grpSp>
        <p:nvGrpSpPr>
          <p:cNvPr id="3" name="Group 45"/>
          <p:cNvGrpSpPr>
            <a:grpSpLocks/>
          </p:cNvGrpSpPr>
          <p:nvPr/>
        </p:nvGrpSpPr>
        <p:grpSpPr bwMode="auto">
          <a:xfrm>
            <a:off x="914400" y="933450"/>
            <a:ext cx="3124200" cy="5372100"/>
            <a:chOff x="1769257" y="1219200"/>
            <a:chExt cx="2955142" cy="7162800"/>
          </a:xfrm>
          <a:solidFill>
            <a:schemeClr val="accent3">
              <a:lumMod val="75000"/>
            </a:schemeClr>
          </a:solidFill>
        </p:grpSpPr>
        <p:sp>
          <p:nvSpPr>
            <p:cNvPr id="6" name="Flowchart: Data 5"/>
            <p:cNvSpPr/>
            <p:nvPr/>
          </p:nvSpPr>
          <p:spPr>
            <a:xfrm>
              <a:off x="2553090" y="2057400"/>
              <a:ext cx="1752364" cy="533400"/>
            </a:xfrm>
            <a:prstGeom prst="flowChartInputOutpu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prstClr val="white"/>
                  </a:solidFill>
                </a:rPr>
                <a:t>Context</a:t>
              </a:r>
            </a:p>
          </p:txBody>
        </p:sp>
        <p:sp>
          <p:nvSpPr>
            <p:cNvPr id="7" name="Flowchart: Predefined Process 6"/>
            <p:cNvSpPr/>
            <p:nvPr/>
          </p:nvSpPr>
          <p:spPr>
            <a:xfrm>
              <a:off x="2496030" y="3352800"/>
              <a:ext cx="1866485" cy="609600"/>
            </a:xfrm>
            <a:prstGeom prst="flowChartPredefinedProcess">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prstClr val="white"/>
                  </a:solidFill>
                </a:rPr>
                <a:t>Content</a:t>
              </a:r>
            </a:p>
          </p:txBody>
        </p:sp>
        <p:sp>
          <p:nvSpPr>
            <p:cNvPr id="8" name="Flowchart: Predefined Process 7"/>
            <p:cNvSpPr/>
            <p:nvPr/>
          </p:nvSpPr>
          <p:spPr>
            <a:xfrm>
              <a:off x="2496030" y="4419600"/>
              <a:ext cx="1866485" cy="609600"/>
            </a:xfrm>
            <a:prstGeom prst="flowChartPredefinedProcess">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prstClr val="white"/>
                  </a:solidFill>
                </a:rPr>
                <a:t>Assessment</a:t>
              </a:r>
            </a:p>
          </p:txBody>
        </p:sp>
        <p:sp>
          <p:nvSpPr>
            <p:cNvPr id="9" name="Flowchart: Predefined Process 8"/>
            <p:cNvSpPr/>
            <p:nvPr/>
          </p:nvSpPr>
          <p:spPr>
            <a:xfrm>
              <a:off x="2496030" y="5562600"/>
              <a:ext cx="1866485" cy="609600"/>
            </a:xfrm>
            <a:prstGeom prst="flowChartPredefinedProcess">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prstClr val="white"/>
                  </a:solidFill>
                </a:rPr>
                <a:t>Pedagogy</a:t>
              </a:r>
            </a:p>
          </p:txBody>
        </p:sp>
        <p:sp>
          <p:nvSpPr>
            <p:cNvPr id="11" name="Flowchart: Connector 10"/>
            <p:cNvSpPr/>
            <p:nvPr/>
          </p:nvSpPr>
          <p:spPr>
            <a:xfrm>
              <a:off x="3314400" y="2819400"/>
              <a:ext cx="228243" cy="228600"/>
            </a:xfrm>
            <a:prstGeom prst="flowChartConnector">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a:solidFill>
                  <a:prstClr val="white"/>
                </a:solidFill>
              </a:endParaRPr>
            </a:p>
          </p:txBody>
        </p:sp>
        <p:sp>
          <p:nvSpPr>
            <p:cNvPr id="13" name="Flowchart: Decision 12"/>
            <p:cNvSpPr/>
            <p:nvPr/>
          </p:nvSpPr>
          <p:spPr>
            <a:xfrm>
              <a:off x="2134145" y="6629400"/>
              <a:ext cx="2590254" cy="914400"/>
            </a:xfrm>
            <a:prstGeom prst="flowChartDecision">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prstClr val="white"/>
                  </a:solidFill>
                </a:rPr>
                <a:t>C &amp; A &amp; P</a:t>
              </a:r>
            </a:p>
            <a:p>
              <a:pPr>
                <a:defRPr/>
              </a:pPr>
              <a:r>
                <a:rPr lang="en-US" sz="1600" b="1" dirty="0">
                  <a:solidFill>
                    <a:prstClr val="white"/>
                  </a:solidFill>
                </a:rPr>
                <a:t>Alignment?</a:t>
              </a:r>
            </a:p>
          </p:txBody>
        </p:sp>
        <p:sp>
          <p:nvSpPr>
            <p:cNvPr id="17" name="Flowchart: Terminator 16"/>
            <p:cNvSpPr/>
            <p:nvPr/>
          </p:nvSpPr>
          <p:spPr>
            <a:xfrm>
              <a:off x="2781333" y="7924800"/>
              <a:ext cx="1295878" cy="457200"/>
            </a:xfrm>
            <a:prstGeom prst="flowChartTerminator">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prstClr val="white"/>
                  </a:solidFill>
                </a:rPr>
                <a:t>End</a:t>
              </a:r>
            </a:p>
          </p:txBody>
        </p:sp>
        <p:cxnSp>
          <p:nvCxnSpPr>
            <p:cNvPr id="19" name="Elbow Connector 18"/>
            <p:cNvCxnSpPr>
              <a:stCxn id="13" idx="1"/>
              <a:endCxn id="11" idx="2"/>
            </p:cNvCxnSpPr>
            <p:nvPr/>
          </p:nvCxnSpPr>
          <p:spPr>
            <a:xfrm rot="10800000" flipH="1">
              <a:off x="2134145" y="2933700"/>
              <a:ext cx="1180255" cy="4152900"/>
            </a:xfrm>
            <a:prstGeom prst="bentConnector3">
              <a:avLst>
                <a:gd name="adj1" fmla="val -33022"/>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 name="Flowchart: Terminator 20"/>
            <p:cNvSpPr/>
            <p:nvPr/>
          </p:nvSpPr>
          <p:spPr>
            <a:xfrm>
              <a:off x="2857915" y="1219200"/>
              <a:ext cx="1142714" cy="457200"/>
            </a:xfrm>
            <a:prstGeom prst="flowChartTerminator">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prstClr val="white"/>
                  </a:solidFill>
                </a:rPr>
                <a:t>Start</a:t>
              </a:r>
            </a:p>
          </p:txBody>
        </p:sp>
        <p:cxnSp>
          <p:nvCxnSpPr>
            <p:cNvPr id="25" name="Straight Arrow Connector 24"/>
            <p:cNvCxnSpPr>
              <a:stCxn id="21" idx="2"/>
              <a:endCxn id="6" idx="1"/>
            </p:cNvCxnSpPr>
            <p:nvPr/>
          </p:nvCxnSpPr>
          <p:spPr>
            <a:xfrm rot="5400000">
              <a:off x="3238773" y="1866149"/>
              <a:ext cx="3810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4"/>
              <a:endCxn id="11" idx="0"/>
            </p:cNvCxnSpPr>
            <p:nvPr/>
          </p:nvCxnSpPr>
          <p:spPr>
            <a:xfrm rot="5400000">
              <a:off x="3314973" y="2704349"/>
              <a:ext cx="2286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2"/>
              <a:endCxn id="8" idx="0"/>
            </p:cNvCxnSpPr>
            <p:nvPr/>
          </p:nvCxnSpPr>
          <p:spPr>
            <a:xfrm rot="5400000">
              <a:off x="3200673" y="4190249"/>
              <a:ext cx="4572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2"/>
              <a:endCxn id="9" idx="0"/>
            </p:cNvCxnSpPr>
            <p:nvPr/>
          </p:nvCxnSpPr>
          <p:spPr>
            <a:xfrm rot="5400000">
              <a:off x="3162573" y="5295149"/>
              <a:ext cx="5334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a:endCxn id="13" idx="0"/>
            </p:cNvCxnSpPr>
            <p:nvPr/>
          </p:nvCxnSpPr>
          <p:spPr>
            <a:xfrm rot="5400000">
              <a:off x="3200673" y="6400049"/>
              <a:ext cx="4572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2"/>
              <a:endCxn id="17" idx="0"/>
            </p:cNvCxnSpPr>
            <p:nvPr/>
          </p:nvCxnSpPr>
          <p:spPr>
            <a:xfrm rot="16200000" flipH="1">
              <a:off x="3238022" y="7734300"/>
              <a:ext cx="381000" cy="0"/>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 idx="4"/>
              <a:endCxn id="7" idx="0"/>
            </p:cNvCxnSpPr>
            <p:nvPr/>
          </p:nvCxnSpPr>
          <p:spPr>
            <a:xfrm rot="5400000">
              <a:off x="3276873" y="3199649"/>
              <a:ext cx="3048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8031" name="TextBox 41"/>
            <p:cNvSpPr txBox="1">
              <a:spLocks noChangeArrowheads="1"/>
            </p:cNvSpPr>
            <p:nvPr/>
          </p:nvSpPr>
          <p:spPr bwMode="auto">
            <a:xfrm>
              <a:off x="3571173" y="7493000"/>
              <a:ext cx="405440" cy="451405"/>
            </a:xfrm>
            <a:prstGeom prst="rect">
              <a:avLst/>
            </a:prstGeom>
            <a:noFill/>
            <a:ln w="9525">
              <a:noFill/>
              <a:miter lim="800000"/>
              <a:headEnd/>
              <a:tailEnd/>
            </a:ln>
          </p:spPr>
          <p:txBody>
            <a:bodyPr wrap="none">
              <a:spAutoFit/>
            </a:bodyPr>
            <a:lstStyle/>
            <a:p>
              <a:r>
                <a:rPr lang="en-US" sz="1600" b="1" dirty="0">
                  <a:solidFill>
                    <a:srgbClr val="17375E"/>
                  </a:solidFill>
                  <a:latin typeface="Calibri" pitchFamily="34" charset="0"/>
                </a:rPr>
                <a:t>Yes</a:t>
              </a:r>
            </a:p>
          </p:txBody>
        </p:sp>
        <p:sp>
          <p:nvSpPr>
            <p:cNvPr id="128032" name="TextBox 42"/>
            <p:cNvSpPr txBox="1">
              <a:spLocks noChangeArrowheads="1"/>
            </p:cNvSpPr>
            <p:nvPr/>
          </p:nvSpPr>
          <p:spPr bwMode="auto">
            <a:xfrm>
              <a:off x="1769257" y="6695757"/>
              <a:ext cx="378935" cy="451405"/>
            </a:xfrm>
            <a:prstGeom prst="rect">
              <a:avLst/>
            </a:prstGeom>
            <a:noFill/>
            <a:ln w="9525">
              <a:noFill/>
              <a:miter lim="800000"/>
              <a:headEnd/>
              <a:tailEnd/>
            </a:ln>
          </p:spPr>
          <p:txBody>
            <a:bodyPr wrap="none">
              <a:spAutoFit/>
            </a:bodyPr>
            <a:lstStyle/>
            <a:p>
              <a:r>
                <a:rPr lang="en-US" sz="1600" b="1" dirty="0">
                  <a:solidFill>
                    <a:srgbClr val="17375E"/>
                  </a:solidFill>
                  <a:latin typeface="Calibri" pitchFamily="34" charset="0"/>
                </a:rPr>
                <a:t>No</a:t>
              </a:r>
            </a:p>
          </p:txBody>
        </p:sp>
      </p:grpSp>
      <p:grpSp>
        <p:nvGrpSpPr>
          <p:cNvPr id="4" name="Group 48"/>
          <p:cNvGrpSpPr>
            <a:grpSpLocks/>
          </p:cNvGrpSpPr>
          <p:nvPr/>
        </p:nvGrpSpPr>
        <p:grpSpPr bwMode="auto">
          <a:xfrm>
            <a:off x="4976814" y="0"/>
            <a:ext cx="4167186" cy="6857999"/>
            <a:chOff x="4976282" y="0"/>
            <a:chExt cx="4167718" cy="6858597"/>
          </a:xfrm>
          <a:solidFill>
            <a:schemeClr val="accent3">
              <a:lumMod val="75000"/>
            </a:schemeClr>
          </a:solidFill>
        </p:grpSpPr>
        <p:sp>
          <p:nvSpPr>
            <p:cNvPr id="45" name="Rectangle 44"/>
            <p:cNvSpPr/>
            <p:nvPr/>
          </p:nvSpPr>
          <p:spPr>
            <a:xfrm>
              <a:off x="4977868" y="0"/>
              <a:ext cx="4166132" cy="68586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prstClr val="white"/>
                  </a:solidFill>
                  <a:effectLst>
                    <a:outerShdw blurRad="38100" dist="38100" dir="2700000" algn="tl">
                      <a:srgbClr val="000000">
                        <a:alpha val="43137"/>
                      </a:srgbClr>
                    </a:outerShdw>
                  </a:effectLst>
                </a:rPr>
                <a:t>Understanding by Design  (Wiggins &amp; </a:t>
              </a:r>
              <a:r>
                <a:rPr lang="en-US" b="1" dirty="0" err="1" smtClean="0">
                  <a:solidFill>
                    <a:prstClr val="white"/>
                  </a:solidFill>
                  <a:effectLst>
                    <a:outerShdw blurRad="38100" dist="38100" dir="2700000" algn="tl">
                      <a:srgbClr val="000000">
                        <a:alpha val="43137"/>
                      </a:srgbClr>
                    </a:outerShdw>
                  </a:effectLst>
                </a:rPr>
                <a:t>McTighe</a:t>
              </a:r>
              <a:r>
                <a:rPr lang="en-US" b="1" dirty="0" smtClean="0">
                  <a:solidFill>
                    <a:prstClr val="white"/>
                  </a:solidFill>
                  <a:effectLst>
                    <a:outerShdw blurRad="38100" dist="38100" dir="2700000" algn="tl">
                      <a:srgbClr val="000000">
                        <a:alpha val="43137"/>
                      </a:srgbClr>
                    </a:outerShdw>
                  </a:effectLst>
                </a:rPr>
                <a:t>, 2005)</a:t>
              </a:r>
              <a:endParaRPr lang="en-US" b="1" dirty="0">
                <a:solidFill>
                  <a:prstClr val="white"/>
                </a:solidFill>
                <a:effectLst>
                  <a:outerShdw blurRad="38100" dist="38100" dir="2700000" algn="tl">
                    <a:srgbClr val="000000">
                      <a:alpha val="43137"/>
                    </a:srgbClr>
                  </a:outerShdw>
                </a:effectLst>
              </a:endParaRPr>
            </a:p>
          </p:txBody>
        </p:sp>
        <p:cxnSp>
          <p:nvCxnSpPr>
            <p:cNvPr id="41" name="Straight Connector 40"/>
            <p:cNvCxnSpPr/>
            <p:nvPr/>
          </p:nvCxnSpPr>
          <p:spPr>
            <a:xfrm rot="5400000">
              <a:off x="1747819" y="3628547"/>
              <a:ext cx="6458513" cy="1587"/>
            </a:xfrm>
            <a:prstGeom prst="line">
              <a:avLst/>
            </a:prstGeom>
            <a:grpFill/>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0" y="0"/>
            <a:ext cx="49784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effectLst>
                  <a:outerShdw blurRad="38100" dist="38100" dir="2700000" algn="tl">
                    <a:srgbClr val="000000">
                      <a:alpha val="43137"/>
                    </a:srgbClr>
                  </a:outerShdw>
                </a:effectLst>
              </a:rPr>
              <a:t>Content-Assessment-Pedagogy (CAP) Design Process Flowchart</a:t>
            </a:r>
          </a:p>
        </p:txBody>
      </p:sp>
      <p:sp>
        <p:nvSpPr>
          <p:cNvPr id="40" name="Slide Number Placeholder 39"/>
          <p:cNvSpPr>
            <a:spLocks noGrp="1"/>
          </p:cNvSpPr>
          <p:nvPr>
            <p:ph type="sldNum" sz="quarter" idx="12"/>
          </p:nvPr>
        </p:nvSpPr>
        <p:spPr/>
        <p:txBody>
          <a:bodyPr/>
          <a:lstStyle/>
          <a:p>
            <a:fld id="{3A332B3E-483E-4A5B-AF3B-4EE5165BF349}" type="slidenum">
              <a:rPr lang="en-US" smtClean="0">
                <a:solidFill>
                  <a:srgbClr val="000000"/>
                </a:solidFill>
              </a:rPr>
              <a:pPr/>
              <a:t>27</a:t>
            </a:fld>
            <a:endParaRPr lang="en-US">
              <a:solidFill>
                <a:srgbClr val="000000"/>
              </a:solidFill>
            </a:endParaRPr>
          </a:p>
        </p:txBody>
      </p:sp>
      <p:pic>
        <p:nvPicPr>
          <p:cNvPr id="55" name="Picture 54" descr="Udb.jpg"/>
          <p:cNvPicPr>
            <a:picLocks noChangeAspect="1"/>
          </p:cNvPicPr>
          <p:nvPr/>
        </p:nvPicPr>
        <p:blipFill>
          <a:blip r:embed="rId3" cstate="print"/>
          <a:stretch>
            <a:fillRect/>
          </a:stretch>
        </p:blipFill>
        <p:spPr>
          <a:xfrm>
            <a:off x="5029200" y="762000"/>
            <a:ext cx="4114800" cy="2941172"/>
          </a:xfrm>
          <a:prstGeom prst="rect">
            <a:avLst/>
          </a:prstGeom>
        </p:spPr>
      </p:pic>
      <p:pic>
        <p:nvPicPr>
          <p:cNvPr id="56" name="Picture 55" descr="UdB-filters.jpg"/>
          <p:cNvPicPr>
            <a:picLocks noChangeAspect="1"/>
          </p:cNvPicPr>
          <p:nvPr/>
        </p:nvPicPr>
        <p:blipFill>
          <a:blip r:embed="rId4" cstate="print"/>
          <a:stretch>
            <a:fillRect/>
          </a:stretch>
        </p:blipFill>
        <p:spPr>
          <a:xfrm>
            <a:off x="5114544" y="3872684"/>
            <a:ext cx="4029456" cy="2985316"/>
          </a:xfrm>
          <a:prstGeom prst="rect">
            <a:avLst/>
          </a:prstGeom>
        </p:spPr>
      </p:pic>
      <p:cxnSp>
        <p:nvCxnSpPr>
          <p:cNvPr id="75" name="Straight Arrow Connector 74"/>
          <p:cNvCxnSpPr/>
          <p:nvPr/>
        </p:nvCxnSpPr>
        <p:spPr bwMode="auto">
          <a:xfrm rot="5400000" flipH="1" flipV="1">
            <a:off x="4038600" y="1600200"/>
            <a:ext cx="1752600" cy="9906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1" name="Curved Connector 80"/>
          <p:cNvCxnSpPr/>
          <p:nvPr/>
        </p:nvCxnSpPr>
        <p:spPr bwMode="auto">
          <a:xfrm rot="16200000" flipH="1">
            <a:off x="7429500" y="2400300"/>
            <a:ext cx="2209800" cy="762000"/>
          </a:xfrm>
          <a:prstGeom prst="curvedConnector3">
            <a:avLst>
              <a:gd name="adj1" fmla="val 140"/>
            </a:avLst>
          </a:prstGeom>
          <a:solidFill>
            <a:schemeClr val="accent1"/>
          </a:solidFill>
          <a:ln w="12700" cap="flat" cmpd="sng" algn="ctr">
            <a:solidFill>
              <a:schemeClr val="tx1"/>
            </a:solidFill>
            <a:prstDash val="solid"/>
            <a:round/>
            <a:headEnd type="none" w="sm" len="sm"/>
            <a:tailEnd type="arrow"/>
          </a:ln>
          <a:effectLst/>
        </p:spPr>
      </p:cxnSp>
      <p:sp>
        <p:nvSpPr>
          <p:cNvPr id="33" name="TextBox 32"/>
          <p:cNvSpPr txBox="1"/>
          <p:nvPr/>
        </p:nvSpPr>
        <p:spPr>
          <a:xfrm>
            <a:off x="1219200" y="6550223"/>
            <a:ext cx="2719847" cy="307777"/>
          </a:xfrm>
          <a:prstGeom prst="rect">
            <a:avLst/>
          </a:prstGeom>
          <a:noFill/>
        </p:spPr>
        <p:txBody>
          <a:bodyPr wrap="none" rtlCol="0">
            <a:spAutoFit/>
          </a:bodyPr>
          <a:lstStyle/>
          <a:p>
            <a:pPr fontAlgn="base">
              <a:spcBef>
                <a:spcPct val="0"/>
              </a:spcBef>
              <a:spcAft>
                <a:spcPct val="0"/>
              </a:spcAft>
            </a:pPr>
            <a:r>
              <a:rPr lang="en-US" sz="1400" dirty="0" err="1" smtClean="0">
                <a:solidFill>
                  <a:srgbClr val="000000"/>
                </a:solidFill>
              </a:rPr>
              <a:t>Streveler</a:t>
            </a:r>
            <a:r>
              <a:rPr lang="en-US" sz="1400" dirty="0" smtClean="0">
                <a:solidFill>
                  <a:srgbClr val="000000"/>
                </a:solidFill>
              </a:rPr>
              <a:t>, Smith &amp; </a:t>
            </a:r>
            <a:r>
              <a:rPr lang="en-US" sz="1400" dirty="0" err="1" smtClean="0">
                <a:solidFill>
                  <a:srgbClr val="000000"/>
                </a:solidFill>
              </a:rPr>
              <a:t>Pilotte</a:t>
            </a:r>
            <a:r>
              <a:rPr lang="en-US" sz="1400" dirty="0" smtClean="0">
                <a:solidFill>
                  <a:srgbClr val="000000"/>
                </a:solidFill>
              </a:rPr>
              <a:t> (2011)</a:t>
            </a:r>
            <a:endParaRPr lang="en-US" sz="1400" dirty="0">
              <a:solidFill>
                <a:srgbClr val="000000"/>
              </a:solidFill>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2"/>
          <p:cNvSpPr>
            <a:spLocks/>
          </p:cNvSpPr>
          <p:nvPr/>
        </p:nvSpPr>
        <p:spPr bwMode="auto">
          <a:xfrm>
            <a:off x="1162050" y="287338"/>
            <a:ext cx="6856413" cy="6354762"/>
          </a:xfrm>
          <a:custGeom>
            <a:avLst/>
            <a:gdLst>
              <a:gd name="T0" fmla="*/ 6854826 w 4319"/>
              <a:gd name="T1" fmla="*/ 0 h 4003"/>
              <a:gd name="T2" fmla="*/ 6854826 w 4319"/>
              <a:gd name="T3" fmla="*/ 6351587 h 4003"/>
              <a:gd name="T4" fmla="*/ 0 w 4319"/>
              <a:gd name="T5" fmla="*/ 6353175 h 4003"/>
              <a:gd name="T6" fmla="*/ 0 w 4319"/>
              <a:gd name="T7" fmla="*/ 1588 h 4003"/>
              <a:gd name="T8" fmla="*/ 6854826 w 4319"/>
              <a:gd name="T9" fmla="*/ 0 h 4003"/>
              <a:gd name="T10" fmla="*/ 0 60000 65536"/>
              <a:gd name="T11" fmla="*/ 0 60000 65536"/>
              <a:gd name="T12" fmla="*/ 0 60000 65536"/>
              <a:gd name="T13" fmla="*/ 0 60000 65536"/>
              <a:gd name="T14" fmla="*/ 0 60000 65536"/>
              <a:gd name="T15" fmla="*/ 0 w 4319"/>
              <a:gd name="T16" fmla="*/ 0 h 4003"/>
              <a:gd name="T17" fmla="*/ 4319 w 4319"/>
              <a:gd name="T18" fmla="*/ 4003 h 4003"/>
            </a:gdLst>
            <a:ahLst/>
            <a:cxnLst>
              <a:cxn ang="T10">
                <a:pos x="T0" y="T1"/>
              </a:cxn>
              <a:cxn ang="T11">
                <a:pos x="T2" y="T3"/>
              </a:cxn>
              <a:cxn ang="T12">
                <a:pos x="T4" y="T5"/>
              </a:cxn>
              <a:cxn ang="T13">
                <a:pos x="T6" y="T7"/>
              </a:cxn>
              <a:cxn ang="T14">
                <a:pos x="T8" y="T9"/>
              </a:cxn>
            </a:cxnLst>
            <a:rect l="T15" t="T16" r="T17" b="T18"/>
            <a:pathLst>
              <a:path w="4319" h="4003">
                <a:moveTo>
                  <a:pt x="4318" y="0"/>
                </a:moveTo>
                <a:lnTo>
                  <a:pt x="4318" y="4001"/>
                </a:lnTo>
                <a:lnTo>
                  <a:pt x="0" y="4002"/>
                </a:lnTo>
                <a:lnTo>
                  <a:pt x="0" y="1"/>
                </a:lnTo>
                <a:lnTo>
                  <a:pt x="4318" y="0"/>
                </a:lnTo>
              </a:path>
            </a:pathLst>
          </a:custGeom>
          <a:noFill/>
          <a:ln w="9525" cap="rnd">
            <a:noFill/>
            <a:round/>
            <a:headEnd/>
            <a:tailEnd/>
          </a:ln>
        </p:spPr>
        <p:txBody>
          <a:bodyPr/>
          <a:lstStyle/>
          <a:p>
            <a:endParaRPr lang="en-US">
              <a:solidFill>
                <a:srgbClr val="000000"/>
              </a:solidFill>
            </a:endParaRPr>
          </a:p>
        </p:txBody>
      </p:sp>
      <p:pic>
        <p:nvPicPr>
          <p:cNvPr id="49155" name="Picture 3" descr="heads100dpi"/>
          <p:cNvPicPr>
            <a:picLocks noChangeAspect="1" noChangeArrowheads="1"/>
          </p:cNvPicPr>
          <p:nvPr/>
        </p:nvPicPr>
        <p:blipFill>
          <a:blip r:embed="rId3" cstate="print"/>
          <a:srcRect/>
          <a:stretch>
            <a:fillRect/>
          </a:stretch>
        </p:blipFill>
        <p:spPr bwMode="auto">
          <a:xfrm>
            <a:off x="928688" y="0"/>
            <a:ext cx="7286625" cy="6705600"/>
          </a:xfrm>
          <a:prstGeom prst="rect">
            <a:avLst/>
          </a:prstGeom>
          <a:noFill/>
          <a:ln w="9525">
            <a:noFill/>
            <a:miter lim="800000"/>
            <a:headEnd/>
            <a:tailEnd/>
          </a:ln>
        </p:spPr>
      </p:pic>
      <p:sp>
        <p:nvSpPr>
          <p:cNvPr id="49156" name="Rectangle 4"/>
          <p:cNvSpPr>
            <a:spLocks noChangeArrowheads="1"/>
          </p:cNvSpPr>
          <p:nvPr/>
        </p:nvSpPr>
        <p:spPr bwMode="auto">
          <a:xfrm>
            <a:off x="6629400" y="6096000"/>
            <a:ext cx="2303463" cy="274638"/>
          </a:xfrm>
          <a:prstGeom prst="rect">
            <a:avLst/>
          </a:prstGeom>
          <a:noFill/>
          <a:ln w="9525">
            <a:noFill/>
            <a:miter lim="800000"/>
            <a:headEnd/>
            <a:tailEnd/>
          </a:ln>
        </p:spPr>
        <p:txBody>
          <a:bodyPr lIns="0" tIns="0" rIns="0" bIns="0"/>
          <a:lstStyle/>
          <a:p>
            <a:pPr eaLnBrk="0" hangingPunct="0"/>
            <a:r>
              <a:rPr lang="en-US" sz="2000">
                <a:solidFill>
                  <a:srgbClr val="000000"/>
                </a:solidFill>
                <a:latin typeface="Staccato222 BT" pitchFamily="66" charset="0"/>
              </a:rPr>
              <a:t>Lila M. Smith</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49" name="Rectangle 2"/>
          <p:cNvSpPr>
            <a:spLocks noGrp="1" noChangeArrowheads="1"/>
          </p:cNvSpPr>
          <p:nvPr>
            <p:ph type="title"/>
          </p:nvPr>
        </p:nvSpPr>
        <p:spPr/>
        <p:txBody>
          <a:bodyPr/>
          <a:lstStyle/>
          <a:p>
            <a:r>
              <a:rPr lang="en-US" smtClean="0">
                <a:latin typeface="Arial" charset="0"/>
              </a:rPr>
              <a:t>Cooperative Learning</a:t>
            </a:r>
          </a:p>
        </p:txBody>
      </p:sp>
      <p:sp>
        <p:nvSpPr>
          <p:cNvPr id="360450" name="Rectangle 3"/>
          <p:cNvSpPr>
            <a:spLocks noGrp="1" noChangeArrowheads="1"/>
          </p:cNvSpPr>
          <p:nvPr>
            <p:ph type="body" idx="1"/>
          </p:nvPr>
        </p:nvSpPr>
        <p:spPr>
          <a:xfrm>
            <a:off x="685800" y="1752600"/>
            <a:ext cx="7772400" cy="4114800"/>
          </a:xfrm>
        </p:spPr>
        <p:txBody>
          <a:bodyPr/>
          <a:lstStyle/>
          <a:p>
            <a:r>
              <a:rPr lang="en-US" smtClean="0">
                <a:latin typeface="Arial" charset="0"/>
              </a:rPr>
              <a:t>Theory – Social Interdependence – Lewin – Deutsch – Johnson &amp; Johnson</a:t>
            </a:r>
          </a:p>
          <a:p>
            <a:r>
              <a:rPr lang="en-US" smtClean="0">
                <a:latin typeface="Arial" charset="0"/>
              </a:rPr>
              <a:t>Research – Randomized Design Field Experiments</a:t>
            </a:r>
          </a:p>
          <a:p>
            <a:r>
              <a:rPr lang="en-US" smtClean="0">
                <a:latin typeface="Arial" charset="0"/>
              </a:rPr>
              <a:t>Practice – Formal Teams/Professor’s Role</a:t>
            </a:r>
          </a:p>
          <a:p>
            <a:endParaRPr lang="en-US" smtClean="0">
              <a:latin typeface="Arial" charset="0"/>
            </a:endParaRPr>
          </a:p>
        </p:txBody>
      </p:sp>
      <p:sp>
        <p:nvSpPr>
          <p:cNvPr id="360451" name="AutoShape 4"/>
          <p:cNvSpPr>
            <a:spLocks noChangeArrowheads="1"/>
          </p:cNvSpPr>
          <p:nvPr/>
        </p:nvSpPr>
        <p:spPr bwMode="auto">
          <a:xfrm>
            <a:off x="6386513" y="5019675"/>
            <a:ext cx="1420812" cy="844550"/>
          </a:xfrm>
          <a:prstGeom prst="triangle">
            <a:avLst>
              <a:gd name="adj" fmla="val 50000"/>
            </a:avLst>
          </a:prstGeom>
          <a:no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400">
              <a:solidFill>
                <a:srgbClr val="000000"/>
              </a:solidFill>
              <a:latin typeface="Arial" charset="0"/>
              <a:cs typeface="Arial" charset="0"/>
            </a:endParaRPr>
          </a:p>
        </p:txBody>
      </p:sp>
      <p:sp>
        <p:nvSpPr>
          <p:cNvPr id="360452" name="Text Box 5"/>
          <p:cNvSpPr txBox="1">
            <a:spLocks noChangeArrowheads="1"/>
          </p:cNvSpPr>
          <p:nvPr/>
        </p:nvSpPr>
        <p:spPr bwMode="auto">
          <a:xfrm>
            <a:off x="6629400" y="4572000"/>
            <a:ext cx="974725"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Theory</a:t>
            </a:r>
          </a:p>
        </p:txBody>
      </p:sp>
      <p:sp>
        <p:nvSpPr>
          <p:cNvPr id="360453" name="Text Box 6"/>
          <p:cNvSpPr txBox="1">
            <a:spLocks noChangeArrowheads="1"/>
          </p:cNvSpPr>
          <p:nvPr/>
        </p:nvSpPr>
        <p:spPr bwMode="auto">
          <a:xfrm>
            <a:off x="5738813" y="5889625"/>
            <a:ext cx="1284287" cy="70802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Research</a:t>
            </a:r>
          </a:p>
          <a:p>
            <a:pPr algn="ctr" eaLnBrk="0" fontAlgn="base" hangingPunct="0">
              <a:spcBef>
                <a:spcPct val="0"/>
              </a:spcBef>
              <a:spcAft>
                <a:spcPct val="0"/>
              </a:spcAft>
            </a:pPr>
            <a:r>
              <a:rPr lang="en-US" sz="2000">
                <a:solidFill>
                  <a:srgbClr val="000000"/>
                </a:solidFill>
                <a:latin typeface="Arial" charset="0"/>
                <a:cs typeface="Arial" charset="0"/>
              </a:rPr>
              <a:t>Evidence</a:t>
            </a:r>
          </a:p>
        </p:txBody>
      </p:sp>
      <p:sp>
        <p:nvSpPr>
          <p:cNvPr id="360454" name="Text Box 7"/>
          <p:cNvSpPr txBox="1">
            <a:spLocks noChangeArrowheads="1"/>
          </p:cNvSpPr>
          <p:nvPr/>
        </p:nvSpPr>
        <p:spPr bwMode="auto">
          <a:xfrm>
            <a:off x="7315200" y="5943600"/>
            <a:ext cx="1101725"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Practice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fld id="{A5AFC46F-3EC2-4E90-AEF9-86D0405B23E2}" type="slidenum">
              <a:rPr lang="en-US" smtClean="0">
                <a:solidFill>
                  <a:srgbClr val="000000"/>
                </a:solidFill>
              </a:rPr>
              <a:pPr>
                <a:defRPr/>
              </a:pPr>
              <a:t>3</a:t>
            </a:fld>
            <a:endParaRPr lang="en-US">
              <a:solidFill>
                <a:srgbClr val="000000"/>
              </a:solidFill>
            </a:endParaRPr>
          </a:p>
        </p:txBody>
      </p:sp>
      <p:graphicFrame>
        <p:nvGraphicFramePr>
          <p:cNvPr id="3" name="Table 2"/>
          <p:cNvGraphicFramePr>
            <a:graphicFrameLocks noGrp="1"/>
          </p:cNvGraphicFramePr>
          <p:nvPr/>
        </p:nvGraphicFramePr>
        <p:xfrm>
          <a:off x="685800" y="1143000"/>
          <a:ext cx="7848600" cy="4319953"/>
        </p:xfrm>
        <a:graphic>
          <a:graphicData uri="http://schemas.openxmlformats.org/drawingml/2006/table">
            <a:tbl>
              <a:tblPr/>
              <a:tblGrid>
                <a:gridCol w="1962150"/>
                <a:gridCol w="1962150"/>
                <a:gridCol w="1962150"/>
                <a:gridCol w="1962150"/>
              </a:tblGrid>
              <a:tr h="595923">
                <a:tc>
                  <a:txBody>
                    <a:bodyPr/>
                    <a:lstStyle/>
                    <a:p>
                      <a:pPr marL="0" marR="0">
                        <a:lnSpc>
                          <a:spcPts val="1005"/>
                        </a:lnSpc>
                        <a:spcBef>
                          <a:spcPts val="0"/>
                        </a:spcBef>
                        <a:spcAft>
                          <a:spcPts val="0"/>
                        </a:spcAft>
                      </a:pPr>
                      <a:endParaRPr lang="en-US" sz="1800" dirty="0">
                        <a:latin typeface="+mn-lt"/>
                        <a:ea typeface="Times New Roman"/>
                        <a:cs typeface="Times New Roman"/>
                      </a:endParaRPr>
                    </a:p>
                    <a:p>
                      <a:pPr marL="0" marR="0">
                        <a:spcBef>
                          <a:spcPts val="0"/>
                        </a:spcBef>
                        <a:spcAft>
                          <a:spcPts val="285"/>
                        </a:spcAft>
                      </a:pPr>
                      <a:r>
                        <a:rPr lang="en-US" sz="1800" b="1" dirty="0">
                          <a:latin typeface="+mn-lt"/>
                          <a:ea typeface="Times New Roman"/>
                          <a:cs typeface="Times New Roman"/>
                        </a:rPr>
                        <a:t>Mental Image</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005"/>
                        </a:lnSpc>
                        <a:spcBef>
                          <a:spcPts val="0"/>
                        </a:spcBef>
                        <a:spcAft>
                          <a:spcPts val="0"/>
                        </a:spcAft>
                      </a:pPr>
                      <a:endParaRPr lang="en-US" sz="1800" dirty="0">
                        <a:latin typeface="+mn-lt"/>
                        <a:ea typeface="Times New Roman"/>
                        <a:cs typeface="Times New Roman"/>
                      </a:endParaRPr>
                    </a:p>
                    <a:p>
                      <a:pPr marL="0" marR="0">
                        <a:spcBef>
                          <a:spcPts val="0"/>
                        </a:spcBef>
                        <a:spcAft>
                          <a:spcPts val="285"/>
                        </a:spcAft>
                      </a:pPr>
                      <a:r>
                        <a:rPr lang="en-US" sz="1800" b="1" dirty="0">
                          <a:latin typeface="+mn-lt"/>
                          <a:ea typeface="Times New Roman"/>
                          <a:cs typeface="Times New Roman"/>
                        </a:rPr>
                        <a:t>Motto</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005"/>
                        </a:lnSpc>
                        <a:spcBef>
                          <a:spcPts val="0"/>
                        </a:spcBef>
                        <a:spcAft>
                          <a:spcPts val="0"/>
                        </a:spcAft>
                      </a:pPr>
                      <a:endParaRPr lang="en-US" sz="1800">
                        <a:latin typeface="+mn-lt"/>
                        <a:ea typeface="Times New Roman"/>
                        <a:cs typeface="Times New Roman"/>
                      </a:endParaRPr>
                    </a:p>
                    <a:p>
                      <a:pPr marL="0" marR="0">
                        <a:spcBef>
                          <a:spcPts val="0"/>
                        </a:spcBef>
                        <a:spcAft>
                          <a:spcPts val="285"/>
                        </a:spcAft>
                      </a:pPr>
                      <a:r>
                        <a:rPr lang="en-US" sz="1800" b="1">
                          <a:latin typeface="+mn-lt"/>
                          <a:ea typeface="Times New Roman"/>
                          <a:cs typeface="Times New Roman"/>
                        </a:rPr>
                        <a:t>Characteristics</a:t>
                      </a:r>
                      <a:endParaRPr lang="en-US" sz="180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005"/>
                        </a:lnSpc>
                        <a:spcBef>
                          <a:spcPts val="0"/>
                        </a:spcBef>
                        <a:spcAft>
                          <a:spcPts val="0"/>
                        </a:spcAft>
                      </a:pPr>
                      <a:endParaRPr lang="en-US" sz="1800">
                        <a:latin typeface="+mn-lt"/>
                        <a:ea typeface="Times New Roman"/>
                        <a:cs typeface="Times New Roman"/>
                      </a:endParaRPr>
                    </a:p>
                    <a:p>
                      <a:pPr marL="0" marR="0">
                        <a:spcBef>
                          <a:spcPts val="0"/>
                        </a:spcBef>
                        <a:spcAft>
                          <a:spcPts val="285"/>
                        </a:spcAft>
                      </a:pPr>
                      <a:r>
                        <a:rPr lang="en-US" sz="1800" b="1">
                          <a:latin typeface="+mn-lt"/>
                          <a:ea typeface="Times New Roman"/>
                          <a:cs typeface="Times New Roman"/>
                        </a:rPr>
                        <a:t>Disciplines</a:t>
                      </a:r>
                      <a:endParaRPr lang="en-US" sz="180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077">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a:latin typeface="+mn-lt"/>
                          <a:ea typeface="Times New Roman"/>
                          <a:cs typeface="Times New Roman"/>
                        </a:rPr>
                        <a:t>Content</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I teach what I know</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smtClean="0">
                          <a:latin typeface="+mn-lt"/>
                          <a:ea typeface="Times New Roman"/>
                          <a:cs typeface="Times New Roman"/>
                        </a:rPr>
                        <a:t>Pour </a:t>
                      </a:r>
                      <a:r>
                        <a:rPr lang="en-US" sz="1800" dirty="0">
                          <a:latin typeface="+mn-lt"/>
                          <a:ea typeface="Times New Roman"/>
                          <a:cs typeface="Times New Roman"/>
                        </a:rPr>
                        <a:t>it in, </a:t>
                      </a:r>
                      <a:r>
                        <a:rPr lang="en-US" sz="1800" dirty="0" smtClean="0">
                          <a:latin typeface="+mn-lt"/>
                          <a:ea typeface="Times New Roman"/>
                          <a:cs typeface="Times New Roman"/>
                        </a:rPr>
                        <a:t>Lecture</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Science, Math</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8769">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Instructor</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I teach what I am</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smtClean="0">
                          <a:latin typeface="+mn-lt"/>
                          <a:ea typeface="Times New Roman"/>
                          <a:cs typeface="Times New Roman"/>
                        </a:rPr>
                        <a:t>Modeling</a:t>
                      </a:r>
                      <a:r>
                        <a:rPr lang="en-US" sz="1800" dirty="0">
                          <a:latin typeface="+mn-lt"/>
                          <a:ea typeface="Times New Roman"/>
                          <a:cs typeface="Times New Roman"/>
                        </a:rPr>
                        <a:t>, </a:t>
                      </a:r>
                      <a:r>
                        <a:rPr lang="en-US" sz="1800" dirty="0" smtClean="0">
                          <a:latin typeface="+mn-lt"/>
                          <a:ea typeface="Times New Roman"/>
                          <a:cs typeface="Times New Roman"/>
                        </a:rPr>
                        <a:t>Demonstration</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Many</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8769">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Student – Cognitive Development</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a:latin typeface="+mn-lt"/>
                          <a:ea typeface="Times New Roman"/>
                          <a:cs typeface="Times New Roman"/>
                        </a:rPr>
                        <a:t>I train minds</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smtClean="0">
                          <a:latin typeface="+mn-lt"/>
                          <a:ea typeface="Times New Roman"/>
                          <a:cs typeface="Times New Roman"/>
                        </a:rPr>
                        <a:t>Active Learning</a:t>
                      </a:r>
                      <a:r>
                        <a:rPr lang="en-US" sz="1800" dirty="0">
                          <a:latin typeface="+mn-lt"/>
                          <a:ea typeface="Times New Roman"/>
                          <a:cs typeface="Times New Roman"/>
                        </a:rPr>
                        <a:t>, </a:t>
                      </a:r>
                      <a:r>
                        <a:rPr lang="en-US" sz="1800" dirty="0" smtClean="0">
                          <a:latin typeface="+mn-lt"/>
                          <a:ea typeface="Times New Roman"/>
                          <a:cs typeface="Times New Roman"/>
                        </a:rPr>
                        <a:t>Discussion</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English, Humanities</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0461">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285"/>
                        </a:spcAft>
                      </a:pPr>
                      <a:r>
                        <a:rPr lang="en-US" sz="1800">
                          <a:latin typeface="+mn-lt"/>
                          <a:ea typeface="Times New Roman"/>
                          <a:cs typeface="Times New Roman"/>
                        </a:rPr>
                        <a:t>Student – Development of Whole Person</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285"/>
                        </a:spcAft>
                      </a:pPr>
                      <a:r>
                        <a:rPr lang="en-US" sz="1800">
                          <a:latin typeface="+mn-lt"/>
                          <a:ea typeface="Times New Roman"/>
                          <a:cs typeface="Times New Roman"/>
                        </a:rPr>
                        <a:t>I work with students as people</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285"/>
                        </a:spcAft>
                      </a:pPr>
                      <a:r>
                        <a:rPr lang="en-US" sz="1800" dirty="0" smtClean="0">
                          <a:latin typeface="+mn-lt"/>
                          <a:ea typeface="Times New Roman"/>
                          <a:cs typeface="Times New Roman"/>
                        </a:rPr>
                        <a:t>Motivation</a:t>
                      </a:r>
                      <a:r>
                        <a:rPr lang="en-US" sz="1800" dirty="0">
                          <a:latin typeface="+mn-lt"/>
                          <a:ea typeface="Times New Roman"/>
                          <a:cs typeface="Times New Roman"/>
                        </a:rPr>
                        <a:t>, </a:t>
                      </a:r>
                      <a:r>
                        <a:rPr lang="en-US" sz="1800" dirty="0" smtClean="0">
                          <a:latin typeface="+mn-lt"/>
                          <a:ea typeface="Times New Roman"/>
                          <a:cs typeface="Times New Roman"/>
                        </a:rPr>
                        <a:t>Self-esteem</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285"/>
                        </a:spcAft>
                      </a:pPr>
                      <a:r>
                        <a:rPr lang="en-US" sz="1800" dirty="0">
                          <a:latin typeface="+mn-lt"/>
                          <a:ea typeface="Times New Roman"/>
                          <a:cs typeface="Times New Roman"/>
                        </a:rPr>
                        <a:t>Basic Skills Teachers</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533400" y="457200"/>
            <a:ext cx="8153400" cy="461665"/>
          </a:xfrm>
          <a:prstGeom prst="rect">
            <a:avLst/>
          </a:prstGeom>
        </p:spPr>
        <p:txBody>
          <a:bodyPr wrap="square">
            <a:spAutoFit/>
          </a:bodyPr>
          <a:lstStyle/>
          <a:p>
            <a:pPr algn="ctr"/>
            <a:r>
              <a:rPr lang="en-US" sz="2400" b="1" dirty="0" smtClean="0">
                <a:ea typeface="Times New Roman"/>
              </a:rPr>
              <a:t>Teacher Mental Images About Teaching - </a:t>
            </a:r>
            <a:r>
              <a:rPr lang="en-US" sz="2400" dirty="0" smtClean="0">
                <a:ea typeface="Times New Roman"/>
              </a:rPr>
              <a:t>Axelrod (1973)</a:t>
            </a:r>
            <a:endParaRPr lang="en-US" sz="2400" dirty="0"/>
          </a:p>
        </p:txBody>
      </p:sp>
      <p:sp>
        <p:nvSpPr>
          <p:cNvPr id="54273" name="Rectangle 1"/>
          <p:cNvSpPr>
            <a:spLocks noChangeArrowheads="1"/>
          </p:cNvSpPr>
          <p:nvPr/>
        </p:nvSpPr>
        <p:spPr bwMode="auto">
          <a:xfrm>
            <a:off x="685800" y="5760423"/>
            <a:ext cx="7543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ea typeface="Times New Roman" pitchFamily="18" charset="0"/>
                <a:cs typeface="Times New Roman" pitchFamily="18" charset="0"/>
              </a:rPr>
              <a:t>Axelrod, J.  </a:t>
            </a:r>
            <a:r>
              <a:rPr kumimoji="0" lang="en-US" sz="1600" b="0" i="1" u="none" strike="noStrike" cap="none" normalizeH="0" baseline="0" dirty="0" smtClean="0">
                <a:ln>
                  <a:noFill/>
                </a:ln>
                <a:solidFill>
                  <a:schemeClr val="tx1"/>
                </a:solidFill>
                <a:effectLst/>
                <a:ea typeface="Times New Roman" pitchFamily="18" charset="0"/>
                <a:cs typeface="Times New Roman" pitchFamily="18" charset="0"/>
              </a:rPr>
              <a:t>The University Teacher as Artist. </a:t>
            </a:r>
            <a:r>
              <a:rPr kumimoji="0" lang="en-US" sz="1600" b="0" i="0" u="none" strike="noStrike" cap="none" normalizeH="0" baseline="0" dirty="0" smtClean="0">
                <a:ln>
                  <a:noFill/>
                </a:ln>
                <a:solidFill>
                  <a:schemeClr val="tx1"/>
                </a:solidFill>
                <a:effectLst/>
                <a:ea typeface="Times New Roman" pitchFamily="18" charset="0"/>
                <a:cs typeface="Times New Roman" pitchFamily="18" charset="0"/>
              </a:rPr>
              <a:t>San Francisco: </a:t>
            </a:r>
            <a:r>
              <a:rPr kumimoji="0" lang="en-US" sz="1600" b="0" i="0" u="none" strike="noStrike" cap="none" normalizeH="0" baseline="0" dirty="0" err="1" smtClean="0">
                <a:ln>
                  <a:noFill/>
                </a:ln>
                <a:solidFill>
                  <a:schemeClr val="tx1"/>
                </a:solidFill>
                <a:effectLst/>
                <a:ea typeface="Times New Roman" pitchFamily="18" charset="0"/>
                <a:cs typeface="Times New Roman" pitchFamily="18" charset="0"/>
              </a:rPr>
              <a:t>Jossey</a:t>
            </a:r>
            <a:r>
              <a:rPr kumimoji="0" lang="en-US" sz="1600" b="0" i="0" u="none" strike="noStrike" cap="none" normalizeH="0" baseline="0" dirty="0" smtClean="0">
                <a:ln>
                  <a:noFill/>
                </a:ln>
                <a:solidFill>
                  <a:schemeClr val="tx1"/>
                </a:solidFill>
                <a:effectLst/>
                <a:ea typeface="Times New Roman" pitchFamily="18" charset="0"/>
                <a:cs typeface="Times New Roman" pitchFamily="18" charset="0"/>
              </a:rPr>
              <a:t>-Bass, 1973.</a:t>
            </a:r>
            <a:endParaRPr kumimoji="0" lang="en-US" sz="2400" b="0" i="0" u="none" strike="noStrike" cap="none" normalizeH="0" baseline="0" dirty="0" smtClean="0">
              <a:ln>
                <a:noFill/>
              </a:ln>
              <a:solidFill>
                <a:schemeClr val="tx1"/>
              </a:solidFill>
              <a:effectLst/>
              <a:cs typeface="Times New Roman" pitchFamily="18"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2497" name="Rectangle 3"/>
          <p:cNvSpPr>
            <a:spLocks noGrp="1" noChangeArrowheads="1"/>
          </p:cNvSpPr>
          <p:nvPr>
            <p:ph type="title"/>
          </p:nvPr>
        </p:nvSpPr>
        <p:spPr/>
        <p:txBody>
          <a:bodyPr/>
          <a:lstStyle/>
          <a:p>
            <a:r>
              <a:rPr lang="en-US" sz="4000" smtClean="0">
                <a:solidFill>
                  <a:srgbClr val="000000"/>
                </a:solidFill>
                <a:latin typeface="Arial" charset="0"/>
              </a:rPr>
              <a:t>Lewin’s Contributions</a:t>
            </a:r>
          </a:p>
        </p:txBody>
      </p:sp>
      <p:sp>
        <p:nvSpPr>
          <p:cNvPr id="362498" name="Rectangle 4"/>
          <p:cNvSpPr>
            <a:spLocks noGrp="1" noChangeArrowheads="1"/>
          </p:cNvSpPr>
          <p:nvPr>
            <p:ph type="body" idx="1"/>
          </p:nvPr>
        </p:nvSpPr>
        <p:spPr/>
        <p:txBody>
          <a:bodyPr/>
          <a:lstStyle/>
          <a:p>
            <a:r>
              <a:rPr lang="en-US" smtClean="0">
                <a:latin typeface="Arial" charset="0"/>
              </a:rPr>
              <a:t>Founded field of social psychology</a:t>
            </a:r>
          </a:p>
          <a:p>
            <a:r>
              <a:rPr lang="en-US" smtClean="0">
                <a:latin typeface="Arial" charset="0"/>
              </a:rPr>
              <a:t>Action Research</a:t>
            </a:r>
          </a:p>
          <a:p>
            <a:r>
              <a:rPr lang="en-US" smtClean="0">
                <a:latin typeface="Arial" charset="0"/>
              </a:rPr>
              <a:t>Force-Field analysis</a:t>
            </a:r>
          </a:p>
          <a:p>
            <a:r>
              <a:rPr lang="en-US" smtClean="0">
                <a:latin typeface="Arial" charset="0"/>
              </a:rPr>
              <a:t>B = f(P,E)</a:t>
            </a:r>
          </a:p>
          <a:p>
            <a:r>
              <a:rPr lang="en-US" smtClean="0">
                <a:latin typeface="Arial" charset="0"/>
              </a:rPr>
              <a:t>Social Interdependence Theory</a:t>
            </a:r>
          </a:p>
          <a:p>
            <a:r>
              <a:rPr lang="en-US" smtClean="0">
                <a:latin typeface="Arial" charset="0"/>
              </a:rPr>
              <a:t>“There is nothing so practical as a good theory”</a:t>
            </a:r>
          </a:p>
          <a:p>
            <a:endParaRPr lang="en-US" smtClean="0">
              <a:latin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4" name="Picture 5" descr="CL-ASHE"/>
          <p:cNvPicPr>
            <a:picLocks noChangeAspect="1" noChangeArrowheads="1"/>
          </p:cNvPicPr>
          <p:nvPr/>
        </p:nvPicPr>
        <p:blipFill>
          <a:blip r:embed="rId4" cstate="print"/>
          <a:srcRect/>
          <a:stretch>
            <a:fillRect/>
          </a:stretch>
        </p:blipFill>
        <p:spPr bwMode="auto">
          <a:xfrm>
            <a:off x="228600" y="228600"/>
            <a:ext cx="2576513" cy="3962400"/>
          </a:xfrm>
          <a:prstGeom prst="rect">
            <a:avLst/>
          </a:prstGeom>
          <a:noFill/>
          <a:ln w="9525">
            <a:noFill/>
            <a:miter lim="800000"/>
            <a:headEnd/>
            <a:tailEnd/>
          </a:ln>
        </p:spPr>
      </p:pic>
      <p:graphicFrame>
        <p:nvGraphicFramePr>
          <p:cNvPr id="276482" name="Object 2"/>
          <p:cNvGraphicFramePr>
            <a:graphicFrameLocks noChangeAspect="1"/>
          </p:cNvGraphicFramePr>
          <p:nvPr/>
        </p:nvGraphicFramePr>
        <p:xfrm>
          <a:off x="1771650" y="1695450"/>
          <a:ext cx="5600700" cy="3467100"/>
        </p:xfrm>
        <a:graphic>
          <a:graphicData uri="http://schemas.openxmlformats.org/presentationml/2006/ole">
            <p:oleObj spid="_x0000_s179202" name="Drawing" r:id="rId5" imgW="5600880" imgH="3467160" progId="Presentations.Drawing.12">
              <p:embed/>
            </p:oleObj>
          </a:graphicData>
        </a:graphic>
      </p:graphicFrame>
      <p:graphicFrame>
        <p:nvGraphicFramePr>
          <p:cNvPr id="276483" name="Object 3"/>
          <p:cNvGraphicFramePr>
            <a:graphicFrameLocks noChangeAspect="1"/>
          </p:cNvGraphicFramePr>
          <p:nvPr/>
        </p:nvGraphicFramePr>
        <p:xfrm>
          <a:off x="3543300" y="381000"/>
          <a:ext cx="5600700" cy="3467100"/>
        </p:xfrm>
        <a:graphic>
          <a:graphicData uri="http://schemas.openxmlformats.org/presentationml/2006/ole">
            <p:oleObj spid="_x0000_s179203" name="Drawing" r:id="rId6" imgW="5600634" imgH="3467018" progId="Presentations.Drawing.12">
              <p:embed/>
            </p:oleObj>
          </a:graphicData>
        </a:graphic>
      </p:graphicFrame>
      <p:sp>
        <p:nvSpPr>
          <p:cNvPr id="276485" name="Rectangle 6"/>
          <p:cNvSpPr>
            <a:spLocks noChangeArrowheads="1"/>
          </p:cNvSpPr>
          <p:nvPr/>
        </p:nvSpPr>
        <p:spPr bwMode="auto">
          <a:xfrm>
            <a:off x="4267200" y="4057650"/>
            <a:ext cx="4724400" cy="2122488"/>
          </a:xfrm>
          <a:prstGeom prst="rect">
            <a:avLst/>
          </a:prstGeom>
          <a:noFill/>
          <a:ln w="9525">
            <a:noFill/>
            <a:miter lim="800000"/>
            <a:headEnd/>
            <a:tailEnd/>
          </a:ln>
        </p:spPr>
        <p:txBody>
          <a:bodyPr>
            <a:spAutoFit/>
          </a:bodyPr>
          <a:lstStyle/>
          <a:p>
            <a:pPr fontAlgn="base">
              <a:spcBef>
                <a:spcPct val="0"/>
              </a:spcBef>
              <a:spcAft>
                <a:spcPct val="0"/>
              </a:spcAft>
            </a:pPr>
            <a:r>
              <a:rPr lang="en-US" sz="2200" b="1">
                <a:solidFill>
                  <a:srgbClr val="000000"/>
                </a:solidFill>
                <a:cs typeface="Arial" charset="0"/>
              </a:rPr>
              <a:t>Cooperative Learning</a:t>
            </a:r>
          </a:p>
          <a:p>
            <a:pPr fontAlgn="base">
              <a:spcBef>
                <a:spcPct val="0"/>
              </a:spcBef>
              <a:spcAft>
                <a:spcPct val="0"/>
              </a:spcAft>
            </a:pPr>
            <a:r>
              <a:rPr lang="en-US" sz="2200">
                <a:solidFill>
                  <a:srgbClr val="000000"/>
                </a:solidFill>
                <a:cs typeface="Arial" charset="0"/>
              </a:rPr>
              <a:t>•Positive Interdependence</a:t>
            </a:r>
          </a:p>
          <a:p>
            <a:pPr fontAlgn="base">
              <a:spcBef>
                <a:spcPct val="0"/>
              </a:spcBef>
              <a:spcAft>
                <a:spcPct val="0"/>
              </a:spcAft>
            </a:pPr>
            <a:r>
              <a:rPr lang="en-US" sz="2200">
                <a:solidFill>
                  <a:srgbClr val="000000"/>
                </a:solidFill>
                <a:cs typeface="Arial" charset="0"/>
              </a:rPr>
              <a:t>•Individual and Group Accountability</a:t>
            </a:r>
          </a:p>
          <a:p>
            <a:pPr fontAlgn="base">
              <a:spcBef>
                <a:spcPct val="0"/>
              </a:spcBef>
              <a:spcAft>
                <a:spcPct val="0"/>
              </a:spcAft>
            </a:pPr>
            <a:r>
              <a:rPr lang="en-US" sz="2200">
                <a:solidFill>
                  <a:srgbClr val="000000"/>
                </a:solidFill>
                <a:cs typeface="Arial" charset="0"/>
              </a:rPr>
              <a:t>•Face-to-Face Promotive Interaction</a:t>
            </a:r>
          </a:p>
          <a:p>
            <a:pPr fontAlgn="base">
              <a:spcBef>
                <a:spcPct val="0"/>
              </a:spcBef>
              <a:spcAft>
                <a:spcPct val="0"/>
              </a:spcAft>
            </a:pPr>
            <a:r>
              <a:rPr lang="en-US" sz="2200">
                <a:solidFill>
                  <a:srgbClr val="000000"/>
                </a:solidFill>
                <a:cs typeface="Arial" charset="0"/>
              </a:rPr>
              <a:t>•Teamwork Skills</a:t>
            </a:r>
          </a:p>
          <a:p>
            <a:pPr fontAlgn="base">
              <a:spcBef>
                <a:spcPct val="0"/>
              </a:spcBef>
              <a:spcAft>
                <a:spcPct val="0"/>
              </a:spcAft>
            </a:pPr>
            <a:r>
              <a:rPr lang="en-US" sz="2200">
                <a:solidFill>
                  <a:srgbClr val="000000"/>
                </a:solidFill>
                <a:cs typeface="Arial" charset="0"/>
              </a:rPr>
              <a:t>•Group Processing</a:t>
            </a:r>
          </a:p>
        </p:txBody>
      </p:sp>
      <p:pic>
        <p:nvPicPr>
          <p:cNvPr id="276486" name="Picture 7" descr="Active_Learning-3"/>
          <p:cNvPicPr>
            <a:picLocks noChangeAspect="1" noChangeArrowheads="1"/>
          </p:cNvPicPr>
          <p:nvPr/>
        </p:nvPicPr>
        <p:blipFill>
          <a:blip r:embed="rId7" cstate="print"/>
          <a:srcRect/>
          <a:stretch>
            <a:fillRect/>
          </a:stretch>
        </p:blipFill>
        <p:spPr bwMode="auto">
          <a:xfrm>
            <a:off x="1295400" y="2895600"/>
            <a:ext cx="2895600" cy="3810000"/>
          </a:xfrm>
          <a:prstGeom prst="rect">
            <a:avLst/>
          </a:prstGeom>
          <a:noFill/>
          <a:ln w="9525">
            <a:noFill/>
            <a:miter lim="800000"/>
            <a:headEnd/>
            <a:tailEnd/>
          </a:ln>
        </p:spPr>
      </p:pic>
      <p:sp>
        <p:nvSpPr>
          <p:cNvPr id="276487" name="TextBox 6"/>
          <p:cNvSpPr txBox="1">
            <a:spLocks noChangeArrowheads="1"/>
          </p:cNvSpPr>
          <p:nvPr/>
        </p:nvSpPr>
        <p:spPr bwMode="auto">
          <a:xfrm>
            <a:off x="4495800" y="6324600"/>
            <a:ext cx="2171700"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[*First edition 1991]</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7" name="Picture 2"/>
          <p:cNvPicPr>
            <a:picLocks noChangeArrowheads="1"/>
          </p:cNvPicPr>
          <p:nvPr/>
        </p:nvPicPr>
        <p:blipFill>
          <a:blip r:embed="rId3" cstate="print"/>
          <a:srcRect/>
          <a:stretch>
            <a:fillRect/>
          </a:stretch>
        </p:blipFill>
        <p:spPr bwMode="auto">
          <a:xfrm>
            <a:off x="5181600" y="1371600"/>
            <a:ext cx="3643313" cy="3429000"/>
          </a:xfrm>
          <a:prstGeom prst="rect">
            <a:avLst/>
          </a:prstGeom>
          <a:solidFill>
            <a:srgbClr val="FFFFFF"/>
          </a:solidFill>
          <a:ln w="9525">
            <a:noFill/>
            <a:miter lim="800000"/>
            <a:headEnd/>
            <a:tailEnd/>
          </a:ln>
        </p:spPr>
      </p:pic>
      <p:sp>
        <p:nvSpPr>
          <p:cNvPr id="367618" name="Rectangle 3"/>
          <p:cNvSpPr>
            <a:spLocks noChangeArrowheads="1"/>
          </p:cNvSpPr>
          <p:nvPr/>
        </p:nvSpPr>
        <p:spPr bwMode="auto">
          <a:xfrm>
            <a:off x="304800" y="152400"/>
            <a:ext cx="8458200" cy="2376488"/>
          </a:xfrm>
          <a:prstGeom prst="rect">
            <a:avLst/>
          </a:prstGeom>
          <a:noFill/>
          <a:ln w="9525">
            <a:noFill/>
            <a:miter lim="800000"/>
            <a:headEnd/>
            <a:tailEnd/>
          </a:ln>
        </p:spPr>
        <p:txBody>
          <a:bodyPr lIns="0" tIns="0" rIns="0" bIns="0"/>
          <a:lstStyle/>
          <a:p>
            <a:pPr algn="ctr" eaLnBrk="0" fontAlgn="base" hangingPunct="0">
              <a:spcBef>
                <a:spcPct val="0"/>
              </a:spcBef>
              <a:spcAft>
                <a:spcPct val="0"/>
              </a:spcAft>
            </a:pPr>
            <a:r>
              <a:rPr lang="en-US" sz="2500" b="1">
                <a:solidFill>
                  <a:srgbClr val="000000"/>
                </a:solidFill>
                <a:cs typeface="Arial" charset="0"/>
              </a:rPr>
              <a:t>Cooperative Learning Research Support </a:t>
            </a:r>
            <a:endParaRPr lang="en-US" sz="2500">
              <a:solidFill>
                <a:srgbClr val="000000"/>
              </a:solidFill>
              <a:cs typeface="Arial" charset="0"/>
            </a:endParaRPr>
          </a:p>
          <a:p>
            <a:pPr algn="ctr" eaLnBrk="0" fontAlgn="base" hangingPunct="0">
              <a:spcBef>
                <a:spcPct val="0"/>
              </a:spcBef>
              <a:spcAft>
                <a:spcPct val="0"/>
              </a:spcAft>
            </a:pPr>
            <a:r>
              <a:rPr lang="en-US" sz="1700">
                <a:solidFill>
                  <a:srgbClr val="000000"/>
                </a:solidFill>
                <a:cs typeface="Arial" charset="0"/>
              </a:rPr>
              <a:t>Johnson, D.W., Johnson, R.T., &amp; Smith, K.A.  1998.  Cooperative learning returns to college: What evidence is there that it works?  </a:t>
            </a:r>
            <a:r>
              <a:rPr lang="en-US" sz="1700" i="1">
                <a:solidFill>
                  <a:srgbClr val="000000"/>
                </a:solidFill>
                <a:cs typeface="Arial" charset="0"/>
              </a:rPr>
              <a:t>Change</a:t>
            </a:r>
            <a:r>
              <a:rPr lang="en-US" sz="1700">
                <a:solidFill>
                  <a:srgbClr val="000000"/>
                </a:solidFill>
                <a:cs typeface="Arial" charset="0"/>
              </a:rPr>
              <a:t>, </a:t>
            </a:r>
            <a:r>
              <a:rPr lang="en-US" sz="1700" i="1">
                <a:solidFill>
                  <a:srgbClr val="000000"/>
                </a:solidFill>
                <a:cs typeface="Arial" charset="0"/>
              </a:rPr>
              <a:t>30</a:t>
            </a:r>
            <a:r>
              <a:rPr lang="en-US" sz="1700">
                <a:solidFill>
                  <a:srgbClr val="000000"/>
                </a:solidFill>
                <a:cs typeface="Arial" charset="0"/>
              </a:rPr>
              <a:t> (4), 26-35.</a:t>
            </a:r>
          </a:p>
          <a:p>
            <a:pPr algn="ctr" eaLnBrk="0" fontAlgn="base" hangingPunct="0">
              <a:spcBef>
                <a:spcPct val="0"/>
              </a:spcBef>
              <a:spcAft>
                <a:spcPct val="0"/>
              </a:spcAft>
            </a:pPr>
            <a:endParaRPr lang="en-US" sz="1700">
              <a:solidFill>
                <a:srgbClr val="000000"/>
              </a:solidFill>
              <a:cs typeface="Arial" charset="0"/>
            </a:endParaRPr>
          </a:p>
          <a:p>
            <a:pPr eaLnBrk="0" fontAlgn="base" hangingPunct="0">
              <a:spcBef>
                <a:spcPct val="0"/>
              </a:spcBef>
              <a:spcAft>
                <a:spcPct val="0"/>
              </a:spcAft>
            </a:pPr>
            <a:r>
              <a:rPr lang="en-US" sz="2500">
                <a:solidFill>
                  <a:srgbClr val="000000"/>
                </a:solidFill>
                <a:cs typeface="Arial" charset="0"/>
              </a:rPr>
              <a:t>• Over 300 Experimental Studies</a:t>
            </a:r>
          </a:p>
          <a:p>
            <a:pPr eaLnBrk="0" fontAlgn="base" hangingPunct="0">
              <a:spcBef>
                <a:spcPct val="0"/>
              </a:spcBef>
              <a:spcAft>
                <a:spcPct val="0"/>
              </a:spcAft>
            </a:pPr>
            <a:r>
              <a:rPr lang="en-US" sz="2500">
                <a:solidFill>
                  <a:srgbClr val="000000"/>
                </a:solidFill>
                <a:cs typeface="Arial" charset="0"/>
              </a:rPr>
              <a:t>• First study conducted in 1924</a:t>
            </a:r>
          </a:p>
          <a:p>
            <a:pPr eaLnBrk="0" fontAlgn="base" hangingPunct="0">
              <a:spcBef>
                <a:spcPct val="0"/>
              </a:spcBef>
              <a:spcAft>
                <a:spcPct val="0"/>
              </a:spcAft>
            </a:pPr>
            <a:r>
              <a:rPr lang="en-US" sz="2500">
                <a:solidFill>
                  <a:srgbClr val="000000"/>
                </a:solidFill>
                <a:cs typeface="Arial" charset="0"/>
              </a:rPr>
              <a:t>• High Generalizability</a:t>
            </a:r>
          </a:p>
          <a:p>
            <a:pPr eaLnBrk="0" fontAlgn="base" hangingPunct="0">
              <a:spcBef>
                <a:spcPct val="0"/>
              </a:spcBef>
              <a:spcAft>
                <a:spcPct val="0"/>
              </a:spcAft>
            </a:pPr>
            <a:r>
              <a:rPr lang="en-US" sz="2500">
                <a:solidFill>
                  <a:srgbClr val="000000"/>
                </a:solidFill>
                <a:cs typeface="Arial" charset="0"/>
              </a:rPr>
              <a:t>• Multiple Outcomes</a:t>
            </a:r>
          </a:p>
        </p:txBody>
      </p:sp>
      <p:sp>
        <p:nvSpPr>
          <p:cNvPr id="367619" name="Rectangle 4"/>
          <p:cNvSpPr>
            <a:spLocks noChangeArrowheads="1"/>
          </p:cNvSpPr>
          <p:nvPr/>
        </p:nvSpPr>
        <p:spPr bwMode="auto">
          <a:xfrm>
            <a:off x="76200" y="2971800"/>
            <a:ext cx="4962525" cy="3252788"/>
          </a:xfrm>
          <a:prstGeom prst="rect">
            <a:avLst/>
          </a:prstGeom>
          <a:noFill/>
          <a:ln w="9525">
            <a:noFill/>
            <a:miter lim="800000"/>
            <a:headEnd/>
            <a:tailEnd/>
          </a:ln>
        </p:spPr>
        <p:txBody>
          <a:bodyPr lIns="0" tIns="0" rIns="0" bIns="0"/>
          <a:lstStyle/>
          <a:p>
            <a:pPr marL="304800" indent="-304800" algn="ctr" eaLnBrk="0" fontAlgn="base" hangingPunct="0">
              <a:spcBef>
                <a:spcPct val="0"/>
              </a:spcBef>
              <a:spcAft>
                <a:spcPct val="0"/>
              </a:spcAft>
            </a:pPr>
            <a:r>
              <a:rPr lang="en-US" sz="2000" b="1">
                <a:solidFill>
                  <a:srgbClr val="000000"/>
                </a:solidFill>
                <a:cs typeface="Arial" charset="0"/>
              </a:rPr>
              <a:t>Outcomes</a:t>
            </a:r>
            <a:endParaRPr lang="en-US" sz="2000">
              <a:solidFill>
                <a:srgbClr val="000000"/>
              </a:solidFill>
              <a:cs typeface="Arial" charset="0"/>
            </a:endParaRPr>
          </a:p>
          <a:p>
            <a:pPr marL="304800" indent="-304800" algn="ctr" eaLnBrk="0" fontAlgn="base" hangingPunct="0">
              <a:spcBef>
                <a:spcPct val="0"/>
              </a:spcBef>
              <a:spcAft>
                <a:spcPct val="0"/>
              </a:spcAft>
            </a:pPr>
            <a:endParaRPr lang="en-US" sz="2000">
              <a:solidFill>
                <a:srgbClr val="000000"/>
              </a:solidFill>
              <a:cs typeface="Arial" charset="0"/>
            </a:endParaRPr>
          </a:p>
          <a:p>
            <a:pPr marL="304800" indent="-304800" eaLnBrk="0" fontAlgn="base" hangingPunct="0">
              <a:spcBef>
                <a:spcPct val="0"/>
              </a:spcBef>
              <a:spcAft>
                <a:spcPct val="0"/>
              </a:spcAft>
            </a:pPr>
            <a:r>
              <a:rPr lang="en-US" sz="2000">
                <a:solidFill>
                  <a:srgbClr val="000000"/>
                </a:solidFill>
                <a:cs typeface="Arial" charset="0"/>
              </a:rPr>
              <a:t>1. Achievement and retention</a:t>
            </a:r>
          </a:p>
          <a:p>
            <a:pPr marL="304800" indent="-304800" eaLnBrk="0" fontAlgn="base" hangingPunct="0">
              <a:spcBef>
                <a:spcPct val="0"/>
              </a:spcBef>
              <a:spcAft>
                <a:spcPct val="0"/>
              </a:spcAft>
            </a:pPr>
            <a:r>
              <a:rPr lang="en-US" sz="2000">
                <a:solidFill>
                  <a:srgbClr val="000000"/>
                </a:solidFill>
                <a:cs typeface="Arial" charset="0"/>
              </a:rPr>
              <a:t>2. Critical thinking and higher-level</a:t>
            </a:r>
          </a:p>
          <a:p>
            <a:pPr marL="304800" indent="-304800" eaLnBrk="0" fontAlgn="base" hangingPunct="0">
              <a:spcBef>
                <a:spcPct val="0"/>
              </a:spcBef>
              <a:spcAft>
                <a:spcPct val="0"/>
              </a:spcAft>
            </a:pPr>
            <a:r>
              <a:rPr lang="en-US" sz="2000">
                <a:solidFill>
                  <a:srgbClr val="000000"/>
                </a:solidFill>
                <a:cs typeface="Arial" charset="0"/>
              </a:rPr>
              <a:t>	reasoning</a:t>
            </a:r>
          </a:p>
          <a:p>
            <a:pPr marL="304800" indent="-304800" eaLnBrk="0" fontAlgn="base" hangingPunct="0">
              <a:spcBef>
                <a:spcPct val="0"/>
              </a:spcBef>
              <a:spcAft>
                <a:spcPct val="0"/>
              </a:spcAft>
            </a:pPr>
            <a:r>
              <a:rPr lang="en-US" sz="2000">
                <a:solidFill>
                  <a:srgbClr val="000000"/>
                </a:solidFill>
                <a:cs typeface="Arial" charset="0"/>
              </a:rPr>
              <a:t>3. Differentiated views of others</a:t>
            </a:r>
          </a:p>
          <a:p>
            <a:pPr marL="304800" indent="-304800" eaLnBrk="0" fontAlgn="base" hangingPunct="0">
              <a:spcBef>
                <a:spcPct val="0"/>
              </a:spcBef>
              <a:spcAft>
                <a:spcPct val="0"/>
              </a:spcAft>
            </a:pPr>
            <a:r>
              <a:rPr lang="en-US" sz="2000">
                <a:solidFill>
                  <a:srgbClr val="000000"/>
                </a:solidFill>
                <a:cs typeface="Arial" charset="0"/>
              </a:rPr>
              <a:t>4. Accurate understanding of others' perspectives</a:t>
            </a:r>
          </a:p>
          <a:p>
            <a:pPr marL="304800" indent="-304800" eaLnBrk="0" fontAlgn="base" hangingPunct="0">
              <a:spcBef>
                <a:spcPct val="0"/>
              </a:spcBef>
              <a:spcAft>
                <a:spcPct val="0"/>
              </a:spcAft>
            </a:pPr>
            <a:r>
              <a:rPr lang="en-US" sz="2000">
                <a:solidFill>
                  <a:srgbClr val="000000"/>
                </a:solidFill>
                <a:cs typeface="Arial" charset="0"/>
              </a:rPr>
              <a:t>5. Liking for classmates and teacher</a:t>
            </a:r>
          </a:p>
          <a:p>
            <a:pPr marL="304800" indent="-304800" eaLnBrk="0" fontAlgn="base" hangingPunct="0">
              <a:spcBef>
                <a:spcPct val="0"/>
              </a:spcBef>
              <a:spcAft>
                <a:spcPct val="0"/>
              </a:spcAft>
            </a:pPr>
            <a:r>
              <a:rPr lang="en-US" sz="2000">
                <a:solidFill>
                  <a:srgbClr val="000000"/>
                </a:solidFill>
                <a:cs typeface="Arial" charset="0"/>
              </a:rPr>
              <a:t>6.	Liking for subject areas</a:t>
            </a:r>
          </a:p>
          <a:p>
            <a:pPr marL="304800" indent="-304800" eaLnBrk="0" fontAlgn="base" hangingPunct="0">
              <a:spcBef>
                <a:spcPct val="0"/>
              </a:spcBef>
              <a:spcAft>
                <a:spcPct val="0"/>
              </a:spcAft>
            </a:pPr>
            <a:r>
              <a:rPr lang="en-US" sz="2000">
                <a:solidFill>
                  <a:srgbClr val="000000"/>
                </a:solidFill>
                <a:cs typeface="Arial" charset="0"/>
              </a:rPr>
              <a:t>7. Teamwork skills</a:t>
            </a:r>
          </a:p>
        </p:txBody>
      </p:sp>
      <p:pic>
        <p:nvPicPr>
          <p:cNvPr id="367620" name="Picture 5"/>
          <p:cNvPicPr>
            <a:picLocks noChangeAspect="1" noChangeArrowheads="1"/>
          </p:cNvPicPr>
          <p:nvPr/>
        </p:nvPicPr>
        <p:blipFill>
          <a:blip r:embed="rId4" cstate="print"/>
          <a:srcRect l="20000" t="2344" r="21875"/>
          <a:stretch>
            <a:fillRect/>
          </a:stretch>
        </p:blipFill>
        <p:spPr bwMode="auto">
          <a:xfrm>
            <a:off x="4648200" y="4495800"/>
            <a:ext cx="1587500" cy="2133600"/>
          </a:xfrm>
          <a:prstGeom prst="rect">
            <a:avLst/>
          </a:prstGeom>
          <a:noFill/>
          <a:ln w="9525">
            <a:noFill/>
            <a:miter lim="800000"/>
            <a:headEnd/>
            <a:tailEnd/>
          </a:ln>
        </p:spPr>
      </p:pic>
      <p:pic>
        <p:nvPicPr>
          <p:cNvPr id="367621" name="Picture 6"/>
          <p:cNvPicPr>
            <a:picLocks noChangeAspect="1" noChangeArrowheads="1"/>
          </p:cNvPicPr>
          <p:nvPr/>
        </p:nvPicPr>
        <p:blipFill>
          <a:blip r:embed="rId5" cstate="print"/>
          <a:srcRect t="14546"/>
          <a:stretch>
            <a:fillRect/>
          </a:stretch>
        </p:blipFill>
        <p:spPr bwMode="auto">
          <a:xfrm>
            <a:off x="7391400" y="4648200"/>
            <a:ext cx="1498600" cy="1943100"/>
          </a:xfrm>
          <a:prstGeom prst="rect">
            <a:avLst/>
          </a:prstGeom>
          <a:noFill/>
          <a:ln w="9525">
            <a:noFill/>
            <a:miter lim="800000"/>
            <a:headEnd/>
            <a:tailEnd/>
          </a:ln>
        </p:spPr>
      </p:pic>
      <p:sp>
        <p:nvSpPr>
          <p:cNvPr id="367622" name="Text Box 7"/>
          <p:cNvSpPr txBox="1">
            <a:spLocks noChangeArrowheads="1"/>
          </p:cNvSpPr>
          <p:nvPr/>
        </p:nvSpPr>
        <p:spPr bwMode="auto">
          <a:xfrm>
            <a:off x="5105400" y="6553200"/>
            <a:ext cx="1257300"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0000"/>
                </a:solidFill>
                <a:cs typeface="Arial" charset="0"/>
              </a:rPr>
              <a:t>January 2005</a:t>
            </a:r>
          </a:p>
        </p:txBody>
      </p:sp>
      <p:sp>
        <p:nvSpPr>
          <p:cNvPr id="367623" name="Text Box 8"/>
          <p:cNvSpPr txBox="1">
            <a:spLocks noChangeArrowheads="1"/>
          </p:cNvSpPr>
          <p:nvPr/>
        </p:nvSpPr>
        <p:spPr bwMode="auto">
          <a:xfrm>
            <a:off x="7543800" y="6553200"/>
            <a:ext cx="1119188"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0000"/>
                </a:solidFill>
                <a:cs typeface="Arial" charset="0"/>
              </a:rPr>
              <a:t>March 2007</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2"/>
          <p:cNvSpPr>
            <a:spLocks noChangeArrowheads="1"/>
          </p:cNvSpPr>
          <p:nvPr/>
        </p:nvSpPr>
        <p:spPr bwMode="auto">
          <a:xfrm>
            <a:off x="1143000" y="685800"/>
            <a:ext cx="6881813" cy="579438"/>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sz="3200">
                <a:solidFill>
                  <a:srgbClr val="000000"/>
                </a:solidFill>
                <a:latin typeface="Arial" charset="0"/>
                <a:cs typeface="Arial" charset="0"/>
              </a:rPr>
              <a:t>Small-Group Learning: Meta-analysis</a:t>
            </a:r>
          </a:p>
        </p:txBody>
      </p:sp>
      <p:sp>
        <p:nvSpPr>
          <p:cNvPr id="369666" name="Rectangle 3"/>
          <p:cNvSpPr>
            <a:spLocks noChangeArrowheads="1"/>
          </p:cNvSpPr>
          <p:nvPr/>
        </p:nvSpPr>
        <p:spPr bwMode="auto">
          <a:xfrm>
            <a:off x="838200" y="1524000"/>
            <a:ext cx="7620000" cy="825500"/>
          </a:xfrm>
          <a:prstGeom prst="rect">
            <a:avLst/>
          </a:prstGeom>
          <a:noFill/>
          <a:ln w="12700">
            <a:noFill/>
            <a:miter lim="800000"/>
            <a:headEnd type="none" w="sm" len="sm"/>
            <a:tailEnd type="none" w="sm" len="sm"/>
          </a:ln>
        </p:spPr>
        <p:txBody>
          <a:bodyPr>
            <a:spAutoFit/>
          </a:bodyPr>
          <a:lstStyle/>
          <a:p>
            <a:pPr algn="ctr" eaLnBrk="0" fontAlgn="base" hangingPunct="0">
              <a:spcBef>
                <a:spcPct val="0"/>
              </a:spcBef>
              <a:spcAft>
                <a:spcPct val="0"/>
              </a:spcAft>
            </a:pPr>
            <a:r>
              <a:rPr lang="en-US" sz="1600">
                <a:solidFill>
                  <a:srgbClr val="000000"/>
                </a:solidFill>
                <a:latin typeface="Arial" charset="0"/>
                <a:cs typeface="Arial" charset="0"/>
              </a:rPr>
              <a:t>Springer, L., Stanne, M. E., &amp; Donovan, S.  1999.  Effects of small-group learning on undergraduates in science, mathematics, engineering, and technology: A meta-analysis.  Review of Educational Research, 69(1), 21-52.</a:t>
            </a:r>
          </a:p>
        </p:txBody>
      </p:sp>
      <p:sp>
        <p:nvSpPr>
          <p:cNvPr id="369667" name="Rectangle 4"/>
          <p:cNvSpPr>
            <a:spLocks noChangeArrowheads="1"/>
          </p:cNvSpPr>
          <p:nvPr/>
        </p:nvSpPr>
        <p:spPr bwMode="auto">
          <a:xfrm>
            <a:off x="457200" y="2590800"/>
            <a:ext cx="8382000" cy="3560763"/>
          </a:xfrm>
          <a:prstGeom prst="rect">
            <a:avLst/>
          </a:prstGeom>
          <a:noFill/>
          <a:ln w="12700">
            <a:noFill/>
            <a:miter lim="800000"/>
            <a:headEnd type="none" w="sm" len="sm"/>
            <a:tailEnd type="none" w="sm" len="sm"/>
          </a:ln>
        </p:spPr>
        <p:txBody>
          <a:bodyPr>
            <a:spAutoFit/>
          </a:bodyPr>
          <a:lstStyle/>
          <a:p>
            <a:pPr eaLnBrk="0" fontAlgn="base" hangingPunct="0">
              <a:spcBef>
                <a:spcPct val="50000"/>
              </a:spcBef>
              <a:spcAft>
                <a:spcPct val="0"/>
              </a:spcAft>
            </a:pPr>
            <a:r>
              <a:rPr lang="en-US" sz="2400">
                <a:solidFill>
                  <a:srgbClr val="000000"/>
                </a:solidFill>
                <a:latin typeface="Arial" charset="0"/>
                <a:cs typeface="Arial" charset="0"/>
              </a:rPr>
              <a:t>Small-group (predominantly cooperative) learning in postsecondary science, mathematics, engineering, and technology (SMET).  383 reports from 1980 or later, 39 of which met the rigorous inclusion criteria for meta-analysis.  </a:t>
            </a:r>
          </a:p>
          <a:p>
            <a:pPr eaLnBrk="0" fontAlgn="base" hangingPunct="0">
              <a:spcBef>
                <a:spcPct val="50000"/>
              </a:spcBef>
              <a:spcAft>
                <a:spcPct val="0"/>
              </a:spcAft>
            </a:pPr>
            <a:r>
              <a:rPr lang="en-US" sz="2400" b="1">
                <a:solidFill>
                  <a:srgbClr val="000000"/>
                </a:solidFill>
                <a:latin typeface="Arial" charset="0"/>
                <a:cs typeface="Arial" charset="0"/>
              </a:rPr>
              <a:t>The main effect of small-group learning on achievement, persistence, and attitudes among undergraduates in SMET was significant and positive.</a:t>
            </a:r>
            <a:r>
              <a:rPr lang="en-US" sz="2400">
                <a:solidFill>
                  <a:srgbClr val="000000"/>
                </a:solidFill>
                <a:latin typeface="Arial" charset="0"/>
                <a:cs typeface="Arial" charset="0"/>
              </a:rPr>
              <a:t>  Mean effect sizes for achievement, persistence, and attitudes were 0.51, 0.46, and 0.55, respectively.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ChangeArrowheads="1"/>
          </p:cNvSpPr>
          <p:nvPr/>
        </p:nvSpPr>
        <p:spPr bwMode="auto">
          <a:xfrm>
            <a:off x="304800" y="304800"/>
            <a:ext cx="8458200" cy="6154738"/>
          </a:xfrm>
          <a:prstGeom prst="rect">
            <a:avLst/>
          </a:prstGeom>
          <a:noFill/>
          <a:ln w="9525">
            <a:noFill/>
            <a:miter lim="800000"/>
            <a:headEnd/>
            <a:tailEnd/>
          </a:ln>
        </p:spPr>
        <p:txBody>
          <a:bodyPr lIns="0" tIns="0" rIns="0" bIns="0"/>
          <a:lstStyle/>
          <a:p>
            <a:pPr eaLnBrk="0" fontAlgn="base" hangingPunct="0">
              <a:spcBef>
                <a:spcPct val="0"/>
              </a:spcBef>
              <a:spcAft>
                <a:spcPct val="0"/>
              </a:spcAft>
            </a:pPr>
            <a:r>
              <a:rPr lang="en-US" sz="2600" b="1">
                <a:solidFill>
                  <a:srgbClr val="000000"/>
                </a:solidFill>
                <a:cs typeface="Arial" charset="0"/>
              </a:rPr>
              <a:t>Cooperative Learning</a:t>
            </a:r>
            <a:r>
              <a:rPr lang="en-US" sz="2600">
                <a:solidFill>
                  <a:srgbClr val="000000"/>
                </a:solidFill>
                <a:cs typeface="Arial" charset="0"/>
              </a:rPr>
              <a:t> is instruction that involves people working in teams to accomplish a common goal, under conditions that involve both </a:t>
            </a:r>
            <a:r>
              <a:rPr lang="en-US" sz="2600" i="1">
                <a:solidFill>
                  <a:srgbClr val="000000"/>
                </a:solidFill>
                <a:cs typeface="Arial" charset="0"/>
              </a:rPr>
              <a:t>positive interdependence</a:t>
            </a:r>
            <a:r>
              <a:rPr lang="en-US" sz="2600">
                <a:solidFill>
                  <a:srgbClr val="000000"/>
                </a:solidFill>
                <a:cs typeface="Arial" charset="0"/>
              </a:rPr>
              <a:t> (all members must cooperate to complete the task) and </a:t>
            </a:r>
            <a:r>
              <a:rPr lang="en-US" sz="2600" i="1">
                <a:solidFill>
                  <a:srgbClr val="000000"/>
                </a:solidFill>
                <a:cs typeface="Arial" charset="0"/>
              </a:rPr>
              <a:t>individual and group accountability</a:t>
            </a:r>
            <a:r>
              <a:rPr lang="en-US" sz="2600">
                <a:solidFill>
                  <a:srgbClr val="000000"/>
                </a:solidFill>
                <a:cs typeface="Arial" charset="0"/>
              </a:rPr>
              <a:t> (each member is accountable for the complete final outcome).</a:t>
            </a:r>
          </a:p>
          <a:p>
            <a:pPr eaLnBrk="0" fontAlgn="base" hangingPunct="0">
              <a:spcBef>
                <a:spcPct val="0"/>
              </a:spcBef>
              <a:spcAft>
                <a:spcPct val="0"/>
              </a:spcAft>
            </a:pPr>
            <a:endParaRPr lang="en-US" sz="1600">
              <a:solidFill>
                <a:srgbClr val="000000"/>
              </a:solidFill>
              <a:cs typeface="Arial" charset="0"/>
            </a:endParaRPr>
          </a:p>
          <a:p>
            <a:pPr algn="ctr" eaLnBrk="0" fontAlgn="base" hangingPunct="0">
              <a:spcBef>
                <a:spcPct val="0"/>
              </a:spcBef>
              <a:spcAft>
                <a:spcPct val="0"/>
              </a:spcAft>
            </a:pPr>
            <a:r>
              <a:rPr lang="en-US" sz="3000" b="1">
                <a:solidFill>
                  <a:srgbClr val="000000"/>
                </a:solidFill>
                <a:cs typeface="Arial" charset="0"/>
              </a:rPr>
              <a:t>Key Concepts</a:t>
            </a:r>
          </a:p>
          <a:p>
            <a:pPr algn="ctr" eaLnBrk="0" fontAlgn="base" hangingPunct="0">
              <a:spcBef>
                <a:spcPct val="0"/>
              </a:spcBef>
              <a:spcAft>
                <a:spcPct val="0"/>
              </a:spcAft>
            </a:pPr>
            <a:endParaRPr lang="en-US" sz="1100" b="1">
              <a:solidFill>
                <a:srgbClr val="000000"/>
              </a:solidFill>
              <a:cs typeface="Arial" charset="0"/>
            </a:endParaRPr>
          </a:p>
          <a:p>
            <a:pPr eaLnBrk="0" fontAlgn="base" hangingPunct="0">
              <a:spcBef>
                <a:spcPct val="0"/>
              </a:spcBef>
              <a:spcAft>
                <a:spcPct val="0"/>
              </a:spcAft>
            </a:pPr>
            <a:r>
              <a:rPr lang="en-US" sz="3000">
                <a:solidFill>
                  <a:srgbClr val="000000"/>
                </a:solidFill>
                <a:cs typeface="Arial" charset="0"/>
              </a:rPr>
              <a:t>•Positive Interdependence</a:t>
            </a:r>
          </a:p>
          <a:p>
            <a:pPr eaLnBrk="0" fontAlgn="base" hangingPunct="0">
              <a:spcBef>
                <a:spcPct val="0"/>
              </a:spcBef>
              <a:spcAft>
                <a:spcPct val="0"/>
              </a:spcAft>
            </a:pPr>
            <a:r>
              <a:rPr lang="en-US" sz="3000">
                <a:solidFill>
                  <a:srgbClr val="000000"/>
                </a:solidFill>
                <a:cs typeface="Arial" charset="0"/>
              </a:rPr>
              <a:t>•Individual and Group Accountability</a:t>
            </a:r>
          </a:p>
          <a:p>
            <a:pPr eaLnBrk="0" fontAlgn="base" hangingPunct="0">
              <a:spcBef>
                <a:spcPct val="0"/>
              </a:spcBef>
              <a:spcAft>
                <a:spcPct val="0"/>
              </a:spcAft>
            </a:pPr>
            <a:r>
              <a:rPr lang="en-US" sz="3000">
                <a:solidFill>
                  <a:srgbClr val="000000"/>
                </a:solidFill>
                <a:cs typeface="Arial" charset="0"/>
              </a:rPr>
              <a:t>•Face-to-Face Promotive Interaction</a:t>
            </a:r>
          </a:p>
          <a:p>
            <a:pPr eaLnBrk="0" fontAlgn="base" hangingPunct="0">
              <a:spcBef>
                <a:spcPct val="0"/>
              </a:spcBef>
              <a:spcAft>
                <a:spcPct val="0"/>
              </a:spcAft>
            </a:pPr>
            <a:r>
              <a:rPr lang="en-US" sz="3000">
                <a:solidFill>
                  <a:srgbClr val="000000"/>
                </a:solidFill>
                <a:cs typeface="Arial" charset="0"/>
              </a:rPr>
              <a:t>•Teamwork Skills</a:t>
            </a:r>
          </a:p>
          <a:p>
            <a:pPr eaLnBrk="0" fontAlgn="base" hangingPunct="0">
              <a:spcBef>
                <a:spcPct val="0"/>
              </a:spcBef>
              <a:spcAft>
                <a:spcPct val="0"/>
              </a:spcAft>
            </a:pPr>
            <a:r>
              <a:rPr lang="en-US" sz="3000">
                <a:solidFill>
                  <a:srgbClr val="000000"/>
                </a:solidFill>
                <a:cs typeface="Arial" charset="0"/>
              </a:rPr>
              <a:t>•Group Processing</a:t>
            </a:r>
          </a:p>
        </p:txBody>
      </p:sp>
      <p:pic>
        <p:nvPicPr>
          <p:cNvPr id="371714" name="Picture 3"/>
          <p:cNvPicPr>
            <a:picLocks noChangeAspect="1" noChangeArrowheads="1"/>
          </p:cNvPicPr>
          <p:nvPr/>
        </p:nvPicPr>
        <p:blipFill>
          <a:blip r:embed="rId3" cstate="print"/>
          <a:srcRect l="25000" t="10222" r="26500" b="3236"/>
          <a:stretch>
            <a:fillRect/>
          </a:stretch>
        </p:blipFill>
        <p:spPr bwMode="auto">
          <a:xfrm>
            <a:off x="6669088" y="3733800"/>
            <a:ext cx="2387600" cy="3124200"/>
          </a:xfrm>
          <a:prstGeom prst="rect">
            <a:avLst/>
          </a:prstGeom>
          <a:noFill/>
          <a:ln w="12700">
            <a:noFill/>
            <a:miter lim="800000"/>
            <a:headEnd type="none" w="sm" len="sm"/>
            <a:tailEnd type="none" w="sm" len="sm"/>
          </a:ln>
        </p:spPr>
      </p:pic>
      <p:sp>
        <p:nvSpPr>
          <p:cNvPr id="4" name="Rectangle 3"/>
          <p:cNvSpPr>
            <a:spLocks noChangeArrowheads="1"/>
          </p:cNvSpPr>
          <p:nvPr/>
        </p:nvSpPr>
        <p:spPr bwMode="auto">
          <a:xfrm>
            <a:off x="152400" y="6400800"/>
            <a:ext cx="6499225" cy="338138"/>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sz="1600">
                <a:solidFill>
                  <a:srgbClr val="000000"/>
                </a:solidFill>
                <a:cs typeface="Arial" charset="0"/>
              </a:rPr>
              <a:t>http://www.ce.umn.edu/~smith/docs/Smith-CL%20Handout%2008.pdf</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3761" name="Footer Placeholder 6"/>
          <p:cNvSpPr>
            <a:spLocks noGrp="1"/>
          </p:cNvSpPr>
          <p:nvPr>
            <p:ph type="ftr" sz="quarter" idx="11"/>
          </p:nvPr>
        </p:nvSpPr>
        <p:spPr>
          <a:noFill/>
        </p:spPr>
        <p:txBody>
          <a:bodyPr/>
          <a:lstStyle/>
          <a:p>
            <a:fld id="{B63D463E-FE39-4C1D-A548-A1B2030DFBB0}" type="slidenum">
              <a:rPr lang="en-US" smtClean="0">
                <a:latin typeface="Arial" charset="0"/>
                <a:cs typeface="Arial" charset="0"/>
              </a:rPr>
              <a:pPr/>
              <a:t>35</a:t>
            </a:fld>
            <a:endParaRPr lang="en-US" smtClean="0">
              <a:latin typeface="Arial" charset="0"/>
              <a:cs typeface="Arial" charset="0"/>
            </a:endParaRPr>
          </a:p>
        </p:txBody>
      </p:sp>
      <p:sp>
        <p:nvSpPr>
          <p:cNvPr id="373762" name="Rectangle 2"/>
          <p:cNvSpPr>
            <a:spLocks noGrp="1" noChangeArrowheads="1"/>
          </p:cNvSpPr>
          <p:nvPr>
            <p:ph type="body" sz="half" idx="1"/>
          </p:nvPr>
        </p:nvSpPr>
        <p:spPr/>
        <p:txBody>
          <a:bodyPr/>
          <a:lstStyle/>
          <a:p>
            <a:pPr eaLnBrk="1" hangingPunct="1">
              <a:buClr>
                <a:srgbClr val="FFFAEB"/>
              </a:buClr>
            </a:pPr>
            <a:endParaRPr lang="en-US" sz="2400" smtClean="0">
              <a:solidFill>
                <a:srgbClr val="000044"/>
              </a:solidFill>
            </a:endParaRPr>
          </a:p>
          <a:p>
            <a:pPr eaLnBrk="1" hangingPunct="1">
              <a:buClr>
                <a:srgbClr val="FFFAEB"/>
              </a:buClr>
            </a:pPr>
            <a:endParaRPr lang="en-US" sz="1800" smtClean="0">
              <a:solidFill>
                <a:srgbClr val="000066"/>
              </a:solidFill>
            </a:endParaRPr>
          </a:p>
          <a:p>
            <a:pPr eaLnBrk="1" hangingPunct="1">
              <a:buClr>
                <a:srgbClr val="FFFAEB"/>
              </a:buClr>
            </a:pPr>
            <a:endParaRPr lang="en-US" sz="1800" smtClean="0">
              <a:solidFill>
                <a:srgbClr val="000066"/>
              </a:solidFill>
            </a:endParaRPr>
          </a:p>
          <a:p>
            <a:pPr eaLnBrk="1" hangingPunct="1">
              <a:buClr>
                <a:srgbClr val="FFFAEB"/>
              </a:buClr>
            </a:pPr>
            <a:endParaRPr lang="en-US" sz="2000" smtClean="0">
              <a:solidFill>
                <a:srgbClr val="000066"/>
              </a:solidFill>
            </a:endParaRPr>
          </a:p>
          <a:p>
            <a:pPr eaLnBrk="1" hangingPunct="1"/>
            <a:endParaRPr lang="en-US" sz="2000" smtClean="0">
              <a:solidFill>
                <a:srgbClr val="000066"/>
              </a:solidFill>
            </a:endParaRPr>
          </a:p>
        </p:txBody>
      </p:sp>
      <p:sp>
        <p:nvSpPr>
          <p:cNvPr id="373763" name="Line 3"/>
          <p:cNvSpPr>
            <a:spLocks noChangeShapeType="1"/>
          </p:cNvSpPr>
          <p:nvPr/>
        </p:nvSpPr>
        <p:spPr bwMode="auto">
          <a:xfrm flipV="1">
            <a:off x="3725863" y="2846388"/>
            <a:ext cx="762000" cy="609600"/>
          </a:xfrm>
          <a:prstGeom prst="line">
            <a:avLst/>
          </a:prstGeom>
          <a:noFill/>
          <a:ln w="76200">
            <a:solidFill>
              <a:srgbClr val="FF0000"/>
            </a:solidFill>
            <a:miter lim="800000"/>
            <a:headEnd/>
            <a:tailEnd type="stealth" w="lg" len="lg"/>
          </a:ln>
        </p:spPr>
        <p:txBody>
          <a:bodyPr wrap="none"/>
          <a:lstStyle/>
          <a:p>
            <a:pPr fontAlgn="base">
              <a:spcBef>
                <a:spcPct val="0"/>
              </a:spcBef>
              <a:spcAft>
                <a:spcPct val="0"/>
              </a:spcAft>
            </a:pPr>
            <a:endParaRPr lang="en-US" sz="2400">
              <a:solidFill>
                <a:srgbClr val="000000"/>
              </a:solidFill>
              <a:cs typeface="Arial" charset="0"/>
            </a:endParaRPr>
          </a:p>
        </p:txBody>
      </p:sp>
      <p:pic>
        <p:nvPicPr>
          <p:cNvPr id="373764" name="Picture 4" descr="DSC00004"/>
          <p:cNvPicPr preferRelativeResize="0">
            <a:picLocks noChangeAspect="1" noChangeArrowheads="1"/>
          </p:cNvPicPr>
          <p:nvPr/>
        </p:nvPicPr>
        <p:blipFill>
          <a:blip r:embed="rId3" cstate="print"/>
          <a:srcRect/>
          <a:stretch>
            <a:fillRect/>
          </a:stretch>
        </p:blipFill>
        <p:spPr bwMode="auto">
          <a:xfrm>
            <a:off x="211138" y="3987800"/>
            <a:ext cx="2241550" cy="1681163"/>
          </a:xfrm>
          <a:prstGeom prst="rect">
            <a:avLst/>
          </a:prstGeom>
          <a:noFill/>
          <a:ln w="9525">
            <a:noFill/>
            <a:miter lim="800000"/>
            <a:headEnd/>
            <a:tailEnd/>
          </a:ln>
        </p:spPr>
      </p:pic>
      <p:pic>
        <p:nvPicPr>
          <p:cNvPr id="373765" name="Picture 5" descr="engr100bridgepic5"/>
          <p:cNvPicPr preferRelativeResize="0">
            <a:picLocks noChangeAspect="1" noChangeArrowheads="1"/>
          </p:cNvPicPr>
          <p:nvPr/>
        </p:nvPicPr>
        <p:blipFill>
          <a:blip r:embed="rId4" cstate="print"/>
          <a:srcRect/>
          <a:stretch>
            <a:fillRect/>
          </a:stretch>
        </p:blipFill>
        <p:spPr bwMode="auto">
          <a:xfrm>
            <a:off x="4953000" y="1493838"/>
            <a:ext cx="3810000" cy="2392362"/>
          </a:xfrm>
          <a:prstGeom prst="rect">
            <a:avLst/>
          </a:prstGeom>
          <a:noFill/>
          <a:ln w="9525">
            <a:noFill/>
            <a:miter lim="800000"/>
            <a:headEnd/>
            <a:tailEnd/>
          </a:ln>
        </p:spPr>
      </p:pic>
      <p:pic>
        <p:nvPicPr>
          <p:cNvPr id="373766" name="Picture 6"/>
          <p:cNvPicPr preferRelativeResize="0">
            <a:picLocks noGrp="1" noChangeAspect="1" noChangeArrowheads="1"/>
          </p:cNvPicPr>
          <p:nvPr>
            <p:ph sz="quarter" idx="3"/>
          </p:nvPr>
        </p:nvPicPr>
        <p:blipFill>
          <a:blip r:embed="rId5" cstate="print"/>
          <a:srcRect/>
          <a:stretch>
            <a:fillRect/>
          </a:stretch>
        </p:blipFill>
        <p:spPr>
          <a:xfrm>
            <a:off x="2335213" y="3911600"/>
            <a:ext cx="2355850" cy="1579563"/>
          </a:xfrm>
        </p:spPr>
      </p:pic>
      <p:pic>
        <p:nvPicPr>
          <p:cNvPr id="373767" name="Picture 7" descr="STOEBE"/>
          <p:cNvPicPr preferRelativeResize="0">
            <a:picLocks noChangeAspect="1" noChangeArrowheads="1"/>
          </p:cNvPicPr>
          <p:nvPr/>
        </p:nvPicPr>
        <p:blipFill>
          <a:blip r:embed="rId6" cstate="print"/>
          <a:srcRect/>
          <a:stretch>
            <a:fillRect/>
          </a:stretch>
        </p:blipFill>
        <p:spPr bwMode="auto">
          <a:xfrm>
            <a:off x="203200" y="2417763"/>
            <a:ext cx="2478088" cy="1897062"/>
          </a:xfrm>
          <a:prstGeom prst="rect">
            <a:avLst/>
          </a:prstGeom>
          <a:noFill/>
          <a:ln w="9525">
            <a:noFill/>
            <a:miter lim="800000"/>
            <a:headEnd/>
            <a:tailEnd/>
          </a:ln>
        </p:spPr>
      </p:pic>
      <p:pic>
        <p:nvPicPr>
          <p:cNvPr id="373768" name="Picture 8"/>
          <p:cNvPicPr preferRelativeResize="0">
            <a:picLocks noGrp="1" noChangeAspect="1" noChangeArrowheads="1"/>
          </p:cNvPicPr>
          <p:nvPr>
            <p:ph sz="quarter" idx="2"/>
          </p:nvPr>
        </p:nvPicPr>
        <p:blipFill>
          <a:blip r:embed="rId7" cstate="print"/>
          <a:srcRect/>
          <a:stretch>
            <a:fillRect/>
          </a:stretch>
        </p:blipFill>
        <p:spPr>
          <a:xfrm>
            <a:off x="5867400" y="2971800"/>
            <a:ext cx="3157538" cy="1835150"/>
          </a:xfrm>
        </p:spPr>
      </p:pic>
      <p:sp>
        <p:nvSpPr>
          <p:cNvPr id="373769" name="Line 9"/>
          <p:cNvSpPr>
            <a:spLocks noChangeShapeType="1"/>
          </p:cNvSpPr>
          <p:nvPr/>
        </p:nvSpPr>
        <p:spPr bwMode="auto">
          <a:xfrm flipV="1">
            <a:off x="4918075" y="4403725"/>
            <a:ext cx="762000" cy="609600"/>
          </a:xfrm>
          <a:prstGeom prst="line">
            <a:avLst/>
          </a:prstGeom>
          <a:noFill/>
          <a:ln w="76200">
            <a:solidFill>
              <a:srgbClr val="FF0000"/>
            </a:solidFill>
            <a:miter lim="800000"/>
            <a:headEnd/>
            <a:tailEnd type="stealth" w="lg" len="lg"/>
          </a:ln>
        </p:spPr>
        <p:txBody>
          <a:bodyPr wrap="none"/>
          <a:lstStyle/>
          <a:p>
            <a:pPr fontAlgn="base">
              <a:spcBef>
                <a:spcPct val="0"/>
              </a:spcBef>
              <a:spcAft>
                <a:spcPct val="0"/>
              </a:spcAft>
            </a:pPr>
            <a:endParaRPr lang="en-US" sz="2400">
              <a:solidFill>
                <a:srgbClr val="000000"/>
              </a:solidFill>
              <a:cs typeface="Arial" charset="0"/>
            </a:endParaRPr>
          </a:p>
        </p:txBody>
      </p:sp>
      <p:pic>
        <p:nvPicPr>
          <p:cNvPr id="373770" name="Picture 10"/>
          <p:cNvPicPr preferRelativeResize="0">
            <a:picLocks noChangeAspect="1" noChangeArrowheads="1"/>
          </p:cNvPicPr>
          <p:nvPr/>
        </p:nvPicPr>
        <p:blipFill>
          <a:blip r:embed="rId8" cstate="print"/>
          <a:srcRect/>
          <a:stretch>
            <a:fillRect/>
          </a:stretch>
        </p:blipFill>
        <p:spPr bwMode="auto">
          <a:xfrm>
            <a:off x="4343400" y="5257800"/>
            <a:ext cx="1295400" cy="1341438"/>
          </a:xfrm>
          <a:prstGeom prst="rect">
            <a:avLst/>
          </a:prstGeom>
          <a:noFill/>
          <a:ln w="9525">
            <a:noFill/>
            <a:miter lim="800000"/>
            <a:headEnd/>
            <a:tailEnd/>
          </a:ln>
        </p:spPr>
      </p:pic>
      <p:pic>
        <p:nvPicPr>
          <p:cNvPr id="373771" name="Picture 11" descr="lecture"/>
          <p:cNvPicPr preferRelativeResize="0">
            <a:picLocks noChangeAspect="1" noChangeArrowheads="1"/>
          </p:cNvPicPr>
          <p:nvPr/>
        </p:nvPicPr>
        <p:blipFill>
          <a:blip r:embed="rId9" cstate="print"/>
          <a:srcRect/>
          <a:stretch>
            <a:fillRect/>
          </a:stretch>
        </p:blipFill>
        <p:spPr bwMode="auto">
          <a:xfrm>
            <a:off x="1635125" y="1684338"/>
            <a:ext cx="2874963" cy="1123950"/>
          </a:xfrm>
          <a:prstGeom prst="rect">
            <a:avLst/>
          </a:prstGeom>
          <a:noFill/>
          <a:ln w="9525">
            <a:noFill/>
            <a:miter lim="800000"/>
            <a:headEnd/>
            <a:tailEnd/>
          </a:ln>
        </p:spPr>
      </p:pic>
      <p:pic>
        <p:nvPicPr>
          <p:cNvPr id="373772" name="Picture 12" descr="group"/>
          <p:cNvPicPr preferRelativeResize="0">
            <a:picLocks noChangeAspect="1" noChangeArrowheads="1"/>
          </p:cNvPicPr>
          <p:nvPr/>
        </p:nvPicPr>
        <p:blipFill>
          <a:blip r:embed="rId10" cstate="print"/>
          <a:srcRect/>
          <a:stretch>
            <a:fillRect/>
          </a:stretch>
        </p:blipFill>
        <p:spPr bwMode="auto">
          <a:xfrm>
            <a:off x="5805488" y="4876800"/>
            <a:ext cx="3141662" cy="1447800"/>
          </a:xfrm>
          <a:prstGeom prst="rect">
            <a:avLst/>
          </a:prstGeom>
          <a:noFill/>
          <a:ln w="9525">
            <a:noFill/>
            <a:miter lim="800000"/>
            <a:headEnd/>
            <a:tailEnd/>
          </a:ln>
        </p:spPr>
      </p:pic>
      <p:sp>
        <p:nvSpPr>
          <p:cNvPr id="373773" name="Rectangle 13"/>
          <p:cNvSpPr>
            <a:spLocks noGrp="1" noChangeArrowheads="1"/>
          </p:cNvSpPr>
          <p:nvPr>
            <p:ph type="title"/>
          </p:nvPr>
        </p:nvSpPr>
        <p:spPr>
          <a:xfrm>
            <a:off x="685800" y="228600"/>
            <a:ext cx="7772400" cy="1143000"/>
          </a:xfrm>
        </p:spPr>
        <p:txBody>
          <a:bodyPr/>
          <a:lstStyle/>
          <a:p>
            <a:pPr eaLnBrk="1" hangingPunct="1"/>
            <a:r>
              <a:rPr lang="en-US" smtClean="0"/>
              <a:t>Pedagogies of Engagement</a:t>
            </a: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AutoShape 2"/>
          <p:cNvSpPr>
            <a:spLocks noChangeArrowheads="1"/>
          </p:cNvSpPr>
          <p:nvPr/>
        </p:nvSpPr>
        <p:spPr bwMode="auto">
          <a:xfrm>
            <a:off x="381000" y="2438400"/>
            <a:ext cx="8305800" cy="1905000"/>
          </a:xfrm>
          <a:prstGeom prst="leftRightArrow">
            <a:avLst>
              <a:gd name="adj1" fmla="val 50000"/>
              <a:gd name="adj2" fmla="val 87200"/>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375810" name="Rectangle 3"/>
          <p:cNvSpPr>
            <a:spLocks noGrp="1" noChangeArrowheads="1"/>
          </p:cNvSpPr>
          <p:nvPr>
            <p:ph type="title"/>
          </p:nvPr>
        </p:nvSpPr>
        <p:spPr/>
        <p:txBody>
          <a:bodyPr/>
          <a:lstStyle/>
          <a:p>
            <a:pPr eaLnBrk="1" hangingPunct="1"/>
            <a:r>
              <a:rPr lang="en-US" smtClean="0"/>
              <a:t>The Active Learning Continuum</a:t>
            </a:r>
          </a:p>
        </p:txBody>
      </p:sp>
      <p:sp>
        <p:nvSpPr>
          <p:cNvPr id="375811" name="Text Box 4"/>
          <p:cNvSpPr txBox="1">
            <a:spLocks noChangeArrowheads="1"/>
          </p:cNvSpPr>
          <p:nvPr/>
        </p:nvSpPr>
        <p:spPr bwMode="auto">
          <a:xfrm>
            <a:off x="914400" y="4191000"/>
            <a:ext cx="1239838"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Active</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2" name="Text Box 5"/>
          <p:cNvSpPr txBox="1">
            <a:spLocks noChangeArrowheads="1"/>
          </p:cNvSpPr>
          <p:nvPr/>
        </p:nvSpPr>
        <p:spPr bwMode="auto">
          <a:xfrm>
            <a:off x="7467600" y="4191000"/>
            <a:ext cx="1266825"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Problem-</a:t>
            </a:r>
          </a:p>
          <a:p>
            <a:pPr fontAlgn="base">
              <a:spcBef>
                <a:spcPct val="0"/>
              </a:spcBef>
              <a:spcAft>
                <a:spcPct val="0"/>
              </a:spcAft>
            </a:pPr>
            <a:r>
              <a:rPr lang="en-US" sz="2400" b="1">
                <a:solidFill>
                  <a:srgbClr val="000000"/>
                </a:solidFill>
                <a:latin typeface="Arial Narrow" pitchFamily="34" charset="0"/>
                <a:cs typeface="Arial" charset="0"/>
              </a:rPr>
              <a:t>Based </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3" name="Text Box 6"/>
          <p:cNvSpPr txBox="1">
            <a:spLocks noChangeArrowheads="1"/>
          </p:cNvSpPr>
          <p:nvPr/>
        </p:nvSpPr>
        <p:spPr bwMode="auto">
          <a:xfrm>
            <a:off x="820738" y="1579563"/>
            <a:ext cx="1785937"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Make the</a:t>
            </a:r>
          </a:p>
          <a:p>
            <a:pPr fontAlgn="base">
              <a:spcBef>
                <a:spcPct val="0"/>
              </a:spcBef>
              <a:spcAft>
                <a:spcPct val="0"/>
              </a:spcAft>
            </a:pPr>
            <a:r>
              <a:rPr lang="en-US" sz="2400" b="1">
                <a:solidFill>
                  <a:srgbClr val="000000"/>
                </a:solidFill>
                <a:latin typeface="Arial Narrow" pitchFamily="34" charset="0"/>
                <a:cs typeface="Arial" charset="0"/>
              </a:rPr>
              <a:t>lecture active</a:t>
            </a:r>
          </a:p>
        </p:txBody>
      </p:sp>
      <p:sp>
        <p:nvSpPr>
          <p:cNvPr id="375814" name="Text Box 7"/>
          <p:cNvSpPr txBox="1">
            <a:spLocks noChangeArrowheads="1"/>
          </p:cNvSpPr>
          <p:nvPr/>
        </p:nvSpPr>
        <p:spPr bwMode="auto">
          <a:xfrm>
            <a:off x="7315200" y="1250950"/>
            <a:ext cx="1325563"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Problems</a:t>
            </a:r>
          </a:p>
          <a:p>
            <a:pPr fontAlgn="base">
              <a:spcBef>
                <a:spcPct val="0"/>
              </a:spcBef>
              <a:spcAft>
                <a:spcPct val="0"/>
              </a:spcAft>
            </a:pPr>
            <a:r>
              <a:rPr lang="en-US" sz="2400" b="1">
                <a:solidFill>
                  <a:srgbClr val="000000"/>
                </a:solidFill>
                <a:latin typeface="Arial Narrow" pitchFamily="34" charset="0"/>
                <a:cs typeface="Arial" charset="0"/>
              </a:rPr>
              <a:t>Drive the </a:t>
            </a:r>
          </a:p>
          <a:p>
            <a:pPr fontAlgn="base">
              <a:spcBef>
                <a:spcPct val="0"/>
              </a:spcBef>
              <a:spcAft>
                <a:spcPct val="0"/>
              </a:spcAft>
            </a:pPr>
            <a:r>
              <a:rPr lang="en-US" sz="2400" b="1">
                <a:solidFill>
                  <a:srgbClr val="000000"/>
                </a:solidFill>
                <a:latin typeface="Arial Narrow" pitchFamily="34" charset="0"/>
                <a:cs typeface="Arial" charset="0"/>
              </a:rPr>
              <a:t>Course</a:t>
            </a:r>
          </a:p>
        </p:txBody>
      </p:sp>
      <p:sp>
        <p:nvSpPr>
          <p:cNvPr id="375815" name="Text Box 8"/>
          <p:cNvSpPr txBox="1">
            <a:spLocks noChangeArrowheads="1"/>
          </p:cNvSpPr>
          <p:nvPr/>
        </p:nvSpPr>
        <p:spPr bwMode="auto">
          <a:xfrm>
            <a:off x="914400" y="2951163"/>
            <a:ext cx="1419225"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Instructor </a:t>
            </a:r>
          </a:p>
          <a:p>
            <a:pPr fontAlgn="base">
              <a:spcBef>
                <a:spcPct val="0"/>
              </a:spcBef>
              <a:spcAft>
                <a:spcPct val="0"/>
              </a:spcAft>
            </a:pPr>
            <a:r>
              <a:rPr lang="en-US" sz="2400" b="1">
                <a:solidFill>
                  <a:srgbClr val="000000"/>
                </a:solidFill>
                <a:latin typeface="Arial Narrow" pitchFamily="34" charset="0"/>
                <a:cs typeface="Arial" charset="0"/>
              </a:rPr>
              <a:t>Centered</a:t>
            </a:r>
          </a:p>
        </p:txBody>
      </p:sp>
      <p:sp>
        <p:nvSpPr>
          <p:cNvPr id="375816" name="Text Box 9"/>
          <p:cNvSpPr txBox="1">
            <a:spLocks noChangeArrowheads="1"/>
          </p:cNvSpPr>
          <p:nvPr/>
        </p:nvSpPr>
        <p:spPr bwMode="auto">
          <a:xfrm>
            <a:off x="6934200" y="2971800"/>
            <a:ext cx="1268413"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Student</a:t>
            </a:r>
          </a:p>
          <a:p>
            <a:pPr fontAlgn="base">
              <a:spcBef>
                <a:spcPct val="0"/>
              </a:spcBef>
              <a:spcAft>
                <a:spcPct val="0"/>
              </a:spcAft>
            </a:pPr>
            <a:r>
              <a:rPr lang="en-US" sz="2400" b="1">
                <a:solidFill>
                  <a:srgbClr val="000000"/>
                </a:solidFill>
                <a:latin typeface="Arial Narrow" pitchFamily="34" charset="0"/>
                <a:cs typeface="Arial" charset="0"/>
              </a:rPr>
              <a:t>Centered</a:t>
            </a:r>
          </a:p>
        </p:txBody>
      </p:sp>
      <p:sp>
        <p:nvSpPr>
          <p:cNvPr id="375817" name="Text Box 10"/>
          <p:cNvSpPr txBox="1">
            <a:spLocks noChangeArrowheads="1"/>
          </p:cNvSpPr>
          <p:nvPr/>
        </p:nvSpPr>
        <p:spPr bwMode="auto">
          <a:xfrm>
            <a:off x="2819400" y="4191000"/>
            <a:ext cx="1770063"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Collaborative</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8" name="Text Box 11"/>
          <p:cNvSpPr txBox="1">
            <a:spLocks noChangeArrowheads="1"/>
          </p:cNvSpPr>
          <p:nvPr/>
        </p:nvSpPr>
        <p:spPr bwMode="auto">
          <a:xfrm>
            <a:off x="5257800" y="4267200"/>
            <a:ext cx="1630363"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Cooperative</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9" name="Text Box 12"/>
          <p:cNvSpPr txBox="1">
            <a:spLocks noChangeArrowheads="1"/>
          </p:cNvSpPr>
          <p:nvPr/>
        </p:nvSpPr>
        <p:spPr bwMode="auto">
          <a:xfrm>
            <a:off x="3124200" y="1371600"/>
            <a:ext cx="1298575"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Informal</a:t>
            </a:r>
          </a:p>
          <a:p>
            <a:pPr fontAlgn="base">
              <a:spcBef>
                <a:spcPct val="0"/>
              </a:spcBef>
              <a:spcAft>
                <a:spcPct val="0"/>
              </a:spcAft>
            </a:pPr>
            <a:r>
              <a:rPr lang="en-US" sz="2400" b="1">
                <a:solidFill>
                  <a:srgbClr val="000000"/>
                </a:solidFill>
                <a:latin typeface="Arial Narrow" pitchFamily="34" charset="0"/>
                <a:cs typeface="Arial" charset="0"/>
              </a:rPr>
              <a:t>Group</a:t>
            </a:r>
          </a:p>
          <a:p>
            <a:pPr fontAlgn="base">
              <a:spcBef>
                <a:spcPct val="0"/>
              </a:spcBef>
              <a:spcAft>
                <a:spcPct val="0"/>
              </a:spcAft>
            </a:pPr>
            <a:r>
              <a:rPr lang="en-US" sz="2400" b="1">
                <a:solidFill>
                  <a:srgbClr val="000000"/>
                </a:solidFill>
                <a:latin typeface="Arial Narrow" pitchFamily="34" charset="0"/>
                <a:cs typeface="Arial" charset="0"/>
              </a:rPr>
              <a:t>Activities</a:t>
            </a:r>
          </a:p>
        </p:txBody>
      </p:sp>
      <p:sp>
        <p:nvSpPr>
          <p:cNvPr id="375820" name="Text Box 13"/>
          <p:cNvSpPr txBox="1">
            <a:spLocks noChangeArrowheads="1"/>
          </p:cNvSpPr>
          <p:nvPr/>
        </p:nvSpPr>
        <p:spPr bwMode="auto">
          <a:xfrm>
            <a:off x="5241925" y="1327150"/>
            <a:ext cx="1446213"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Structured</a:t>
            </a:r>
          </a:p>
          <a:p>
            <a:pPr fontAlgn="base">
              <a:spcBef>
                <a:spcPct val="0"/>
              </a:spcBef>
              <a:spcAft>
                <a:spcPct val="0"/>
              </a:spcAft>
            </a:pPr>
            <a:r>
              <a:rPr lang="en-US" sz="2400" b="1">
                <a:solidFill>
                  <a:srgbClr val="000000"/>
                </a:solidFill>
                <a:latin typeface="Arial Narrow" pitchFamily="34" charset="0"/>
                <a:cs typeface="Arial" charset="0"/>
              </a:rPr>
              <a:t>Team</a:t>
            </a:r>
          </a:p>
          <a:p>
            <a:pPr fontAlgn="base">
              <a:spcBef>
                <a:spcPct val="0"/>
              </a:spcBef>
              <a:spcAft>
                <a:spcPct val="0"/>
              </a:spcAft>
            </a:pPr>
            <a:r>
              <a:rPr lang="en-US" sz="2400" b="1">
                <a:solidFill>
                  <a:srgbClr val="000000"/>
                </a:solidFill>
                <a:latin typeface="Arial Narrow" pitchFamily="34" charset="0"/>
                <a:cs typeface="Arial" charset="0"/>
              </a:rPr>
              <a:t>Activities</a:t>
            </a:r>
          </a:p>
        </p:txBody>
      </p:sp>
      <p:sp>
        <p:nvSpPr>
          <p:cNvPr id="14" name="Rectangle 13"/>
          <p:cNvSpPr/>
          <p:nvPr/>
        </p:nvSpPr>
        <p:spPr>
          <a:xfrm>
            <a:off x="5105400" y="1219200"/>
            <a:ext cx="3886200" cy="44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5822" name="TextBox 14"/>
          <p:cNvSpPr txBox="1">
            <a:spLocks noChangeArrowheads="1"/>
          </p:cNvSpPr>
          <p:nvPr/>
        </p:nvSpPr>
        <p:spPr bwMode="auto">
          <a:xfrm>
            <a:off x="914400" y="6172200"/>
            <a:ext cx="2836863"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Prince, M. (2010). NAE FOEE</a:t>
            </a:r>
          </a:p>
        </p:txBody>
      </p:sp>
      <p:sp>
        <p:nvSpPr>
          <p:cNvPr id="375823" name="TextBox 15"/>
          <p:cNvSpPr txBox="1">
            <a:spLocks noChangeArrowheads="1"/>
          </p:cNvSpPr>
          <p:nvPr/>
        </p:nvSpPr>
        <p:spPr bwMode="auto">
          <a:xfrm>
            <a:off x="5105400" y="6096000"/>
            <a:ext cx="3973513" cy="646113"/>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My work is situated here – Cooperative</a:t>
            </a:r>
          </a:p>
          <a:p>
            <a:pPr fontAlgn="base">
              <a:spcBef>
                <a:spcPct val="0"/>
              </a:spcBef>
              <a:spcAft>
                <a:spcPct val="0"/>
              </a:spcAft>
            </a:pPr>
            <a:r>
              <a:rPr lang="en-US">
                <a:solidFill>
                  <a:srgbClr val="000000"/>
                </a:solidFill>
                <a:cs typeface="Arial" charset="0"/>
              </a:rPr>
              <a:t>Learning &amp; Challenge-Based Learning</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p:txBody>
          <a:bodyPr/>
          <a:lstStyle/>
          <a:p>
            <a:pPr>
              <a:defRPr/>
            </a:pPr>
            <a:fld id="{0F93F2AB-206B-451D-9534-409DB8A71340}" type="slidenum">
              <a:rPr lang="en-US" smtClean="0"/>
              <a:pPr>
                <a:defRPr/>
              </a:pPr>
              <a:t>37</a:t>
            </a:fld>
            <a:endParaRPr lang="en-US" smtClean="0"/>
          </a:p>
        </p:txBody>
      </p:sp>
      <p:pic>
        <p:nvPicPr>
          <p:cNvPr id="377858" name="Picture 2" descr="Bookendcrop"/>
          <p:cNvPicPr>
            <a:picLocks noChangeAspect="1" noChangeArrowheads="1"/>
          </p:cNvPicPr>
          <p:nvPr/>
        </p:nvPicPr>
        <p:blipFill>
          <a:blip r:embed="rId3" cstate="print"/>
          <a:srcRect/>
          <a:stretch>
            <a:fillRect/>
          </a:stretch>
        </p:blipFill>
        <p:spPr bwMode="auto">
          <a:xfrm>
            <a:off x="1143000" y="1295400"/>
            <a:ext cx="6781800" cy="5176838"/>
          </a:xfrm>
          <a:prstGeom prst="rect">
            <a:avLst/>
          </a:prstGeom>
          <a:noFill/>
          <a:ln w="9525">
            <a:noFill/>
            <a:miter lim="800000"/>
            <a:headEnd/>
            <a:tailEnd/>
          </a:ln>
        </p:spPr>
      </p:pic>
      <p:sp>
        <p:nvSpPr>
          <p:cNvPr id="377859" name="Text Box 3"/>
          <p:cNvSpPr txBox="1">
            <a:spLocks noChangeArrowheads="1"/>
          </p:cNvSpPr>
          <p:nvPr/>
        </p:nvSpPr>
        <p:spPr bwMode="auto">
          <a:xfrm>
            <a:off x="1676400" y="609600"/>
            <a:ext cx="5735638" cy="5794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3200">
                <a:solidFill>
                  <a:srgbClr val="000000"/>
                </a:solidFill>
                <a:cs typeface="Arial" charset="0"/>
              </a:rPr>
              <a:t>Book Ends on a Class Session</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5" name="Picture 3"/>
          <p:cNvPicPr>
            <a:picLocks noChangeAspect="1" noChangeArrowheads="1"/>
          </p:cNvPicPr>
          <p:nvPr/>
        </p:nvPicPr>
        <p:blipFill>
          <a:blip r:embed="rId3" cstate="print"/>
          <a:srcRect/>
          <a:stretch>
            <a:fillRect/>
          </a:stretch>
        </p:blipFill>
        <p:spPr bwMode="auto">
          <a:xfrm>
            <a:off x="1828800" y="1219200"/>
            <a:ext cx="5410200" cy="5087938"/>
          </a:xfrm>
          <a:prstGeom prst="rect">
            <a:avLst/>
          </a:prstGeom>
          <a:noFill/>
          <a:ln w="9525">
            <a:noFill/>
            <a:miter lim="800000"/>
            <a:headEnd/>
            <a:tailEnd/>
          </a:ln>
        </p:spPr>
      </p:pic>
      <p:sp>
        <p:nvSpPr>
          <p:cNvPr id="10" name="Title 1"/>
          <p:cNvSpPr txBox="1">
            <a:spLocks/>
          </p:cNvSpPr>
          <p:nvPr/>
        </p:nvSpPr>
        <p:spPr bwMode="auto">
          <a:xfrm>
            <a:off x="0" y="0"/>
            <a:ext cx="9144000" cy="1143000"/>
          </a:xfrm>
          <a:prstGeom prst="rect">
            <a:avLst/>
          </a:prstGeom>
          <a:solidFill>
            <a:schemeClr val="bg1">
              <a:lumMod val="65000"/>
            </a:schemeClr>
          </a:solidFill>
          <a:ln w="9525">
            <a:noFill/>
            <a:miter lim="800000"/>
            <a:headEnd/>
            <a:tailEnd/>
          </a:ln>
        </p:spPr>
        <p:txBody>
          <a:bodyPr anchor="ctr">
            <a:normAutofit/>
          </a:bodyPr>
          <a:lstStyle/>
          <a:p>
            <a:pPr algn="ctr">
              <a:defRPr/>
            </a:pPr>
            <a:r>
              <a:rPr lang="en-US" sz="3200" b="1" dirty="0">
                <a:solidFill>
                  <a:srgbClr val="000000"/>
                </a:solidFill>
                <a:latin typeface="Tahoma" pitchFamily="34" charset="0"/>
                <a:cs typeface="Tahoma" pitchFamily="34" charset="0"/>
              </a:rPr>
              <a:t>Problem-Based Cooperative Learning</a:t>
            </a:r>
          </a:p>
        </p:txBody>
      </p:sp>
      <p:sp>
        <p:nvSpPr>
          <p:cNvPr id="11" name="Rectangle 10"/>
          <p:cNvSpPr/>
          <p:nvPr/>
        </p:nvSpPr>
        <p:spPr>
          <a:xfrm>
            <a:off x="0" y="10668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9908" name="Text Box 5"/>
          <p:cNvSpPr txBox="1">
            <a:spLocks noChangeArrowheads="1"/>
          </p:cNvSpPr>
          <p:nvPr/>
        </p:nvSpPr>
        <p:spPr bwMode="auto">
          <a:xfrm>
            <a:off x="304800" y="6400800"/>
            <a:ext cx="8513763" cy="276225"/>
          </a:xfrm>
          <a:prstGeom prst="rect">
            <a:avLst/>
          </a:prstGeom>
          <a:noFill/>
          <a:ln w="9525">
            <a:noFill/>
            <a:miter lim="800000"/>
            <a:headEnd/>
            <a:tailEnd/>
          </a:ln>
        </p:spPr>
        <p:txBody>
          <a:bodyPr>
            <a:spAutoFit/>
          </a:bodyPr>
          <a:lstStyle/>
          <a:p>
            <a:pPr fontAlgn="base">
              <a:spcBef>
                <a:spcPct val="0"/>
              </a:spcBef>
              <a:spcAft>
                <a:spcPct val="0"/>
              </a:spcAft>
            </a:pPr>
            <a:r>
              <a:rPr lang="en-US" sz="1200">
                <a:solidFill>
                  <a:srgbClr val="000000"/>
                </a:solidFill>
                <a:cs typeface="Arial" charset="0"/>
              </a:rPr>
              <a:t>January 13, 2009—New York Times – http://www.nytimes.com/2009/01/13/us/13physics.html?em</a:t>
            </a:r>
          </a:p>
        </p:txBody>
      </p:sp>
      <p:sp>
        <p:nvSpPr>
          <p:cNvPr id="379909" name="Slide Number Placeholder 5"/>
          <p:cNvSpPr>
            <a:spLocks noGrp="1"/>
          </p:cNvSpPr>
          <p:nvPr>
            <p:ph type="sldNum" sz="quarter" idx="12"/>
          </p:nvPr>
        </p:nvSpPr>
        <p:spPr>
          <a:noFill/>
        </p:spPr>
        <p:txBody>
          <a:bodyPr/>
          <a:lstStyle/>
          <a:p>
            <a:fld id="{CC716971-3AF9-482B-ACDF-1FB0F91F6290}" type="slidenum">
              <a:rPr lang="en-US" smtClean="0">
                <a:latin typeface="Arial" charset="0"/>
                <a:cs typeface="Arial" charset="0"/>
              </a:rPr>
              <a:pPr/>
              <a:t>38</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3" name="Picture 2"/>
          <p:cNvPicPr>
            <a:picLocks noChangeAspect="1" noChangeArrowheads="1"/>
          </p:cNvPicPr>
          <p:nvPr/>
        </p:nvPicPr>
        <p:blipFill>
          <a:blip r:embed="rId3" cstate="print"/>
          <a:srcRect/>
          <a:stretch>
            <a:fillRect/>
          </a:stretch>
        </p:blipFill>
        <p:spPr bwMode="auto">
          <a:xfrm>
            <a:off x="381000" y="381000"/>
            <a:ext cx="8458200" cy="5135563"/>
          </a:xfrm>
          <a:prstGeom prst="rect">
            <a:avLst/>
          </a:prstGeom>
          <a:noFill/>
          <a:ln w="9525">
            <a:noFill/>
            <a:miter lim="800000"/>
            <a:headEnd/>
            <a:tailEnd/>
          </a:ln>
        </p:spPr>
      </p:pic>
      <p:sp>
        <p:nvSpPr>
          <p:cNvPr id="381954" name="Rectangle 3"/>
          <p:cNvSpPr>
            <a:spLocks noChangeArrowheads="1"/>
          </p:cNvSpPr>
          <p:nvPr/>
        </p:nvSpPr>
        <p:spPr bwMode="auto">
          <a:xfrm>
            <a:off x="1371600" y="5867400"/>
            <a:ext cx="5607050" cy="366713"/>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http://web.mit.edu/edtech/casestudies/teal.html#video</a:t>
            </a:r>
          </a:p>
        </p:txBody>
      </p:sp>
      <p:sp>
        <p:nvSpPr>
          <p:cNvPr id="381955" name="Slide Number Placeholder 3"/>
          <p:cNvSpPr>
            <a:spLocks noGrp="1"/>
          </p:cNvSpPr>
          <p:nvPr>
            <p:ph type="sldNum" sz="quarter" idx="12"/>
          </p:nvPr>
        </p:nvSpPr>
        <p:spPr>
          <a:noFill/>
        </p:spPr>
        <p:txBody>
          <a:bodyPr/>
          <a:lstStyle/>
          <a:p>
            <a:fld id="{6407ABE7-E072-4FD5-A85B-D2E197095856}" type="slidenum">
              <a:rPr lang="en-US" smtClean="0">
                <a:latin typeface="Arial" charset="0"/>
                <a:cs typeface="Arial" charset="0"/>
              </a:rPr>
              <a:pPr/>
              <a:t>39</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ChangeArrowheads="1"/>
          </p:cNvSpPr>
          <p:nvPr/>
        </p:nvSpPr>
        <p:spPr bwMode="auto">
          <a:xfrm>
            <a:off x="6686550" y="6165850"/>
            <a:ext cx="2303463" cy="274638"/>
          </a:xfrm>
          <a:prstGeom prst="rect">
            <a:avLst/>
          </a:prstGeom>
          <a:noFill/>
          <a:ln w="9525">
            <a:noFill/>
            <a:miter lim="800000"/>
            <a:headEnd/>
            <a:tailEnd/>
          </a:ln>
        </p:spPr>
        <p:txBody>
          <a:bodyPr lIns="0" tIns="0" rIns="0" bIns="0"/>
          <a:lstStyle/>
          <a:p>
            <a:pPr eaLnBrk="0" fontAlgn="base" hangingPunct="0">
              <a:spcBef>
                <a:spcPct val="0"/>
              </a:spcBef>
              <a:spcAft>
                <a:spcPct val="0"/>
              </a:spcAft>
            </a:pPr>
            <a:r>
              <a:rPr lang="en-US" sz="2000">
                <a:solidFill>
                  <a:srgbClr val="000000"/>
                </a:solidFill>
                <a:latin typeface="Staccato222 BT"/>
                <a:cs typeface="Arial" charset="0"/>
              </a:rPr>
              <a:t>Lila M. Smith</a:t>
            </a:r>
          </a:p>
        </p:txBody>
      </p:sp>
      <p:pic>
        <p:nvPicPr>
          <p:cNvPr id="344066" name="Picture 3" descr="smhd100dpi"/>
          <p:cNvPicPr>
            <a:picLocks noChangeAspect="1" noChangeArrowheads="1"/>
          </p:cNvPicPr>
          <p:nvPr/>
        </p:nvPicPr>
        <p:blipFill>
          <a:blip r:embed="rId3" cstate="print"/>
          <a:srcRect/>
          <a:stretch>
            <a:fillRect/>
          </a:stretch>
        </p:blipFill>
        <p:spPr bwMode="auto">
          <a:xfrm>
            <a:off x="2438400" y="609600"/>
            <a:ext cx="4105275" cy="52006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Text Box 2"/>
          <p:cNvSpPr txBox="1">
            <a:spLocks noChangeArrowheads="1"/>
          </p:cNvSpPr>
          <p:nvPr/>
        </p:nvSpPr>
        <p:spPr bwMode="auto">
          <a:xfrm>
            <a:off x="685800" y="6240463"/>
            <a:ext cx="6934200" cy="366712"/>
          </a:xfrm>
          <a:prstGeom prst="rect">
            <a:avLst/>
          </a:prstGeom>
          <a:noFill/>
          <a:ln w="9525">
            <a:noFill/>
            <a:miter lim="800000"/>
            <a:headEnd/>
            <a:tailEnd/>
          </a:ln>
        </p:spPr>
        <p:txBody>
          <a:bodyPr>
            <a:spAutoFit/>
          </a:bodyPr>
          <a:lstStyle/>
          <a:p>
            <a:pPr fontAlgn="base">
              <a:spcBef>
                <a:spcPct val="50000"/>
              </a:spcBef>
              <a:spcAft>
                <a:spcPct val="0"/>
              </a:spcAft>
            </a:pPr>
            <a:endParaRPr lang="en-US">
              <a:solidFill>
                <a:srgbClr val="000000"/>
              </a:solidFill>
              <a:cs typeface="Arial" charset="0"/>
            </a:endParaRPr>
          </a:p>
        </p:txBody>
      </p:sp>
      <p:sp>
        <p:nvSpPr>
          <p:cNvPr id="384002" name="Rectangle 3"/>
          <p:cNvSpPr>
            <a:spLocks noChangeArrowheads="1"/>
          </p:cNvSpPr>
          <p:nvPr/>
        </p:nvSpPr>
        <p:spPr bwMode="auto">
          <a:xfrm>
            <a:off x="5334000" y="5638800"/>
            <a:ext cx="3684588" cy="336550"/>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000000"/>
                </a:solidFill>
                <a:cs typeface="Arial" charset="0"/>
              </a:rPr>
              <a:t>http://www.ncsu.edu/PER/scaleup.html</a:t>
            </a:r>
          </a:p>
        </p:txBody>
      </p:sp>
      <p:pic>
        <p:nvPicPr>
          <p:cNvPr id="384003" name="Picture 4"/>
          <p:cNvPicPr>
            <a:picLocks noChangeAspect="1" noChangeArrowheads="1"/>
          </p:cNvPicPr>
          <p:nvPr/>
        </p:nvPicPr>
        <p:blipFill>
          <a:blip r:embed="rId3" cstate="print"/>
          <a:srcRect/>
          <a:stretch>
            <a:fillRect/>
          </a:stretch>
        </p:blipFill>
        <p:spPr bwMode="auto">
          <a:xfrm>
            <a:off x="0" y="0"/>
            <a:ext cx="5280025" cy="6858000"/>
          </a:xfrm>
          <a:prstGeom prst="rect">
            <a:avLst/>
          </a:prstGeom>
          <a:noFill/>
          <a:ln w="9525">
            <a:noFill/>
            <a:miter lim="800000"/>
            <a:headEnd/>
            <a:tailEnd/>
          </a:ln>
        </p:spPr>
      </p:pic>
      <p:sp>
        <p:nvSpPr>
          <p:cNvPr id="384004" name="Slide Number Placeholder 4"/>
          <p:cNvSpPr>
            <a:spLocks noGrp="1"/>
          </p:cNvSpPr>
          <p:nvPr>
            <p:ph type="sldNum" sz="quarter" idx="12"/>
          </p:nvPr>
        </p:nvSpPr>
        <p:spPr>
          <a:noFill/>
        </p:spPr>
        <p:txBody>
          <a:bodyPr/>
          <a:lstStyle/>
          <a:p>
            <a:fld id="{AE31EA5E-BC40-4361-836D-29F3FC79F8E4}" type="slidenum">
              <a:rPr lang="en-US" smtClean="0">
                <a:latin typeface="Arial" charset="0"/>
                <a:cs typeface="Arial" charset="0"/>
              </a:rPr>
              <a:pPr/>
              <a:t>40</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2"/>
          <p:cNvPicPr>
            <a:picLocks noChangeAspect="1" noChangeArrowheads="1"/>
          </p:cNvPicPr>
          <p:nvPr/>
        </p:nvPicPr>
        <p:blipFill>
          <a:blip r:embed="rId3" cstate="print"/>
          <a:srcRect l="18513" t="10390" r="19411" b="557"/>
          <a:stretch>
            <a:fillRect/>
          </a:stretch>
        </p:blipFill>
        <p:spPr bwMode="auto">
          <a:xfrm>
            <a:off x="0" y="76200"/>
            <a:ext cx="4343400" cy="4572000"/>
          </a:xfrm>
          <a:prstGeom prst="rect">
            <a:avLst/>
          </a:prstGeom>
          <a:noFill/>
          <a:ln w="9525">
            <a:noFill/>
            <a:miter lim="800000"/>
            <a:headEnd/>
            <a:tailEnd/>
          </a:ln>
        </p:spPr>
      </p:pic>
      <p:sp>
        <p:nvSpPr>
          <p:cNvPr id="386050" name="Rectangle 3"/>
          <p:cNvSpPr>
            <a:spLocks noChangeArrowheads="1"/>
          </p:cNvSpPr>
          <p:nvPr/>
        </p:nvSpPr>
        <p:spPr bwMode="auto">
          <a:xfrm>
            <a:off x="152400" y="4953000"/>
            <a:ext cx="4572000" cy="5238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cs typeface="Arial" charset="0"/>
              </a:rPr>
              <a:t>http://www1.umn.edu/news/news-releases/2010/UR_CONTENT_248261.html</a:t>
            </a:r>
          </a:p>
        </p:txBody>
      </p:sp>
      <p:pic>
        <p:nvPicPr>
          <p:cNvPr id="386051" name="Picture 3"/>
          <p:cNvPicPr>
            <a:picLocks noChangeAspect="1" noChangeArrowheads="1"/>
          </p:cNvPicPr>
          <p:nvPr/>
        </p:nvPicPr>
        <p:blipFill>
          <a:blip r:embed="rId4" cstate="print"/>
          <a:srcRect t="9540" r="69000" b="64566"/>
          <a:stretch>
            <a:fillRect/>
          </a:stretch>
        </p:blipFill>
        <p:spPr bwMode="auto">
          <a:xfrm>
            <a:off x="4419600" y="685800"/>
            <a:ext cx="4600575" cy="2819400"/>
          </a:xfrm>
          <a:prstGeom prst="rect">
            <a:avLst/>
          </a:prstGeom>
          <a:noFill/>
          <a:ln w="9525">
            <a:noFill/>
            <a:miter lim="800000"/>
            <a:headEnd/>
            <a:tailEnd/>
          </a:ln>
        </p:spPr>
      </p:pic>
      <p:sp>
        <p:nvSpPr>
          <p:cNvPr id="386052" name="Rectangle 5"/>
          <p:cNvSpPr>
            <a:spLocks noChangeArrowheads="1"/>
          </p:cNvSpPr>
          <p:nvPr/>
        </p:nvSpPr>
        <p:spPr bwMode="auto">
          <a:xfrm>
            <a:off x="4572000" y="3581400"/>
            <a:ext cx="4419600" cy="3079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cs typeface="Arial" charset="0"/>
              </a:rPr>
              <a:t>http://mediamill.cla.umn.edu/mediamill/embed/78755</a:t>
            </a:r>
          </a:p>
        </p:txBody>
      </p:sp>
      <p:sp>
        <p:nvSpPr>
          <p:cNvPr id="386053" name="Slide Number Placeholder 6"/>
          <p:cNvSpPr>
            <a:spLocks noGrp="1"/>
          </p:cNvSpPr>
          <p:nvPr>
            <p:ph type="sldNum" sz="quarter" idx="12"/>
          </p:nvPr>
        </p:nvSpPr>
        <p:spPr>
          <a:noFill/>
        </p:spPr>
        <p:txBody>
          <a:bodyPr/>
          <a:lstStyle/>
          <a:p>
            <a:fld id="{2514886B-21D0-4BD1-9B78-F0065F9EFB8F}" type="slidenum">
              <a:rPr lang="en-US" smtClean="0">
                <a:latin typeface="Arial" charset="0"/>
                <a:cs typeface="Arial" charset="0"/>
              </a:rPr>
              <a:pPr/>
              <a:t>41</a:t>
            </a:fld>
            <a:endParaRPr lang="en-US" smtClean="0">
              <a:latin typeface="Arial" charset="0"/>
              <a:cs typeface="Arial" charset="0"/>
            </a:endParaRPr>
          </a:p>
        </p:txBody>
      </p:sp>
      <p:sp>
        <p:nvSpPr>
          <p:cNvPr id="386054" name="Rectangle 7"/>
          <p:cNvSpPr>
            <a:spLocks noChangeArrowheads="1"/>
          </p:cNvSpPr>
          <p:nvPr/>
        </p:nvSpPr>
        <p:spPr bwMode="auto">
          <a:xfrm>
            <a:off x="1295400" y="5715000"/>
            <a:ext cx="6497638"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a:solidFill>
                  <a:srgbClr val="000000"/>
                </a:solidFill>
                <a:cs typeface="Arial" charset="0"/>
              </a:rPr>
              <a:t>http://www.youtube.com/watch?v=lfT_hoiuY8w</a:t>
            </a:r>
          </a:p>
        </p:txBody>
      </p:sp>
      <p:sp>
        <p:nvSpPr>
          <p:cNvPr id="8" name="Rectangle 7"/>
          <p:cNvSpPr/>
          <p:nvPr/>
        </p:nvSpPr>
        <p:spPr>
          <a:xfrm>
            <a:off x="2514600" y="6248400"/>
            <a:ext cx="3914854" cy="461665"/>
          </a:xfrm>
          <a:prstGeom prst="rect">
            <a:avLst/>
          </a:prstGeom>
        </p:spPr>
        <p:txBody>
          <a:bodyPr wrap="none">
            <a:spAutoFit/>
          </a:bodyPr>
          <a:lstStyle/>
          <a:p>
            <a:pPr fontAlgn="base">
              <a:spcBef>
                <a:spcPct val="0"/>
              </a:spcBef>
              <a:spcAft>
                <a:spcPct val="0"/>
              </a:spcAft>
            </a:pPr>
            <a:r>
              <a:rPr lang="en-US" sz="2400" dirty="0" smtClean="0">
                <a:solidFill>
                  <a:srgbClr val="000000"/>
                </a:solidFill>
                <a:cs typeface="Arial" charset="0"/>
                <a:hlinkClick r:id="rId5"/>
              </a:rPr>
              <a:t>http://youtu.be/lfT_hoiuY8w</a:t>
            </a:r>
            <a:endParaRPr lang="en-US" sz="2400" dirty="0">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8097" name="Footer Placeholder 2"/>
          <p:cNvSpPr>
            <a:spLocks noGrp="1"/>
          </p:cNvSpPr>
          <p:nvPr>
            <p:ph type="ftr" sz="quarter" idx="11"/>
          </p:nvPr>
        </p:nvSpPr>
        <p:spPr>
          <a:noFill/>
        </p:spPr>
        <p:txBody>
          <a:bodyPr/>
          <a:lstStyle/>
          <a:p>
            <a:fld id="{323A6109-9B9A-4B5A-A07C-8BAC14DD88B4}" type="slidenum">
              <a:rPr lang="en-US" smtClean="0">
                <a:latin typeface="Arial" charset="0"/>
                <a:cs typeface="Arial" charset="0"/>
              </a:rPr>
              <a:pPr/>
              <a:t>42</a:t>
            </a:fld>
            <a:endParaRPr lang="en-US" smtClean="0">
              <a:latin typeface="Arial" charset="0"/>
              <a:cs typeface="Arial" charset="0"/>
            </a:endParaRPr>
          </a:p>
        </p:txBody>
      </p:sp>
      <p:pic>
        <p:nvPicPr>
          <p:cNvPr id="388098" name="Picture 2"/>
          <p:cNvPicPr>
            <a:picLocks noChangeAspect="1" noChangeArrowheads="1"/>
          </p:cNvPicPr>
          <p:nvPr/>
        </p:nvPicPr>
        <p:blipFill>
          <a:blip r:embed="rId3" cstate="print"/>
          <a:srcRect l="23825" t="11267" r="23511" b="18712"/>
          <a:stretch>
            <a:fillRect/>
          </a:stretch>
        </p:blipFill>
        <p:spPr bwMode="auto">
          <a:xfrm>
            <a:off x="609600" y="0"/>
            <a:ext cx="6400800" cy="6629400"/>
          </a:xfrm>
          <a:prstGeom prst="rect">
            <a:avLst/>
          </a:prstGeom>
          <a:noFill/>
          <a:ln w="9525">
            <a:noFill/>
            <a:miter lim="800000"/>
            <a:headEnd/>
            <a:tailEnd/>
          </a:ln>
        </p:spPr>
      </p:pic>
      <p:sp>
        <p:nvSpPr>
          <p:cNvPr id="388099" name="Rectangle 3"/>
          <p:cNvSpPr>
            <a:spLocks noChangeArrowheads="1"/>
          </p:cNvSpPr>
          <p:nvPr/>
        </p:nvSpPr>
        <p:spPr bwMode="auto">
          <a:xfrm>
            <a:off x="4876800" y="6172200"/>
            <a:ext cx="3438525"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a:solidFill>
                  <a:srgbClr val="000000"/>
                </a:solidFill>
                <a:cs typeface="Arial" charset="0"/>
              </a:rPr>
              <a:t>http://www.udel.edu/pbl/</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Footer Placeholder 4"/>
          <p:cNvSpPr>
            <a:spLocks noGrp="1"/>
          </p:cNvSpPr>
          <p:nvPr>
            <p:ph type="ftr" sz="quarter" idx="11"/>
          </p:nvPr>
        </p:nvSpPr>
        <p:spPr>
          <a:noFill/>
        </p:spPr>
        <p:txBody>
          <a:bodyPr/>
          <a:lstStyle/>
          <a:p>
            <a:fld id="{7E12A3D3-8F7E-4FF6-8FB8-8B355E3D0E89}" type="slidenum">
              <a:rPr lang="en-US" smtClean="0">
                <a:latin typeface="Arial" charset="0"/>
                <a:cs typeface="Arial" charset="0"/>
              </a:rPr>
              <a:pPr/>
              <a:t>43</a:t>
            </a:fld>
            <a:endParaRPr lang="en-US" smtClean="0">
              <a:latin typeface="Arial" charset="0"/>
              <a:cs typeface="Arial" charset="0"/>
            </a:endParaRPr>
          </a:p>
        </p:txBody>
      </p:sp>
      <p:sp>
        <p:nvSpPr>
          <p:cNvPr id="390146" name="Rectangle 2"/>
          <p:cNvSpPr>
            <a:spLocks noGrp="1" noChangeArrowheads="1"/>
          </p:cNvSpPr>
          <p:nvPr>
            <p:ph type="title"/>
          </p:nvPr>
        </p:nvSpPr>
        <p:spPr>
          <a:xfrm>
            <a:off x="685800" y="228600"/>
            <a:ext cx="7772400" cy="1143000"/>
          </a:xfrm>
        </p:spPr>
        <p:txBody>
          <a:bodyPr/>
          <a:lstStyle/>
          <a:p>
            <a:pPr eaLnBrk="1" hangingPunct="1"/>
            <a:r>
              <a:rPr lang="en-US" sz="4000" smtClean="0"/>
              <a:t>Cooperative Learning Adopted</a:t>
            </a:r>
            <a:br>
              <a:rPr lang="en-US" sz="4000" smtClean="0"/>
            </a:br>
            <a:r>
              <a:rPr lang="en-US" sz="2800" smtClean="0"/>
              <a:t>The American College Teacher: </a:t>
            </a:r>
            <a:br>
              <a:rPr lang="en-US" sz="2800" smtClean="0"/>
            </a:br>
            <a:r>
              <a:rPr lang="en-US" sz="1800" smtClean="0"/>
              <a:t>National Norms for 2007-2008</a:t>
            </a:r>
          </a:p>
        </p:txBody>
      </p:sp>
      <p:graphicFrame>
        <p:nvGraphicFramePr>
          <p:cNvPr id="453635" name="Group 3"/>
          <p:cNvGraphicFramePr>
            <a:graphicFrameLocks noGrp="1"/>
          </p:cNvGraphicFramePr>
          <p:nvPr>
            <p:ph idx="1"/>
          </p:nvPr>
        </p:nvGraphicFramePr>
        <p:xfrm>
          <a:off x="685800" y="1600200"/>
          <a:ext cx="7772400" cy="4601845"/>
        </p:xfrm>
        <a:graphic>
          <a:graphicData uri="http://schemas.openxmlformats.org/drawingml/2006/table">
            <a:tbl>
              <a:tblPr/>
              <a:tblGrid>
                <a:gridCol w="2819400"/>
                <a:gridCol w="1524000"/>
                <a:gridCol w="1485900"/>
                <a:gridCol w="1943100"/>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Methods Used in “All” or “Most”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Assistant - 2008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Cooperative Learning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Group Projects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Grading on a curve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Term/research papers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0179" name="Rectangle 35"/>
          <p:cNvSpPr>
            <a:spLocks noChangeArrowheads="1"/>
          </p:cNvSpPr>
          <p:nvPr/>
        </p:nvSpPr>
        <p:spPr bwMode="auto">
          <a:xfrm>
            <a:off x="1981200" y="6248400"/>
            <a:ext cx="4843463"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ea typeface="ＭＳ Ｐゴシック" pitchFamily="34" charset="-128"/>
                <a:cs typeface="Arial" charset="0"/>
              </a:rPr>
              <a:t>http://www.heri.ucla.edu/index.php</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t>Celebration of Two Major</a:t>
            </a:r>
            <a:br>
              <a:rPr lang="en-US" dirty="0" smtClean="0"/>
            </a:br>
            <a:r>
              <a:rPr lang="en-US" dirty="0" smtClean="0"/>
              <a:t>ASEE Milestones</a:t>
            </a:r>
            <a:endParaRPr lang="en-US" dirty="0"/>
          </a:p>
        </p:txBody>
      </p:sp>
      <p:pic>
        <p:nvPicPr>
          <p:cNvPr id="392194" name="Picture 2"/>
          <p:cNvPicPr>
            <a:picLocks noGrp="1" noChangeAspect="1" noChangeArrowheads="1"/>
          </p:cNvPicPr>
          <p:nvPr>
            <p:ph sz="half" idx="2"/>
          </p:nvPr>
        </p:nvPicPr>
        <p:blipFill>
          <a:blip r:embed="rId3" cstate="print"/>
          <a:srcRect/>
          <a:stretch>
            <a:fillRect/>
          </a:stretch>
        </p:blipFill>
        <p:spPr>
          <a:xfrm>
            <a:off x="3886200" y="1676400"/>
            <a:ext cx="4724400" cy="3543300"/>
          </a:xfrm>
        </p:spPr>
      </p:pic>
      <p:pic>
        <p:nvPicPr>
          <p:cNvPr id="392195" name="Picture 3"/>
          <p:cNvPicPr>
            <a:picLocks noGrp="1" noChangeAspect="1" noChangeArrowheads="1"/>
          </p:cNvPicPr>
          <p:nvPr>
            <p:ph sz="half" idx="1"/>
          </p:nvPr>
        </p:nvPicPr>
        <p:blipFill>
          <a:blip r:embed="rId4" cstate="print"/>
          <a:srcRect l="29266" t="10605" r="29266" b="3966"/>
          <a:stretch>
            <a:fillRect/>
          </a:stretch>
        </p:blipFill>
        <p:spPr>
          <a:xfrm>
            <a:off x="762000" y="1676400"/>
            <a:ext cx="2368550" cy="3581400"/>
          </a:xfrm>
          <a:ln w="3175">
            <a:solidFill>
              <a:schemeClr val="tx1"/>
            </a:solidFill>
          </a:ln>
        </p:spPr>
      </p:pic>
      <p:sp>
        <p:nvSpPr>
          <p:cNvPr id="392196" name="Rectangle 8"/>
          <p:cNvSpPr>
            <a:spLocks noChangeArrowheads="1"/>
          </p:cNvSpPr>
          <p:nvPr/>
        </p:nvSpPr>
        <p:spPr bwMode="auto">
          <a:xfrm>
            <a:off x="1676400" y="5562600"/>
            <a:ext cx="5715000" cy="811213"/>
          </a:xfrm>
          <a:prstGeom prst="rect">
            <a:avLst/>
          </a:prstGeom>
          <a:noFill/>
          <a:ln w="9525">
            <a:noFill/>
            <a:miter lim="800000"/>
            <a:headEnd/>
            <a:tailEnd/>
          </a:ln>
        </p:spPr>
        <p:txBody>
          <a:bodyPr>
            <a:spAutoFit/>
          </a:bodyPr>
          <a:lstStyle/>
          <a:p>
            <a:pPr algn="ctr" fontAlgn="base">
              <a:spcBef>
                <a:spcPct val="0"/>
              </a:spcBef>
              <a:spcAft>
                <a:spcPct val="0"/>
              </a:spcAft>
            </a:pPr>
            <a:r>
              <a:rPr lang="en-US" sz="2000">
                <a:solidFill>
                  <a:srgbClr val="000000"/>
                </a:solidFill>
                <a:latin typeface="Berlin Sans FB"/>
                <a:cs typeface="Tahoma" pitchFamily="34" charset="0"/>
              </a:rPr>
              <a:t>2011 ASEE Annual Conference and Exposition</a:t>
            </a:r>
            <a:br>
              <a:rPr lang="en-US" sz="2000">
                <a:solidFill>
                  <a:srgbClr val="000000"/>
                </a:solidFill>
                <a:latin typeface="Berlin Sans FB"/>
                <a:cs typeface="Tahoma" pitchFamily="34" charset="0"/>
              </a:rPr>
            </a:br>
            <a:r>
              <a:rPr lang="en-US" sz="2000">
                <a:solidFill>
                  <a:srgbClr val="000000"/>
                </a:solidFill>
                <a:latin typeface="Berlin Sans FB"/>
                <a:cs typeface="Tahoma" pitchFamily="34" charset="0"/>
              </a:rPr>
              <a:t>Vancouver, British Columbia </a:t>
            </a:r>
            <a:r>
              <a:rPr lang="en-US" sz="4000" baseline="-12000">
                <a:solidFill>
                  <a:srgbClr val="000000"/>
                </a:solidFill>
                <a:latin typeface="Berlin Sans FB"/>
                <a:cs typeface="Tahoma" pitchFamily="34" charset="0"/>
              </a:rPr>
              <a:t>∙</a:t>
            </a:r>
            <a:r>
              <a:rPr lang="en-US" sz="2000">
                <a:solidFill>
                  <a:srgbClr val="000000"/>
                </a:solidFill>
                <a:latin typeface="Berlin Sans FB"/>
                <a:cs typeface="Tahoma" pitchFamily="34" charset="0"/>
              </a:rPr>
              <a:t> Monday, June 27, 2011</a:t>
            </a:r>
            <a:endParaRPr lang="en-US" sz="2000">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Title 1"/>
          <p:cNvSpPr>
            <a:spLocks noGrp="1"/>
          </p:cNvSpPr>
          <p:nvPr>
            <p:ph type="title"/>
          </p:nvPr>
        </p:nvSpPr>
        <p:spPr>
          <a:xfrm>
            <a:off x="457200" y="152400"/>
            <a:ext cx="8229600" cy="1143000"/>
          </a:xfrm>
        </p:spPr>
        <p:txBody>
          <a:bodyPr/>
          <a:lstStyle/>
          <a:p>
            <a:pPr eaLnBrk="1" hangingPunct="1"/>
            <a:r>
              <a:rPr lang="en-US" smtClean="0"/>
              <a:t>One BIG Idea; Two Perspectives</a:t>
            </a:r>
          </a:p>
        </p:txBody>
      </p:sp>
      <p:pic>
        <p:nvPicPr>
          <p:cNvPr id="394242" name="Picture 19" descr="JEE Logo-Black-White.jpg"/>
          <p:cNvPicPr>
            <a:picLocks noChangeAspect="1"/>
          </p:cNvPicPr>
          <p:nvPr/>
        </p:nvPicPr>
        <p:blipFill>
          <a:blip r:embed="rId3" cstate="print"/>
          <a:srcRect/>
          <a:stretch>
            <a:fillRect/>
          </a:stretch>
        </p:blipFill>
        <p:spPr bwMode="auto">
          <a:xfrm>
            <a:off x="1600200" y="4114800"/>
            <a:ext cx="2057400" cy="1908175"/>
          </a:xfrm>
          <a:prstGeom prst="rect">
            <a:avLst/>
          </a:prstGeom>
          <a:noFill/>
          <a:ln w="9525">
            <a:noFill/>
            <a:miter lim="800000"/>
            <a:headEnd/>
            <a:tailEnd/>
          </a:ln>
        </p:spPr>
      </p:pic>
      <p:pic>
        <p:nvPicPr>
          <p:cNvPr id="394243" name="Content Placeholder 20"/>
          <p:cNvPicPr>
            <a:picLocks noGrp="1"/>
          </p:cNvPicPr>
          <p:nvPr>
            <p:ph sz="half" idx="2"/>
          </p:nvPr>
        </p:nvPicPr>
        <p:blipFill>
          <a:blip r:embed="rId4" cstate="print"/>
          <a:srcRect l="51308" t="20346" r="13013" b="38448"/>
          <a:stretch>
            <a:fillRect/>
          </a:stretch>
        </p:blipFill>
        <p:spPr>
          <a:xfrm>
            <a:off x="4913313" y="1447800"/>
            <a:ext cx="3849687" cy="3352800"/>
          </a:xfrm>
        </p:spPr>
      </p:pic>
      <p:sp>
        <p:nvSpPr>
          <p:cNvPr id="394244" name="TextBox 21"/>
          <p:cNvSpPr txBox="1">
            <a:spLocks noChangeArrowheads="1"/>
          </p:cNvSpPr>
          <p:nvPr/>
        </p:nvSpPr>
        <p:spPr bwMode="auto">
          <a:xfrm>
            <a:off x="5410200" y="5181600"/>
            <a:ext cx="2860675"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Jamieson &amp; Lohmann (2009)</a:t>
            </a:r>
          </a:p>
        </p:txBody>
      </p:sp>
      <p:pic>
        <p:nvPicPr>
          <p:cNvPr id="394245" name="Content Placeholder 15" descr="Smith-TRP.png"/>
          <p:cNvPicPr>
            <a:picLocks noGrp="1" noChangeAspect="1"/>
          </p:cNvPicPr>
          <p:nvPr>
            <p:ph sz="half" idx="1"/>
          </p:nvPr>
        </p:nvPicPr>
        <p:blipFill>
          <a:blip r:embed="rId5" cstate="print"/>
          <a:srcRect r="13208"/>
          <a:stretch>
            <a:fillRect/>
          </a:stretch>
        </p:blipFill>
        <p:spPr>
          <a:xfrm>
            <a:off x="381000" y="1524000"/>
            <a:ext cx="4365625" cy="2286000"/>
          </a:xfrm>
        </p:spPr>
      </p:pic>
      <p:sp>
        <p:nvSpPr>
          <p:cNvPr id="394246" name="TextBox 6"/>
          <p:cNvSpPr txBox="1">
            <a:spLocks noChangeArrowheads="1"/>
          </p:cNvSpPr>
          <p:nvPr/>
        </p:nvSpPr>
        <p:spPr bwMode="auto">
          <a:xfrm>
            <a:off x="1371600" y="6096000"/>
            <a:ext cx="6475413" cy="646113"/>
          </a:xfrm>
          <a:prstGeom prst="rect">
            <a:avLst/>
          </a:prstGeom>
          <a:noFill/>
          <a:ln w="9525">
            <a:noFill/>
            <a:miter lim="800000"/>
            <a:headEnd/>
            <a:tailEnd/>
          </a:ln>
        </p:spPr>
        <p:txBody>
          <a:bodyPr wrap="none">
            <a:spAutoFit/>
          </a:bodyPr>
          <a:lstStyle/>
          <a:p>
            <a:pPr fontAlgn="base">
              <a:spcBef>
                <a:spcPct val="0"/>
              </a:spcBef>
              <a:spcAft>
                <a:spcPct val="0"/>
              </a:spcAft>
            </a:pPr>
            <a:r>
              <a:rPr lang="en-US" sz="3600">
                <a:solidFill>
                  <a:srgbClr val="000000"/>
                </a:solidFill>
                <a:cs typeface="Arial" charset="0"/>
              </a:rPr>
              <a:t>Engineering Education Innovation</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89" name="Picture 2"/>
          <p:cNvPicPr>
            <a:picLocks noChangeAspect="1" noChangeArrowheads="1"/>
          </p:cNvPicPr>
          <p:nvPr/>
        </p:nvPicPr>
        <p:blipFill>
          <a:blip r:embed="rId3" cstate="print"/>
          <a:srcRect l="27499" t="9114" r="40500" b="16611"/>
          <a:stretch>
            <a:fillRect/>
          </a:stretch>
        </p:blipFill>
        <p:spPr bwMode="auto">
          <a:xfrm>
            <a:off x="5562600" y="381000"/>
            <a:ext cx="3444875" cy="5867400"/>
          </a:xfrm>
          <a:prstGeom prst="rect">
            <a:avLst/>
          </a:prstGeom>
          <a:noFill/>
          <a:ln w="9525">
            <a:noFill/>
            <a:miter lim="800000"/>
            <a:headEnd/>
            <a:tailEnd/>
          </a:ln>
        </p:spPr>
      </p:pic>
      <p:sp>
        <p:nvSpPr>
          <p:cNvPr id="396290" name="TextBox 5"/>
          <p:cNvSpPr txBox="1">
            <a:spLocks noChangeArrowheads="1"/>
          </p:cNvSpPr>
          <p:nvPr/>
        </p:nvSpPr>
        <p:spPr bwMode="auto">
          <a:xfrm>
            <a:off x="609600" y="457200"/>
            <a:ext cx="4419600" cy="5632450"/>
          </a:xfrm>
          <a:prstGeom prst="rect">
            <a:avLst/>
          </a:prstGeom>
          <a:noFill/>
          <a:ln w="9525">
            <a:noFill/>
            <a:miter lim="800000"/>
            <a:headEnd/>
            <a:tailEnd/>
          </a:ln>
        </p:spPr>
        <p:txBody>
          <a:bodyPr>
            <a:spAutoFit/>
          </a:bodyPr>
          <a:lstStyle/>
          <a:p>
            <a:pPr fontAlgn="base">
              <a:spcBef>
                <a:spcPct val="0"/>
              </a:spcBef>
              <a:spcAft>
                <a:spcPct val="0"/>
              </a:spcAft>
            </a:pPr>
            <a:r>
              <a:rPr lang="en-US" sz="1200" b="1" dirty="0">
                <a:solidFill>
                  <a:srgbClr val="000000"/>
                </a:solidFill>
                <a:cs typeface="Arial" charset="0"/>
              </a:rPr>
              <a:t>ASEE Main Plenary, 8:45 a.m. – 10:15 a.m.</a:t>
            </a:r>
          </a:p>
          <a:p>
            <a:pPr fontAlgn="base">
              <a:spcBef>
                <a:spcPct val="0"/>
              </a:spcBef>
              <a:spcAft>
                <a:spcPct val="0"/>
              </a:spcAft>
            </a:pPr>
            <a:r>
              <a:rPr lang="en-US" sz="1200" b="1" dirty="0">
                <a:solidFill>
                  <a:srgbClr val="000000"/>
                </a:solidFill>
                <a:cs typeface="Arial" charset="0"/>
              </a:rPr>
              <a:t>Vancouver International Conference Centre, West Ballroom CD</a:t>
            </a:r>
            <a:endParaRPr lang="en-US" sz="1200" dirty="0">
              <a:solidFill>
                <a:srgbClr val="000000"/>
              </a:solidFill>
              <a:cs typeface="Arial" charset="0"/>
            </a:endParaRPr>
          </a:p>
          <a:p>
            <a:pPr fontAlgn="base">
              <a:spcBef>
                <a:spcPct val="0"/>
              </a:spcBef>
              <a:spcAft>
                <a:spcPct val="0"/>
              </a:spcAft>
            </a:pPr>
            <a:r>
              <a:rPr lang="en-US" sz="1200" dirty="0">
                <a:solidFill>
                  <a:srgbClr val="000000"/>
                </a:solidFill>
                <a:cs typeface="Arial" charset="0"/>
              </a:rPr>
              <a:t>Expected to draw over 2,000 attendees, this year’s plenary features Karl A. Smith, Cooperative Learning Professor of Engineering Education at Purdue University and Morse–Alumni Distinguished Teaching Professor &amp; Professor of Civil Engineering at the University of Minnesota.</a:t>
            </a:r>
          </a:p>
          <a:p>
            <a:pPr fontAlgn="base">
              <a:spcBef>
                <a:spcPct val="0"/>
              </a:spcBef>
              <a:spcAft>
                <a:spcPct val="0"/>
              </a:spcAft>
            </a:pPr>
            <a:r>
              <a:rPr lang="en-US" sz="1200" dirty="0">
                <a:solidFill>
                  <a:srgbClr val="000000"/>
                </a:solidFill>
                <a:cs typeface="Arial" charset="0"/>
              </a:rPr>
              <a:t>Smith has been at the University of Minnesota since 1972 and has been active in ASEE since he became a member in 1973. For the past five years, he has been helping start the engineering education Ph.D. program at Purdue University. He is a Fellow of the American Society for Engineering Education and past Chair of the Educational Research and Methods Division. He has worked with thousands of faculty all over the world on pedagogies of engagement, especially cooperative learning, problem-based learning, and constructive controversy.</a:t>
            </a:r>
          </a:p>
          <a:p>
            <a:pPr fontAlgn="base">
              <a:spcBef>
                <a:spcPct val="0"/>
              </a:spcBef>
              <a:spcAft>
                <a:spcPct val="0"/>
              </a:spcAft>
            </a:pPr>
            <a:r>
              <a:rPr lang="en-US" sz="1200" dirty="0">
                <a:solidFill>
                  <a:srgbClr val="000000"/>
                </a:solidFill>
                <a:cs typeface="Arial" charset="0"/>
              </a:rPr>
              <a:t>On the occasion of the 100th anniversary of the Journal of Engineering Education and the release of ASEE’s Phase II report </a:t>
            </a:r>
            <a:r>
              <a:rPr lang="en-US" sz="1200" i="1" dirty="0">
                <a:solidFill>
                  <a:srgbClr val="000000"/>
                </a:solidFill>
                <a:cs typeface="Arial" charset="0"/>
              </a:rPr>
              <a:t>Creating a Culture for Scholarly and Systematic Innovation in Engineering Education</a:t>
            </a:r>
            <a:r>
              <a:rPr lang="en-US" sz="1200" dirty="0">
                <a:solidFill>
                  <a:srgbClr val="000000"/>
                </a:solidFill>
                <a:cs typeface="Arial" charset="0"/>
              </a:rPr>
              <a:t> (Jamieson/</a:t>
            </a:r>
            <a:r>
              <a:rPr lang="en-US" sz="1200" dirty="0" err="1">
                <a:solidFill>
                  <a:srgbClr val="000000"/>
                </a:solidFill>
                <a:cs typeface="Arial" charset="0"/>
              </a:rPr>
              <a:t>Lohmann</a:t>
            </a:r>
            <a:r>
              <a:rPr lang="en-US" sz="1200" dirty="0">
                <a:solidFill>
                  <a:srgbClr val="000000"/>
                </a:solidFill>
                <a:cs typeface="Arial" charset="0"/>
              </a:rPr>
              <a:t> report), the plenary will celebrate these milestones and demonstrate rich, mutual interdependences between practice and inquiry into teaching and learning in engineering education. Depth and range of the plenary will energize the audience and reflects expertise and interests of conference participants. One of ASEE’s premier educators and researchers, Smith will draw upon our roots in scholarship to set the stage and weave the transitions for six highlighted topics selected for their broad appeal across established, evolving, and emerging practices in engineering education.</a:t>
            </a:r>
          </a:p>
          <a:p>
            <a:pPr fontAlgn="base">
              <a:spcBef>
                <a:spcPct val="0"/>
              </a:spcBef>
              <a:spcAft>
                <a:spcPct val="0"/>
              </a:spcAft>
            </a:pPr>
            <a:endParaRPr lang="en-US" sz="1200" dirty="0">
              <a:solidFill>
                <a:srgbClr val="000000"/>
              </a:solidFill>
              <a:cs typeface="Arial" charset="0"/>
            </a:endParaRPr>
          </a:p>
        </p:txBody>
      </p:sp>
      <p:sp>
        <p:nvSpPr>
          <p:cNvPr id="5" name="TextBox 4"/>
          <p:cNvSpPr txBox="1"/>
          <p:nvPr/>
        </p:nvSpPr>
        <p:spPr>
          <a:xfrm>
            <a:off x="685800" y="6096000"/>
            <a:ext cx="7899920" cy="692497"/>
          </a:xfrm>
          <a:prstGeom prst="rect">
            <a:avLst/>
          </a:prstGeom>
          <a:noFill/>
        </p:spPr>
        <p:txBody>
          <a:bodyPr wrap="none" rtlCol="0">
            <a:spAutoFit/>
          </a:bodyPr>
          <a:lstStyle/>
          <a:p>
            <a:pPr fontAlgn="base">
              <a:spcBef>
                <a:spcPct val="0"/>
              </a:spcBef>
              <a:spcAft>
                <a:spcPct val="0"/>
              </a:spcAft>
            </a:pPr>
            <a:r>
              <a:rPr lang="en-US" sz="1400" dirty="0" smtClean="0">
                <a:solidFill>
                  <a:prstClr val="black"/>
                </a:solidFill>
                <a:latin typeface="Arial" charset="0"/>
                <a:cs typeface="Arial" charset="0"/>
              </a:rPr>
              <a:t>Video: https://secure.vimeo.com/27147996</a:t>
            </a:r>
          </a:p>
          <a:p>
            <a:pPr fontAlgn="base">
              <a:spcBef>
                <a:spcPct val="0"/>
              </a:spcBef>
              <a:spcAft>
                <a:spcPct val="0"/>
              </a:spcAft>
            </a:pPr>
            <a:r>
              <a:rPr lang="en-US" sz="1400" dirty="0" smtClean="0">
                <a:solidFill>
                  <a:prstClr val="black"/>
                </a:solidFill>
                <a:latin typeface="Arial" charset="0"/>
                <a:cs typeface="Arial" charset="0"/>
              </a:rPr>
              <a:t>Slides: http://www.ce.umn.edu/~smith/links.html</a:t>
            </a:r>
          </a:p>
          <a:p>
            <a:pPr fontAlgn="base">
              <a:spcBef>
                <a:spcPct val="0"/>
              </a:spcBef>
              <a:spcAft>
                <a:spcPct val="0"/>
              </a:spcAft>
            </a:pPr>
            <a:r>
              <a:rPr lang="en-US" sz="1100" dirty="0" smtClean="0">
                <a:solidFill>
                  <a:prstClr val="black"/>
                </a:solidFill>
                <a:latin typeface="Arial" charset="0"/>
                <a:cs typeface="Arial" charset="0"/>
              </a:rPr>
              <a:t>http://www.asee.org/conferences-and-events/conferences/annual-conference/2011/program-schedule/conference-highlights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7" name="Picture 3"/>
          <p:cNvPicPr>
            <a:picLocks noChangeAspect="1" noChangeArrowheads="1"/>
          </p:cNvPicPr>
          <p:nvPr/>
        </p:nvPicPr>
        <p:blipFill>
          <a:blip r:embed="rId3" cstate="print"/>
          <a:srcRect l="16000" r="17332"/>
          <a:stretch>
            <a:fillRect/>
          </a:stretch>
        </p:blipFill>
        <p:spPr bwMode="auto">
          <a:xfrm>
            <a:off x="5791200" y="2057400"/>
            <a:ext cx="2819400" cy="4229100"/>
          </a:xfrm>
          <a:prstGeom prst="rect">
            <a:avLst/>
          </a:prstGeom>
          <a:noFill/>
          <a:ln w="9525">
            <a:noFill/>
            <a:miter lim="800000"/>
            <a:headEnd/>
            <a:tailEnd/>
          </a:ln>
        </p:spPr>
      </p:pic>
      <p:pic>
        <p:nvPicPr>
          <p:cNvPr id="398338" name="Picture 5"/>
          <p:cNvPicPr>
            <a:picLocks noChangeAspect="1" noChangeArrowheads="1"/>
          </p:cNvPicPr>
          <p:nvPr/>
        </p:nvPicPr>
        <p:blipFill>
          <a:blip r:embed="rId4" cstate="print"/>
          <a:srcRect/>
          <a:stretch>
            <a:fillRect/>
          </a:stretch>
        </p:blipFill>
        <p:spPr bwMode="auto">
          <a:xfrm>
            <a:off x="914400" y="152400"/>
            <a:ext cx="3119438" cy="4572000"/>
          </a:xfrm>
          <a:prstGeom prst="rect">
            <a:avLst/>
          </a:prstGeom>
          <a:noFill/>
          <a:ln w="9525">
            <a:noFill/>
            <a:miter lim="800000"/>
            <a:headEnd/>
            <a:tailEnd/>
          </a:ln>
        </p:spPr>
      </p:pic>
      <p:sp>
        <p:nvSpPr>
          <p:cNvPr id="398339" name="TextBox 7"/>
          <p:cNvSpPr txBox="1">
            <a:spLocks noChangeArrowheads="1"/>
          </p:cNvSpPr>
          <p:nvPr/>
        </p:nvSpPr>
        <p:spPr bwMode="auto">
          <a:xfrm>
            <a:off x="228600" y="4800600"/>
            <a:ext cx="5026025" cy="1384300"/>
          </a:xfrm>
          <a:prstGeom prst="rect">
            <a:avLst/>
          </a:prstGeom>
          <a:noFill/>
          <a:ln w="9525">
            <a:noFill/>
            <a:miter lim="800000"/>
            <a:headEnd/>
            <a:tailEnd/>
          </a:ln>
        </p:spPr>
        <p:txBody>
          <a:bodyPr wrap="none">
            <a:spAutoFit/>
          </a:bodyPr>
          <a:lstStyle/>
          <a:p>
            <a:pPr fontAlgn="base">
              <a:spcBef>
                <a:spcPct val="0"/>
              </a:spcBef>
              <a:spcAft>
                <a:spcPct val="0"/>
              </a:spcAft>
            </a:pPr>
            <a:r>
              <a:rPr lang="en-US" sz="2800">
                <a:solidFill>
                  <a:srgbClr val="000000"/>
                </a:solidFill>
                <a:cs typeface="Arial" charset="0"/>
              </a:rPr>
              <a:t>Innovation is the adoption </a:t>
            </a:r>
          </a:p>
          <a:p>
            <a:pPr fontAlgn="base">
              <a:spcBef>
                <a:spcPct val="0"/>
              </a:spcBef>
              <a:spcAft>
                <a:spcPct val="0"/>
              </a:spcAft>
            </a:pPr>
            <a:r>
              <a:rPr lang="en-US" sz="2800">
                <a:solidFill>
                  <a:srgbClr val="000000"/>
                </a:solidFill>
                <a:cs typeface="Arial" charset="0"/>
              </a:rPr>
              <a:t>of a new practice in a community</a:t>
            </a:r>
          </a:p>
          <a:p>
            <a:pPr fontAlgn="base">
              <a:spcBef>
                <a:spcPct val="0"/>
              </a:spcBef>
              <a:spcAft>
                <a:spcPct val="0"/>
              </a:spcAft>
            </a:pPr>
            <a:r>
              <a:rPr lang="en-US" sz="2800">
                <a:solidFill>
                  <a:srgbClr val="000000"/>
                </a:solidFill>
                <a:cs typeface="Arial" charset="0"/>
              </a:rPr>
              <a:t>- Denning &amp; Dunham (2010)</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772400" cy="1143000"/>
          </a:xfrm>
        </p:spPr>
        <p:txBody>
          <a:bodyPr/>
          <a:lstStyle/>
          <a:p>
            <a:r>
              <a:rPr lang="en-US" dirty="0" smtClean="0"/>
              <a:t>*Education Innovation</a:t>
            </a:r>
            <a:endParaRPr lang="en-US" dirty="0"/>
          </a:p>
        </p:txBody>
      </p:sp>
      <p:sp>
        <p:nvSpPr>
          <p:cNvPr id="4" name="Content Placeholder 3"/>
          <p:cNvSpPr>
            <a:spLocks noGrp="1"/>
          </p:cNvSpPr>
          <p:nvPr>
            <p:ph idx="1"/>
          </p:nvPr>
        </p:nvSpPr>
        <p:spPr>
          <a:xfrm>
            <a:off x="457200" y="1219200"/>
            <a:ext cx="8077200" cy="4267200"/>
          </a:xfrm>
        </p:spPr>
        <p:txBody>
          <a:bodyPr/>
          <a:lstStyle/>
          <a:p>
            <a:r>
              <a:rPr lang="en-US" sz="2800" dirty="0" smtClean="0"/>
              <a:t>Stories supported by evidence are essential for adoption of new practices</a:t>
            </a:r>
          </a:p>
          <a:p>
            <a:pPr lvl="1"/>
            <a:r>
              <a:rPr lang="en-US" sz="2400" dirty="0" smtClean="0"/>
              <a:t>Good ideas and/or insightful connections</a:t>
            </a:r>
          </a:p>
          <a:p>
            <a:pPr lvl="1"/>
            <a:r>
              <a:rPr lang="en-US" sz="2400" dirty="0" smtClean="0"/>
              <a:t>Supported by evidence</a:t>
            </a:r>
          </a:p>
          <a:p>
            <a:pPr lvl="1"/>
            <a:r>
              <a:rPr lang="en-US" sz="2400" dirty="0" smtClean="0"/>
              <a:t>Spread the word</a:t>
            </a:r>
          </a:p>
          <a:p>
            <a:pPr lvl="1"/>
            <a:r>
              <a:rPr lang="en-US" sz="2400" dirty="0" smtClean="0"/>
              <a:t>Patience and persistence</a:t>
            </a:r>
          </a:p>
          <a:p>
            <a:r>
              <a:rPr lang="en-US" sz="2800" dirty="0" smtClean="0"/>
              <a:t>Cooperative learning took over 25 years to become widely practiced in higher </a:t>
            </a:r>
            <a:r>
              <a:rPr lang="en-US" sz="2800" dirty="0" smtClean="0"/>
              <a:t>education</a:t>
            </a:r>
            <a:endParaRPr lang="en-US" sz="2800" dirty="0" smtClean="0"/>
          </a:p>
          <a:p>
            <a:r>
              <a:rPr lang="en-US" sz="2800" b="1" dirty="0" smtClean="0"/>
              <a:t>We can’t wait 25 years for YOUR innovations to become widely practiced!</a:t>
            </a:r>
          </a:p>
        </p:txBody>
      </p:sp>
      <p:sp>
        <p:nvSpPr>
          <p:cNvPr id="2" name="Footer Placeholder 1"/>
          <p:cNvSpPr>
            <a:spLocks noGrp="1"/>
          </p:cNvSpPr>
          <p:nvPr>
            <p:ph type="ftr" sz="quarter" idx="11"/>
          </p:nvPr>
        </p:nvSpPr>
        <p:spPr/>
        <p:txBody>
          <a:bodyPr/>
          <a:lstStyle/>
          <a:p>
            <a:fld id="{162DD39F-77A1-481C-9640-AB4D1801EE09}" type="slidenum">
              <a:rPr lang="en-US" smtClean="0">
                <a:solidFill>
                  <a:srgbClr val="000000"/>
                </a:solidFill>
              </a:rPr>
              <a:pPr/>
              <a:t>48</a:t>
            </a:fld>
            <a:endParaRPr lang="en-US">
              <a:solidFill>
                <a:srgbClr val="000000"/>
              </a:solidFill>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sz="4000"/>
              <a:t>Reflection and Dialogue</a:t>
            </a:r>
          </a:p>
        </p:txBody>
      </p:sp>
      <p:sp>
        <p:nvSpPr>
          <p:cNvPr id="409603" name="Rectangle 3"/>
          <p:cNvSpPr>
            <a:spLocks noGrp="1" noChangeArrowheads="1"/>
          </p:cNvSpPr>
          <p:nvPr>
            <p:ph type="body" idx="1"/>
          </p:nvPr>
        </p:nvSpPr>
        <p:spPr>
          <a:xfrm>
            <a:off x="457200" y="1371600"/>
            <a:ext cx="8229600" cy="4754563"/>
          </a:xfrm>
        </p:spPr>
        <p:txBody>
          <a:bodyPr/>
          <a:lstStyle/>
          <a:p>
            <a:r>
              <a:rPr lang="en-US" sz="2800" dirty="0"/>
              <a:t>Individually reflect on </a:t>
            </a:r>
            <a:r>
              <a:rPr lang="en-US" sz="2800" dirty="0" smtClean="0"/>
              <a:t>your </a:t>
            </a:r>
            <a:r>
              <a:rPr lang="en-US" sz="2800" dirty="0" smtClean="0"/>
              <a:t>Education </a:t>
            </a:r>
            <a:r>
              <a:rPr lang="en-US" sz="2800" dirty="0" smtClean="0"/>
              <a:t>Innovation. </a:t>
            </a:r>
            <a:r>
              <a:rPr lang="en-US" sz="2800" dirty="0"/>
              <a:t>Write for about 1 minute</a:t>
            </a:r>
          </a:p>
          <a:p>
            <a:pPr lvl="1"/>
            <a:r>
              <a:rPr lang="en-US" sz="2400" dirty="0" smtClean="0">
                <a:solidFill>
                  <a:srgbClr val="000000"/>
                </a:solidFill>
              </a:rPr>
              <a:t>Are the student learning outcomes clearly articulated?</a:t>
            </a:r>
          </a:p>
          <a:p>
            <a:pPr lvl="2"/>
            <a:r>
              <a:rPr lang="en-US" sz="2000" dirty="0" smtClean="0">
                <a:solidFill>
                  <a:srgbClr val="000000"/>
                </a:solidFill>
              </a:rPr>
              <a:t>Are they BIG ideas at the heart of the discipline?</a:t>
            </a:r>
            <a:endParaRPr lang="en-US" sz="2000" dirty="0">
              <a:solidFill>
                <a:srgbClr val="000000"/>
              </a:solidFill>
            </a:endParaRPr>
          </a:p>
          <a:p>
            <a:pPr lvl="1"/>
            <a:r>
              <a:rPr lang="en-US" sz="2400" dirty="0" smtClean="0">
                <a:solidFill>
                  <a:srgbClr val="000000"/>
                </a:solidFill>
              </a:rPr>
              <a:t>Are the assessments aligned with the outcomes?</a:t>
            </a:r>
            <a:endParaRPr lang="en-US" sz="2400" dirty="0">
              <a:solidFill>
                <a:srgbClr val="000000"/>
              </a:solidFill>
            </a:endParaRPr>
          </a:p>
          <a:p>
            <a:pPr lvl="1"/>
            <a:r>
              <a:rPr lang="en-US" sz="2400" dirty="0" smtClean="0">
                <a:solidFill>
                  <a:srgbClr val="000000"/>
                </a:solidFill>
              </a:rPr>
              <a:t>Is the pedagogy aligned with the outcomes &amp; assessment?</a:t>
            </a:r>
            <a:endParaRPr lang="en-US" sz="2400" dirty="0"/>
          </a:p>
          <a:p>
            <a:r>
              <a:rPr lang="en-US" sz="2800" dirty="0"/>
              <a:t>Discuss with your neighbor for about </a:t>
            </a:r>
            <a:r>
              <a:rPr lang="en-US" sz="2800" dirty="0" smtClean="0"/>
              <a:t>2 </a:t>
            </a:r>
            <a:r>
              <a:rPr lang="en-US" sz="2800" dirty="0"/>
              <a:t>minutes</a:t>
            </a:r>
          </a:p>
          <a:p>
            <a:pPr lvl="1"/>
            <a:r>
              <a:rPr lang="en-US" sz="2400" dirty="0"/>
              <a:t>Select </a:t>
            </a:r>
            <a:r>
              <a:rPr lang="en-US" sz="2400" dirty="0" smtClean="0"/>
              <a:t>Design Example, </a:t>
            </a:r>
            <a:r>
              <a:rPr lang="en-US" sz="2400" dirty="0"/>
              <a:t>Comment, </a:t>
            </a:r>
            <a:r>
              <a:rPr lang="en-US" sz="2400" dirty="0" smtClean="0"/>
              <a:t>Insight, </a:t>
            </a:r>
            <a:r>
              <a:rPr lang="en-US" sz="2400" dirty="0"/>
              <a:t>etc. that you would like to present to the whole group if you are randomly selected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ext Box 6"/>
          <p:cNvSpPr txBox="1">
            <a:spLocks noChangeArrowheads="1"/>
          </p:cNvSpPr>
          <p:nvPr/>
        </p:nvSpPr>
        <p:spPr bwMode="auto">
          <a:xfrm>
            <a:off x="685800" y="228600"/>
            <a:ext cx="7848600" cy="946150"/>
          </a:xfrm>
          <a:prstGeom prst="rect">
            <a:avLst/>
          </a:prstGeom>
          <a:noFill/>
          <a:ln w="9525">
            <a:noFill/>
            <a:miter lim="800000"/>
            <a:headEnd/>
            <a:tailEnd/>
          </a:ln>
        </p:spPr>
        <p:txBody>
          <a:bodyPr>
            <a:spAutoFit/>
          </a:bodyPr>
          <a:lstStyle/>
          <a:p>
            <a:pPr algn="ctr" fontAlgn="base">
              <a:spcBef>
                <a:spcPct val="0"/>
              </a:spcBef>
              <a:spcAft>
                <a:spcPct val="0"/>
              </a:spcAft>
            </a:pPr>
            <a:r>
              <a:rPr lang="en-US" sz="2800">
                <a:solidFill>
                  <a:srgbClr val="000000"/>
                </a:solidFill>
                <a:cs typeface="Arial" charset="0"/>
              </a:rPr>
              <a:t>Engineering Education: Advancing the Practice Karl Smith</a:t>
            </a:r>
          </a:p>
        </p:txBody>
      </p:sp>
      <p:sp>
        <p:nvSpPr>
          <p:cNvPr id="330754" name="Text Box 7"/>
          <p:cNvSpPr txBox="1">
            <a:spLocks noChangeArrowheads="1"/>
          </p:cNvSpPr>
          <p:nvPr/>
        </p:nvSpPr>
        <p:spPr bwMode="auto">
          <a:xfrm>
            <a:off x="381000" y="1371600"/>
            <a:ext cx="3810000" cy="3046413"/>
          </a:xfrm>
          <a:prstGeom prst="rect">
            <a:avLst/>
          </a:prstGeom>
          <a:noFill/>
          <a:ln w="9525">
            <a:noFill/>
            <a:miter lim="800000"/>
            <a:headEnd/>
            <a:tailEnd/>
          </a:ln>
        </p:spPr>
        <p:txBody>
          <a:bodyPr>
            <a:spAutoFit/>
          </a:bodyPr>
          <a:lstStyle/>
          <a:p>
            <a:pPr fontAlgn="base">
              <a:spcBef>
                <a:spcPct val="0"/>
              </a:spcBef>
              <a:spcAft>
                <a:spcPct val="0"/>
              </a:spcAft>
            </a:pPr>
            <a:r>
              <a:rPr lang="en-US" sz="2400" b="1">
                <a:solidFill>
                  <a:srgbClr val="000000"/>
                </a:solidFill>
                <a:cs typeface="Arial" charset="0"/>
              </a:rPr>
              <a:t>Research</a:t>
            </a:r>
          </a:p>
          <a:p>
            <a:pPr fontAlgn="base">
              <a:spcBef>
                <a:spcPct val="0"/>
              </a:spcBef>
              <a:spcAft>
                <a:spcPct val="0"/>
              </a:spcAft>
              <a:buFont typeface="Arial" charset="0"/>
              <a:buChar char="•"/>
            </a:pPr>
            <a:r>
              <a:rPr lang="en-US" sz="2400">
                <a:solidFill>
                  <a:srgbClr val="000000"/>
                </a:solidFill>
                <a:cs typeface="Arial" charset="0"/>
              </a:rPr>
              <a:t>Process Metallurgy 1970 -1992</a:t>
            </a:r>
          </a:p>
          <a:p>
            <a:pPr fontAlgn="base">
              <a:spcBef>
                <a:spcPct val="0"/>
              </a:spcBef>
              <a:spcAft>
                <a:spcPct val="0"/>
              </a:spcAft>
              <a:buFont typeface="Arial" charset="0"/>
              <a:buChar char="•"/>
            </a:pPr>
            <a:r>
              <a:rPr lang="en-US" sz="2400">
                <a:solidFill>
                  <a:srgbClr val="000000"/>
                </a:solidFill>
                <a:cs typeface="Arial" charset="0"/>
              </a:rPr>
              <a:t>Learning ~1974</a:t>
            </a:r>
          </a:p>
          <a:p>
            <a:pPr fontAlgn="base">
              <a:spcBef>
                <a:spcPct val="0"/>
              </a:spcBef>
              <a:spcAft>
                <a:spcPct val="0"/>
              </a:spcAft>
              <a:buFont typeface="Arial" charset="0"/>
              <a:buChar char="•"/>
            </a:pPr>
            <a:r>
              <a:rPr lang="en-US" sz="2400">
                <a:solidFill>
                  <a:srgbClr val="000000"/>
                </a:solidFill>
                <a:cs typeface="Arial" charset="0"/>
              </a:rPr>
              <a:t>Design ~1995</a:t>
            </a:r>
          </a:p>
          <a:p>
            <a:pPr fontAlgn="base">
              <a:spcBef>
                <a:spcPct val="0"/>
              </a:spcBef>
              <a:spcAft>
                <a:spcPct val="0"/>
              </a:spcAft>
              <a:buFont typeface="Arial" charset="0"/>
              <a:buChar char="•"/>
            </a:pPr>
            <a:r>
              <a:rPr lang="en-US" sz="2400">
                <a:solidFill>
                  <a:srgbClr val="000000"/>
                </a:solidFill>
                <a:cs typeface="Arial" charset="0"/>
              </a:rPr>
              <a:t>Engineering Education Research &amp; Innovation ~ 2000</a:t>
            </a:r>
          </a:p>
        </p:txBody>
      </p:sp>
      <p:sp>
        <p:nvSpPr>
          <p:cNvPr id="330755" name="Text Box 7"/>
          <p:cNvSpPr txBox="1">
            <a:spLocks noChangeArrowheads="1"/>
          </p:cNvSpPr>
          <p:nvPr/>
        </p:nvSpPr>
        <p:spPr bwMode="auto">
          <a:xfrm>
            <a:off x="4724400" y="1371600"/>
            <a:ext cx="4191000" cy="4524375"/>
          </a:xfrm>
          <a:prstGeom prst="rect">
            <a:avLst/>
          </a:prstGeom>
          <a:noFill/>
          <a:ln w="9525">
            <a:noFill/>
            <a:miter lim="800000"/>
            <a:headEnd/>
            <a:tailEnd/>
          </a:ln>
        </p:spPr>
        <p:txBody>
          <a:bodyPr>
            <a:spAutoFit/>
          </a:bodyPr>
          <a:lstStyle/>
          <a:p>
            <a:pPr fontAlgn="base">
              <a:spcBef>
                <a:spcPct val="0"/>
              </a:spcBef>
              <a:spcAft>
                <a:spcPct val="0"/>
              </a:spcAft>
            </a:pPr>
            <a:r>
              <a:rPr lang="en-US" sz="2400" b="1">
                <a:solidFill>
                  <a:srgbClr val="000000"/>
                </a:solidFill>
                <a:cs typeface="Arial" charset="0"/>
              </a:rPr>
              <a:t>Innovation – Cooperative Learning</a:t>
            </a:r>
          </a:p>
          <a:p>
            <a:pPr fontAlgn="base">
              <a:spcBef>
                <a:spcPct val="0"/>
              </a:spcBef>
              <a:spcAft>
                <a:spcPct val="0"/>
              </a:spcAft>
              <a:buFont typeface="Arial" charset="0"/>
              <a:buChar char="•"/>
            </a:pPr>
            <a:r>
              <a:rPr lang="en-US" sz="2400">
                <a:solidFill>
                  <a:srgbClr val="000000"/>
                </a:solidFill>
                <a:cs typeface="Arial" charset="0"/>
              </a:rPr>
              <a:t>Need identified ~1974</a:t>
            </a:r>
          </a:p>
          <a:p>
            <a:pPr fontAlgn="base">
              <a:spcBef>
                <a:spcPct val="0"/>
              </a:spcBef>
              <a:spcAft>
                <a:spcPct val="0"/>
              </a:spcAft>
              <a:buFont typeface="Arial" charset="0"/>
              <a:buChar char="•"/>
            </a:pPr>
            <a:r>
              <a:rPr lang="en-US" sz="2400">
                <a:solidFill>
                  <a:srgbClr val="000000"/>
                </a:solidFill>
                <a:cs typeface="Arial" charset="0"/>
              </a:rPr>
              <a:t>Introduced ~1976</a:t>
            </a:r>
          </a:p>
          <a:p>
            <a:pPr fontAlgn="base">
              <a:spcBef>
                <a:spcPct val="0"/>
              </a:spcBef>
              <a:spcAft>
                <a:spcPct val="0"/>
              </a:spcAft>
              <a:buFont typeface="Arial" charset="0"/>
              <a:buChar char="•"/>
            </a:pPr>
            <a:r>
              <a:rPr lang="en-US" sz="2400">
                <a:solidFill>
                  <a:srgbClr val="000000"/>
                </a:solidFill>
                <a:cs typeface="Arial" charset="0"/>
              </a:rPr>
              <a:t>FIE conference 1981</a:t>
            </a:r>
          </a:p>
          <a:p>
            <a:pPr fontAlgn="base">
              <a:spcBef>
                <a:spcPct val="0"/>
              </a:spcBef>
              <a:spcAft>
                <a:spcPct val="0"/>
              </a:spcAft>
              <a:buFont typeface="Arial" charset="0"/>
              <a:buChar char="•"/>
            </a:pPr>
            <a:r>
              <a:rPr lang="en-US" sz="2400" i="1">
                <a:solidFill>
                  <a:srgbClr val="000000"/>
                </a:solidFill>
                <a:cs typeface="Arial" charset="0"/>
              </a:rPr>
              <a:t>JEE</a:t>
            </a:r>
            <a:r>
              <a:rPr lang="en-US" sz="2400">
                <a:solidFill>
                  <a:srgbClr val="000000"/>
                </a:solidFill>
                <a:cs typeface="Arial" charset="0"/>
              </a:rPr>
              <a:t> paper 1981</a:t>
            </a:r>
          </a:p>
          <a:p>
            <a:pPr fontAlgn="base">
              <a:spcBef>
                <a:spcPct val="0"/>
              </a:spcBef>
              <a:spcAft>
                <a:spcPct val="0"/>
              </a:spcAft>
              <a:buFont typeface="Arial" charset="0"/>
              <a:buChar char="•"/>
            </a:pPr>
            <a:r>
              <a:rPr lang="en-US" sz="2400">
                <a:solidFill>
                  <a:srgbClr val="000000"/>
                </a:solidFill>
                <a:cs typeface="Arial" charset="0"/>
              </a:rPr>
              <a:t>Research book 1991</a:t>
            </a:r>
          </a:p>
          <a:p>
            <a:pPr fontAlgn="base">
              <a:spcBef>
                <a:spcPct val="0"/>
              </a:spcBef>
              <a:spcAft>
                <a:spcPct val="0"/>
              </a:spcAft>
              <a:buFont typeface="Arial" charset="0"/>
              <a:buChar char="•"/>
            </a:pPr>
            <a:r>
              <a:rPr lang="en-US" sz="2400">
                <a:solidFill>
                  <a:srgbClr val="000000"/>
                </a:solidFill>
                <a:cs typeface="Arial" charset="0"/>
              </a:rPr>
              <a:t>Practice handbook 1991</a:t>
            </a:r>
          </a:p>
          <a:p>
            <a:pPr fontAlgn="base">
              <a:spcBef>
                <a:spcPct val="0"/>
              </a:spcBef>
              <a:spcAft>
                <a:spcPct val="0"/>
              </a:spcAft>
              <a:buFont typeface="Arial" charset="0"/>
              <a:buChar char="•"/>
            </a:pPr>
            <a:r>
              <a:rPr lang="en-US" sz="2400" i="1">
                <a:solidFill>
                  <a:srgbClr val="000000"/>
                </a:solidFill>
                <a:cs typeface="Arial" charset="0"/>
              </a:rPr>
              <a:t>Change </a:t>
            </a:r>
            <a:r>
              <a:rPr lang="en-US" sz="2400">
                <a:solidFill>
                  <a:srgbClr val="000000"/>
                </a:solidFill>
                <a:cs typeface="Arial" charset="0"/>
              </a:rPr>
              <a:t>paper 1998</a:t>
            </a:r>
            <a:endParaRPr lang="en-US" sz="2400" i="1">
              <a:solidFill>
                <a:srgbClr val="000000"/>
              </a:solidFill>
              <a:cs typeface="Arial" charset="0"/>
            </a:endParaRPr>
          </a:p>
          <a:p>
            <a:pPr fontAlgn="base">
              <a:spcBef>
                <a:spcPct val="0"/>
              </a:spcBef>
              <a:spcAft>
                <a:spcPct val="0"/>
              </a:spcAft>
              <a:buFont typeface="Arial" charset="0"/>
              <a:buChar char="•"/>
            </a:pPr>
            <a:r>
              <a:rPr lang="en-US" sz="2400" i="1">
                <a:solidFill>
                  <a:srgbClr val="000000"/>
                </a:solidFill>
                <a:cs typeface="Arial" charset="0"/>
              </a:rPr>
              <a:t>Teamwork and project management </a:t>
            </a:r>
            <a:r>
              <a:rPr lang="en-US" sz="2400">
                <a:solidFill>
                  <a:srgbClr val="000000"/>
                </a:solidFill>
                <a:cs typeface="Arial" charset="0"/>
              </a:rPr>
              <a:t>2000</a:t>
            </a:r>
          </a:p>
          <a:p>
            <a:pPr fontAlgn="base">
              <a:spcBef>
                <a:spcPct val="0"/>
              </a:spcBef>
              <a:spcAft>
                <a:spcPct val="0"/>
              </a:spcAft>
              <a:buFont typeface="Arial" charset="0"/>
              <a:buChar char="•"/>
            </a:pPr>
            <a:r>
              <a:rPr lang="en-US" sz="2400" i="1">
                <a:solidFill>
                  <a:srgbClr val="000000"/>
                </a:solidFill>
                <a:cs typeface="Arial" charset="0"/>
              </a:rPr>
              <a:t>JEE </a:t>
            </a:r>
            <a:r>
              <a:rPr lang="en-US" sz="2400">
                <a:solidFill>
                  <a:srgbClr val="000000"/>
                </a:solidFill>
                <a:cs typeface="Arial" charset="0"/>
              </a:rPr>
              <a:t>paper 2005</a:t>
            </a:r>
          </a:p>
        </p:txBody>
      </p:sp>
      <p:sp>
        <p:nvSpPr>
          <p:cNvPr id="330756" name="Rectangle 8"/>
          <p:cNvSpPr>
            <a:spLocks noChangeArrowheads="1"/>
          </p:cNvSpPr>
          <p:nvPr/>
        </p:nvSpPr>
        <p:spPr bwMode="auto">
          <a:xfrm>
            <a:off x="304800" y="6096000"/>
            <a:ext cx="8534400" cy="584200"/>
          </a:xfrm>
          <a:prstGeom prst="rect">
            <a:avLst/>
          </a:prstGeom>
          <a:noFill/>
          <a:ln w="9525">
            <a:noFill/>
            <a:miter lim="800000"/>
            <a:headEnd/>
            <a:tailEnd/>
          </a:ln>
        </p:spPr>
        <p:txBody>
          <a:bodyPr>
            <a:spAutoFit/>
          </a:bodyPr>
          <a:lstStyle/>
          <a:p>
            <a:pPr fontAlgn="base">
              <a:spcBef>
                <a:spcPct val="0"/>
              </a:spcBef>
              <a:spcAft>
                <a:spcPct val="0"/>
              </a:spcAft>
            </a:pPr>
            <a:r>
              <a:rPr lang="en-US" sz="1600">
                <a:solidFill>
                  <a:srgbClr val="000000"/>
                </a:solidFill>
                <a:cs typeface="Arial" charset="0"/>
              </a:rPr>
              <a:t>National Academy of Engineering - Frontiers of Engineering Education Symposium - December 13-16, 2010 - Slides PDF [</a:t>
            </a:r>
            <a:r>
              <a:rPr lang="en-US" sz="1600">
                <a:solidFill>
                  <a:srgbClr val="000000"/>
                </a:solidFill>
                <a:cs typeface="Arial" charset="0"/>
                <a:hlinkClick r:id="rId3"/>
              </a:rPr>
              <a:t>Smith-NAE-FOEE-HPL-UbD-12-10-v8.pdf</a:t>
            </a:r>
            <a:r>
              <a:rPr lang="en-US" sz="1600">
                <a:solidFill>
                  <a:srgbClr val="000000"/>
                </a:solidFill>
                <a:cs typeface="Arial" charset="0"/>
              </a:rPr>
              <a:t>]</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400050" y="731838"/>
            <a:ext cx="8113713" cy="4854575"/>
          </a:xfrm>
          <a:prstGeom prst="rect">
            <a:avLst/>
          </a:prstGeom>
          <a:noFill/>
          <a:ln w="9525">
            <a:noFill/>
            <a:miter lim="800000"/>
            <a:headEnd/>
            <a:tailEnd/>
          </a:ln>
          <a:effectLst/>
        </p:spPr>
        <p:txBody>
          <a:bodyPr lIns="0" tIns="0" rIns="0" bIns="0"/>
          <a:lstStyle/>
          <a:p>
            <a:pPr algn="ctr"/>
            <a:r>
              <a:rPr lang="en-US" sz="4000" dirty="0">
                <a:solidFill>
                  <a:srgbClr val="000000"/>
                </a:solidFill>
              </a:rPr>
              <a:t>Good teaching comes from the identity and integrity of the </a:t>
            </a:r>
            <a:r>
              <a:rPr lang="en-US" sz="4000" dirty="0" smtClean="0">
                <a:solidFill>
                  <a:srgbClr val="000000"/>
                </a:solidFill>
              </a:rPr>
              <a:t>teacher.</a:t>
            </a:r>
          </a:p>
          <a:p>
            <a:pPr algn="ctr"/>
            <a:endParaRPr lang="en-US" sz="4000" dirty="0">
              <a:solidFill>
                <a:srgbClr val="000000"/>
              </a:solidFill>
            </a:endParaRPr>
          </a:p>
          <a:p>
            <a:pPr algn="ctr"/>
            <a:r>
              <a:rPr lang="en-US" sz="4000" dirty="0" smtClean="0">
                <a:solidFill>
                  <a:srgbClr val="000000"/>
                </a:solidFill>
              </a:rPr>
              <a:t>Good </a:t>
            </a:r>
            <a:r>
              <a:rPr lang="en-US" sz="4000" dirty="0">
                <a:solidFill>
                  <a:srgbClr val="000000"/>
                </a:solidFill>
              </a:rPr>
              <a:t>teachers possess a capacity for connectedness.</a:t>
            </a:r>
          </a:p>
          <a:p>
            <a:endParaRPr lang="en-US" sz="4000" dirty="0">
              <a:solidFill>
                <a:srgbClr val="000000"/>
              </a:solidFill>
            </a:endParaRPr>
          </a:p>
          <a:p>
            <a:r>
              <a:rPr lang="en-US" sz="3200" dirty="0">
                <a:solidFill>
                  <a:srgbClr val="000000"/>
                </a:solidFill>
              </a:rPr>
              <a:t>Parker J. Palmer in </a:t>
            </a:r>
            <a:r>
              <a:rPr lang="en-US" sz="3200" i="1" dirty="0">
                <a:solidFill>
                  <a:srgbClr val="000000"/>
                </a:solidFill>
              </a:rPr>
              <a:t>The courage to teach:  Exploring the inner landscape of a teacher</a:t>
            </a:r>
            <a:r>
              <a:rPr lang="en-US" sz="3200" i="1" dirty="0">
                <a:solidFill>
                  <a:srgbClr val="000000"/>
                </a:solidFill>
                <a:latin typeface="WP TypographicSymbols" pitchFamily="2" charset="0"/>
              </a:rPr>
              <a:t>=</a:t>
            </a:r>
            <a:r>
              <a:rPr lang="en-US" sz="3200" i="1" dirty="0">
                <a:solidFill>
                  <a:srgbClr val="000000"/>
                </a:solidFill>
              </a:rPr>
              <a:t>s </a:t>
            </a:r>
            <a:r>
              <a:rPr lang="en-US" sz="3200" dirty="0">
                <a:solidFill>
                  <a:srgbClr val="000000"/>
                </a:solidFill>
              </a:rPr>
              <a:t>life.  </a:t>
            </a:r>
            <a:r>
              <a:rPr lang="en-US" sz="3200" dirty="0" err="1">
                <a:solidFill>
                  <a:srgbClr val="000000"/>
                </a:solidFill>
              </a:rPr>
              <a:t>Jossey</a:t>
            </a:r>
            <a:r>
              <a:rPr lang="en-US" sz="3200" dirty="0">
                <a:solidFill>
                  <a:srgbClr val="000000"/>
                </a:solidFill>
              </a:rPr>
              <a:t>-Bass, 1998. </a:t>
            </a:r>
          </a:p>
        </p:txBody>
      </p:sp>
    </p:spTree>
  </p:cSld>
  <p:clrMapOvr>
    <a:masterClrMapping/>
  </p:clrMapOvr>
  <p:transition spd="med">
    <p:cover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7772400" cy="1143000"/>
          </a:xfrm>
        </p:spPr>
        <p:txBody>
          <a:bodyPr/>
          <a:lstStyle/>
          <a:p>
            <a:r>
              <a:rPr lang="en-US" sz="3600" b="1" dirty="0" smtClean="0">
                <a:solidFill>
                  <a:schemeClr val="tx1"/>
                </a:solidFill>
                <a:latin typeface="+mj-lt"/>
                <a:ea typeface="+mj-ea"/>
                <a:cs typeface="+mj-cs"/>
              </a:rPr>
              <a:t>College Teaching:  </a:t>
            </a:r>
            <a:br>
              <a:rPr lang="en-US" sz="3600" b="1" dirty="0" smtClean="0">
                <a:solidFill>
                  <a:schemeClr val="tx1"/>
                </a:solidFill>
                <a:latin typeface="+mj-lt"/>
                <a:ea typeface="+mj-ea"/>
                <a:cs typeface="+mj-cs"/>
              </a:rPr>
            </a:br>
            <a:r>
              <a:rPr lang="en-US" sz="3600" b="1" dirty="0" smtClean="0">
                <a:solidFill>
                  <a:schemeClr val="tx1"/>
                </a:solidFill>
                <a:latin typeface="+mj-lt"/>
                <a:ea typeface="+mj-ea"/>
                <a:cs typeface="+mj-cs"/>
              </a:rPr>
              <a:t>What do we know about it?</a:t>
            </a:r>
            <a:endParaRPr lang="en-US" sz="3600" dirty="0"/>
          </a:p>
        </p:txBody>
      </p:sp>
      <p:sp>
        <p:nvSpPr>
          <p:cNvPr id="5" name="Content Placeholder 4"/>
          <p:cNvSpPr>
            <a:spLocks noGrp="1"/>
          </p:cNvSpPr>
          <p:nvPr>
            <p:ph idx="1"/>
          </p:nvPr>
        </p:nvSpPr>
        <p:spPr>
          <a:xfrm>
            <a:off x="381000" y="1524000"/>
            <a:ext cx="8229600" cy="4572000"/>
          </a:xfrm>
        </p:spPr>
        <p:txBody>
          <a:bodyPr/>
          <a:lstStyle/>
          <a:p>
            <a:r>
              <a:rPr lang="en-US" dirty="0" smtClean="0">
                <a:solidFill>
                  <a:schemeClr val="tx1"/>
                </a:solidFill>
                <a:latin typeface="+mn-lt"/>
                <a:ea typeface="+mn-ea"/>
                <a:cs typeface="+mn-cs"/>
              </a:rPr>
              <a:t>Five </a:t>
            </a:r>
            <a:r>
              <a:rPr lang="en-US" dirty="0">
                <a:solidFill>
                  <a:schemeClr val="tx1"/>
                </a:solidFill>
                <a:latin typeface="+mn-lt"/>
                <a:ea typeface="+mn-ea"/>
                <a:cs typeface="+mn-cs"/>
              </a:rPr>
              <a:t>assertions about what we know about college </a:t>
            </a:r>
            <a:r>
              <a:rPr lang="en-US" dirty="0" smtClean="0">
                <a:solidFill>
                  <a:schemeClr val="tx1"/>
                </a:solidFill>
                <a:latin typeface="+mn-lt"/>
                <a:ea typeface="+mn-ea"/>
                <a:cs typeface="+mn-cs"/>
              </a:rPr>
              <a:t>teaching</a:t>
            </a:r>
            <a:r>
              <a:rPr lang="en-US" dirty="0">
                <a:solidFill>
                  <a:schemeClr val="tx1"/>
                </a:solidFill>
                <a:latin typeface="+mn-lt"/>
                <a:ea typeface="+mn-ea"/>
                <a:cs typeface="+mn-cs"/>
              </a:rPr>
              <a:t> </a:t>
            </a:r>
          </a:p>
          <a:p>
            <a:pPr lvl="1"/>
            <a:r>
              <a:rPr lang="en-US" dirty="0" smtClean="0">
                <a:solidFill>
                  <a:schemeClr val="tx1"/>
                </a:solidFill>
                <a:latin typeface="+mn-lt"/>
                <a:ea typeface="+mn-ea"/>
                <a:cs typeface="+mn-cs"/>
              </a:rPr>
              <a:t>Good </a:t>
            </a:r>
            <a:r>
              <a:rPr lang="en-US" dirty="0">
                <a:solidFill>
                  <a:schemeClr val="tx1"/>
                </a:solidFill>
                <a:latin typeface="+mn-lt"/>
                <a:ea typeface="+mn-ea"/>
                <a:cs typeface="+mn-cs"/>
              </a:rPr>
              <a:t>teaching makes a difference</a:t>
            </a:r>
          </a:p>
          <a:p>
            <a:pPr lvl="1"/>
            <a:r>
              <a:rPr lang="en-US" dirty="0" smtClean="0">
                <a:solidFill>
                  <a:schemeClr val="tx1"/>
                </a:solidFill>
                <a:latin typeface="+mn-lt"/>
                <a:ea typeface="+mn-ea"/>
                <a:cs typeface="+mn-cs"/>
              </a:rPr>
              <a:t>Teachers </a:t>
            </a:r>
            <a:r>
              <a:rPr lang="en-US" dirty="0">
                <a:solidFill>
                  <a:schemeClr val="tx1"/>
                </a:solidFill>
                <a:latin typeface="+mn-lt"/>
                <a:ea typeface="+mn-ea"/>
                <a:cs typeface="+mn-cs"/>
              </a:rPr>
              <a:t>vary markedly</a:t>
            </a:r>
          </a:p>
          <a:p>
            <a:pPr lvl="1"/>
            <a:r>
              <a:rPr lang="en-US" dirty="0" smtClean="0">
                <a:solidFill>
                  <a:schemeClr val="tx1"/>
                </a:solidFill>
                <a:latin typeface="+mn-lt"/>
                <a:ea typeface="+mn-ea"/>
                <a:cs typeface="+mn-cs"/>
              </a:rPr>
              <a:t>Some </a:t>
            </a:r>
            <a:r>
              <a:rPr lang="en-US" dirty="0">
                <a:solidFill>
                  <a:schemeClr val="tx1"/>
                </a:solidFill>
                <a:latin typeface="+mn-lt"/>
                <a:ea typeface="+mn-ea"/>
                <a:cs typeface="+mn-cs"/>
              </a:rPr>
              <a:t>characteristics/methods are present in all good teaching</a:t>
            </a:r>
          </a:p>
          <a:p>
            <a:pPr lvl="1"/>
            <a:r>
              <a:rPr lang="en-US" dirty="0" smtClean="0">
                <a:solidFill>
                  <a:schemeClr val="tx1"/>
                </a:solidFill>
                <a:latin typeface="+mn-lt"/>
                <a:ea typeface="+mn-ea"/>
                <a:cs typeface="+mn-cs"/>
              </a:rPr>
              <a:t>Teaching </a:t>
            </a:r>
            <a:r>
              <a:rPr lang="en-US" dirty="0">
                <a:solidFill>
                  <a:schemeClr val="tx1"/>
                </a:solidFill>
                <a:latin typeface="+mn-lt"/>
                <a:ea typeface="+mn-ea"/>
                <a:cs typeface="+mn-cs"/>
              </a:rPr>
              <a:t>can be evaluated and rewarded</a:t>
            </a:r>
          </a:p>
          <a:p>
            <a:pPr lvl="1"/>
            <a:r>
              <a:rPr lang="en-US" dirty="0" smtClean="0">
                <a:solidFill>
                  <a:schemeClr val="tx1"/>
                </a:solidFill>
                <a:latin typeface="+mn-lt"/>
                <a:ea typeface="+mn-ea"/>
                <a:cs typeface="+mn-cs"/>
              </a:rPr>
              <a:t>There </a:t>
            </a:r>
            <a:r>
              <a:rPr lang="en-US" dirty="0">
                <a:solidFill>
                  <a:schemeClr val="tx1"/>
                </a:solidFill>
                <a:latin typeface="+mn-lt"/>
                <a:ea typeface="+mn-ea"/>
                <a:cs typeface="+mn-cs"/>
              </a:rPr>
              <a:t>is ample room for improvement.</a:t>
            </a:r>
          </a:p>
          <a:p>
            <a:r>
              <a:rPr lang="en-US" sz="2400" dirty="0" smtClean="0">
                <a:solidFill>
                  <a:schemeClr val="tx1"/>
                </a:solidFill>
                <a:latin typeface="+mn-lt"/>
                <a:ea typeface="+mn-ea"/>
                <a:cs typeface="+mn-cs"/>
              </a:rPr>
              <a:t>K. Patricia Cross, 1991 ASEE ERM Distinguished Lecture</a:t>
            </a:r>
          </a:p>
          <a:p>
            <a:endParaRPr lang="en-US" dirty="0">
              <a:solidFill>
                <a:schemeClr val="tx1"/>
              </a:solidFill>
              <a:latin typeface="+mn-lt"/>
              <a:ea typeface="+mn-ea"/>
              <a:cs typeface="+mn-cs"/>
            </a:endParaRPr>
          </a:p>
          <a:p>
            <a:endParaRPr lang="en-US" dirty="0"/>
          </a:p>
        </p:txBody>
      </p:sp>
      <p:sp>
        <p:nvSpPr>
          <p:cNvPr id="2" name="Footer Placeholder 1"/>
          <p:cNvSpPr>
            <a:spLocks noGrp="1"/>
          </p:cNvSpPr>
          <p:nvPr>
            <p:ph type="ftr" sz="quarter" idx="11"/>
          </p:nvPr>
        </p:nvSpPr>
        <p:spPr/>
        <p:txBody>
          <a:bodyPr/>
          <a:lstStyle/>
          <a:p>
            <a:fld id="{EF260B82-E7A1-47D6-BCC0-51D1860ED51D}" type="slidenum">
              <a:rPr lang="en-US" smtClean="0">
                <a:solidFill>
                  <a:srgbClr val="000000"/>
                </a:solidFill>
              </a:rPr>
              <a:pPr/>
              <a:t>51</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5257800"/>
          </a:xfrm>
        </p:spPr>
        <p:txBody>
          <a:bodyPr/>
          <a:lstStyle/>
          <a:p>
            <a:r>
              <a:rPr lang="en-US" dirty="0" smtClean="0">
                <a:solidFill>
                  <a:schemeClr val="tx1"/>
                </a:solidFill>
                <a:latin typeface="+mn-lt"/>
                <a:ea typeface="+mn-ea"/>
                <a:cs typeface="+mn-cs"/>
              </a:rPr>
              <a:t>Four </a:t>
            </a:r>
            <a:r>
              <a:rPr lang="en-US" dirty="0">
                <a:solidFill>
                  <a:schemeClr val="tx1"/>
                </a:solidFill>
                <a:latin typeface="+mn-lt"/>
                <a:ea typeface="+mn-ea"/>
                <a:cs typeface="+mn-cs"/>
              </a:rPr>
              <a:t>factors in good teaching, based on student </a:t>
            </a:r>
            <a:r>
              <a:rPr lang="en-US" dirty="0" smtClean="0">
                <a:solidFill>
                  <a:schemeClr val="tx1"/>
                </a:solidFill>
                <a:latin typeface="+mn-lt"/>
                <a:ea typeface="+mn-ea"/>
                <a:cs typeface="+mn-cs"/>
              </a:rPr>
              <a:t>ratings*:</a:t>
            </a:r>
            <a:endParaRPr lang="en-US" dirty="0">
              <a:solidFill>
                <a:schemeClr val="tx1"/>
              </a:solidFill>
              <a:latin typeface="+mn-lt"/>
              <a:ea typeface="+mn-ea"/>
              <a:cs typeface="+mn-cs"/>
            </a:endParaRPr>
          </a:p>
          <a:p>
            <a:pPr lvl="1"/>
            <a:r>
              <a:rPr lang="en-US" dirty="0" smtClean="0">
                <a:solidFill>
                  <a:schemeClr val="tx1"/>
                </a:solidFill>
                <a:latin typeface="+mn-lt"/>
                <a:ea typeface="+mn-ea"/>
                <a:cs typeface="+mn-cs"/>
              </a:rPr>
              <a:t>Skill</a:t>
            </a:r>
            <a:r>
              <a:rPr lang="en-US" dirty="0">
                <a:solidFill>
                  <a:schemeClr val="tx1"/>
                </a:solidFill>
                <a:latin typeface="+mn-lt"/>
                <a:ea typeface="+mn-ea"/>
                <a:cs typeface="+mn-cs"/>
              </a:rPr>
              <a:t>.  Communicates in an exciting way.</a:t>
            </a:r>
          </a:p>
          <a:p>
            <a:pPr lvl="1"/>
            <a:r>
              <a:rPr lang="en-US" dirty="0" smtClean="0">
                <a:solidFill>
                  <a:schemeClr val="tx1"/>
                </a:solidFill>
                <a:latin typeface="+mn-lt"/>
                <a:ea typeface="+mn-ea"/>
                <a:cs typeface="+mn-cs"/>
              </a:rPr>
              <a:t>Rapport</a:t>
            </a:r>
            <a:r>
              <a:rPr lang="en-US" dirty="0">
                <a:solidFill>
                  <a:schemeClr val="tx1"/>
                </a:solidFill>
                <a:latin typeface="+mn-lt"/>
                <a:ea typeface="+mn-ea"/>
                <a:cs typeface="+mn-cs"/>
              </a:rPr>
              <a:t>.  Understands and emphasizes with students.</a:t>
            </a:r>
          </a:p>
          <a:p>
            <a:pPr lvl="1"/>
            <a:r>
              <a:rPr lang="en-US" dirty="0" smtClean="0">
                <a:solidFill>
                  <a:schemeClr val="tx1"/>
                </a:solidFill>
                <a:latin typeface="+mn-lt"/>
                <a:ea typeface="+mn-ea"/>
                <a:cs typeface="+mn-cs"/>
              </a:rPr>
              <a:t>Structure</a:t>
            </a:r>
            <a:r>
              <a:rPr lang="en-US" dirty="0">
                <a:solidFill>
                  <a:schemeClr val="tx1"/>
                </a:solidFill>
                <a:latin typeface="+mn-lt"/>
                <a:ea typeface="+mn-ea"/>
                <a:cs typeface="+mn-cs"/>
              </a:rPr>
              <a:t>.  Provides guidance to course and material.</a:t>
            </a:r>
          </a:p>
          <a:p>
            <a:pPr lvl="1"/>
            <a:r>
              <a:rPr lang="en-US" dirty="0" smtClean="0">
                <a:solidFill>
                  <a:schemeClr val="tx1"/>
                </a:solidFill>
                <a:latin typeface="+mn-lt"/>
                <a:ea typeface="+mn-ea"/>
                <a:cs typeface="+mn-cs"/>
              </a:rPr>
              <a:t>Load</a:t>
            </a:r>
            <a:r>
              <a:rPr lang="en-US" dirty="0">
                <a:solidFill>
                  <a:schemeClr val="tx1"/>
                </a:solidFill>
                <a:latin typeface="+mn-lt"/>
                <a:ea typeface="+mn-ea"/>
                <a:cs typeface="+mn-cs"/>
              </a:rPr>
              <a:t>.  Requires moderate work load.</a:t>
            </a:r>
          </a:p>
          <a:p>
            <a:r>
              <a:rPr lang="en-US" sz="2400" dirty="0" smtClean="0">
                <a:solidFill>
                  <a:schemeClr val="tx1"/>
                </a:solidFill>
                <a:latin typeface="+mn-lt"/>
                <a:ea typeface="+mn-ea"/>
                <a:cs typeface="+mn-cs"/>
              </a:rPr>
              <a:t>*Student ratings of teaching are consistent (with other measures), unbiased, and useful.  Students agree on good teaching and their views are consistent with faculty. </a:t>
            </a:r>
            <a:endParaRPr lang="en-US" sz="2400" dirty="0">
              <a:solidFill>
                <a:schemeClr val="tx1"/>
              </a:solidFill>
              <a:latin typeface="+mn-lt"/>
              <a:ea typeface="+mn-ea"/>
              <a:cs typeface="+mn-cs"/>
            </a:endParaRPr>
          </a:p>
        </p:txBody>
      </p:sp>
      <p:sp>
        <p:nvSpPr>
          <p:cNvPr id="4" name="Footer Placeholder 3"/>
          <p:cNvSpPr>
            <a:spLocks noGrp="1"/>
          </p:cNvSpPr>
          <p:nvPr>
            <p:ph type="ftr" sz="quarter" idx="11"/>
          </p:nvPr>
        </p:nvSpPr>
        <p:spPr/>
        <p:txBody>
          <a:bodyPr/>
          <a:lstStyle/>
          <a:p>
            <a:fld id="{D036DA13-F160-4000-B79A-1C824EEFDE3C}" type="slidenum">
              <a:rPr lang="en-US" smtClean="0">
                <a:solidFill>
                  <a:srgbClr val="000000"/>
                </a:solidFill>
              </a:rPr>
              <a:pPr/>
              <a:t>52</a:t>
            </a:fld>
            <a:endParaRPr lang="en-US">
              <a:solidFill>
                <a:srgbClr val="0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25425" y="498475"/>
            <a:ext cx="8721725" cy="6096000"/>
          </a:xfrm>
          <a:prstGeom prst="rect">
            <a:avLst/>
          </a:prstGeom>
          <a:noFill/>
          <a:ln w="9525">
            <a:noFill/>
            <a:miter lim="800000"/>
            <a:headEnd/>
            <a:tailEnd/>
          </a:ln>
        </p:spPr>
        <p:txBody>
          <a:bodyPr lIns="0" tIns="0" rIns="0" bIns="0">
            <a:spAutoFit/>
          </a:bodyPr>
          <a:lstStyle/>
          <a:p>
            <a:pPr defTabSz="381000" eaLnBrk="0" hangingPunct="0"/>
            <a:r>
              <a:rPr lang="en-US" sz="4000" dirty="0">
                <a:solidFill>
                  <a:srgbClr val="000000"/>
                </a:solidFill>
              </a:rPr>
              <a:t>The biggest and most long-lasting reforms of undergraduate education will come when individual faculty or small groups of instructors adopt the view of themselves as reformers within their immediate sphere of influence, the classes they teach every day.</a:t>
            </a:r>
          </a:p>
          <a:p>
            <a:pPr defTabSz="381000" eaLnBrk="0" hangingPunct="0"/>
            <a:endParaRPr lang="en-US" sz="4000" dirty="0">
              <a:solidFill>
                <a:srgbClr val="000000"/>
              </a:solidFill>
            </a:endParaRPr>
          </a:p>
          <a:p>
            <a:pPr defTabSz="381000" eaLnBrk="0" hangingPunct="0"/>
            <a:r>
              <a:rPr lang="en-US" sz="4000" dirty="0" smtClean="0">
                <a:solidFill>
                  <a:srgbClr val="000000"/>
                </a:solidFill>
              </a:rPr>
              <a:t>K</a:t>
            </a:r>
            <a:r>
              <a:rPr lang="en-US" sz="4000" dirty="0">
                <a:solidFill>
                  <a:srgbClr val="000000"/>
                </a:solidFill>
              </a:rPr>
              <a:t>. Patricia Cross</a:t>
            </a:r>
          </a:p>
        </p:txBody>
      </p:sp>
    </p:spTree>
  </p:cSld>
  <p:clrMapOvr>
    <a:masterClrMapping/>
  </p:clrMapOvr>
  <p:transition advClick="0">
    <p:cover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25425" y="498475"/>
            <a:ext cx="8721725" cy="6096000"/>
          </a:xfrm>
          <a:prstGeom prst="rect">
            <a:avLst/>
          </a:prstGeom>
          <a:noFill/>
          <a:ln w="9525">
            <a:noFill/>
            <a:miter lim="800000"/>
            <a:headEnd/>
            <a:tailEnd/>
          </a:ln>
        </p:spPr>
        <p:txBody>
          <a:bodyPr lIns="0" tIns="0" rIns="0" bIns="0">
            <a:spAutoFit/>
          </a:bodyPr>
          <a:lstStyle/>
          <a:p>
            <a:pPr defTabSz="381000" eaLnBrk="0" hangingPunct="0"/>
            <a:r>
              <a:rPr lang="en-US" sz="4000" dirty="0">
                <a:solidFill>
                  <a:srgbClr val="000000"/>
                </a:solidFill>
              </a:rPr>
              <a:t>The biggest and most long-lasting reforms of undergraduate education will come when individual faculty or small groups of instructors adopt the view of themselves as reformers within their immediate sphere of influence, the classes they teach every day.</a:t>
            </a:r>
          </a:p>
          <a:p>
            <a:pPr defTabSz="381000" eaLnBrk="0" hangingPunct="0"/>
            <a:endParaRPr lang="en-US" sz="4000" dirty="0">
              <a:solidFill>
                <a:srgbClr val="000000"/>
              </a:solidFill>
            </a:endParaRPr>
          </a:p>
          <a:p>
            <a:pPr defTabSz="381000" eaLnBrk="0" hangingPunct="0"/>
            <a:r>
              <a:rPr lang="en-US" sz="4000" dirty="0" smtClean="0">
                <a:solidFill>
                  <a:srgbClr val="000000"/>
                </a:solidFill>
              </a:rPr>
              <a:t>K</a:t>
            </a:r>
            <a:r>
              <a:rPr lang="en-US" sz="4000" dirty="0">
                <a:solidFill>
                  <a:srgbClr val="000000"/>
                </a:solidFill>
              </a:rPr>
              <a:t>. Patricia Cross</a:t>
            </a:r>
          </a:p>
        </p:txBody>
      </p:sp>
    </p:spTree>
  </p:cSld>
  <p:clrMapOvr>
    <a:masterClrMapping/>
  </p:clrMapOvr>
  <p:transition advClick="0">
    <p:cover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9B0728B9-3B9B-4028-92B8-90FA1CD65297}" type="slidenum">
              <a:rPr lang="en-US">
                <a:solidFill>
                  <a:prstClr val="black">
                    <a:tint val="75000"/>
                  </a:prstClr>
                </a:solidFill>
              </a:rPr>
              <a:pPr/>
              <a:t>55</a:t>
            </a:fld>
            <a:endParaRPr lang="en-US">
              <a:solidFill>
                <a:prstClr val="black">
                  <a:tint val="75000"/>
                </a:prstClr>
              </a:solidFill>
            </a:endParaRPr>
          </a:p>
        </p:txBody>
      </p:sp>
      <p:sp>
        <p:nvSpPr>
          <p:cNvPr id="527362" name="Rectangle 2"/>
          <p:cNvSpPr>
            <a:spLocks noGrp="1" noChangeArrowheads="1"/>
          </p:cNvSpPr>
          <p:nvPr>
            <p:ph type="title"/>
          </p:nvPr>
        </p:nvSpPr>
        <p:spPr>
          <a:xfrm>
            <a:off x="685800" y="76200"/>
            <a:ext cx="7772400" cy="609600"/>
          </a:xfrm>
        </p:spPr>
        <p:txBody>
          <a:bodyPr/>
          <a:lstStyle/>
          <a:p>
            <a:r>
              <a:rPr lang="en-US" sz="3200" dirty="0" smtClean="0"/>
              <a:t>Resources</a:t>
            </a:r>
            <a:endParaRPr lang="en-US" sz="3200" dirty="0"/>
          </a:p>
        </p:txBody>
      </p:sp>
      <p:sp>
        <p:nvSpPr>
          <p:cNvPr id="527363" name="Rectangle 3"/>
          <p:cNvSpPr>
            <a:spLocks noGrp="1" noChangeArrowheads="1"/>
          </p:cNvSpPr>
          <p:nvPr>
            <p:ph type="body" idx="1"/>
          </p:nvPr>
        </p:nvSpPr>
        <p:spPr>
          <a:xfrm>
            <a:off x="228600" y="609600"/>
            <a:ext cx="8763000" cy="6248400"/>
          </a:xfrm>
        </p:spPr>
        <p:txBody>
          <a:bodyPr>
            <a:normAutofit/>
          </a:bodyPr>
          <a:lstStyle/>
          <a:p>
            <a:pPr>
              <a:lnSpc>
                <a:spcPct val="80000"/>
              </a:lnSpc>
            </a:pPr>
            <a:r>
              <a:rPr lang="en-US" sz="1600" dirty="0" smtClean="0"/>
              <a:t>Design Framework – How People Learn (HPL) &amp; Understanding by Design (</a:t>
            </a:r>
            <a:r>
              <a:rPr lang="en-US" sz="1600" dirty="0" err="1" smtClean="0"/>
              <a:t>UdB</a:t>
            </a:r>
            <a:r>
              <a:rPr lang="en-US" sz="1600" dirty="0" smtClean="0"/>
              <a:t>) Process</a:t>
            </a:r>
          </a:p>
          <a:p>
            <a:pPr lvl="1">
              <a:lnSpc>
                <a:spcPct val="80000"/>
              </a:lnSpc>
            </a:pPr>
            <a:r>
              <a:rPr lang="en-US" sz="1400" dirty="0" err="1" smtClean="0"/>
              <a:t>Bransford</a:t>
            </a:r>
            <a:r>
              <a:rPr lang="en-US" sz="1400" dirty="0" smtClean="0"/>
              <a:t>, John, </a:t>
            </a:r>
            <a:r>
              <a:rPr lang="en-US" sz="1400" dirty="0" err="1" smtClean="0"/>
              <a:t>Vye</a:t>
            </a:r>
            <a:r>
              <a:rPr lang="en-US" sz="1400" dirty="0" smtClean="0"/>
              <a:t>, Nancy, and Bateman, Helen. 2002. Creating High-Quality Learning Environments: Guidelines from Research on How People Learn. </a:t>
            </a:r>
            <a:r>
              <a:rPr lang="en-US" sz="1400" i="1" dirty="0" smtClean="0"/>
              <a:t>The Knowledge Economy and Postsecondary Education: Report of a Workshop</a:t>
            </a:r>
            <a:r>
              <a:rPr lang="en-US" sz="1400" dirty="0" smtClean="0"/>
              <a:t>. National Research Council. Committee on the Impact of the Changing Economy of the Education System. P.A. Graham and N.G. Stacey (Eds.). Center for Education. Washington, DC: National Academy Press. </a:t>
            </a:r>
            <a:r>
              <a:rPr lang="en-US" sz="1200" dirty="0" smtClean="0">
                <a:hlinkClick r:id="rId3"/>
              </a:rPr>
              <a:t>http://www.nap.edu/openbook/0309082927/html/</a:t>
            </a:r>
            <a:endParaRPr lang="en-US" sz="1200" dirty="0" smtClean="0"/>
          </a:p>
          <a:p>
            <a:pPr lvl="1">
              <a:lnSpc>
                <a:spcPct val="80000"/>
              </a:lnSpc>
            </a:pPr>
            <a:r>
              <a:rPr lang="en-US" sz="1400" dirty="0" smtClean="0"/>
              <a:t>Mayer, R. E. 2010.  </a:t>
            </a:r>
            <a:r>
              <a:rPr lang="en-US" sz="1400" i="1" dirty="0" smtClean="0"/>
              <a:t>Applying the science of learning.</a:t>
            </a:r>
            <a:r>
              <a:rPr lang="en-US" sz="1400" dirty="0" smtClean="0"/>
              <a:t>  Upper Saddle River, NJ: Pearson.</a:t>
            </a:r>
          </a:p>
          <a:p>
            <a:pPr lvl="1">
              <a:lnSpc>
                <a:spcPct val="80000"/>
              </a:lnSpc>
            </a:pPr>
            <a:r>
              <a:rPr lang="en-US" sz="1400" dirty="0" smtClean="0"/>
              <a:t>Pellegrino – Rethinking and redesigning curriculum, instruction and assessment: What contemporary research and theory suggests. </a:t>
            </a:r>
            <a:r>
              <a:rPr lang="en-US" sz="1400" dirty="0" smtClean="0">
                <a:hlinkClick r:id="rId4"/>
              </a:rPr>
              <a:t>http://www.skillscommission.org/commissioned.htm</a:t>
            </a:r>
            <a:endParaRPr lang="en-US" sz="1400" dirty="0" smtClean="0"/>
          </a:p>
          <a:p>
            <a:pPr lvl="1">
              <a:lnSpc>
                <a:spcPct val="80000"/>
              </a:lnSpc>
            </a:pPr>
            <a:r>
              <a:rPr lang="en-US" sz="1400" dirty="0" smtClean="0">
                <a:solidFill>
                  <a:srgbClr val="000000"/>
                </a:solidFill>
                <a:cs typeface="Times New Roman" pitchFamily="18" charset="0"/>
              </a:rPr>
              <a:t>Smith, K. A., Douglas, T. C., &amp; Cox, M. 2009. Supportive teaching and learning strategies in STEM education. In R. Baldwin, (Ed.). Improving the climate for undergraduate teaching in STEM fields. </a:t>
            </a:r>
            <a:r>
              <a:rPr lang="en-US" sz="1400" dirty="0" smtClean="0">
                <a:solidFill>
                  <a:srgbClr val="000000"/>
                </a:solidFill>
                <a:cs typeface="Times New Roman" pitchFamily="18" charset="0"/>
                <a:hlinkClick r:id="rId5"/>
              </a:rPr>
              <a:t>New Directions for Teaching and Learning, 117</a:t>
            </a:r>
            <a:r>
              <a:rPr lang="en-US" sz="1400" dirty="0" smtClean="0">
                <a:solidFill>
                  <a:srgbClr val="000000"/>
                </a:solidFill>
                <a:cs typeface="Times New Roman" pitchFamily="18" charset="0"/>
              </a:rPr>
              <a:t>, 19-32. San Francisco: </a:t>
            </a:r>
            <a:r>
              <a:rPr lang="en-US" sz="1400" dirty="0" err="1" smtClean="0">
                <a:solidFill>
                  <a:srgbClr val="000000"/>
                </a:solidFill>
                <a:cs typeface="Times New Roman" pitchFamily="18" charset="0"/>
              </a:rPr>
              <a:t>Jossey</a:t>
            </a:r>
            <a:r>
              <a:rPr lang="en-US" sz="1400" dirty="0" smtClean="0">
                <a:solidFill>
                  <a:srgbClr val="000000"/>
                </a:solidFill>
                <a:cs typeface="Times New Roman" pitchFamily="18" charset="0"/>
              </a:rPr>
              <a:t>-Bass.</a:t>
            </a:r>
          </a:p>
          <a:p>
            <a:pPr lvl="1">
              <a:lnSpc>
                <a:spcPct val="80000"/>
              </a:lnSpc>
            </a:pPr>
            <a:r>
              <a:rPr lang="en-US" sz="1400" dirty="0" smtClean="0"/>
              <a:t>Wiggins, G. &amp; </a:t>
            </a:r>
            <a:r>
              <a:rPr lang="en-US" sz="1400" dirty="0" err="1" smtClean="0"/>
              <a:t>McTighe</a:t>
            </a:r>
            <a:r>
              <a:rPr lang="en-US" sz="1400" dirty="0" smtClean="0"/>
              <a:t>, J. 2005. </a:t>
            </a:r>
            <a:r>
              <a:rPr lang="en-US" sz="1400" i="1" dirty="0" smtClean="0"/>
              <a:t>Understanding by Design: Expanded Second Edition</a:t>
            </a:r>
            <a:r>
              <a:rPr lang="en-US" sz="1400" dirty="0" smtClean="0"/>
              <a:t>. Prentice Hall.</a:t>
            </a:r>
          </a:p>
          <a:p>
            <a:pPr>
              <a:lnSpc>
                <a:spcPct val="80000"/>
              </a:lnSpc>
            </a:pPr>
            <a:r>
              <a:rPr lang="en-US" sz="1600" dirty="0" smtClean="0"/>
              <a:t>Content </a:t>
            </a:r>
            <a:r>
              <a:rPr lang="en-US" sz="1600" dirty="0"/>
              <a:t>Resources</a:t>
            </a:r>
          </a:p>
          <a:p>
            <a:pPr lvl="1">
              <a:lnSpc>
                <a:spcPct val="80000"/>
              </a:lnSpc>
            </a:pPr>
            <a:r>
              <a:rPr lang="en-US" sz="1400" dirty="0"/>
              <a:t>Donald, Janet. 2002. Learning to think: Disciplinary perspectives. San Francisco: </a:t>
            </a:r>
            <a:r>
              <a:rPr lang="en-US" sz="1400" dirty="0" err="1"/>
              <a:t>Jossey</a:t>
            </a:r>
            <a:r>
              <a:rPr lang="en-US" sz="1400" dirty="0"/>
              <a:t>-Bass.</a:t>
            </a:r>
          </a:p>
          <a:p>
            <a:pPr lvl="1">
              <a:lnSpc>
                <a:spcPct val="80000"/>
              </a:lnSpc>
            </a:pPr>
            <a:r>
              <a:rPr lang="en-US" sz="1400" dirty="0" err="1"/>
              <a:t>Middendorf</a:t>
            </a:r>
            <a:r>
              <a:rPr lang="en-US" sz="1400" dirty="0"/>
              <a:t>, Joan and Pace, David. 2004. Decoding the Disciplines: A Model for Helping Students Learn Disciplinary Ways of Thinking. New Directions for Teaching and Learning, 98.</a:t>
            </a:r>
          </a:p>
          <a:p>
            <a:pPr>
              <a:lnSpc>
                <a:spcPct val="80000"/>
              </a:lnSpc>
            </a:pPr>
            <a:r>
              <a:rPr lang="en-US" sz="1600" dirty="0" smtClean="0"/>
              <a:t>Cooperative </a:t>
            </a:r>
            <a:r>
              <a:rPr lang="en-US" sz="1600" dirty="0" smtClean="0"/>
              <a:t>Learning</a:t>
            </a:r>
            <a:endParaRPr lang="en-US" sz="1600" dirty="0"/>
          </a:p>
          <a:p>
            <a:pPr lvl="1">
              <a:lnSpc>
                <a:spcPct val="80000"/>
              </a:lnSpc>
            </a:pPr>
            <a:r>
              <a:rPr lang="en-US" sz="1400" dirty="0"/>
              <a:t>Cooperative Learning (Johnson, Johnson &amp; Smith</a:t>
            </a:r>
            <a:r>
              <a:rPr lang="en-US" sz="1400" dirty="0" smtClean="0"/>
              <a:t>) - </a:t>
            </a:r>
            <a:r>
              <a:rPr lang="en-US" sz="1200" dirty="0" smtClean="0"/>
              <a:t>Smith </a:t>
            </a:r>
            <a:r>
              <a:rPr lang="en-US" sz="1200" dirty="0"/>
              <a:t>web site – </a:t>
            </a:r>
            <a:r>
              <a:rPr lang="en-US" sz="1200" dirty="0">
                <a:hlinkClick r:id="rId6"/>
              </a:rPr>
              <a:t>www.ce.umn.edu/~smith</a:t>
            </a:r>
            <a:endParaRPr lang="en-US" sz="1200" dirty="0"/>
          </a:p>
          <a:p>
            <a:pPr lvl="1">
              <a:lnSpc>
                <a:spcPct val="80000"/>
              </a:lnSpc>
            </a:pPr>
            <a:r>
              <a:rPr lang="en-US" sz="1400" dirty="0" smtClean="0"/>
              <a:t>Smith (2010) Social nature of learning: From small groups to learning communities. New Directions for Teaching and Learning, 2010, 123, 11-22 [</a:t>
            </a:r>
            <a:r>
              <a:rPr lang="en-US" sz="1400" dirty="0" smtClean="0">
                <a:hlinkClick r:id="rId7"/>
              </a:rPr>
              <a:t>NDTL-123-2-Smith-Social_Basis_of_Learning-.pdf</a:t>
            </a:r>
            <a:r>
              <a:rPr lang="en-US" sz="1400" dirty="0" smtClean="0"/>
              <a:t>] </a:t>
            </a:r>
          </a:p>
          <a:p>
            <a:pPr lvl="1">
              <a:lnSpc>
                <a:spcPct val="80000"/>
              </a:lnSpc>
            </a:pPr>
            <a:r>
              <a:rPr lang="en-US" sz="1400" dirty="0" smtClean="0"/>
              <a:t>Smith, Sheppard, Johnson &amp; Johnson (2005) Pedagogies of Engagement [</a:t>
            </a:r>
            <a:r>
              <a:rPr lang="en-US" sz="1400" dirty="0" smtClean="0">
                <a:hlinkClick r:id="rId8"/>
              </a:rPr>
              <a:t>Smith-Pedagogies_of_Engagement.pdf</a:t>
            </a:r>
            <a:r>
              <a:rPr lang="en-US" sz="1400" dirty="0" smtClean="0"/>
              <a:t>] </a:t>
            </a:r>
          </a:p>
          <a:p>
            <a:pPr lvl="1">
              <a:lnSpc>
                <a:spcPct val="80000"/>
              </a:lnSpc>
            </a:pPr>
            <a:r>
              <a:rPr lang="en-US" sz="1400" dirty="0" smtClean="0"/>
              <a:t>Johnson, Johnson &amp; Smith. 1998. Cooperative </a:t>
            </a:r>
            <a:r>
              <a:rPr lang="en-US" sz="1400" dirty="0" smtClean="0"/>
              <a:t>learning returns to college: What evidence is there that it works? Change, 1998, 30 (4), 26-35. [</a:t>
            </a:r>
            <a:r>
              <a:rPr lang="en-US" sz="1400" dirty="0" smtClean="0">
                <a:hlinkClick r:id="rId9"/>
              </a:rPr>
              <a:t>CLReturnstoCollege.pdf</a:t>
            </a:r>
            <a:r>
              <a:rPr lang="en-US" sz="1400" dirty="0" smtClean="0"/>
              <a:t>] </a:t>
            </a:r>
          </a:p>
          <a:p>
            <a:pPr>
              <a:lnSpc>
                <a:spcPct val="80000"/>
              </a:lnSpc>
            </a:pPr>
            <a:r>
              <a:rPr lang="en-US" sz="1600" dirty="0" smtClean="0"/>
              <a:t>Other Resources</a:t>
            </a:r>
          </a:p>
          <a:p>
            <a:pPr lvl="1">
              <a:lnSpc>
                <a:spcPct val="80000"/>
              </a:lnSpc>
            </a:pPr>
            <a:r>
              <a:rPr lang="en-US" sz="1400" dirty="0" smtClean="0"/>
              <a:t>University of Delaware PBL web site – </a:t>
            </a:r>
            <a:r>
              <a:rPr lang="en-US" sz="1400" dirty="0" smtClean="0">
                <a:hlinkClick r:id="rId10"/>
              </a:rPr>
              <a:t>www.udel.edu/pbl</a:t>
            </a:r>
            <a:endParaRPr lang="en-US" sz="1400" dirty="0" smtClean="0"/>
          </a:p>
          <a:p>
            <a:pPr lvl="1">
              <a:lnSpc>
                <a:spcPct val="80000"/>
              </a:lnSpc>
            </a:pPr>
            <a:r>
              <a:rPr lang="en-US" sz="1400" dirty="0" smtClean="0"/>
              <a:t>PKAL – Pedagogies of Engagement – </a:t>
            </a:r>
            <a:r>
              <a:rPr lang="en-US" sz="1000" dirty="0" smtClean="0">
                <a:hlinkClick r:id="rId11"/>
              </a:rPr>
              <a:t>http://www.pkal.org/activities/PedagogiesOfEngagementSummit.cfm</a:t>
            </a:r>
            <a:endParaRPr lang="en-US" sz="1000" dirty="0" smtClean="0"/>
          </a:p>
          <a:p>
            <a:pPr lvl="1">
              <a:lnSpc>
                <a:spcPct val="80000"/>
              </a:lnSpc>
            </a:pPr>
            <a:r>
              <a:rPr lang="en-US" sz="1400" dirty="0" err="1" smtClean="0"/>
              <a:t>Fairweather</a:t>
            </a:r>
            <a:r>
              <a:rPr lang="en-US" sz="1400" dirty="0" smtClean="0"/>
              <a:t> (2008) Linking Evidence and Promising Practices in Science, Technology, Engineering, and Mathematics (STEM) Undergraduate Education</a:t>
            </a:r>
            <a:r>
              <a:rPr lang="en-US" sz="1000" dirty="0" smtClean="0"/>
              <a:t> - </a:t>
            </a:r>
            <a:r>
              <a:rPr lang="en-US" sz="1000" dirty="0" smtClean="0">
                <a:hlinkClick r:id="rId12"/>
              </a:rPr>
              <a:t>http://www7.nationalacademies.org/bose/Fairweather_CommissionedPaper.pdf</a:t>
            </a:r>
            <a:endParaRPr lang="en-US" sz="1000" dirty="0"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Title 1"/>
          <p:cNvSpPr txBox="1">
            <a:spLocks/>
          </p:cNvSpPr>
          <p:nvPr/>
        </p:nvSpPr>
        <p:spPr bwMode="auto">
          <a:xfrm>
            <a:off x="0" y="0"/>
            <a:ext cx="9144000" cy="3429000"/>
          </a:xfrm>
          <a:prstGeom prst="rect">
            <a:avLst/>
          </a:prstGeom>
          <a:noFill/>
          <a:ln w="9525">
            <a:noFill/>
            <a:miter lim="800000"/>
            <a:headEnd/>
            <a:tailEnd/>
          </a:ln>
        </p:spPr>
        <p:txBody>
          <a:bodyPr anchor="ctr"/>
          <a:lstStyle/>
          <a:p>
            <a:pPr algn="ctr" fontAlgn="base">
              <a:spcBef>
                <a:spcPct val="0"/>
              </a:spcBef>
              <a:spcAft>
                <a:spcPct val="0"/>
              </a:spcAft>
            </a:pPr>
            <a:r>
              <a:rPr lang="en-US" sz="6000" b="1" dirty="0">
                <a:solidFill>
                  <a:srgbClr val="000000"/>
                </a:solidFill>
                <a:latin typeface="Tahoma" pitchFamily="34" charset="0"/>
                <a:cs typeface="Tahoma" pitchFamily="34" charset="0"/>
              </a:rPr>
              <a:t>Thank you!</a:t>
            </a:r>
          </a:p>
          <a:p>
            <a:pPr algn="ctr" fontAlgn="base">
              <a:spcBef>
                <a:spcPct val="0"/>
              </a:spcBef>
              <a:spcAft>
                <a:spcPct val="0"/>
              </a:spcAft>
            </a:pPr>
            <a:endParaRPr lang="en-US" sz="900" b="1" dirty="0">
              <a:solidFill>
                <a:srgbClr val="000000"/>
              </a:solidFill>
              <a:latin typeface="Tahoma" pitchFamily="34" charset="0"/>
              <a:cs typeface="Tahoma" pitchFamily="34" charset="0"/>
            </a:endParaRPr>
          </a:p>
          <a:p>
            <a:pPr algn="ctr" fontAlgn="base">
              <a:spcBef>
                <a:spcPct val="0"/>
              </a:spcBef>
              <a:spcAft>
                <a:spcPct val="0"/>
              </a:spcAft>
            </a:pPr>
            <a:r>
              <a:rPr lang="en-US" sz="2400" b="1" dirty="0">
                <a:solidFill>
                  <a:srgbClr val="000000"/>
                </a:solidFill>
                <a:latin typeface="Tahoma" pitchFamily="34" charset="0"/>
                <a:cs typeface="Tahoma" pitchFamily="34" charset="0"/>
              </a:rPr>
              <a:t>An e-copy of this presentation </a:t>
            </a:r>
            <a:r>
              <a:rPr lang="en-US" sz="2400" b="1" dirty="0" smtClean="0">
                <a:solidFill>
                  <a:srgbClr val="000000"/>
                </a:solidFill>
                <a:latin typeface="Tahoma" pitchFamily="34" charset="0"/>
                <a:cs typeface="Tahoma" pitchFamily="34" charset="0"/>
              </a:rPr>
              <a:t>is posted </a:t>
            </a:r>
            <a:r>
              <a:rPr lang="en-US" sz="2400" b="1" dirty="0">
                <a:solidFill>
                  <a:srgbClr val="000000"/>
                </a:solidFill>
                <a:latin typeface="Tahoma" pitchFamily="34" charset="0"/>
                <a:cs typeface="Tahoma" pitchFamily="34" charset="0"/>
              </a:rPr>
              <a:t>to:</a:t>
            </a:r>
          </a:p>
          <a:p>
            <a:pPr algn="ctr" fontAlgn="base">
              <a:spcBef>
                <a:spcPct val="0"/>
              </a:spcBef>
              <a:spcAft>
                <a:spcPct val="0"/>
              </a:spcAft>
            </a:pPr>
            <a:r>
              <a:rPr lang="en-US" sz="2400" b="1" dirty="0">
                <a:solidFill>
                  <a:srgbClr val="000000"/>
                </a:solidFill>
                <a:latin typeface="Tahoma" pitchFamily="34" charset="0"/>
                <a:cs typeface="Tahoma" pitchFamily="34" charset="0"/>
              </a:rPr>
              <a:t>http://www.ce.umn.edu/~</a:t>
            </a:r>
            <a:r>
              <a:rPr lang="en-US" sz="2400" b="1" dirty="0" smtClean="0">
                <a:solidFill>
                  <a:srgbClr val="000000"/>
                </a:solidFill>
                <a:latin typeface="Tahoma" pitchFamily="34" charset="0"/>
                <a:cs typeface="Tahoma" pitchFamily="34" charset="0"/>
              </a:rPr>
              <a:t>smith/links.html</a:t>
            </a:r>
            <a:endParaRPr lang="en-US" sz="2400" b="1" dirty="0">
              <a:solidFill>
                <a:srgbClr val="000000"/>
              </a:solidFill>
              <a:latin typeface="Tahoma" pitchFamily="34" charset="0"/>
              <a:cs typeface="Tahoma" pitchFamily="34" charset="0"/>
            </a:endParaRPr>
          </a:p>
        </p:txBody>
      </p:sp>
      <p:sp>
        <p:nvSpPr>
          <p:cNvPr id="9" name="Rectangle 8"/>
          <p:cNvSpPr/>
          <p:nvPr/>
        </p:nvSpPr>
        <p:spPr>
          <a:xfrm>
            <a:off x="0" y="3810000"/>
            <a:ext cx="9144000" cy="304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59779" name="Text Box 73"/>
          <p:cNvSpPr txBox="1">
            <a:spLocks noChangeArrowheads="1"/>
          </p:cNvSpPr>
          <p:nvPr/>
        </p:nvSpPr>
        <p:spPr bwMode="auto">
          <a:xfrm>
            <a:off x="2209800" y="6019800"/>
            <a:ext cx="4267200" cy="461963"/>
          </a:xfrm>
          <a:prstGeom prst="rect">
            <a:avLst/>
          </a:prstGeom>
          <a:noFill/>
          <a:ln w="9525">
            <a:noFill/>
            <a:miter lim="800000"/>
            <a:headEnd/>
            <a:tailEnd/>
          </a:ln>
        </p:spPr>
        <p:txBody>
          <a:bodyPr>
            <a:spAutoFit/>
          </a:bodyPr>
          <a:lstStyle/>
          <a:p>
            <a:pPr algn="ctr" fontAlgn="base">
              <a:spcBef>
                <a:spcPct val="50000"/>
              </a:spcBef>
              <a:spcAft>
                <a:spcPct val="0"/>
              </a:spcAft>
            </a:pPr>
            <a:r>
              <a:rPr lang="en-US" sz="2400" b="1">
                <a:solidFill>
                  <a:srgbClr val="000000"/>
                </a:solidFill>
                <a:latin typeface="Tahoma" pitchFamily="34" charset="0"/>
                <a:cs typeface="Tahoma" pitchFamily="34" charset="0"/>
              </a:rPr>
              <a:t>ksmith@umn.edu</a:t>
            </a:r>
            <a:endParaRPr lang="en-US" sz="2400" b="1" i="1">
              <a:solidFill>
                <a:srgbClr val="000000"/>
              </a:solidFill>
              <a:latin typeface="Tahoma" pitchFamily="34" charset="0"/>
              <a:cs typeface="Tahoma" pitchFamily="34" charset="0"/>
            </a:endParaRPr>
          </a:p>
        </p:txBody>
      </p:sp>
      <p:sp>
        <p:nvSpPr>
          <p:cNvPr id="17" name="Rectangle 64"/>
          <p:cNvSpPr>
            <a:spLocks noChangeArrowheads="1"/>
          </p:cNvSpPr>
          <p:nvPr/>
        </p:nvSpPr>
        <p:spPr bwMode="auto">
          <a:xfrm>
            <a:off x="3505200" y="4114800"/>
            <a:ext cx="1524000" cy="1828800"/>
          </a:xfrm>
          <a:prstGeom prst="rect">
            <a:avLst/>
          </a:prstGeom>
          <a:solidFill>
            <a:schemeClr val="bg1"/>
          </a:solidFill>
          <a:ln w="9525">
            <a:solidFill>
              <a:schemeClr val="bg1">
                <a:lumMod val="50000"/>
              </a:schemeClr>
            </a:solidFill>
            <a:miter lim="800000"/>
            <a:headEnd/>
            <a:tailEnd/>
          </a:ln>
          <a:effectLst/>
        </p:spPr>
        <p:txBody>
          <a:bodyPr wrap="none" anchor="ctr"/>
          <a:lstStyle/>
          <a:p>
            <a:pPr>
              <a:defRPr/>
            </a:pPr>
            <a:endParaRPr lang="en-US">
              <a:solidFill>
                <a:srgbClr val="000000"/>
              </a:solidFill>
              <a:cs typeface="Arial" charset="0"/>
            </a:endParaRPr>
          </a:p>
        </p:txBody>
      </p:sp>
      <p:pic>
        <p:nvPicPr>
          <p:cNvPr id="459781" name="Picture 13" descr="smith-306"/>
          <p:cNvPicPr>
            <a:picLocks noChangeAspect="1" noChangeArrowheads="1"/>
          </p:cNvPicPr>
          <p:nvPr/>
        </p:nvPicPr>
        <p:blipFill>
          <a:blip r:embed="rId3" cstate="print"/>
          <a:srcRect l="16792" t="5994" r="7558" b="25175"/>
          <a:stretch>
            <a:fillRect/>
          </a:stretch>
        </p:blipFill>
        <p:spPr bwMode="auto">
          <a:xfrm>
            <a:off x="3657600" y="4267200"/>
            <a:ext cx="1193800" cy="1519238"/>
          </a:xfrm>
          <a:prstGeom prst="rect">
            <a:avLst/>
          </a:prstGeom>
          <a:noFill/>
          <a:ln w="9525">
            <a:noFill/>
            <a:miter lim="800000"/>
            <a:headEnd/>
            <a:tailEnd/>
          </a:ln>
        </p:spPr>
      </p:pic>
      <p:sp>
        <p:nvSpPr>
          <p:cNvPr id="459782" name="TextBox 18"/>
          <p:cNvSpPr txBox="1">
            <a:spLocks noChangeArrowheads="1"/>
          </p:cNvSpPr>
          <p:nvPr/>
        </p:nvSpPr>
        <p:spPr bwMode="auto">
          <a:xfrm>
            <a:off x="0" y="3429000"/>
            <a:ext cx="9144000" cy="366713"/>
          </a:xfrm>
          <a:prstGeom prst="rect">
            <a:avLst/>
          </a:prstGeom>
          <a:solidFill>
            <a:srgbClr val="5891D6"/>
          </a:solidFill>
          <a:ln w="9525">
            <a:noFill/>
            <a:miter lim="800000"/>
            <a:headEnd/>
            <a:tailEnd/>
          </a:ln>
        </p:spPr>
        <p:txBody>
          <a:bodyPr>
            <a:spAutoFit/>
          </a:bodyPr>
          <a:lstStyle/>
          <a:p>
            <a:pPr algn="ctr" fontAlgn="base">
              <a:spcBef>
                <a:spcPct val="0"/>
              </a:spcBef>
              <a:spcAft>
                <a:spcPct val="0"/>
              </a:spcAft>
            </a:pPr>
            <a:r>
              <a:rPr lang="en-US" dirty="0" smtClean="0">
                <a:solidFill>
                  <a:srgbClr val="FFFFFF"/>
                </a:solidFill>
                <a:latin typeface="Arial" charset="0"/>
                <a:cs typeface="Arial" charset="0"/>
              </a:rPr>
              <a:t>Worcester Polytechnic Technology </a:t>
            </a:r>
            <a:r>
              <a:rPr lang="en-US" dirty="0" smtClean="0">
                <a:solidFill>
                  <a:srgbClr val="FFFFFF"/>
                </a:solidFill>
                <a:latin typeface="Arial" charset="0"/>
                <a:cs typeface="Arial" charset="0"/>
              </a:rPr>
              <a:t>– </a:t>
            </a:r>
            <a:r>
              <a:rPr lang="en-US" dirty="0" smtClean="0">
                <a:solidFill>
                  <a:srgbClr val="FFFFFF"/>
                </a:solidFill>
                <a:latin typeface="Arial" charset="0"/>
                <a:cs typeface="Arial" charset="0"/>
              </a:rPr>
              <a:t>September 7</a:t>
            </a:r>
            <a:r>
              <a:rPr lang="en-US" dirty="0" smtClean="0">
                <a:solidFill>
                  <a:srgbClr val="FFFFFF"/>
                </a:solidFill>
                <a:latin typeface="Arial" charset="0"/>
                <a:cs typeface="Arial" charset="0"/>
              </a:rPr>
              <a:t>, </a:t>
            </a:r>
            <a:r>
              <a:rPr lang="en-US" dirty="0">
                <a:solidFill>
                  <a:srgbClr val="FFFFFF"/>
                </a:solidFill>
                <a:latin typeface="Arial" charset="0"/>
                <a:cs typeface="Arial" charset="0"/>
              </a:rPr>
              <a:t>2011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p:txBody>
          <a:bodyPr/>
          <a:lstStyle/>
          <a:p>
            <a:r>
              <a:rPr lang="en-US" sz="4000" smtClean="0">
                <a:latin typeface="Arial" charset="0"/>
              </a:rPr>
              <a:t>Process Metallurgy</a:t>
            </a:r>
          </a:p>
        </p:txBody>
      </p:sp>
      <p:sp>
        <p:nvSpPr>
          <p:cNvPr id="332802" name="Rectangle 3"/>
          <p:cNvSpPr>
            <a:spLocks noGrp="1" noChangeArrowheads="1"/>
          </p:cNvSpPr>
          <p:nvPr>
            <p:ph type="body" idx="1"/>
          </p:nvPr>
        </p:nvSpPr>
        <p:spPr>
          <a:xfrm>
            <a:off x="685800" y="2057400"/>
            <a:ext cx="7772400" cy="4114800"/>
          </a:xfrm>
        </p:spPr>
        <p:txBody>
          <a:bodyPr/>
          <a:lstStyle/>
          <a:p>
            <a:r>
              <a:rPr lang="en-US" smtClean="0">
                <a:latin typeface="Arial" charset="0"/>
              </a:rPr>
              <a:t>Dissolution Kinetics – liquid-solid interface</a:t>
            </a:r>
          </a:p>
          <a:p>
            <a:r>
              <a:rPr lang="en-US" smtClean="0">
                <a:latin typeface="Arial" charset="0"/>
              </a:rPr>
              <a:t>Iron Ore Desliming – solid-solid interface</a:t>
            </a:r>
          </a:p>
          <a:p>
            <a:r>
              <a:rPr lang="en-US" smtClean="0">
                <a:latin typeface="Arial" charset="0"/>
              </a:rPr>
              <a:t>Metal-oxide reduction roasting – gas-solid interface</a:t>
            </a:r>
          </a:p>
          <a:p>
            <a:endParaRPr lang="en-US" smtClean="0">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p:txBody>
          <a:bodyPr/>
          <a:lstStyle/>
          <a:p>
            <a:r>
              <a:rPr lang="en-US" smtClean="0">
                <a:latin typeface="Arial" charset="0"/>
              </a:rPr>
              <a:t>Dissolution Kinetics</a:t>
            </a:r>
          </a:p>
        </p:txBody>
      </p:sp>
      <p:sp>
        <p:nvSpPr>
          <p:cNvPr id="11272" name="Rectangle 3"/>
          <p:cNvSpPr>
            <a:spLocks noGrp="1" noChangeArrowheads="1"/>
          </p:cNvSpPr>
          <p:nvPr>
            <p:ph type="body" sz="half" idx="1"/>
          </p:nvPr>
        </p:nvSpPr>
        <p:spPr/>
        <p:txBody>
          <a:bodyPr/>
          <a:lstStyle/>
          <a:p>
            <a:r>
              <a:rPr lang="en-US" sz="2800" smtClean="0">
                <a:latin typeface="Arial" charset="0"/>
              </a:rPr>
              <a:t>Theory – Governing Equation for Mass Transport </a:t>
            </a:r>
          </a:p>
          <a:p>
            <a:r>
              <a:rPr lang="en-US" sz="2800" smtClean="0">
                <a:latin typeface="Arial" charset="0"/>
              </a:rPr>
              <a:t>Research – rotating disk </a:t>
            </a:r>
          </a:p>
          <a:p>
            <a:r>
              <a:rPr lang="en-US" sz="2800" smtClean="0">
                <a:latin typeface="Arial" charset="0"/>
              </a:rPr>
              <a:t>Practice – leaching of silver bearing metallic copper</a:t>
            </a:r>
          </a:p>
        </p:txBody>
      </p:sp>
      <p:graphicFrame>
        <p:nvGraphicFramePr>
          <p:cNvPr id="11268" name="Object 4"/>
          <p:cNvGraphicFramePr>
            <a:graphicFrameLocks noChangeAspect="1"/>
          </p:cNvGraphicFramePr>
          <p:nvPr>
            <p:ph sz="quarter" idx="2"/>
          </p:nvPr>
        </p:nvGraphicFramePr>
        <p:xfrm>
          <a:off x="5105400" y="2209800"/>
          <a:ext cx="2895600" cy="650875"/>
        </p:xfrm>
        <a:graphic>
          <a:graphicData uri="http://schemas.openxmlformats.org/presentationml/2006/ole">
            <p:oleObj spid="_x0000_s178178" name="Equation" r:id="rId4" imgW="1015920" imgH="228600" progId="Equation.3">
              <p:embed/>
            </p:oleObj>
          </a:graphicData>
        </a:graphic>
      </p:graphicFrame>
      <p:graphicFrame>
        <p:nvGraphicFramePr>
          <p:cNvPr id="11270" name="Object 6"/>
          <p:cNvGraphicFramePr>
            <a:graphicFrameLocks noChangeAspect="1"/>
          </p:cNvGraphicFramePr>
          <p:nvPr>
            <p:ph sz="quarter" idx="3"/>
          </p:nvPr>
        </p:nvGraphicFramePr>
        <p:xfrm>
          <a:off x="5257800" y="3248025"/>
          <a:ext cx="2362200" cy="1149350"/>
        </p:xfrm>
        <a:graphic>
          <a:graphicData uri="http://schemas.openxmlformats.org/presentationml/2006/ole">
            <p:oleObj spid="_x0000_s178179" name="Equation" r:id="rId5" imgW="914400" imgH="444240" progId="Equation.3">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21" name="Rectangle 2"/>
          <p:cNvSpPr>
            <a:spLocks noGrp="1" noChangeArrowheads="1"/>
          </p:cNvSpPr>
          <p:nvPr>
            <p:ph type="title"/>
          </p:nvPr>
        </p:nvSpPr>
        <p:spPr/>
        <p:txBody>
          <a:bodyPr/>
          <a:lstStyle/>
          <a:p>
            <a:r>
              <a:rPr lang="en-US" smtClean="0">
                <a:latin typeface="Arial" charset="0"/>
              </a:rPr>
              <a:t>Iron Ore Desliming</a:t>
            </a:r>
          </a:p>
        </p:txBody>
      </p:sp>
      <p:sp>
        <p:nvSpPr>
          <p:cNvPr id="337922" name="Rectangle 3"/>
          <p:cNvSpPr>
            <a:spLocks noGrp="1" noChangeArrowheads="1"/>
          </p:cNvSpPr>
          <p:nvPr>
            <p:ph type="body" idx="1"/>
          </p:nvPr>
        </p:nvSpPr>
        <p:spPr/>
        <p:txBody>
          <a:bodyPr/>
          <a:lstStyle/>
          <a:p>
            <a:r>
              <a:rPr lang="en-US" smtClean="0">
                <a:latin typeface="Arial" charset="0"/>
              </a:rPr>
              <a:t>Theory – DLVO [V(h) = V</a:t>
            </a:r>
            <a:r>
              <a:rPr lang="en-US" baseline="-25000" smtClean="0">
                <a:latin typeface="Arial" charset="0"/>
              </a:rPr>
              <a:t>A</a:t>
            </a:r>
            <a:r>
              <a:rPr lang="en-US" smtClean="0">
                <a:latin typeface="Arial" charset="0"/>
              </a:rPr>
              <a:t>(h) + V</a:t>
            </a:r>
            <a:r>
              <a:rPr lang="en-US" baseline="-25000" smtClean="0">
                <a:latin typeface="Arial" charset="0"/>
              </a:rPr>
              <a:t>R</a:t>
            </a:r>
            <a:r>
              <a:rPr lang="en-US" smtClean="0">
                <a:latin typeface="Arial" charset="0"/>
              </a:rPr>
              <a:t>(h)]</a:t>
            </a:r>
            <a:endParaRPr lang="en-US" baseline="-25000" smtClean="0">
              <a:latin typeface="Arial" charset="0"/>
            </a:endParaRPr>
          </a:p>
          <a:p>
            <a:r>
              <a:rPr lang="en-US" smtClean="0">
                <a:latin typeface="Arial" charset="0"/>
              </a:rPr>
              <a:t>Research – streaming potential</a:t>
            </a:r>
          </a:p>
          <a:p>
            <a:r>
              <a:rPr lang="en-US" smtClean="0">
                <a:latin typeface="Arial" charset="0"/>
              </a:rPr>
              <a:t>Practice – recovery of iron from low-grade Fe</a:t>
            </a:r>
            <a:r>
              <a:rPr lang="en-US" baseline="-25000" smtClean="0">
                <a:latin typeface="Arial" charset="0"/>
              </a:rPr>
              <a:t>2</a:t>
            </a:r>
            <a:r>
              <a:rPr lang="en-US" smtClean="0">
                <a:latin typeface="Arial" charset="0"/>
              </a:rPr>
              <a:t>O</a:t>
            </a:r>
            <a:r>
              <a:rPr lang="en-US" baseline="-25000" smtClean="0">
                <a:latin typeface="Arial" charset="0"/>
              </a:rPr>
              <a:t>3 </a:t>
            </a:r>
            <a:r>
              <a:rPr lang="en-US" smtClean="0">
                <a:latin typeface="Arial" charset="0"/>
              </a:rPr>
              <a:t>ores (Selective removal of silicates)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9969" name="Rectangle 2"/>
          <p:cNvSpPr>
            <a:spLocks noGrp="1" noChangeArrowheads="1"/>
          </p:cNvSpPr>
          <p:nvPr>
            <p:ph type="title"/>
          </p:nvPr>
        </p:nvSpPr>
        <p:spPr/>
        <p:txBody>
          <a:bodyPr/>
          <a:lstStyle/>
          <a:p>
            <a:r>
              <a:rPr lang="en-US" sz="4000" smtClean="0">
                <a:latin typeface="Arial" charset="0"/>
              </a:rPr>
              <a:t>Metal Oxide Reduction Roasting</a:t>
            </a:r>
          </a:p>
        </p:txBody>
      </p:sp>
      <p:sp>
        <p:nvSpPr>
          <p:cNvPr id="339970" name="Rectangle 3"/>
          <p:cNvSpPr>
            <a:spLocks noGrp="1" noChangeArrowheads="1"/>
          </p:cNvSpPr>
          <p:nvPr>
            <p:ph type="body" idx="1"/>
          </p:nvPr>
        </p:nvSpPr>
        <p:spPr/>
        <p:txBody>
          <a:bodyPr/>
          <a:lstStyle/>
          <a:p>
            <a:r>
              <a:rPr lang="en-US" smtClean="0">
                <a:latin typeface="Arial" charset="0"/>
              </a:rPr>
              <a:t>Theory – catalyzed gas-solid reactions</a:t>
            </a:r>
          </a:p>
          <a:p>
            <a:pPr>
              <a:buFontTx/>
              <a:buNone/>
            </a:pPr>
            <a:r>
              <a:rPr lang="en-US" smtClean="0">
                <a:latin typeface="Arial" charset="0"/>
              </a:rPr>
              <a:t>		</a:t>
            </a:r>
            <a:r>
              <a:rPr lang="en-US" sz="2800" smtClean="0">
                <a:latin typeface="Arial" charset="0"/>
              </a:rPr>
              <a:t>Boudouard Reaction [CO</a:t>
            </a:r>
            <a:r>
              <a:rPr lang="en-US" sz="2800" baseline="-25000" smtClean="0">
                <a:latin typeface="Arial" charset="0"/>
              </a:rPr>
              <a:t>2</a:t>
            </a:r>
            <a:r>
              <a:rPr lang="en-US" sz="2800" smtClean="0">
                <a:latin typeface="Arial" charset="0"/>
              </a:rPr>
              <a:t> + C = 2CO]</a:t>
            </a:r>
          </a:p>
          <a:p>
            <a:r>
              <a:rPr lang="en-US" smtClean="0">
                <a:latin typeface="Arial" charset="0"/>
              </a:rPr>
              <a:t>Research method – thermogravimetric analysis</a:t>
            </a:r>
          </a:p>
          <a:p>
            <a:r>
              <a:rPr lang="en-US" smtClean="0">
                <a:latin typeface="Arial" charset="0"/>
              </a:rPr>
              <a:t>Practice – extraction of Ti from FeTiO</a:t>
            </a:r>
            <a:r>
              <a:rPr lang="en-US" baseline="-25000" smtClean="0">
                <a:latin typeface="Arial" charset="0"/>
              </a:rPr>
              <a:t>3</a:t>
            </a:r>
            <a:r>
              <a:rPr lang="en-US" smtClean="0">
                <a:latin typeface="Arial" charset="0"/>
              </a:rPr>
              <a:t>, Al from Al</a:t>
            </a:r>
            <a:r>
              <a:rPr lang="en-US" baseline="-25000" smtClean="0">
                <a:latin typeface="Arial" charset="0"/>
              </a:rPr>
              <a:t>2</a:t>
            </a:r>
            <a:r>
              <a:rPr lang="en-US" smtClean="0">
                <a:latin typeface="Arial" charset="0"/>
              </a:rPr>
              <a:t>O</a:t>
            </a:r>
            <a:r>
              <a:rPr lang="en-US" baseline="-25000" smtClean="0">
                <a:latin typeface="Arial" charset="0"/>
              </a:rPr>
              <a:t>3</a:t>
            </a:r>
            <a:r>
              <a:rPr lang="en-US" smtClean="0">
                <a:latin typeface="Arial" charset="0"/>
              </a:rPr>
              <a:t> – bearing minerals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1486</TotalTime>
  <Words>3730</Words>
  <Application>Microsoft Office PowerPoint</Application>
  <PresentationFormat>On-screen Show (4:3)</PresentationFormat>
  <Paragraphs>615</Paragraphs>
  <Slides>56</Slides>
  <Notes>56</Notes>
  <HiddenSlides>5</HiddenSlides>
  <MMClips>0</MMClips>
  <ScaleCrop>false</ScaleCrop>
  <HeadingPairs>
    <vt:vector size="6" baseType="variant">
      <vt:variant>
        <vt:lpstr>Theme</vt:lpstr>
      </vt:variant>
      <vt:variant>
        <vt:i4>15</vt:i4>
      </vt:variant>
      <vt:variant>
        <vt:lpstr>Embedded OLE Servers</vt:lpstr>
      </vt:variant>
      <vt:variant>
        <vt:i4>2</vt:i4>
      </vt:variant>
      <vt:variant>
        <vt:lpstr>Slide Titles</vt:lpstr>
      </vt:variant>
      <vt:variant>
        <vt:i4>56</vt:i4>
      </vt:variant>
    </vt:vector>
  </HeadingPairs>
  <TitlesOfParts>
    <vt:vector size="73" baseType="lpstr">
      <vt:lpstr>Blank Presentation</vt:lpstr>
      <vt:lpstr>1_Blank Presentation</vt:lpstr>
      <vt:lpstr>1_Default Design</vt:lpstr>
      <vt:lpstr>9_Blank Presentation</vt:lpstr>
      <vt:lpstr>Default Design</vt:lpstr>
      <vt:lpstr>7_Blank Presentation</vt:lpstr>
      <vt:lpstr>9_Office Theme</vt:lpstr>
      <vt:lpstr>4_Blank Presentation</vt:lpstr>
      <vt:lpstr>8_Blank Presentation</vt:lpstr>
      <vt:lpstr>5_Office Theme</vt:lpstr>
      <vt:lpstr>Office Theme</vt:lpstr>
      <vt:lpstr>10_Blank Presentation</vt:lpstr>
      <vt:lpstr>2_Office Theme</vt:lpstr>
      <vt:lpstr>7_Default Design</vt:lpstr>
      <vt:lpstr>1_Office Theme</vt:lpstr>
      <vt:lpstr>Equation</vt:lpstr>
      <vt:lpstr>Drawing</vt:lpstr>
      <vt:lpstr>Evidence-Based Practices for  Innovative Education</vt:lpstr>
      <vt:lpstr>Reflection and Dialogue</vt:lpstr>
      <vt:lpstr>Slide 3</vt:lpstr>
      <vt:lpstr>Slide 4</vt:lpstr>
      <vt:lpstr>Slide 5</vt:lpstr>
      <vt:lpstr>Process Metallurgy</vt:lpstr>
      <vt:lpstr>Dissolution Kinetics</vt:lpstr>
      <vt:lpstr>Iron Ore Desliming</vt:lpstr>
      <vt:lpstr>Metal Oxide Reduction Roasting</vt:lpstr>
      <vt:lpstr>First Teaching Experience</vt:lpstr>
      <vt:lpstr>Slide 11</vt:lpstr>
      <vt:lpstr>Engineering Education</vt:lpstr>
      <vt:lpstr>University of Minnesota College of Education Social, Psychological and Philosophical Foundations of Education</vt:lpstr>
      <vt:lpstr>Slide 14</vt:lpstr>
      <vt:lpstr>Slide 15</vt:lpstr>
      <vt:lpstr>What do we do about these pathologies?</vt:lpstr>
      <vt:lpstr>Seven Principles for Good Practice in Undergraduate Education</vt:lpstr>
      <vt:lpstr>Student Engagement Research Evidence</vt:lpstr>
      <vt:lpstr>Slide 19</vt:lpstr>
      <vt:lpstr>Slide 20</vt:lpstr>
      <vt:lpstr>Slide 21</vt:lpstr>
      <vt:lpstr>Slide 22</vt:lpstr>
      <vt:lpstr>Slide 23</vt:lpstr>
      <vt:lpstr>Slide 24</vt:lpstr>
      <vt:lpstr>Slide 25</vt:lpstr>
      <vt:lpstr>Understanding by Design  Wiggins &amp; McTighe (1997, 2005)</vt:lpstr>
      <vt:lpstr>Slide 27</vt:lpstr>
      <vt:lpstr>Slide 28</vt:lpstr>
      <vt:lpstr>Cooperative Learning</vt:lpstr>
      <vt:lpstr>Lewin’s Contributions</vt:lpstr>
      <vt:lpstr>Slide 31</vt:lpstr>
      <vt:lpstr>Slide 32</vt:lpstr>
      <vt:lpstr>Slide 33</vt:lpstr>
      <vt:lpstr>Slide 34</vt:lpstr>
      <vt:lpstr>Pedagogies of Engagement</vt:lpstr>
      <vt:lpstr>The Active Learning Continuum</vt:lpstr>
      <vt:lpstr>Slide 37</vt:lpstr>
      <vt:lpstr>Slide 38</vt:lpstr>
      <vt:lpstr>Slide 39</vt:lpstr>
      <vt:lpstr>Slide 40</vt:lpstr>
      <vt:lpstr>Slide 41</vt:lpstr>
      <vt:lpstr>Slide 42</vt:lpstr>
      <vt:lpstr>Cooperative Learning Adopted The American College Teacher:  National Norms for 2007-2008</vt:lpstr>
      <vt:lpstr>Celebration of Two Major ASEE Milestones</vt:lpstr>
      <vt:lpstr>One BIG Idea; Two Perspectives</vt:lpstr>
      <vt:lpstr>Slide 46</vt:lpstr>
      <vt:lpstr>Slide 47</vt:lpstr>
      <vt:lpstr>*Education Innovation</vt:lpstr>
      <vt:lpstr>Reflection and Dialogue</vt:lpstr>
      <vt:lpstr>Slide 50</vt:lpstr>
      <vt:lpstr>College Teaching:   What do we know about it?</vt:lpstr>
      <vt:lpstr>Slide 52</vt:lpstr>
      <vt:lpstr>Slide 53</vt:lpstr>
      <vt:lpstr>Slide 54</vt:lpstr>
      <vt:lpstr>Resources</vt:lpstr>
      <vt:lpstr>Slide 56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Elements of Effective Teaching</dc:title>
  <dc:creator>Karl Smith</dc:creator>
  <cp:lastModifiedBy>Karl Smith</cp:lastModifiedBy>
  <cp:revision>29</cp:revision>
  <dcterms:created xsi:type="dcterms:W3CDTF">2010-10-23T17:38:44Z</dcterms:created>
  <dcterms:modified xsi:type="dcterms:W3CDTF">2011-09-04T01:56:32Z</dcterms:modified>
</cp:coreProperties>
</file>