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8.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9.xml" ContentType="application/vnd.openxmlformats-officedocument.presentationml.tags+xml"/>
  <Override PartName="/ppt/notesSlides/notesSlide55.xml" ContentType="application/vnd.openxmlformats-officedocument.presentationml.notesSlide+xml"/>
  <Override PartName="/ppt/tags/tag20.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1.xml" ContentType="application/vnd.openxmlformats-officedocument.presentationml.tags+xml"/>
  <Override PartName="/ppt/notesSlides/notesSlide58.xml" ContentType="application/vnd.openxmlformats-officedocument.presentationml.notesSlide+xml"/>
  <Override PartName="/ppt/tags/tag22.xml" ContentType="application/vnd.openxmlformats-officedocument.presentationml.tags+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31" r:id="rId4"/>
    <p:sldMasterId id="2147483746" r:id="rId5"/>
    <p:sldMasterId id="2147483779" r:id="rId6"/>
    <p:sldMasterId id="2147483794" r:id="rId7"/>
    <p:sldMasterId id="2147483923" r:id="rId8"/>
    <p:sldMasterId id="2147483947" r:id="rId9"/>
    <p:sldMasterId id="2147483975" r:id="rId10"/>
    <p:sldMasterId id="2147484026" r:id="rId11"/>
    <p:sldMasterId id="2147484082" r:id="rId12"/>
    <p:sldMasterId id="2147484096" r:id="rId13"/>
    <p:sldMasterId id="2147484111" r:id="rId14"/>
    <p:sldMasterId id="2147484126" r:id="rId15"/>
  </p:sldMasterIdLst>
  <p:notesMasterIdLst>
    <p:notesMasterId r:id="rId79"/>
  </p:notesMasterIdLst>
  <p:handoutMasterIdLst>
    <p:handoutMasterId r:id="rId80"/>
  </p:handoutMasterIdLst>
  <p:sldIdLst>
    <p:sldId id="259" r:id="rId16"/>
    <p:sldId id="430" r:id="rId17"/>
    <p:sldId id="431" r:id="rId18"/>
    <p:sldId id="432" r:id="rId19"/>
    <p:sldId id="433" r:id="rId20"/>
    <p:sldId id="434" r:id="rId21"/>
    <p:sldId id="438" r:id="rId22"/>
    <p:sldId id="435" r:id="rId23"/>
    <p:sldId id="436" r:id="rId24"/>
    <p:sldId id="437" r:id="rId25"/>
    <p:sldId id="439" r:id="rId26"/>
    <p:sldId id="440" r:id="rId27"/>
    <p:sldId id="441" r:id="rId28"/>
    <p:sldId id="442" r:id="rId29"/>
    <p:sldId id="443" r:id="rId30"/>
    <p:sldId id="444" r:id="rId31"/>
    <p:sldId id="445" r:id="rId32"/>
    <p:sldId id="446" r:id="rId33"/>
    <p:sldId id="447" r:id="rId34"/>
    <p:sldId id="448" r:id="rId35"/>
    <p:sldId id="515" r:id="rId36"/>
    <p:sldId id="449" r:id="rId37"/>
    <p:sldId id="450" r:id="rId38"/>
    <p:sldId id="451" r:id="rId39"/>
    <p:sldId id="525" r:id="rId40"/>
    <p:sldId id="526" r:id="rId41"/>
    <p:sldId id="527" r:id="rId42"/>
    <p:sldId id="452" r:id="rId43"/>
    <p:sldId id="453" r:id="rId44"/>
    <p:sldId id="454" r:id="rId45"/>
    <p:sldId id="455" r:id="rId46"/>
    <p:sldId id="456" r:id="rId47"/>
    <p:sldId id="457" r:id="rId48"/>
    <p:sldId id="458" r:id="rId49"/>
    <p:sldId id="459" r:id="rId50"/>
    <p:sldId id="531" r:id="rId51"/>
    <p:sldId id="530" r:id="rId52"/>
    <p:sldId id="532" r:id="rId53"/>
    <p:sldId id="533" r:id="rId54"/>
    <p:sldId id="534" r:id="rId55"/>
    <p:sldId id="460" r:id="rId56"/>
    <p:sldId id="461" r:id="rId57"/>
    <p:sldId id="509" r:id="rId58"/>
    <p:sldId id="510" r:id="rId59"/>
    <p:sldId id="524" r:id="rId60"/>
    <p:sldId id="528" r:id="rId61"/>
    <p:sldId id="529" r:id="rId62"/>
    <p:sldId id="462" r:id="rId63"/>
    <p:sldId id="463" r:id="rId64"/>
    <p:sldId id="464" r:id="rId65"/>
    <p:sldId id="465" r:id="rId66"/>
    <p:sldId id="466" r:id="rId67"/>
    <p:sldId id="467" r:id="rId68"/>
    <p:sldId id="468" r:id="rId69"/>
    <p:sldId id="469" r:id="rId70"/>
    <p:sldId id="470" r:id="rId71"/>
    <p:sldId id="471" r:id="rId72"/>
    <p:sldId id="472" r:id="rId73"/>
    <p:sldId id="473" r:id="rId74"/>
    <p:sldId id="474" r:id="rId75"/>
    <p:sldId id="504" r:id="rId76"/>
    <p:sldId id="505" r:id="rId77"/>
    <p:sldId id="50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4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58648111332003E-2"/>
          <c:y val="8.3969465648856115E-2"/>
          <c:w val="0.84493041749503606"/>
          <c:h val="0.76335877862595425"/>
        </c:manualLayout>
      </c:layout>
      <c:barChart>
        <c:barDir val="col"/>
        <c:grouping val="clustered"/>
        <c:varyColors val="0"/>
        <c:ser>
          <c:idx val="0"/>
          <c:order val="0"/>
          <c:tx>
            <c:strRef>
              <c:f>Sheet1!$C$5</c:f>
              <c:strCache>
                <c:ptCount val="1"/>
                <c:pt idx="0">
                  <c:v>1</c:v>
                </c:pt>
              </c:strCache>
            </c:strRef>
          </c:tx>
          <c:spPr>
            <a:solidFill>
              <a:srgbClr val="9999FF"/>
            </a:solidFill>
            <a:ln w="20094">
              <a:solidFill>
                <a:srgbClr val="000000"/>
              </a:solidFill>
              <a:prstDash val="solid"/>
            </a:ln>
          </c:spPr>
          <c:invertIfNegative val="0"/>
          <c:cat>
            <c:strRef>
              <c:f>Sheet1!$B$6:$B$8</c:f>
              <c:strCache>
                <c:ptCount val="3"/>
                <c:pt idx="0">
                  <c:v>Q4</c:v>
                </c:pt>
                <c:pt idx="1">
                  <c:v>Q5</c:v>
                </c:pt>
                <c:pt idx="2">
                  <c:v>Q6</c:v>
                </c:pt>
              </c:strCache>
            </c:strRef>
          </c:cat>
          <c:val>
            <c:numRef>
              <c:f>Sheet1!$C$6:$C$8</c:f>
              <c:numCache>
                <c:formatCode>General</c:formatCode>
                <c:ptCount val="3"/>
                <c:pt idx="0">
                  <c:v>0</c:v>
                </c:pt>
                <c:pt idx="1">
                  <c:v>0</c:v>
                </c:pt>
                <c:pt idx="2">
                  <c:v>0</c:v>
                </c:pt>
              </c:numCache>
            </c:numRef>
          </c:val>
        </c:ser>
        <c:ser>
          <c:idx val="1"/>
          <c:order val="1"/>
          <c:tx>
            <c:strRef>
              <c:f>Sheet1!$D$5</c:f>
              <c:strCache>
                <c:ptCount val="1"/>
                <c:pt idx="0">
                  <c:v>2</c:v>
                </c:pt>
              </c:strCache>
            </c:strRef>
          </c:tx>
          <c:spPr>
            <a:solidFill>
              <a:srgbClr val="993366"/>
            </a:solidFill>
            <a:ln w="20094">
              <a:solidFill>
                <a:srgbClr val="000000"/>
              </a:solidFill>
              <a:prstDash val="solid"/>
            </a:ln>
          </c:spPr>
          <c:invertIfNegative val="0"/>
          <c:cat>
            <c:strRef>
              <c:f>Sheet1!$B$6:$B$8</c:f>
              <c:strCache>
                <c:ptCount val="3"/>
                <c:pt idx="0">
                  <c:v>Q4</c:v>
                </c:pt>
                <c:pt idx="1">
                  <c:v>Q5</c:v>
                </c:pt>
                <c:pt idx="2">
                  <c:v>Q6</c:v>
                </c:pt>
              </c:strCache>
            </c:strRef>
          </c:cat>
          <c:val>
            <c:numRef>
              <c:f>Sheet1!$D$6:$D$8</c:f>
              <c:numCache>
                <c:formatCode>General</c:formatCode>
                <c:ptCount val="3"/>
                <c:pt idx="0">
                  <c:v>6</c:v>
                </c:pt>
                <c:pt idx="1">
                  <c:v>3</c:v>
                </c:pt>
                <c:pt idx="2">
                  <c:v>2</c:v>
                </c:pt>
              </c:numCache>
            </c:numRef>
          </c:val>
        </c:ser>
        <c:ser>
          <c:idx val="2"/>
          <c:order val="2"/>
          <c:tx>
            <c:strRef>
              <c:f>Sheet1!$E$5</c:f>
              <c:strCache>
                <c:ptCount val="1"/>
                <c:pt idx="0">
                  <c:v>3</c:v>
                </c:pt>
              </c:strCache>
            </c:strRef>
          </c:tx>
          <c:spPr>
            <a:solidFill>
              <a:srgbClr val="FFFFCC"/>
            </a:solidFill>
            <a:ln w="20094">
              <a:solidFill>
                <a:srgbClr val="000000"/>
              </a:solidFill>
              <a:prstDash val="solid"/>
            </a:ln>
          </c:spPr>
          <c:invertIfNegative val="0"/>
          <c:cat>
            <c:strRef>
              <c:f>Sheet1!$B$6:$B$8</c:f>
              <c:strCache>
                <c:ptCount val="3"/>
                <c:pt idx="0">
                  <c:v>Q4</c:v>
                </c:pt>
                <c:pt idx="1">
                  <c:v>Q5</c:v>
                </c:pt>
                <c:pt idx="2">
                  <c:v>Q6</c:v>
                </c:pt>
              </c:strCache>
            </c:strRef>
          </c:cat>
          <c:val>
            <c:numRef>
              <c:f>Sheet1!$E$6:$E$8</c:f>
              <c:numCache>
                <c:formatCode>General</c:formatCode>
                <c:ptCount val="3"/>
                <c:pt idx="0">
                  <c:v>21</c:v>
                </c:pt>
                <c:pt idx="1">
                  <c:v>8</c:v>
                </c:pt>
                <c:pt idx="2">
                  <c:v>11</c:v>
                </c:pt>
              </c:numCache>
            </c:numRef>
          </c:val>
        </c:ser>
        <c:ser>
          <c:idx val="3"/>
          <c:order val="3"/>
          <c:tx>
            <c:strRef>
              <c:f>Sheet1!$F$5</c:f>
              <c:strCache>
                <c:ptCount val="1"/>
                <c:pt idx="0">
                  <c:v>4</c:v>
                </c:pt>
              </c:strCache>
            </c:strRef>
          </c:tx>
          <c:spPr>
            <a:solidFill>
              <a:srgbClr val="CCFFFF"/>
            </a:solidFill>
            <a:ln w="20094">
              <a:solidFill>
                <a:srgbClr val="000000"/>
              </a:solidFill>
              <a:prstDash val="solid"/>
            </a:ln>
          </c:spPr>
          <c:invertIfNegative val="0"/>
          <c:cat>
            <c:strRef>
              <c:f>Sheet1!$B$6:$B$8</c:f>
              <c:strCache>
                <c:ptCount val="3"/>
                <c:pt idx="0">
                  <c:v>Q4</c:v>
                </c:pt>
                <c:pt idx="1">
                  <c:v>Q5</c:v>
                </c:pt>
                <c:pt idx="2">
                  <c:v>Q6</c:v>
                </c:pt>
              </c:strCache>
            </c:strRef>
          </c:cat>
          <c:val>
            <c:numRef>
              <c:f>Sheet1!$F$6:$F$8</c:f>
              <c:numCache>
                <c:formatCode>General</c:formatCode>
                <c:ptCount val="3"/>
                <c:pt idx="0">
                  <c:v>3</c:v>
                </c:pt>
                <c:pt idx="1">
                  <c:v>13</c:v>
                </c:pt>
                <c:pt idx="2">
                  <c:v>10</c:v>
                </c:pt>
              </c:numCache>
            </c:numRef>
          </c:val>
        </c:ser>
        <c:ser>
          <c:idx val="4"/>
          <c:order val="4"/>
          <c:tx>
            <c:strRef>
              <c:f>Sheet1!$G$5</c:f>
              <c:strCache>
                <c:ptCount val="1"/>
                <c:pt idx="0">
                  <c:v>5</c:v>
                </c:pt>
              </c:strCache>
            </c:strRef>
          </c:tx>
          <c:spPr>
            <a:solidFill>
              <a:srgbClr val="660066"/>
            </a:solidFill>
            <a:ln w="20094">
              <a:solidFill>
                <a:srgbClr val="000000"/>
              </a:solidFill>
              <a:prstDash val="solid"/>
            </a:ln>
          </c:spPr>
          <c:invertIfNegative val="0"/>
          <c:cat>
            <c:strRef>
              <c:f>Sheet1!$B$6:$B$8</c:f>
              <c:strCache>
                <c:ptCount val="3"/>
                <c:pt idx="0">
                  <c:v>Q4</c:v>
                </c:pt>
                <c:pt idx="1">
                  <c:v>Q5</c:v>
                </c:pt>
                <c:pt idx="2">
                  <c:v>Q6</c:v>
                </c:pt>
              </c:strCache>
            </c:strRef>
          </c:cat>
          <c:val>
            <c:numRef>
              <c:f>Sheet1!$G$6:$G$8</c:f>
              <c:numCache>
                <c:formatCode>General</c:formatCode>
                <c:ptCount val="3"/>
                <c:pt idx="0">
                  <c:v>1</c:v>
                </c:pt>
                <c:pt idx="1">
                  <c:v>10</c:v>
                </c:pt>
                <c:pt idx="2">
                  <c:v>7</c:v>
                </c:pt>
              </c:numCache>
            </c:numRef>
          </c:val>
        </c:ser>
        <c:dLbls>
          <c:showLegendKey val="0"/>
          <c:showVal val="0"/>
          <c:showCatName val="0"/>
          <c:showSerName val="0"/>
          <c:showPercent val="0"/>
          <c:showBubbleSize val="0"/>
        </c:dLbls>
        <c:gapWidth val="150"/>
        <c:axId val="109146112"/>
        <c:axId val="109147648"/>
      </c:barChart>
      <c:catAx>
        <c:axId val="109146112"/>
        <c:scaling>
          <c:orientation val="minMax"/>
        </c:scaling>
        <c:delete val="0"/>
        <c:axPos val="b"/>
        <c:numFmt formatCode="General" sourceLinked="1"/>
        <c:majorTickMark val="out"/>
        <c:minorTickMark val="none"/>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109147648"/>
        <c:crosses val="autoZero"/>
        <c:auto val="1"/>
        <c:lblAlgn val="ctr"/>
        <c:lblOffset val="100"/>
        <c:tickLblSkip val="1"/>
        <c:tickMarkSkip val="1"/>
        <c:noMultiLvlLbl val="0"/>
      </c:catAx>
      <c:valAx>
        <c:axId val="109147648"/>
        <c:scaling>
          <c:orientation val="minMax"/>
        </c:scaling>
        <c:delete val="0"/>
        <c:axPos val="l"/>
        <c:majorGridlines>
          <c:spPr>
            <a:ln w="5023">
              <a:solidFill>
                <a:srgbClr val="000000"/>
              </a:solidFill>
              <a:prstDash val="solid"/>
            </a:ln>
          </c:spPr>
        </c:majorGridlines>
        <c:numFmt formatCode="General" sourceLinked="1"/>
        <c:majorTickMark val="out"/>
        <c:minorTickMark val="none"/>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109146112"/>
        <c:crosses val="autoZero"/>
        <c:crossBetween val="between"/>
      </c:valAx>
      <c:spPr>
        <a:solidFill>
          <a:srgbClr val="C0C0C0"/>
        </a:solidFill>
        <a:ln w="20094">
          <a:solidFill>
            <a:srgbClr val="808080"/>
          </a:solidFill>
          <a:prstDash val="solid"/>
        </a:ln>
      </c:spPr>
    </c:plotArea>
    <c:legend>
      <c:legendPos val="r"/>
      <c:layout>
        <c:manualLayout>
          <c:xMode val="edge"/>
          <c:yMode val="edge"/>
          <c:x val="0.93836978131212656"/>
          <c:y val="0.25954198473282442"/>
          <c:w val="5.3677932405566592E-2"/>
          <c:h val="0.40458015267175584"/>
        </c:manualLayout>
      </c:layout>
      <c:overlay val="0"/>
      <c:spPr>
        <a:solidFill>
          <a:srgbClr val="FFFFFF"/>
        </a:solidFill>
        <a:ln w="5023">
          <a:solidFill>
            <a:srgbClr val="000000"/>
          </a:solidFill>
          <a:prstDash val="solid"/>
        </a:ln>
      </c:spPr>
      <c:txPr>
        <a:bodyPr/>
        <a:lstStyle/>
        <a:p>
          <a:pPr>
            <a:defRPr sz="1377"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5023">
      <a:solidFill>
        <a:srgbClr val="000000"/>
      </a:solidFill>
      <a:prstDash val="solid"/>
    </a:ln>
  </c:spPr>
  <c:txPr>
    <a:bodyPr/>
    <a:lstStyle/>
    <a:p>
      <a:pPr>
        <a:defRPr sz="1503"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6E9771-23EC-4B53-900C-2CCCBD869B92}" type="datetimeFigureOut">
              <a:rPr lang="en-US" smtClean="0"/>
              <a:pPr/>
              <a:t>10/9/2014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A2294-AE1D-4A9C-81AE-6BA7BB56E696}" type="slidenum">
              <a:rPr lang="en-US" smtClean="0"/>
              <a:pPr/>
              <a:t>‹#›</a:t>
            </a:fld>
            <a:endParaRPr lang="en-US"/>
          </a:p>
        </p:txBody>
      </p:sp>
    </p:spTree>
    <p:extLst>
      <p:ext uri="{BB962C8B-B14F-4D97-AF65-F5344CB8AC3E}">
        <p14:creationId xmlns:p14="http://schemas.microsoft.com/office/powerpoint/2010/main" val="402324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91DD3-4999-4708-8919-F0262AE04323}" type="datetimeFigureOut">
              <a:rPr lang="en-US" smtClean="0"/>
              <a:pPr/>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65F0-E62D-400A-8B21-2C194ADE5513}" type="slidenum">
              <a:rPr lang="en-US" smtClean="0"/>
              <a:pPr/>
              <a:t>‹#›</a:t>
            </a:fld>
            <a:endParaRPr lang="en-US"/>
          </a:p>
        </p:txBody>
      </p:sp>
    </p:spTree>
    <p:extLst>
      <p:ext uri="{BB962C8B-B14F-4D97-AF65-F5344CB8AC3E}">
        <p14:creationId xmlns:p14="http://schemas.microsoft.com/office/powerpoint/2010/main" val="253694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9132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pPr defTabSz="905873"/>
            <a:fld id="{5F98487F-4D5B-4BDC-A3A5-19AC733378E6}" type="slidenum">
              <a:rPr lang="en-US" smtClean="0">
                <a:solidFill>
                  <a:prstClr val="black"/>
                </a:solidFill>
              </a:rPr>
              <a:pPr defTabSz="905873"/>
              <a:t>12</a:t>
            </a:fld>
            <a:endParaRPr lang="en-US" smtClean="0">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r>
              <a:rPr lang="en-US" smtClean="0"/>
              <a:t>My process metallurgy experience was at interfaces, which I think helped position me for work at the engineering and education interface</a:t>
            </a:r>
          </a:p>
        </p:txBody>
      </p:sp>
    </p:spTree>
    <p:extLst>
      <p:ext uri="{BB962C8B-B14F-4D97-AF65-F5344CB8AC3E}">
        <p14:creationId xmlns:p14="http://schemas.microsoft.com/office/powerpoint/2010/main" val="59987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pPr defTabSz="905873"/>
            <a:fld id="{653E7D12-8D41-480C-BCDA-20CB198ECE17}" type="slidenum">
              <a:rPr lang="en-US" smtClean="0">
                <a:solidFill>
                  <a:prstClr val="black"/>
                </a:solidFill>
              </a:rPr>
              <a:pPr defTabSz="905873"/>
              <a:t>13</a:t>
            </a:fld>
            <a:endParaRPr lang="en-US" smtClean="0">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7400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p:spPr>
        <p:txBody>
          <a:bodyPr/>
          <a:lstStyle/>
          <a:p>
            <a:pPr defTabSz="905873"/>
            <a:fld id="{B0CA5AAD-E08B-44D9-A55A-2AC3C40B5618}" type="slidenum">
              <a:rPr lang="en-US" smtClean="0">
                <a:solidFill>
                  <a:prstClr val="black"/>
                </a:solidFill>
              </a:rPr>
              <a:pPr defTabSz="905873"/>
              <a:t>14</a:t>
            </a:fld>
            <a:endParaRPr lang="en-US" smtClean="0">
              <a:solidFill>
                <a:prstClr val="black"/>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883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pPr defTabSz="905873"/>
            <a:fld id="{2F2A4B82-F49B-41C4-96C8-ED5E7E4DC7E2}" type="slidenum">
              <a:rPr lang="en-US" smtClean="0">
                <a:solidFill>
                  <a:prstClr val="black"/>
                </a:solidFill>
              </a:rPr>
              <a:pPr defTabSz="905873"/>
              <a:t>15</a:t>
            </a:fld>
            <a:endParaRPr lang="en-US" smtClean="0">
              <a:solidFill>
                <a:prstClr val="black"/>
              </a:solidFill>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570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pPr defTabSz="905873"/>
            <a:fld id="{F522668F-FBB0-48E5-A0B6-C684634B3743}" type="slidenum">
              <a:rPr lang="en-US" smtClean="0">
                <a:solidFill>
                  <a:prstClr val="black"/>
                </a:solidFill>
              </a:rPr>
              <a:pPr defTabSz="905873"/>
              <a:t>16</a:t>
            </a:fld>
            <a:endParaRPr lang="en-US" smtClean="0">
              <a:solidFill>
                <a:prstClr val="black"/>
              </a:solidFill>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86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935253" y="4416110"/>
            <a:ext cx="5139898" cy="4184015"/>
          </a:xfrm>
          <a:prstGeom prst="rect">
            <a:avLst/>
          </a:prstGeom>
          <a:noFill/>
          <a:ln w="9525">
            <a:noFill/>
            <a:miter lim="800000"/>
            <a:headEnd/>
            <a:tailEnd/>
          </a:ln>
        </p:spPr>
        <p:txBody>
          <a:bodyPr wrap="none" lIns="0" tIns="0" rIns="0" bIns="0"/>
          <a:lstStyle/>
          <a:p>
            <a:pPr defTabSz="969455" eaLnBrk="0" hangingPunct="0"/>
            <a:r>
              <a:rPr lang="en-US" sz="1300" dirty="0">
                <a:solidFill>
                  <a:srgbClr val="000000"/>
                </a:solidFill>
              </a:rPr>
              <a:t>8:30-9:30?Take copies of Active </a:t>
            </a:r>
            <a:r>
              <a:rPr lang="en-US" sz="1300" dirty="0" err="1">
                <a:solidFill>
                  <a:srgbClr val="000000"/>
                </a:solidFill>
              </a:rPr>
              <a:t>Lrn</a:t>
            </a:r>
            <a:r>
              <a:rPr lang="en-US" sz="1300" dirty="0">
                <a:solidFill>
                  <a:srgbClr val="000000"/>
                </a:solidFill>
              </a:rPr>
              <a:t>, HTMI, New Paradigms, </a:t>
            </a:r>
          </a:p>
        </p:txBody>
      </p:sp>
    </p:spTree>
    <p:extLst>
      <p:ext uri="{BB962C8B-B14F-4D97-AF65-F5344CB8AC3E}">
        <p14:creationId xmlns:p14="http://schemas.microsoft.com/office/powerpoint/2010/main" val="352860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p:spPr>
        <p:txBody>
          <a:bodyPr/>
          <a:lstStyle/>
          <a:p>
            <a:pPr defTabSz="995712"/>
            <a:fld id="{18237D1C-1B3E-4B4B-AC9F-CD890860DDF4}" type="slidenum">
              <a:rPr lang="en-US" smtClean="0">
                <a:solidFill>
                  <a:prstClr val="black"/>
                </a:solidFill>
              </a:rPr>
              <a:pPr defTabSz="995712"/>
              <a:t>18</a:t>
            </a:fld>
            <a:endParaRPr lang="en-US" dirty="0" smtClean="0">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6472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0230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1" name="Rectangle 2"/>
          <p:cNvSpPr>
            <a:spLocks noChangeArrowheads="1"/>
          </p:cNvSpPr>
          <p:nvPr/>
        </p:nvSpPr>
        <p:spPr bwMode="auto">
          <a:xfrm>
            <a:off x="935675" y="4417042"/>
            <a:ext cx="5139060" cy="4181714"/>
          </a:xfrm>
          <a:prstGeom prst="rect">
            <a:avLst/>
          </a:prstGeom>
          <a:noFill/>
          <a:ln w="9525">
            <a:noFill/>
            <a:miter lim="800000"/>
            <a:headEnd/>
            <a:tailEnd/>
          </a:ln>
        </p:spPr>
        <p:txBody>
          <a:bodyPr wrap="none" lIns="0" tIns="0" rIns="0" bIns="0"/>
          <a:lstStyle/>
          <a:p>
            <a:pPr defTabSz="994030" eaLnBrk="0" fontAlgn="base" hangingPunct="0">
              <a:spcBef>
                <a:spcPct val="0"/>
              </a:spcBef>
              <a:spcAft>
                <a:spcPct val="0"/>
              </a:spcAft>
            </a:pPr>
            <a:r>
              <a:rPr lang="en-US" sz="1300" dirty="0">
                <a:solidFill>
                  <a:srgbClr val="000000"/>
                </a:solidFill>
                <a:cs typeface="Arial" charset="0"/>
              </a:rPr>
              <a:t>Table summarizes my perception of the shift.  A version of this table is available in New Paradigms for Engineering Education -- FIE Conf proceedings 97 (avail on the www)</a:t>
            </a:r>
          </a:p>
          <a:p>
            <a:pPr defTabSz="994030" eaLnBrk="0" fontAlgn="base" hangingPunct="0">
              <a:spcBef>
                <a:spcPct val="0"/>
              </a:spcBef>
              <a:spcAft>
                <a:spcPct val="0"/>
              </a:spcAft>
            </a:pPr>
            <a:endParaRPr lang="en-US" sz="1300" dirty="0">
              <a:solidFill>
                <a:srgbClr val="000000"/>
              </a:solidFill>
              <a:cs typeface="Arial" charset="0"/>
            </a:endParaRPr>
          </a:p>
          <a:p>
            <a:pPr defTabSz="994030" eaLnBrk="0" fontAlgn="base" hangingPunct="0">
              <a:spcBef>
                <a:spcPct val="0"/>
              </a:spcBef>
              <a:spcAft>
                <a:spcPct val="0"/>
              </a:spcAft>
            </a:pPr>
            <a:r>
              <a:rPr lang="en-US" sz="1300" dirty="0">
                <a:solidFill>
                  <a:srgbClr val="000000"/>
                </a:solidFill>
                <a:cs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392015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915330" y="4344630"/>
            <a:ext cx="5027341" cy="4113161"/>
          </a:xfrm>
          <a:prstGeom prst="rect">
            <a:avLst/>
          </a:prstGeom>
          <a:noFill/>
          <a:ln w="9525">
            <a:noFill/>
            <a:miter lim="800000"/>
            <a:headEnd/>
            <a:tailEnd/>
          </a:ln>
        </p:spPr>
        <p:txBody>
          <a:bodyPr wrap="none" lIns="0" tIns="0" rIns="0" bIns="0"/>
          <a:lstStyle/>
          <a:p>
            <a:pPr defTabSz="939800" eaLnBrk="0" fontAlgn="base" hangingPunct="0">
              <a:spcBef>
                <a:spcPct val="0"/>
              </a:spcBef>
              <a:spcAft>
                <a:spcPct val="0"/>
              </a:spcAft>
            </a:pPr>
            <a:r>
              <a:rPr lang="en-US" sz="120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939800" eaLnBrk="0" fontAlgn="base" hangingPunct="0">
              <a:spcBef>
                <a:spcPct val="0"/>
              </a:spcBef>
              <a:spcAft>
                <a:spcPct val="0"/>
              </a:spcAft>
            </a:pPr>
            <a:endParaRPr lang="en-US" sz="1200">
              <a:solidFill>
                <a:srgbClr val="000000"/>
              </a:solidFill>
              <a:latin typeface="Arial" charset="0"/>
              <a:cs typeface="Arial" charset="0"/>
            </a:endParaRPr>
          </a:p>
          <a:p>
            <a:pPr defTabSz="939800" eaLnBrk="0" fontAlgn="base" hangingPunct="0">
              <a:spcBef>
                <a:spcPct val="0"/>
              </a:spcBef>
              <a:spcAft>
                <a:spcPct val="0"/>
              </a:spcAft>
            </a:pPr>
            <a:r>
              <a:rPr lang="en-US" sz="120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398490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solidFill>
                  <a:prstClr val="black"/>
                </a:solidFill>
              </a:rPr>
              <a:pPr/>
              <a:t>2</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012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B779D-57ED-4D7A-9999-8168B7610B61}" type="slidenum">
              <a:rPr lang="en-US">
                <a:solidFill>
                  <a:prstClr val="black"/>
                </a:solidFill>
              </a:rPr>
              <a:pPr/>
              <a:t>22</a:t>
            </a:fld>
            <a:endParaRPr lang="en-US">
              <a:solidFill>
                <a:prstClr val="black"/>
              </a:solidFill>
            </a:endParaRPr>
          </a:p>
        </p:txBody>
      </p:sp>
      <p:sp>
        <p:nvSpPr>
          <p:cNvPr id="231426" name="Rectangle 2"/>
          <p:cNvSpPr>
            <a:spLocks noGrp="1" noRot="1" noChangeAspect="1" noChangeArrowheads="1" noTextEdit="1"/>
          </p:cNvSpPr>
          <p:nvPr>
            <p:ph type="sldImg"/>
          </p:nvPr>
        </p:nvSpPr>
        <p:spPr>
          <a:xfrm>
            <a:off x="1181100" y="695325"/>
            <a:ext cx="4648200" cy="3487738"/>
          </a:xfrm>
          <a:ln/>
        </p:spPr>
      </p:sp>
      <p:sp>
        <p:nvSpPr>
          <p:cNvPr id="231427" name="Rectangle 3"/>
          <p:cNvSpPr>
            <a:spLocks noGrp="1" noChangeArrowheads="1"/>
          </p:cNvSpPr>
          <p:nvPr>
            <p:ph type="body" idx="1"/>
          </p:nvPr>
        </p:nvSpPr>
        <p:spPr>
          <a:xfrm>
            <a:off x="701040" y="4416109"/>
            <a:ext cx="5608320" cy="4185607"/>
          </a:xfrm>
        </p:spPr>
        <p:txBody>
          <a:bodyPr lIns="90240" tIns="45120" rIns="90240" bIns="45120"/>
          <a:lstStyle/>
          <a:p>
            <a:endParaRPr lang="en-US"/>
          </a:p>
        </p:txBody>
      </p:sp>
    </p:spTree>
    <p:extLst>
      <p:ext uri="{BB962C8B-B14F-4D97-AF65-F5344CB8AC3E}">
        <p14:creationId xmlns:p14="http://schemas.microsoft.com/office/powerpoint/2010/main" val="146741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5CC27-4FFB-45B5-AF34-1B149BBCC873}" type="slidenum">
              <a:rPr lang="en-US">
                <a:solidFill>
                  <a:prstClr val="black"/>
                </a:solidFill>
              </a:rPr>
              <a:pPr/>
              <a:t>23</a:t>
            </a:fld>
            <a:endParaRPr lang="en-US">
              <a:solidFill>
                <a:prstClr val="black"/>
              </a:solidFill>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8916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0367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14400" y="4343400"/>
            <a:ext cx="5029200" cy="4114800"/>
          </a:xfrm>
          <a:prstGeom prst="rect">
            <a:avLst/>
          </a:prstGeom>
          <a:noFill/>
          <a:ln w="9525">
            <a:noFill/>
            <a:miter lim="800000"/>
            <a:headEnd/>
            <a:tailEnd/>
          </a:ln>
          <a:effectLst/>
        </p:spPr>
        <p:txBody>
          <a:bodyPr wrap="none" lIns="0" tIns="0" rIns="0" bIns="0"/>
          <a:lstStyle/>
          <a:p>
            <a:r>
              <a:rPr lang="en-US" sz="1200">
                <a:solidFill>
                  <a:srgbClr val="000000"/>
                </a:solidFill>
              </a:rPr>
              <a:t>Table summarizes my perception of the shift.  A version of this table is available in New Paradigms for Engineering Education -- FIE Conf proceedings 97 (avail on the www)</a:t>
            </a:r>
          </a:p>
          <a:p>
            <a:endParaRPr lang="en-US" sz="1200">
              <a:solidFill>
                <a:srgbClr val="000000"/>
              </a:solidFill>
            </a:endParaRPr>
          </a:p>
          <a:p>
            <a:r>
              <a:rPr lang="en-US" sz="1200">
                <a:solidFill>
                  <a:srgbClr val="000000"/>
                </a:solidFill>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50932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99157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latin typeface="+mn-lt"/>
                <a:ea typeface="+mn-ea"/>
                <a:cs typeface="+mn-cs"/>
              </a:rPr>
              <a:t>Effective learning depends on the performance of the students, not the teacher.  It is an evocative process, not a performance.</a:t>
            </a:r>
          </a:p>
          <a:p>
            <a:r>
              <a:rPr lang="en-US" dirty="0" smtClean="0">
                <a:solidFill>
                  <a:schemeClr val="tx1"/>
                </a:solidFill>
                <a:latin typeface="+mn-lt"/>
                <a:ea typeface="+mn-ea"/>
                <a:cs typeface="+mn-cs"/>
              </a:rPr>
              <a:t>New information results in meaningful learning when it </a:t>
            </a:r>
            <a:r>
              <a:rPr lang="en-US" b="1" dirty="0" smtClean="0">
                <a:solidFill>
                  <a:schemeClr val="tx1"/>
                </a:solidFill>
                <a:latin typeface="+mn-lt"/>
                <a:ea typeface="+mn-ea"/>
                <a:cs typeface="+mn-cs"/>
              </a:rPr>
              <a:t>connects</a:t>
            </a:r>
            <a:r>
              <a:rPr lang="en-US" dirty="0" smtClean="0">
                <a:solidFill>
                  <a:schemeClr val="tx1"/>
                </a:solidFill>
                <a:latin typeface="+mn-lt"/>
                <a:ea typeface="+mn-ea"/>
                <a:cs typeface="+mn-cs"/>
              </a:rPr>
              <a:t> with what is already known.  </a:t>
            </a:r>
            <a:r>
              <a:rPr lang="en-US" dirty="0" err="1" smtClean="0">
                <a:solidFill>
                  <a:schemeClr val="tx1"/>
                </a:solidFill>
                <a:latin typeface="+mn-lt"/>
                <a:ea typeface="+mn-ea"/>
                <a:cs typeface="+mn-cs"/>
              </a:rPr>
              <a:t>Ausubel</a:t>
            </a:r>
            <a:r>
              <a:rPr lang="en-US" dirty="0" smtClean="0">
                <a:solidFill>
                  <a:schemeClr val="tx1"/>
                </a:solidFill>
                <a:latin typeface="+mn-lt"/>
                <a:ea typeface="+mn-ea"/>
                <a:cs typeface="+mn-cs"/>
              </a:rPr>
              <a:t> said, "find out what a student knows and then teach accordingly."</a:t>
            </a:r>
          </a:p>
          <a:p>
            <a:endParaRPr lang="en-US" dirty="0"/>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9335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AE9BF35-C7CE-41EE-A766-067C5F70C958}" type="slidenum">
              <a:rPr lang="en-US" smtClean="0">
                <a:solidFill>
                  <a:prstClr val="black"/>
                </a:solidFill>
                <a:latin typeface="Arial" pitchFamily="34" charset="0"/>
              </a:rPr>
              <a:pPr/>
              <a:t>28</a:t>
            </a:fld>
            <a:endParaRPr lang="en-US" smtClean="0">
              <a:solidFill>
                <a:prstClr val="black"/>
              </a:solidFill>
              <a:latin typeface="Arial" pitchFamily="34" charset="0"/>
            </a:endParaRPr>
          </a:p>
        </p:txBody>
      </p:sp>
      <p:sp>
        <p:nvSpPr>
          <p:cNvPr id="124931" name="Rectangle 2"/>
          <p:cNvSpPr>
            <a:spLocks noGrp="1" noRot="1" noChangeAspect="1" noChangeArrowheads="1" noTextEdit="1"/>
          </p:cNvSpPr>
          <p:nvPr>
            <p:ph type="sldImg"/>
          </p:nvPr>
        </p:nvSpPr>
        <p:spPr>
          <a:xfrm>
            <a:off x="2895600" y="527050"/>
            <a:ext cx="3505200" cy="2628900"/>
          </a:xfrm>
          <a:ln/>
        </p:spPr>
      </p:sp>
      <p:sp>
        <p:nvSpPr>
          <p:cNvPr id="124932" name="Rectangle 3"/>
          <p:cNvSpPr>
            <a:spLocks noGrp="1" noChangeArrowheads="1"/>
          </p:cNvSpPr>
          <p:nvPr>
            <p:ph type="body" idx="1"/>
          </p:nvPr>
        </p:nvSpPr>
        <p:spPr>
          <a:xfrm>
            <a:off x="929640" y="3330183"/>
            <a:ext cx="7437120" cy="3155160"/>
          </a:xfrm>
          <a:noFill/>
          <a:ln/>
        </p:spPr>
        <p:txBody>
          <a:bodyPr lIns="92487" tIns="46244" rIns="92487" bIns="46244"/>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739394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7" name="Rectangle 2"/>
          <p:cNvSpPr>
            <a:spLocks noChangeArrowheads="1"/>
          </p:cNvSpPr>
          <p:nvPr/>
        </p:nvSpPr>
        <p:spPr bwMode="auto">
          <a:xfrm>
            <a:off x="933297" y="4417042"/>
            <a:ext cx="5143810" cy="4181714"/>
          </a:xfrm>
          <a:prstGeom prst="rect">
            <a:avLst/>
          </a:prstGeom>
          <a:noFill/>
          <a:ln w="9525">
            <a:noFill/>
            <a:miter lim="800000"/>
            <a:headEnd/>
            <a:tailEnd/>
          </a:ln>
        </p:spPr>
        <p:txBody>
          <a:bodyPr wrap="none" lIns="0" tIns="0" rIns="0" bIns="0"/>
          <a:lstStyle/>
          <a:p>
            <a:pPr defTabSz="995712" eaLnBrk="0" fontAlgn="base" hangingPunct="0">
              <a:spcBef>
                <a:spcPct val="0"/>
              </a:spcBef>
              <a:spcAft>
                <a:spcPct val="0"/>
              </a:spcAft>
            </a:pPr>
            <a:r>
              <a:rPr lang="en-US" sz="1400" dirty="0">
                <a:solidFill>
                  <a:srgbClr val="000000"/>
                </a:solidFill>
                <a:latin typeface="Arial" charset="0"/>
                <a:cs typeface="Arial" charset="0"/>
              </a:rPr>
              <a:t>Table summarizes my perception of the shift.  A version of this table is available in New Paradigms for Engineering Education -- FIE Conf proceedings 97 (avail on the www)</a:t>
            </a:r>
          </a:p>
          <a:p>
            <a:pPr defTabSz="995712" eaLnBrk="0" fontAlgn="base" hangingPunct="0">
              <a:spcBef>
                <a:spcPct val="0"/>
              </a:spcBef>
              <a:spcAft>
                <a:spcPct val="0"/>
              </a:spcAft>
            </a:pPr>
            <a:endParaRPr lang="en-US" sz="1400" dirty="0">
              <a:solidFill>
                <a:srgbClr val="000000"/>
              </a:solidFill>
              <a:latin typeface="Arial" charset="0"/>
              <a:cs typeface="Arial" charset="0"/>
            </a:endParaRPr>
          </a:p>
          <a:p>
            <a:pPr defTabSz="995712" eaLnBrk="0" fontAlgn="base" hangingPunct="0">
              <a:spcBef>
                <a:spcPct val="0"/>
              </a:spcBef>
              <a:spcAft>
                <a:spcPct val="0"/>
              </a:spcAft>
            </a:pPr>
            <a:r>
              <a:rPr lang="en-US" sz="1400" dirty="0">
                <a:solidFill>
                  <a:srgbClr val="000000"/>
                </a:solidFill>
                <a:latin typeface="Arial" charset="0"/>
                <a:cs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1138253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3EC8A7D-04A2-4526-BB06-BF6C83C69E37}" type="slidenum">
              <a:rPr lang="en-US" smtClean="0">
                <a:solidFill>
                  <a:prstClr val="black"/>
                </a:solidFill>
                <a:latin typeface="Arial" pitchFamily="34" charset="0"/>
              </a:rPr>
              <a:pPr/>
              <a:t>30</a:t>
            </a:fld>
            <a:endParaRPr lang="en-US" smtClean="0">
              <a:solidFill>
                <a:prstClr val="black"/>
              </a:solidFill>
              <a:latin typeface="Arial" pitchFamily="34" charset="0"/>
            </a:endParaRPr>
          </a:p>
        </p:txBody>
      </p:sp>
      <p:sp>
        <p:nvSpPr>
          <p:cNvPr id="125955" name="Rectangle 2"/>
          <p:cNvSpPr>
            <a:spLocks noGrp="1" noRot="1" noChangeAspect="1" noChangeArrowheads="1" noTextEdit="1"/>
          </p:cNvSpPr>
          <p:nvPr>
            <p:ph type="sldImg"/>
          </p:nvPr>
        </p:nvSpPr>
        <p:spPr>
          <a:xfrm>
            <a:off x="1181100" y="696913"/>
            <a:ext cx="4648200" cy="3486150"/>
          </a:xfrm>
          <a:ln/>
        </p:spPr>
      </p:sp>
      <p:sp>
        <p:nvSpPr>
          <p:cNvPr id="125956" name="Rectangle 3"/>
          <p:cNvSpPr>
            <a:spLocks noGrp="1" noChangeArrowheads="1"/>
          </p:cNvSpPr>
          <p:nvPr>
            <p:ph type="body" idx="1"/>
          </p:nvPr>
        </p:nvSpPr>
        <p:spPr>
          <a:xfrm>
            <a:off x="935252" y="4416110"/>
            <a:ext cx="5139898" cy="4184015"/>
          </a:xfrm>
          <a:noFill/>
          <a:ln/>
        </p:spPr>
        <p:txBody>
          <a:bodyPr lIns="93153" tIns="46578" rIns="93153" bIns="46578"/>
          <a:lstStyle/>
          <a:p>
            <a:pPr eaLnBrk="1" hangingPunct="1"/>
            <a:endParaRPr lang="en-US" smtClean="0">
              <a:latin typeface="Arial" pitchFamily="34" charset="0"/>
            </a:endParaRPr>
          </a:p>
        </p:txBody>
      </p:sp>
    </p:spTree>
    <p:extLst>
      <p:ext uri="{BB962C8B-B14F-4D97-AF65-F5344CB8AC3E}">
        <p14:creationId xmlns:p14="http://schemas.microsoft.com/office/powerpoint/2010/main" val="807579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a:t>
            </a:r>
          </a:p>
          <a:p>
            <a:endParaRPr lang="en-US" dirty="0"/>
          </a:p>
        </p:txBody>
      </p:sp>
      <p:sp>
        <p:nvSpPr>
          <p:cNvPr id="4" name="Slide Number Placeholder 3"/>
          <p:cNvSpPr>
            <a:spLocks noGrp="1"/>
          </p:cNvSpPr>
          <p:nvPr>
            <p:ph type="sldNum" sz="quarter" idx="10"/>
          </p:nvPr>
        </p:nvSpPr>
        <p:spPr/>
        <p:txBody>
          <a:bodyPr/>
          <a:lstStyle/>
          <a:p>
            <a:fld id="{E59BEC1E-E9CA-4964-8141-0411BD871B0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6661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9BEC1E-E9CA-4964-8141-0411BD871B0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53090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20" indent="-291161">
              <a:defRPr>
                <a:solidFill>
                  <a:schemeClr val="tx1"/>
                </a:solidFill>
                <a:latin typeface="Calibri" pitchFamily="34" charset="0"/>
              </a:defRPr>
            </a:lvl2pPr>
            <a:lvl3pPr marL="1164647" indent="-232929">
              <a:defRPr>
                <a:solidFill>
                  <a:schemeClr val="tx1"/>
                </a:solidFill>
                <a:latin typeface="Calibri" pitchFamily="34" charset="0"/>
              </a:defRPr>
            </a:lvl3pPr>
            <a:lvl4pPr marL="1630505" indent="-232929">
              <a:defRPr>
                <a:solidFill>
                  <a:schemeClr val="tx1"/>
                </a:solidFill>
                <a:latin typeface="Calibri" pitchFamily="34" charset="0"/>
              </a:defRPr>
            </a:lvl4pPr>
            <a:lvl5pPr marL="2096365" indent="-232929">
              <a:defRPr>
                <a:solidFill>
                  <a:schemeClr val="tx1"/>
                </a:solidFill>
                <a:latin typeface="Calibri" pitchFamily="34" charset="0"/>
              </a:defRPr>
            </a:lvl5pPr>
            <a:lvl6pPr marL="2562224" indent="-232929" defTabSz="465859" fontAlgn="base">
              <a:spcBef>
                <a:spcPct val="0"/>
              </a:spcBef>
              <a:spcAft>
                <a:spcPct val="0"/>
              </a:spcAft>
              <a:defRPr>
                <a:solidFill>
                  <a:schemeClr val="tx1"/>
                </a:solidFill>
                <a:latin typeface="Calibri" pitchFamily="34" charset="0"/>
              </a:defRPr>
            </a:lvl6pPr>
            <a:lvl7pPr marL="3028082" indent="-232929" defTabSz="465859" fontAlgn="base">
              <a:spcBef>
                <a:spcPct val="0"/>
              </a:spcBef>
              <a:spcAft>
                <a:spcPct val="0"/>
              </a:spcAft>
              <a:defRPr>
                <a:solidFill>
                  <a:schemeClr val="tx1"/>
                </a:solidFill>
                <a:latin typeface="Calibri" pitchFamily="34" charset="0"/>
              </a:defRPr>
            </a:lvl7pPr>
            <a:lvl8pPr marL="3493941" indent="-232929" defTabSz="465859" fontAlgn="base">
              <a:spcBef>
                <a:spcPct val="0"/>
              </a:spcBef>
              <a:spcAft>
                <a:spcPct val="0"/>
              </a:spcAft>
              <a:defRPr>
                <a:solidFill>
                  <a:schemeClr val="tx1"/>
                </a:solidFill>
                <a:latin typeface="Calibri" pitchFamily="34" charset="0"/>
              </a:defRPr>
            </a:lvl8pPr>
            <a:lvl9pPr marL="3959800" indent="-232929" defTabSz="465859" fontAlgn="base">
              <a:spcBef>
                <a:spcPct val="0"/>
              </a:spcBef>
              <a:spcAft>
                <a:spcPct val="0"/>
              </a:spcAft>
              <a:defRPr>
                <a:solidFill>
                  <a:schemeClr val="tx1"/>
                </a:solidFill>
                <a:latin typeface="Calibri" pitchFamily="34" charset="0"/>
              </a:defRPr>
            </a:lvl9pPr>
          </a:lstStyle>
          <a:p>
            <a:fld id="{0358A4EE-8B8F-452E-AB75-E4022CEA8F59}" type="slidenum">
              <a:rPr lang="en-US">
                <a:solidFill>
                  <a:srgbClr val="000000"/>
                </a:solidFill>
              </a:rPr>
              <a:pPr/>
              <a:t>32</a:t>
            </a:fld>
            <a:endParaRPr lang="en-US">
              <a:solidFill>
                <a:srgbClr val="000000"/>
              </a:solidFill>
            </a:endParaRPr>
          </a:p>
        </p:txBody>
      </p:sp>
      <p:sp>
        <p:nvSpPr>
          <p:cNvPr id="159747" name="Rectangle 2"/>
          <p:cNvSpPr>
            <a:spLocks noGrp="1" noRot="1" noChangeAspect="1" noChangeArrowheads="1" noTextEdit="1"/>
          </p:cNvSpPr>
          <p:nvPr>
            <p:ph type="sldImg"/>
          </p:nvPr>
        </p:nvSpPr>
        <p:spPr bwMode="auto">
          <a:xfrm>
            <a:off x="1182688" y="695325"/>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xfrm>
            <a:off x="701040" y="4415791"/>
            <a:ext cx="5608320" cy="41849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97" tIns="46550" rIns="93097" bIns="46550"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923546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2B2B-2133-4308-82B5-F7B638E68206}" type="slidenum">
              <a:rPr lang="en-US">
                <a:solidFill>
                  <a:prstClr val="black"/>
                </a:solidFill>
              </a:rPr>
              <a:pPr/>
              <a:t>33</a:t>
            </a:fld>
            <a:endParaRPr lang="en-US">
              <a:solidFill>
                <a:prstClr val="black"/>
              </a:solidFill>
            </a:endParaRPr>
          </a:p>
        </p:txBody>
      </p:sp>
      <p:sp>
        <p:nvSpPr>
          <p:cNvPr id="238594" name="Rectangle 2"/>
          <p:cNvSpPr>
            <a:spLocks noGrp="1" noRot="1" noChangeAspect="1" noTextEdit="1"/>
          </p:cNvSpPr>
          <p:nvPr>
            <p:ph type="sldImg"/>
          </p:nvPr>
        </p:nvSpPr>
        <p:spPr>
          <a:xfrm>
            <a:off x="1212850" y="709613"/>
            <a:ext cx="4589463" cy="3443287"/>
          </a:xfrm>
          <a:ln/>
        </p:spPr>
      </p:sp>
      <p:sp>
        <p:nvSpPr>
          <p:cNvPr id="238595" name="Rectangle 3"/>
          <p:cNvSpPr>
            <a:spLocks noGrp="1"/>
          </p:cNvSpPr>
          <p:nvPr>
            <p:ph type="body" idx="1"/>
          </p:nvPr>
        </p:nvSpPr>
        <p:spPr>
          <a:xfrm>
            <a:off x="936848" y="4392265"/>
            <a:ext cx="5136711" cy="4230117"/>
          </a:xfrm>
        </p:spPr>
        <p:txBody>
          <a:bodyPr lIns="91361" tIns="45683" rIns="91361" bIns="45683"/>
          <a:lstStyle/>
          <a:p>
            <a:pPr eaLnBrk="1" hangingPunct="1"/>
            <a:r>
              <a:rPr lang="en-US" dirty="0" smtClean="0"/>
              <a:t>Karl</a:t>
            </a:r>
          </a:p>
          <a:p>
            <a:pPr eaLnBrk="1" hangingPunct="1"/>
            <a:endParaRPr lang="en-US" dirty="0" smtClean="0"/>
          </a:p>
          <a:p>
            <a:pPr eaLnBrk="1" hangingPunct="1"/>
            <a:r>
              <a:rPr lang="en-US" dirty="0" smtClean="0"/>
              <a:t>Models of how learning works – (1) learning</a:t>
            </a:r>
            <a:r>
              <a:rPr lang="en-US" baseline="0" dirty="0" smtClean="0"/>
              <a:t> as response strengthening, (2) learning as information acquisition, (3) learning as knowledge construction and (4) learning as social knowledge construction</a:t>
            </a:r>
            <a:endParaRPr lang="en-US" dirty="0"/>
          </a:p>
        </p:txBody>
      </p:sp>
    </p:spTree>
    <p:extLst>
      <p:ext uri="{BB962C8B-B14F-4D97-AF65-F5344CB8AC3E}">
        <p14:creationId xmlns:p14="http://schemas.microsoft.com/office/powerpoint/2010/main" val="2131654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1182688" y="701675"/>
            <a:ext cx="4646612" cy="3486150"/>
          </a:xfrm>
          <a:prstGeom prst="rect">
            <a:avLst/>
          </a:prstGeom>
          <a:solidFill>
            <a:srgbClr val="FFFFFF"/>
          </a:solidFill>
          <a:ln>
            <a:solidFill>
              <a:srgbClr val="000000"/>
            </a:solidFill>
            <a:miter lim="800000"/>
            <a:headEnd/>
            <a:tailEnd/>
          </a:ln>
        </p:spPr>
      </p:sp>
      <p:sp>
        <p:nvSpPr>
          <p:cNvPr id="295939" name="Rectangle 3"/>
          <p:cNvSpPr>
            <a:spLocks noGrp="1" noChangeArrowheads="1"/>
          </p:cNvSpPr>
          <p:nvPr>
            <p:ph type="body" idx="1"/>
          </p:nvPr>
        </p:nvSpPr>
        <p:spPr bwMode="auto">
          <a:xfrm>
            <a:off x="703269" y="4416430"/>
            <a:ext cx="5603875" cy="4181474"/>
          </a:xfrm>
          <a:prstGeom prst="rect">
            <a:avLst/>
          </a:prstGeom>
          <a:solidFill>
            <a:srgbClr val="FFFFFF"/>
          </a:solidFill>
          <a:ln>
            <a:solidFill>
              <a:srgbClr val="000000"/>
            </a:solidFill>
            <a:miter lim="800000"/>
            <a:headEnd/>
            <a:tailEnd/>
          </a:ln>
        </p:spPr>
        <p:txBody>
          <a:bodyPr lIns="90001" tIns="45000" rIns="90001" bIns="45000"/>
          <a:lstStyle/>
          <a:p>
            <a:r>
              <a:rPr lang="en-US" dirty="0" smtClean="0"/>
              <a:t>Karl</a:t>
            </a:r>
            <a:endParaRPr lang="en-US" dirty="0"/>
          </a:p>
        </p:txBody>
      </p:sp>
    </p:spTree>
    <p:extLst>
      <p:ext uri="{BB962C8B-B14F-4D97-AF65-F5344CB8AC3E}">
        <p14:creationId xmlns:p14="http://schemas.microsoft.com/office/powerpoint/2010/main" val="1100097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848EF89-D59C-4161-8D0B-7C94755E7CA6}" type="slidenum">
              <a:rPr lang="en-US">
                <a:solidFill>
                  <a:prstClr val="black"/>
                </a:solidFill>
              </a:rPr>
              <a:pPr/>
              <a:t>35</a:t>
            </a:fld>
            <a:endParaRPr lang="en-US">
              <a:solidFill>
                <a:prstClr val="black"/>
              </a:solidFill>
            </a:endParaRPr>
          </a:p>
        </p:txBody>
      </p:sp>
      <p:sp>
        <p:nvSpPr>
          <p:cNvPr id="145411" name="Rectangle 7"/>
          <p:cNvSpPr txBox="1">
            <a:spLocks noGrp="1" noChangeArrowheads="1"/>
          </p:cNvSpPr>
          <p:nvPr/>
        </p:nvSpPr>
        <p:spPr bwMode="auto">
          <a:xfrm>
            <a:off x="3970439" y="8830631"/>
            <a:ext cx="3038371" cy="464183"/>
          </a:xfrm>
          <a:prstGeom prst="rect">
            <a:avLst/>
          </a:prstGeom>
          <a:noFill/>
          <a:ln w="9525">
            <a:noFill/>
            <a:miter lim="800000"/>
            <a:headEnd/>
            <a:tailEnd/>
          </a:ln>
        </p:spPr>
        <p:txBody>
          <a:bodyPr lIns="96605" tIns="48302" rIns="96605" bIns="48302" anchor="b"/>
          <a:lstStyle/>
          <a:p>
            <a:pPr algn="r" defTabSz="966866" fontAlgn="base">
              <a:spcBef>
                <a:spcPct val="0"/>
              </a:spcBef>
              <a:spcAft>
                <a:spcPct val="0"/>
              </a:spcAft>
            </a:pPr>
            <a:fld id="{C659728F-D308-4054-AF74-0925C3CD1C3C}" type="slidenum">
              <a:rPr lang="en-US" sz="1200">
                <a:solidFill>
                  <a:prstClr val="black"/>
                </a:solidFill>
                <a:latin typeface="Arial" charset="0"/>
              </a:rPr>
              <a:pPr algn="r" defTabSz="966866" fontAlgn="base">
                <a:spcBef>
                  <a:spcPct val="0"/>
                </a:spcBef>
                <a:spcAft>
                  <a:spcPct val="0"/>
                </a:spcAft>
              </a:pPr>
              <a:t>35</a:t>
            </a:fld>
            <a:endParaRPr lang="en-US" sz="1200" dirty="0">
              <a:solidFill>
                <a:prstClr val="black"/>
              </a:solidFill>
              <a:latin typeface="Arial"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lIns="96605" tIns="48302" rIns="96605" bIns="48302"/>
          <a:lstStyle/>
          <a:p>
            <a:pPr eaLnBrk="1" hangingPunct="1"/>
            <a:r>
              <a:rPr lang="en-US" dirty="0" smtClean="0"/>
              <a:t>Karl</a:t>
            </a:r>
          </a:p>
        </p:txBody>
      </p:sp>
    </p:spTree>
    <p:extLst>
      <p:ext uri="{BB962C8B-B14F-4D97-AF65-F5344CB8AC3E}">
        <p14:creationId xmlns:p14="http://schemas.microsoft.com/office/powerpoint/2010/main" val="3414517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36</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1181100" y="698500"/>
            <a:ext cx="4648200" cy="3486150"/>
          </a:xfrm>
          <a:ln/>
        </p:spPr>
      </p:sp>
      <p:sp>
        <p:nvSpPr>
          <p:cNvPr id="130052" name="Rectangle 3"/>
          <p:cNvSpPr>
            <a:spLocks noGrp="1" noChangeArrowheads="1"/>
          </p:cNvSpPr>
          <p:nvPr>
            <p:ph type="body" idx="1"/>
          </p:nvPr>
        </p:nvSpPr>
        <p:spPr>
          <a:xfrm>
            <a:off x="701040" y="4416112"/>
            <a:ext cx="5608320" cy="4184017"/>
          </a:xfrm>
          <a:noFill/>
          <a:ln/>
        </p:spPr>
        <p:txBody>
          <a:bodyPr lIns="93344" tIns="46672" rIns="93344" bIns="46672"/>
          <a:lstStyle/>
          <a:p>
            <a:pPr eaLnBrk="1" hangingPunct="1"/>
            <a:endParaRPr lang="en-US" smtClean="0">
              <a:latin typeface="Arial" pitchFamily="34" charset="0"/>
            </a:endParaRPr>
          </a:p>
        </p:txBody>
      </p:sp>
    </p:spTree>
    <p:extLst>
      <p:ext uri="{BB962C8B-B14F-4D97-AF65-F5344CB8AC3E}">
        <p14:creationId xmlns:p14="http://schemas.microsoft.com/office/powerpoint/2010/main" val="18055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a:solidFill>
                  <a:prstClr val="black"/>
                </a:solidFill>
              </a:rPr>
              <a:pPr/>
              <a:t>37</a:t>
            </a:fld>
            <a:endParaRPr lang="en-US">
              <a:solidFill>
                <a:prstClr val="black"/>
              </a:solidFill>
            </a:endParaRPr>
          </a:p>
        </p:txBody>
      </p:sp>
      <p:sp>
        <p:nvSpPr>
          <p:cNvPr id="126979" name="Rectangle 2"/>
          <p:cNvSpPr>
            <a:spLocks noGrp="1" noRot="1" noChangeAspect="1" noChangeArrowheads="1" noTextEdit="1"/>
          </p:cNvSpPr>
          <p:nvPr>
            <p:ph type="sldImg"/>
          </p:nvPr>
        </p:nvSpPr>
        <p:spPr>
          <a:xfrm>
            <a:off x="2911475" y="522288"/>
            <a:ext cx="3486150" cy="2614612"/>
          </a:xfrm>
          <a:ln/>
        </p:spPr>
      </p:sp>
      <p:sp>
        <p:nvSpPr>
          <p:cNvPr id="126980" name="Rectangle 3"/>
          <p:cNvSpPr>
            <a:spLocks noGrp="1" noChangeArrowheads="1"/>
          </p:cNvSpPr>
          <p:nvPr>
            <p:ph type="body" idx="1"/>
          </p:nvPr>
        </p:nvSpPr>
        <p:spPr>
          <a:xfrm>
            <a:off x="930473" y="3310618"/>
            <a:ext cx="7443784" cy="3136624"/>
          </a:xfrm>
          <a:noFill/>
          <a:ln/>
        </p:spPr>
        <p:txBody>
          <a:bodyPr lIns="95259" tIns="47628" rIns="95259" bIns="47628"/>
          <a:lstStyle/>
          <a:p>
            <a:pPr eaLnBrk="1" hangingPunct="1"/>
            <a:endParaRPr lang="en-US" smtClean="0">
              <a:latin typeface="Arial" pitchFamily="34" charset="0"/>
            </a:endParaRPr>
          </a:p>
        </p:txBody>
      </p:sp>
    </p:spTree>
    <p:extLst>
      <p:ext uri="{BB962C8B-B14F-4D97-AF65-F5344CB8AC3E}">
        <p14:creationId xmlns:p14="http://schemas.microsoft.com/office/powerpoint/2010/main" val="1237449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935252" y="4416111"/>
            <a:ext cx="5139898" cy="4182427"/>
          </a:xfrm>
          <a:prstGeom prst="rect">
            <a:avLst/>
          </a:prstGeom>
          <a:noFill/>
          <a:ln w="9525">
            <a:noFill/>
            <a:miter lim="800000"/>
            <a:headEnd/>
            <a:tailEnd/>
          </a:ln>
        </p:spPr>
        <p:txBody>
          <a:bodyPr wrap="none" lIns="0" tIns="0" rIns="0" bIns="0"/>
          <a:lstStyle/>
          <a:p>
            <a:pPr defTabSz="947869" eaLnBrk="0" fontAlgn="base" hangingPunct="0">
              <a:spcBef>
                <a:spcPct val="0"/>
              </a:spcBef>
              <a:spcAft>
                <a:spcPct val="0"/>
              </a:spcAft>
            </a:pPr>
            <a:r>
              <a:rPr lang="en-US" sz="1300" dirty="0">
                <a:solidFill>
                  <a:srgbClr val="000000"/>
                </a:solidFill>
                <a:latin typeface="Arial" charset="0"/>
              </a:rPr>
              <a:t>Table summarizes my perception of the shift.  A version of this table is available in New Paradigms for Engineering Education -- FIE Conf proceedings 97 (avail on the www)</a:t>
            </a:r>
          </a:p>
          <a:p>
            <a:pPr defTabSz="947869" eaLnBrk="0" fontAlgn="base" hangingPunct="0">
              <a:spcBef>
                <a:spcPct val="0"/>
              </a:spcBef>
              <a:spcAft>
                <a:spcPct val="0"/>
              </a:spcAft>
            </a:pPr>
            <a:endParaRPr lang="en-US" sz="1300" dirty="0">
              <a:solidFill>
                <a:srgbClr val="000000"/>
              </a:solidFill>
              <a:latin typeface="Arial" charset="0"/>
            </a:endParaRPr>
          </a:p>
          <a:p>
            <a:pPr defTabSz="947869" eaLnBrk="0" fontAlgn="base" hangingPunct="0">
              <a:spcBef>
                <a:spcPct val="0"/>
              </a:spcBef>
              <a:spcAft>
                <a:spcPct val="0"/>
              </a:spcAft>
            </a:pPr>
            <a:r>
              <a:rPr lang="en-US" sz="1300" dirty="0">
                <a:solidFill>
                  <a:srgbClr val="000000"/>
                </a:solidFill>
                <a:latin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1299048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85FBAA2-841A-4F01-8268-F4ADCD4ED99F}" type="slidenum">
              <a:rPr lang="en-US" smtClean="0">
                <a:solidFill>
                  <a:prstClr val="black"/>
                </a:solidFill>
                <a:latin typeface="Arial" pitchFamily="34" charset="0"/>
              </a:rPr>
              <a:pPr/>
              <a:t>39</a:t>
            </a:fld>
            <a:endParaRPr lang="en-US" smtClean="0">
              <a:solidFill>
                <a:prstClr val="black"/>
              </a:solidFill>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lIns="94701" tIns="47351" rIns="94701" bIns="47351"/>
          <a:lstStyle/>
          <a:p>
            <a:pPr eaLnBrk="1" hangingPunct="1"/>
            <a:endParaRPr lang="en-US" smtClean="0">
              <a:latin typeface="Arial" pitchFamily="34" charset="0"/>
            </a:endParaRPr>
          </a:p>
        </p:txBody>
      </p:sp>
    </p:spTree>
    <p:extLst>
      <p:ext uri="{BB962C8B-B14F-4D97-AF65-F5344CB8AC3E}">
        <p14:creationId xmlns:p14="http://schemas.microsoft.com/office/powerpoint/2010/main" val="3412525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9101DCB-8A4E-4499-B067-A3F8790026A4}" type="slidenum">
              <a:rPr lang="en-US" smtClean="0">
                <a:solidFill>
                  <a:prstClr val="black"/>
                </a:solidFill>
                <a:latin typeface="Arial" pitchFamily="34" charset="0"/>
              </a:rPr>
              <a:pPr/>
              <a:t>40</a:t>
            </a:fld>
            <a:endParaRPr lang="en-US" smtClean="0">
              <a:solidFill>
                <a:prstClr val="black"/>
              </a:solidFill>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lIns="93146" tIns="46574" rIns="93146" bIns="46574"/>
          <a:lstStyle/>
          <a:p>
            <a:pPr eaLnBrk="1" hangingPunct="1"/>
            <a:endParaRPr lang="en-US" smtClean="0">
              <a:latin typeface="Arial" pitchFamily="34" charset="0"/>
            </a:endParaRPr>
          </a:p>
        </p:txBody>
      </p:sp>
    </p:spTree>
    <p:extLst>
      <p:ext uri="{BB962C8B-B14F-4D97-AF65-F5344CB8AC3E}">
        <p14:creationId xmlns:p14="http://schemas.microsoft.com/office/powerpoint/2010/main" val="1702928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4440540E-DF73-47A4-A068-8BEF6EF7BA59}" type="slidenum">
              <a:rPr lang="en-US">
                <a:solidFill>
                  <a:prstClr val="black"/>
                </a:solidFill>
              </a:rPr>
              <a:pPr/>
              <a:t>41</a:t>
            </a:fld>
            <a:endParaRPr lang="en-US">
              <a:solidFill>
                <a:prstClr val="black"/>
              </a:solidFill>
            </a:endParaRPr>
          </a:p>
        </p:txBody>
      </p:sp>
      <p:sp>
        <p:nvSpPr>
          <p:cNvPr id="215043" name="Rectangle 2"/>
          <p:cNvSpPr>
            <a:spLocks noGrp="1" noRot="1" noChangeAspect="1" noChangeArrowheads="1" noTextEdit="1"/>
          </p:cNvSpPr>
          <p:nvPr>
            <p:ph type="sldImg"/>
          </p:nvPr>
        </p:nvSpPr>
        <p:spPr>
          <a:xfrm>
            <a:off x="1181100" y="695325"/>
            <a:ext cx="4648200" cy="3486150"/>
          </a:xfrm>
          <a:ln/>
        </p:spPr>
      </p:sp>
      <p:sp>
        <p:nvSpPr>
          <p:cNvPr id="215044" name="Rectangle 3"/>
          <p:cNvSpPr>
            <a:spLocks noGrp="1" noChangeArrowheads="1"/>
          </p:cNvSpPr>
          <p:nvPr>
            <p:ph type="body" idx="1"/>
          </p:nvPr>
        </p:nvSpPr>
        <p:spPr>
          <a:xfrm>
            <a:off x="935256" y="4416113"/>
            <a:ext cx="5139897" cy="4184017"/>
          </a:xfrm>
          <a:noFill/>
          <a:ln/>
        </p:spPr>
        <p:txBody>
          <a:bodyPr lIns="91385" tIns="45690" rIns="91385" bIns="45690"/>
          <a:lstStyle/>
          <a:p>
            <a:pPr>
              <a:spcBef>
                <a:spcPct val="0"/>
              </a:spcBef>
            </a:pPr>
            <a:r>
              <a:rPr lang="en-US" sz="2500" dirty="0" smtClean="0"/>
              <a:t>Karl</a:t>
            </a:r>
          </a:p>
          <a:p>
            <a:pPr>
              <a:spcBef>
                <a:spcPct val="0"/>
              </a:spcBef>
            </a:pPr>
            <a:endParaRPr lang="en-US" sz="2500" dirty="0" smtClean="0"/>
          </a:p>
        </p:txBody>
      </p:sp>
    </p:spTree>
    <p:extLst>
      <p:ext uri="{BB962C8B-B14F-4D97-AF65-F5344CB8AC3E}">
        <p14:creationId xmlns:p14="http://schemas.microsoft.com/office/powerpoint/2010/main" val="360317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bwMode="auto">
          <a:xfrm>
            <a:off x="1181100" y="698500"/>
            <a:ext cx="4648200" cy="3486150"/>
          </a:xfrm>
          <a:prstGeom prst="rect">
            <a:avLst/>
          </a:prstGeom>
          <a:noFill/>
          <a:ln>
            <a:solidFill>
              <a:srgbClr val="000000"/>
            </a:solidFill>
            <a:miter lim="800000"/>
            <a:headEnd/>
            <a:tailEnd/>
          </a:ln>
        </p:spPr>
      </p:sp>
      <p:sp>
        <p:nvSpPr>
          <p:cNvPr id="335875" name="Rectangle 3"/>
          <p:cNvSpPr>
            <a:spLocks noGrp="1" noChangeArrowheads="1"/>
          </p:cNvSpPr>
          <p:nvPr>
            <p:ph type="body" idx="1"/>
          </p:nvPr>
        </p:nvSpPr>
        <p:spPr bwMode="auto">
          <a:xfrm>
            <a:off x="701040" y="4415790"/>
            <a:ext cx="5608320" cy="4183380"/>
          </a:xfrm>
          <a:prstGeom prst="rect">
            <a:avLst/>
          </a:prstGeom>
          <a:noFill/>
          <a:ln>
            <a:miter lim="800000"/>
            <a:headEnd/>
            <a:tailEnd/>
          </a:ln>
        </p:spPr>
        <p:txBody>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74913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633762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Slide Image Placeholder 1"/>
          <p:cNvSpPr>
            <a:spLocks noGrp="1" noRot="1" noChangeAspect="1"/>
          </p:cNvSpPr>
          <p:nvPr>
            <p:ph type="sldImg"/>
          </p:nvPr>
        </p:nvSpPr>
        <p:spPr>
          <a:ln/>
        </p:spPr>
      </p:sp>
      <p:sp>
        <p:nvSpPr>
          <p:cNvPr id="399362" name="Notes Placeholder 2"/>
          <p:cNvSpPr>
            <a:spLocks noGrp="1"/>
          </p:cNvSpPr>
          <p:nvPr>
            <p:ph type="body" idx="1"/>
          </p:nvPr>
        </p:nvSpPr>
        <p:spPr>
          <a:noFill/>
          <a:ln/>
        </p:spPr>
        <p:txBody>
          <a:bodyPr/>
          <a:lstStyle/>
          <a:p>
            <a:endParaRPr lang="en-US" smtClean="0"/>
          </a:p>
        </p:txBody>
      </p:sp>
      <p:sp>
        <p:nvSpPr>
          <p:cNvPr id="399363" name="Slide Number Placeholder 3"/>
          <p:cNvSpPr>
            <a:spLocks noGrp="1"/>
          </p:cNvSpPr>
          <p:nvPr>
            <p:ph type="sldNum" sz="quarter" idx="5"/>
          </p:nvPr>
        </p:nvSpPr>
        <p:spPr>
          <a:noFill/>
        </p:spPr>
        <p:txBody>
          <a:bodyPr/>
          <a:lstStyle/>
          <a:p>
            <a:pPr defTabSz="939800"/>
            <a:fld id="{4DC8596E-DE5D-4082-BCA3-2B9C272AF22F}" type="slidenum">
              <a:rPr lang="en-US" smtClean="0">
                <a:solidFill>
                  <a:srgbClr val="000000"/>
                </a:solidFill>
              </a:rPr>
              <a:pPr defTabSz="939800"/>
              <a:t>43</a:t>
            </a:fld>
            <a:endParaRPr lang="en-US" smtClean="0">
              <a:solidFill>
                <a:srgbClr val="000000"/>
              </a:solidFill>
            </a:endParaRPr>
          </a:p>
        </p:txBody>
      </p:sp>
    </p:spTree>
    <p:extLst>
      <p:ext uri="{BB962C8B-B14F-4D97-AF65-F5344CB8AC3E}">
        <p14:creationId xmlns:p14="http://schemas.microsoft.com/office/powerpoint/2010/main" val="796759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C9F54-2311-4AAD-AFB9-7DC5860F5CB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388772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058810-6DDA-4434-BE03-AD3D4E977EC7}"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964180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86861EC-7E45-41F5-BE57-861C97DDA9ED}" type="slidenum">
              <a:rPr lang="en-US" smtClean="0">
                <a:solidFill>
                  <a:prstClr val="black"/>
                </a:solidFill>
                <a:latin typeface="Arial" pitchFamily="34" charset="0"/>
              </a:rPr>
              <a:pPr/>
              <a:t>47</a:t>
            </a:fld>
            <a:endParaRPr lang="en-US" smtClean="0">
              <a:solidFill>
                <a:prstClr val="black"/>
              </a:solidFill>
              <a:latin typeface="Arial" pitchFamily="34" charset="0"/>
            </a:endParaRPr>
          </a:p>
        </p:txBody>
      </p:sp>
      <p:sp>
        <p:nvSpPr>
          <p:cNvPr id="136195" name="Rectangle 2"/>
          <p:cNvSpPr>
            <a:spLocks noGrp="1" noRot="1" noChangeAspect="1" noChangeArrowheads="1" noTextEdit="1"/>
          </p:cNvSpPr>
          <p:nvPr>
            <p:ph type="sldImg"/>
          </p:nvPr>
        </p:nvSpPr>
        <p:spPr>
          <a:xfrm>
            <a:off x="1179513" y="695325"/>
            <a:ext cx="4651375" cy="3489325"/>
          </a:xfrm>
          <a:ln/>
        </p:spPr>
      </p:sp>
      <p:sp>
        <p:nvSpPr>
          <p:cNvPr id="136196" name="Rectangle 3"/>
          <p:cNvSpPr>
            <a:spLocks noGrp="1" noChangeArrowheads="1"/>
          </p:cNvSpPr>
          <p:nvPr>
            <p:ph type="body" idx="1"/>
          </p:nvPr>
        </p:nvSpPr>
        <p:spPr>
          <a:noFill/>
          <a:ln/>
        </p:spPr>
        <p:txBody>
          <a:bodyPr lIns="96614" tIns="48306" rIns="96614" bIns="48306"/>
          <a:lstStyle/>
          <a:p>
            <a:pPr eaLnBrk="1" hangingPunct="1"/>
            <a:endParaRPr lang="en-US" smtClean="0">
              <a:latin typeface="Arial" pitchFamily="34" charset="0"/>
            </a:endParaRPr>
          </a:p>
        </p:txBody>
      </p:sp>
    </p:spTree>
    <p:extLst>
      <p:ext uri="{BB962C8B-B14F-4D97-AF65-F5344CB8AC3E}">
        <p14:creationId xmlns:p14="http://schemas.microsoft.com/office/powerpoint/2010/main" val="3547750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a:solidFill>
                  <a:prstClr val="black"/>
                </a:solidFill>
              </a:rPr>
              <a:pPr/>
              <a:t>48</a:t>
            </a:fld>
            <a:endParaRPr lang="en-US">
              <a:solidFill>
                <a:prstClr val="black"/>
              </a:solidFill>
            </a:endParaRPr>
          </a:p>
        </p:txBody>
      </p:sp>
      <p:sp>
        <p:nvSpPr>
          <p:cNvPr id="126979" name="Rectangle 2"/>
          <p:cNvSpPr>
            <a:spLocks noGrp="1" noRot="1" noChangeAspect="1" noChangeArrowheads="1" noTextEdit="1"/>
          </p:cNvSpPr>
          <p:nvPr>
            <p:ph type="sldImg"/>
          </p:nvPr>
        </p:nvSpPr>
        <p:spPr>
          <a:xfrm>
            <a:off x="2911475" y="522288"/>
            <a:ext cx="3486150" cy="2614612"/>
          </a:xfrm>
          <a:ln/>
        </p:spPr>
      </p:sp>
      <p:sp>
        <p:nvSpPr>
          <p:cNvPr id="126980" name="Rectangle 3"/>
          <p:cNvSpPr>
            <a:spLocks noGrp="1" noChangeArrowheads="1"/>
          </p:cNvSpPr>
          <p:nvPr>
            <p:ph type="body" idx="1"/>
          </p:nvPr>
        </p:nvSpPr>
        <p:spPr>
          <a:xfrm>
            <a:off x="930473" y="3310618"/>
            <a:ext cx="7443784" cy="3136624"/>
          </a:xfrm>
          <a:noFill/>
          <a:ln/>
        </p:spPr>
        <p:txBody>
          <a:bodyPr lIns="95259" tIns="47628" rIns="95259" bIns="47628"/>
          <a:lstStyle/>
          <a:p>
            <a:pPr eaLnBrk="1" hangingPunct="1"/>
            <a:endParaRPr lang="en-US" smtClean="0">
              <a:latin typeface="Arial" pitchFamily="34" charset="0"/>
            </a:endParaRPr>
          </a:p>
        </p:txBody>
      </p:sp>
    </p:spTree>
    <p:extLst>
      <p:ext uri="{BB962C8B-B14F-4D97-AF65-F5344CB8AC3E}">
        <p14:creationId xmlns:p14="http://schemas.microsoft.com/office/powerpoint/2010/main" val="1237449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49</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1181100" y="698500"/>
            <a:ext cx="4648200" cy="3486150"/>
          </a:xfrm>
          <a:ln/>
        </p:spPr>
      </p:sp>
      <p:sp>
        <p:nvSpPr>
          <p:cNvPr id="130052" name="Rectangle 3"/>
          <p:cNvSpPr>
            <a:spLocks noGrp="1" noChangeArrowheads="1"/>
          </p:cNvSpPr>
          <p:nvPr>
            <p:ph type="body" idx="1"/>
          </p:nvPr>
        </p:nvSpPr>
        <p:spPr>
          <a:xfrm>
            <a:off x="701040" y="4416112"/>
            <a:ext cx="5608320" cy="4184017"/>
          </a:xfrm>
          <a:noFill/>
          <a:ln/>
        </p:spPr>
        <p:txBody>
          <a:bodyPr lIns="93344" tIns="46672" rIns="93344" bIns="46672"/>
          <a:lstStyle/>
          <a:p>
            <a:pPr eaLnBrk="1" hangingPunct="1"/>
            <a:endParaRPr lang="en-US" smtClean="0">
              <a:latin typeface="Arial" pitchFamily="34" charset="0"/>
            </a:endParaRPr>
          </a:p>
        </p:txBody>
      </p:sp>
    </p:spTree>
    <p:extLst>
      <p:ext uri="{BB962C8B-B14F-4D97-AF65-F5344CB8AC3E}">
        <p14:creationId xmlns:p14="http://schemas.microsoft.com/office/powerpoint/2010/main" val="18055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935252" y="4416111"/>
            <a:ext cx="5139898" cy="4182427"/>
          </a:xfrm>
          <a:prstGeom prst="rect">
            <a:avLst/>
          </a:prstGeom>
          <a:noFill/>
          <a:ln w="9525">
            <a:noFill/>
            <a:miter lim="800000"/>
            <a:headEnd/>
            <a:tailEnd/>
          </a:ln>
        </p:spPr>
        <p:txBody>
          <a:bodyPr wrap="none" lIns="0" tIns="0" rIns="0" bIns="0"/>
          <a:lstStyle/>
          <a:p>
            <a:pPr defTabSz="947869" eaLnBrk="0" fontAlgn="base" hangingPunct="0">
              <a:spcBef>
                <a:spcPct val="0"/>
              </a:spcBef>
              <a:spcAft>
                <a:spcPct val="0"/>
              </a:spcAft>
            </a:pPr>
            <a:r>
              <a:rPr lang="en-US" sz="1300" dirty="0">
                <a:solidFill>
                  <a:srgbClr val="000000"/>
                </a:solidFill>
                <a:latin typeface="Arial" charset="0"/>
              </a:rPr>
              <a:t>Table summarizes my perception of the shift.  A version of this table is available in New Paradigms for Engineering Education -- FIE Conf proceedings 97 (avail on the www)</a:t>
            </a:r>
          </a:p>
          <a:p>
            <a:pPr defTabSz="947869" eaLnBrk="0" fontAlgn="base" hangingPunct="0">
              <a:spcBef>
                <a:spcPct val="0"/>
              </a:spcBef>
              <a:spcAft>
                <a:spcPct val="0"/>
              </a:spcAft>
            </a:pPr>
            <a:endParaRPr lang="en-US" sz="1300" dirty="0">
              <a:solidFill>
                <a:srgbClr val="000000"/>
              </a:solidFill>
              <a:latin typeface="Arial" charset="0"/>
            </a:endParaRPr>
          </a:p>
          <a:p>
            <a:pPr defTabSz="947869" eaLnBrk="0" fontAlgn="base" hangingPunct="0">
              <a:spcBef>
                <a:spcPct val="0"/>
              </a:spcBef>
              <a:spcAft>
                <a:spcPct val="0"/>
              </a:spcAft>
            </a:pPr>
            <a:r>
              <a:rPr lang="en-US" sz="1300" dirty="0">
                <a:solidFill>
                  <a:srgbClr val="000000"/>
                </a:solidFill>
                <a:latin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1299048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85FBAA2-841A-4F01-8268-F4ADCD4ED99F}" type="slidenum">
              <a:rPr lang="en-US" smtClean="0">
                <a:solidFill>
                  <a:prstClr val="black"/>
                </a:solidFill>
                <a:latin typeface="Arial" pitchFamily="34" charset="0"/>
              </a:rPr>
              <a:pPr/>
              <a:t>51</a:t>
            </a:fld>
            <a:endParaRPr lang="en-US" smtClean="0">
              <a:solidFill>
                <a:prstClr val="black"/>
              </a:solidFill>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lIns="94701" tIns="47351" rIns="94701" bIns="47351"/>
          <a:lstStyle/>
          <a:p>
            <a:pPr eaLnBrk="1" hangingPunct="1"/>
            <a:endParaRPr lang="en-US" smtClean="0">
              <a:latin typeface="Arial" pitchFamily="34" charset="0"/>
            </a:endParaRPr>
          </a:p>
        </p:txBody>
      </p:sp>
    </p:spTree>
    <p:extLst>
      <p:ext uri="{BB962C8B-B14F-4D97-AF65-F5344CB8AC3E}">
        <p14:creationId xmlns:p14="http://schemas.microsoft.com/office/powerpoint/2010/main" val="3412525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9101DCB-8A4E-4499-B067-A3F8790026A4}" type="slidenum">
              <a:rPr lang="en-US" smtClean="0">
                <a:solidFill>
                  <a:prstClr val="black"/>
                </a:solidFill>
                <a:latin typeface="Arial" pitchFamily="34" charset="0"/>
              </a:rPr>
              <a:pPr/>
              <a:t>52</a:t>
            </a:fld>
            <a:endParaRPr lang="en-US" smtClean="0">
              <a:solidFill>
                <a:prstClr val="black"/>
              </a:solidFill>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lIns="93146" tIns="46574" rIns="93146" bIns="46574"/>
          <a:lstStyle/>
          <a:p>
            <a:pPr eaLnBrk="1" hangingPunct="1"/>
            <a:endParaRPr lang="en-US" smtClean="0">
              <a:latin typeface="Arial" pitchFamily="34" charset="0"/>
            </a:endParaRPr>
          </a:p>
        </p:txBody>
      </p:sp>
    </p:spTree>
    <p:extLst>
      <p:ext uri="{BB962C8B-B14F-4D97-AF65-F5344CB8AC3E}">
        <p14:creationId xmlns:p14="http://schemas.microsoft.com/office/powerpoint/2010/main" val="170292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701040" y="4416110"/>
            <a:ext cx="5608320" cy="4182427"/>
          </a:xfrm>
          <a:prstGeom prst="rect">
            <a:avLst/>
          </a:prstGeom>
          <a:solidFill>
            <a:srgbClr val="FFFFFF"/>
          </a:solidFill>
          <a:ln>
            <a:solidFill>
              <a:srgbClr val="000000"/>
            </a:solidFill>
            <a:miter lim="800000"/>
            <a:headEnd/>
            <a:tailEnd/>
          </a:ln>
        </p:spPr>
        <p:txBody>
          <a:bodyPr lIns="91636" tIns="45819" rIns="91636" bIns="45819"/>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89983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932460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921DC9-BFBD-264B-9462-68933093B2C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726706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68948D5-8321-4FA0-B3A4-A088A1D357B5}" type="slidenum">
              <a:rPr lang="en-US" smtClean="0">
                <a:solidFill>
                  <a:prstClr val="black"/>
                </a:solidFill>
                <a:latin typeface="Arial" pitchFamily="34" charset="0"/>
              </a:rPr>
              <a:pPr/>
              <a:t>55</a:t>
            </a:fld>
            <a:endParaRPr lang="en-US" smtClean="0">
              <a:solidFill>
                <a:prstClr val="black"/>
              </a:solidFill>
              <a:latin typeface="Arial" pitchFamily="34" charset="0"/>
            </a:endParaRPr>
          </a:p>
        </p:txBody>
      </p:sp>
      <p:sp>
        <p:nvSpPr>
          <p:cNvPr id="143363" name="Rectangle 2"/>
          <p:cNvSpPr>
            <a:spLocks noGrp="1" noChangeArrowheads="1"/>
          </p:cNvSpPr>
          <p:nvPr>
            <p:ph type="body" idx="1"/>
          </p:nvPr>
        </p:nvSpPr>
        <p:spPr>
          <a:xfrm>
            <a:off x="935255" y="4416110"/>
            <a:ext cx="5139897" cy="4182427"/>
          </a:xfrm>
          <a:noFill/>
          <a:ln/>
        </p:spPr>
        <p:txBody>
          <a:bodyPr lIns="93790" tIns="46896" rIns="93790" bIns="46896"/>
          <a:lstStyle/>
          <a:p>
            <a:pPr eaLnBrk="1" hangingPunct="1"/>
            <a:endParaRPr lang="en-US" smtClean="0">
              <a:latin typeface="Arial" pitchFamily="34" charset="0"/>
            </a:endParaRPr>
          </a:p>
        </p:txBody>
      </p:sp>
      <p:sp>
        <p:nvSpPr>
          <p:cNvPr id="143364" name="Rectangle 3"/>
          <p:cNvSpPr>
            <a:spLocks noGrp="1" noRot="1" noChangeAspect="1" noChangeArrowheads="1" noTextEdit="1"/>
          </p:cNvSpPr>
          <p:nvPr>
            <p:ph type="sldImg"/>
          </p:nvPr>
        </p:nvSpPr>
        <p:spPr>
          <a:xfrm>
            <a:off x="1192213" y="703263"/>
            <a:ext cx="4629150" cy="3473450"/>
          </a:xfrm>
          <a:ln w="12700" cap="flat">
            <a:solidFill>
              <a:schemeClr val="tx1"/>
            </a:solidFill>
          </a:ln>
        </p:spPr>
      </p:sp>
    </p:spTree>
    <p:extLst>
      <p:ext uri="{BB962C8B-B14F-4D97-AF65-F5344CB8AC3E}">
        <p14:creationId xmlns:p14="http://schemas.microsoft.com/office/powerpoint/2010/main" val="42409557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921DC9-BFBD-264B-9462-68933093B2C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74741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921DC9-BFBD-264B-9462-68933093B2C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08467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935255" y="4416110"/>
            <a:ext cx="5139897" cy="4182427"/>
          </a:xfrm>
          <a:prstGeom prst="rect">
            <a:avLst/>
          </a:prstGeom>
          <a:noFill/>
          <a:ln w="9525">
            <a:noFill/>
            <a:miter lim="800000"/>
            <a:headEnd/>
            <a:tailEnd/>
          </a:ln>
        </p:spPr>
        <p:txBody>
          <a:bodyPr wrap="none" lIns="0" tIns="0" rIns="0" bIns="0"/>
          <a:lstStyle/>
          <a:p>
            <a:pPr defTabSz="932357" eaLnBrk="0" fontAlgn="base" hangingPunct="0">
              <a:spcBef>
                <a:spcPct val="0"/>
              </a:spcBef>
              <a:spcAft>
                <a:spcPct val="0"/>
              </a:spcAft>
            </a:pPr>
            <a:r>
              <a:rPr lang="en-US" sz="1200" dirty="0">
                <a:solidFill>
                  <a:srgbClr val="000000"/>
                </a:solidFill>
                <a:latin typeface="Arial" charset="0"/>
              </a:rPr>
              <a:t>Barr &amp; </a:t>
            </a:r>
            <a:r>
              <a:rPr lang="en-US" sz="1200" dirty="0" err="1">
                <a:solidFill>
                  <a:srgbClr val="000000"/>
                </a:solidFill>
                <a:latin typeface="Arial" charset="0"/>
              </a:rPr>
              <a:t>Tagg's</a:t>
            </a:r>
            <a:r>
              <a:rPr lang="en-US" sz="1200" dirty="0">
                <a:solidFill>
                  <a:srgbClr val="000000"/>
                </a:solidFill>
                <a:latin typeface="Arial" charset="0"/>
              </a:rPr>
              <a:t> From teaching to </a:t>
            </a:r>
            <a:r>
              <a:rPr lang="en-US" sz="1200" dirty="0" err="1">
                <a:solidFill>
                  <a:srgbClr val="000000"/>
                </a:solidFill>
                <a:latin typeface="Arial" charset="0"/>
              </a:rPr>
              <a:t>learing</a:t>
            </a:r>
            <a:r>
              <a:rPr lang="en-US" sz="1200" dirty="0">
                <a:solidFill>
                  <a:srgbClr val="000000"/>
                </a:solidFill>
                <a:latin typeface="Arial" charset="0"/>
              </a:rPr>
              <a:t> is the most often requested article from Change </a:t>
            </a:r>
            <a:r>
              <a:rPr lang="en-US" sz="1200" dirty="0" err="1">
                <a:solidFill>
                  <a:srgbClr val="000000"/>
                </a:solidFill>
                <a:latin typeface="Arial" charset="0"/>
              </a:rPr>
              <a:t>mangazine</a:t>
            </a:r>
            <a:endParaRPr lang="en-US" sz="1200" dirty="0">
              <a:solidFill>
                <a:srgbClr val="000000"/>
              </a:solidFill>
              <a:latin typeface="Arial" charset="0"/>
            </a:endParaRPr>
          </a:p>
          <a:p>
            <a:pPr defTabSz="932357" eaLnBrk="0" fontAlgn="base" hangingPunct="0">
              <a:spcBef>
                <a:spcPct val="0"/>
              </a:spcBef>
              <a:spcAft>
                <a:spcPct val="0"/>
              </a:spcAft>
            </a:pPr>
            <a:endParaRPr lang="en-US" sz="1200" dirty="0">
              <a:solidFill>
                <a:srgbClr val="000000"/>
              </a:solidFill>
              <a:latin typeface="Arial" charset="0"/>
            </a:endParaRPr>
          </a:p>
          <a:p>
            <a:pPr defTabSz="932357" eaLnBrk="0" fontAlgn="base" hangingPunct="0">
              <a:spcBef>
                <a:spcPct val="0"/>
              </a:spcBef>
              <a:spcAft>
                <a:spcPct val="0"/>
              </a:spcAft>
            </a:pPr>
            <a:r>
              <a:rPr lang="en-US" sz="1200" dirty="0">
                <a:solidFill>
                  <a:srgbClr val="000000"/>
                </a:solidFill>
                <a:latin typeface="Arial" charset="0"/>
              </a:rPr>
              <a:t>Bill </a:t>
            </a:r>
            <a:r>
              <a:rPr lang="en-US" sz="1200" dirty="0" err="1">
                <a:solidFill>
                  <a:srgbClr val="000000"/>
                </a:solidFill>
                <a:latin typeface="Arial" charset="0"/>
              </a:rPr>
              <a:t>Camplbell</a:t>
            </a:r>
            <a:r>
              <a:rPr lang="en-US" sz="1200" dirty="0">
                <a:solidFill>
                  <a:srgbClr val="000000"/>
                </a:solidFill>
                <a:latin typeface="Arial" charset="0"/>
              </a:rPr>
              <a:t> and  I started working on New Paradigms in 1993.</a:t>
            </a:r>
          </a:p>
        </p:txBody>
      </p:sp>
    </p:spTree>
    <p:extLst>
      <p:ext uri="{BB962C8B-B14F-4D97-AF65-F5344CB8AC3E}">
        <p14:creationId xmlns:p14="http://schemas.microsoft.com/office/powerpoint/2010/main" val="1733544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935255" y="4416111"/>
            <a:ext cx="5139897" cy="4184017"/>
          </a:xfrm>
          <a:prstGeom prst="rect">
            <a:avLst/>
          </a:prstGeom>
          <a:noFill/>
          <a:ln w="9525">
            <a:noFill/>
            <a:miter lim="800000"/>
            <a:headEnd/>
            <a:tailEnd/>
          </a:ln>
        </p:spPr>
        <p:txBody>
          <a:bodyPr wrap="none" lIns="0" tIns="0" rIns="0" bIns="0"/>
          <a:lstStyle/>
          <a:p>
            <a:pPr defTabSz="932357" eaLnBrk="0" fontAlgn="base" hangingPunct="0">
              <a:spcBef>
                <a:spcPct val="0"/>
              </a:spcBef>
              <a:spcAft>
                <a:spcPct val="0"/>
              </a:spcAft>
            </a:pPr>
            <a:r>
              <a:rPr lang="en-US" sz="1200" dirty="0">
                <a:solidFill>
                  <a:srgbClr val="000000"/>
                </a:solidFill>
                <a:latin typeface="Arial" charset="0"/>
              </a:rPr>
              <a:t>Table summarizes my perception of the shift.  A version of this table is available in New Paradigms for Engineering Education -- FIE Conf proceedings 97 (avail on the www)</a:t>
            </a:r>
          </a:p>
          <a:p>
            <a:pPr defTabSz="932357" eaLnBrk="0" fontAlgn="base" hangingPunct="0">
              <a:spcBef>
                <a:spcPct val="0"/>
              </a:spcBef>
              <a:spcAft>
                <a:spcPct val="0"/>
              </a:spcAft>
            </a:pPr>
            <a:endParaRPr lang="en-US" sz="1200" dirty="0">
              <a:solidFill>
                <a:srgbClr val="000000"/>
              </a:solidFill>
              <a:latin typeface="Arial" charset="0"/>
            </a:endParaRPr>
          </a:p>
          <a:p>
            <a:pPr defTabSz="932357" eaLnBrk="0" fontAlgn="base" hangingPunct="0">
              <a:spcBef>
                <a:spcPct val="0"/>
              </a:spcBef>
              <a:spcAft>
                <a:spcPct val="0"/>
              </a:spcAft>
            </a:pPr>
            <a:r>
              <a:rPr lang="en-US" sz="1200" dirty="0">
                <a:solidFill>
                  <a:srgbClr val="000000"/>
                </a:solidFill>
                <a:latin typeface="Arial" charset="0"/>
              </a:rPr>
              <a:t>One of the most significant changes that has occurred is the shift from "pouring in knowledge" to "creating a climate where learning flows among students and the professor"</a:t>
            </a:r>
          </a:p>
        </p:txBody>
      </p:sp>
    </p:spTree>
    <p:extLst>
      <p:ext uri="{BB962C8B-B14F-4D97-AF65-F5344CB8AC3E}">
        <p14:creationId xmlns:p14="http://schemas.microsoft.com/office/powerpoint/2010/main" val="783562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9F6D66-F937-4D87-BB03-FCB5DA9DA77C}"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97195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86861EC-7E45-41F5-BE57-861C97DDA9ED}" type="slidenum">
              <a:rPr lang="en-US" smtClean="0">
                <a:solidFill>
                  <a:prstClr val="black"/>
                </a:solidFill>
                <a:latin typeface="Arial" pitchFamily="34" charset="0"/>
              </a:rPr>
              <a:pPr/>
              <a:t>61</a:t>
            </a:fld>
            <a:endParaRPr lang="en-US" smtClean="0">
              <a:solidFill>
                <a:prstClr val="black"/>
              </a:solidFill>
              <a:latin typeface="Arial" pitchFamily="34" charset="0"/>
            </a:endParaRPr>
          </a:p>
        </p:txBody>
      </p:sp>
      <p:sp>
        <p:nvSpPr>
          <p:cNvPr id="136195" name="Rectangle 2"/>
          <p:cNvSpPr>
            <a:spLocks noGrp="1" noRot="1" noChangeAspect="1" noChangeArrowheads="1" noTextEdit="1"/>
          </p:cNvSpPr>
          <p:nvPr>
            <p:ph type="sldImg"/>
          </p:nvPr>
        </p:nvSpPr>
        <p:spPr>
          <a:xfrm>
            <a:off x="1179513" y="695325"/>
            <a:ext cx="4651375" cy="3489325"/>
          </a:xfrm>
          <a:ln/>
        </p:spPr>
      </p:sp>
      <p:sp>
        <p:nvSpPr>
          <p:cNvPr id="136196" name="Rectangle 3"/>
          <p:cNvSpPr>
            <a:spLocks noGrp="1" noChangeArrowheads="1"/>
          </p:cNvSpPr>
          <p:nvPr>
            <p:ph type="body" idx="1"/>
          </p:nvPr>
        </p:nvSpPr>
        <p:spPr>
          <a:noFill/>
          <a:ln/>
        </p:spPr>
        <p:txBody>
          <a:bodyPr lIns="96614" tIns="48306" rIns="96614" bIns="48306"/>
          <a:lstStyle/>
          <a:p>
            <a:pPr eaLnBrk="1" hangingPunct="1"/>
            <a:endParaRPr lang="en-US" smtClean="0">
              <a:latin typeface="Arial" pitchFamily="34" charset="0"/>
            </a:endParaRPr>
          </a:p>
        </p:txBody>
      </p:sp>
    </p:spTree>
    <p:extLst>
      <p:ext uri="{BB962C8B-B14F-4D97-AF65-F5344CB8AC3E}">
        <p14:creationId xmlns:p14="http://schemas.microsoft.com/office/powerpoint/2010/main" val="3764353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736" y="8830661"/>
            <a:ext cx="3038144" cy="464205"/>
          </a:xfrm>
          <a:prstGeom prst="rect">
            <a:avLst/>
          </a:prstGeom>
          <a:ln/>
        </p:spPr>
        <p:txBody>
          <a:bodyPr lIns="91413" tIns="45708" rIns="91413" bIns="45708"/>
          <a:lstStyle/>
          <a:p>
            <a:fld id="{A65BCEE0-D049-4CD3-B38F-276B3FCDDE24}" type="slidenum">
              <a:rPr lang="en-US">
                <a:solidFill>
                  <a:prstClr val="black"/>
                </a:solidFill>
              </a:rPr>
              <a:pPr/>
              <a:t>62</a:t>
            </a:fld>
            <a:endParaRPr lang="en-US">
              <a:solidFill>
                <a:prstClr val="black"/>
              </a:solidFill>
            </a:endParaRPr>
          </a:p>
        </p:txBody>
      </p:sp>
      <p:sp>
        <p:nvSpPr>
          <p:cNvPr id="598018" name="Rectangle 2"/>
          <p:cNvSpPr>
            <a:spLocks noGrp="1" noRot="1" noChangeAspect="1" noChangeArrowheads="1" noTextEdit="1"/>
          </p:cNvSpPr>
          <p:nvPr>
            <p:ph type="sldImg"/>
          </p:nvPr>
        </p:nvSpPr>
        <p:spPr>
          <a:xfrm>
            <a:off x="1182688" y="695325"/>
            <a:ext cx="4648200" cy="3486150"/>
          </a:xfrm>
          <a:prstGeom prst="rect">
            <a:avLst/>
          </a:prstGeom>
          <a:ln/>
        </p:spPr>
      </p:sp>
      <p:sp>
        <p:nvSpPr>
          <p:cNvPr id="598019" name="Rectangle 3"/>
          <p:cNvSpPr>
            <a:spLocks noGrp="1" noChangeArrowheads="1"/>
          </p:cNvSpPr>
          <p:nvPr>
            <p:ph type="body" idx="1"/>
          </p:nvPr>
        </p:nvSpPr>
        <p:spPr>
          <a:xfrm>
            <a:off x="701040" y="4416109"/>
            <a:ext cx="5608320" cy="4184017"/>
          </a:xfrm>
          <a:prstGeom prst="rect">
            <a:avLst/>
          </a:prstGeom>
        </p:spPr>
        <p:txBody>
          <a:bodyPr lIns="94816" tIns="47407" rIns="94816" bIns="47407"/>
          <a:lstStyle/>
          <a:p>
            <a:endParaRPr lang="en-US"/>
          </a:p>
        </p:txBody>
      </p:sp>
    </p:spTree>
    <p:extLst>
      <p:ext uri="{BB962C8B-B14F-4D97-AF65-F5344CB8AC3E}">
        <p14:creationId xmlns:p14="http://schemas.microsoft.com/office/powerpoint/2010/main" val="96684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67621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solidFill>
                  <a:prstClr val="black"/>
                </a:solidFill>
              </a:rPr>
              <a:pPr/>
              <a:t>63</a:t>
            </a:fld>
            <a:endParaRPr lang="en-US">
              <a:solidFill>
                <a:prstClr val="black"/>
              </a:solidFill>
            </a:endParaRPr>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91629" tIns="45813" rIns="91629" bIns="45813"/>
          <a:lstStyle/>
          <a:p>
            <a:endParaRPr lang="en-US"/>
          </a:p>
        </p:txBody>
      </p:sp>
    </p:spTree>
    <p:extLst>
      <p:ext uri="{BB962C8B-B14F-4D97-AF65-F5344CB8AC3E}">
        <p14:creationId xmlns:p14="http://schemas.microsoft.com/office/powerpoint/2010/main" val="218380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0254C8-F6BE-4CEB-B2AD-C164BE3DCC0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38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BAA3C0-F3DB-42C7-9059-CC8DC6D1364A}" type="slidenum">
              <a:rPr lang="en-US" smtClean="0">
                <a:solidFill>
                  <a:prstClr val="black"/>
                </a:solidFill>
                <a:latin typeface="Arial" pitchFamily="34" charset="0"/>
              </a:rPr>
              <a:pPr/>
              <a:t>9</a:t>
            </a:fld>
            <a:endParaRPr lang="en-US" smtClean="0">
              <a:solidFill>
                <a:prstClr val="black"/>
              </a:solidFill>
              <a:latin typeface="Arial" pitchFamily="34" charset="0"/>
            </a:endParaRPr>
          </a:p>
        </p:txBody>
      </p:sp>
      <p:sp>
        <p:nvSpPr>
          <p:cNvPr id="97283" name="Rectangle 2"/>
          <p:cNvSpPr>
            <a:spLocks noGrp="1" noRot="1" noChangeAspect="1" noChangeArrowheads="1" noTextEdit="1"/>
          </p:cNvSpPr>
          <p:nvPr>
            <p:ph type="sldImg"/>
          </p:nvPr>
        </p:nvSpPr>
        <p:spPr>
          <a:xfrm>
            <a:off x="1181100" y="696913"/>
            <a:ext cx="4648200" cy="3486150"/>
          </a:xfrm>
          <a:ln/>
        </p:spPr>
      </p:sp>
      <p:sp>
        <p:nvSpPr>
          <p:cNvPr id="97284" name="Rectangle 3"/>
          <p:cNvSpPr>
            <a:spLocks noGrp="1" noChangeArrowheads="1"/>
          </p:cNvSpPr>
          <p:nvPr>
            <p:ph type="body" idx="1"/>
          </p:nvPr>
        </p:nvSpPr>
        <p:spPr>
          <a:xfrm>
            <a:off x="701040" y="4416110"/>
            <a:ext cx="5608320" cy="4184015"/>
          </a:xfrm>
          <a:noFill/>
          <a:ln/>
        </p:spPr>
        <p:txBody>
          <a:bodyPr lIns="93153" tIns="46578" rIns="93153" bIns="46578"/>
          <a:lstStyle/>
          <a:p>
            <a:pPr eaLnBrk="1" hangingPunct="1"/>
            <a:endParaRPr lang="en-US" smtClean="0">
              <a:latin typeface="Arial" pitchFamily="34" charset="0"/>
            </a:endParaRPr>
          </a:p>
        </p:txBody>
      </p:sp>
    </p:spTree>
    <p:extLst>
      <p:ext uri="{BB962C8B-B14F-4D97-AF65-F5344CB8AC3E}">
        <p14:creationId xmlns:p14="http://schemas.microsoft.com/office/powerpoint/2010/main" val="421167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935253" y="4416110"/>
            <a:ext cx="5139898" cy="4184015"/>
          </a:xfrm>
          <a:prstGeom prst="rect">
            <a:avLst/>
          </a:prstGeom>
          <a:noFill/>
          <a:ln w="9525">
            <a:noFill/>
            <a:miter lim="800000"/>
            <a:headEnd/>
            <a:tailEnd/>
          </a:ln>
        </p:spPr>
        <p:txBody>
          <a:bodyPr wrap="none" lIns="0" tIns="0" rIns="0" bIns="0"/>
          <a:lstStyle/>
          <a:p>
            <a:pPr defTabSz="969455" eaLnBrk="0" hangingPunct="0"/>
            <a:r>
              <a:rPr lang="en-US" sz="1300" dirty="0">
                <a:solidFill>
                  <a:srgbClr val="000000"/>
                </a:solidFill>
              </a:rPr>
              <a:t>8:30-9:30?Take copies of Active </a:t>
            </a:r>
            <a:r>
              <a:rPr lang="en-US" sz="1300" dirty="0" err="1">
                <a:solidFill>
                  <a:srgbClr val="000000"/>
                </a:solidFill>
              </a:rPr>
              <a:t>Lrn</a:t>
            </a:r>
            <a:r>
              <a:rPr lang="en-US" sz="1300" dirty="0">
                <a:solidFill>
                  <a:srgbClr val="000000"/>
                </a:solidFill>
              </a:rPr>
              <a:t>, HTMI, New Paradigms, </a:t>
            </a:r>
          </a:p>
        </p:txBody>
      </p:sp>
    </p:spTree>
    <p:extLst>
      <p:ext uri="{BB962C8B-B14F-4D97-AF65-F5344CB8AC3E}">
        <p14:creationId xmlns:p14="http://schemas.microsoft.com/office/powerpoint/2010/main" val="333696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03BDFEE-F9A3-450E-936D-8D7D5AB4207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371C79-F6EE-4DC5-8578-66C53514B22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CCA860-CE24-47B8-BDB9-F1B5CAFFBF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9C888-F138-45B9-95E0-AEF6F912EE0A}"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1500CDE-A157-4E70-8D48-134191C9593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AA117A-B6C1-492A-9E92-290C52B4158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89FF102C-8015-4B39-A48B-E8A33F836B1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E5B3BB-9A77-4101-B597-E2C6795F047B}"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62ACAC57-B594-4099-922E-329726E052F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266A7A-923C-40F5-9D96-6D1CAE960EE8}"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08C9EED7-1B99-43B1-B77D-9741B3462E3C}"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F9601E-04E3-4F16-B998-BE00EB1B87E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162DD39F-77A1-481C-9640-AB4D1801EE09}"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EA59FA-C83D-43DC-BDC8-9D21DAB31AD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4681D32C-3BC1-459F-93B3-9D791868385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A871C7-BCDB-40A7-A9FF-69CB8732843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612567A-FD7B-4B9D-9581-D9212570C02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E92DD-2940-43BB-A072-3F58CDCC437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40B511B-DA51-4142-B4B4-F17C6AF2C4C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D358A-F947-4F5E-AE06-340F12A83186}"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F0103B-CBF0-41B4-9459-9B28F272B91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6EE6C0-28DC-4A86-B075-0C8ECC651397}"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9FE6A58B-805E-4E2B-9D62-AB42E6E64A80}"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77CA0CE-E178-4C6C-8380-756CBFA9BB9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97759FA6-DC3F-4447-A638-F6087CB652A2}"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4EE44D8-94AA-4341-A1F5-D4B73C6C4E0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9D433C-6DA2-41CE-ACD5-55542B2DB310}"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5EC8B1-8D14-4892-BA98-829690883389}"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763B94-4C66-44ED-A9D1-054E3F461955}"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552ECD-9190-406E-86B0-9D47CB5C74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479123"/>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90667A8-1CB8-48CD-9E92-B74C70CCF5D4}"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EE0D154-41A9-49DB-AD5E-75F46F80AC55}"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DA42C6B-F65F-4E8F-9968-D0B7A34A0B36}"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AEC8AD-20D4-4A9F-8B0F-C7B65C6BBC97}"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3EB8C0-B80F-44FF-9C97-03B817698BD6}"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6423A7-FA92-4726-847F-B9368D07BA48}"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849503-95C2-4C89-A92C-ECA72DBFE22F}"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6611AC-4692-4F0C-BABD-AB98B31E547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D8A58-1609-472F-9E1B-8124EDC368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E7DB42-4D64-42F5-BC31-C7F23D6BBF5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9925924"/>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9AA854-E7A4-49D1-B6C1-F36D3E2287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2DF2AFF-0177-415A-B81F-FD717E1B57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52F20E-7635-4519-9DFE-E0770FBDBC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1DB238-E8A8-427E-8B13-F7F672892E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1AE606-CB73-4EE9-A65B-6EC52A81870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14F9FD-1274-4F47-9AA3-FD0EAC4FF0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BB5451-48A5-41BD-971A-9A3D7DB929D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E182FF-5920-43B3-BCF6-A8A808F107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A172653-C0C7-48B5-AD2C-9D45CB0BEF76}" type="datetime1">
              <a:rPr lang="en-US"/>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90131EF-1CE0-473D-81BA-82F47699B46A}" type="slidenum">
              <a:rPr lang="en-US"/>
              <a:pPr/>
              <a:t>‹#›</a:t>
            </a:fld>
            <a:endParaRPr lang="en-US"/>
          </a:p>
        </p:txBody>
      </p:sp>
    </p:spTree>
    <p:extLst>
      <p:ext uri="{BB962C8B-B14F-4D97-AF65-F5344CB8AC3E}">
        <p14:creationId xmlns:p14="http://schemas.microsoft.com/office/powerpoint/2010/main" val="22072954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C01D83-2FDD-4774-A743-F58F65D81544}" type="datetime1">
              <a:rPr lang="en-US"/>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1058EEA-550D-4983-B1DE-F0FD2D4C8874}" type="slidenum">
              <a:rPr lang="en-US"/>
              <a:pPr/>
              <a:t>‹#›</a:t>
            </a:fld>
            <a:endParaRPr lang="en-US"/>
          </a:p>
        </p:txBody>
      </p:sp>
    </p:spTree>
    <p:extLst>
      <p:ext uri="{BB962C8B-B14F-4D97-AF65-F5344CB8AC3E}">
        <p14:creationId xmlns:p14="http://schemas.microsoft.com/office/powerpoint/2010/main" val="81727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4EA709-B7B5-4FAC-A283-252AB69AEC50}" type="datetime1">
              <a:rPr lang="en-US"/>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FF5B5B1-C52C-4199-882B-224F703E27BA}" type="slidenum">
              <a:rPr lang="en-US"/>
              <a:pPr/>
              <a:t>‹#›</a:t>
            </a:fld>
            <a:endParaRPr lang="en-US"/>
          </a:p>
        </p:txBody>
      </p:sp>
    </p:spTree>
    <p:extLst>
      <p:ext uri="{BB962C8B-B14F-4D97-AF65-F5344CB8AC3E}">
        <p14:creationId xmlns:p14="http://schemas.microsoft.com/office/powerpoint/2010/main" val="4809152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69D3376-A89C-49A4-9105-59C602742197}" type="datetime1">
              <a:rPr lang="en-US"/>
              <a:pPr/>
              <a:t>10/9/2014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333CD429-D8EA-4DAC-8513-C4154A16304F}" type="slidenum">
              <a:rPr lang="en-US"/>
              <a:pPr/>
              <a:t>‹#›</a:t>
            </a:fld>
            <a:endParaRPr lang="en-US"/>
          </a:p>
        </p:txBody>
      </p:sp>
    </p:spTree>
    <p:extLst>
      <p:ext uri="{BB962C8B-B14F-4D97-AF65-F5344CB8AC3E}">
        <p14:creationId xmlns:p14="http://schemas.microsoft.com/office/powerpoint/2010/main" val="21485282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8762224-33BB-418B-B9C0-6909E4B90C1D}" type="datetime1">
              <a:rPr lang="en-US"/>
              <a:pPr/>
              <a:t>10/9/2014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fld id="{5F22C25F-6AA3-4789-816D-F3E84C195306}" type="slidenum">
              <a:rPr lang="en-US"/>
              <a:pPr/>
              <a:t>‹#›</a:t>
            </a:fld>
            <a:endParaRPr lang="en-US"/>
          </a:p>
        </p:txBody>
      </p:sp>
    </p:spTree>
    <p:extLst>
      <p:ext uri="{BB962C8B-B14F-4D97-AF65-F5344CB8AC3E}">
        <p14:creationId xmlns:p14="http://schemas.microsoft.com/office/powerpoint/2010/main" val="26523087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C93194-61B3-4400-81BD-80765D3774FC}" type="datetime1">
              <a:rPr lang="en-US"/>
              <a:pPr/>
              <a:t>10/9/2014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fld id="{0CC9C674-5EC4-4B64-B001-AF1D32890806}" type="slidenum">
              <a:rPr lang="en-US"/>
              <a:pPr/>
              <a:t>‹#›</a:t>
            </a:fld>
            <a:endParaRPr lang="en-US"/>
          </a:p>
        </p:txBody>
      </p:sp>
    </p:spTree>
    <p:extLst>
      <p:ext uri="{BB962C8B-B14F-4D97-AF65-F5344CB8AC3E}">
        <p14:creationId xmlns:p14="http://schemas.microsoft.com/office/powerpoint/2010/main" val="41955560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BA5F11-DD8B-4C6F-B2FA-2D388AF570BE}" type="datetime1">
              <a:rPr lang="en-US"/>
              <a:pPr/>
              <a:t>10/9/2014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fld id="{B24BD132-5B25-41A5-8AB1-55A027C214A0}" type="slidenum">
              <a:rPr lang="en-US"/>
              <a:pPr/>
              <a:t>‹#›</a:t>
            </a:fld>
            <a:endParaRPr lang="en-US"/>
          </a:p>
        </p:txBody>
      </p:sp>
    </p:spTree>
    <p:extLst>
      <p:ext uri="{BB962C8B-B14F-4D97-AF65-F5344CB8AC3E}">
        <p14:creationId xmlns:p14="http://schemas.microsoft.com/office/powerpoint/2010/main" val="12480664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E0F95C-F3D5-4800-BB95-7A47F3DFF9B2}" type="datetime1">
              <a:rPr lang="en-US"/>
              <a:pPr/>
              <a:t>10/9/2014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6A4716FA-A5C8-4CC8-A402-B05E0488BC7F}" type="slidenum">
              <a:rPr lang="en-US"/>
              <a:pPr/>
              <a:t>‹#›</a:t>
            </a:fld>
            <a:endParaRPr lang="en-US"/>
          </a:p>
        </p:txBody>
      </p:sp>
    </p:spTree>
    <p:extLst>
      <p:ext uri="{BB962C8B-B14F-4D97-AF65-F5344CB8AC3E}">
        <p14:creationId xmlns:p14="http://schemas.microsoft.com/office/powerpoint/2010/main" val="11365322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63E5BD-4435-4414-9082-7EB9BAB838BE}" type="datetime1">
              <a:rPr lang="en-US"/>
              <a:pPr/>
              <a:t>10/9/2014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EA5C8457-3E8E-4320-940A-F06A4F0631F4}" type="slidenum">
              <a:rPr lang="en-US"/>
              <a:pPr/>
              <a:t>‹#›</a:t>
            </a:fld>
            <a:endParaRPr lang="en-US"/>
          </a:p>
        </p:txBody>
      </p:sp>
    </p:spTree>
    <p:extLst>
      <p:ext uri="{BB962C8B-B14F-4D97-AF65-F5344CB8AC3E}">
        <p14:creationId xmlns:p14="http://schemas.microsoft.com/office/powerpoint/2010/main" val="16402528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295098-25CD-4231-A817-E1E8B4ED8956}" type="datetime1">
              <a:rPr lang="en-US"/>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2D54039-D35F-49E3-8076-D30DC3FC91CE}" type="slidenum">
              <a:rPr lang="en-US"/>
              <a:pPr/>
              <a:t>‹#›</a:t>
            </a:fld>
            <a:endParaRPr lang="en-US"/>
          </a:p>
        </p:txBody>
      </p:sp>
    </p:spTree>
    <p:extLst>
      <p:ext uri="{BB962C8B-B14F-4D97-AF65-F5344CB8AC3E}">
        <p14:creationId xmlns:p14="http://schemas.microsoft.com/office/powerpoint/2010/main" val="14666348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CAFA8A-B0E1-466A-A4F3-7501F6E04842}" type="datetime1">
              <a:rPr lang="en-US"/>
              <a:pPr/>
              <a:t>10/9/2014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C80D9388-9CBB-4341-AEC7-4C9630C92C1A}" type="slidenum">
              <a:rPr lang="en-US"/>
              <a:pPr/>
              <a:t>‹#›</a:t>
            </a:fld>
            <a:endParaRPr lang="en-US"/>
          </a:p>
        </p:txBody>
      </p:sp>
    </p:spTree>
    <p:extLst>
      <p:ext uri="{BB962C8B-B14F-4D97-AF65-F5344CB8AC3E}">
        <p14:creationId xmlns:p14="http://schemas.microsoft.com/office/powerpoint/2010/main" val="22608295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vl1pPr>
          </a:lstStyle>
          <a:p>
            <a:pPr>
              <a:defRPr/>
            </a:pPr>
            <a:fld id="{88D4B0B7-BD58-4211-BD79-9F6A72E18A26}" type="slidenum">
              <a:rPr lang="en-US"/>
              <a:pPr>
                <a:defRPr/>
              </a:pPr>
              <a:t>‹#›</a:t>
            </a:fld>
            <a:endParaRPr lang="en-US"/>
          </a:p>
        </p:txBody>
      </p:sp>
      <p:sp>
        <p:nvSpPr>
          <p:cNvPr id="6" name="Slide Number Placeholder 5"/>
          <p:cNvSpPr>
            <a:spLocks noGrp="1"/>
          </p:cNvSpPr>
          <p:nvPr>
            <p:ph type="sldNum" sz="quarter" idx="12"/>
          </p:nvPr>
        </p:nvSpPr>
        <p:spPr/>
        <p:txBody>
          <a:bodyPr/>
          <a:lstStyle>
            <a:lvl1pPr defTabSz="457200" fontAlgn="auto">
              <a:spcBef>
                <a:spcPts val="0"/>
              </a:spcBef>
              <a:spcAft>
                <a:spcPts val="0"/>
              </a:spcAft>
              <a:defRPr/>
            </a:lvl1pPr>
          </a:lstStyle>
          <a:p>
            <a:pPr>
              <a:defRPr/>
            </a:pPr>
            <a:fld id="{FA59AEED-6EC8-4B04-8F4A-87680A0FF78D}" type="slidenum">
              <a:rPr lang="en-US"/>
              <a:pPr>
                <a:defRPr/>
              </a:pPr>
              <a:t>‹#›</a:t>
            </a:fld>
            <a:endParaRPr lang="en-US"/>
          </a:p>
        </p:txBody>
      </p:sp>
    </p:spTree>
    <p:extLst>
      <p:ext uri="{BB962C8B-B14F-4D97-AF65-F5344CB8AC3E}">
        <p14:creationId xmlns:p14="http://schemas.microsoft.com/office/powerpoint/2010/main" val="308750647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vl1pPr>
          </a:lstStyle>
          <a:p>
            <a:pPr>
              <a:defRPr/>
            </a:pPr>
            <a:fld id="{D1884600-104F-4BA7-8910-28FB765A372E}" type="slidenum">
              <a:rPr lang="en-US"/>
              <a:pPr>
                <a:defRPr/>
              </a:pPr>
              <a:t>‹#›</a:t>
            </a:fld>
            <a:endParaRPr lang="en-US"/>
          </a:p>
        </p:txBody>
      </p:sp>
      <p:sp>
        <p:nvSpPr>
          <p:cNvPr id="6" name="Slide Number Placeholder 5"/>
          <p:cNvSpPr>
            <a:spLocks noGrp="1"/>
          </p:cNvSpPr>
          <p:nvPr>
            <p:ph type="sldNum" sz="quarter" idx="12"/>
          </p:nvPr>
        </p:nvSpPr>
        <p:spPr/>
        <p:txBody>
          <a:bodyPr/>
          <a:lstStyle>
            <a:lvl1pPr defTabSz="457200" fontAlgn="auto">
              <a:spcBef>
                <a:spcPts val="0"/>
              </a:spcBef>
              <a:spcAft>
                <a:spcPts val="0"/>
              </a:spcAft>
              <a:defRPr/>
            </a:lvl1pPr>
          </a:lstStyle>
          <a:p>
            <a:pPr>
              <a:defRPr/>
            </a:pPr>
            <a:fld id="{FDC0ED84-567D-434C-B5E5-121838201E74}" type="slidenum">
              <a:rPr lang="en-US"/>
              <a:pPr>
                <a:defRPr/>
              </a:pPr>
              <a:t>‹#›</a:t>
            </a:fld>
            <a:endParaRPr lang="en-US"/>
          </a:p>
        </p:txBody>
      </p:sp>
    </p:spTree>
    <p:extLst>
      <p:ext uri="{BB962C8B-B14F-4D97-AF65-F5344CB8AC3E}">
        <p14:creationId xmlns:p14="http://schemas.microsoft.com/office/powerpoint/2010/main" val="1805050791"/>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vl1pPr>
          </a:lstStyle>
          <a:p>
            <a:pPr>
              <a:defRPr/>
            </a:pPr>
            <a:fld id="{D81EF385-CF50-4B41-A191-8E92EB5CFEDA}" type="slidenum">
              <a:rPr lang="en-US"/>
              <a:pPr>
                <a:defRPr/>
              </a:pPr>
              <a:t>‹#›</a:t>
            </a:fld>
            <a:endParaRPr lang="en-US"/>
          </a:p>
        </p:txBody>
      </p:sp>
      <p:sp>
        <p:nvSpPr>
          <p:cNvPr id="6" name="Slide Number Placeholder 5"/>
          <p:cNvSpPr>
            <a:spLocks noGrp="1"/>
          </p:cNvSpPr>
          <p:nvPr>
            <p:ph type="sldNum" sz="quarter" idx="12"/>
          </p:nvPr>
        </p:nvSpPr>
        <p:spPr/>
        <p:txBody>
          <a:bodyPr/>
          <a:lstStyle>
            <a:lvl1pPr defTabSz="457200" fontAlgn="auto">
              <a:spcBef>
                <a:spcPts val="0"/>
              </a:spcBef>
              <a:spcAft>
                <a:spcPts val="0"/>
              </a:spcAft>
              <a:defRPr/>
            </a:lvl1pPr>
          </a:lstStyle>
          <a:p>
            <a:pPr>
              <a:defRPr/>
            </a:pPr>
            <a:fld id="{04D513AB-45F5-4E9B-81E6-17838B48D86D}" type="slidenum">
              <a:rPr lang="en-US"/>
              <a:pPr>
                <a:defRPr/>
              </a:pPr>
              <a:t>‹#›</a:t>
            </a:fld>
            <a:endParaRPr lang="en-US"/>
          </a:p>
        </p:txBody>
      </p:sp>
    </p:spTree>
    <p:extLst>
      <p:ext uri="{BB962C8B-B14F-4D97-AF65-F5344CB8AC3E}">
        <p14:creationId xmlns:p14="http://schemas.microsoft.com/office/powerpoint/2010/main" val="1601427305"/>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lvl1pPr>
          </a:lstStyle>
          <a:p>
            <a:pPr>
              <a:defRPr/>
            </a:pPr>
            <a:fld id="{5B2FE5C9-6C99-432A-ABAA-94D6001493C6}" type="slidenum">
              <a:rPr lang="en-US"/>
              <a:pPr>
                <a:defRPr/>
              </a:pPr>
              <a:t>‹#›</a:t>
            </a:fld>
            <a:endParaRPr lang="en-US"/>
          </a:p>
        </p:txBody>
      </p:sp>
      <p:sp>
        <p:nvSpPr>
          <p:cNvPr id="7" name="Slide Number Placeholder 6"/>
          <p:cNvSpPr>
            <a:spLocks noGrp="1"/>
          </p:cNvSpPr>
          <p:nvPr>
            <p:ph type="sldNum" sz="quarter" idx="12"/>
          </p:nvPr>
        </p:nvSpPr>
        <p:spPr/>
        <p:txBody>
          <a:bodyPr/>
          <a:lstStyle>
            <a:lvl1pPr defTabSz="457200" fontAlgn="auto">
              <a:spcBef>
                <a:spcPts val="0"/>
              </a:spcBef>
              <a:spcAft>
                <a:spcPts val="0"/>
              </a:spcAft>
              <a:defRPr/>
            </a:lvl1pPr>
          </a:lstStyle>
          <a:p>
            <a:pPr>
              <a:defRPr/>
            </a:pPr>
            <a:fld id="{0466BE84-1519-4A22-A6E9-802BC74D8C57}" type="slidenum">
              <a:rPr lang="en-US"/>
              <a:pPr>
                <a:defRPr/>
              </a:pPr>
              <a:t>‹#›</a:t>
            </a:fld>
            <a:endParaRPr lang="en-US"/>
          </a:p>
        </p:txBody>
      </p:sp>
    </p:spTree>
    <p:extLst>
      <p:ext uri="{BB962C8B-B14F-4D97-AF65-F5344CB8AC3E}">
        <p14:creationId xmlns:p14="http://schemas.microsoft.com/office/powerpoint/2010/main" val="1180269397"/>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defTabSz="457200" fontAlgn="auto">
              <a:spcBef>
                <a:spcPts val="0"/>
              </a:spcBef>
              <a:spcAft>
                <a:spcPts val="0"/>
              </a:spcAft>
              <a:defRPr/>
            </a:lvl1pPr>
          </a:lstStyle>
          <a:p>
            <a:pPr>
              <a:defRPr/>
            </a:pPr>
            <a:fld id="{298268DA-57D7-44EA-8899-AD0272213539}" type="slidenum">
              <a:rPr lang="en-US"/>
              <a:pPr>
                <a:defRPr/>
              </a:pPr>
              <a:t>‹#›</a:t>
            </a:fld>
            <a:endParaRPr lang="en-US"/>
          </a:p>
        </p:txBody>
      </p:sp>
      <p:sp>
        <p:nvSpPr>
          <p:cNvPr id="9" name="Slide Number Placeholder 8"/>
          <p:cNvSpPr>
            <a:spLocks noGrp="1"/>
          </p:cNvSpPr>
          <p:nvPr>
            <p:ph type="sldNum" sz="quarter" idx="12"/>
          </p:nvPr>
        </p:nvSpPr>
        <p:spPr/>
        <p:txBody>
          <a:bodyPr/>
          <a:lstStyle>
            <a:lvl1pPr defTabSz="457200" fontAlgn="auto">
              <a:spcBef>
                <a:spcPts val="0"/>
              </a:spcBef>
              <a:spcAft>
                <a:spcPts val="0"/>
              </a:spcAft>
              <a:defRPr/>
            </a:lvl1pPr>
          </a:lstStyle>
          <a:p>
            <a:pPr>
              <a:defRPr/>
            </a:pPr>
            <a:fld id="{E3420700-6593-4B31-9BB8-F2031AB608CE}" type="slidenum">
              <a:rPr lang="en-US"/>
              <a:pPr>
                <a:defRPr/>
              </a:pPr>
              <a:t>‹#›</a:t>
            </a:fld>
            <a:endParaRPr lang="en-US"/>
          </a:p>
        </p:txBody>
      </p:sp>
    </p:spTree>
    <p:extLst>
      <p:ext uri="{BB962C8B-B14F-4D97-AF65-F5344CB8AC3E}">
        <p14:creationId xmlns:p14="http://schemas.microsoft.com/office/powerpoint/2010/main" val="631639283"/>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defTabSz="457200" fontAlgn="auto">
              <a:spcBef>
                <a:spcPts val="0"/>
              </a:spcBef>
              <a:spcAft>
                <a:spcPts val="0"/>
              </a:spcAft>
              <a:defRPr/>
            </a:lvl1pPr>
          </a:lstStyle>
          <a:p>
            <a:pPr>
              <a:defRPr/>
            </a:pPr>
            <a:fld id="{5F147F38-3797-4E0C-9501-1420FDB637B8}" type="slidenum">
              <a:rPr lang="en-US"/>
              <a:pPr>
                <a:defRPr/>
              </a:pPr>
              <a:t>‹#›</a:t>
            </a:fld>
            <a:endParaRPr lang="en-US"/>
          </a:p>
        </p:txBody>
      </p:sp>
      <p:sp>
        <p:nvSpPr>
          <p:cNvPr id="5" name="Slide Number Placeholder 4"/>
          <p:cNvSpPr>
            <a:spLocks noGrp="1"/>
          </p:cNvSpPr>
          <p:nvPr>
            <p:ph type="sldNum" sz="quarter" idx="12"/>
          </p:nvPr>
        </p:nvSpPr>
        <p:spPr/>
        <p:txBody>
          <a:bodyPr/>
          <a:lstStyle>
            <a:lvl1pPr defTabSz="457200" fontAlgn="auto">
              <a:spcBef>
                <a:spcPts val="0"/>
              </a:spcBef>
              <a:spcAft>
                <a:spcPts val="0"/>
              </a:spcAft>
              <a:defRPr/>
            </a:lvl1pPr>
          </a:lstStyle>
          <a:p>
            <a:pPr>
              <a:defRPr/>
            </a:pPr>
            <a:fld id="{86CC755B-22F7-421B-BF7E-85DCBC822BC1}" type="slidenum">
              <a:rPr lang="en-US"/>
              <a:pPr>
                <a:defRPr/>
              </a:pPr>
              <a:t>‹#›</a:t>
            </a:fld>
            <a:endParaRPr lang="en-US"/>
          </a:p>
        </p:txBody>
      </p:sp>
    </p:spTree>
    <p:extLst>
      <p:ext uri="{BB962C8B-B14F-4D97-AF65-F5344CB8AC3E}">
        <p14:creationId xmlns:p14="http://schemas.microsoft.com/office/powerpoint/2010/main" val="1651560700"/>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defTabSz="457200" fontAlgn="auto">
              <a:spcBef>
                <a:spcPts val="0"/>
              </a:spcBef>
              <a:spcAft>
                <a:spcPts val="0"/>
              </a:spcAft>
              <a:defRPr/>
            </a:lvl1pPr>
          </a:lstStyle>
          <a:p>
            <a:pPr>
              <a:defRPr/>
            </a:pPr>
            <a:fld id="{31ED02FB-A270-49DE-99F0-E141F5686FFC}" type="slidenum">
              <a:rPr lang="en-US"/>
              <a:pPr>
                <a:defRPr/>
              </a:pPr>
              <a:t>‹#›</a:t>
            </a:fld>
            <a:endParaRPr lang="en-US"/>
          </a:p>
        </p:txBody>
      </p:sp>
      <p:sp>
        <p:nvSpPr>
          <p:cNvPr id="4" name="Slide Number Placeholder 3"/>
          <p:cNvSpPr>
            <a:spLocks noGrp="1"/>
          </p:cNvSpPr>
          <p:nvPr>
            <p:ph type="sldNum" sz="quarter" idx="12"/>
          </p:nvPr>
        </p:nvSpPr>
        <p:spPr/>
        <p:txBody>
          <a:bodyPr/>
          <a:lstStyle>
            <a:lvl1pPr defTabSz="457200" fontAlgn="auto">
              <a:spcBef>
                <a:spcPts val="0"/>
              </a:spcBef>
              <a:spcAft>
                <a:spcPts val="0"/>
              </a:spcAft>
              <a:defRPr/>
            </a:lvl1pPr>
          </a:lstStyle>
          <a:p>
            <a:pPr>
              <a:defRPr/>
            </a:pPr>
            <a:fld id="{996A745D-ECDA-43EC-98C9-D72CFAA86E37}" type="slidenum">
              <a:rPr lang="en-US"/>
              <a:pPr>
                <a:defRPr/>
              </a:pPr>
              <a:t>‹#›</a:t>
            </a:fld>
            <a:endParaRPr lang="en-US"/>
          </a:p>
        </p:txBody>
      </p:sp>
    </p:spTree>
    <p:extLst>
      <p:ext uri="{BB962C8B-B14F-4D97-AF65-F5344CB8AC3E}">
        <p14:creationId xmlns:p14="http://schemas.microsoft.com/office/powerpoint/2010/main" val="3162832417"/>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lvl1pPr>
          </a:lstStyle>
          <a:p>
            <a:pPr>
              <a:defRPr/>
            </a:pPr>
            <a:fld id="{114B85D6-6BEE-42C0-BE71-F89CF599E271}" type="slidenum">
              <a:rPr lang="en-US"/>
              <a:pPr>
                <a:defRPr/>
              </a:pPr>
              <a:t>‹#›</a:t>
            </a:fld>
            <a:endParaRPr lang="en-US"/>
          </a:p>
        </p:txBody>
      </p:sp>
      <p:sp>
        <p:nvSpPr>
          <p:cNvPr id="7" name="Slide Number Placeholder 6"/>
          <p:cNvSpPr>
            <a:spLocks noGrp="1"/>
          </p:cNvSpPr>
          <p:nvPr>
            <p:ph type="sldNum" sz="quarter" idx="12"/>
          </p:nvPr>
        </p:nvSpPr>
        <p:spPr/>
        <p:txBody>
          <a:bodyPr/>
          <a:lstStyle>
            <a:lvl1pPr defTabSz="457200" fontAlgn="auto">
              <a:spcBef>
                <a:spcPts val="0"/>
              </a:spcBef>
              <a:spcAft>
                <a:spcPts val="0"/>
              </a:spcAft>
              <a:defRPr/>
            </a:lvl1pPr>
          </a:lstStyle>
          <a:p>
            <a:pPr>
              <a:defRPr/>
            </a:pPr>
            <a:fld id="{45A6F067-C838-444F-B5C6-42045E83DEB1}" type="slidenum">
              <a:rPr lang="en-US"/>
              <a:pPr>
                <a:defRPr/>
              </a:pPr>
              <a:t>‹#›</a:t>
            </a:fld>
            <a:endParaRPr lang="en-US"/>
          </a:p>
        </p:txBody>
      </p:sp>
    </p:spTree>
    <p:extLst>
      <p:ext uri="{BB962C8B-B14F-4D97-AF65-F5344CB8AC3E}">
        <p14:creationId xmlns:p14="http://schemas.microsoft.com/office/powerpoint/2010/main" val="1429462726"/>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lvl1pPr>
          </a:lstStyle>
          <a:p>
            <a:pPr>
              <a:defRPr/>
            </a:pPr>
            <a:fld id="{C1D6DE01-5FCA-40F7-945D-9B7D19036666}" type="slidenum">
              <a:rPr lang="en-US"/>
              <a:pPr>
                <a:defRPr/>
              </a:pPr>
              <a:t>‹#›</a:t>
            </a:fld>
            <a:endParaRPr lang="en-US"/>
          </a:p>
        </p:txBody>
      </p:sp>
      <p:sp>
        <p:nvSpPr>
          <p:cNvPr id="7" name="Slide Number Placeholder 6"/>
          <p:cNvSpPr>
            <a:spLocks noGrp="1"/>
          </p:cNvSpPr>
          <p:nvPr>
            <p:ph type="sldNum" sz="quarter" idx="12"/>
          </p:nvPr>
        </p:nvSpPr>
        <p:spPr/>
        <p:txBody>
          <a:bodyPr/>
          <a:lstStyle>
            <a:lvl1pPr defTabSz="457200" fontAlgn="auto">
              <a:spcBef>
                <a:spcPts val="0"/>
              </a:spcBef>
              <a:spcAft>
                <a:spcPts val="0"/>
              </a:spcAft>
              <a:defRPr/>
            </a:lvl1pPr>
          </a:lstStyle>
          <a:p>
            <a:pPr>
              <a:defRPr/>
            </a:pPr>
            <a:fld id="{DA7F2087-1601-447B-B7FE-134B9C009495}" type="slidenum">
              <a:rPr lang="en-US"/>
              <a:pPr>
                <a:defRPr/>
              </a:pPr>
              <a:t>‹#›</a:t>
            </a:fld>
            <a:endParaRPr lang="en-US"/>
          </a:p>
        </p:txBody>
      </p:sp>
    </p:spTree>
    <p:extLst>
      <p:ext uri="{BB962C8B-B14F-4D97-AF65-F5344CB8AC3E}">
        <p14:creationId xmlns:p14="http://schemas.microsoft.com/office/powerpoint/2010/main" val="3048258996"/>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vl1pPr>
          </a:lstStyle>
          <a:p>
            <a:pPr>
              <a:defRPr/>
            </a:pPr>
            <a:fld id="{83212751-5895-4129-9E39-C53AEBA0C69A}" type="slidenum">
              <a:rPr lang="en-US"/>
              <a:pPr>
                <a:defRPr/>
              </a:pPr>
              <a:t>‹#›</a:t>
            </a:fld>
            <a:endParaRPr lang="en-US"/>
          </a:p>
        </p:txBody>
      </p:sp>
      <p:sp>
        <p:nvSpPr>
          <p:cNvPr id="6" name="Slide Number Placeholder 5"/>
          <p:cNvSpPr>
            <a:spLocks noGrp="1"/>
          </p:cNvSpPr>
          <p:nvPr>
            <p:ph type="sldNum" sz="quarter" idx="12"/>
          </p:nvPr>
        </p:nvSpPr>
        <p:spPr/>
        <p:txBody>
          <a:bodyPr/>
          <a:lstStyle>
            <a:lvl1pPr defTabSz="457200" fontAlgn="auto">
              <a:spcBef>
                <a:spcPts val="0"/>
              </a:spcBef>
              <a:spcAft>
                <a:spcPts val="0"/>
              </a:spcAft>
              <a:defRPr/>
            </a:lvl1pPr>
          </a:lstStyle>
          <a:p>
            <a:pPr>
              <a:defRPr/>
            </a:pPr>
            <a:fld id="{3B5F6849-BB42-4FA9-8991-BBD77EE210A4}" type="slidenum">
              <a:rPr lang="en-US"/>
              <a:pPr>
                <a:defRPr/>
              </a:pPr>
              <a:t>‹#›</a:t>
            </a:fld>
            <a:endParaRPr lang="en-US"/>
          </a:p>
        </p:txBody>
      </p:sp>
    </p:spTree>
    <p:extLst>
      <p:ext uri="{BB962C8B-B14F-4D97-AF65-F5344CB8AC3E}">
        <p14:creationId xmlns:p14="http://schemas.microsoft.com/office/powerpoint/2010/main" val="2549237242"/>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vl1pPr>
          </a:lstStyle>
          <a:p>
            <a:pPr>
              <a:defRPr/>
            </a:pPr>
            <a:fld id="{32C5C4C7-81AE-43AD-9535-29245D2BA463}" type="slidenum">
              <a:rPr lang="en-US"/>
              <a:pPr>
                <a:defRPr/>
              </a:pPr>
              <a:t>‹#›</a:t>
            </a:fld>
            <a:endParaRPr lang="en-US"/>
          </a:p>
        </p:txBody>
      </p:sp>
      <p:sp>
        <p:nvSpPr>
          <p:cNvPr id="6" name="Slide Number Placeholder 5"/>
          <p:cNvSpPr>
            <a:spLocks noGrp="1"/>
          </p:cNvSpPr>
          <p:nvPr>
            <p:ph type="sldNum" sz="quarter" idx="12"/>
          </p:nvPr>
        </p:nvSpPr>
        <p:spPr/>
        <p:txBody>
          <a:bodyPr/>
          <a:lstStyle>
            <a:lvl1pPr defTabSz="457200" fontAlgn="auto">
              <a:spcBef>
                <a:spcPts val="0"/>
              </a:spcBef>
              <a:spcAft>
                <a:spcPts val="0"/>
              </a:spcAft>
              <a:defRPr/>
            </a:lvl1pPr>
          </a:lstStyle>
          <a:p>
            <a:pPr>
              <a:defRPr/>
            </a:pPr>
            <a:fld id="{6A39B1D1-6E9E-4FA9-9001-E00F077DF30D}" type="slidenum">
              <a:rPr lang="en-US"/>
              <a:pPr>
                <a:defRPr/>
              </a:pPr>
              <a:t>‹#›</a:t>
            </a:fld>
            <a:endParaRPr lang="en-US"/>
          </a:p>
        </p:txBody>
      </p:sp>
    </p:spTree>
    <p:extLst>
      <p:ext uri="{BB962C8B-B14F-4D97-AF65-F5344CB8AC3E}">
        <p14:creationId xmlns:p14="http://schemas.microsoft.com/office/powerpoint/2010/main" val="39342866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457200" fontAlgn="auto">
              <a:spcBef>
                <a:spcPts val="0"/>
              </a:spcBef>
              <a:spcAft>
                <a:spcPts val="0"/>
              </a:spcAft>
              <a:defRPr/>
            </a:lvl1pPr>
          </a:lstStyle>
          <a:p>
            <a:pPr>
              <a:defRPr/>
            </a:pPr>
            <a:fld id="{801827EB-BA7F-434D-93A5-3C8A77227CCB}" type="slidenum">
              <a:rPr lang="en-US"/>
              <a:pPr>
                <a:defRPr/>
              </a:pPr>
              <a:t>‹#›</a:t>
            </a:fld>
            <a:endParaRPr lang="en-US"/>
          </a:p>
        </p:txBody>
      </p:sp>
      <p:sp>
        <p:nvSpPr>
          <p:cNvPr id="7" name="Slide Number Placeholder 6"/>
          <p:cNvSpPr>
            <a:spLocks noGrp="1"/>
          </p:cNvSpPr>
          <p:nvPr>
            <p:ph type="sldNum" sz="quarter" idx="12"/>
          </p:nvPr>
        </p:nvSpPr>
        <p:spPr/>
        <p:txBody>
          <a:bodyPr/>
          <a:lstStyle>
            <a:lvl1pPr defTabSz="457200" fontAlgn="auto">
              <a:spcBef>
                <a:spcPts val="0"/>
              </a:spcBef>
              <a:spcAft>
                <a:spcPts val="0"/>
              </a:spcAft>
              <a:defRPr/>
            </a:lvl1pPr>
          </a:lstStyle>
          <a:p>
            <a:pPr>
              <a:defRPr/>
            </a:pPr>
            <a:fld id="{0EB9AFF2-A88E-403F-BEE9-E2A83643375C}" type="slidenum">
              <a:rPr lang="en-US"/>
              <a:pPr>
                <a:defRPr/>
              </a:pPr>
              <a:t>‹#›</a:t>
            </a:fld>
            <a:endParaRPr lang="en-US"/>
          </a:p>
        </p:txBody>
      </p:sp>
    </p:spTree>
    <p:extLst>
      <p:ext uri="{BB962C8B-B14F-4D97-AF65-F5344CB8AC3E}">
        <p14:creationId xmlns:p14="http://schemas.microsoft.com/office/powerpoint/2010/main" val="843318557"/>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defTabSz="457200" fontAlgn="auto">
              <a:spcBef>
                <a:spcPts val="0"/>
              </a:spcBef>
              <a:spcAft>
                <a:spcPts val="0"/>
              </a:spcAft>
              <a:defRPr/>
            </a:lvl1pPr>
          </a:lstStyle>
          <a:p>
            <a:pPr>
              <a:defRPr/>
            </a:pPr>
            <a:fld id="{BC0D5250-4E66-455E-A27A-CDA5CB9C15A7}" type="slidenum">
              <a:rPr lang="en-US"/>
              <a:pPr>
                <a:defRPr/>
              </a:pPr>
              <a:t>‹#›</a:t>
            </a:fld>
            <a:endParaRPr lang="en-US"/>
          </a:p>
        </p:txBody>
      </p:sp>
      <p:sp>
        <p:nvSpPr>
          <p:cNvPr id="5" name="Slide Number Placeholder 4"/>
          <p:cNvSpPr>
            <a:spLocks noGrp="1"/>
          </p:cNvSpPr>
          <p:nvPr>
            <p:ph type="sldNum" sz="quarter" idx="12"/>
          </p:nvPr>
        </p:nvSpPr>
        <p:spPr/>
        <p:txBody>
          <a:bodyPr/>
          <a:lstStyle>
            <a:lvl1pPr defTabSz="457200" fontAlgn="auto">
              <a:spcBef>
                <a:spcPts val="0"/>
              </a:spcBef>
              <a:spcAft>
                <a:spcPts val="0"/>
              </a:spcAft>
              <a:defRPr/>
            </a:lvl1pPr>
          </a:lstStyle>
          <a:p>
            <a:pPr>
              <a:defRPr/>
            </a:pPr>
            <a:fld id="{0E9491D1-ED61-4D88-A078-A6C9E00A5E8D}" type="slidenum">
              <a:rPr lang="en-US"/>
              <a:pPr>
                <a:defRPr/>
              </a:pPr>
              <a:t>‹#›</a:t>
            </a:fld>
            <a:endParaRPr lang="en-US"/>
          </a:p>
        </p:txBody>
      </p:sp>
    </p:spTree>
    <p:extLst>
      <p:ext uri="{BB962C8B-B14F-4D97-AF65-F5344CB8AC3E}">
        <p14:creationId xmlns:p14="http://schemas.microsoft.com/office/powerpoint/2010/main" val="1928790230"/>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vl1pPr>
          </a:lstStyle>
          <a:p>
            <a:pPr>
              <a:defRPr/>
            </a:pPr>
            <a:fld id="{EC5A06B8-BF78-4B57-90C4-5FAEA7C447C2}" type="slidenum">
              <a:rPr lang="en-US"/>
              <a:pPr>
                <a:defRPr/>
              </a:pPr>
              <a:t>‹#›</a:t>
            </a:fld>
            <a:endParaRPr lang="en-US"/>
          </a:p>
        </p:txBody>
      </p:sp>
      <p:sp>
        <p:nvSpPr>
          <p:cNvPr id="6" name="Slide Number Placeholder 5"/>
          <p:cNvSpPr>
            <a:spLocks noGrp="1"/>
          </p:cNvSpPr>
          <p:nvPr>
            <p:ph type="sldNum" sz="quarter" idx="12"/>
          </p:nvPr>
        </p:nvSpPr>
        <p:spPr/>
        <p:txBody>
          <a:bodyPr/>
          <a:lstStyle>
            <a:lvl1pPr defTabSz="457200" fontAlgn="auto">
              <a:spcBef>
                <a:spcPts val="0"/>
              </a:spcBef>
              <a:spcAft>
                <a:spcPts val="0"/>
              </a:spcAft>
              <a:defRPr/>
            </a:lvl1pPr>
          </a:lstStyle>
          <a:p>
            <a:pPr>
              <a:defRPr/>
            </a:pPr>
            <a:fld id="{1139A3CA-A40B-43AF-9378-0497EF1C4958}" type="slidenum">
              <a:rPr lang="en-US"/>
              <a:pPr>
                <a:defRPr/>
              </a:pPr>
              <a:t>‹#›</a:t>
            </a:fld>
            <a:endParaRPr lang="en-US"/>
          </a:p>
        </p:txBody>
      </p:sp>
    </p:spTree>
    <p:extLst>
      <p:ext uri="{BB962C8B-B14F-4D97-AF65-F5344CB8AC3E}">
        <p14:creationId xmlns:p14="http://schemas.microsoft.com/office/powerpoint/2010/main" val="3517316975"/>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48088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02394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82376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381860"/>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50073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06363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26375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33568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2515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113447"/>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58961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123432"/>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27405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696478"/>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347880"/>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501813"/>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9717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656537"/>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186501"/>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740904"/>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8551238"/>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6914712"/>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393919"/>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2607456"/>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059705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575900-9571-4710-A3D1-8D36C33C63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E2E4F8-1562-46CD-8D37-030001F9CD7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747A12-F7C1-4DF2-96B2-3472D7B09D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A4FCCA-439F-4534-B641-FF7BED110E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A4A939-66B5-4412-8568-6EA581049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7E4116-3DA0-4B24-94F7-933901D26C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36B823C-515A-42B9-9952-DCC5E2DDF3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236A2F-1A7D-4C9D-9C8A-EAB9D48B6C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40B87-E800-483D-B9CD-63709C504E9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6FFB2-12AD-4497-819E-A974DDFC75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0B8CA-21F5-496D-B992-D92436F3010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D595AADA-E177-49C0-83AF-A8ABF738AE37}"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D52A0-C36E-4CAE-8BDE-586E9B77D82E}" type="slidenum">
              <a:rPr lang="en-US"/>
              <a:pPr>
                <a:defRPr/>
              </a:pPr>
              <a:t>‹#›</a:t>
            </a:fld>
            <a:endParaRPr lang="en-US"/>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0BB2119-0CC5-4011-9C0D-4116E096E422}"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996325A2-64DB-4B53-8BCB-7BECC5880176}"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8FA78371-9029-4895-9A2A-2177979B46C0}"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5768A72C-802B-4E2D-AA73-243EB6758322}" type="slidenum">
              <a:rPr lang="en-US"/>
              <a:pPr>
                <a:defRPr/>
              </a:pPr>
              <a:t>‹#›</a:t>
            </a:fld>
            <a:endParaRPr lang="en-US"/>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9D94010A-7A15-438F-82EC-56453E1DC6F6}"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F309E-4F60-4D9A-9F64-E2F19FC96FE1}" type="slidenum">
              <a:rPr lang="en-US"/>
              <a:pPr>
                <a:defRPr/>
              </a:pPr>
              <a:t>‹#›</a:t>
            </a:fld>
            <a:endParaRPr lang="en-US"/>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fld id="{04B1E655-A032-4438-AD3A-546A14CFDC18}" type="slidenum">
              <a:rPr lang="en-US"/>
              <a:pPr>
                <a:defRPr/>
              </a:pPr>
              <a:t>‹#›</a:t>
            </a:fld>
            <a:endParaRPr lang="en-US"/>
          </a:p>
        </p:txBody>
      </p:sp>
      <p:sp>
        <p:nvSpPr>
          <p:cNvPr id="9" name="Rectangle 6"/>
          <p:cNvSpPr>
            <a:spLocks noGrp="1" noChangeArrowheads="1"/>
          </p:cNvSpPr>
          <p:nvPr>
            <p:ph type="sldNum" sz="quarter" idx="12"/>
          </p:nvPr>
        </p:nvSpPr>
        <p:spPr/>
        <p:txBody>
          <a:bodyPr/>
          <a:lstStyle>
            <a:lvl1pPr>
              <a:defRPr/>
            </a:lvl1pPr>
          </a:lstStyle>
          <a:p>
            <a:pPr>
              <a:defRPr/>
            </a:pPr>
            <a:fld id="{A8753A9A-016D-48BB-9C5F-D9FBDA334EEF}" type="slidenum">
              <a:rPr lang="en-US"/>
              <a:pPr>
                <a:defRPr/>
              </a:pPr>
              <a:t>‹#›</a:t>
            </a:fld>
            <a:endParaRPr lang="en-US"/>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9AC1CA1F-E33C-4260-BC54-27EE920F1CA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0DD191C-9737-4E62-8CF4-B2A01A10B6C9}" type="slidenum">
              <a:rPr lang="en-US"/>
              <a:pPr>
                <a:defRPr/>
              </a:pPr>
              <a:t>‹#›</a:t>
            </a:fld>
            <a:endParaRPr lang="en-US"/>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fld id="{23068C34-7C4A-45D7-B00F-E308C44D4F4D}"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93933169-97EE-47DA-A4FC-F5B5C1C4E7E3}" type="slidenum">
              <a:rPr lang="en-US"/>
              <a:pPr>
                <a:defRPr/>
              </a:pPr>
              <a:t>‹#›</a:t>
            </a:fld>
            <a:endParaRPr lang="en-US"/>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C096002B-BFD1-4C05-99C0-56D00E771CA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D6059D96-6552-4E96-BB74-5668CBEFCDD8}" type="slidenum">
              <a:rPr lang="en-US"/>
              <a:pPr>
                <a:defRPr/>
              </a:pPr>
              <a:t>‹#›</a:t>
            </a:fld>
            <a:endParaRPr lang="en-US"/>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ABD021AD-8CCD-4AFA-9887-74DE5A0C24AB}"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C37A92BB-1E72-4C0B-9D5B-01708B0F31DD}" type="slidenum">
              <a:rPr lang="en-US"/>
              <a:pPr>
                <a:defRPr/>
              </a:pPr>
              <a:t>‹#›</a:t>
            </a:fld>
            <a:endParaRPr lang="en-US"/>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FB7AFA9D-4E48-4692-BC7F-4CE205536154}"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3DAC1F73-5686-4ABD-889D-C3EC0079A29B}" type="slidenum">
              <a:rPr lang="en-US"/>
              <a:pPr>
                <a:defRPr/>
              </a:pPr>
              <a:t>‹#›</a:t>
            </a:fld>
            <a:endParaRPr lang="en-US"/>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63C4825-9404-4C7C-AEFF-DF5B6922130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D8B02BC5-BE87-43E7-97DB-F917D4B58584}" type="slidenum">
              <a:rPr lang="en-US"/>
              <a:pPr>
                <a:defRPr/>
              </a:pPr>
              <a:t>‹#›</a:t>
            </a:fld>
            <a:endParaRPr lang="en-US"/>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4AF5B7C1-4E93-437B-81D8-DC2581715DF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76CC-C7C9-4CDE-8EC6-BF77A4DABDDC}"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EAAE13AF-403F-4331-84C1-95058049C31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3F18740-C36D-467B-A5E6-B21B03537E30}" type="slidenum">
              <a:rPr lang="en-US"/>
              <a:pPr>
                <a:defRPr/>
              </a:pPr>
              <a:t>‹#›</a:t>
            </a:fld>
            <a:endParaRPr lang="en-US"/>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4E57E-6948-49B3-A36B-2966DDD33E1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37D1-AB76-4C87-8D13-613B1541A4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87F76-FBA7-4FF8-BA3F-DB621178309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5B916-E2DD-48B7-BCBE-03A5D4753F8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79693D-1304-401E-87FE-5BFBEADB6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4A5AC1-B3A8-4325-A866-01052C7BAC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D1C941-62EC-41B3-B0BA-562BA95FE6C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F9742-400E-49E4-B3D2-4C935D27D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7510B-0EB2-49BA-B11E-B30FDCF8A2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AA132-5ED8-4AD5-8578-0694D910D53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97B41-C8BF-4573-B0CB-349831DDDEC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C7B78-6AC8-4ED3-96D2-19405FCEE9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EC3D72A-BFAB-4FBD-A9EC-1C34B9D4B1B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A0209E-D565-4394-83F1-AE30CBAA543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FF16B-50EE-4374-9518-8DF7ABA97D5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617EE0-15DD-4572-8ACE-F99CB2E07EE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DE514C84-267A-4EA2-86CB-F4076DE82507}"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92A2798-0612-4F71-83BF-994E6BB84E5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143BEE57-933F-462B-AAA6-43FC36653B1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BD36A47-9343-40B6-AFED-0AC192F943D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CB6D94A-BB94-4400-9EDB-21C908C9FD6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AD256DB-D51F-418F-9C7A-5EC8AE9E1D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A6358C85-1B45-4315-8DD5-E6866507359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6ADB5AAC-8408-4F0B-AECB-B33772CEE405}"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E0AD7193-1AA4-4364-9AE6-6DC26CEBA7E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5379677C-4A39-4604-96BF-D62619F496FA}"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490EE4D5-35C7-444E-BD76-30A288A0FC3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911BA919-EC10-4566-B3A2-A4953C8E720E}"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7CCAD20B-F752-4662-9787-00C2717B2EA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C2D32495-C804-4D2E-8BC7-F1E8205C8583}"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D8AD82B-5E31-481B-900C-878F8AF0096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F1D074FE-8C94-45C9-91F6-180DF6D81651}"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50FDB0C6-1077-4571-AED7-15811A9EE82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9D241B19-6A4B-4D2C-9ACE-9930A57CD110}"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38AB9C8-DE81-4ADB-9926-3DDEE5E3A2A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B79CE11-4B8D-41DE-9A4D-C4512D1CAA5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6EB307B-28F4-48F1-A35E-EFF7367CDCB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0CE51DBA-7F5A-4A4B-AC83-4BE688C4078A}"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fld id="{B3861353-A0D3-465E-8972-50E50D755A91}"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D143E996-3403-4CC2-ADA5-9B51D6C87D2C}" type="slidenum">
              <a:rPr lang="en-US"/>
              <a:pPr>
                <a:defRPr/>
              </a:pPr>
              <a:t>‹#›</a:t>
            </a:fld>
            <a:endParaRPr lang="en-US"/>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A1D55581-DBE8-4AFA-AF99-905346283940}"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34813DEE-DC49-40E8-BA8D-311486030753}"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B8B2D8DE-34FA-4082-99D4-BC86E8037595}"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CE6E35-C2B1-422C-8202-9DA822AE6DA4}" type="slidenum">
              <a:rPr lang="en-US"/>
              <a:pPr>
                <a:defRPr/>
              </a:pPr>
              <a:t>‹#›</a:t>
            </a:fld>
            <a:endParaRPr lang="en-US"/>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F6D2A21-BF18-4299-86EE-609B68F86D4B}" type="datetimeFigureOut">
              <a:rPr lang="en-US"/>
              <a:pPr>
                <a:defRPr/>
              </a:pPr>
              <a:t>10/9/2014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0A3777F-358A-4C10-BF2E-BA08D3A7BC1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9CF473-FD78-4907-954C-755ED8969F44}" type="datetimeFigureOut">
              <a:rPr lang="en-US"/>
              <a:pPr>
                <a:defRPr/>
              </a:pPr>
              <a:t>10/9/2014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229FB4F-8CA8-44E3-8082-3ED1D31EDBCD}"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FB651-AF5F-498C-9F35-3AC474FEB193}" type="datetimeFigureOut">
              <a:rPr lang="en-US"/>
              <a:pPr>
                <a:defRPr/>
              </a:pPr>
              <a:t>10/9/2014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7BC7B5A-57B8-4D22-92AB-6FDD3B67F31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BA2369-FA1E-4DF3-8365-B82D8FFCA0E6}" type="datetimeFigureOut">
              <a:rPr lang="en-US"/>
              <a:pPr>
                <a:defRPr/>
              </a:pPr>
              <a:t>10/9/2014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71571FD-063B-4BCA-AA17-7414A14C9F1D}"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69A341E-6BEA-4EE7-A832-2FB948AC8456}" type="datetimeFigureOut">
              <a:rPr lang="en-US"/>
              <a:pPr>
                <a:defRPr/>
              </a:pPr>
              <a:t>10/9/2014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FA421F-99F6-48C7-9218-9458F8EAF673}"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2E66F01-5EC3-411C-97D2-38C7BACBE308}" type="datetimeFigureOut">
              <a:rPr lang="en-US"/>
              <a:pPr>
                <a:defRPr/>
              </a:pPr>
              <a:t>10/9/2014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5071AEB-1FA9-4DA8-AE25-A35764D58C3B}"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0CBE910-907C-46E5-B80F-C9B63D7E23CA}" type="datetimeFigureOut">
              <a:rPr lang="en-US"/>
              <a:pPr>
                <a:defRPr/>
              </a:pPr>
              <a:t>10/9/2014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932FFA1-B28E-48B6-8BD4-317AC10680EA}"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AA6F633-4B5E-401C-95F3-C4B0A1105F33}" type="datetimeFigureOut">
              <a:rPr lang="en-US"/>
              <a:pPr>
                <a:defRPr/>
              </a:pPr>
              <a:t>10/9/2014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351A84B-3923-4F08-9582-F3FD93EE9A8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B6F0905-FB69-47B0-BEFF-F8E2A910CC22}" type="datetimeFigureOut">
              <a:rPr lang="en-US"/>
              <a:pPr>
                <a:defRPr/>
              </a:pPr>
              <a:t>10/9/2014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EAE2016-C403-452D-8004-5EA5067B76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39B23B-6C21-4738-82B8-AF8343F0F12F}" type="datetimeFigureOut">
              <a:rPr lang="en-US"/>
              <a:pPr>
                <a:defRPr/>
              </a:pPr>
              <a:t>10/9/2014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1C452E2-2347-4B77-999A-B86CF880956E}"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22DF23D-664A-4F0F-9922-C58D58450251}" type="datetimeFigureOut">
              <a:rPr lang="en-US"/>
              <a:pPr>
                <a:defRPr/>
              </a:pPr>
              <a:t>10/9/2014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2DABC6D-12CF-40B7-BD59-3D38F0AAE593}"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0.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1.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2.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4.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4094" r:id="rId12"/>
    <p:sldLayoutId id="2147484095"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C1C96376-E8DA-4CA6-AD5D-E9A192E86E58}" type="slidenum">
              <a:rPr lang="en-US" smtClean="0"/>
              <a:pPr fontAlgn="base">
                <a:spcBef>
                  <a:spcPct val="0"/>
                </a:spcBef>
                <a:spcAft>
                  <a:spcPct val="0"/>
                </a:spcAft>
              </a:pPr>
              <a:t>‹#›</a:t>
            </a:fld>
            <a:endParaRPr lang="en-US" smtClean="0"/>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Arial"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ヒラギノ角ゴ Pro W3" charset="-128"/>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ヒラギノ角ゴ Pro W3" charset="-128"/>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8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D655C75B-EDCD-4604-9A0D-FB859B69530C}"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pPr>
            <a:fld id="{73D6E56A-76B6-4555-B54C-921E4FF31365}" type="datetime1">
              <a:rPr lang="en-US">
                <a:ea typeface="ヒラギノ角ゴ Pro W3" charset="-128"/>
              </a:rPr>
              <a:pPr fontAlgn="base">
                <a:spcBef>
                  <a:spcPct val="0"/>
                </a:spcBef>
                <a:spcAft>
                  <a:spcPct val="0"/>
                </a:spcAft>
              </a:pPr>
              <a:t>10/9/2014</a:t>
            </a:fld>
            <a:endParaRPr 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fontAlgn="base">
              <a:spcBef>
                <a:spcPct val="0"/>
              </a:spcBef>
              <a:spcAft>
                <a:spcPct val="0"/>
              </a:spcAft>
            </a:pPr>
            <a:fld id="{44D6CE97-4AC8-41F7-B194-FB98BC0671E2}" type="slidenum">
              <a:rPr lang="en-US">
                <a:ea typeface="ヒラギノ角ゴ Pro W3" charset="-128"/>
              </a:rPr>
              <a:pPr fontAlgn="base">
                <a:spcBef>
                  <a:spcPct val="0"/>
                </a:spcBef>
                <a:spcAft>
                  <a:spcPct val="0"/>
                </a:spcAft>
              </a:pPr>
              <a:t>‹#›</a:t>
            </a:fld>
            <a:endParaRPr lang="en-US">
              <a:ea typeface="ヒラギノ角ゴ Pro W3" charset="-128"/>
            </a:endParaRPr>
          </a:p>
        </p:txBody>
      </p:sp>
    </p:spTree>
    <p:extLst>
      <p:ext uri="{BB962C8B-B14F-4D97-AF65-F5344CB8AC3E}">
        <p14:creationId xmlns:p14="http://schemas.microsoft.com/office/powerpoint/2010/main" val="1147316097"/>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ea typeface="ＭＳ Ｐゴシック" charset="-128"/>
        </a:defRPr>
      </a:lvl2pPr>
      <a:lvl3pPr algn="ctr" rtl="0" fontAlgn="base">
        <a:spcBef>
          <a:spcPct val="0"/>
        </a:spcBef>
        <a:spcAft>
          <a:spcPct val="0"/>
        </a:spcAft>
        <a:defRPr sz="4400">
          <a:solidFill>
            <a:schemeClr val="tx1"/>
          </a:solidFill>
          <a:latin typeface="Calibri" charset="0"/>
          <a:ea typeface="ＭＳ Ｐゴシック" charset="-128"/>
        </a:defRPr>
      </a:lvl3pPr>
      <a:lvl4pPr algn="ctr" rtl="0" fontAlgn="base">
        <a:spcBef>
          <a:spcPct val="0"/>
        </a:spcBef>
        <a:spcAft>
          <a:spcPct val="0"/>
        </a:spcAft>
        <a:defRPr sz="4400">
          <a:solidFill>
            <a:schemeClr val="tx1"/>
          </a:solidFill>
          <a:latin typeface="Calibri" charset="0"/>
          <a:ea typeface="ＭＳ Ｐゴシック" charset="-128"/>
        </a:defRPr>
      </a:lvl4pPr>
      <a:lvl5pPr algn="ctr" rtl="0" fontAlgn="base">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ea typeface="+mn-ea"/>
        </a:defRPr>
      </a:lvl2pPr>
      <a:lvl3pPr marL="1143000" indent="-228600" algn="l" rtl="0" fontAlgn="base">
        <a:spcBef>
          <a:spcPct val="20000"/>
        </a:spcBef>
        <a:spcAft>
          <a:spcPct val="0"/>
        </a:spcAft>
        <a:buFont typeface="Arial" charset="0"/>
        <a:buChar char="•"/>
        <a:defRPr sz="2400">
          <a:solidFill>
            <a:schemeClr val="tx1"/>
          </a:solidFill>
          <a:latin typeface="+mn-lt"/>
          <a:ea typeface="+mn-ea"/>
        </a:defRPr>
      </a:lvl3pPr>
      <a:lvl4pPr marL="1600200" indent="-228600" algn="l" rtl="0" fontAlgn="base">
        <a:spcBef>
          <a:spcPct val="20000"/>
        </a:spcBef>
        <a:spcAft>
          <a:spcPct val="0"/>
        </a:spcAft>
        <a:buFont typeface="Arial" charset="0"/>
        <a:buChar char="–"/>
        <a:defRPr sz="2000">
          <a:solidFill>
            <a:schemeClr val="tx1"/>
          </a:solidFill>
          <a:latin typeface="+mn-lt"/>
          <a:ea typeface="+mn-ea"/>
        </a:defRPr>
      </a:lvl4pPr>
      <a:lvl5pPr marL="2057400" indent="-228600" algn="l" rtl="0" fontAlgn="base">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defTabSz="914400" eaLnBrk="0" hangingPunct="0">
              <a:defRPr sz="1400" smtClean="0">
                <a:solidFill>
                  <a:srgbClr val="000000"/>
                </a:solidFill>
                <a:latin typeface="+mn-lt"/>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defTabSz="914400" eaLnBrk="0" hangingPunct="0">
              <a:defRPr sz="1400" smtClean="0">
                <a:solidFill>
                  <a:srgbClr val="000000"/>
                </a:solidFill>
                <a:latin typeface="+mn-lt"/>
                <a:cs typeface="+mn-cs"/>
              </a:defRPr>
            </a:lvl1pPr>
          </a:lstStyle>
          <a:p>
            <a:pPr fontAlgn="base">
              <a:spcBef>
                <a:spcPct val="0"/>
              </a:spcBef>
              <a:spcAft>
                <a:spcPct val="0"/>
              </a:spcAft>
              <a:defRPr/>
            </a:pPr>
            <a:fld id="{B085103C-3D1A-4388-B22D-09BDBD6B1151}"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defTabSz="914400" eaLnBrk="0" hangingPunct="0">
              <a:defRPr sz="1400" smtClean="0">
                <a:solidFill>
                  <a:srgbClr val="000000"/>
                </a:solidFill>
                <a:latin typeface="+mn-lt"/>
                <a:cs typeface="+mn-cs"/>
              </a:defRPr>
            </a:lvl1pPr>
          </a:lstStyle>
          <a:p>
            <a:pPr fontAlgn="base">
              <a:spcBef>
                <a:spcPct val="0"/>
              </a:spcBef>
              <a:spcAft>
                <a:spcPct val="0"/>
              </a:spcAft>
              <a:defRPr/>
            </a:pPr>
            <a:fld id="{C38F2EFF-FF94-450D-9201-F6E9DC625C1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4780163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cs typeface="Arial" pitchFamily="34" charset="0"/>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cs typeface="Arial" pitchFamily="34" charset="0"/>
              </a:rPr>
              <a:pPr fontAlgn="base">
                <a:spcBef>
                  <a:spcPct val="0"/>
                </a:spcBef>
                <a:spcAft>
                  <a:spcPct val="0"/>
                </a:spcAft>
                <a:defRPr/>
              </a:pPr>
              <a:t>‹#›</a:t>
            </a:fld>
            <a:endParaRPr lang="en-US">
              <a:solidFill>
                <a:srgbClr val="000000"/>
              </a:solidFill>
              <a:cs typeface="Arial" pitchFamily="34" charset="0"/>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cs typeface="Arial" pitchFamily="34" charset="0"/>
              </a:rPr>
              <a:pPr fontAlgn="base">
                <a:spcBef>
                  <a:spcPct val="0"/>
                </a:spcBef>
                <a:spcAft>
                  <a:spcPct val="0"/>
                </a:spcAft>
                <a:defRPr/>
              </a:pPr>
              <a:t>‹#›</a:t>
            </a:fld>
            <a:endParaRPr lang="en-US">
              <a:solidFill>
                <a:srgbClr val="000000"/>
              </a:solidFill>
              <a:cs typeface="Arial" pitchFamily="34" charset="0"/>
            </a:endParaRPr>
          </a:p>
        </p:txBody>
      </p:sp>
    </p:spTree>
    <p:extLst>
      <p:ext uri="{BB962C8B-B14F-4D97-AF65-F5344CB8AC3E}">
        <p14:creationId xmlns:p14="http://schemas.microsoft.com/office/powerpoint/2010/main" val="317808991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176454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1E25E8-27B0-495B-A2C8-866F0B678B4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charset="0"/>
                <a:cs typeface="+mn-cs"/>
              </a:defRPr>
            </a:lvl1pPr>
          </a:lstStyle>
          <a:p>
            <a:pPr fontAlgn="base">
              <a:spcBef>
                <a:spcPct val="0"/>
              </a:spcBef>
              <a:spcAft>
                <a:spcPct val="0"/>
              </a:spcAft>
              <a:defRPr/>
            </a:pPr>
            <a:fld id="{34FAEE9B-6F4A-45AA-BB1B-92D582F1DB8D}" type="slidenum">
              <a:rPr lang="en-US"/>
              <a:pPr fontAlgn="base">
                <a:spcBef>
                  <a:spcPct val="0"/>
                </a:spcBef>
                <a:spcAft>
                  <a:spcPct val="0"/>
                </a:spcAft>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charset="0"/>
                <a:cs typeface="+mn-cs"/>
              </a:defRPr>
            </a:lvl1pPr>
          </a:lstStyle>
          <a:p>
            <a:pPr fontAlgn="base">
              <a:spcBef>
                <a:spcPct val="0"/>
              </a:spcBef>
              <a:spcAft>
                <a:spcPct val="0"/>
              </a:spcAft>
              <a:defRPr/>
            </a:pPr>
            <a:fld id="{08094A7F-58F7-4A08-A8C3-DA219BB8A8A9}"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7637E050-F2CE-4D5E-944B-1602FE6EF9A2}"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fontAlgn="base">
              <a:spcBef>
                <a:spcPct val="0"/>
              </a:spcBef>
              <a:spcAft>
                <a:spcPct val="0"/>
              </a:spcAft>
              <a:defRPr/>
            </a:pPr>
            <a:fld id="{6743FA3A-609D-4FB8-9189-E5210B8A02C5}" type="slidenum">
              <a:rPr lang="en-US"/>
              <a:pPr fontAlgn="base">
                <a:spcBef>
                  <a:spcPct val="0"/>
                </a:spcBef>
                <a:spcAft>
                  <a:spcPct val="0"/>
                </a:spcAft>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fontAlgn="base">
              <a:spcBef>
                <a:spcPct val="0"/>
              </a:spcBef>
              <a:spcAft>
                <a:spcPct val="0"/>
              </a:spcAft>
              <a:defRPr/>
            </a:pPr>
            <a:fld id="{9FF5E0CF-A201-46E6-A5F6-CBF4CCCA29E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8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539A579-FA57-42C3-B7D8-8F27BBCE9501}" type="datetimeFigureOut">
              <a:rPr lang="en-US"/>
              <a:pPr>
                <a:defRPr/>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16F70F0-F74E-4951-8BDE-499E091CF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B24EE-B1D9-4F07-87A1-1D00A9632F29}" type="datetimeFigureOut">
              <a:rPr lang="en-US" smtClean="0">
                <a:solidFill>
                  <a:prstClr val="black">
                    <a:tint val="75000"/>
                  </a:prstClr>
                </a:solidFill>
              </a:rPr>
              <a:pPr/>
              <a:t>10/9/2014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514B-9C7C-44F6-981A-C05F70882F2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smtClean="0">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0AB48C55-E3FB-4054-BF48-62D75A00D0B0}"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8F92B704-79B0-49FE-AA80-27B5B12B8D6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6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8.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9.xml"/><Relationship Id="rId1" Type="http://schemas.openxmlformats.org/officeDocument/2006/relationships/tags" Target="../tags/tag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9.xml"/><Relationship Id="rId1" Type="http://schemas.openxmlformats.org/officeDocument/2006/relationships/tags" Target="../tags/tag8.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heri.ucla.edu/index.ph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5.xml"/><Relationship Id="rId1" Type="http://schemas.openxmlformats.org/officeDocument/2006/relationships/tags" Target="../tags/tag9.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0.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www.brookings.edu/press/Books/1997/pasteur.aspx"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2.xml"/><Relationship Id="rId1" Type="http://schemas.openxmlformats.org/officeDocument/2006/relationships/tags" Target="../tags/tag11.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hyperlink" Target="http://www.ce.umn.edu/~smith/docs/NDTL81Ch3GoingDeeper.pdf" TargetMode="Externa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4.xml"/><Relationship Id="rId1" Type="http://schemas.openxmlformats.org/officeDocument/2006/relationships/tags" Target="../tags/tag13.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3.xml"/></Relationships>
</file>

<file path=ppt/slides/_rels/slide4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39.xml"/><Relationship Id="rId7" Type="http://schemas.openxmlformats.org/officeDocument/2006/relationships/image" Target="../media/image27.png"/><Relationship Id="rId2" Type="http://schemas.openxmlformats.org/officeDocument/2006/relationships/slideLayout" Target="../slideLayouts/slideLayout155.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hyperlink" Target="http://books.nap.edu/openbook.php?record_id=10239&amp;page=159" TargetMode="External"/><Relationship Id="rId4" Type="http://schemas.openxmlformats.org/officeDocument/2006/relationships/image" Target="../media/image32.jpe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87.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4.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4.xml"/><Relationship Id="rId1" Type="http://schemas.openxmlformats.org/officeDocument/2006/relationships/tags" Target="../tags/tag16.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hyperlink" Target="http://www.ce.umn.edu/~smith/docs/NDTL81Ch3GoingDeeper.pdf" TargetMode="Externa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8.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8.xml"/><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8.xml"/><Relationship Id="rId1" Type="http://schemas.openxmlformats.org/officeDocument/2006/relationships/tags" Target="../tags/tag20.xml"/><Relationship Id="rId4" Type="http://schemas.openxmlformats.org/officeDocument/2006/relationships/image" Target="../media/image4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18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0.xml"/><Relationship Id="rId1" Type="http://schemas.openxmlformats.org/officeDocument/2006/relationships/tags" Target="../tags/tag22.xml"/><Relationship Id="rId4" Type="http://schemas.openxmlformats.org/officeDocument/2006/relationships/chart" Target="../charts/chart1.xml"/></Relationships>
</file>

<file path=ppt/slides/_rels/slide63.xml.rels><?xml version="1.0" encoding="UTF-8" standalone="yes"?>
<Relationships xmlns="http://schemas.openxmlformats.org/package/2006/relationships"><Relationship Id="rId8" Type="http://schemas.openxmlformats.org/officeDocument/2006/relationships/hyperlink" Target="http://www.ce.umn.edu/~smith/docs/NDTL-123-2-Smith-Social_Basis_of_Learning-.pdf" TargetMode="External"/><Relationship Id="rId13" Type="http://schemas.openxmlformats.org/officeDocument/2006/relationships/hyperlink" Target="http://www7.nationalacademies.org/bose/Fairweather_CommissionedPaper.pdf" TargetMode="External"/><Relationship Id="rId3" Type="http://schemas.openxmlformats.org/officeDocument/2006/relationships/hyperlink" Target="http://www.nap.edu/openbook/0309082927/html/" TargetMode="External"/><Relationship Id="rId7" Type="http://schemas.openxmlformats.org/officeDocument/2006/relationships/hyperlink" Target="http://www.ce.umn.edu/~smith" TargetMode="External"/><Relationship Id="rId12" Type="http://schemas.openxmlformats.org/officeDocument/2006/relationships/hyperlink" Target="http://www.pkal.org/activities/PedagogiesOfEngagementSummit.cfm" TargetMode="External"/><Relationship Id="rId2" Type="http://schemas.openxmlformats.org/officeDocument/2006/relationships/notesSlide" Target="../notesSlides/notesSlide60.xml"/><Relationship Id="rId1" Type="http://schemas.openxmlformats.org/officeDocument/2006/relationships/slideLayout" Target="../slideLayouts/slideLayout93.xml"/><Relationship Id="rId6" Type="http://schemas.openxmlformats.org/officeDocument/2006/relationships/hyperlink" Target="http://www.ce.umn.edu/~smith/docs/Streveler-Smith-Pilotte_OBE_Chapter-CAP-v11.pdf" TargetMode="External"/><Relationship Id="rId11" Type="http://schemas.openxmlformats.org/officeDocument/2006/relationships/hyperlink" Target="http://www.udel.edu/pbl" TargetMode="External"/><Relationship Id="rId5" Type="http://schemas.openxmlformats.org/officeDocument/2006/relationships/hyperlink" Target="http://www3.interscience.wiley.com/journal/122268048/abstract?CRETRY=1&amp;SRETRY=0" TargetMode="External"/><Relationship Id="rId10" Type="http://schemas.openxmlformats.org/officeDocument/2006/relationships/hyperlink" Target="http://www.ce.umn.edu/~smith/docs/CLReturnstoCollege.pdf" TargetMode="External"/><Relationship Id="rId4" Type="http://schemas.openxmlformats.org/officeDocument/2006/relationships/hyperlink" Target="http://www.skillscommission.org/commissioned.htm" TargetMode="External"/><Relationship Id="rId9" Type="http://schemas.openxmlformats.org/officeDocument/2006/relationships/hyperlink" Target="http://www.ce.umn.edu/~smith/docs/Smith-Pedagogies_of_Engagement.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4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534400" cy="1228725"/>
          </a:xfrm>
          <a:noFill/>
        </p:spPr>
        <p:txBody>
          <a:bodyPr lIns="0" tIns="0" rIns="0" bIns="0" anchor="t"/>
          <a:lstStyle/>
          <a:p>
            <a:pPr eaLnBrk="1" hangingPunct="1"/>
            <a:r>
              <a:rPr lang="en-US" sz="4000" dirty="0" smtClean="0">
                <a:solidFill>
                  <a:schemeClr val="tx1"/>
                </a:solidFill>
              </a:rPr>
              <a:t>Evidence-Based Practices for </a:t>
            </a:r>
            <a:br>
              <a:rPr lang="en-US" sz="4000" dirty="0" smtClean="0">
                <a:solidFill>
                  <a:schemeClr val="tx1"/>
                </a:solidFill>
              </a:rPr>
            </a:br>
            <a:r>
              <a:rPr lang="en-US" sz="4000" dirty="0" smtClean="0">
                <a:solidFill>
                  <a:schemeClr val="tx1"/>
                </a:solidFill>
              </a:rPr>
              <a:t>Innovative Education</a:t>
            </a:r>
          </a:p>
        </p:txBody>
      </p:sp>
      <p:sp>
        <p:nvSpPr>
          <p:cNvPr id="14339" name="Freeform 3"/>
          <p:cNvSpPr>
            <a:spLocks/>
          </p:cNvSpPr>
          <p:nvPr/>
        </p:nvSpPr>
        <p:spPr bwMode="auto">
          <a:xfrm>
            <a:off x="228600" y="16764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fontAlgn="base">
              <a:spcBef>
                <a:spcPct val="0"/>
              </a:spcBef>
              <a:spcAft>
                <a:spcPct val="0"/>
              </a:spcAft>
            </a:pPr>
            <a:endParaRPr lang="en-US">
              <a:solidFill>
                <a:srgbClr val="000000"/>
              </a:solidFill>
            </a:endParaRPr>
          </a:p>
        </p:txBody>
      </p:sp>
      <p:sp>
        <p:nvSpPr>
          <p:cNvPr id="14340" name="Rectangle 4"/>
          <p:cNvSpPr>
            <a:spLocks noChangeArrowheads="1"/>
          </p:cNvSpPr>
          <p:nvPr/>
        </p:nvSpPr>
        <p:spPr bwMode="auto">
          <a:xfrm>
            <a:off x="152400" y="2003964"/>
            <a:ext cx="8839200" cy="3976688"/>
          </a:xfrm>
          <a:prstGeom prst="rect">
            <a:avLst/>
          </a:prstGeom>
          <a:noFill/>
          <a:ln w="9525">
            <a:noFill/>
            <a:miter lim="800000"/>
            <a:headEnd/>
            <a:tailEnd/>
          </a:ln>
        </p:spPr>
        <p:txBody>
          <a:bodyPr lIns="0" tIns="0" rIns="0" bIns="0"/>
          <a:lstStyle/>
          <a:p>
            <a:pPr lvl="0" algn="ctr" eaLnBrk="0" fontAlgn="base" hangingPunct="0">
              <a:spcBef>
                <a:spcPct val="0"/>
              </a:spcBef>
              <a:spcAft>
                <a:spcPct val="0"/>
              </a:spcAft>
            </a:pPr>
            <a:r>
              <a:rPr lang="en-US" sz="3600" b="1" dirty="0" smtClean="0">
                <a:solidFill>
                  <a:srgbClr val="000000"/>
                </a:solidFill>
                <a:latin typeface="Arial" charset="0"/>
                <a:cs typeface="Arial" charset="0"/>
              </a:rPr>
              <a:t>Karl A. Smith</a:t>
            </a:r>
          </a:p>
          <a:p>
            <a:pPr algn="ctr" eaLnBrk="0" fontAlgn="base" hangingPunct="0">
              <a:spcBef>
                <a:spcPct val="0"/>
              </a:spcBef>
              <a:spcAft>
                <a:spcPct val="0"/>
              </a:spcAft>
            </a:pPr>
            <a:r>
              <a:rPr lang="en-US" sz="2800" dirty="0">
                <a:solidFill>
                  <a:srgbClr val="000000"/>
                </a:solidFill>
                <a:latin typeface="Arial" pitchFamily="34" charset="0"/>
                <a:cs typeface="Arial" pitchFamily="34" charset="0"/>
              </a:rPr>
              <a:t>STEM Education Center / Technological Leadership Institute / Civil Engineering – University of Minnesota &amp;</a:t>
            </a:r>
          </a:p>
          <a:p>
            <a:pPr algn="ctr" eaLnBrk="0" fontAlgn="base" hangingPunct="0">
              <a:spcBef>
                <a:spcPct val="0"/>
              </a:spcBef>
              <a:spcAft>
                <a:spcPct val="0"/>
              </a:spcAft>
            </a:pPr>
            <a:r>
              <a:rPr lang="en-US" sz="2800" dirty="0">
                <a:solidFill>
                  <a:srgbClr val="000000"/>
                </a:solidFill>
                <a:latin typeface="Arial" pitchFamily="34" charset="0"/>
                <a:cs typeface="Arial" pitchFamily="34" charset="0"/>
              </a:rPr>
              <a:t>Engineering Education – Purdue University</a:t>
            </a:r>
          </a:p>
          <a:p>
            <a:pPr algn="ctr" eaLnBrk="0" fontAlgn="base" hangingPunct="0">
              <a:spcBef>
                <a:spcPct val="0"/>
              </a:spcBef>
              <a:spcAft>
                <a:spcPct val="0"/>
              </a:spcAft>
            </a:pPr>
            <a:r>
              <a:rPr lang="en-US" sz="2800" dirty="0">
                <a:solidFill>
                  <a:srgbClr val="000000"/>
                </a:solidFill>
                <a:latin typeface="Arial" pitchFamily="34" charset="0"/>
                <a:cs typeface="Arial" pitchFamily="34" charset="0"/>
              </a:rPr>
              <a:t>ksmith@umn.edu http://personal.cege.umn.edu/~smith/links.html</a:t>
            </a:r>
          </a:p>
          <a:p>
            <a:pPr algn="ctr" eaLnBrk="0" fontAlgn="base" hangingPunct="0">
              <a:spcBef>
                <a:spcPct val="0"/>
              </a:spcBef>
              <a:spcAft>
                <a:spcPct val="0"/>
              </a:spcAft>
            </a:pPr>
            <a:endParaRPr lang="en-US" sz="2400" dirty="0" smtClean="0">
              <a:solidFill>
                <a:srgbClr val="000000"/>
              </a:solidFill>
            </a:endParaRPr>
          </a:p>
          <a:p>
            <a:pPr algn="ctr" eaLnBrk="0" fontAlgn="base" hangingPunct="0">
              <a:spcBef>
                <a:spcPct val="0"/>
              </a:spcBef>
              <a:spcAft>
                <a:spcPct val="0"/>
              </a:spcAft>
            </a:pPr>
            <a:r>
              <a:rPr lang="en-US" sz="3600" dirty="0" err="1" smtClean="0">
                <a:solidFill>
                  <a:srgbClr val="000000"/>
                </a:solidFill>
              </a:rPr>
              <a:t>FaCIT</a:t>
            </a:r>
            <a:r>
              <a:rPr lang="en-US" sz="3600" dirty="0" smtClean="0">
                <a:solidFill>
                  <a:srgbClr val="000000"/>
                </a:solidFill>
              </a:rPr>
              <a:t> Workshop</a:t>
            </a:r>
            <a:endParaRPr lang="en-US" sz="3600" dirty="0">
              <a:solidFill>
                <a:srgbClr val="000000"/>
              </a:solidFill>
            </a:endParaRPr>
          </a:p>
          <a:p>
            <a:pPr algn="ctr" eaLnBrk="0" fontAlgn="base" hangingPunct="0">
              <a:lnSpc>
                <a:spcPct val="80000"/>
              </a:lnSpc>
              <a:spcBef>
                <a:spcPct val="0"/>
              </a:spcBef>
              <a:spcAft>
                <a:spcPct val="0"/>
              </a:spcAft>
            </a:pPr>
            <a:endParaRPr lang="en-US"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Central Michigan University</a:t>
            </a:r>
          </a:p>
          <a:p>
            <a:pPr algn="ctr" eaLnBrk="0" fontAlgn="base" hangingPunct="0">
              <a:spcBef>
                <a:spcPct val="0"/>
              </a:spcBef>
              <a:spcAft>
                <a:spcPct val="0"/>
              </a:spcAft>
            </a:pPr>
            <a:endParaRPr lang="en-US" sz="1200" dirty="0" smtClean="0">
              <a:solidFill>
                <a:srgbClr val="000000"/>
              </a:solidFill>
            </a:endParaRPr>
          </a:p>
          <a:p>
            <a:pPr algn="ctr" eaLnBrk="0" fontAlgn="base" hangingPunct="0">
              <a:spcBef>
                <a:spcPct val="0"/>
              </a:spcBef>
              <a:spcAft>
                <a:spcPct val="0"/>
              </a:spcAft>
            </a:pPr>
            <a:r>
              <a:rPr lang="en-US" sz="2400" dirty="0" smtClean="0">
                <a:solidFill>
                  <a:srgbClr val="000000"/>
                </a:solidFill>
              </a:rPr>
              <a:t>October 10, 2014</a:t>
            </a:r>
            <a:endParaRPr lang="en-US" sz="2400" dirty="0">
              <a:solidFill>
                <a:srgbClr val="00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490"/>
            <a:ext cx="7772400" cy="662510"/>
          </a:xfrm>
        </p:spPr>
        <p:txBody>
          <a:bodyPr/>
          <a:lstStyle/>
          <a:p>
            <a:r>
              <a:rPr lang="en-US" sz="2800" dirty="0" smtClean="0"/>
              <a:t>Engaged Pedagogies = Reduced Failure Rates</a:t>
            </a:r>
            <a:endParaRPr lang="en-US" sz="2800" dirty="0"/>
          </a:p>
        </p:txBody>
      </p:sp>
      <p:sp>
        <p:nvSpPr>
          <p:cNvPr id="3" name="Content Placeholder 2"/>
          <p:cNvSpPr>
            <a:spLocks noGrp="1"/>
          </p:cNvSpPr>
          <p:nvPr>
            <p:ph idx="1"/>
          </p:nvPr>
        </p:nvSpPr>
        <p:spPr>
          <a:xfrm>
            <a:off x="228600" y="834327"/>
            <a:ext cx="8534400" cy="1637941"/>
          </a:xfrm>
        </p:spPr>
        <p:txBody>
          <a:bodyPr/>
          <a:lstStyle/>
          <a:p>
            <a:pPr marL="0" indent="0">
              <a:buNone/>
            </a:pPr>
            <a:r>
              <a:rPr lang="en-US" sz="2000" dirty="0"/>
              <a:t>Evidence-based research on learning indicates that when students are actively involved in their education they are more successful and less likely to </a:t>
            </a:r>
            <a:r>
              <a:rPr lang="en-US" sz="2000" dirty="0" smtClean="0"/>
              <a:t>fail. </a:t>
            </a:r>
            <a:r>
              <a:rPr lang="en-US" sz="2000" dirty="0"/>
              <a:t>A new PNAS report by Freeman et al., shows a significant decrease of failure rate in active learning classroom compared to traditional lecture </a:t>
            </a:r>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10</a:t>
            </a:fld>
            <a:endParaRPr lang="en-US">
              <a:solidFill>
                <a:srgbClr val="000000"/>
              </a:solidFill>
            </a:endParaRPr>
          </a:p>
        </p:txBody>
      </p:sp>
      <p:pic>
        <p:nvPicPr>
          <p:cNvPr id="5122" name="Picture 2" descr="PNAS fig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472268"/>
            <a:ext cx="3780422" cy="3521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NAS fig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445836"/>
            <a:ext cx="3534985" cy="329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900" y="6119336"/>
            <a:ext cx="7696200" cy="738664"/>
          </a:xfrm>
          <a:prstGeom prst="rect">
            <a:avLst/>
          </a:prstGeom>
          <a:noFill/>
        </p:spPr>
        <p:txBody>
          <a:bodyPr wrap="square" rtlCol="0">
            <a:spAutoFit/>
          </a:bodyPr>
          <a:lstStyle/>
          <a:p>
            <a:r>
              <a:rPr lang="en-US" sz="1400" dirty="0">
                <a:solidFill>
                  <a:srgbClr val="000000"/>
                </a:solidFill>
              </a:rPr>
              <a:t>Freeman, Scott; Eddy, Sarah L.; McDonough, Miles; Smith, Michelle K.; </a:t>
            </a:r>
            <a:r>
              <a:rPr lang="en-US" sz="1400" dirty="0" err="1">
                <a:solidFill>
                  <a:srgbClr val="000000"/>
                </a:solidFill>
              </a:rPr>
              <a:t>Okoroafor</a:t>
            </a:r>
            <a:r>
              <a:rPr lang="en-US" sz="1400" dirty="0">
                <a:solidFill>
                  <a:srgbClr val="000000"/>
                </a:solidFill>
              </a:rPr>
              <a:t>, </a:t>
            </a:r>
            <a:r>
              <a:rPr lang="en-US" sz="1400" dirty="0" err="1">
                <a:solidFill>
                  <a:srgbClr val="000000"/>
                </a:solidFill>
              </a:rPr>
              <a:t>Nnadozie</a:t>
            </a:r>
            <a:r>
              <a:rPr lang="en-US" sz="1400" dirty="0">
                <a:solidFill>
                  <a:srgbClr val="000000"/>
                </a:solidFill>
              </a:rPr>
              <a:t>; </a:t>
            </a:r>
            <a:r>
              <a:rPr lang="en-US" sz="1400" dirty="0" err="1">
                <a:solidFill>
                  <a:srgbClr val="000000"/>
                </a:solidFill>
              </a:rPr>
              <a:t>Jordt</a:t>
            </a:r>
            <a:r>
              <a:rPr lang="en-US" sz="1400" dirty="0">
                <a:solidFill>
                  <a:srgbClr val="000000"/>
                </a:solidFill>
              </a:rPr>
              <a:t>, Hannah; </a:t>
            </a:r>
            <a:r>
              <a:rPr lang="en-US" sz="1400" dirty="0" err="1">
                <a:solidFill>
                  <a:srgbClr val="000000"/>
                </a:solidFill>
              </a:rPr>
              <a:t>Wenderoth</a:t>
            </a:r>
            <a:r>
              <a:rPr lang="en-US" sz="1400" dirty="0">
                <a:solidFill>
                  <a:srgbClr val="000000"/>
                </a:solidFill>
              </a:rPr>
              <a:t>, Mary Pat; Active learning increases student performance in science, engineering, and </a:t>
            </a:r>
            <a:r>
              <a:rPr lang="en-US" sz="1400" dirty="0" smtClean="0">
                <a:solidFill>
                  <a:srgbClr val="000000"/>
                </a:solidFill>
              </a:rPr>
              <a:t>mathematics, </a:t>
            </a:r>
            <a:r>
              <a:rPr lang="en-US" sz="1400" dirty="0">
                <a:solidFill>
                  <a:srgbClr val="000000"/>
                </a:solidFill>
              </a:rPr>
              <a:t>2014, Proc. Natl. Acad. Sci.</a:t>
            </a:r>
          </a:p>
        </p:txBody>
      </p:sp>
    </p:spTree>
    <p:extLst>
      <p:ext uri="{BB962C8B-B14F-4D97-AF65-F5344CB8AC3E}">
        <p14:creationId xmlns:p14="http://schemas.microsoft.com/office/powerpoint/2010/main" val="3123301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pic>
        <p:nvPicPr>
          <p:cNvPr id="46083" name="Picture 3" descr="smhd100dpi"/>
          <p:cNvPicPr>
            <a:picLocks noChangeAspect="1" noChangeArrowheads="1"/>
          </p:cNvPicPr>
          <p:nvPr/>
        </p:nvPicPr>
        <p:blipFill>
          <a:blip r:embed="rId4" cstate="print"/>
          <a:srcRect/>
          <a:stretch>
            <a:fillRect/>
          </a:stretch>
        </p:blipFill>
        <p:spPr bwMode="auto">
          <a:xfrm>
            <a:off x="2438400" y="609600"/>
            <a:ext cx="4105275" cy="5200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016884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p:txBody>
          <a:bodyPr/>
          <a:lstStyle/>
          <a:p>
            <a:r>
              <a:rPr lang="en-US" sz="4000" smtClean="0">
                <a:latin typeface="Arial" charset="0"/>
              </a:rPr>
              <a:t>Process Metallurgy</a:t>
            </a:r>
          </a:p>
        </p:txBody>
      </p:sp>
      <p:sp>
        <p:nvSpPr>
          <p:cNvPr id="332802" name="Rectangle 3"/>
          <p:cNvSpPr>
            <a:spLocks noGrp="1" noChangeArrowheads="1"/>
          </p:cNvSpPr>
          <p:nvPr>
            <p:ph type="body" idx="1"/>
          </p:nvPr>
        </p:nvSpPr>
        <p:spPr>
          <a:xfrm>
            <a:off x="685800" y="2057400"/>
            <a:ext cx="7772400" cy="4114800"/>
          </a:xfrm>
        </p:spPr>
        <p:txBody>
          <a:bodyPr/>
          <a:lstStyle/>
          <a:p>
            <a:r>
              <a:rPr lang="en-US" smtClean="0">
                <a:latin typeface="Arial" charset="0"/>
              </a:rPr>
              <a:t>Dissolution Kinetics – liquid-solid interface</a:t>
            </a:r>
          </a:p>
          <a:p>
            <a:r>
              <a:rPr lang="en-US" smtClean="0">
                <a:latin typeface="Arial" charset="0"/>
              </a:rPr>
              <a:t>Iron Ore Desliming – solid-solid interface</a:t>
            </a:r>
          </a:p>
          <a:p>
            <a:r>
              <a:rPr lang="en-US" smtClean="0">
                <a:latin typeface="Arial" charset="0"/>
              </a:rPr>
              <a:t>Metal-oxide reduction roasting – gas-solid interface</a:t>
            </a:r>
          </a:p>
          <a:p>
            <a:endParaRPr lang="en-US" smtClean="0">
              <a:latin typeface="Arial" charset="0"/>
            </a:endParaRPr>
          </a:p>
        </p:txBody>
      </p:sp>
    </p:spTree>
    <p:extLst>
      <p:ext uri="{BB962C8B-B14F-4D97-AF65-F5344CB8AC3E}">
        <p14:creationId xmlns:p14="http://schemas.microsoft.com/office/powerpoint/2010/main" val="15439812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r>
              <a:rPr lang="en-US" smtClean="0">
                <a:latin typeface="Arial" charset="0"/>
              </a:rPr>
              <a:t>Dissolution Kinetics</a:t>
            </a:r>
          </a:p>
        </p:txBody>
      </p:sp>
      <p:sp>
        <p:nvSpPr>
          <p:cNvPr id="11272" name="Rectangle 3"/>
          <p:cNvSpPr>
            <a:spLocks noGrp="1" noChangeArrowheads="1"/>
          </p:cNvSpPr>
          <p:nvPr>
            <p:ph type="body" sz="half" idx="1"/>
          </p:nvPr>
        </p:nvSpPr>
        <p:spPr/>
        <p:txBody>
          <a:bodyPr/>
          <a:lstStyle/>
          <a:p>
            <a:r>
              <a:rPr lang="en-US" sz="2800" dirty="0" smtClean="0">
                <a:latin typeface="Arial" charset="0"/>
              </a:rPr>
              <a:t>Theory – Governing Equation for Mass Transport </a:t>
            </a:r>
          </a:p>
          <a:p>
            <a:r>
              <a:rPr lang="en-US" sz="2800" dirty="0" smtClean="0">
                <a:latin typeface="Arial" charset="0"/>
              </a:rPr>
              <a:t>Research – rotating disk </a:t>
            </a:r>
          </a:p>
          <a:p>
            <a:r>
              <a:rPr lang="en-US" sz="2800" dirty="0" smtClean="0">
                <a:latin typeface="Arial" charset="0"/>
              </a:rPr>
              <a:t>Practice – leaching of silver bearing metallic copper &amp; printed circuit-board</a:t>
            </a:r>
            <a:r>
              <a:rPr lang="en-US" sz="2800" dirty="0">
                <a:latin typeface="Arial" charset="0"/>
              </a:rPr>
              <a:t> </a:t>
            </a:r>
            <a:r>
              <a:rPr lang="en-US" sz="2800" dirty="0" smtClean="0">
                <a:latin typeface="Arial" charset="0"/>
              </a:rPr>
              <a:t>waste</a:t>
            </a:r>
          </a:p>
        </p:txBody>
      </p:sp>
      <p:graphicFrame>
        <p:nvGraphicFramePr>
          <p:cNvPr id="11268" name="Object 4"/>
          <p:cNvGraphicFramePr>
            <a:graphicFrameLocks noGrp="1" noChangeAspect="1"/>
          </p:cNvGraphicFramePr>
          <p:nvPr>
            <p:ph sz="quarter" idx="2"/>
          </p:nvPr>
        </p:nvGraphicFramePr>
        <p:xfrm>
          <a:off x="5105400" y="2209800"/>
          <a:ext cx="2895600" cy="650875"/>
        </p:xfrm>
        <a:graphic>
          <a:graphicData uri="http://schemas.openxmlformats.org/presentationml/2006/ole">
            <mc:AlternateContent xmlns:mc="http://schemas.openxmlformats.org/markup-compatibility/2006">
              <mc:Choice xmlns:v="urn:schemas-microsoft-com:vml" Requires="v">
                <p:oleObj spid="_x0000_s632856" name="Equation" r:id="rId4" imgW="1015920" imgH="228600" progId="Equation.3">
                  <p:embed/>
                </p:oleObj>
              </mc:Choice>
              <mc:Fallback>
                <p:oleObj name="Equation" r:id="rId4" imgW="10159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28956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Grp="1" noChangeAspect="1"/>
          </p:cNvGraphicFramePr>
          <p:nvPr>
            <p:ph sz="quarter" idx="3"/>
          </p:nvPr>
        </p:nvGraphicFramePr>
        <p:xfrm>
          <a:off x="5257800" y="3248025"/>
          <a:ext cx="2362200" cy="1149350"/>
        </p:xfrm>
        <a:graphic>
          <a:graphicData uri="http://schemas.openxmlformats.org/presentationml/2006/ole">
            <mc:AlternateContent xmlns:mc="http://schemas.openxmlformats.org/markup-compatibility/2006">
              <mc:Choice xmlns:v="urn:schemas-microsoft-com:vml" Requires="v">
                <p:oleObj spid="_x0000_s632857" name="Equation" r:id="rId6" imgW="914400" imgH="444240" progId="Equation.3">
                  <p:embed/>
                </p:oleObj>
              </mc:Choice>
              <mc:Fallback>
                <p:oleObj name="Equation" r:id="rId6" imgW="91440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48025"/>
                        <a:ext cx="2362200"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45283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r>
              <a:rPr lang="en-US" smtClean="0">
                <a:latin typeface="Arial" charset="0"/>
              </a:rPr>
              <a:t>First Teaching Experience</a:t>
            </a:r>
          </a:p>
        </p:txBody>
      </p:sp>
      <p:sp>
        <p:nvSpPr>
          <p:cNvPr id="98307" name="Rectangle 3"/>
          <p:cNvSpPr>
            <a:spLocks noGrp="1" noChangeArrowheads="1"/>
          </p:cNvSpPr>
          <p:nvPr>
            <p:ph type="body" idx="1"/>
          </p:nvPr>
        </p:nvSpPr>
        <p:spPr/>
        <p:txBody>
          <a:bodyPr/>
          <a:lstStyle/>
          <a:p>
            <a:r>
              <a:rPr lang="en-US" dirty="0" smtClean="0">
                <a:latin typeface="Arial" charset="0"/>
              </a:rPr>
              <a:t>Practice – Third-year course in metallurgical reactions – thermodynamics and kinetics</a:t>
            </a:r>
          </a:p>
        </p:txBody>
      </p:sp>
    </p:spTree>
    <p:extLst>
      <p:ext uri="{BB962C8B-B14F-4D97-AF65-F5344CB8AC3E}">
        <p14:creationId xmlns:p14="http://schemas.microsoft.com/office/powerpoint/2010/main" val="8250202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685800" y="304800"/>
            <a:ext cx="7772400" cy="1143000"/>
          </a:xfrm>
        </p:spPr>
        <p:txBody>
          <a:bodyPr/>
          <a:lstStyle/>
          <a:p>
            <a:r>
              <a:rPr lang="en-US" smtClean="0">
                <a:latin typeface="Arial" charset="0"/>
              </a:rPr>
              <a:t>Engineering Education</a:t>
            </a:r>
          </a:p>
        </p:txBody>
      </p:sp>
      <p:sp>
        <p:nvSpPr>
          <p:cNvPr id="346114" name="Rectangle 3"/>
          <p:cNvSpPr>
            <a:spLocks noGrp="1" noChangeArrowheads="1"/>
          </p:cNvSpPr>
          <p:nvPr>
            <p:ph type="body" idx="1"/>
          </p:nvPr>
        </p:nvSpPr>
        <p:spPr>
          <a:xfrm>
            <a:off x="685800" y="1447800"/>
            <a:ext cx="7772400" cy="2743200"/>
          </a:xfrm>
        </p:spPr>
        <p:txBody>
          <a:bodyPr/>
          <a:lstStyle/>
          <a:p>
            <a:r>
              <a:rPr lang="en-US" dirty="0" smtClean="0">
                <a:latin typeface="Arial" charset="0"/>
              </a:rPr>
              <a:t>Practice – Third-year course in metallurgical reactions – thermodynamics and kinetics</a:t>
            </a:r>
          </a:p>
          <a:p>
            <a:r>
              <a:rPr lang="en-US" dirty="0" smtClean="0">
                <a:latin typeface="Arial" charset="0"/>
              </a:rPr>
              <a:t>Research – ? </a:t>
            </a:r>
          </a:p>
          <a:p>
            <a:r>
              <a:rPr lang="en-US" dirty="0" smtClean="0">
                <a:latin typeface="Arial" charset="0"/>
              </a:rPr>
              <a:t>Theory – ?</a:t>
            </a:r>
          </a:p>
          <a:p>
            <a:endParaRPr lang="en-US" dirty="0" smtClean="0">
              <a:latin typeface="Arial" charset="0"/>
            </a:endParaRPr>
          </a:p>
        </p:txBody>
      </p:sp>
      <p:sp>
        <p:nvSpPr>
          <p:cNvPr id="346115" name="AutoShape 4"/>
          <p:cNvSpPr>
            <a:spLocks noChangeArrowheads="1"/>
          </p:cNvSpPr>
          <p:nvPr/>
        </p:nvSpPr>
        <p:spPr bwMode="auto">
          <a:xfrm>
            <a:off x="6096000" y="4419600"/>
            <a:ext cx="1420813"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46116" name="Text Box 5"/>
          <p:cNvSpPr txBox="1">
            <a:spLocks noChangeArrowheads="1"/>
          </p:cNvSpPr>
          <p:nvPr/>
        </p:nvSpPr>
        <p:spPr bwMode="auto">
          <a:xfrm>
            <a:off x="6338888" y="3971925"/>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46117" name="Text Box 6"/>
          <p:cNvSpPr txBox="1">
            <a:spLocks noChangeArrowheads="1"/>
          </p:cNvSpPr>
          <p:nvPr/>
        </p:nvSpPr>
        <p:spPr bwMode="auto">
          <a:xfrm>
            <a:off x="5449083" y="5289550"/>
            <a:ext cx="1282723" cy="70788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dirty="0" smtClean="0">
                <a:solidFill>
                  <a:srgbClr val="000000"/>
                </a:solidFill>
                <a:latin typeface="Arial" charset="0"/>
                <a:cs typeface="Arial" charset="0"/>
              </a:rPr>
              <a:t>Research</a:t>
            </a:r>
          </a:p>
          <a:p>
            <a:pPr algn="ctr" eaLnBrk="0" fontAlgn="base" hangingPunct="0">
              <a:spcBef>
                <a:spcPct val="0"/>
              </a:spcBef>
              <a:spcAft>
                <a:spcPct val="0"/>
              </a:spcAft>
            </a:pPr>
            <a:r>
              <a:rPr lang="en-US" sz="2000" dirty="0" smtClean="0">
                <a:solidFill>
                  <a:srgbClr val="000000"/>
                </a:solidFill>
                <a:latin typeface="Arial" charset="0"/>
                <a:cs typeface="Arial" charset="0"/>
              </a:rPr>
              <a:t>Evidence</a:t>
            </a:r>
            <a:endParaRPr lang="en-US" sz="2000" dirty="0">
              <a:solidFill>
                <a:srgbClr val="000000"/>
              </a:solidFill>
              <a:latin typeface="Arial" charset="0"/>
              <a:cs typeface="Arial" charset="0"/>
            </a:endParaRPr>
          </a:p>
        </p:txBody>
      </p:sp>
      <p:sp>
        <p:nvSpPr>
          <p:cNvPr id="346118" name="Text Box 7"/>
          <p:cNvSpPr txBox="1">
            <a:spLocks noChangeArrowheads="1"/>
          </p:cNvSpPr>
          <p:nvPr/>
        </p:nvSpPr>
        <p:spPr bwMode="auto">
          <a:xfrm>
            <a:off x="6918325" y="528955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pic>
        <p:nvPicPr>
          <p:cNvPr id="8" name="Picture 3"/>
          <p:cNvPicPr>
            <a:picLocks noChangeArrowheads="1"/>
          </p:cNvPicPr>
          <p:nvPr/>
        </p:nvPicPr>
        <p:blipFill>
          <a:blip r:embed="rId3" cstate="print"/>
          <a:srcRect/>
          <a:stretch>
            <a:fillRect/>
          </a:stretch>
        </p:blipFill>
        <p:spPr bwMode="auto">
          <a:xfrm>
            <a:off x="6726237" y="1143000"/>
            <a:ext cx="2417763" cy="264318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5336541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1" name="Rectangle 2"/>
          <p:cNvSpPr>
            <a:spLocks noGrp="1" noChangeArrowheads="1"/>
          </p:cNvSpPr>
          <p:nvPr>
            <p:ph type="title"/>
          </p:nvPr>
        </p:nvSpPr>
        <p:spPr/>
        <p:txBody>
          <a:bodyPr/>
          <a:lstStyle/>
          <a:p>
            <a:r>
              <a:rPr lang="en-US" sz="2800" smtClean="0">
                <a:latin typeface="Arial" charset="0"/>
              </a:rPr>
              <a:t>University of Minnesota College of Education</a:t>
            </a:r>
            <a:br>
              <a:rPr lang="en-US" sz="2800" smtClean="0">
                <a:latin typeface="Arial" charset="0"/>
              </a:rPr>
            </a:br>
            <a:r>
              <a:rPr lang="en-US" sz="2800" smtClean="0">
                <a:latin typeface="Arial" charset="0"/>
              </a:rPr>
              <a:t>Social, Psychological and Philosophical Foundations of Education</a:t>
            </a:r>
          </a:p>
        </p:txBody>
      </p:sp>
      <p:sp>
        <p:nvSpPr>
          <p:cNvPr id="348162" name="Rectangle 3"/>
          <p:cNvSpPr>
            <a:spLocks noGrp="1" noChangeArrowheads="1"/>
          </p:cNvSpPr>
          <p:nvPr>
            <p:ph type="body" idx="1"/>
          </p:nvPr>
        </p:nvSpPr>
        <p:spPr>
          <a:xfrm>
            <a:off x="533400" y="1981200"/>
            <a:ext cx="8229600" cy="4114800"/>
          </a:xfrm>
        </p:spPr>
        <p:txBody>
          <a:bodyPr/>
          <a:lstStyle/>
          <a:p>
            <a:pPr>
              <a:lnSpc>
                <a:spcPct val="90000"/>
              </a:lnSpc>
            </a:pPr>
            <a:r>
              <a:rPr lang="en-US" sz="2800" dirty="0" smtClean="0">
                <a:latin typeface="Arial" charset="0"/>
              </a:rPr>
              <a:t>Statistics, Measurement, Research Methodology</a:t>
            </a:r>
          </a:p>
          <a:p>
            <a:pPr>
              <a:lnSpc>
                <a:spcPct val="90000"/>
              </a:lnSpc>
            </a:pPr>
            <a:r>
              <a:rPr lang="en-US" sz="2800" dirty="0" smtClean="0">
                <a:latin typeface="Arial" charset="0"/>
              </a:rPr>
              <a:t>Assessment and Evaluation</a:t>
            </a:r>
          </a:p>
          <a:p>
            <a:pPr>
              <a:lnSpc>
                <a:spcPct val="90000"/>
              </a:lnSpc>
            </a:pPr>
            <a:r>
              <a:rPr lang="en-US" sz="2800" dirty="0" smtClean="0">
                <a:latin typeface="Arial" charset="0"/>
              </a:rPr>
              <a:t>Learning and Cognitive Psychology</a:t>
            </a:r>
          </a:p>
          <a:p>
            <a:pPr>
              <a:lnSpc>
                <a:spcPct val="90000"/>
              </a:lnSpc>
            </a:pPr>
            <a:r>
              <a:rPr lang="en-US" sz="2800" dirty="0" smtClean="0">
                <a:latin typeface="Arial" charset="0"/>
              </a:rPr>
              <a:t>Knowledge Acquisition, Artificial Intelligence, Expert Systems</a:t>
            </a:r>
          </a:p>
          <a:p>
            <a:pPr>
              <a:lnSpc>
                <a:spcPct val="90000"/>
              </a:lnSpc>
            </a:pPr>
            <a:r>
              <a:rPr lang="en-US" sz="2800" dirty="0" smtClean="0">
                <a:latin typeface="Arial" charset="0"/>
              </a:rPr>
              <a:t>Development Theories</a:t>
            </a:r>
          </a:p>
          <a:p>
            <a:pPr>
              <a:lnSpc>
                <a:spcPct val="90000"/>
              </a:lnSpc>
            </a:pPr>
            <a:r>
              <a:rPr lang="en-US" sz="2800" dirty="0" smtClean="0">
                <a:latin typeface="Arial" charset="0"/>
              </a:rPr>
              <a:t>Motivation Theories</a:t>
            </a:r>
          </a:p>
          <a:p>
            <a:pPr>
              <a:lnSpc>
                <a:spcPct val="90000"/>
              </a:lnSpc>
            </a:pPr>
            <a:r>
              <a:rPr lang="en-US" sz="2800" dirty="0" smtClean="0">
                <a:latin typeface="Arial" charset="0"/>
              </a:rPr>
              <a:t>Social psychology of learning – student – student interaction</a:t>
            </a:r>
          </a:p>
        </p:txBody>
      </p:sp>
    </p:spTree>
    <p:extLst>
      <p:ext uri="{BB962C8B-B14F-4D97-AF65-F5344CB8AC3E}">
        <p14:creationId xmlns:p14="http://schemas.microsoft.com/office/powerpoint/2010/main" val="24719437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endParaRPr lang="en-US">
              <a:solidFill>
                <a:srgbClr val="000000"/>
              </a:solidFill>
            </a:endParaRPr>
          </a:p>
        </p:txBody>
      </p:sp>
      <p:pic>
        <p:nvPicPr>
          <p:cNvPr id="49155" name="Picture 3" descr="heads100dpi"/>
          <p:cNvPicPr>
            <a:picLocks noChangeAspect="1" noChangeArrowheads="1"/>
          </p:cNvPicPr>
          <p:nvPr/>
        </p:nvPicPr>
        <p:blipFill>
          <a:blip r:embed="rId4"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hangingPunct="0"/>
            <a:r>
              <a:rPr lang="en-US" sz="2000">
                <a:solidFill>
                  <a:srgbClr val="000000"/>
                </a:solidFill>
                <a:latin typeface="Staccato222 BT" pitchFamily="66" charset="0"/>
              </a:rPr>
              <a:t>Lila M. Smith</a:t>
            </a:r>
          </a:p>
        </p:txBody>
      </p:sp>
    </p:spTree>
    <p:custDataLst>
      <p:tags r:id="rId1"/>
    </p:custDataLst>
    <p:extLst>
      <p:ext uri="{BB962C8B-B14F-4D97-AF65-F5344CB8AC3E}">
        <p14:creationId xmlns:p14="http://schemas.microsoft.com/office/powerpoint/2010/main" val="18647391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p:txBody>
          <a:bodyPr/>
          <a:lstStyle/>
          <a:p>
            <a:r>
              <a:rPr lang="en-US" smtClean="0">
                <a:latin typeface="Arial" charset="0"/>
              </a:rPr>
              <a:t>Cooperative Learning</a:t>
            </a:r>
          </a:p>
        </p:txBody>
      </p:sp>
      <p:sp>
        <p:nvSpPr>
          <p:cNvPr id="360450" name="Rectangle 3"/>
          <p:cNvSpPr>
            <a:spLocks noGrp="1" noChangeArrowheads="1"/>
          </p:cNvSpPr>
          <p:nvPr>
            <p:ph type="body" idx="1"/>
          </p:nvPr>
        </p:nvSpPr>
        <p:spPr>
          <a:xfrm>
            <a:off x="685800" y="1752600"/>
            <a:ext cx="7772400" cy="4114800"/>
          </a:xfrm>
        </p:spPr>
        <p:txBody>
          <a:bodyPr/>
          <a:lstStyle/>
          <a:p>
            <a:r>
              <a:rPr lang="en-US" smtClean="0">
                <a:latin typeface="Arial" charset="0"/>
              </a:rPr>
              <a:t>Theory – Social Interdependence – Lewin – Deutsch – Johnson &amp; Johnson</a:t>
            </a:r>
          </a:p>
          <a:p>
            <a:r>
              <a:rPr lang="en-US" smtClean="0">
                <a:latin typeface="Arial" charset="0"/>
              </a:rPr>
              <a:t>Research – Randomized Design Field Experiments</a:t>
            </a:r>
          </a:p>
          <a:p>
            <a:r>
              <a:rPr lang="en-US" smtClean="0">
                <a:latin typeface="Arial" charset="0"/>
              </a:rPr>
              <a:t>Practice – Formal Teams/Professor’s Role</a:t>
            </a:r>
          </a:p>
          <a:p>
            <a:endParaRPr lang="en-US" smtClean="0">
              <a:latin typeface="Arial" charset="0"/>
            </a:endParaRPr>
          </a:p>
        </p:txBody>
      </p:sp>
      <p:sp>
        <p:nvSpPr>
          <p:cNvPr id="360451"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latin typeface="Arial" charset="0"/>
              <a:cs typeface="Arial" charset="0"/>
            </a:endParaRPr>
          </a:p>
        </p:txBody>
      </p:sp>
      <p:sp>
        <p:nvSpPr>
          <p:cNvPr id="360452" name="Text Box 5"/>
          <p:cNvSpPr txBox="1">
            <a:spLocks noChangeArrowheads="1"/>
          </p:cNvSpPr>
          <p:nvPr/>
        </p:nvSpPr>
        <p:spPr bwMode="auto">
          <a:xfrm>
            <a:off x="6629400" y="4572000"/>
            <a:ext cx="974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Theory</a:t>
            </a:r>
          </a:p>
        </p:txBody>
      </p:sp>
      <p:sp>
        <p:nvSpPr>
          <p:cNvPr id="360453" name="Text Box 6"/>
          <p:cNvSpPr txBox="1">
            <a:spLocks noChangeArrowheads="1"/>
          </p:cNvSpPr>
          <p:nvPr/>
        </p:nvSpPr>
        <p:spPr bwMode="auto">
          <a:xfrm>
            <a:off x="5738813" y="5889625"/>
            <a:ext cx="1284287" cy="708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Research</a:t>
            </a:r>
          </a:p>
          <a:p>
            <a:pPr algn="ctr" eaLnBrk="0" fontAlgn="base" hangingPunct="0">
              <a:spcBef>
                <a:spcPct val="0"/>
              </a:spcBef>
              <a:spcAft>
                <a:spcPct val="0"/>
              </a:spcAft>
            </a:pPr>
            <a:r>
              <a:rPr lang="en-US" sz="2000">
                <a:solidFill>
                  <a:srgbClr val="000000"/>
                </a:solidFill>
                <a:latin typeface="Arial" charset="0"/>
                <a:cs typeface="Arial" charset="0"/>
              </a:rPr>
              <a:t>Evidence</a:t>
            </a:r>
          </a:p>
        </p:txBody>
      </p:sp>
      <p:sp>
        <p:nvSpPr>
          <p:cNvPr id="360454" name="Text Box 7"/>
          <p:cNvSpPr txBox="1">
            <a:spLocks noChangeArrowheads="1"/>
          </p:cNvSpPr>
          <p:nvPr/>
        </p:nvSpPr>
        <p:spPr bwMode="auto">
          <a:xfrm>
            <a:off x="7315200" y="5943600"/>
            <a:ext cx="1101725"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0000"/>
                </a:solidFill>
                <a:latin typeface="Arial" charset="0"/>
                <a:cs typeface="Arial" charset="0"/>
              </a:rPr>
              <a:t>Practice</a:t>
            </a:r>
          </a:p>
        </p:txBody>
      </p:sp>
    </p:spTree>
    <p:custDataLst>
      <p:tags r:id="rId1"/>
    </p:custDataLst>
    <p:extLst>
      <p:ext uri="{BB962C8B-B14F-4D97-AF65-F5344CB8AC3E}">
        <p14:creationId xmlns:p14="http://schemas.microsoft.com/office/powerpoint/2010/main" val="32665371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382000" cy="1143000"/>
          </a:xfrm>
        </p:spPr>
        <p:txBody>
          <a:bodyPr/>
          <a:lstStyle/>
          <a:p>
            <a:r>
              <a:rPr lang="en-US" dirty="0" smtClean="0"/>
              <a:t>Cooperative Learning Introduced to Engineering – 1981</a:t>
            </a:r>
            <a:endParaRPr lang="en-US" dirty="0"/>
          </a:p>
        </p:txBody>
      </p:sp>
      <p:sp>
        <p:nvSpPr>
          <p:cNvPr id="6" name="Content Placeholder 5"/>
          <p:cNvSpPr>
            <a:spLocks noGrp="1"/>
          </p:cNvSpPr>
          <p:nvPr>
            <p:ph sz="half" idx="1"/>
          </p:nvPr>
        </p:nvSpPr>
        <p:spPr>
          <a:xfrm>
            <a:off x="457200" y="2057400"/>
            <a:ext cx="4038600" cy="4114800"/>
          </a:xfrm>
        </p:spPr>
        <p:txBody>
          <a:bodyPr/>
          <a:lstStyle/>
          <a:p>
            <a:r>
              <a:rPr lang="en-US" sz="2000" dirty="0" smtClean="0"/>
              <a:t>Smith, K.A., Johnson, D.W. and Johnson, R.T., 1981. The use of cooperative learning groups in engineering education.  In L.P. Grayson and J.M. </a:t>
            </a:r>
            <a:r>
              <a:rPr lang="en-US" sz="2000" dirty="0" err="1" smtClean="0"/>
              <a:t>Biedenbach</a:t>
            </a:r>
            <a:r>
              <a:rPr lang="en-US" sz="2000" dirty="0" smtClean="0"/>
              <a:t> (Eds.), </a:t>
            </a:r>
            <a:r>
              <a:rPr lang="en-US" sz="2000" i="1" dirty="0" smtClean="0"/>
              <a:t>Proceedings Eleventh Annual Frontiers in Education Conference</a:t>
            </a:r>
            <a:r>
              <a:rPr lang="en-US" sz="2000" dirty="0" smtClean="0"/>
              <a:t>, Rapid City, SD, Washington:  IEEE/ASEE, 26‑32.</a:t>
            </a:r>
          </a:p>
          <a:p>
            <a:pPr lvl="1"/>
            <a:endParaRPr lang="en-US" sz="1600" dirty="0"/>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19</a:t>
            </a:fld>
            <a:endParaRPr lang="en-US">
              <a:solidFill>
                <a:srgbClr val="000000"/>
              </a:solidFill>
            </a:endParaRPr>
          </a:p>
        </p:txBody>
      </p:sp>
      <p:pic>
        <p:nvPicPr>
          <p:cNvPr id="683010" name="Picture 2"/>
          <p:cNvPicPr>
            <a:picLocks noGrp="1" noChangeAspect="1" noChangeArrowheads="1"/>
          </p:cNvPicPr>
          <p:nvPr>
            <p:ph sz="half" idx="2"/>
          </p:nvPr>
        </p:nvPicPr>
        <p:blipFill>
          <a:blip r:embed="rId4" cstate="print"/>
          <a:srcRect l="31143" t="13906" r="30000" b="781"/>
          <a:stretch>
            <a:fillRect/>
          </a:stretch>
        </p:blipFill>
        <p:spPr bwMode="auto">
          <a:xfrm>
            <a:off x="4953000" y="1905000"/>
            <a:ext cx="3238081" cy="4333315"/>
          </a:xfrm>
          <a:prstGeom prst="rect">
            <a:avLst/>
          </a:prstGeom>
          <a:noFill/>
          <a:ln w="9525">
            <a:noFill/>
            <a:miter lim="800000"/>
            <a:headEnd/>
            <a:tailEnd/>
          </a:ln>
        </p:spPr>
      </p:pic>
      <p:sp>
        <p:nvSpPr>
          <p:cNvPr id="9" name="TextBox 8"/>
          <p:cNvSpPr txBox="1"/>
          <p:nvPr/>
        </p:nvSpPr>
        <p:spPr>
          <a:xfrm>
            <a:off x="5410200" y="6324600"/>
            <a:ext cx="2313454" cy="369332"/>
          </a:xfrm>
          <a:prstGeom prst="rect">
            <a:avLst/>
          </a:prstGeom>
          <a:noFill/>
        </p:spPr>
        <p:txBody>
          <a:bodyPr wrap="none" rtlCol="0">
            <a:spAutoFit/>
          </a:bodyPr>
          <a:lstStyle/>
          <a:p>
            <a:r>
              <a:rPr lang="en-US" dirty="0" smtClean="0">
                <a:solidFill>
                  <a:srgbClr val="000000"/>
                </a:solidFill>
              </a:rPr>
              <a:t>JEE December 1981</a:t>
            </a:r>
            <a:endParaRPr lang="en-US" dirty="0">
              <a:solidFill>
                <a:srgbClr val="000000"/>
              </a:solidFill>
            </a:endParaRPr>
          </a:p>
        </p:txBody>
      </p:sp>
    </p:spTree>
    <p:custDataLst>
      <p:tags r:id="rId1"/>
    </p:custDataLst>
    <p:extLst>
      <p:ext uri="{BB962C8B-B14F-4D97-AF65-F5344CB8AC3E}">
        <p14:creationId xmlns:p14="http://schemas.microsoft.com/office/powerpoint/2010/main" val="16674080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solidFill>
                  <a:srgbClr val="000000"/>
                </a:solidFill>
              </a:rPr>
              <a:pPr/>
              <a:t>2</a:t>
            </a:fld>
            <a:endParaRPr lang="en-US" dirty="0">
              <a:solidFill>
                <a:srgbClr val="000000"/>
              </a:solidFill>
            </a:endParaRPr>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Session Layout</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a:t>Welcome &amp; Overview</a:t>
            </a:r>
          </a:p>
          <a:p>
            <a:pPr>
              <a:lnSpc>
                <a:spcPct val="90000"/>
              </a:lnSpc>
            </a:pPr>
            <a:r>
              <a:rPr lang="en-US" sz="2800" dirty="0" smtClean="0"/>
              <a:t>Evidence-Based Practices</a:t>
            </a:r>
          </a:p>
          <a:p>
            <a:pPr lvl="1">
              <a:lnSpc>
                <a:spcPct val="90000"/>
              </a:lnSpc>
            </a:pPr>
            <a:r>
              <a:rPr lang="en-US" sz="2400" dirty="0" smtClean="0"/>
              <a:t>Rationale</a:t>
            </a:r>
          </a:p>
          <a:p>
            <a:pPr>
              <a:lnSpc>
                <a:spcPct val="90000"/>
              </a:lnSpc>
            </a:pPr>
            <a:r>
              <a:rPr lang="en-US" sz="2800" dirty="0" smtClean="0"/>
              <a:t>Pedagogies of Engagement, Cooperative Learning &amp; Challenge-Based Learning</a:t>
            </a:r>
          </a:p>
          <a:p>
            <a:pPr lvl="1">
              <a:lnSpc>
                <a:spcPct val="90000"/>
              </a:lnSpc>
            </a:pPr>
            <a:r>
              <a:rPr lang="en-US" sz="2400" dirty="0" smtClean="0"/>
              <a:t>Rationale</a:t>
            </a:r>
          </a:p>
          <a:p>
            <a:pPr lvl="1">
              <a:lnSpc>
                <a:spcPct val="90000"/>
              </a:lnSpc>
            </a:pPr>
            <a:r>
              <a:rPr lang="en-US" sz="2400" dirty="0" smtClean="0"/>
              <a:t>Key Elements</a:t>
            </a:r>
          </a:p>
          <a:p>
            <a:pPr>
              <a:lnSpc>
                <a:spcPct val="90000"/>
              </a:lnSpc>
            </a:pPr>
            <a:r>
              <a:rPr lang="en-US" sz="2800" dirty="0" smtClean="0"/>
              <a:t>Course Design Foundations </a:t>
            </a:r>
            <a:endParaRPr lang="en-US" sz="2800" dirty="0"/>
          </a:p>
          <a:p>
            <a:pPr lvl="1">
              <a:lnSpc>
                <a:spcPct val="90000"/>
              </a:lnSpc>
            </a:pPr>
            <a:r>
              <a:rPr lang="en-US" sz="2400" dirty="0" smtClean="0"/>
              <a:t>How People Learn</a:t>
            </a:r>
            <a:endParaRPr lang="en-US" sz="2400" dirty="0"/>
          </a:p>
          <a:p>
            <a:pPr lvl="1">
              <a:lnSpc>
                <a:spcPct val="90000"/>
              </a:lnSpc>
            </a:pPr>
            <a:r>
              <a:rPr lang="en-US" sz="2400" dirty="0" smtClean="0"/>
              <a:t>Understanding by Design</a:t>
            </a:r>
            <a:endParaRPr lang="en-US" sz="2400" dirty="0"/>
          </a:p>
          <a:p>
            <a:pPr>
              <a:lnSpc>
                <a:spcPct val="90000"/>
              </a:lnSpc>
              <a:spcAft>
                <a:spcPct val="10000"/>
              </a:spcAft>
            </a:pPr>
            <a:r>
              <a:rPr lang="en-US" sz="2800" dirty="0" smtClean="0"/>
              <a:t>Applications of Pedagogies of Engagement</a:t>
            </a:r>
          </a:p>
        </p:txBody>
      </p:sp>
    </p:spTree>
    <p:custDataLst>
      <p:tags r:id="rId1"/>
    </p:custDataLst>
    <p:extLst>
      <p:ext uri="{BB962C8B-B14F-4D97-AF65-F5344CB8AC3E}">
        <p14:creationId xmlns:p14="http://schemas.microsoft.com/office/powerpoint/2010/main" val="161193163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2"/>
          <p:cNvPicPr>
            <a:picLocks noChangeArrowheads="1"/>
          </p:cNvPicPr>
          <p:nvPr/>
        </p:nvPicPr>
        <p:blipFill>
          <a:blip r:embed="rId4"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367618"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2500" b="1">
                <a:solidFill>
                  <a:srgbClr val="000000"/>
                </a:solidFill>
                <a:cs typeface="Arial" charset="0"/>
              </a:rPr>
              <a:t>Cooperative Learning Research Support </a:t>
            </a:r>
            <a:endParaRPr lang="en-US" sz="2500">
              <a:solidFill>
                <a:srgbClr val="000000"/>
              </a:solidFill>
              <a:cs typeface="Arial" charset="0"/>
            </a:endParaRPr>
          </a:p>
          <a:p>
            <a:pPr algn="ctr" eaLnBrk="0" fontAlgn="base" hangingPunct="0">
              <a:spcBef>
                <a:spcPct val="0"/>
              </a:spcBef>
              <a:spcAft>
                <a:spcPct val="0"/>
              </a:spcAft>
            </a:pPr>
            <a:r>
              <a:rPr lang="en-US" sz="1700">
                <a:solidFill>
                  <a:srgbClr val="000000"/>
                </a:solidFill>
                <a:cs typeface="Arial" charset="0"/>
              </a:rPr>
              <a:t>Johnson, D.W., Johnson, R.T., &amp; Smith, K.A.  1998.  Cooperative learning returns to college: What evidence is there that it works?  </a:t>
            </a:r>
            <a:r>
              <a:rPr lang="en-US" sz="1700" i="1">
                <a:solidFill>
                  <a:srgbClr val="000000"/>
                </a:solidFill>
                <a:cs typeface="Arial" charset="0"/>
              </a:rPr>
              <a:t>Change</a:t>
            </a:r>
            <a:r>
              <a:rPr lang="en-US" sz="1700">
                <a:solidFill>
                  <a:srgbClr val="000000"/>
                </a:solidFill>
                <a:cs typeface="Arial" charset="0"/>
              </a:rPr>
              <a:t>, </a:t>
            </a:r>
            <a:r>
              <a:rPr lang="en-US" sz="1700" i="1">
                <a:solidFill>
                  <a:srgbClr val="000000"/>
                </a:solidFill>
                <a:cs typeface="Arial" charset="0"/>
              </a:rPr>
              <a:t>30</a:t>
            </a:r>
            <a:r>
              <a:rPr lang="en-US" sz="1700">
                <a:solidFill>
                  <a:srgbClr val="000000"/>
                </a:solidFill>
                <a:cs typeface="Arial" charset="0"/>
              </a:rPr>
              <a:t> (4), 26-35.</a:t>
            </a:r>
          </a:p>
          <a:p>
            <a:pPr algn="ctr" eaLnBrk="0" fontAlgn="base" hangingPunct="0">
              <a:spcBef>
                <a:spcPct val="0"/>
              </a:spcBef>
              <a:spcAft>
                <a:spcPct val="0"/>
              </a:spcAft>
            </a:pPr>
            <a:endParaRPr lang="en-US" sz="1700">
              <a:solidFill>
                <a:srgbClr val="000000"/>
              </a:solidFill>
              <a:cs typeface="Arial" charset="0"/>
            </a:endParaRPr>
          </a:p>
          <a:p>
            <a:pPr eaLnBrk="0" fontAlgn="base" hangingPunct="0">
              <a:spcBef>
                <a:spcPct val="0"/>
              </a:spcBef>
              <a:spcAft>
                <a:spcPct val="0"/>
              </a:spcAft>
            </a:pPr>
            <a:r>
              <a:rPr lang="en-US" sz="2500">
                <a:solidFill>
                  <a:srgbClr val="000000"/>
                </a:solidFill>
                <a:cs typeface="Arial" charset="0"/>
              </a:rPr>
              <a:t>• Over 300 Experimental Studies</a:t>
            </a:r>
          </a:p>
          <a:p>
            <a:pPr eaLnBrk="0" fontAlgn="base" hangingPunct="0">
              <a:spcBef>
                <a:spcPct val="0"/>
              </a:spcBef>
              <a:spcAft>
                <a:spcPct val="0"/>
              </a:spcAft>
            </a:pPr>
            <a:r>
              <a:rPr lang="en-US" sz="2500">
                <a:solidFill>
                  <a:srgbClr val="000000"/>
                </a:solidFill>
                <a:cs typeface="Arial" charset="0"/>
              </a:rPr>
              <a:t>• First study conducted in 1924</a:t>
            </a:r>
          </a:p>
          <a:p>
            <a:pPr eaLnBrk="0" fontAlgn="base" hangingPunct="0">
              <a:spcBef>
                <a:spcPct val="0"/>
              </a:spcBef>
              <a:spcAft>
                <a:spcPct val="0"/>
              </a:spcAft>
            </a:pPr>
            <a:r>
              <a:rPr lang="en-US" sz="2500">
                <a:solidFill>
                  <a:srgbClr val="000000"/>
                </a:solidFill>
                <a:cs typeface="Arial" charset="0"/>
              </a:rPr>
              <a:t>• High Generalizability</a:t>
            </a:r>
          </a:p>
          <a:p>
            <a:pPr eaLnBrk="0" fontAlgn="base" hangingPunct="0">
              <a:spcBef>
                <a:spcPct val="0"/>
              </a:spcBef>
              <a:spcAft>
                <a:spcPct val="0"/>
              </a:spcAft>
            </a:pPr>
            <a:r>
              <a:rPr lang="en-US" sz="2500">
                <a:solidFill>
                  <a:srgbClr val="000000"/>
                </a:solidFill>
                <a:cs typeface="Arial" charset="0"/>
              </a:rPr>
              <a:t>• Multiple Outcomes</a:t>
            </a:r>
          </a:p>
        </p:txBody>
      </p:sp>
      <p:sp>
        <p:nvSpPr>
          <p:cNvPr id="367619"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algn="ctr" eaLnBrk="0" fontAlgn="base" hangingPunct="0">
              <a:spcBef>
                <a:spcPct val="0"/>
              </a:spcBef>
              <a:spcAft>
                <a:spcPct val="0"/>
              </a:spcAft>
            </a:pPr>
            <a:r>
              <a:rPr lang="en-US" sz="2000" b="1">
                <a:solidFill>
                  <a:srgbClr val="000000"/>
                </a:solidFill>
                <a:cs typeface="Arial" charset="0"/>
              </a:rPr>
              <a:t>Outcomes</a:t>
            </a:r>
            <a:endParaRPr lang="en-US" sz="2000">
              <a:solidFill>
                <a:srgbClr val="000000"/>
              </a:solidFill>
              <a:cs typeface="Arial" charset="0"/>
            </a:endParaRPr>
          </a:p>
          <a:p>
            <a:pPr marL="304800" indent="-304800" algn="ctr" eaLnBrk="0" fontAlgn="base" hangingPunct="0">
              <a:spcBef>
                <a:spcPct val="0"/>
              </a:spcBef>
              <a:spcAft>
                <a:spcPct val="0"/>
              </a:spcAft>
            </a:pPr>
            <a:endParaRPr lang="en-US" sz="2000">
              <a:solidFill>
                <a:srgbClr val="000000"/>
              </a:solidFill>
              <a:cs typeface="Arial" charset="0"/>
            </a:endParaRPr>
          </a:p>
          <a:p>
            <a:pPr marL="304800" indent="-304800" eaLnBrk="0" fontAlgn="base" hangingPunct="0">
              <a:spcBef>
                <a:spcPct val="0"/>
              </a:spcBef>
              <a:spcAft>
                <a:spcPct val="0"/>
              </a:spcAft>
            </a:pPr>
            <a:r>
              <a:rPr lang="en-US" sz="2000">
                <a:solidFill>
                  <a:srgbClr val="000000"/>
                </a:solidFill>
                <a:cs typeface="Arial" charset="0"/>
              </a:rPr>
              <a:t>1. Achievement and retention</a:t>
            </a:r>
          </a:p>
          <a:p>
            <a:pPr marL="304800" indent="-304800" eaLnBrk="0" fontAlgn="base" hangingPunct="0">
              <a:spcBef>
                <a:spcPct val="0"/>
              </a:spcBef>
              <a:spcAft>
                <a:spcPct val="0"/>
              </a:spcAft>
            </a:pPr>
            <a:r>
              <a:rPr lang="en-US" sz="2000">
                <a:solidFill>
                  <a:srgbClr val="000000"/>
                </a:solidFill>
                <a:cs typeface="Arial" charset="0"/>
              </a:rPr>
              <a:t>2. Critical thinking and higher-level</a:t>
            </a:r>
          </a:p>
          <a:p>
            <a:pPr marL="304800" indent="-304800" eaLnBrk="0" fontAlgn="base" hangingPunct="0">
              <a:spcBef>
                <a:spcPct val="0"/>
              </a:spcBef>
              <a:spcAft>
                <a:spcPct val="0"/>
              </a:spcAft>
            </a:pPr>
            <a:r>
              <a:rPr lang="en-US" sz="2000">
                <a:solidFill>
                  <a:srgbClr val="000000"/>
                </a:solidFill>
                <a:cs typeface="Arial" charset="0"/>
              </a:rPr>
              <a:t>	reasoning</a:t>
            </a:r>
          </a:p>
          <a:p>
            <a:pPr marL="304800" indent="-304800" eaLnBrk="0" fontAlgn="base" hangingPunct="0">
              <a:spcBef>
                <a:spcPct val="0"/>
              </a:spcBef>
              <a:spcAft>
                <a:spcPct val="0"/>
              </a:spcAft>
            </a:pPr>
            <a:r>
              <a:rPr lang="en-US" sz="2000">
                <a:solidFill>
                  <a:srgbClr val="000000"/>
                </a:solidFill>
                <a:cs typeface="Arial" charset="0"/>
              </a:rPr>
              <a:t>3. Differentiated views of others</a:t>
            </a:r>
          </a:p>
          <a:p>
            <a:pPr marL="304800" indent="-304800" eaLnBrk="0" fontAlgn="base" hangingPunct="0">
              <a:spcBef>
                <a:spcPct val="0"/>
              </a:spcBef>
              <a:spcAft>
                <a:spcPct val="0"/>
              </a:spcAft>
            </a:pPr>
            <a:r>
              <a:rPr lang="en-US" sz="2000">
                <a:solidFill>
                  <a:srgbClr val="000000"/>
                </a:solidFill>
                <a:cs typeface="Arial" charset="0"/>
              </a:rPr>
              <a:t>4. Accurate understanding of others' perspectives</a:t>
            </a:r>
          </a:p>
          <a:p>
            <a:pPr marL="304800" indent="-304800" eaLnBrk="0" fontAlgn="base" hangingPunct="0">
              <a:spcBef>
                <a:spcPct val="0"/>
              </a:spcBef>
              <a:spcAft>
                <a:spcPct val="0"/>
              </a:spcAft>
            </a:pPr>
            <a:r>
              <a:rPr lang="en-US" sz="2000">
                <a:solidFill>
                  <a:srgbClr val="000000"/>
                </a:solidFill>
                <a:cs typeface="Arial" charset="0"/>
              </a:rPr>
              <a:t>5. Liking for classmates and teacher</a:t>
            </a:r>
          </a:p>
          <a:p>
            <a:pPr marL="304800" indent="-304800" eaLnBrk="0" fontAlgn="base" hangingPunct="0">
              <a:spcBef>
                <a:spcPct val="0"/>
              </a:spcBef>
              <a:spcAft>
                <a:spcPct val="0"/>
              </a:spcAft>
            </a:pPr>
            <a:r>
              <a:rPr lang="en-US" sz="2000">
                <a:solidFill>
                  <a:srgbClr val="000000"/>
                </a:solidFill>
                <a:cs typeface="Arial" charset="0"/>
              </a:rPr>
              <a:t>6.	Liking for subject areas</a:t>
            </a:r>
          </a:p>
          <a:p>
            <a:pPr marL="304800" indent="-304800" eaLnBrk="0" fontAlgn="base" hangingPunct="0">
              <a:spcBef>
                <a:spcPct val="0"/>
              </a:spcBef>
              <a:spcAft>
                <a:spcPct val="0"/>
              </a:spcAft>
            </a:pPr>
            <a:r>
              <a:rPr lang="en-US" sz="2000">
                <a:solidFill>
                  <a:srgbClr val="000000"/>
                </a:solidFill>
                <a:cs typeface="Arial" charset="0"/>
              </a:rPr>
              <a:t>7. Teamwork skills</a:t>
            </a:r>
          </a:p>
        </p:txBody>
      </p:sp>
      <p:pic>
        <p:nvPicPr>
          <p:cNvPr id="367620" name="Picture 5"/>
          <p:cNvPicPr>
            <a:picLocks noChangeAspect="1" noChangeArrowheads="1"/>
          </p:cNvPicPr>
          <p:nvPr/>
        </p:nvPicPr>
        <p:blipFill>
          <a:blip r:embed="rId5" cstate="print"/>
          <a:srcRect l="20000" t="2344" r="21875"/>
          <a:stretch>
            <a:fillRect/>
          </a:stretch>
        </p:blipFill>
        <p:spPr bwMode="auto">
          <a:xfrm>
            <a:off x="4309269" y="4543044"/>
            <a:ext cx="1524000" cy="2048256"/>
          </a:xfrm>
          <a:prstGeom prst="rect">
            <a:avLst/>
          </a:prstGeom>
          <a:noFill/>
          <a:ln w="9525">
            <a:noFill/>
            <a:miter lim="800000"/>
            <a:headEnd/>
            <a:tailEnd/>
          </a:ln>
        </p:spPr>
      </p:pic>
      <p:pic>
        <p:nvPicPr>
          <p:cNvPr id="367621" name="Picture 6"/>
          <p:cNvPicPr>
            <a:picLocks noChangeAspect="1" noChangeArrowheads="1"/>
          </p:cNvPicPr>
          <p:nvPr/>
        </p:nvPicPr>
        <p:blipFill>
          <a:blip r:embed="rId6" cstate="print"/>
          <a:srcRect t="14546"/>
          <a:stretch>
            <a:fillRect/>
          </a:stretch>
        </p:blipFill>
        <p:spPr bwMode="auto">
          <a:xfrm>
            <a:off x="5934075" y="4674079"/>
            <a:ext cx="1498600" cy="1943100"/>
          </a:xfrm>
          <a:prstGeom prst="rect">
            <a:avLst/>
          </a:prstGeom>
          <a:noFill/>
          <a:ln w="9525">
            <a:noFill/>
            <a:miter lim="800000"/>
            <a:headEnd/>
            <a:tailEnd/>
          </a:ln>
        </p:spPr>
      </p:pic>
      <p:sp>
        <p:nvSpPr>
          <p:cNvPr id="367622" name="Text Box 7"/>
          <p:cNvSpPr txBox="1">
            <a:spLocks noChangeArrowheads="1"/>
          </p:cNvSpPr>
          <p:nvPr/>
        </p:nvSpPr>
        <p:spPr bwMode="auto">
          <a:xfrm>
            <a:off x="4533900" y="6570453"/>
            <a:ext cx="1257300"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srgbClr val="000000"/>
                </a:solidFill>
                <a:cs typeface="Arial" charset="0"/>
              </a:rPr>
              <a:t>January 2005</a:t>
            </a:r>
          </a:p>
        </p:txBody>
      </p:sp>
      <p:sp>
        <p:nvSpPr>
          <p:cNvPr id="367623" name="Text Box 8"/>
          <p:cNvSpPr txBox="1">
            <a:spLocks noChangeArrowheads="1"/>
          </p:cNvSpPr>
          <p:nvPr/>
        </p:nvSpPr>
        <p:spPr bwMode="auto">
          <a:xfrm>
            <a:off x="6086475" y="6579079"/>
            <a:ext cx="1119188"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March 2007</a:t>
            </a:r>
          </a:p>
        </p:txBody>
      </p:sp>
      <p:sp>
        <p:nvSpPr>
          <p:cNvPr id="2" name="Rectangle 1"/>
          <p:cNvSpPr/>
          <p:nvPr/>
        </p:nvSpPr>
        <p:spPr>
          <a:xfrm>
            <a:off x="7533481" y="4678392"/>
            <a:ext cx="1534319" cy="1631216"/>
          </a:xfrm>
          <a:prstGeom prst="rect">
            <a:avLst/>
          </a:prstGeom>
        </p:spPr>
        <p:txBody>
          <a:bodyPr wrap="square">
            <a:spAutoFit/>
          </a:bodyPr>
          <a:lstStyle/>
          <a:p>
            <a:r>
              <a:rPr lang="en-US" sz="1000" dirty="0">
                <a:solidFill>
                  <a:srgbClr val="000000"/>
                </a:solidFill>
              </a:rPr>
              <a:t>Johnson, D. W., Johnson, R. T., &amp; Smith, K. A. (2014). Cooperative learning: Improving university instruction by basing practice on validated theory. Journal on Excellence in College </a:t>
            </a:r>
            <a:r>
              <a:rPr lang="en-US" sz="1000" dirty="0" smtClean="0">
                <a:solidFill>
                  <a:srgbClr val="000000"/>
                </a:solidFill>
              </a:rPr>
              <a:t>Teaching, </a:t>
            </a:r>
            <a:r>
              <a:rPr lang="en-US" sz="1000" i="1" dirty="0" smtClean="0">
                <a:solidFill>
                  <a:srgbClr val="000000"/>
                </a:solidFill>
              </a:rPr>
              <a:t>25</a:t>
            </a:r>
            <a:r>
              <a:rPr lang="en-US" sz="1000" dirty="0" smtClean="0">
                <a:solidFill>
                  <a:srgbClr val="000000"/>
                </a:solidFill>
              </a:rPr>
              <a:t>(3&amp;4)</a:t>
            </a:r>
            <a:endParaRPr lang="en-US" sz="1000" dirty="0">
              <a:solidFill>
                <a:srgbClr val="000000"/>
              </a:solidFill>
            </a:endParaRPr>
          </a:p>
        </p:txBody>
      </p:sp>
    </p:spTree>
    <p:custDataLst>
      <p:tags r:id="rId1"/>
    </p:custDataLst>
    <p:extLst>
      <p:ext uri="{BB962C8B-B14F-4D97-AF65-F5344CB8AC3E}">
        <p14:creationId xmlns:p14="http://schemas.microsoft.com/office/powerpoint/2010/main" val="40202050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ChangeArrowheads="1"/>
          </p:cNvSpPr>
          <p:nvPr/>
        </p:nvSpPr>
        <p:spPr bwMode="auto">
          <a:xfrm>
            <a:off x="1143000" y="685800"/>
            <a:ext cx="6881813" cy="5794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3200">
                <a:solidFill>
                  <a:srgbClr val="000000"/>
                </a:solidFill>
                <a:latin typeface="Arial" charset="0"/>
                <a:cs typeface="Arial" charset="0"/>
              </a:rPr>
              <a:t>Small-Group Learning: Meta-analysis</a:t>
            </a:r>
          </a:p>
        </p:txBody>
      </p:sp>
      <p:sp>
        <p:nvSpPr>
          <p:cNvPr id="369666" name="Rectangle 3"/>
          <p:cNvSpPr>
            <a:spLocks noChangeArrowheads="1"/>
          </p:cNvSpPr>
          <p:nvPr/>
        </p:nvSpPr>
        <p:spPr bwMode="auto">
          <a:xfrm>
            <a:off x="838200" y="1524000"/>
            <a:ext cx="7620000" cy="8255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US" sz="1600">
                <a:solidFill>
                  <a:srgbClr val="000000"/>
                </a:solidFill>
                <a:latin typeface="Arial" charset="0"/>
                <a:cs typeface="Arial" charset="0"/>
              </a:rPr>
              <a:t>Springer, L., Stanne, M. E., &amp; Donovan, S.  1999.  Effects of small-group learning on undergraduates in science, mathematics, engineering, and technology: A meta-analysis.  Review of Educational Research, 69(1), 21-52.</a:t>
            </a:r>
          </a:p>
        </p:txBody>
      </p:sp>
      <p:sp>
        <p:nvSpPr>
          <p:cNvPr id="369667" name="Rectangle 4"/>
          <p:cNvSpPr>
            <a:spLocks noChangeArrowheads="1"/>
          </p:cNvSpPr>
          <p:nvPr/>
        </p:nvSpPr>
        <p:spPr bwMode="auto">
          <a:xfrm>
            <a:off x="457200" y="2590800"/>
            <a:ext cx="8382000" cy="3560763"/>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2400">
                <a:solidFill>
                  <a:srgbClr val="000000"/>
                </a:solidFill>
                <a:latin typeface="Arial" charset="0"/>
                <a:cs typeface="Arial" charset="0"/>
              </a:rPr>
              <a:t>Small-group (predominantly cooperative) learning in postsecondary science, mathematics, engineering, and technology (SMET).  383 reports from 1980 or later, 39 of which met the rigorous inclusion criteria for meta-analysis.  </a:t>
            </a:r>
          </a:p>
          <a:p>
            <a:pPr eaLnBrk="0" fontAlgn="base" hangingPunct="0">
              <a:spcBef>
                <a:spcPct val="50000"/>
              </a:spcBef>
              <a:spcAft>
                <a:spcPct val="0"/>
              </a:spcAft>
            </a:pPr>
            <a:r>
              <a:rPr lang="en-US" sz="2400" b="1">
                <a:solidFill>
                  <a:srgbClr val="000000"/>
                </a:solidFill>
                <a:latin typeface="Arial" charset="0"/>
                <a:cs typeface="Arial" charset="0"/>
              </a:rPr>
              <a:t>The main effect of small-group learning on achievement, persistence, and attitudes among undergraduates in SMET was significant and positive.</a:t>
            </a:r>
            <a:r>
              <a:rPr lang="en-US" sz="2400">
                <a:solidFill>
                  <a:srgbClr val="000000"/>
                </a:solidFill>
                <a:latin typeface="Arial" charset="0"/>
                <a:cs typeface="Arial" charset="0"/>
              </a:rPr>
              <a:t>  Mean effect sizes for achievement, persistence, and attitudes were 0.51, 0.46, and 0.55, respectively. </a:t>
            </a:r>
          </a:p>
        </p:txBody>
      </p:sp>
    </p:spTree>
    <p:extLst>
      <p:ext uri="{BB962C8B-B14F-4D97-AF65-F5344CB8AC3E}">
        <p14:creationId xmlns:p14="http://schemas.microsoft.com/office/powerpoint/2010/main" val="41292368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fld id="{2B9A4D6B-B230-4826-BB36-FDE93E1262CF}" type="slidenum">
              <a:rPr lang="en-US">
                <a:solidFill>
                  <a:srgbClr val="000000"/>
                </a:solidFill>
              </a:rPr>
              <a:pPr/>
              <a:t>22</a:t>
            </a:fld>
            <a:endParaRPr lang="en-US">
              <a:solidFill>
                <a:srgbClr val="000000"/>
              </a:solidFill>
            </a:endParaRPr>
          </a:p>
        </p:txBody>
      </p:sp>
      <p:pic>
        <p:nvPicPr>
          <p:cNvPr id="230402" name="Picture 2"/>
          <p:cNvPicPr>
            <a:picLocks noChangeAspect="1" noChangeArrowheads="1"/>
          </p:cNvPicPr>
          <p:nvPr/>
        </p:nvPicPr>
        <p:blipFill>
          <a:blip r:embed="rId4" cstate="print"/>
          <a:srcRect/>
          <a:stretch>
            <a:fillRect/>
          </a:stretch>
        </p:blipFill>
        <p:spPr bwMode="auto">
          <a:xfrm>
            <a:off x="228600" y="838200"/>
            <a:ext cx="3721100" cy="4800600"/>
          </a:xfrm>
          <a:prstGeom prst="rect">
            <a:avLst/>
          </a:prstGeom>
          <a:noFill/>
          <a:ln w="9525">
            <a:noFill/>
            <a:miter lim="800000"/>
            <a:headEnd/>
            <a:tailEnd/>
          </a:ln>
          <a:effectLst/>
        </p:spPr>
      </p:pic>
      <p:sp>
        <p:nvSpPr>
          <p:cNvPr id="230403" name="Text Box 3"/>
          <p:cNvSpPr txBox="1">
            <a:spLocks noChangeArrowheads="1"/>
          </p:cNvSpPr>
          <p:nvPr/>
        </p:nvSpPr>
        <p:spPr bwMode="auto">
          <a:xfrm>
            <a:off x="3886200" y="381000"/>
            <a:ext cx="5105400" cy="6299200"/>
          </a:xfrm>
          <a:prstGeom prst="rect">
            <a:avLst/>
          </a:prstGeom>
          <a:noFill/>
          <a:ln w="9525">
            <a:noFill/>
            <a:miter lim="800000"/>
            <a:headEnd/>
            <a:tailEnd/>
          </a:ln>
          <a:effectLst/>
        </p:spPr>
        <p:txBody>
          <a:bodyPr>
            <a:spAutoFit/>
          </a:bodyPr>
          <a:lstStyle/>
          <a:p>
            <a:pPr fontAlgn="base">
              <a:spcBef>
                <a:spcPct val="0"/>
              </a:spcBef>
              <a:spcAft>
                <a:spcPct val="0"/>
              </a:spcAft>
            </a:pPr>
            <a:r>
              <a:rPr lang="en-US" sz="2400">
                <a:solidFill>
                  <a:srgbClr val="000000"/>
                </a:solidFill>
              </a:rPr>
              <a:t>“Throughout the whole enterprise, the core issue, in my view, is the mode of teaching and learning that is practiced. Learning ‘about’ things does not enable students to acquire the abilities and understanding they will need for the twenty-first century. We need new </a:t>
            </a:r>
            <a:r>
              <a:rPr lang="en-US" sz="2400" b="1">
                <a:solidFill>
                  <a:srgbClr val="000000"/>
                </a:solidFill>
              </a:rPr>
              <a:t>pedagogies of engagement</a:t>
            </a:r>
            <a:r>
              <a:rPr lang="en-US" sz="2400">
                <a:solidFill>
                  <a:srgbClr val="000000"/>
                </a:solidFill>
              </a:rPr>
              <a:t> that will turn out the kinds of resourceful, engaged workers and citizens that America now requires.” </a:t>
            </a:r>
          </a:p>
          <a:p>
            <a:pPr fontAlgn="base">
              <a:spcBef>
                <a:spcPct val="0"/>
              </a:spcBef>
              <a:spcAft>
                <a:spcPct val="0"/>
              </a:spcAft>
            </a:pPr>
            <a:endParaRPr lang="en-US" sz="2400">
              <a:solidFill>
                <a:srgbClr val="000000"/>
              </a:solidFill>
            </a:endParaRPr>
          </a:p>
          <a:p>
            <a:pPr fontAlgn="base">
              <a:spcBef>
                <a:spcPct val="0"/>
              </a:spcBef>
              <a:spcAft>
                <a:spcPct val="0"/>
              </a:spcAft>
            </a:pPr>
            <a:r>
              <a:rPr lang="en-US" sz="2400" b="1">
                <a:solidFill>
                  <a:srgbClr val="000000"/>
                </a:solidFill>
              </a:rPr>
              <a:t>Russ Edgerton</a:t>
            </a:r>
            <a:r>
              <a:rPr lang="en-US" sz="2400">
                <a:solidFill>
                  <a:srgbClr val="000000"/>
                </a:solidFill>
              </a:rPr>
              <a:t> (reflecting on higher education projects funded by the Pew Memorial Trust)</a:t>
            </a:r>
          </a:p>
          <a:p>
            <a:pPr fontAlgn="base">
              <a:spcBef>
                <a:spcPct val="0"/>
              </a:spcBef>
              <a:spcAft>
                <a:spcPct val="0"/>
              </a:spcAft>
            </a:pPr>
            <a:endParaRPr lang="en-US" sz="2400">
              <a:solidFill>
                <a:srgbClr val="000000"/>
              </a:solidFill>
            </a:endParaRPr>
          </a:p>
        </p:txBody>
      </p:sp>
      <p:sp>
        <p:nvSpPr>
          <p:cNvPr id="230404" name="Rectangle 4"/>
          <p:cNvSpPr>
            <a:spLocks noChangeArrowheads="1"/>
          </p:cNvSpPr>
          <p:nvPr/>
        </p:nvSpPr>
        <p:spPr bwMode="auto">
          <a:xfrm>
            <a:off x="609600" y="6400800"/>
            <a:ext cx="78867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solidFill>
                  <a:srgbClr val="000000"/>
                </a:solidFill>
              </a:rPr>
              <a:t>http://www.asee.org/publications/jee/issueList.cfm?year=2005#January2005</a:t>
            </a:r>
          </a:p>
        </p:txBody>
      </p:sp>
    </p:spTree>
    <p:custDataLst>
      <p:tags r:id="rId1"/>
    </p:custDataLst>
    <p:extLst>
      <p:ext uri="{BB962C8B-B14F-4D97-AF65-F5344CB8AC3E}">
        <p14:creationId xmlns:p14="http://schemas.microsoft.com/office/powerpoint/2010/main" val="35314427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a:xfrm>
            <a:off x="457200" y="1371600"/>
            <a:ext cx="8229600" cy="4525963"/>
          </a:xfrm>
        </p:spPr>
        <p:txBody>
          <a:bodyPr/>
          <a:lstStyle/>
          <a:p>
            <a:r>
              <a:rPr lang="en-US" sz="2800" dirty="0" smtClean="0"/>
              <a:t>Individually reflect on your mental image of an effective teacher. Write for about 1 minute.</a:t>
            </a:r>
          </a:p>
          <a:p>
            <a:pPr lvl="1"/>
            <a:r>
              <a:rPr lang="en-US" sz="2400" dirty="0" smtClean="0"/>
              <a:t>Jot down words or phrases</a:t>
            </a:r>
          </a:p>
          <a:p>
            <a:pPr lvl="1"/>
            <a:r>
              <a:rPr lang="en-US" sz="2400" dirty="0" smtClean="0"/>
              <a:t>Construct a figure or diagram</a:t>
            </a:r>
          </a:p>
          <a:p>
            <a:r>
              <a:rPr lang="en-US" sz="2800" dirty="0" smtClean="0"/>
              <a:t>Discuss with your neighbor for about 2 minutes</a:t>
            </a:r>
          </a:p>
          <a:p>
            <a:pPr lvl="1"/>
            <a:r>
              <a:rPr lang="en-US" sz="2400" dirty="0" smtClean="0"/>
              <a:t>Describe your mental image and talk about similarities and differences</a:t>
            </a:r>
          </a:p>
          <a:p>
            <a:pPr lvl="1"/>
            <a:r>
              <a:rPr lang="en-US" sz="2400" dirty="0" smtClean="0"/>
              <a:t>Select </a:t>
            </a:r>
            <a:r>
              <a:rPr lang="en-US" sz="2400" dirty="0"/>
              <a:t>one </a:t>
            </a:r>
            <a:r>
              <a:rPr lang="en-US" sz="2400" dirty="0" smtClean="0"/>
              <a:t>Element, Image, Comment</a:t>
            </a:r>
            <a:r>
              <a:rPr lang="en-US" sz="2400" dirty="0"/>
              <a:t>, </a:t>
            </a:r>
            <a:r>
              <a:rPr lang="en-US" sz="2400" dirty="0" smtClean="0"/>
              <a:t>Story, etc</a:t>
            </a:r>
            <a:r>
              <a:rPr lang="en-US" sz="2400" dirty="0"/>
              <a:t>. that you would like to present to the whole group if you are randomly selected</a:t>
            </a:r>
          </a:p>
          <a:p>
            <a:r>
              <a:rPr lang="en-US" sz="2800" dirty="0"/>
              <a:t>Whole group discussion</a:t>
            </a:r>
          </a:p>
        </p:txBody>
      </p:sp>
    </p:spTree>
    <p:extLst>
      <p:ext uri="{BB962C8B-B14F-4D97-AF65-F5344CB8AC3E}">
        <p14:creationId xmlns:p14="http://schemas.microsoft.com/office/powerpoint/2010/main" val="16143526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24</a:t>
            </a:fld>
            <a:endParaRPr lang="en-US">
              <a:solidFill>
                <a:srgbClr val="000000"/>
              </a:solidFill>
            </a:endParaRPr>
          </a:p>
        </p:txBody>
      </p:sp>
      <p:graphicFrame>
        <p:nvGraphicFramePr>
          <p:cNvPr id="3" name="Table 2"/>
          <p:cNvGraphicFramePr>
            <a:graphicFrameLocks noGrp="1"/>
          </p:cNvGraphicFramePr>
          <p:nvPr/>
        </p:nvGraphicFramePr>
        <p:xfrm>
          <a:off x="685800" y="1143000"/>
          <a:ext cx="7848600" cy="4319953"/>
        </p:xfrm>
        <a:graphic>
          <a:graphicData uri="http://schemas.openxmlformats.org/drawingml/2006/table">
            <a:tbl>
              <a:tblPr/>
              <a:tblGrid>
                <a:gridCol w="1962150"/>
                <a:gridCol w="1962150"/>
                <a:gridCol w="1962150"/>
                <a:gridCol w="1962150"/>
              </a:tblGrid>
              <a:tr h="595923">
                <a:tc>
                  <a:txBody>
                    <a:bodyPr/>
                    <a:lstStyle/>
                    <a:p>
                      <a:pPr marL="0" marR="0">
                        <a:lnSpc>
                          <a:spcPts val="100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b="1" dirty="0">
                          <a:latin typeface="+mn-lt"/>
                          <a:ea typeface="Times New Roman"/>
                          <a:cs typeface="Times New Roman"/>
                        </a:rPr>
                        <a:t>Mental Image</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b="1" dirty="0">
                          <a:latin typeface="+mn-lt"/>
                          <a:ea typeface="Times New Roman"/>
                          <a:cs typeface="Times New Roman"/>
                        </a:rPr>
                        <a:t>Motto</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b="1">
                          <a:latin typeface="+mn-lt"/>
                          <a:ea typeface="Times New Roman"/>
                          <a:cs typeface="Times New Roman"/>
                        </a:rPr>
                        <a:t>Characteristics</a:t>
                      </a:r>
                      <a:endParaRPr lang="en-US" sz="180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00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b="1">
                          <a:latin typeface="+mn-lt"/>
                          <a:ea typeface="Times New Roman"/>
                          <a:cs typeface="Times New Roman"/>
                        </a:rPr>
                        <a:t>Disciplines</a:t>
                      </a:r>
                      <a:endParaRPr lang="en-US" sz="180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077">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a:latin typeface="+mn-lt"/>
                          <a:ea typeface="Times New Roman"/>
                          <a:cs typeface="Times New Roman"/>
                        </a:rPr>
                        <a:t>Content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 teach what I know</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Pour </a:t>
                      </a:r>
                      <a:r>
                        <a:rPr lang="en-US" sz="1800" dirty="0">
                          <a:latin typeface="+mn-lt"/>
                          <a:ea typeface="Times New Roman"/>
                          <a:cs typeface="Times New Roman"/>
                        </a:rPr>
                        <a:t>it in, </a:t>
                      </a:r>
                      <a:r>
                        <a:rPr lang="en-US" sz="1800" dirty="0" smtClean="0">
                          <a:latin typeface="+mn-lt"/>
                          <a:ea typeface="Times New Roman"/>
                          <a:cs typeface="Times New Roman"/>
                        </a:rPr>
                        <a:t>Lecture</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Science, Math</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769">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Instructor</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I teach what I am</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Modeling</a:t>
                      </a:r>
                      <a:r>
                        <a:rPr lang="en-US" sz="1800" dirty="0">
                          <a:latin typeface="+mn-lt"/>
                          <a:ea typeface="Times New Roman"/>
                          <a:cs typeface="Times New Roman"/>
                        </a:rPr>
                        <a:t>, </a:t>
                      </a:r>
                      <a:r>
                        <a:rPr lang="en-US" sz="1800" dirty="0" smtClean="0">
                          <a:latin typeface="+mn-lt"/>
                          <a:ea typeface="Times New Roman"/>
                          <a:cs typeface="Times New Roman"/>
                        </a:rPr>
                        <a:t>Demonstration</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Many</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769">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Student – Cognitive Development</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a:latin typeface="+mn-lt"/>
                          <a:ea typeface="Times New Roman"/>
                          <a:cs typeface="Times New Roman"/>
                        </a:rPr>
                        <a:t>I train minds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0"/>
                        </a:spcAft>
                      </a:pPr>
                      <a:r>
                        <a:rPr lang="en-US" sz="1800" dirty="0" smtClean="0">
                          <a:latin typeface="+mn-lt"/>
                          <a:ea typeface="Times New Roman"/>
                          <a:cs typeface="Times New Roman"/>
                        </a:rPr>
                        <a:t>Active Learning</a:t>
                      </a:r>
                      <a:r>
                        <a:rPr lang="en-US" sz="1800" dirty="0">
                          <a:latin typeface="+mn-lt"/>
                          <a:ea typeface="Times New Roman"/>
                          <a:cs typeface="Times New Roman"/>
                        </a:rPr>
                        <a:t>, </a:t>
                      </a:r>
                      <a:r>
                        <a:rPr lang="en-US" sz="1800" dirty="0" smtClean="0">
                          <a:latin typeface="+mn-lt"/>
                          <a:ea typeface="Times New Roman"/>
                          <a:cs typeface="Times New Roman"/>
                        </a:rPr>
                        <a:t>Discussion</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0"/>
                        </a:spcAft>
                      </a:pPr>
                      <a:r>
                        <a:rPr lang="en-US" sz="1800">
                          <a:latin typeface="+mn-lt"/>
                          <a:ea typeface="Times New Roman"/>
                          <a:cs typeface="Times New Roman"/>
                        </a:rPr>
                        <a:t>English, Humanities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0461">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a:latin typeface="+mn-lt"/>
                          <a:ea typeface="Times New Roman"/>
                          <a:cs typeface="Times New Roman"/>
                        </a:rPr>
                        <a:t>Student – Development of Whole Person</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a:latin typeface="+mn-lt"/>
                        <a:ea typeface="Times New Roman"/>
                        <a:cs typeface="Times New Roman"/>
                      </a:endParaRPr>
                    </a:p>
                    <a:p>
                      <a:pPr marL="0" marR="0">
                        <a:spcBef>
                          <a:spcPts val="0"/>
                        </a:spcBef>
                        <a:spcAft>
                          <a:spcPts val="285"/>
                        </a:spcAft>
                      </a:pPr>
                      <a:r>
                        <a:rPr lang="en-US" sz="1800">
                          <a:latin typeface="+mn-lt"/>
                          <a:ea typeface="Times New Roman"/>
                          <a:cs typeface="Times New Roman"/>
                        </a:rPr>
                        <a:t>I work with students as people</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dirty="0" smtClean="0">
                          <a:latin typeface="+mn-lt"/>
                          <a:ea typeface="Times New Roman"/>
                          <a:cs typeface="Times New Roman"/>
                        </a:rPr>
                        <a:t>Motivation</a:t>
                      </a:r>
                      <a:r>
                        <a:rPr lang="en-US" sz="1800" dirty="0">
                          <a:latin typeface="+mn-lt"/>
                          <a:ea typeface="Times New Roman"/>
                          <a:cs typeface="Times New Roman"/>
                        </a:rPr>
                        <a:t>, </a:t>
                      </a:r>
                      <a:r>
                        <a:rPr lang="en-US" sz="1800" dirty="0" smtClean="0">
                          <a:latin typeface="+mn-lt"/>
                          <a:ea typeface="Times New Roman"/>
                          <a:cs typeface="Times New Roman"/>
                        </a:rPr>
                        <a:t>Self-esteem</a:t>
                      </a:r>
                      <a:endParaRPr lang="en-US" sz="1800" dirty="0">
                        <a:latin typeface="+mn-lt"/>
                        <a:ea typeface="Times New Roman"/>
                        <a:cs typeface="Times New Roman"/>
                      </a:endParaRP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815"/>
                        </a:lnSpc>
                        <a:spcBef>
                          <a:spcPts val="0"/>
                        </a:spcBef>
                        <a:spcAft>
                          <a:spcPts val="0"/>
                        </a:spcAft>
                      </a:pPr>
                      <a:endParaRPr lang="en-US" sz="1800" dirty="0">
                        <a:latin typeface="+mn-lt"/>
                        <a:ea typeface="Times New Roman"/>
                        <a:cs typeface="Times New Roman"/>
                      </a:endParaRPr>
                    </a:p>
                    <a:p>
                      <a:pPr marL="0" marR="0">
                        <a:spcBef>
                          <a:spcPts val="0"/>
                        </a:spcBef>
                        <a:spcAft>
                          <a:spcPts val="285"/>
                        </a:spcAft>
                      </a:pPr>
                      <a:r>
                        <a:rPr lang="en-US" sz="1800" dirty="0">
                          <a:latin typeface="+mn-lt"/>
                          <a:ea typeface="Times New Roman"/>
                          <a:cs typeface="Times New Roman"/>
                        </a:rPr>
                        <a:t>Basic Skills Teachers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533400" y="457200"/>
            <a:ext cx="8153400" cy="461665"/>
          </a:xfrm>
          <a:prstGeom prst="rect">
            <a:avLst/>
          </a:prstGeom>
        </p:spPr>
        <p:txBody>
          <a:bodyPr wrap="square">
            <a:spAutoFit/>
          </a:bodyPr>
          <a:lstStyle/>
          <a:p>
            <a:pPr algn="ctr"/>
            <a:r>
              <a:rPr lang="en-US" sz="2400" b="1" dirty="0" smtClean="0">
                <a:solidFill>
                  <a:srgbClr val="000000"/>
                </a:solidFill>
                <a:ea typeface="Times New Roman"/>
              </a:rPr>
              <a:t>Teacher Mental Images About Teaching - </a:t>
            </a:r>
            <a:r>
              <a:rPr lang="en-US" sz="2400" dirty="0" smtClean="0">
                <a:solidFill>
                  <a:srgbClr val="000000"/>
                </a:solidFill>
                <a:ea typeface="Times New Roman"/>
              </a:rPr>
              <a:t>Axelrod (1973)</a:t>
            </a:r>
            <a:endParaRPr lang="en-US" sz="2400" dirty="0">
              <a:solidFill>
                <a:srgbClr val="000000"/>
              </a:solidFill>
            </a:endParaRPr>
          </a:p>
        </p:txBody>
      </p:sp>
      <p:sp>
        <p:nvSpPr>
          <p:cNvPr id="54273" name="Rectangle 1"/>
          <p:cNvSpPr>
            <a:spLocks noChangeArrowheads="1"/>
          </p:cNvSpPr>
          <p:nvPr/>
        </p:nvSpPr>
        <p:spPr bwMode="auto">
          <a:xfrm>
            <a:off x="685800" y="5760423"/>
            <a:ext cx="75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smtClean="0">
                <a:solidFill>
                  <a:srgbClr val="000000"/>
                </a:solidFill>
                <a:ea typeface="Times New Roman" pitchFamily="18" charset="0"/>
                <a:cs typeface="Times New Roman" pitchFamily="18" charset="0"/>
              </a:rPr>
              <a:t>Axelrod, J.  </a:t>
            </a:r>
            <a:r>
              <a:rPr lang="en-US" sz="1600" i="1" dirty="0" smtClean="0">
                <a:solidFill>
                  <a:srgbClr val="000000"/>
                </a:solidFill>
                <a:ea typeface="Times New Roman" pitchFamily="18" charset="0"/>
                <a:cs typeface="Times New Roman" pitchFamily="18" charset="0"/>
              </a:rPr>
              <a:t>The University Teacher as Artist. </a:t>
            </a:r>
            <a:r>
              <a:rPr lang="en-US" sz="1600" dirty="0" smtClean="0">
                <a:solidFill>
                  <a:srgbClr val="000000"/>
                </a:solidFill>
                <a:ea typeface="Times New Roman" pitchFamily="18" charset="0"/>
                <a:cs typeface="Times New Roman" pitchFamily="18" charset="0"/>
              </a:rPr>
              <a:t>San Francisco: </a:t>
            </a:r>
            <a:r>
              <a:rPr lang="en-US" sz="1600" dirty="0" err="1" smtClean="0">
                <a:solidFill>
                  <a:srgbClr val="000000"/>
                </a:solidFill>
                <a:ea typeface="Times New Roman" pitchFamily="18" charset="0"/>
                <a:cs typeface="Times New Roman" pitchFamily="18" charset="0"/>
              </a:rPr>
              <a:t>Jossey</a:t>
            </a:r>
            <a:r>
              <a:rPr lang="en-US" sz="1600" dirty="0" smtClean="0">
                <a:solidFill>
                  <a:srgbClr val="000000"/>
                </a:solidFill>
                <a:ea typeface="Times New Roman" pitchFamily="18" charset="0"/>
                <a:cs typeface="Times New Roman" pitchFamily="18" charset="0"/>
              </a:rPr>
              <a:t>-Bass, 1973.</a:t>
            </a:r>
            <a:endParaRPr lang="en-US" sz="2400" dirty="0" smtClean="0">
              <a:solidFill>
                <a:srgbClr val="000000"/>
              </a:solidFill>
              <a:cs typeface="Times New Roman" pitchFamily="18" charset="0"/>
            </a:endParaRPr>
          </a:p>
        </p:txBody>
      </p:sp>
    </p:spTree>
    <p:extLst>
      <p:ext uri="{BB962C8B-B14F-4D97-AF65-F5344CB8AC3E}">
        <p14:creationId xmlns:p14="http://schemas.microsoft.com/office/powerpoint/2010/main" val="15708846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00050" y="731838"/>
            <a:ext cx="8113713" cy="4854575"/>
          </a:xfrm>
          <a:prstGeom prst="rect">
            <a:avLst/>
          </a:prstGeom>
          <a:noFill/>
          <a:ln w="9525">
            <a:noFill/>
            <a:miter lim="800000"/>
            <a:headEnd/>
            <a:tailEnd/>
          </a:ln>
          <a:effectLst/>
        </p:spPr>
        <p:txBody>
          <a:bodyPr lIns="0" tIns="0" rIns="0" bIns="0"/>
          <a:lstStyle/>
          <a:p>
            <a:pPr algn="ctr"/>
            <a:r>
              <a:rPr lang="en-US" sz="4000" dirty="0">
                <a:solidFill>
                  <a:srgbClr val="000000"/>
                </a:solidFill>
              </a:rPr>
              <a:t>Good teaching comes from the identity and integrity of the </a:t>
            </a:r>
            <a:r>
              <a:rPr lang="en-US" sz="4000" dirty="0" smtClean="0">
                <a:solidFill>
                  <a:srgbClr val="000000"/>
                </a:solidFill>
              </a:rPr>
              <a:t>teacher.</a:t>
            </a:r>
          </a:p>
          <a:p>
            <a:pPr algn="ctr"/>
            <a:endParaRPr lang="en-US" sz="4000" dirty="0">
              <a:solidFill>
                <a:srgbClr val="000000"/>
              </a:solidFill>
            </a:endParaRPr>
          </a:p>
          <a:p>
            <a:pPr algn="ctr"/>
            <a:r>
              <a:rPr lang="en-US" sz="4000" dirty="0" smtClean="0">
                <a:solidFill>
                  <a:srgbClr val="000000"/>
                </a:solidFill>
              </a:rPr>
              <a:t>Good </a:t>
            </a:r>
            <a:r>
              <a:rPr lang="en-US" sz="4000" dirty="0">
                <a:solidFill>
                  <a:srgbClr val="000000"/>
                </a:solidFill>
              </a:rPr>
              <a:t>teachers possess a capacity for connectedness.</a:t>
            </a:r>
          </a:p>
          <a:p>
            <a:endParaRPr lang="en-US" sz="4000" dirty="0">
              <a:solidFill>
                <a:srgbClr val="000000"/>
              </a:solidFill>
            </a:endParaRPr>
          </a:p>
          <a:p>
            <a:r>
              <a:rPr lang="en-US" sz="3200" dirty="0">
                <a:solidFill>
                  <a:srgbClr val="000000"/>
                </a:solidFill>
              </a:rPr>
              <a:t>Parker J. Palmer in </a:t>
            </a:r>
            <a:r>
              <a:rPr lang="en-US" sz="3200" i="1" dirty="0">
                <a:solidFill>
                  <a:srgbClr val="000000"/>
                </a:solidFill>
              </a:rPr>
              <a:t>The courage to teach:  Exploring the inner landscape of a teacher</a:t>
            </a:r>
            <a:r>
              <a:rPr lang="en-US" sz="3200" i="1" dirty="0">
                <a:solidFill>
                  <a:srgbClr val="000000"/>
                </a:solidFill>
                <a:latin typeface="WP TypographicSymbols" pitchFamily="2" charset="0"/>
              </a:rPr>
              <a:t>=</a:t>
            </a:r>
            <a:r>
              <a:rPr lang="en-US" sz="3200" i="1" dirty="0">
                <a:solidFill>
                  <a:srgbClr val="000000"/>
                </a:solidFill>
              </a:rPr>
              <a:t>s </a:t>
            </a:r>
            <a:r>
              <a:rPr lang="en-US" sz="3200" dirty="0">
                <a:solidFill>
                  <a:srgbClr val="000000"/>
                </a:solidFill>
              </a:rPr>
              <a:t>life.  </a:t>
            </a:r>
            <a:r>
              <a:rPr lang="en-US" sz="3200" dirty="0" err="1">
                <a:solidFill>
                  <a:srgbClr val="000000"/>
                </a:solidFill>
              </a:rPr>
              <a:t>Jossey</a:t>
            </a:r>
            <a:r>
              <a:rPr lang="en-US" sz="3200" dirty="0">
                <a:solidFill>
                  <a:srgbClr val="000000"/>
                </a:solidFill>
              </a:rPr>
              <a:t>-Bass, 1998. </a:t>
            </a:r>
          </a:p>
        </p:txBody>
      </p:sp>
    </p:spTree>
    <p:extLst>
      <p:ext uri="{BB962C8B-B14F-4D97-AF65-F5344CB8AC3E}">
        <p14:creationId xmlns:p14="http://schemas.microsoft.com/office/powerpoint/2010/main" val="1476425027"/>
      </p:ext>
    </p:extLst>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772400" cy="1143000"/>
          </a:xfrm>
        </p:spPr>
        <p:txBody>
          <a:bodyPr/>
          <a:lstStyle/>
          <a:p>
            <a:r>
              <a:rPr lang="en-US" sz="3600" b="1" dirty="0" smtClean="0">
                <a:solidFill>
                  <a:schemeClr val="tx1"/>
                </a:solidFill>
                <a:latin typeface="+mj-lt"/>
                <a:ea typeface="+mj-ea"/>
                <a:cs typeface="+mj-cs"/>
              </a:rPr>
              <a:t>College Teaching:  </a:t>
            </a:r>
            <a:br>
              <a:rPr lang="en-US" sz="3600" b="1" dirty="0" smtClean="0">
                <a:solidFill>
                  <a:schemeClr val="tx1"/>
                </a:solidFill>
                <a:latin typeface="+mj-lt"/>
                <a:ea typeface="+mj-ea"/>
                <a:cs typeface="+mj-cs"/>
              </a:rPr>
            </a:br>
            <a:r>
              <a:rPr lang="en-US" sz="3600" b="1" dirty="0" smtClean="0">
                <a:solidFill>
                  <a:schemeClr val="tx1"/>
                </a:solidFill>
                <a:latin typeface="+mj-lt"/>
                <a:ea typeface="+mj-ea"/>
                <a:cs typeface="+mj-cs"/>
              </a:rPr>
              <a:t>What do we know about it?</a:t>
            </a:r>
            <a:endParaRPr lang="en-US" sz="3600" dirty="0"/>
          </a:p>
        </p:txBody>
      </p:sp>
      <p:sp>
        <p:nvSpPr>
          <p:cNvPr id="5" name="Content Placeholder 4"/>
          <p:cNvSpPr>
            <a:spLocks noGrp="1"/>
          </p:cNvSpPr>
          <p:nvPr>
            <p:ph idx="1"/>
          </p:nvPr>
        </p:nvSpPr>
        <p:spPr>
          <a:xfrm>
            <a:off x="381000" y="1524000"/>
            <a:ext cx="8229600" cy="4572000"/>
          </a:xfrm>
        </p:spPr>
        <p:txBody>
          <a:bodyPr/>
          <a:lstStyle/>
          <a:p>
            <a:r>
              <a:rPr lang="en-US" dirty="0" smtClean="0">
                <a:solidFill>
                  <a:schemeClr val="tx1"/>
                </a:solidFill>
                <a:latin typeface="+mn-lt"/>
                <a:ea typeface="+mn-ea"/>
                <a:cs typeface="+mn-cs"/>
              </a:rPr>
              <a:t>Five </a:t>
            </a:r>
            <a:r>
              <a:rPr lang="en-US" dirty="0">
                <a:solidFill>
                  <a:schemeClr val="tx1"/>
                </a:solidFill>
                <a:latin typeface="+mn-lt"/>
                <a:ea typeface="+mn-ea"/>
                <a:cs typeface="+mn-cs"/>
              </a:rPr>
              <a:t>assertions about what we know about college </a:t>
            </a:r>
            <a:r>
              <a:rPr lang="en-US" dirty="0" smtClean="0">
                <a:solidFill>
                  <a:schemeClr val="tx1"/>
                </a:solidFill>
                <a:latin typeface="+mn-lt"/>
                <a:ea typeface="+mn-ea"/>
                <a:cs typeface="+mn-cs"/>
              </a:rPr>
              <a:t>teaching</a:t>
            </a:r>
            <a:r>
              <a:rPr lang="en-US" dirty="0">
                <a:solidFill>
                  <a:schemeClr val="tx1"/>
                </a:solidFill>
                <a:latin typeface="+mn-lt"/>
                <a:ea typeface="+mn-ea"/>
                <a:cs typeface="+mn-cs"/>
              </a:rPr>
              <a:t> </a:t>
            </a:r>
          </a:p>
          <a:p>
            <a:pPr lvl="1"/>
            <a:r>
              <a:rPr lang="en-US" dirty="0" smtClean="0">
                <a:solidFill>
                  <a:schemeClr val="tx1"/>
                </a:solidFill>
                <a:latin typeface="+mn-lt"/>
                <a:ea typeface="+mn-ea"/>
                <a:cs typeface="+mn-cs"/>
              </a:rPr>
              <a:t>Good </a:t>
            </a:r>
            <a:r>
              <a:rPr lang="en-US" dirty="0">
                <a:solidFill>
                  <a:schemeClr val="tx1"/>
                </a:solidFill>
                <a:latin typeface="+mn-lt"/>
                <a:ea typeface="+mn-ea"/>
                <a:cs typeface="+mn-cs"/>
              </a:rPr>
              <a:t>teaching makes a difference</a:t>
            </a:r>
          </a:p>
          <a:p>
            <a:pPr lvl="1"/>
            <a:r>
              <a:rPr lang="en-US" dirty="0" smtClean="0">
                <a:solidFill>
                  <a:schemeClr val="tx1"/>
                </a:solidFill>
                <a:latin typeface="+mn-lt"/>
                <a:ea typeface="+mn-ea"/>
                <a:cs typeface="+mn-cs"/>
              </a:rPr>
              <a:t>Teachers </a:t>
            </a:r>
            <a:r>
              <a:rPr lang="en-US" dirty="0">
                <a:solidFill>
                  <a:schemeClr val="tx1"/>
                </a:solidFill>
                <a:latin typeface="+mn-lt"/>
                <a:ea typeface="+mn-ea"/>
                <a:cs typeface="+mn-cs"/>
              </a:rPr>
              <a:t>vary markedly</a:t>
            </a:r>
          </a:p>
          <a:p>
            <a:pPr lvl="1"/>
            <a:r>
              <a:rPr lang="en-US" dirty="0" smtClean="0">
                <a:solidFill>
                  <a:schemeClr val="tx1"/>
                </a:solidFill>
                <a:latin typeface="+mn-lt"/>
                <a:ea typeface="+mn-ea"/>
                <a:cs typeface="+mn-cs"/>
              </a:rPr>
              <a:t>Some </a:t>
            </a:r>
            <a:r>
              <a:rPr lang="en-US" dirty="0">
                <a:solidFill>
                  <a:schemeClr val="tx1"/>
                </a:solidFill>
                <a:latin typeface="+mn-lt"/>
                <a:ea typeface="+mn-ea"/>
                <a:cs typeface="+mn-cs"/>
              </a:rPr>
              <a:t>characteristics/methods are present in all good teaching</a:t>
            </a:r>
          </a:p>
          <a:p>
            <a:pPr lvl="1"/>
            <a:r>
              <a:rPr lang="en-US" dirty="0" smtClean="0">
                <a:solidFill>
                  <a:schemeClr val="tx1"/>
                </a:solidFill>
                <a:latin typeface="+mn-lt"/>
                <a:ea typeface="+mn-ea"/>
                <a:cs typeface="+mn-cs"/>
              </a:rPr>
              <a:t>Teaching </a:t>
            </a:r>
            <a:r>
              <a:rPr lang="en-US" dirty="0">
                <a:solidFill>
                  <a:schemeClr val="tx1"/>
                </a:solidFill>
                <a:latin typeface="+mn-lt"/>
                <a:ea typeface="+mn-ea"/>
                <a:cs typeface="+mn-cs"/>
              </a:rPr>
              <a:t>can be evaluated and rewarded</a:t>
            </a:r>
          </a:p>
          <a:p>
            <a:pPr lvl="1"/>
            <a:r>
              <a:rPr lang="en-US" dirty="0" smtClean="0">
                <a:solidFill>
                  <a:schemeClr val="tx1"/>
                </a:solidFill>
                <a:latin typeface="+mn-lt"/>
                <a:ea typeface="+mn-ea"/>
                <a:cs typeface="+mn-cs"/>
              </a:rPr>
              <a:t>There </a:t>
            </a:r>
            <a:r>
              <a:rPr lang="en-US" dirty="0">
                <a:solidFill>
                  <a:schemeClr val="tx1"/>
                </a:solidFill>
                <a:latin typeface="+mn-lt"/>
                <a:ea typeface="+mn-ea"/>
                <a:cs typeface="+mn-cs"/>
              </a:rPr>
              <a:t>is ample room for improvement.</a:t>
            </a:r>
          </a:p>
          <a:p>
            <a:r>
              <a:rPr lang="en-US" sz="2400" dirty="0" smtClean="0">
                <a:solidFill>
                  <a:schemeClr val="tx1"/>
                </a:solidFill>
                <a:latin typeface="+mn-lt"/>
                <a:ea typeface="+mn-ea"/>
                <a:cs typeface="+mn-cs"/>
              </a:rPr>
              <a:t>K. Patricia Cross, 1991 ASEE ERM Distinguished Lecture</a:t>
            </a:r>
          </a:p>
          <a:p>
            <a:endParaRPr lang="en-US" dirty="0">
              <a:solidFill>
                <a:schemeClr val="tx1"/>
              </a:solidFill>
              <a:latin typeface="+mn-lt"/>
              <a:ea typeface="+mn-ea"/>
              <a:cs typeface="+mn-cs"/>
            </a:endParaRPr>
          </a:p>
          <a:p>
            <a:endParaRPr lang="en-US" dirty="0"/>
          </a:p>
        </p:txBody>
      </p:sp>
      <p:sp>
        <p:nvSpPr>
          <p:cNvPr id="2" name="Footer Placeholder 1"/>
          <p:cNvSpPr>
            <a:spLocks noGrp="1"/>
          </p:cNvSpPr>
          <p:nvPr>
            <p:ph type="ftr" sz="quarter" idx="11"/>
          </p:nvPr>
        </p:nvSpPr>
        <p:spPr/>
        <p:txBody>
          <a:bodyPr/>
          <a:lstStyle/>
          <a:p>
            <a:fld id="{EF260B82-E7A1-47D6-BCC0-51D1860ED51D}"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408769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257800"/>
          </a:xfrm>
        </p:spPr>
        <p:txBody>
          <a:bodyPr/>
          <a:lstStyle/>
          <a:p>
            <a:r>
              <a:rPr lang="en-US" dirty="0" smtClean="0">
                <a:solidFill>
                  <a:schemeClr val="tx1"/>
                </a:solidFill>
                <a:latin typeface="+mn-lt"/>
                <a:ea typeface="+mn-ea"/>
                <a:cs typeface="+mn-cs"/>
              </a:rPr>
              <a:t>Four </a:t>
            </a:r>
            <a:r>
              <a:rPr lang="en-US" dirty="0">
                <a:solidFill>
                  <a:schemeClr val="tx1"/>
                </a:solidFill>
                <a:latin typeface="+mn-lt"/>
                <a:ea typeface="+mn-ea"/>
                <a:cs typeface="+mn-cs"/>
              </a:rPr>
              <a:t>factors in good teaching, based on student </a:t>
            </a:r>
            <a:r>
              <a:rPr lang="en-US" dirty="0" smtClean="0">
                <a:solidFill>
                  <a:schemeClr val="tx1"/>
                </a:solidFill>
                <a:latin typeface="+mn-lt"/>
                <a:ea typeface="+mn-ea"/>
                <a:cs typeface="+mn-cs"/>
              </a:rPr>
              <a:t>ratings*:</a:t>
            </a:r>
            <a:endParaRPr lang="en-US" dirty="0">
              <a:solidFill>
                <a:schemeClr val="tx1"/>
              </a:solidFill>
              <a:latin typeface="+mn-lt"/>
              <a:ea typeface="+mn-ea"/>
              <a:cs typeface="+mn-cs"/>
            </a:endParaRPr>
          </a:p>
          <a:p>
            <a:pPr lvl="1"/>
            <a:r>
              <a:rPr lang="en-US" dirty="0" smtClean="0">
                <a:solidFill>
                  <a:schemeClr val="tx1"/>
                </a:solidFill>
                <a:latin typeface="+mn-lt"/>
                <a:ea typeface="+mn-ea"/>
                <a:cs typeface="+mn-cs"/>
              </a:rPr>
              <a:t>Skill</a:t>
            </a:r>
            <a:r>
              <a:rPr lang="en-US" dirty="0">
                <a:solidFill>
                  <a:schemeClr val="tx1"/>
                </a:solidFill>
                <a:latin typeface="+mn-lt"/>
                <a:ea typeface="+mn-ea"/>
                <a:cs typeface="+mn-cs"/>
              </a:rPr>
              <a:t>.  Communicates in an exciting way.</a:t>
            </a:r>
          </a:p>
          <a:p>
            <a:pPr lvl="1"/>
            <a:r>
              <a:rPr lang="en-US" dirty="0" smtClean="0">
                <a:solidFill>
                  <a:schemeClr val="tx1"/>
                </a:solidFill>
                <a:latin typeface="+mn-lt"/>
                <a:ea typeface="+mn-ea"/>
                <a:cs typeface="+mn-cs"/>
              </a:rPr>
              <a:t>Rapport</a:t>
            </a:r>
            <a:r>
              <a:rPr lang="en-US" dirty="0">
                <a:solidFill>
                  <a:schemeClr val="tx1"/>
                </a:solidFill>
                <a:latin typeface="+mn-lt"/>
                <a:ea typeface="+mn-ea"/>
                <a:cs typeface="+mn-cs"/>
              </a:rPr>
              <a:t>.  Understands and emphasizes with students.</a:t>
            </a:r>
          </a:p>
          <a:p>
            <a:pPr lvl="1"/>
            <a:r>
              <a:rPr lang="en-US" dirty="0" smtClean="0">
                <a:solidFill>
                  <a:schemeClr val="tx1"/>
                </a:solidFill>
                <a:latin typeface="+mn-lt"/>
                <a:ea typeface="+mn-ea"/>
                <a:cs typeface="+mn-cs"/>
              </a:rPr>
              <a:t>Structure</a:t>
            </a:r>
            <a:r>
              <a:rPr lang="en-US" dirty="0">
                <a:solidFill>
                  <a:schemeClr val="tx1"/>
                </a:solidFill>
                <a:latin typeface="+mn-lt"/>
                <a:ea typeface="+mn-ea"/>
                <a:cs typeface="+mn-cs"/>
              </a:rPr>
              <a:t>.  Provides guidance to course and material.</a:t>
            </a:r>
          </a:p>
          <a:p>
            <a:pPr lvl="1"/>
            <a:r>
              <a:rPr lang="en-US" dirty="0" smtClean="0">
                <a:solidFill>
                  <a:schemeClr val="tx1"/>
                </a:solidFill>
                <a:latin typeface="+mn-lt"/>
                <a:ea typeface="+mn-ea"/>
                <a:cs typeface="+mn-cs"/>
              </a:rPr>
              <a:t>Load</a:t>
            </a:r>
            <a:r>
              <a:rPr lang="en-US" dirty="0">
                <a:solidFill>
                  <a:schemeClr val="tx1"/>
                </a:solidFill>
                <a:latin typeface="+mn-lt"/>
                <a:ea typeface="+mn-ea"/>
                <a:cs typeface="+mn-cs"/>
              </a:rPr>
              <a:t>.  Requires moderate work load.</a:t>
            </a:r>
          </a:p>
          <a:p>
            <a:r>
              <a:rPr lang="en-US" sz="2400" dirty="0" smtClean="0">
                <a:solidFill>
                  <a:schemeClr val="tx1"/>
                </a:solidFill>
                <a:latin typeface="+mn-lt"/>
                <a:ea typeface="+mn-ea"/>
                <a:cs typeface="+mn-cs"/>
              </a:rPr>
              <a:t>*Student ratings of teaching are consistent (with other measures), unbiased, and useful.  Students agree on good teaching and their views are consistent with faculty. </a:t>
            </a:r>
            <a:endParaRPr lang="en-US" sz="2400" dirty="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362708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6"/>
          <p:cNvSpPr>
            <a:spLocks noGrp="1"/>
          </p:cNvSpPr>
          <p:nvPr>
            <p:ph type="ftr" sz="quarter" idx="11"/>
          </p:nvPr>
        </p:nvSpPr>
        <p:spPr>
          <a:noFill/>
        </p:spPr>
        <p:txBody>
          <a:bodyPr/>
          <a:lstStyle/>
          <a:p>
            <a:fld id="{E4BA59B5-D72B-4CAB-BBB3-5C10B2A8FFCA}" type="slidenum">
              <a:rPr lang="en-US" smtClean="0">
                <a:solidFill>
                  <a:srgbClr val="000000"/>
                </a:solidFill>
              </a:rPr>
              <a:pPr/>
              <a:t>28</a:t>
            </a:fld>
            <a:endParaRPr lang="en-US" smtClean="0">
              <a:solidFill>
                <a:srgbClr val="000000"/>
              </a:solidFill>
            </a:endParaRPr>
          </a:p>
        </p:txBody>
      </p:sp>
      <p:sp>
        <p:nvSpPr>
          <p:cNvPr id="50179" name="Rectangle 2"/>
          <p:cNvSpPr>
            <a:spLocks noGrp="1" noChangeArrowheads="1"/>
          </p:cNvSpPr>
          <p:nvPr>
            <p:ph type="body" sz="half" idx="1"/>
          </p:nvPr>
        </p:nvSpPr>
        <p:spPr>
          <a:noFill/>
        </p:spPr>
        <p:txBody>
          <a:bodyPr/>
          <a:lstStyle/>
          <a:p>
            <a:pPr>
              <a:buClr>
                <a:srgbClr val="FFFAEB"/>
              </a:buClr>
            </a:pPr>
            <a:endParaRPr lang="en-US" sz="2400" smtClean="0">
              <a:solidFill>
                <a:srgbClr val="000044"/>
              </a:solidFill>
            </a:endParaRPr>
          </a:p>
          <a:p>
            <a:pPr>
              <a:buClr>
                <a:srgbClr val="FFFAEB"/>
              </a:buClr>
            </a:pPr>
            <a:endParaRPr lang="en-US" sz="1800" smtClean="0">
              <a:solidFill>
                <a:srgbClr val="000066"/>
              </a:solidFill>
            </a:endParaRPr>
          </a:p>
          <a:p>
            <a:pPr>
              <a:buClr>
                <a:srgbClr val="FFFAEB"/>
              </a:buClr>
            </a:pPr>
            <a:endParaRPr lang="en-US" sz="1800" smtClean="0">
              <a:solidFill>
                <a:srgbClr val="000066"/>
              </a:solidFill>
            </a:endParaRPr>
          </a:p>
          <a:p>
            <a:pPr>
              <a:buClr>
                <a:srgbClr val="FFFAEB"/>
              </a:buClr>
            </a:pPr>
            <a:endParaRPr lang="en-US" sz="2000" smtClean="0">
              <a:solidFill>
                <a:srgbClr val="000066"/>
              </a:solidFill>
            </a:endParaRPr>
          </a:p>
          <a:p>
            <a:endParaRPr lang="en-US" sz="2000" smtClean="0">
              <a:solidFill>
                <a:srgbClr val="000066"/>
              </a:solidFill>
            </a:endParaRPr>
          </a:p>
        </p:txBody>
      </p:sp>
      <p:sp>
        <p:nvSpPr>
          <p:cNvPr id="50180"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endParaRPr lang="en-US">
              <a:solidFill>
                <a:srgbClr val="000000"/>
              </a:solidFill>
            </a:endParaRPr>
          </a:p>
        </p:txBody>
      </p:sp>
      <p:pic>
        <p:nvPicPr>
          <p:cNvPr id="50181" name="Picture 4" descr="DSC00004"/>
          <p:cNvPicPr preferRelativeResize="0">
            <a:picLocks noChangeAspect="1" noChangeArrowheads="1"/>
          </p:cNvPicPr>
          <p:nvPr/>
        </p:nvPicPr>
        <p:blipFill>
          <a:blip r:embed="rId3" cstate="print"/>
          <a:srcRect/>
          <a:stretch>
            <a:fillRect/>
          </a:stretch>
        </p:blipFill>
        <p:spPr bwMode="auto">
          <a:xfrm>
            <a:off x="211138" y="3987800"/>
            <a:ext cx="2241550" cy="1681163"/>
          </a:xfrm>
          <a:prstGeom prst="rect">
            <a:avLst/>
          </a:prstGeom>
          <a:noFill/>
          <a:ln w="9525">
            <a:noFill/>
            <a:miter lim="800000"/>
            <a:headEnd/>
            <a:tailEnd/>
          </a:ln>
        </p:spPr>
      </p:pic>
      <p:pic>
        <p:nvPicPr>
          <p:cNvPr id="50182" name="Picture 5" descr="engr100bridgepic5"/>
          <p:cNvPicPr preferRelativeResize="0">
            <a:picLocks noChangeAspect="1" noChangeArrowheads="1"/>
          </p:cNvPicPr>
          <p:nvPr/>
        </p:nvPicPr>
        <p:blipFill>
          <a:blip r:embed="rId4" cstate="print"/>
          <a:srcRect/>
          <a:stretch>
            <a:fillRect/>
          </a:stretch>
        </p:blipFill>
        <p:spPr bwMode="auto">
          <a:xfrm>
            <a:off x="4953000" y="1493838"/>
            <a:ext cx="3810000" cy="2392362"/>
          </a:xfrm>
          <a:prstGeom prst="rect">
            <a:avLst/>
          </a:prstGeom>
          <a:noFill/>
          <a:ln w="9525">
            <a:noFill/>
            <a:miter lim="800000"/>
            <a:headEnd/>
            <a:tailEnd/>
          </a:ln>
        </p:spPr>
      </p:pic>
      <p:pic>
        <p:nvPicPr>
          <p:cNvPr id="50183" name="Picture 6"/>
          <p:cNvPicPr preferRelativeResize="0">
            <a:picLocks noGrp="1" noChangeAspect="1" noChangeArrowheads="1"/>
          </p:cNvPicPr>
          <p:nvPr>
            <p:ph sz="quarter" idx="3"/>
          </p:nvPr>
        </p:nvPicPr>
        <p:blipFill>
          <a:blip r:embed="rId5" cstate="print"/>
          <a:srcRect/>
          <a:stretch>
            <a:fillRect/>
          </a:stretch>
        </p:blipFill>
        <p:spPr>
          <a:xfrm>
            <a:off x="2335213" y="3911600"/>
            <a:ext cx="2355850" cy="1579563"/>
          </a:xfrm>
          <a:noFill/>
        </p:spPr>
      </p:pic>
      <p:pic>
        <p:nvPicPr>
          <p:cNvPr id="50184" name="Picture 7" descr="STOEBE"/>
          <p:cNvPicPr preferRelativeResize="0">
            <a:picLocks noChangeAspect="1" noChangeArrowheads="1"/>
          </p:cNvPicPr>
          <p:nvPr/>
        </p:nvPicPr>
        <p:blipFill>
          <a:blip r:embed="rId6" cstate="print"/>
          <a:srcRect/>
          <a:stretch>
            <a:fillRect/>
          </a:stretch>
        </p:blipFill>
        <p:spPr bwMode="auto">
          <a:xfrm>
            <a:off x="203200" y="2417763"/>
            <a:ext cx="2478088" cy="1897062"/>
          </a:xfrm>
          <a:prstGeom prst="rect">
            <a:avLst/>
          </a:prstGeom>
          <a:noFill/>
          <a:ln w="9525">
            <a:noFill/>
            <a:miter lim="800000"/>
            <a:headEnd/>
            <a:tailEnd/>
          </a:ln>
        </p:spPr>
      </p:pic>
      <p:pic>
        <p:nvPicPr>
          <p:cNvPr id="50185" name="Picture 8"/>
          <p:cNvPicPr preferRelativeResize="0">
            <a:picLocks noGrp="1" noChangeAspect="1" noChangeArrowheads="1"/>
          </p:cNvPicPr>
          <p:nvPr>
            <p:ph sz="quarter" idx="2"/>
          </p:nvPr>
        </p:nvPicPr>
        <p:blipFill>
          <a:blip r:embed="rId7" cstate="print"/>
          <a:srcRect/>
          <a:stretch>
            <a:fillRect/>
          </a:stretch>
        </p:blipFill>
        <p:spPr>
          <a:xfrm>
            <a:off x="5867400" y="2971800"/>
            <a:ext cx="3157537" cy="1835150"/>
          </a:xfrm>
          <a:noFill/>
        </p:spPr>
      </p:pic>
      <p:sp>
        <p:nvSpPr>
          <p:cNvPr id="50186"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endParaRPr lang="en-US">
              <a:solidFill>
                <a:srgbClr val="000000"/>
              </a:solidFill>
            </a:endParaRPr>
          </a:p>
        </p:txBody>
      </p:sp>
      <p:pic>
        <p:nvPicPr>
          <p:cNvPr id="50187" name="Picture 10"/>
          <p:cNvPicPr preferRelativeResize="0">
            <a:picLocks noChangeAspect="1" noChangeArrowheads="1"/>
          </p:cNvPicPr>
          <p:nvPr/>
        </p:nvPicPr>
        <p:blipFill>
          <a:blip r:embed="rId8" cstate="print"/>
          <a:srcRect/>
          <a:stretch>
            <a:fillRect/>
          </a:stretch>
        </p:blipFill>
        <p:spPr bwMode="auto">
          <a:xfrm>
            <a:off x="4343400" y="5257800"/>
            <a:ext cx="1295400" cy="1341319"/>
          </a:xfrm>
          <a:prstGeom prst="rect">
            <a:avLst/>
          </a:prstGeom>
          <a:noFill/>
          <a:ln w="9525">
            <a:noFill/>
            <a:miter lim="800000"/>
            <a:headEnd/>
            <a:tailEnd/>
          </a:ln>
        </p:spPr>
      </p:pic>
      <p:pic>
        <p:nvPicPr>
          <p:cNvPr id="50188" name="Picture 11" descr="lecture"/>
          <p:cNvPicPr preferRelativeResize="0">
            <a:picLocks noChangeAspect="1" noChangeArrowheads="1"/>
          </p:cNvPicPr>
          <p:nvPr/>
        </p:nvPicPr>
        <p:blipFill>
          <a:blip r:embed="rId9" cstate="print"/>
          <a:srcRect/>
          <a:stretch>
            <a:fillRect/>
          </a:stretch>
        </p:blipFill>
        <p:spPr bwMode="auto">
          <a:xfrm>
            <a:off x="1635125" y="1684338"/>
            <a:ext cx="2874963" cy="1123950"/>
          </a:xfrm>
          <a:prstGeom prst="rect">
            <a:avLst/>
          </a:prstGeom>
          <a:noFill/>
          <a:ln w="9525">
            <a:noFill/>
            <a:miter lim="800000"/>
            <a:headEnd/>
            <a:tailEnd/>
          </a:ln>
        </p:spPr>
      </p:pic>
      <p:pic>
        <p:nvPicPr>
          <p:cNvPr id="50189" name="Picture 12" descr="group"/>
          <p:cNvPicPr preferRelativeResize="0">
            <a:picLocks noChangeAspect="1" noChangeArrowheads="1"/>
          </p:cNvPicPr>
          <p:nvPr/>
        </p:nvPicPr>
        <p:blipFill>
          <a:blip r:embed="rId10" cstate="print"/>
          <a:srcRect/>
          <a:stretch>
            <a:fillRect/>
          </a:stretch>
        </p:blipFill>
        <p:spPr bwMode="auto">
          <a:xfrm>
            <a:off x="5805735" y="4876800"/>
            <a:ext cx="3141415" cy="1447800"/>
          </a:xfrm>
          <a:prstGeom prst="rect">
            <a:avLst/>
          </a:prstGeom>
          <a:noFill/>
          <a:ln w="9525">
            <a:noFill/>
            <a:miter lim="800000"/>
            <a:headEnd/>
            <a:tailEnd/>
          </a:ln>
        </p:spPr>
      </p:pic>
      <p:sp>
        <p:nvSpPr>
          <p:cNvPr id="50190" name="Rectangle 13"/>
          <p:cNvSpPr>
            <a:spLocks noGrp="1" noChangeArrowheads="1"/>
          </p:cNvSpPr>
          <p:nvPr>
            <p:ph type="title"/>
          </p:nvPr>
        </p:nvSpPr>
        <p:spPr>
          <a:xfrm>
            <a:off x="685800" y="228600"/>
            <a:ext cx="7772400" cy="1143000"/>
          </a:xfrm>
          <a:noFill/>
        </p:spPr>
        <p:txBody>
          <a:bodyPr/>
          <a:lstStyle/>
          <a:p>
            <a:r>
              <a:rPr lang="en-US" dirty="0" smtClean="0"/>
              <a:t>Pedagogies of Engagement</a:t>
            </a:r>
          </a:p>
        </p:txBody>
      </p:sp>
    </p:spTree>
    <p:extLst>
      <p:ext uri="{BB962C8B-B14F-4D97-AF65-F5344CB8AC3E}">
        <p14:creationId xmlns:p14="http://schemas.microsoft.com/office/powerpoint/2010/main" val="214733489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fontAlgn="base" hangingPunct="0">
              <a:spcBef>
                <a:spcPct val="0"/>
              </a:spcBef>
              <a:spcAft>
                <a:spcPct val="0"/>
              </a:spcAft>
            </a:pPr>
            <a:r>
              <a:rPr lang="en-US" sz="2600" b="1" dirty="0">
                <a:solidFill>
                  <a:srgbClr val="000000"/>
                </a:solidFill>
                <a:cs typeface="Arial" charset="0"/>
              </a:rPr>
              <a:t>Cooperative Learning</a:t>
            </a:r>
            <a:r>
              <a:rPr lang="en-US" sz="2600" dirty="0">
                <a:solidFill>
                  <a:srgbClr val="000000"/>
                </a:solidFill>
                <a:cs typeface="Arial" charset="0"/>
              </a:rPr>
              <a:t> is instruction that involves people working in teams to accomplish a common goal, under conditions that involve both </a:t>
            </a:r>
            <a:r>
              <a:rPr lang="en-US" sz="2600" i="1" dirty="0">
                <a:solidFill>
                  <a:srgbClr val="000000"/>
                </a:solidFill>
                <a:cs typeface="Arial" charset="0"/>
              </a:rPr>
              <a:t>positive interdependence</a:t>
            </a:r>
            <a:r>
              <a:rPr lang="en-US" sz="2600" dirty="0">
                <a:solidFill>
                  <a:srgbClr val="000000"/>
                </a:solidFill>
                <a:cs typeface="Arial" charset="0"/>
              </a:rPr>
              <a:t> (all members must cooperate to complete the task) and </a:t>
            </a:r>
            <a:r>
              <a:rPr lang="en-US" sz="2600" i="1" dirty="0">
                <a:solidFill>
                  <a:srgbClr val="000000"/>
                </a:solidFill>
                <a:cs typeface="Arial" charset="0"/>
              </a:rPr>
              <a:t>individual and group accountability</a:t>
            </a:r>
            <a:r>
              <a:rPr lang="en-US" sz="2600" dirty="0">
                <a:solidFill>
                  <a:srgbClr val="000000"/>
                </a:solidFill>
                <a:cs typeface="Arial" charset="0"/>
              </a:rPr>
              <a:t> (each member is accountable for the complete final outcome).</a:t>
            </a:r>
          </a:p>
          <a:p>
            <a:pPr eaLnBrk="0" fontAlgn="base" hangingPunct="0">
              <a:spcBef>
                <a:spcPct val="0"/>
              </a:spcBef>
              <a:spcAft>
                <a:spcPct val="0"/>
              </a:spcAft>
            </a:pPr>
            <a:endParaRPr lang="en-US" sz="1600" dirty="0">
              <a:solidFill>
                <a:srgbClr val="000000"/>
              </a:solidFill>
              <a:cs typeface="Arial" charset="0"/>
            </a:endParaRPr>
          </a:p>
          <a:p>
            <a:pPr algn="ctr" eaLnBrk="0" fontAlgn="base" hangingPunct="0">
              <a:spcBef>
                <a:spcPct val="0"/>
              </a:spcBef>
              <a:spcAft>
                <a:spcPct val="0"/>
              </a:spcAft>
            </a:pPr>
            <a:r>
              <a:rPr lang="en-US" sz="3000" b="1" dirty="0">
                <a:solidFill>
                  <a:srgbClr val="000000"/>
                </a:solidFill>
                <a:cs typeface="Arial" charset="0"/>
              </a:rPr>
              <a:t>Key Concepts</a:t>
            </a:r>
          </a:p>
          <a:p>
            <a:pPr algn="ctr" eaLnBrk="0" fontAlgn="base" hangingPunct="0">
              <a:spcBef>
                <a:spcPct val="0"/>
              </a:spcBef>
              <a:spcAft>
                <a:spcPct val="0"/>
              </a:spcAft>
            </a:pPr>
            <a:endParaRPr lang="en-US" sz="1100" b="1" dirty="0">
              <a:solidFill>
                <a:srgbClr val="000000"/>
              </a:solidFill>
              <a:cs typeface="Arial" charset="0"/>
            </a:endParaRPr>
          </a:p>
          <a:p>
            <a:pPr eaLnBrk="0" fontAlgn="base" hangingPunct="0">
              <a:spcBef>
                <a:spcPct val="0"/>
              </a:spcBef>
              <a:spcAft>
                <a:spcPct val="0"/>
              </a:spcAft>
            </a:pPr>
            <a:r>
              <a:rPr lang="en-US" sz="3000" dirty="0">
                <a:solidFill>
                  <a:srgbClr val="000000"/>
                </a:solidFill>
                <a:cs typeface="Arial" charset="0"/>
              </a:rPr>
              <a:t>•Positive Interdependence</a:t>
            </a:r>
          </a:p>
          <a:p>
            <a:pPr eaLnBrk="0" fontAlgn="base" hangingPunct="0">
              <a:spcBef>
                <a:spcPct val="0"/>
              </a:spcBef>
              <a:spcAft>
                <a:spcPct val="0"/>
              </a:spcAft>
            </a:pPr>
            <a:r>
              <a:rPr lang="en-US" sz="3000" dirty="0">
                <a:solidFill>
                  <a:srgbClr val="000000"/>
                </a:solidFill>
                <a:cs typeface="Arial" charset="0"/>
              </a:rPr>
              <a:t>•Individual and Group Accountability</a:t>
            </a:r>
          </a:p>
          <a:p>
            <a:pPr eaLnBrk="0" fontAlgn="base" hangingPunct="0">
              <a:spcBef>
                <a:spcPct val="0"/>
              </a:spcBef>
              <a:spcAft>
                <a:spcPct val="0"/>
              </a:spcAft>
            </a:pPr>
            <a:r>
              <a:rPr lang="en-US" sz="3000" dirty="0">
                <a:solidFill>
                  <a:srgbClr val="000000"/>
                </a:solidFill>
                <a:cs typeface="Arial" charset="0"/>
              </a:rPr>
              <a:t>•Face-to-Face </a:t>
            </a:r>
            <a:r>
              <a:rPr lang="en-US" sz="3000" dirty="0" err="1">
                <a:solidFill>
                  <a:srgbClr val="000000"/>
                </a:solidFill>
                <a:cs typeface="Arial" charset="0"/>
              </a:rPr>
              <a:t>Promotive</a:t>
            </a:r>
            <a:r>
              <a:rPr lang="en-US" sz="3000" dirty="0">
                <a:solidFill>
                  <a:srgbClr val="000000"/>
                </a:solidFill>
                <a:cs typeface="Arial" charset="0"/>
              </a:rPr>
              <a:t> Interaction</a:t>
            </a:r>
          </a:p>
          <a:p>
            <a:pPr eaLnBrk="0" fontAlgn="base" hangingPunct="0">
              <a:spcBef>
                <a:spcPct val="0"/>
              </a:spcBef>
              <a:spcAft>
                <a:spcPct val="0"/>
              </a:spcAft>
            </a:pPr>
            <a:r>
              <a:rPr lang="en-US" sz="3000" dirty="0">
                <a:solidFill>
                  <a:srgbClr val="000000"/>
                </a:solidFill>
                <a:cs typeface="Arial" charset="0"/>
              </a:rPr>
              <a:t>•Teamwork Skills</a:t>
            </a:r>
          </a:p>
          <a:p>
            <a:pPr eaLnBrk="0" fontAlgn="base" hangingPunct="0">
              <a:spcBef>
                <a:spcPct val="0"/>
              </a:spcBef>
              <a:spcAft>
                <a:spcPct val="0"/>
              </a:spcAft>
            </a:pPr>
            <a:r>
              <a:rPr lang="en-US" sz="3000" dirty="0">
                <a:solidFill>
                  <a:srgbClr val="000000"/>
                </a:solidFill>
                <a:cs typeface="Arial" charset="0"/>
              </a:rPr>
              <a:t>•Group Processing</a:t>
            </a:r>
          </a:p>
        </p:txBody>
      </p:sp>
      <p:pic>
        <p:nvPicPr>
          <p:cNvPr id="371714" name="Picture 3"/>
          <p:cNvPicPr>
            <a:picLocks noChangeAspect="1" noChangeArrowheads="1"/>
          </p:cNvPicPr>
          <p:nvPr/>
        </p:nvPicPr>
        <p:blipFill>
          <a:blip r:embed="rId4"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9225" cy="338138"/>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sz="1600">
                <a:solidFill>
                  <a:srgbClr val="000000"/>
                </a:solidFill>
                <a:cs typeface="Arial" charset="0"/>
              </a:rPr>
              <a:t>http://www.ce.umn.edu/~smith/docs/Smith-CL%20Handout%2008.pdf</a:t>
            </a:r>
          </a:p>
        </p:txBody>
      </p:sp>
    </p:spTree>
    <p:custDataLst>
      <p:tags r:id="rId1"/>
    </p:custDataLst>
    <p:extLst>
      <p:ext uri="{BB962C8B-B14F-4D97-AF65-F5344CB8AC3E}">
        <p14:creationId xmlns:p14="http://schemas.microsoft.com/office/powerpoint/2010/main" val="3984375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Goal</a:t>
            </a:r>
            <a:endParaRPr lang="en-US" dirty="0"/>
          </a:p>
        </p:txBody>
      </p:sp>
      <p:sp>
        <p:nvSpPr>
          <p:cNvPr id="3" name="Content Placeholder 2"/>
          <p:cNvSpPr>
            <a:spLocks noGrp="1"/>
          </p:cNvSpPr>
          <p:nvPr>
            <p:ph idx="1"/>
          </p:nvPr>
        </p:nvSpPr>
        <p:spPr/>
        <p:txBody>
          <a:bodyPr/>
          <a:lstStyle/>
          <a:p>
            <a:r>
              <a:rPr lang="en-US" dirty="0" smtClean="0"/>
              <a:t>Build your knowledge of Evidence-Based Practices and your implementation repertoire</a:t>
            </a:r>
            <a:endParaRPr lang="en-US" dirty="0"/>
          </a:p>
        </p:txBody>
      </p:sp>
      <p:sp>
        <p:nvSpPr>
          <p:cNvPr id="4" name="Footer Placeholder 3"/>
          <p:cNvSpPr>
            <a:spLocks noGrp="1"/>
          </p:cNvSpPr>
          <p:nvPr>
            <p:ph type="ftr" sz="quarter" idx="11"/>
          </p:nvPr>
        </p:nvSpPr>
        <p:spPr/>
        <p:txBody>
          <a:bodyPr/>
          <a:lstStyle/>
          <a:p>
            <a:fld id="{D83E3B8F-FC48-4C22-9E44-56D9EDA52333}"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305616845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fld id="{E64F4BBE-2DA9-4428-AF7F-A17C90D2C00F}" type="slidenum">
              <a:rPr lang="en-US" smtClean="0">
                <a:solidFill>
                  <a:srgbClr val="000000"/>
                </a:solidFill>
              </a:rPr>
              <a:pPr/>
              <a:t>30</a:t>
            </a:fld>
            <a:endParaRPr lang="en-US" smtClean="0">
              <a:solidFill>
                <a:srgbClr val="000000"/>
              </a:solidFill>
            </a:endParaRPr>
          </a:p>
        </p:txBody>
      </p:sp>
      <p:sp>
        <p:nvSpPr>
          <p:cNvPr id="51203" name="Rectangle 2"/>
          <p:cNvSpPr>
            <a:spLocks noGrp="1" noChangeArrowheads="1"/>
          </p:cNvSpPr>
          <p:nvPr>
            <p:ph type="title"/>
          </p:nvPr>
        </p:nvSpPr>
        <p:spPr>
          <a:xfrm>
            <a:off x="685800" y="381000"/>
            <a:ext cx="7772400" cy="1143000"/>
          </a:xfrm>
        </p:spPr>
        <p:txBody>
          <a:bodyPr/>
          <a:lstStyle/>
          <a:p>
            <a:r>
              <a:rPr lang="en-US" sz="4000" smtClean="0"/>
              <a:t>The American College Teacher: </a:t>
            </a:r>
            <a:br>
              <a:rPr lang="en-US" sz="4000" smtClean="0"/>
            </a:br>
            <a:r>
              <a:rPr lang="en-US" sz="2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36"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hangingPunct="0"/>
            <a:r>
              <a:rPr lang="en-US" sz="2400">
                <a:solidFill>
                  <a:srgbClr val="000000"/>
                </a:solidFill>
                <a:ea typeface="ＭＳ Ｐゴシック" pitchFamily="-106" charset="-128"/>
              </a:rPr>
              <a:t>http://www.heri.ucla.edu/index.php</a:t>
            </a:r>
          </a:p>
        </p:txBody>
      </p:sp>
    </p:spTree>
    <p:extLst>
      <p:ext uri="{BB962C8B-B14F-4D97-AF65-F5344CB8AC3E}">
        <p14:creationId xmlns:p14="http://schemas.microsoft.com/office/powerpoint/2010/main" val="165080110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dirty="0"/>
              <a:t>Undergraduate Teaching Faculty, </a:t>
            </a:r>
            <a:r>
              <a:rPr lang="en-US" sz="3600" dirty="0" smtClean="0"/>
              <a:t>2011*</a:t>
            </a:r>
            <a:endParaRPr lang="en-US" sz="3600" dirty="0"/>
          </a:p>
        </p:txBody>
      </p:sp>
      <p:graphicFrame>
        <p:nvGraphicFramePr>
          <p:cNvPr id="4" name="Content Placeholder 3"/>
          <p:cNvGraphicFramePr>
            <a:graphicFrameLocks noGrp="1"/>
          </p:cNvGraphicFramePr>
          <p:nvPr>
            <p:ph sz="quarter" idx="1"/>
            <p:extLst/>
          </p:nvPr>
        </p:nvGraphicFramePr>
        <p:xfrm>
          <a:off x="182880" y="1813560"/>
          <a:ext cx="8778240" cy="3901440"/>
        </p:xfrm>
        <a:graphic>
          <a:graphicData uri="http://schemas.openxmlformats.org/drawingml/2006/table">
            <a:tbl>
              <a:tblPr firstRow="1" bandRow="1">
                <a:tableStyleId>{00A15C55-8517-42AA-B614-E9B94910E393}</a:tableStyleId>
              </a:tblPr>
              <a:tblGrid>
                <a:gridCol w="3657600"/>
                <a:gridCol w="1280160"/>
                <a:gridCol w="1280160"/>
                <a:gridCol w="1280160"/>
                <a:gridCol w="1280160"/>
              </a:tblGrid>
              <a:tr h="3708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Methods Used in “All” or “Most”</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STEM women</a:t>
                      </a:r>
                      <a:endParaRPr kumimoji="0" lang="en-US"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u="none" strike="noStrike" kern="1200" cap="none" spc="0" normalizeH="0" baseline="0" noProof="0" dirty="0" smtClean="0">
                          <a:ln>
                            <a:noFill/>
                          </a:ln>
                          <a:effectLst/>
                          <a:uLnTx/>
                          <a:uFillTx/>
                        </a:rPr>
                        <a:t>STEM</a:t>
                      </a:r>
                      <a:br>
                        <a:rPr kumimoji="0" lang="en-US" sz="2000" u="none" strike="noStrike" kern="1200" cap="none" spc="0" normalizeH="0" baseline="0" noProof="0" dirty="0" smtClean="0">
                          <a:ln>
                            <a:noFill/>
                          </a:ln>
                          <a:effectLst/>
                          <a:uLnTx/>
                          <a:uFillTx/>
                        </a:rPr>
                      </a:br>
                      <a:r>
                        <a:rPr kumimoji="0" lang="en-US" sz="2000" u="none" strike="noStrike" kern="1200" cap="none" spc="0" normalizeH="0" baseline="0" noProof="0" dirty="0" smtClean="0">
                          <a:ln>
                            <a:noFill/>
                          </a:ln>
                          <a:effectLst/>
                          <a:uLnTx/>
                          <a:uFillTx/>
                        </a:rPr>
                        <a:t>men</a:t>
                      </a: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u="none" strike="noStrike" kern="1200" cap="none" spc="0" normalizeH="0" baseline="0" noProof="0" dirty="0" smtClean="0">
                          <a:ln>
                            <a:noFill/>
                          </a:ln>
                          <a:effectLst/>
                          <a:uLnTx/>
                          <a:uFillTx/>
                        </a:rPr>
                        <a:t>All other women</a:t>
                      </a: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u="none" strike="noStrike" kern="1200" cap="none" spc="0" normalizeH="0" baseline="0" noProof="0" dirty="0" smtClean="0">
                          <a:ln>
                            <a:noFill/>
                          </a:ln>
                          <a:effectLst/>
                          <a:uLnTx/>
                          <a:uFillTx/>
                        </a:rPr>
                        <a:t>All other men</a:t>
                      </a: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Cooperative learning</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60%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41%</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72%</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53%</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Group projects</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36%</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27%</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38%</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29%</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Grading on a curve</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17%</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31%</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10%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16%</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Student inquiry</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43%</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33%</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54%</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47%</a:t>
                      </a:r>
                      <a:endParaRPr kumimoji="0" lang="en-US" sz="2800" b="0" i="0" u="none" strike="noStrike" cap="none" normalizeH="0" baseline="0" dirty="0" smtClean="0">
                        <a:ln>
                          <a:noFill/>
                        </a:ln>
                        <a:solidFill>
                          <a:schemeClr val="tx1"/>
                        </a:solidFill>
                        <a:effectLst/>
                        <a:latin typeface="+mn-lt"/>
                      </a:endParaRPr>
                    </a:p>
                  </a:txBody>
                  <a:tcPr horzOverflow="overflow"/>
                </a:tc>
              </a:tr>
              <a:tr h="64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Extensive lecturing</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50%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70%</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29%</a:t>
                      </a:r>
                      <a:endParaRPr kumimoji="0" lang="en-US" sz="2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u="none" strike="noStrike" cap="none" normalizeH="0" baseline="0" dirty="0" smtClean="0">
                          <a:ln>
                            <a:noFill/>
                          </a:ln>
                          <a:effectLst/>
                        </a:rPr>
                        <a:t>44%</a:t>
                      </a:r>
                      <a:endParaRPr kumimoji="0" lang="en-US" sz="2800" b="0" i="0" u="none" strike="noStrike" cap="none" normalizeH="0" baseline="0" dirty="0" smtClean="0">
                        <a:ln>
                          <a:noFill/>
                        </a:ln>
                        <a:solidFill>
                          <a:schemeClr val="tx1"/>
                        </a:solidFill>
                        <a:effectLst/>
                        <a:latin typeface="+mn-lt"/>
                      </a:endParaRPr>
                    </a:p>
                  </a:txBody>
                  <a:tcPr horzOverflow="overflow"/>
                </a:tc>
              </a:tr>
            </a:tbl>
          </a:graphicData>
        </a:graphic>
      </p:graphicFrame>
      <p:sp>
        <p:nvSpPr>
          <p:cNvPr id="6" name="TextBox 5"/>
          <p:cNvSpPr txBox="1"/>
          <p:nvPr/>
        </p:nvSpPr>
        <p:spPr>
          <a:xfrm>
            <a:off x="914400" y="5943599"/>
            <a:ext cx="7056120" cy="646331"/>
          </a:xfrm>
          <a:prstGeom prst="rect">
            <a:avLst/>
          </a:prstGeom>
          <a:noFill/>
        </p:spPr>
        <p:txBody>
          <a:bodyPr wrap="square" rtlCol="0">
            <a:spAutoFit/>
          </a:bodyPr>
          <a:lstStyle/>
          <a:p>
            <a:pPr algn="r"/>
            <a:r>
              <a:rPr lang="en-US" dirty="0" smtClean="0">
                <a:solidFill>
                  <a:srgbClr val="000000"/>
                </a:solidFill>
                <a:cs typeface="Calibri" pitchFamily="34" charset="0"/>
              </a:rPr>
              <a:t>*Undergraduate Teaching Faculty. National Norms for the </a:t>
            </a:r>
            <a:br>
              <a:rPr lang="en-US" dirty="0" smtClean="0">
                <a:solidFill>
                  <a:srgbClr val="000000"/>
                </a:solidFill>
                <a:cs typeface="Calibri" pitchFamily="34" charset="0"/>
              </a:rPr>
            </a:br>
            <a:r>
              <a:rPr lang="en-US" dirty="0" smtClean="0">
                <a:solidFill>
                  <a:srgbClr val="000000"/>
                </a:solidFill>
                <a:cs typeface="Calibri" pitchFamily="34" charset="0"/>
              </a:rPr>
              <a:t>2010-2011 </a:t>
            </a:r>
            <a:r>
              <a:rPr lang="en-US" dirty="0" err="1" smtClean="0">
                <a:solidFill>
                  <a:srgbClr val="000000"/>
                </a:solidFill>
                <a:cs typeface="Calibri" pitchFamily="34" charset="0"/>
              </a:rPr>
              <a:t>HERI</a:t>
            </a:r>
            <a:r>
              <a:rPr lang="en-US" dirty="0" smtClean="0">
                <a:solidFill>
                  <a:srgbClr val="000000"/>
                </a:solidFill>
                <a:cs typeface="Calibri" pitchFamily="34" charset="0"/>
              </a:rPr>
              <a:t> Faculty </a:t>
            </a:r>
            <a:r>
              <a:rPr lang="en-US" dirty="0">
                <a:solidFill>
                  <a:srgbClr val="000000"/>
                </a:solidFill>
                <a:cs typeface="Calibri" pitchFamily="34" charset="0"/>
              </a:rPr>
              <a:t>Survey, </a:t>
            </a:r>
            <a:r>
              <a:rPr lang="en-US" dirty="0" err="1" smtClean="0">
                <a:solidFill>
                  <a:srgbClr val="000000"/>
                </a:solidFill>
                <a:cs typeface="Calibri" pitchFamily="34" charset="0"/>
                <a:hlinkClick r:id="rId3"/>
              </a:rPr>
              <a:t>www.heri.ucla.edu</a:t>
            </a:r>
            <a:r>
              <a:rPr lang="en-US" dirty="0" smtClean="0">
                <a:solidFill>
                  <a:srgbClr val="000000"/>
                </a:solidFill>
                <a:cs typeface="Calibri" pitchFamily="34" charset="0"/>
                <a:hlinkClick r:id="rId3"/>
              </a:rPr>
              <a:t>/</a:t>
            </a:r>
            <a:r>
              <a:rPr lang="en-US" dirty="0" err="1" smtClean="0">
                <a:solidFill>
                  <a:srgbClr val="000000"/>
                </a:solidFill>
                <a:cs typeface="Calibri" pitchFamily="34" charset="0"/>
                <a:hlinkClick r:id="rId3"/>
              </a:rPr>
              <a:t>index.php</a:t>
            </a:r>
            <a:endParaRPr lang="en-US" dirty="0">
              <a:solidFill>
                <a:srgbClr val="000000"/>
              </a:solidFill>
              <a:cs typeface="Calibri" pitchFamily="34" charset="0"/>
            </a:endParaRPr>
          </a:p>
        </p:txBody>
      </p:sp>
    </p:spTree>
    <p:extLst>
      <p:ext uri="{BB962C8B-B14F-4D97-AF65-F5344CB8AC3E}">
        <p14:creationId xmlns:p14="http://schemas.microsoft.com/office/powerpoint/2010/main" val="213468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solidFill>
                <a:srgbClr val="000000"/>
              </a:solidFill>
              <a:latin typeface="Arial" pitchFamily="34" charset="0"/>
            </a:endParaRPr>
          </a:p>
        </p:txBody>
      </p:sp>
      <p:sp>
        <p:nvSpPr>
          <p:cNvPr id="54275" name="Text Box 2"/>
          <p:cNvSpPr txBox="1">
            <a:spLocks noChangeArrowheads="1"/>
          </p:cNvSpPr>
          <p:nvPr/>
        </p:nvSpPr>
        <p:spPr bwMode="auto">
          <a:xfrm>
            <a:off x="600075" y="557213"/>
            <a:ext cx="7977188"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Calibri" pitchFamily="34" charset="0"/>
              </a:defRPr>
            </a:lvl1pPr>
            <a:lvl2pPr marL="742950" indent="-285750" defTabSz="381000">
              <a:defRPr>
                <a:solidFill>
                  <a:schemeClr val="tx1"/>
                </a:solidFill>
                <a:latin typeface="Calibri" pitchFamily="34" charset="0"/>
              </a:defRPr>
            </a:lvl2pPr>
            <a:lvl3pPr marL="1143000" indent="-228600" defTabSz="381000">
              <a:defRPr>
                <a:solidFill>
                  <a:schemeClr val="tx1"/>
                </a:solidFill>
                <a:latin typeface="Calibri" pitchFamily="34" charset="0"/>
              </a:defRPr>
            </a:lvl3pPr>
            <a:lvl4pPr marL="1600200" indent="-228600" defTabSz="381000">
              <a:defRPr>
                <a:solidFill>
                  <a:schemeClr val="tx1"/>
                </a:solidFill>
                <a:latin typeface="Calibri" pitchFamily="34" charset="0"/>
              </a:defRPr>
            </a:lvl4pPr>
            <a:lvl5pPr marL="2057400" indent="-228600" defTabSz="381000">
              <a:defRPr>
                <a:solidFill>
                  <a:schemeClr val="tx1"/>
                </a:solidFill>
                <a:latin typeface="Calibri" pitchFamily="34" charset="0"/>
              </a:defRPr>
            </a:lvl5pPr>
            <a:lvl6pPr marL="2514600" indent="-228600" defTabSz="381000" fontAlgn="base">
              <a:spcBef>
                <a:spcPct val="0"/>
              </a:spcBef>
              <a:spcAft>
                <a:spcPct val="0"/>
              </a:spcAft>
              <a:defRPr>
                <a:solidFill>
                  <a:schemeClr val="tx1"/>
                </a:solidFill>
                <a:latin typeface="Calibri" pitchFamily="34" charset="0"/>
              </a:defRPr>
            </a:lvl6pPr>
            <a:lvl7pPr marL="2971800" indent="-228600" defTabSz="381000" fontAlgn="base">
              <a:spcBef>
                <a:spcPct val="0"/>
              </a:spcBef>
              <a:spcAft>
                <a:spcPct val="0"/>
              </a:spcAft>
              <a:defRPr>
                <a:solidFill>
                  <a:schemeClr val="tx1"/>
                </a:solidFill>
                <a:latin typeface="Calibri" pitchFamily="34" charset="0"/>
              </a:defRPr>
            </a:lvl7pPr>
            <a:lvl8pPr marL="3429000" indent="-228600" defTabSz="381000" fontAlgn="base">
              <a:spcBef>
                <a:spcPct val="0"/>
              </a:spcBef>
              <a:spcAft>
                <a:spcPct val="0"/>
              </a:spcAft>
              <a:defRPr>
                <a:solidFill>
                  <a:schemeClr val="tx1"/>
                </a:solidFill>
                <a:latin typeface="Calibri" pitchFamily="34" charset="0"/>
              </a:defRPr>
            </a:lvl8pPr>
            <a:lvl9pPr marL="3886200" indent="-228600" defTabSz="3810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r>
              <a:rPr lang="en-US" sz="3600" i="1">
                <a:solidFill>
                  <a:srgbClr val="000000"/>
                </a:solidFill>
                <a:latin typeface="Arial" pitchFamily="34" charset="0"/>
                <a:cs typeface="Arial" pitchFamily="34" charset="0"/>
              </a:rPr>
              <a:t>“It could well be that faculty members of the twenty-first century college or university will find it necessary to set aside their roles as teachers and instead become </a:t>
            </a:r>
            <a:r>
              <a:rPr lang="en-US" sz="3600" b="1" i="1">
                <a:solidFill>
                  <a:srgbClr val="000000"/>
                </a:solidFill>
                <a:latin typeface="Arial" pitchFamily="34" charset="0"/>
                <a:cs typeface="Arial" pitchFamily="34" charset="0"/>
              </a:rPr>
              <a:t>designers</a:t>
            </a:r>
            <a:r>
              <a:rPr lang="en-US" sz="3600" i="1">
                <a:solidFill>
                  <a:srgbClr val="000000"/>
                </a:solidFill>
                <a:latin typeface="Arial" pitchFamily="34" charset="0"/>
                <a:cs typeface="Arial" pitchFamily="34" charset="0"/>
              </a:rPr>
              <a:t> of learning experiences, processes, and environments</a:t>
            </a:r>
            <a:r>
              <a:rPr lang="en-US" sz="3600">
                <a:solidFill>
                  <a:srgbClr val="000000"/>
                </a:solidFill>
                <a:latin typeface="Arial" pitchFamily="34" charset="0"/>
                <a:cs typeface="Arial" pitchFamily="34" charset="0"/>
              </a:rPr>
              <a:t>.” </a:t>
            </a:r>
          </a:p>
          <a:p>
            <a:pPr eaLnBrk="0" fontAlgn="base" hangingPunct="0">
              <a:spcBef>
                <a:spcPct val="0"/>
              </a:spcBef>
              <a:spcAft>
                <a:spcPct val="0"/>
              </a:spcAft>
            </a:pPr>
            <a:endParaRPr lang="en-US" sz="3600">
              <a:solidFill>
                <a:srgbClr val="000000"/>
              </a:solidFill>
              <a:latin typeface="Arial" pitchFamily="34" charset="0"/>
              <a:cs typeface="Arial" pitchFamily="34" charset="0"/>
            </a:endParaRPr>
          </a:p>
        </p:txBody>
      </p:sp>
      <p:pic>
        <p:nvPicPr>
          <p:cNvPr id="54276" name="Picture 3" descr="duderstad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33825"/>
            <a:ext cx="2844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4"/>
          <p:cNvSpPr txBox="1">
            <a:spLocks noChangeArrowheads="1"/>
          </p:cNvSpPr>
          <p:nvPr/>
        </p:nvSpPr>
        <p:spPr bwMode="auto">
          <a:xfrm>
            <a:off x="152400" y="4724400"/>
            <a:ext cx="548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r>
              <a:rPr lang="en-US" sz="2400" dirty="0">
                <a:solidFill>
                  <a:srgbClr val="000000"/>
                </a:solidFill>
                <a:latin typeface="Arial" pitchFamily="34" charset="0"/>
                <a:cs typeface="Arial" pitchFamily="34" charset="0"/>
              </a:rPr>
              <a:t>James </a:t>
            </a:r>
            <a:r>
              <a:rPr lang="en-US" sz="2400" dirty="0" err="1">
                <a:solidFill>
                  <a:srgbClr val="000000"/>
                </a:solidFill>
                <a:latin typeface="Arial" pitchFamily="34" charset="0"/>
                <a:cs typeface="Arial" pitchFamily="34" charset="0"/>
              </a:rPr>
              <a:t>Duderstadt</a:t>
            </a:r>
            <a:r>
              <a:rPr lang="en-US" sz="2400" dirty="0">
                <a:solidFill>
                  <a:srgbClr val="000000"/>
                </a:solidFill>
                <a:latin typeface="Arial" pitchFamily="34" charset="0"/>
                <a:cs typeface="Arial" pitchFamily="34" charset="0"/>
              </a:rPr>
              <a:t>, 1999 </a:t>
            </a:r>
          </a:p>
          <a:p>
            <a:pPr eaLnBrk="0" fontAlgn="base" hangingPunct="0">
              <a:spcBef>
                <a:spcPct val="0"/>
              </a:spcBef>
              <a:spcAft>
                <a:spcPct val="0"/>
              </a:spcAft>
            </a:pPr>
            <a:r>
              <a:rPr lang="en-US" sz="2000" dirty="0">
                <a:solidFill>
                  <a:srgbClr val="000000"/>
                </a:solidFill>
                <a:latin typeface="Arial" pitchFamily="34" charset="0"/>
                <a:cs typeface="Arial" pitchFamily="34" charset="0"/>
              </a:rPr>
              <a:t>Nuclear Engineering Professor;  </a:t>
            </a:r>
            <a:r>
              <a:rPr lang="en-US" sz="2000" dirty="0" smtClean="0">
                <a:solidFill>
                  <a:srgbClr val="000000"/>
                </a:solidFill>
                <a:latin typeface="Arial" pitchFamily="34" charset="0"/>
                <a:cs typeface="Arial" pitchFamily="34" charset="0"/>
              </a:rPr>
              <a:t>Former Dean</a:t>
            </a:r>
            <a:r>
              <a:rPr lang="en-US" sz="2000" dirty="0">
                <a:solidFill>
                  <a:srgbClr val="000000"/>
                </a:solidFill>
                <a:latin typeface="Arial" pitchFamily="34" charset="0"/>
                <a:cs typeface="Arial" pitchFamily="34" charset="0"/>
              </a:rPr>
              <a:t>, Provost and President of the University of Michigan</a:t>
            </a:r>
          </a:p>
        </p:txBody>
      </p:sp>
    </p:spTree>
    <p:custDataLst>
      <p:tags r:id="rId1"/>
    </p:custDataLst>
    <p:extLst>
      <p:ext uri="{BB962C8B-B14F-4D97-AF65-F5344CB8AC3E}">
        <p14:creationId xmlns:p14="http://schemas.microsoft.com/office/powerpoint/2010/main" val="114632659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7" name="Straight Arrow Connector 16"/>
          <p:cNvCxnSpPr/>
          <p:nvPr/>
        </p:nvCxnSpPr>
        <p:spPr>
          <a:xfrm>
            <a:off x="914400" y="2747665"/>
            <a:ext cx="228600" cy="129093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2057400"/>
            <a:ext cx="1295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685800" y="37032"/>
            <a:ext cx="7772400" cy="1143000"/>
          </a:xfrm>
        </p:spPr>
        <p:txBody>
          <a:bodyPr>
            <a:normAutofit/>
          </a:bodyPr>
          <a:lstStyle/>
          <a:p>
            <a:r>
              <a:rPr lang="en-US" dirty="0"/>
              <a:t>Course Design Foundations</a:t>
            </a:r>
          </a:p>
        </p:txBody>
      </p:sp>
      <p:graphicFrame>
        <p:nvGraphicFramePr>
          <p:cNvPr id="187395" name="Group 3"/>
          <p:cNvGraphicFramePr>
            <a:graphicFrameLocks noGrp="1"/>
          </p:cNvGraphicFramePr>
          <p:nvPr>
            <p:ph sz="quarter" idx="1"/>
            <p:extLst/>
          </p:nvPr>
        </p:nvGraphicFramePr>
        <p:xfrm>
          <a:off x="1676400" y="2743200"/>
          <a:ext cx="7262812" cy="3200400"/>
        </p:xfrm>
        <a:graphic>
          <a:graphicData uri="http://schemas.openxmlformats.org/drawingml/2006/table">
            <a:tbl>
              <a:tblPr/>
              <a:tblGrid>
                <a:gridCol w="1792014"/>
                <a:gridCol w="2736244"/>
                <a:gridCol w="2734554"/>
              </a:tblGrid>
              <a:tr h="3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34" charset="0"/>
                      </a:endParaRPr>
                    </a:p>
                  </a:txBody>
                  <a:tcPr marL="117880" marR="11788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marL="117880" marR="11788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marL="117880" marR="11788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6883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Yes</a:t>
                      </a:r>
                    </a:p>
                  </a:txBody>
                  <a:tcPr marL="117880" marR="11788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Poor Practice</a:t>
                      </a:r>
                    </a:p>
                  </a:txBody>
                  <a:tcPr marL="117880" marR="117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Theory &amp; Good Practice</a:t>
                      </a:r>
                    </a:p>
                  </a:txBody>
                  <a:tcPr marL="117880" marR="117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7436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Tahom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No</a:t>
                      </a:r>
                    </a:p>
                  </a:txBody>
                  <a:tcPr marL="117880" marR="117880"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 </a:t>
                      </a:r>
                    </a:p>
                  </a:txBody>
                  <a:tcPr marL="117880" marR="1178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Good Practice/ Poor Theory</a:t>
                      </a:r>
                    </a:p>
                  </a:txBody>
                  <a:tcPr marL="117880" marR="117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86" name="Text Box 27"/>
          <p:cNvSpPr txBox="1">
            <a:spLocks noChangeArrowheads="1"/>
          </p:cNvSpPr>
          <p:nvPr/>
        </p:nvSpPr>
        <p:spPr bwMode="auto">
          <a:xfrm>
            <a:off x="693738" y="1330325"/>
            <a:ext cx="184150" cy="39846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a:solidFill>
                <a:srgbClr val="FFFF00"/>
              </a:solidFill>
              <a:latin typeface="Tahoma" pitchFamily="34" charset="0"/>
            </a:endParaRPr>
          </a:p>
        </p:txBody>
      </p:sp>
      <p:sp>
        <p:nvSpPr>
          <p:cNvPr id="12308" name="Rectangle 28">
            <a:hlinkClick r:id="rId4"/>
          </p:cNvPr>
          <p:cNvSpPr>
            <a:spLocks noChangeArrowheads="1"/>
          </p:cNvSpPr>
          <p:nvPr/>
        </p:nvSpPr>
        <p:spPr bwMode="auto">
          <a:xfrm>
            <a:off x="304800" y="6096000"/>
            <a:ext cx="8458200" cy="762000"/>
          </a:xfrm>
          <a:prstGeom prst="rect">
            <a:avLst/>
          </a:prstGeom>
          <a:noFill/>
          <a:ln w="9525">
            <a:noFill/>
            <a:miter lim="800000"/>
            <a:headEnd/>
            <a:tailEnd/>
          </a:ln>
        </p:spPr>
        <p:txBody>
          <a:bodyPr anchor="ctr"/>
          <a:lstStyle/>
          <a:p>
            <a:pPr fontAlgn="base">
              <a:spcBef>
                <a:spcPct val="0"/>
              </a:spcBef>
              <a:spcAft>
                <a:spcPct val="0"/>
              </a:spcAft>
              <a:defRPr/>
            </a:pPr>
            <a:r>
              <a:rPr lang="en-US" dirty="0" err="1" smtClean="0">
                <a:solidFill>
                  <a:prstClr val="black"/>
                </a:solidFill>
              </a:rPr>
              <a:t>Bransford</a:t>
            </a:r>
            <a:r>
              <a:rPr lang="en-US" dirty="0">
                <a:solidFill>
                  <a:prstClr val="black"/>
                </a:solidFill>
              </a:rPr>
              <a:t>, Brown &amp; Cocking. 1999. </a:t>
            </a:r>
            <a:r>
              <a:rPr lang="en-US" i="1" dirty="0">
                <a:solidFill>
                  <a:prstClr val="black"/>
                </a:solidFill>
              </a:rPr>
              <a:t>How </a:t>
            </a:r>
            <a:r>
              <a:rPr lang="en-US" i="1" dirty="0" smtClean="0">
                <a:solidFill>
                  <a:prstClr val="black"/>
                </a:solidFill>
              </a:rPr>
              <a:t>People Learn</a:t>
            </a:r>
            <a:r>
              <a:rPr lang="en-US" i="1" dirty="0">
                <a:solidFill>
                  <a:prstClr val="black"/>
                </a:solidFill>
              </a:rPr>
              <a:t>. </a:t>
            </a:r>
            <a:r>
              <a:rPr lang="en-US" dirty="0">
                <a:solidFill>
                  <a:prstClr val="black"/>
                </a:solidFill>
              </a:rPr>
              <a:t>National Academy </a:t>
            </a:r>
            <a:r>
              <a:rPr lang="en-US" dirty="0" smtClean="0">
                <a:solidFill>
                  <a:prstClr val="black"/>
                </a:solidFill>
              </a:rPr>
              <a:t>Press.</a:t>
            </a:r>
            <a:br>
              <a:rPr lang="en-US" dirty="0" smtClean="0">
                <a:solidFill>
                  <a:prstClr val="black"/>
                </a:solidFill>
              </a:rPr>
            </a:br>
            <a:r>
              <a:rPr lang="en-US" dirty="0" smtClean="0">
                <a:solidFill>
                  <a:prstClr val="black"/>
                </a:solidFill>
              </a:rPr>
              <a:t>Wiggins &amp; </a:t>
            </a:r>
            <a:r>
              <a:rPr lang="en-US" dirty="0" err="1" smtClean="0">
                <a:solidFill>
                  <a:prstClr val="black"/>
                </a:solidFill>
              </a:rPr>
              <a:t>McTighe</a:t>
            </a:r>
            <a:r>
              <a:rPr lang="en-US" dirty="0" smtClean="0">
                <a:solidFill>
                  <a:prstClr val="black"/>
                </a:solidFill>
              </a:rPr>
              <a:t>, 2005. </a:t>
            </a:r>
            <a:r>
              <a:rPr lang="en-US" i="1" dirty="0" smtClean="0">
                <a:solidFill>
                  <a:prstClr val="black"/>
                </a:solidFill>
              </a:rPr>
              <a:t>Understanding by Design, </a:t>
            </a:r>
            <a:r>
              <a:rPr lang="en-US" i="1" dirty="0" err="1" smtClean="0">
                <a:solidFill>
                  <a:prstClr val="black"/>
                </a:solidFill>
              </a:rPr>
              <a:t>2ed</a:t>
            </a:r>
            <a:r>
              <a:rPr lang="en-US" dirty="0" smtClean="0">
                <a:solidFill>
                  <a:prstClr val="black"/>
                </a:solidFill>
              </a:rPr>
              <a:t>. </a:t>
            </a:r>
            <a:r>
              <a:rPr lang="en-US" dirty="0" err="1" smtClean="0">
                <a:solidFill>
                  <a:prstClr val="black"/>
                </a:solidFill>
              </a:rPr>
              <a:t>ASCD</a:t>
            </a:r>
            <a:r>
              <a:rPr lang="en-US" dirty="0" smtClean="0">
                <a:solidFill>
                  <a:prstClr val="black"/>
                </a:solidFill>
              </a:rPr>
              <a:t>.</a:t>
            </a:r>
            <a:endParaRPr lang="en-US" dirty="0">
              <a:solidFill>
                <a:srgbClr val="1F497D"/>
              </a:solidFill>
            </a:endParaRPr>
          </a:p>
        </p:txBody>
      </p:sp>
      <p:sp>
        <p:nvSpPr>
          <p:cNvPr id="237588" name="Text Box 29"/>
          <p:cNvSpPr txBox="1">
            <a:spLocks noChangeArrowheads="1"/>
          </p:cNvSpPr>
          <p:nvPr/>
        </p:nvSpPr>
        <p:spPr bwMode="auto">
          <a:xfrm>
            <a:off x="3854054" y="2286000"/>
            <a:ext cx="4604146"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prstClr val="black"/>
                </a:solidFill>
                <a:latin typeface="Tahoma" pitchFamily="34" charset="0"/>
                <a:cs typeface="Tahoma" pitchFamily="34" charset="0"/>
              </a:rPr>
              <a:t>Science of Instruction (</a:t>
            </a:r>
            <a:r>
              <a:rPr lang="en-US" sz="2400" b="1" dirty="0" err="1" smtClean="0">
                <a:solidFill>
                  <a:prstClr val="black"/>
                </a:solidFill>
                <a:latin typeface="Tahoma" pitchFamily="34" charset="0"/>
                <a:cs typeface="Tahoma" pitchFamily="34" charset="0"/>
              </a:rPr>
              <a:t>UbD</a:t>
            </a:r>
            <a:r>
              <a:rPr lang="en-US" sz="2400" b="1" dirty="0" smtClean="0">
                <a:solidFill>
                  <a:prstClr val="black"/>
                </a:solidFill>
                <a:latin typeface="Tahoma" pitchFamily="34" charset="0"/>
                <a:cs typeface="Tahoma" pitchFamily="34" charset="0"/>
              </a:rPr>
              <a:t>)</a:t>
            </a:r>
            <a:endParaRPr lang="en-US" sz="2400" b="1" dirty="0">
              <a:solidFill>
                <a:prstClr val="black"/>
              </a:solidFill>
              <a:latin typeface="Tahoma" pitchFamily="34" charset="0"/>
              <a:cs typeface="Tahoma" pitchFamily="34" charset="0"/>
            </a:endParaRPr>
          </a:p>
        </p:txBody>
      </p:sp>
      <p:sp>
        <p:nvSpPr>
          <p:cNvPr id="237589" name="Text Box 30"/>
          <p:cNvSpPr txBox="1">
            <a:spLocks noChangeArrowheads="1"/>
          </p:cNvSpPr>
          <p:nvPr/>
        </p:nvSpPr>
        <p:spPr bwMode="auto">
          <a:xfrm>
            <a:off x="304800" y="4114800"/>
            <a:ext cx="2743200"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smtClean="0">
                <a:solidFill>
                  <a:prstClr val="black"/>
                </a:solidFill>
                <a:latin typeface="Tahoma" pitchFamily="34" charset="0"/>
                <a:cs typeface="Tahoma" pitchFamily="34" charset="0"/>
              </a:rPr>
              <a:t>Science of Learning </a:t>
            </a:r>
            <a:endParaRPr lang="en-US" sz="2400" b="1" dirty="0">
              <a:solidFill>
                <a:prstClr val="black"/>
              </a:solidFill>
              <a:latin typeface="Tahoma" pitchFamily="34" charset="0"/>
              <a:cs typeface="Tahoma" pitchFamily="34" charset="0"/>
            </a:endParaRPr>
          </a:p>
          <a:p>
            <a:pPr algn="ctr" fontAlgn="base">
              <a:spcBef>
                <a:spcPct val="0"/>
              </a:spcBef>
              <a:spcAft>
                <a:spcPct val="0"/>
              </a:spcAft>
            </a:pPr>
            <a:r>
              <a:rPr lang="en-US" sz="2400" b="1" dirty="0" smtClean="0">
                <a:solidFill>
                  <a:prstClr val="black"/>
                </a:solidFill>
                <a:latin typeface="Tahoma" pitchFamily="34" charset="0"/>
                <a:cs typeface="Tahoma" pitchFamily="34" charset="0"/>
              </a:rPr>
              <a:t>(HPL)</a:t>
            </a:r>
            <a:endParaRPr lang="en-US" sz="2400" b="1" dirty="0">
              <a:solidFill>
                <a:prstClr val="black"/>
              </a:solidFill>
              <a:latin typeface="Tahoma" pitchFamily="34" charset="0"/>
              <a:cs typeface="Tahoma" pitchFamily="34" charset="0"/>
            </a:endParaRPr>
          </a:p>
        </p:txBody>
      </p:sp>
      <p:grpSp>
        <p:nvGrpSpPr>
          <p:cNvPr id="6" name="Group 5"/>
          <p:cNvGrpSpPr/>
          <p:nvPr/>
        </p:nvGrpSpPr>
        <p:grpSpPr>
          <a:xfrm>
            <a:off x="152400" y="1143000"/>
            <a:ext cx="3034903" cy="2057400"/>
            <a:chOff x="609600" y="1371600"/>
            <a:chExt cx="3034903" cy="2057400"/>
          </a:xfrm>
        </p:grpSpPr>
        <p:pic>
          <p:nvPicPr>
            <p:cNvPr id="12" name="Picture 4"/>
            <p:cNvPicPr>
              <a:picLocks noChangeAspect="1" noChangeArrowheads="1"/>
            </p:cNvPicPr>
            <p:nvPr/>
          </p:nvPicPr>
          <p:blipFill>
            <a:blip r:embed="rId5" cstate="print"/>
            <a:srcRect/>
            <a:stretch>
              <a:fillRect/>
            </a:stretch>
          </p:blipFill>
          <p:spPr>
            <a:xfrm>
              <a:off x="609600" y="1371600"/>
              <a:ext cx="1524000" cy="2049492"/>
            </a:xfrm>
            <a:prstGeom prst="rect">
              <a:avLst/>
            </a:prstGeom>
            <a:noFill/>
            <a:ln/>
          </p:spPr>
        </p:pic>
        <p:pic>
          <p:nvPicPr>
            <p:cNvPr id="15" name="Picture 8"/>
            <p:cNvPicPr>
              <a:picLocks noChangeAspect="1" noChangeArrowheads="1"/>
            </p:cNvPicPr>
            <p:nvPr/>
          </p:nvPicPr>
          <p:blipFill>
            <a:blip r:embed="rId6" cstate="print"/>
            <a:srcRect l="36000" t="19231" r="22000" b="7692"/>
            <a:stretch>
              <a:fillRect/>
            </a:stretch>
          </p:blipFill>
          <p:spPr>
            <a:xfrm>
              <a:off x="2133600" y="1371600"/>
              <a:ext cx="1510903" cy="2057400"/>
            </a:xfrm>
            <a:prstGeom prst="rect">
              <a:avLst/>
            </a:prstGeom>
          </p:spPr>
        </p:pic>
      </p:grpSp>
    </p:spTree>
    <p:custDataLst>
      <p:tags r:id="rId1"/>
    </p:custDataLst>
    <p:extLst>
      <p:ext uri="{BB962C8B-B14F-4D97-AF65-F5344CB8AC3E}">
        <p14:creationId xmlns:p14="http://schemas.microsoft.com/office/powerpoint/2010/main" val="373804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85800" y="228600"/>
            <a:ext cx="7772400" cy="1143000"/>
          </a:xfrm>
        </p:spPr>
        <p:txBody>
          <a:bodyPr>
            <a:normAutofit/>
          </a:bodyPr>
          <a:lstStyle/>
          <a:p>
            <a:r>
              <a:rPr lang="en-US" dirty="0"/>
              <a:t>How People Learn (HPL)</a:t>
            </a:r>
          </a:p>
        </p:txBody>
      </p:sp>
      <p:sp>
        <p:nvSpPr>
          <p:cNvPr id="294917" name="Rectangle 5"/>
          <p:cNvSpPr>
            <a:spLocks noChangeArrowheads="1"/>
          </p:cNvSpPr>
          <p:nvPr/>
        </p:nvSpPr>
        <p:spPr bwMode="auto">
          <a:xfrm>
            <a:off x="320675" y="6324600"/>
            <a:ext cx="8350250" cy="366713"/>
          </a:xfrm>
          <a:prstGeom prst="rect">
            <a:avLst/>
          </a:prstGeom>
          <a:noFill/>
          <a:ln w="139700" algn="ctr">
            <a:noFill/>
            <a:miter lim="800000"/>
            <a:headEnd/>
            <a:tailEnd/>
          </a:ln>
          <a:effectLst/>
        </p:spPr>
        <p:txBody>
          <a:bodyPr wrap="none" anchor="ctr">
            <a:spAutoFit/>
          </a:bodyPr>
          <a:lstStyle/>
          <a:p>
            <a:pPr fontAlgn="base">
              <a:spcBef>
                <a:spcPct val="0"/>
              </a:spcBef>
              <a:spcAft>
                <a:spcPct val="0"/>
              </a:spcAft>
            </a:pPr>
            <a:r>
              <a:rPr lang="en-US" dirty="0" err="1">
                <a:solidFill>
                  <a:srgbClr val="000000"/>
                </a:solidFill>
              </a:rPr>
              <a:t>Bransford</a:t>
            </a:r>
            <a:r>
              <a:rPr lang="en-US" dirty="0">
                <a:solidFill>
                  <a:srgbClr val="000000"/>
                </a:solidFill>
              </a:rPr>
              <a:t>, Brown &amp; Cocking. 1999. </a:t>
            </a:r>
            <a:r>
              <a:rPr lang="en-US" i="1" dirty="0">
                <a:solidFill>
                  <a:srgbClr val="000000"/>
                </a:solidFill>
              </a:rPr>
              <a:t>How people learn. </a:t>
            </a:r>
            <a:r>
              <a:rPr lang="en-US" dirty="0">
                <a:solidFill>
                  <a:srgbClr val="000000"/>
                </a:solidFill>
              </a:rPr>
              <a:t>National Academy Press. </a:t>
            </a:r>
          </a:p>
        </p:txBody>
      </p:sp>
      <p:pic>
        <p:nvPicPr>
          <p:cNvPr id="9" name="Picture 3"/>
          <p:cNvPicPr>
            <a:picLocks noChangeAspect="1" noChangeArrowheads="1"/>
          </p:cNvPicPr>
          <p:nvPr/>
        </p:nvPicPr>
        <p:blipFill>
          <a:blip r:embed="rId4" cstate="print"/>
          <a:srcRect/>
          <a:stretch>
            <a:fillRect/>
          </a:stretch>
        </p:blipFill>
        <p:spPr bwMode="auto">
          <a:xfrm>
            <a:off x="320675" y="2362200"/>
            <a:ext cx="3861792" cy="3962400"/>
          </a:xfrm>
          <a:prstGeom prst="rect">
            <a:avLst/>
          </a:prstGeom>
          <a:noFill/>
          <a:ln w="9525">
            <a:noFill/>
            <a:miter lim="800000"/>
            <a:headEnd/>
            <a:tailEnd/>
          </a:ln>
          <a:effectLst/>
        </p:spPr>
      </p:pic>
      <p:sp>
        <p:nvSpPr>
          <p:cNvPr id="11" name="Rectangle 3"/>
          <p:cNvSpPr>
            <a:spLocks noGrp="1" noChangeArrowheads="1"/>
          </p:cNvSpPr>
          <p:nvPr>
            <p:ph sz="quarter" idx="2"/>
          </p:nvPr>
        </p:nvSpPr>
        <p:spPr>
          <a:xfrm>
            <a:off x="4343400" y="1447800"/>
            <a:ext cx="4572000" cy="4572000"/>
          </a:xfrm>
        </p:spPr>
        <p:txBody>
          <a:bodyPr>
            <a:noAutofit/>
          </a:bodyPr>
          <a:lstStyle/>
          <a:p>
            <a:r>
              <a:rPr lang="en-US" sz="2800" dirty="0" smtClean="0"/>
              <a:t>Expertise implies (Ch. 2):</a:t>
            </a:r>
          </a:p>
          <a:p>
            <a:pPr lvl="1"/>
            <a:r>
              <a:rPr lang="en-US" sz="2400" dirty="0" smtClean="0"/>
              <a:t>a </a:t>
            </a:r>
            <a:r>
              <a:rPr lang="en-US" sz="2400" dirty="0"/>
              <a:t>set of cognitive and </a:t>
            </a:r>
            <a:r>
              <a:rPr lang="en-US" sz="2400" dirty="0" err="1"/>
              <a:t>metacognitive</a:t>
            </a:r>
            <a:r>
              <a:rPr lang="en-US" sz="2400" dirty="0"/>
              <a:t> skills</a:t>
            </a:r>
          </a:p>
          <a:p>
            <a:pPr lvl="1"/>
            <a:r>
              <a:rPr lang="en-US" sz="2400" dirty="0"/>
              <a:t>an organized body of knowledge that is deep and contextualized</a:t>
            </a:r>
          </a:p>
          <a:p>
            <a:pPr lvl="1"/>
            <a:r>
              <a:rPr lang="en-US" sz="2400" dirty="0"/>
              <a:t>an ability to notice patterns of information in a new situation</a:t>
            </a:r>
          </a:p>
          <a:p>
            <a:pPr lvl="1"/>
            <a:r>
              <a:rPr lang="en-US" sz="2400" dirty="0"/>
              <a:t>flexibility in retrieving and applying that knowledge to a new problem</a:t>
            </a:r>
          </a:p>
        </p:txBody>
      </p:sp>
      <p:sp>
        <p:nvSpPr>
          <p:cNvPr id="3" name="Content Placeholder 2"/>
          <p:cNvSpPr>
            <a:spLocks noGrp="1"/>
          </p:cNvSpPr>
          <p:nvPr>
            <p:ph sz="quarter" idx="1"/>
          </p:nvPr>
        </p:nvSpPr>
        <p:spPr>
          <a:xfrm>
            <a:off x="905137" y="1371600"/>
            <a:ext cx="2692868" cy="609600"/>
          </a:xfrm>
        </p:spPr>
        <p:txBody>
          <a:bodyPr/>
          <a:lstStyle/>
          <a:p>
            <a:pPr marL="0" indent="0" algn="ctr">
              <a:buNone/>
            </a:pPr>
            <a:r>
              <a:rPr lang="en-US" dirty="0" err="1" smtClean="0"/>
              <a:t>HPL</a:t>
            </a:r>
            <a:r>
              <a:rPr lang="en-US" dirty="0" smtClean="0"/>
              <a:t> Framework</a:t>
            </a:r>
            <a:endParaRPr lang="en-US" dirty="0"/>
          </a:p>
        </p:txBody>
      </p:sp>
    </p:spTree>
    <p:custDataLst>
      <p:tags r:id="rId1"/>
    </p:custDataLst>
    <p:extLst>
      <p:ext uri="{BB962C8B-B14F-4D97-AF65-F5344CB8AC3E}">
        <p14:creationId xmlns:p14="http://schemas.microsoft.com/office/powerpoint/2010/main" val="392096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title"/>
          </p:nvPr>
        </p:nvSpPr>
        <p:spPr>
          <a:xfrm>
            <a:off x="591029" y="0"/>
            <a:ext cx="7772400" cy="1143000"/>
          </a:xfrm>
        </p:spPr>
        <p:txBody>
          <a:bodyPr/>
          <a:lstStyle/>
          <a:p>
            <a:r>
              <a:rPr lang="en-US" dirty="0" smtClean="0"/>
              <a:t>Understanding by Design</a:t>
            </a:r>
          </a:p>
        </p:txBody>
      </p:sp>
      <p:sp>
        <p:nvSpPr>
          <p:cNvPr id="144388" name="Rectangle 3"/>
          <p:cNvSpPr>
            <a:spLocks noGrp="1" noChangeArrowheads="1"/>
          </p:cNvSpPr>
          <p:nvPr>
            <p:ph sz="quarter" idx="1"/>
          </p:nvPr>
        </p:nvSpPr>
        <p:spPr>
          <a:xfrm>
            <a:off x="228600" y="990600"/>
            <a:ext cx="8763000" cy="4800600"/>
          </a:xfrm>
        </p:spPr>
        <p:txBody>
          <a:bodyPr/>
          <a:lstStyle/>
          <a:p>
            <a:r>
              <a:rPr lang="en-US" dirty="0" smtClean="0"/>
              <a:t>Stage 1. Identify Desired Results</a:t>
            </a:r>
          </a:p>
          <a:p>
            <a:pPr lvl="1"/>
            <a:r>
              <a:rPr lang="en-US" dirty="0" smtClean="0"/>
              <a:t>Enduring understanding (enduring outcomes)</a:t>
            </a:r>
          </a:p>
          <a:p>
            <a:pPr lvl="1"/>
            <a:r>
              <a:rPr lang="en-US" dirty="0" smtClean="0"/>
              <a:t>Important to know and do</a:t>
            </a:r>
          </a:p>
          <a:p>
            <a:pPr lvl="1"/>
            <a:r>
              <a:rPr lang="en-US" dirty="0" smtClean="0"/>
              <a:t>Worth being familiar with</a:t>
            </a:r>
          </a:p>
          <a:p>
            <a:r>
              <a:rPr lang="en-US" dirty="0" smtClean="0"/>
              <a:t>Stage 2. Determine Acceptable Evidence</a:t>
            </a:r>
          </a:p>
          <a:p>
            <a:r>
              <a:rPr lang="en-US" dirty="0" smtClean="0"/>
              <a:t>Stage 3. Plan Learning Experiences  and Instruction</a:t>
            </a:r>
          </a:p>
          <a:p>
            <a:r>
              <a:rPr lang="en-US" dirty="0" smtClean="0"/>
              <a:t>Overall: Are the desired results, assessments, and learning activities ALIGNED?</a:t>
            </a:r>
          </a:p>
        </p:txBody>
      </p:sp>
      <p:sp>
        <p:nvSpPr>
          <p:cNvPr id="144389" name="Text Box 4"/>
          <p:cNvSpPr txBox="1">
            <a:spLocks noChangeArrowheads="1"/>
          </p:cNvSpPr>
          <p:nvPr/>
        </p:nvSpPr>
        <p:spPr bwMode="auto">
          <a:xfrm>
            <a:off x="533400" y="6290846"/>
            <a:ext cx="7830029"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dirty="0" smtClean="0">
                <a:solidFill>
                  <a:srgbClr val="000000"/>
                </a:solidFill>
              </a:rPr>
              <a:t>Wiggins &amp; </a:t>
            </a:r>
            <a:r>
              <a:rPr lang="en-US" dirty="0" err="1" smtClean="0">
                <a:solidFill>
                  <a:srgbClr val="000000"/>
                </a:solidFill>
              </a:rPr>
              <a:t>McTighe</a:t>
            </a:r>
            <a:r>
              <a:rPr lang="en-US" dirty="0" smtClean="0">
                <a:solidFill>
                  <a:srgbClr val="000000"/>
                </a:solidFill>
              </a:rPr>
              <a:t>, 1997</a:t>
            </a:r>
            <a:r>
              <a:rPr lang="en-US" dirty="0">
                <a:solidFill>
                  <a:srgbClr val="000000"/>
                </a:solidFill>
              </a:rPr>
              <a:t>,</a:t>
            </a:r>
            <a:r>
              <a:rPr lang="en-US" dirty="0" smtClean="0">
                <a:solidFill>
                  <a:srgbClr val="000000"/>
                </a:solidFill>
              </a:rPr>
              <a:t> 2005.  </a:t>
            </a:r>
            <a:r>
              <a:rPr lang="en-US" i="1" dirty="0" smtClean="0">
                <a:solidFill>
                  <a:srgbClr val="000000"/>
                </a:solidFill>
              </a:rPr>
              <a:t>Understanding by Design</a:t>
            </a:r>
            <a:r>
              <a:rPr lang="en-US" dirty="0" smtClean="0">
                <a:solidFill>
                  <a:srgbClr val="000000"/>
                </a:solidFill>
              </a:rPr>
              <a:t>. Alexandria, VA: </a:t>
            </a:r>
            <a:r>
              <a:rPr lang="en-US" dirty="0" err="1" smtClean="0">
                <a:solidFill>
                  <a:srgbClr val="000000"/>
                </a:solidFill>
              </a:rPr>
              <a:t>ASCD</a:t>
            </a:r>
            <a:r>
              <a:rPr lang="en-US" dirty="0" smtClean="0">
                <a:solidFill>
                  <a:srgbClr val="000000"/>
                </a:solidFill>
              </a:rPr>
              <a:t>.</a:t>
            </a:r>
          </a:p>
        </p:txBody>
      </p:sp>
    </p:spTree>
    <p:extLst>
      <p:ext uri="{BB962C8B-B14F-4D97-AF65-F5344CB8AC3E}">
        <p14:creationId xmlns:p14="http://schemas.microsoft.com/office/powerpoint/2010/main" val="35199840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36</a:t>
            </a:fld>
            <a:endParaRPr lang="en-US" dirty="0" smtClean="0">
              <a:solidFill>
                <a:srgbClr val="000000"/>
              </a:solidFill>
            </a:endParaRPr>
          </a:p>
        </p:txBody>
      </p:sp>
      <p:pic>
        <p:nvPicPr>
          <p:cNvPr id="55299" name="Picture 2" descr="Bookendcrop"/>
          <p:cNvPicPr>
            <a:picLocks noChangeAspect="1" noChangeArrowheads="1"/>
          </p:cNvPicPr>
          <p:nvPr/>
        </p:nvPicPr>
        <p:blipFill>
          <a:blip r:embed="rId4" cstate="print"/>
          <a:srcRect/>
          <a:stretch>
            <a:fillRect/>
          </a:stretch>
        </p:blipFill>
        <p:spPr bwMode="auto">
          <a:xfrm>
            <a:off x="1066800" y="11430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00200" y="304800"/>
            <a:ext cx="5735638" cy="579438"/>
          </a:xfrm>
          <a:prstGeom prst="rect">
            <a:avLst/>
          </a:prstGeom>
          <a:noFill/>
          <a:ln w="9525">
            <a:noFill/>
            <a:miter lim="800000"/>
            <a:headEnd/>
            <a:tailEnd/>
          </a:ln>
        </p:spPr>
        <p:txBody>
          <a:bodyPr wrap="none">
            <a:spAutoFit/>
          </a:bodyPr>
          <a:lstStyle/>
          <a:p>
            <a:pPr eaLnBrk="0" hangingPunct="0"/>
            <a:r>
              <a:rPr lang="en-US" sz="3200" dirty="0">
                <a:solidFill>
                  <a:srgbClr val="000000"/>
                </a:solidFill>
              </a:rPr>
              <a:t>Book Ends on a Class Session</a:t>
            </a:r>
          </a:p>
        </p:txBody>
      </p:sp>
      <p:sp>
        <p:nvSpPr>
          <p:cNvPr id="7" name="Rectangle 6"/>
          <p:cNvSpPr/>
          <p:nvPr/>
        </p:nvSpPr>
        <p:spPr>
          <a:xfrm>
            <a:off x="457200" y="5943600"/>
            <a:ext cx="7848600" cy="738664"/>
          </a:xfrm>
          <a:prstGeom prst="rect">
            <a:avLst/>
          </a:prstGeom>
        </p:spPr>
        <p:txBody>
          <a:bodyPr wrap="square">
            <a:spAutoFit/>
          </a:bodyPr>
          <a:lstStyle/>
          <a:p>
            <a:pPr fontAlgn="base">
              <a:spcBef>
                <a:spcPct val="0"/>
              </a:spcBef>
              <a:spcAft>
                <a:spcPct val="0"/>
              </a:spcAft>
            </a:pPr>
            <a:r>
              <a:rPr lang="en-US" sz="1400" dirty="0" smtClean="0">
                <a:solidFill>
                  <a:srgbClr val="000000"/>
                </a:solidFill>
              </a:rPr>
              <a:t>Smith, K.A. 2000. Going deeper: Formal small-group learning in large classes. Energizing large classes: From small groups to learning communities. </a:t>
            </a:r>
            <a:r>
              <a:rPr lang="en-US" sz="1400" i="1" dirty="0" smtClean="0">
                <a:solidFill>
                  <a:srgbClr val="000000"/>
                </a:solidFill>
              </a:rPr>
              <a:t>New Directions for Teaching and Learning</a:t>
            </a:r>
            <a:r>
              <a:rPr lang="en-US" sz="1400" dirty="0" smtClean="0">
                <a:solidFill>
                  <a:srgbClr val="000000"/>
                </a:solidFill>
              </a:rPr>
              <a:t>, 2000, 81, 25-46. [</a:t>
            </a:r>
            <a:r>
              <a:rPr lang="en-US" sz="1400" dirty="0" smtClean="0">
                <a:solidFill>
                  <a:srgbClr val="000000"/>
                </a:solidFill>
                <a:hlinkClick r:id="rId5"/>
              </a:rPr>
              <a:t>NDTL81Ch3GoingDeeper.pdf</a:t>
            </a:r>
            <a:r>
              <a:rPr lang="en-US" sz="1400" dirty="0" smtClean="0">
                <a:solidFill>
                  <a:srgbClr val="000000"/>
                </a:solidFill>
              </a:rPr>
              <a:t>] </a:t>
            </a:r>
            <a:endParaRPr lang="en-US" sz="1400" dirty="0">
              <a:solidFill>
                <a:srgbClr val="000000"/>
              </a:solidFill>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9641" y="20652"/>
            <a:ext cx="1404359" cy="177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6216028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solidFill>
                  <a:srgbClr val="000000"/>
                </a:solidFill>
              </a:rPr>
              <a:pPr/>
              <a:t>37</a:t>
            </a:fld>
            <a:endParaRPr lang="en-US" smtClean="0">
              <a:solidFill>
                <a:srgbClr val="000000"/>
              </a:solidFill>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762000" y="5410200"/>
            <a:ext cx="3476273" cy="646331"/>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b="1" dirty="0" smtClean="0">
                <a:solidFill>
                  <a:srgbClr val="000000"/>
                </a:solidFill>
                <a:cs typeface="Arial" pitchFamily="34" charset="0"/>
              </a:rPr>
              <a:t>Notes: Cooperative </a:t>
            </a:r>
            <a:r>
              <a:rPr lang="en-US" b="1" dirty="0">
                <a:solidFill>
                  <a:srgbClr val="000000"/>
                </a:solidFill>
                <a:cs typeface="Arial" pitchFamily="34" charset="0"/>
              </a:rPr>
              <a:t>Learning </a:t>
            </a:r>
          </a:p>
          <a:p>
            <a:pPr eaLnBrk="0" fontAlgn="base" hangingPunct="0">
              <a:spcBef>
                <a:spcPct val="0"/>
              </a:spcBef>
              <a:spcAft>
                <a:spcPct val="0"/>
              </a:spcAft>
            </a:pPr>
            <a:r>
              <a:rPr lang="en-US" b="1" dirty="0">
                <a:solidFill>
                  <a:srgbClr val="000000"/>
                </a:solidFill>
                <a:cs typeface="Arial" pitchFamily="34" charset="0"/>
              </a:rPr>
              <a:t>Handout (</a:t>
            </a:r>
            <a:r>
              <a:rPr lang="en-US" b="1" dirty="0" smtClean="0">
                <a:solidFill>
                  <a:srgbClr val="000000"/>
                </a:solidFill>
                <a:cs typeface="Arial" pitchFamily="34" charset="0"/>
              </a:rPr>
              <a:t>CL-College-814.doc</a:t>
            </a:r>
            <a:r>
              <a:rPr lang="en-US" b="1" dirty="0">
                <a:solidFill>
                  <a:srgbClr val="000000"/>
                </a:solidFill>
                <a:cs typeface="Arial" pitchFamily="34" charset="0"/>
              </a:rPr>
              <a:t>)</a:t>
            </a:r>
          </a:p>
        </p:txBody>
      </p:sp>
      <p:pic>
        <p:nvPicPr>
          <p:cNvPr id="52230" name="Picture 5" descr="Active_Learning-3"/>
          <p:cNvPicPr>
            <a:picLocks noGrp="1" noChangeAspect="1" noChangeArrowheads="1"/>
          </p:cNvPicPr>
          <p:nvPr>
            <p:ph sz="half" idx="2"/>
          </p:nvPr>
        </p:nvPicPr>
        <p:blipFill>
          <a:blip r:embed="rId4" cstate="print"/>
          <a:srcRect/>
          <a:stretch>
            <a:fillRect/>
          </a:stretch>
        </p:blipFill>
        <p:spPr>
          <a:xfrm>
            <a:off x="5029200" y="1676400"/>
            <a:ext cx="3127375" cy="4114800"/>
          </a:xfrm>
          <a:noFill/>
        </p:spPr>
      </p:pic>
      <p:sp>
        <p:nvSpPr>
          <p:cNvPr id="8" name="AutoShape 6"/>
          <p:cNvSpPr>
            <a:spLocks noChangeArrowheads="1"/>
          </p:cNvSpPr>
          <p:nvPr/>
        </p:nvSpPr>
        <p:spPr bwMode="auto">
          <a:xfrm>
            <a:off x="41275" y="1768415"/>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extLst>
      <p:ext uri="{BB962C8B-B14F-4D97-AF65-F5344CB8AC3E}">
        <p14:creationId xmlns:p14="http://schemas.microsoft.com/office/powerpoint/2010/main" val="296656592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304800"/>
            <a:ext cx="8639175" cy="4487863"/>
          </a:xfrm>
          <a:prstGeom prst="rect">
            <a:avLst/>
          </a:prstGeom>
          <a:noFill/>
          <a:ln w="9525">
            <a:noFill/>
            <a:miter lim="800000"/>
            <a:headEnd/>
            <a:tailEnd/>
          </a:ln>
        </p:spPr>
        <p:txBody>
          <a:bodyPr lIns="0" tIns="0" rIns="0" bIns="0"/>
          <a:lstStyle/>
          <a:p>
            <a:pPr marL="457200" indent="-457200" algn="ctr" eaLnBrk="0" fontAlgn="base" hangingPunct="0">
              <a:spcBef>
                <a:spcPct val="0"/>
              </a:spcBef>
              <a:spcAft>
                <a:spcPct val="0"/>
              </a:spcAft>
            </a:pPr>
            <a:r>
              <a:rPr lang="en-US" sz="4400" b="1">
                <a:solidFill>
                  <a:srgbClr val="000000"/>
                </a:solidFill>
              </a:rPr>
              <a:t>Book Ends on a Class Session</a:t>
            </a:r>
          </a:p>
          <a:p>
            <a:pPr marL="457200" indent="-457200" algn="ctr" eaLnBrk="0" fontAlgn="base" hangingPunct="0">
              <a:spcBef>
                <a:spcPct val="0"/>
              </a:spcBef>
              <a:spcAft>
                <a:spcPct val="0"/>
              </a:spcAft>
            </a:pPr>
            <a:endParaRPr lang="en-US" sz="4400" b="1">
              <a:solidFill>
                <a:srgbClr val="000000"/>
              </a:solidFill>
            </a:endParaRPr>
          </a:p>
          <a:p>
            <a:pPr marL="457200" indent="-457200" eaLnBrk="0" fontAlgn="base" hangingPunct="0">
              <a:spcBef>
                <a:spcPct val="0"/>
              </a:spcBef>
              <a:spcAft>
                <a:spcPct val="0"/>
              </a:spcAft>
              <a:buFontTx/>
              <a:buAutoNum type="arabicPeriod"/>
            </a:pPr>
            <a:r>
              <a:rPr lang="en-US" sz="3600">
                <a:solidFill>
                  <a:srgbClr val="000000"/>
                </a:solidFill>
              </a:rPr>
              <a:t>Advance Organizer</a:t>
            </a:r>
          </a:p>
          <a:p>
            <a:pPr marL="457200" indent="-457200" eaLnBrk="0" fontAlgn="base" hangingPunct="0">
              <a:spcBef>
                <a:spcPct val="0"/>
              </a:spcBef>
              <a:spcAft>
                <a:spcPct val="0"/>
              </a:spcAft>
              <a:buFontTx/>
              <a:buAutoNum type="arabicPeriod"/>
            </a:pPr>
            <a:r>
              <a:rPr lang="en-US" sz="3600">
                <a:solidFill>
                  <a:srgbClr val="000000"/>
                </a:solidFill>
              </a:rPr>
              <a:t>Formulate-Share-Listen-Create (Turn-to-your-neighbor)  -- repeated every 10-12 minutes</a:t>
            </a:r>
          </a:p>
          <a:p>
            <a:pPr marL="457200" indent="-457200" eaLnBrk="0" fontAlgn="base" hangingPunct="0">
              <a:spcBef>
                <a:spcPct val="0"/>
              </a:spcBef>
              <a:spcAft>
                <a:spcPct val="0"/>
              </a:spcAft>
              <a:buFontTx/>
              <a:buAutoNum type="arabicPeriod"/>
            </a:pPr>
            <a:r>
              <a:rPr lang="en-US" sz="3600">
                <a:solidFill>
                  <a:srgbClr val="000000"/>
                </a:solidFill>
              </a:rPr>
              <a:t>Session Summary (Minute Paper)</a:t>
            </a:r>
            <a:endParaRPr lang="en-US" sz="3200">
              <a:solidFill>
                <a:srgbClr val="000000"/>
              </a:solidFill>
            </a:endParaRPr>
          </a:p>
          <a:p>
            <a:pPr marL="914400" lvl="4" indent="-457200" eaLnBrk="0" fontAlgn="base" hangingPunct="0">
              <a:spcBef>
                <a:spcPct val="0"/>
              </a:spcBef>
              <a:spcAft>
                <a:spcPct val="0"/>
              </a:spcAft>
              <a:buFontTx/>
              <a:buAutoNum type="arabicPeriod"/>
            </a:pPr>
            <a:r>
              <a:rPr lang="en-US" sz="2400">
                <a:solidFill>
                  <a:srgbClr val="000000"/>
                </a:solidFill>
              </a:rPr>
              <a:t>What was the most useful or meaningful thing you learned during this session?</a:t>
            </a:r>
          </a:p>
          <a:p>
            <a:pPr marL="914400" lvl="4" indent="-457200" eaLnBrk="0" fontAlgn="base" hangingPunct="0">
              <a:spcBef>
                <a:spcPct val="0"/>
              </a:spcBef>
              <a:spcAft>
                <a:spcPct val="0"/>
              </a:spcAft>
              <a:buFontTx/>
              <a:buAutoNum type="arabicPeriod"/>
            </a:pPr>
            <a:r>
              <a:rPr lang="en-US" sz="2400">
                <a:solidFill>
                  <a:srgbClr val="000000"/>
                </a:solidFill>
              </a:rPr>
              <a:t>What question(s) remain uppermost in your mind as we end this session?</a:t>
            </a:r>
          </a:p>
          <a:p>
            <a:pPr marL="914400" lvl="4" indent="-457200" eaLnBrk="0" fontAlgn="base" hangingPunct="0">
              <a:spcBef>
                <a:spcPct val="0"/>
              </a:spcBef>
              <a:spcAft>
                <a:spcPct val="0"/>
              </a:spcAft>
              <a:buFontTx/>
              <a:buAutoNum type="arabicPeriod"/>
            </a:pPr>
            <a:r>
              <a:rPr lang="en-US" sz="2400">
                <a:solidFill>
                  <a:srgbClr val="000000"/>
                </a:solidFill>
              </a:rPr>
              <a:t>What was the “muddiest” point in this session?</a:t>
            </a:r>
          </a:p>
          <a:p>
            <a:pPr marL="457200" indent="-457200" eaLnBrk="0" fontAlgn="base" hangingPunct="0">
              <a:spcBef>
                <a:spcPct val="0"/>
              </a:spcBef>
              <a:spcAft>
                <a:spcPct val="0"/>
              </a:spcAft>
              <a:buFontTx/>
              <a:buAutoNum type="arabicPeriod"/>
            </a:pPr>
            <a:endParaRPr lang="en-US" sz="3200">
              <a:solidFill>
                <a:srgbClr val="000000"/>
              </a:solidFill>
            </a:endParaRPr>
          </a:p>
          <a:p>
            <a:pPr marL="457200" indent="-457200" eaLnBrk="0" fontAlgn="base" hangingPunct="0">
              <a:spcBef>
                <a:spcPct val="0"/>
              </a:spcBef>
              <a:spcAft>
                <a:spcPct val="0"/>
              </a:spcAft>
            </a:pPr>
            <a:endParaRPr lang="en-US" sz="3600">
              <a:solidFill>
                <a:srgbClr val="000000"/>
              </a:solidFill>
            </a:endParaRPr>
          </a:p>
        </p:txBody>
      </p:sp>
    </p:spTree>
    <p:extLst>
      <p:ext uri="{BB962C8B-B14F-4D97-AF65-F5344CB8AC3E}">
        <p14:creationId xmlns:p14="http://schemas.microsoft.com/office/powerpoint/2010/main" val="277098298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p:spPr>
        <p:txBody>
          <a:bodyPr/>
          <a:lstStyle/>
          <a:p>
            <a:fld id="{07F77985-5910-4FCF-899B-82C7175EEEA7}" type="slidenum">
              <a:rPr lang="en-US" smtClean="0">
                <a:solidFill>
                  <a:srgbClr val="000000"/>
                </a:solidFill>
              </a:rPr>
              <a:pPr/>
              <a:t>39</a:t>
            </a:fld>
            <a:endParaRPr lang="en-US" smtClean="0">
              <a:solidFill>
                <a:srgbClr val="000000"/>
              </a:solidFill>
            </a:endParaRPr>
          </a:p>
        </p:txBody>
      </p:sp>
      <p:sp>
        <p:nvSpPr>
          <p:cNvPr id="59395" name="Text Box 2"/>
          <p:cNvSpPr txBox="1">
            <a:spLocks noChangeArrowheads="1"/>
          </p:cNvSpPr>
          <p:nvPr/>
        </p:nvSpPr>
        <p:spPr bwMode="auto">
          <a:xfrm>
            <a:off x="390525" y="414338"/>
            <a:ext cx="8408988" cy="5863144"/>
          </a:xfrm>
          <a:prstGeom prst="rect">
            <a:avLst/>
          </a:prstGeom>
          <a:noFill/>
          <a:ln w="9525">
            <a:noFill/>
            <a:miter lim="800000"/>
            <a:headEnd/>
            <a:tailEnd/>
          </a:ln>
        </p:spPr>
        <p:txBody>
          <a:bodyPr lIns="0" tIns="0" rIns="0" bIns="0">
            <a:spAutoFit/>
          </a:bodyPr>
          <a:lstStyle/>
          <a:p>
            <a:pPr marL="457200" indent="-457200" algn="ctr" defTabSz="381000" eaLnBrk="0" fontAlgn="base" hangingPunct="0">
              <a:spcBef>
                <a:spcPct val="0"/>
              </a:spcBef>
              <a:spcAft>
                <a:spcPct val="0"/>
              </a:spcAft>
            </a:pPr>
            <a:r>
              <a:rPr lang="en-US" sz="3100" dirty="0">
                <a:solidFill>
                  <a:srgbClr val="000000"/>
                </a:solidFill>
              </a:rPr>
              <a:t>Formulate-Share-Listen-Create</a:t>
            </a:r>
          </a:p>
          <a:p>
            <a:pPr marL="457200" indent="-457200" algn="ctr" defTabSz="381000" eaLnBrk="0" fontAlgn="base" hangingPunct="0">
              <a:spcBef>
                <a:spcPct val="0"/>
              </a:spcBef>
              <a:spcAft>
                <a:spcPct val="0"/>
              </a:spcAft>
            </a:pPr>
            <a:endParaRPr lang="en-US" sz="3100" dirty="0">
              <a:solidFill>
                <a:srgbClr val="000000"/>
              </a:solidFill>
            </a:endParaRPr>
          </a:p>
          <a:p>
            <a:pPr marL="457200" indent="-457200" algn="ctr" defTabSz="381000" eaLnBrk="0" fontAlgn="base" hangingPunct="0">
              <a:spcBef>
                <a:spcPct val="0"/>
              </a:spcBef>
              <a:spcAft>
                <a:spcPct val="0"/>
              </a:spcAft>
            </a:pPr>
            <a:r>
              <a:rPr lang="en-US" sz="2100" dirty="0">
                <a:solidFill>
                  <a:srgbClr val="000000"/>
                </a:solidFill>
              </a:rPr>
              <a:t>Informal Cooperative Learning Group</a:t>
            </a:r>
          </a:p>
          <a:p>
            <a:pPr marL="457200" indent="-457200" algn="ctr" defTabSz="381000" eaLnBrk="0" fontAlgn="base" hangingPunct="0">
              <a:spcBef>
                <a:spcPct val="0"/>
              </a:spcBef>
              <a:spcAft>
                <a:spcPct val="0"/>
              </a:spcAft>
            </a:pPr>
            <a:r>
              <a:rPr lang="en-US" sz="2100" dirty="0">
                <a:solidFill>
                  <a:srgbClr val="000000"/>
                </a:solidFill>
              </a:rPr>
              <a:t>Introductory Pair Discussion of a</a:t>
            </a:r>
          </a:p>
          <a:p>
            <a:pPr marL="457200" indent="-457200" algn="ctr" defTabSz="381000" eaLnBrk="0" fontAlgn="base" hangingPunct="0">
              <a:spcBef>
                <a:spcPct val="0"/>
              </a:spcBef>
              <a:spcAft>
                <a:spcPct val="0"/>
              </a:spcAft>
            </a:pPr>
            <a:endParaRPr lang="en-US" sz="2100" dirty="0">
              <a:solidFill>
                <a:srgbClr val="000000"/>
              </a:solidFill>
            </a:endParaRPr>
          </a:p>
          <a:p>
            <a:pPr marL="457200" indent="-457200" algn="ctr" defTabSz="381000" eaLnBrk="0" fontAlgn="base" hangingPunct="0">
              <a:spcBef>
                <a:spcPct val="0"/>
              </a:spcBef>
              <a:spcAft>
                <a:spcPct val="0"/>
              </a:spcAft>
            </a:pPr>
            <a:r>
              <a:rPr lang="en-US" sz="5200" i="1" dirty="0">
                <a:solidFill>
                  <a:srgbClr val="000000"/>
                </a:solidFill>
              </a:rPr>
              <a:t>FOCUS </a:t>
            </a:r>
            <a:r>
              <a:rPr lang="en-US" sz="5200" i="1" dirty="0" smtClean="0">
                <a:solidFill>
                  <a:srgbClr val="000000"/>
                </a:solidFill>
              </a:rPr>
              <a:t>QUESTION</a:t>
            </a:r>
            <a:endParaRPr lang="en-US" sz="2000" i="1" dirty="0" smtClean="0">
              <a:solidFill>
                <a:srgbClr val="000000"/>
              </a:solidFill>
            </a:endParaRPr>
          </a:p>
          <a:p>
            <a:pPr marL="457200" indent="-457200" algn="ctr" defTabSz="381000" eaLnBrk="0" fontAlgn="base" hangingPunct="0">
              <a:spcBef>
                <a:spcPct val="0"/>
              </a:spcBef>
              <a:spcAft>
                <a:spcPct val="0"/>
              </a:spcAft>
            </a:pPr>
            <a:endParaRPr lang="en-US" dirty="0">
              <a:solidFill>
                <a:srgbClr val="000000"/>
              </a:solidFill>
            </a:endParaRPr>
          </a:p>
          <a:p>
            <a:pPr marL="457200" indent="-457200" defTabSz="381000" eaLnBrk="0" fontAlgn="base" hangingPunct="0">
              <a:spcBef>
                <a:spcPct val="0"/>
              </a:spcBef>
              <a:spcAft>
                <a:spcPct val="0"/>
              </a:spcAft>
              <a:buFontTx/>
              <a:buAutoNum type="arabicPeriod"/>
            </a:pPr>
            <a:r>
              <a:rPr lang="en-US" sz="3100" dirty="0">
                <a:solidFill>
                  <a:srgbClr val="000000"/>
                </a:solidFill>
              </a:rPr>
              <a:t>Formulate your response to the question </a:t>
            </a:r>
            <a:r>
              <a:rPr lang="en-US" sz="3100" b="1" dirty="0">
                <a:solidFill>
                  <a:srgbClr val="000000"/>
                </a:solidFill>
              </a:rPr>
              <a:t>individually</a:t>
            </a:r>
          </a:p>
          <a:p>
            <a:pPr marL="457200" indent="-457200" defTabSz="381000" eaLnBrk="0" fontAlgn="base" hangingPunct="0">
              <a:spcBef>
                <a:spcPct val="0"/>
              </a:spcBef>
              <a:spcAft>
                <a:spcPct val="0"/>
              </a:spcAft>
              <a:buFontTx/>
              <a:buAutoNum type="arabicPeriod"/>
            </a:pPr>
            <a:r>
              <a:rPr lang="en-US" sz="3100" dirty="0">
                <a:solidFill>
                  <a:srgbClr val="000000"/>
                </a:solidFill>
              </a:rPr>
              <a:t>Share your answer with a partner</a:t>
            </a:r>
          </a:p>
          <a:p>
            <a:pPr marL="457200" indent="-457200" defTabSz="381000" eaLnBrk="0" fontAlgn="base" hangingPunct="0">
              <a:spcBef>
                <a:spcPct val="0"/>
              </a:spcBef>
              <a:spcAft>
                <a:spcPct val="0"/>
              </a:spcAft>
              <a:buFontTx/>
              <a:buAutoNum type="arabicPeriod"/>
            </a:pPr>
            <a:r>
              <a:rPr lang="en-US" sz="3100" dirty="0">
                <a:solidFill>
                  <a:srgbClr val="000000"/>
                </a:solidFill>
              </a:rPr>
              <a:t>Listen carefully to your partner's answer</a:t>
            </a:r>
          </a:p>
          <a:p>
            <a:pPr marL="457200" indent="-457200" defTabSz="381000" eaLnBrk="0" fontAlgn="base" hangingPunct="0">
              <a:spcBef>
                <a:spcPct val="0"/>
              </a:spcBef>
              <a:spcAft>
                <a:spcPct val="0"/>
              </a:spcAft>
              <a:buFontTx/>
              <a:buAutoNum type="arabicPeriod"/>
            </a:pPr>
            <a:r>
              <a:rPr lang="en-US" sz="3100" dirty="0">
                <a:solidFill>
                  <a:srgbClr val="000000"/>
                </a:solidFill>
              </a:rPr>
              <a:t>Work together to Create a new answer through discussion</a:t>
            </a:r>
          </a:p>
        </p:txBody>
      </p:sp>
    </p:spTree>
    <p:extLst>
      <p:ext uri="{BB962C8B-B14F-4D97-AF65-F5344CB8AC3E}">
        <p14:creationId xmlns:p14="http://schemas.microsoft.com/office/powerpoint/2010/main" val="42193255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75054FD-1427-4F03-AD98-BA355D047967}" type="slidenum">
              <a:rPr lang="en-US">
                <a:solidFill>
                  <a:srgbClr val="000000"/>
                </a:solidFill>
              </a:rPr>
              <a:pPr/>
              <a:t>4</a:t>
            </a:fld>
            <a:endParaRPr lang="en-US">
              <a:solidFill>
                <a:srgbClr val="000000"/>
              </a:solidFill>
            </a:endParaRPr>
          </a:p>
        </p:txBody>
      </p:sp>
      <p:sp>
        <p:nvSpPr>
          <p:cNvPr id="334850" name="Rectangle 2"/>
          <p:cNvSpPr>
            <a:spLocks noGrp="1" noChangeArrowheads="1"/>
          </p:cNvSpPr>
          <p:nvPr>
            <p:ph type="title"/>
          </p:nvPr>
        </p:nvSpPr>
        <p:spPr>
          <a:xfrm>
            <a:off x="685800" y="-76200"/>
            <a:ext cx="7772400" cy="1143000"/>
          </a:xfrm>
        </p:spPr>
        <p:txBody>
          <a:bodyPr/>
          <a:lstStyle/>
          <a:p>
            <a:r>
              <a:rPr lang="en-US" sz="4000" dirty="0" smtClean="0"/>
              <a:t>Workshop </a:t>
            </a:r>
            <a:r>
              <a:rPr lang="en-US" sz="4000" dirty="0"/>
              <a:t>Objectives</a:t>
            </a:r>
            <a:endParaRPr lang="en-US" sz="3200" dirty="0"/>
          </a:p>
        </p:txBody>
      </p:sp>
      <p:sp>
        <p:nvSpPr>
          <p:cNvPr id="334851" name="Rectangle 3"/>
          <p:cNvSpPr>
            <a:spLocks noGrp="1" noChangeArrowheads="1"/>
          </p:cNvSpPr>
          <p:nvPr>
            <p:ph type="body" idx="1"/>
          </p:nvPr>
        </p:nvSpPr>
        <p:spPr>
          <a:xfrm>
            <a:off x="381000" y="838200"/>
            <a:ext cx="8382000" cy="2286000"/>
          </a:xfrm>
        </p:spPr>
        <p:txBody>
          <a:bodyPr/>
          <a:lstStyle/>
          <a:p>
            <a:pPr>
              <a:lnSpc>
                <a:spcPct val="80000"/>
              </a:lnSpc>
            </a:pPr>
            <a:r>
              <a:rPr lang="en-US" sz="2800" dirty="0"/>
              <a:t>Participants will be able to :</a:t>
            </a:r>
          </a:p>
          <a:p>
            <a:pPr lvl="1">
              <a:lnSpc>
                <a:spcPct val="80000"/>
              </a:lnSpc>
            </a:pPr>
            <a:r>
              <a:rPr lang="en-US" sz="2400" dirty="0"/>
              <a:t>Describe </a:t>
            </a:r>
            <a:r>
              <a:rPr lang="en-US" sz="2400" dirty="0" smtClean="0"/>
              <a:t>key features </a:t>
            </a:r>
            <a:r>
              <a:rPr lang="en-US" sz="2400" dirty="0"/>
              <a:t>of </a:t>
            </a:r>
            <a:r>
              <a:rPr lang="en-US" sz="2400" dirty="0" smtClean="0"/>
              <a:t>evidence-based instruction and effective, interactive strategies for facilitating learning</a:t>
            </a:r>
          </a:p>
          <a:p>
            <a:pPr lvl="1">
              <a:lnSpc>
                <a:spcPct val="80000"/>
              </a:lnSpc>
            </a:pPr>
            <a:r>
              <a:rPr lang="en-US" sz="2400" dirty="0" smtClean="0"/>
              <a:t>Summarize key elements of Course Design Foundations</a:t>
            </a:r>
          </a:p>
          <a:p>
            <a:pPr lvl="2">
              <a:lnSpc>
                <a:spcPct val="80000"/>
              </a:lnSpc>
            </a:pPr>
            <a:r>
              <a:rPr lang="en-US" sz="2000" i="1" dirty="0" smtClean="0"/>
              <a:t>How People Learn (HPL)</a:t>
            </a:r>
            <a:endParaRPr lang="en-US" sz="2000" dirty="0" smtClean="0"/>
          </a:p>
          <a:p>
            <a:pPr lvl="2"/>
            <a:r>
              <a:rPr lang="en-US" sz="2000" i="1" dirty="0" smtClean="0">
                <a:solidFill>
                  <a:srgbClr val="000000"/>
                </a:solidFill>
              </a:rPr>
              <a:t>Understanding by Design </a:t>
            </a:r>
            <a:r>
              <a:rPr lang="en-US" sz="2000" dirty="0" smtClean="0">
                <a:solidFill>
                  <a:srgbClr val="000000"/>
                </a:solidFill>
              </a:rPr>
              <a:t>(</a:t>
            </a:r>
            <a:r>
              <a:rPr lang="en-US" sz="2000" dirty="0" err="1" smtClean="0">
                <a:solidFill>
                  <a:srgbClr val="000000"/>
                </a:solidFill>
              </a:rPr>
              <a:t>UbD</a:t>
            </a:r>
            <a:r>
              <a:rPr lang="en-US" sz="2000" dirty="0" smtClean="0">
                <a:solidFill>
                  <a:srgbClr val="000000"/>
                </a:solidFill>
              </a:rPr>
              <a:t>) process – Content (outcomes) – Assessment – Pedagogy</a:t>
            </a:r>
          </a:p>
          <a:p>
            <a:pPr lvl="1"/>
            <a:r>
              <a:rPr lang="en-US" sz="2400" dirty="0" smtClean="0">
                <a:solidFill>
                  <a:srgbClr val="000000"/>
                </a:solidFill>
              </a:rPr>
              <a:t>Explain key features of and rationale </a:t>
            </a:r>
            <a:r>
              <a:rPr lang="en-US" sz="2400" dirty="0">
                <a:solidFill>
                  <a:srgbClr val="000000"/>
                </a:solidFill>
              </a:rPr>
              <a:t>for </a:t>
            </a:r>
            <a:r>
              <a:rPr lang="en-US" sz="2400" dirty="0" smtClean="0">
                <a:solidFill>
                  <a:srgbClr val="000000"/>
                </a:solidFill>
              </a:rPr>
              <a:t>Pedagogies of Engagement – Cooperative Learning and Challenge-Based learning</a:t>
            </a:r>
            <a:endParaRPr lang="en-US" sz="2400" dirty="0">
              <a:solidFill>
                <a:srgbClr val="000000"/>
              </a:solidFill>
            </a:endParaRPr>
          </a:p>
          <a:p>
            <a:pPr lvl="1"/>
            <a:r>
              <a:rPr lang="en-US" sz="2400" dirty="0" smtClean="0">
                <a:solidFill>
                  <a:srgbClr val="000000"/>
                </a:solidFill>
              </a:rPr>
              <a:t>Identify </a:t>
            </a:r>
            <a:r>
              <a:rPr lang="en-US" sz="2400" dirty="0">
                <a:solidFill>
                  <a:srgbClr val="000000"/>
                </a:solidFill>
              </a:rPr>
              <a:t>connections between cooperative learning and desired outcomes of courses and programs</a:t>
            </a:r>
          </a:p>
          <a:p>
            <a:pPr>
              <a:lnSpc>
                <a:spcPct val="80000"/>
              </a:lnSpc>
            </a:pPr>
            <a:r>
              <a:rPr lang="en-US" sz="2800" dirty="0"/>
              <a:t>Participants will begin applying key elements to the design on a course, class session or learning module </a:t>
            </a:r>
          </a:p>
        </p:txBody>
      </p:sp>
    </p:spTree>
    <p:extLst>
      <p:ext uri="{BB962C8B-B14F-4D97-AF65-F5344CB8AC3E}">
        <p14:creationId xmlns:p14="http://schemas.microsoft.com/office/powerpoint/2010/main" val="71485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p:spPr>
        <p:txBody>
          <a:bodyPr/>
          <a:lstStyle/>
          <a:p>
            <a:fld id="{AFC08929-0951-478C-9110-BF5D4D1F491F}" type="slidenum">
              <a:rPr lang="en-US" smtClean="0">
                <a:solidFill>
                  <a:srgbClr val="000000"/>
                </a:solidFill>
              </a:rPr>
              <a:pPr/>
              <a:t>40</a:t>
            </a:fld>
            <a:endParaRPr lang="en-US" smtClean="0">
              <a:solidFill>
                <a:srgbClr val="000000"/>
              </a:solidFill>
            </a:endParaRPr>
          </a:p>
        </p:txBody>
      </p:sp>
      <p:sp>
        <p:nvSpPr>
          <p:cNvPr id="62467" name="Text Box 2"/>
          <p:cNvSpPr txBox="1">
            <a:spLocks noChangeArrowheads="1"/>
          </p:cNvSpPr>
          <p:nvPr/>
        </p:nvSpPr>
        <p:spPr bwMode="auto">
          <a:xfrm>
            <a:off x="228600" y="152400"/>
            <a:ext cx="8382000" cy="643253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000" dirty="0">
                <a:solidFill>
                  <a:srgbClr val="000000"/>
                </a:solidFill>
              </a:rPr>
              <a:t>Informal CL (Book Ends on a Class Session) with Concept Tests</a:t>
            </a:r>
          </a:p>
          <a:p>
            <a:pPr defTabSz="381000" eaLnBrk="0" fontAlgn="base" hangingPunct="0">
              <a:spcBef>
                <a:spcPct val="0"/>
              </a:spcBef>
              <a:spcAft>
                <a:spcPct val="0"/>
              </a:spcAft>
            </a:pPr>
            <a:r>
              <a:rPr lang="en-US" sz="2000" dirty="0">
                <a:solidFill>
                  <a:srgbClr val="000000"/>
                </a:solidFill>
              </a:rPr>
              <a:t>	</a:t>
            </a:r>
          </a:p>
          <a:p>
            <a:pPr defTabSz="381000" eaLnBrk="0" fontAlgn="base" hangingPunct="0">
              <a:spcBef>
                <a:spcPct val="0"/>
              </a:spcBef>
              <a:spcAft>
                <a:spcPct val="0"/>
              </a:spcAft>
            </a:pPr>
            <a:r>
              <a:rPr lang="en-US" sz="2000" u="sng" dirty="0">
                <a:solidFill>
                  <a:srgbClr val="000000"/>
                </a:solidFill>
              </a:rPr>
              <a:t>Physics</a:t>
            </a:r>
            <a:r>
              <a:rPr lang="en-US" sz="2000" dirty="0">
                <a:solidFill>
                  <a:srgbClr val="000000"/>
                </a:solidFill>
              </a:rPr>
              <a:t> </a:t>
            </a:r>
          </a:p>
          <a:p>
            <a:pPr defTabSz="381000" eaLnBrk="0" fontAlgn="base" hangingPunct="0">
              <a:spcBef>
                <a:spcPct val="0"/>
              </a:spcBef>
              <a:spcAft>
                <a:spcPct val="0"/>
              </a:spcAft>
            </a:pPr>
            <a:r>
              <a:rPr lang="en-US" sz="2000" dirty="0">
                <a:solidFill>
                  <a:srgbClr val="000000"/>
                </a:solidFill>
              </a:rPr>
              <a:t>	</a:t>
            </a:r>
            <a:endParaRPr lang="en-US" sz="2000" dirty="0" smtClean="0">
              <a:solidFill>
                <a:srgbClr val="000000"/>
              </a:solidFill>
            </a:endParaRPr>
          </a:p>
          <a:p>
            <a:pPr defTabSz="381000" eaLnBrk="0" fontAlgn="base" hangingPunct="0">
              <a:spcBef>
                <a:spcPct val="0"/>
              </a:spcBef>
              <a:spcAft>
                <a:spcPct val="0"/>
              </a:spcAft>
            </a:pPr>
            <a:r>
              <a:rPr lang="en-US" sz="2000" dirty="0" smtClean="0">
                <a:solidFill>
                  <a:srgbClr val="000000"/>
                </a:solidFill>
              </a:rPr>
              <a:t>	Eric Mazur - Harvard </a:t>
            </a:r>
            <a:r>
              <a:rPr lang="en-US" sz="2000" dirty="0" smtClean="0">
                <a:solidFill>
                  <a:srgbClr val="000000"/>
                </a:solidFill>
                <a:latin typeface="WP TypographicSymbols" pitchFamily="2" charset="0"/>
              </a:rPr>
              <a:t>– </a:t>
            </a:r>
            <a:r>
              <a:rPr lang="en-US" sz="2000" dirty="0" smtClean="0">
                <a:solidFill>
                  <a:srgbClr val="000000"/>
                </a:solidFill>
              </a:rPr>
              <a:t>http://galileo.harvard.edu</a:t>
            </a:r>
          </a:p>
          <a:p>
            <a:pPr defTabSz="381000" eaLnBrk="0" fontAlgn="base" hangingPunct="0">
              <a:spcBef>
                <a:spcPct val="0"/>
              </a:spcBef>
              <a:spcAft>
                <a:spcPct val="0"/>
              </a:spcAft>
            </a:pPr>
            <a:r>
              <a:rPr lang="en-US" sz="2000" dirty="0">
                <a:solidFill>
                  <a:srgbClr val="000000"/>
                </a:solidFill>
              </a:rPr>
              <a:t>		Peer Instruction – </a:t>
            </a:r>
            <a:r>
              <a:rPr lang="en-US" sz="1600" dirty="0">
                <a:solidFill>
                  <a:srgbClr val="000000"/>
                </a:solidFill>
              </a:rPr>
              <a:t>http://</a:t>
            </a:r>
            <a:r>
              <a:rPr lang="en-US" sz="1600" dirty="0" smtClean="0">
                <a:solidFill>
                  <a:srgbClr val="000000"/>
                </a:solidFill>
              </a:rPr>
              <a:t>mazur.harvard.edu/research/detailspage.php?rowid=8</a:t>
            </a:r>
          </a:p>
          <a:p>
            <a:pPr defTabSz="381000" eaLnBrk="0" fontAlgn="base" hangingPunct="0">
              <a:spcBef>
                <a:spcPct val="0"/>
              </a:spcBef>
              <a:spcAft>
                <a:spcPct val="0"/>
              </a:spcAft>
            </a:pPr>
            <a:r>
              <a:rPr lang="en-US" sz="2000" dirty="0">
                <a:solidFill>
                  <a:srgbClr val="000000"/>
                </a:solidFill>
              </a:rPr>
              <a:t>	Richard Hake – http://www.physics.indiana.edu/~hake/</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a:solidFill>
                  <a:srgbClr val="000000"/>
                </a:solidFill>
              </a:rPr>
              <a:t>Chemistry</a:t>
            </a:r>
            <a:r>
              <a:rPr lang="en-US" sz="2000" dirty="0">
                <a:solidFill>
                  <a:srgbClr val="000000"/>
                </a:solidFill>
              </a:rPr>
              <a:t> </a:t>
            </a:r>
          </a:p>
          <a:p>
            <a:pPr defTabSz="381000" eaLnBrk="0" fontAlgn="base" hangingPunct="0">
              <a:spcBef>
                <a:spcPct val="0"/>
              </a:spcBef>
              <a:spcAft>
                <a:spcPct val="0"/>
              </a:spcAft>
            </a:pPr>
            <a:r>
              <a:rPr lang="en-US" sz="2000" dirty="0">
                <a:solidFill>
                  <a:srgbClr val="000000"/>
                </a:solidFill>
              </a:rPr>
              <a:t>	Chemistry </a:t>
            </a:r>
            <a:r>
              <a:rPr lang="en-US" sz="2000" dirty="0" err="1">
                <a:solidFill>
                  <a:srgbClr val="000000"/>
                </a:solidFill>
              </a:rPr>
              <a:t>ConcepTests</a:t>
            </a:r>
            <a:r>
              <a:rPr lang="en-US" sz="2000" dirty="0">
                <a:solidFill>
                  <a:srgbClr val="000000"/>
                </a:solidFill>
              </a:rPr>
              <a:t> - UW Madison </a:t>
            </a:r>
            <a:r>
              <a:rPr lang="en-US" sz="2000" dirty="0" smtClean="0">
                <a:solidFill>
                  <a:srgbClr val="000000"/>
                </a:solidFill>
              </a:rPr>
              <a:t>-  </a:t>
            </a:r>
            <a:r>
              <a:rPr lang="en-US" sz="2000" dirty="0">
                <a:solidFill>
                  <a:srgbClr val="000000"/>
                </a:solidFill>
              </a:rPr>
              <a:t>http://chemcollective.org/tests </a:t>
            </a:r>
            <a:endParaRPr lang="en-US" sz="2000" dirty="0" smtClean="0">
              <a:solidFill>
                <a:srgbClr val="000000"/>
              </a:solidFill>
            </a:endParaRPr>
          </a:p>
          <a:p>
            <a:pPr defTabSz="381000" eaLnBrk="0" fontAlgn="base" hangingPunct="0">
              <a:spcBef>
                <a:spcPct val="0"/>
              </a:spcBef>
              <a:spcAft>
                <a:spcPct val="0"/>
              </a:spcAft>
            </a:pPr>
            <a:r>
              <a:rPr lang="en-US" sz="2000" dirty="0" smtClean="0">
                <a:solidFill>
                  <a:srgbClr val="000000"/>
                </a:solidFill>
              </a:rPr>
              <a:t>		Video</a:t>
            </a:r>
            <a:r>
              <a:rPr lang="en-US" sz="2000" dirty="0">
                <a:solidFill>
                  <a:srgbClr val="000000"/>
                </a:solidFill>
              </a:rPr>
              <a:t>: Making Lectures Interactive with </a:t>
            </a:r>
            <a:r>
              <a:rPr lang="en-US" sz="2000" dirty="0" err="1" smtClean="0">
                <a:solidFill>
                  <a:srgbClr val="000000"/>
                </a:solidFill>
              </a:rPr>
              <a:t>ConcepTests</a:t>
            </a:r>
            <a:endParaRPr lang="en-US" sz="2000" dirty="0" smtClean="0">
              <a:solidFill>
                <a:srgbClr val="000000"/>
              </a:solidFill>
            </a:endParaRPr>
          </a:p>
          <a:p>
            <a:pPr defTabSz="381000" eaLnBrk="0" fontAlgn="base" hangingPunct="0">
              <a:spcBef>
                <a:spcPct val="0"/>
              </a:spcBef>
              <a:spcAft>
                <a:spcPct val="0"/>
              </a:spcAft>
            </a:pPr>
            <a:r>
              <a:rPr lang="en-US" dirty="0" smtClean="0">
                <a:solidFill>
                  <a:srgbClr val="000000"/>
                </a:solidFill>
              </a:rPr>
              <a:t>		http</a:t>
            </a:r>
            <a:r>
              <a:rPr lang="en-US" dirty="0">
                <a:solidFill>
                  <a:srgbClr val="000000"/>
                </a:solidFill>
              </a:rPr>
              <a:t>://www.wcer.wisc.edu/archive/cl1/flag/cat/contests/contests7.htm</a:t>
            </a:r>
          </a:p>
          <a:p>
            <a:pPr defTabSz="381000" eaLnBrk="0" fontAlgn="base" hangingPunct="0">
              <a:spcBef>
                <a:spcPct val="0"/>
              </a:spcBef>
              <a:spcAft>
                <a:spcPct val="0"/>
              </a:spcAft>
            </a:pPr>
            <a:r>
              <a:rPr lang="en-US" sz="2000" dirty="0">
                <a:solidFill>
                  <a:srgbClr val="000000"/>
                </a:solidFill>
              </a:rPr>
              <a:t>	</a:t>
            </a:r>
            <a:r>
              <a:rPr lang="en-US" sz="2000" dirty="0" err="1">
                <a:solidFill>
                  <a:srgbClr val="000000"/>
                </a:solidFill>
              </a:rPr>
              <a:t>ModularChem</a:t>
            </a:r>
            <a:r>
              <a:rPr lang="en-US" sz="2000" dirty="0">
                <a:solidFill>
                  <a:srgbClr val="000000"/>
                </a:solidFill>
              </a:rPr>
              <a:t> Consortium </a:t>
            </a:r>
            <a:r>
              <a:rPr lang="en-US" sz="2000" dirty="0">
                <a:solidFill>
                  <a:srgbClr val="000000"/>
                </a:solidFill>
                <a:latin typeface="WP TypographicSymbols" pitchFamily="2" charset="0"/>
              </a:rPr>
              <a:t>– </a:t>
            </a:r>
            <a:r>
              <a:rPr lang="en-US" sz="2000" dirty="0">
                <a:solidFill>
                  <a:srgbClr val="000000"/>
                </a:solidFill>
              </a:rPr>
              <a:t>http://chemconnections.org</a:t>
            </a:r>
            <a:r>
              <a:rPr lang="en-US" sz="2000" dirty="0" smtClean="0">
                <a:solidFill>
                  <a:srgbClr val="000000"/>
                </a:solidFill>
              </a:rPr>
              <a:t>/</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smtClean="0">
                <a:solidFill>
                  <a:srgbClr val="000000"/>
                </a:solidFill>
              </a:rPr>
              <a:t>STEMTEC</a:t>
            </a:r>
            <a:r>
              <a:rPr lang="en-US" sz="2000" dirty="0" smtClean="0">
                <a:solidFill>
                  <a:srgbClr val="000000"/>
                </a:solidFill>
              </a:rPr>
              <a:t> - </a:t>
            </a:r>
            <a:r>
              <a:rPr lang="en-US" sz="2000" dirty="0">
                <a:solidFill>
                  <a:srgbClr val="000000"/>
                </a:solidFill>
              </a:rPr>
              <a:t>http://k12s.phast.umass.edu/stemtec/</a:t>
            </a:r>
          </a:p>
          <a:p>
            <a:pPr defTabSz="381000" eaLnBrk="0" fontAlgn="base" hangingPunct="0">
              <a:spcBef>
                <a:spcPct val="0"/>
              </a:spcBef>
              <a:spcAft>
                <a:spcPct val="0"/>
              </a:spcAft>
            </a:pPr>
            <a:r>
              <a:rPr lang="en-US" sz="2000" dirty="0" smtClean="0">
                <a:solidFill>
                  <a:srgbClr val="000000"/>
                </a:solidFill>
              </a:rPr>
              <a:t>Video</a:t>
            </a:r>
            <a:r>
              <a:rPr lang="en-US" sz="2000" dirty="0">
                <a:solidFill>
                  <a:srgbClr val="000000"/>
                </a:solidFill>
              </a:rPr>
              <a:t>: How Change Happens: Breaking the </a:t>
            </a:r>
            <a:r>
              <a:rPr lang="en-US" sz="2000" dirty="0">
                <a:solidFill>
                  <a:srgbClr val="000000"/>
                </a:solidFill>
                <a:latin typeface="WP TypographicSymbols" pitchFamily="2" charset="0"/>
              </a:rPr>
              <a:t>“</a:t>
            </a:r>
            <a:r>
              <a:rPr lang="en-US" sz="2000" dirty="0">
                <a:solidFill>
                  <a:srgbClr val="000000"/>
                </a:solidFill>
              </a:rPr>
              <a:t>Teach as You Were Taught</a:t>
            </a:r>
            <a:r>
              <a:rPr lang="en-US" sz="2000" dirty="0">
                <a:solidFill>
                  <a:srgbClr val="000000"/>
                </a:solidFill>
                <a:latin typeface="WP TypographicSymbols" pitchFamily="2" charset="0"/>
              </a:rPr>
              <a:t>”</a:t>
            </a:r>
            <a:r>
              <a:rPr lang="en-US" sz="2000" dirty="0">
                <a:solidFill>
                  <a:srgbClr val="000000"/>
                </a:solidFill>
              </a:rPr>
              <a:t> Cycle </a:t>
            </a:r>
            <a:r>
              <a:rPr lang="en-US" sz="2000" dirty="0">
                <a:solidFill>
                  <a:srgbClr val="000000"/>
                </a:solidFill>
                <a:latin typeface="WP TypographicSymbols" pitchFamily="2" charset="0"/>
              </a:rPr>
              <a:t>– </a:t>
            </a:r>
            <a:r>
              <a:rPr lang="en-US" sz="2000" dirty="0">
                <a:solidFill>
                  <a:srgbClr val="000000"/>
                </a:solidFill>
              </a:rPr>
              <a:t>Films for the Humanities &amp; Sciences – www.films.com</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smtClean="0">
                <a:solidFill>
                  <a:srgbClr val="000000"/>
                </a:solidFill>
              </a:rPr>
              <a:t>Harvard – Derek Bok Center </a:t>
            </a:r>
            <a:endParaRPr lang="en-US" sz="2000" u="sng" dirty="0">
              <a:solidFill>
                <a:srgbClr val="000000"/>
              </a:solidFill>
            </a:endParaRPr>
          </a:p>
          <a:p>
            <a:pPr defTabSz="381000" eaLnBrk="0" fontAlgn="base" hangingPunct="0">
              <a:spcBef>
                <a:spcPct val="0"/>
              </a:spcBef>
              <a:spcAft>
                <a:spcPct val="0"/>
              </a:spcAft>
            </a:pPr>
            <a:r>
              <a:rPr lang="en-US" dirty="0">
                <a:solidFill>
                  <a:srgbClr val="000000"/>
                </a:solidFill>
              </a:rPr>
              <a:t>Thinking Together &amp; From Questions to </a:t>
            </a:r>
            <a:r>
              <a:rPr lang="en-US" dirty="0" smtClean="0">
                <a:solidFill>
                  <a:srgbClr val="000000"/>
                </a:solidFill>
              </a:rPr>
              <a:t>Concepts: </a:t>
            </a:r>
            <a:r>
              <a:rPr lang="en-US" dirty="0">
                <a:solidFill>
                  <a:srgbClr val="000000"/>
                </a:solidFill>
              </a:rPr>
              <a:t>Interactive Teaching in </a:t>
            </a:r>
            <a:r>
              <a:rPr lang="en-US" dirty="0" smtClean="0">
                <a:solidFill>
                  <a:srgbClr val="000000"/>
                </a:solidFill>
              </a:rPr>
              <a:t>Physics</a:t>
            </a:r>
            <a:r>
              <a:rPr lang="en-US" sz="2000" dirty="0" smtClean="0">
                <a:solidFill>
                  <a:srgbClr val="000000"/>
                </a:solidFill>
              </a:rPr>
              <a:t> </a:t>
            </a:r>
            <a:r>
              <a:rPr lang="en-US" sz="2000" dirty="0" smtClean="0">
                <a:solidFill>
                  <a:srgbClr val="000000"/>
                </a:solidFill>
                <a:latin typeface="WP TypographicSymbols" pitchFamily="2" charset="0"/>
              </a:rPr>
              <a:t>– </a:t>
            </a:r>
            <a:r>
              <a:rPr lang="en-US" sz="2000" dirty="0">
                <a:solidFill>
                  <a:srgbClr val="000000"/>
                </a:solidFill>
              </a:rPr>
              <a:t>http://bokcenter.harvard.edu/</a:t>
            </a:r>
            <a:endParaRPr lang="en-US" sz="2400" dirty="0">
              <a:solidFill>
                <a:srgbClr val="000000"/>
              </a:solidFill>
            </a:endParaRPr>
          </a:p>
        </p:txBody>
      </p:sp>
    </p:spTree>
    <p:extLst>
      <p:ext uri="{BB962C8B-B14F-4D97-AF65-F5344CB8AC3E}">
        <p14:creationId xmlns:p14="http://schemas.microsoft.com/office/powerpoint/2010/main" val="2812682937"/>
      </p:ext>
    </p:extLst>
  </p:cSld>
  <p:clrMapOvr>
    <a:masterClrMapping/>
  </p:clrMapOvr>
  <p:transition advClick="0">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4" cstate="print"/>
          <a:srcRect/>
          <a:stretch>
            <a:fillRect/>
          </a:stretch>
        </p:blipFill>
        <p:spPr bwMode="auto">
          <a:xfrm>
            <a:off x="76201" y="381001"/>
            <a:ext cx="2269067" cy="3048000"/>
          </a:xfrm>
          <a:prstGeom prst="rect">
            <a:avLst/>
          </a:prstGeom>
          <a:noFill/>
          <a:ln w="9525">
            <a:noFill/>
            <a:miter lim="800000"/>
            <a:headEnd/>
            <a:tailEnd/>
          </a:ln>
        </p:spPr>
      </p:pic>
      <p:sp>
        <p:nvSpPr>
          <p:cNvPr id="214020" name="Rectangle 4"/>
          <p:cNvSpPr>
            <a:spLocks noChangeArrowheads="1"/>
          </p:cNvSpPr>
          <p:nvPr/>
        </p:nvSpPr>
        <p:spPr bwMode="auto">
          <a:xfrm>
            <a:off x="5257800" y="6100870"/>
            <a:ext cx="3657600" cy="757130"/>
          </a:xfrm>
          <a:prstGeom prst="rect">
            <a:avLst/>
          </a:prstGeom>
          <a:noFill/>
          <a:ln w="9525">
            <a:noFill/>
            <a:miter lim="800000"/>
            <a:headEnd/>
            <a:tailEnd/>
          </a:ln>
        </p:spPr>
        <p:txBody>
          <a:bodyPr wrap="square">
            <a:spAutoFit/>
          </a:bodyPr>
          <a:lstStyle/>
          <a:p>
            <a:pPr fontAlgn="base">
              <a:lnSpc>
                <a:spcPct val="80000"/>
              </a:lnSpc>
              <a:spcBef>
                <a:spcPct val="20000"/>
              </a:spcBef>
              <a:spcAft>
                <a:spcPct val="0"/>
              </a:spcAft>
              <a:buFontTx/>
              <a:buChar char="•"/>
            </a:pPr>
            <a:r>
              <a:rPr lang="en-US" dirty="0" err="1" smtClean="0">
                <a:solidFill>
                  <a:srgbClr val="000000"/>
                </a:solidFill>
                <a:hlinkClick r:id="rId5"/>
              </a:rPr>
              <a:t>Bransford</a:t>
            </a:r>
            <a:r>
              <a:rPr lang="en-US" dirty="0" smtClean="0">
                <a:solidFill>
                  <a:srgbClr val="000000"/>
                </a:solidFill>
                <a:hlinkClick r:id="rId5"/>
              </a:rPr>
              <a:t>, </a:t>
            </a:r>
            <a:r>
              <a:rPr lang="en-US" dirty="0" err="1" smtClean="0">
                <a:solidFill>
                  <a:srgbClr val="000000"/>
                </a:solidFill>
                <a:hlinkClick r:id="rId5"/>
              </a:rPr>
              <a:t>Vye</a:t>
            </a:r>
            <a:r>
              <a:rPr lang="en-US" dirty="0" smtClean="0">
                <a:solidFill>
                  <a:srgbClr val="000000"/>
                </a:solidFill>
                <a:hlinkClick r:id="rId5"/>
              </a:rPr>
              <a:t> and Bateman – Creating High Quality Learning Environments </a:t>
            </a:r>
            <a:endParaRPr lang="en-US" dirty="0" smtClean="0">
              <a:solidFill>
                <a:srgbClr val="000000"/>
              </a:solidFill>
            </a:endParaRPr>
          </a:p>
        </p:txBody>
      </p:sp>
      <p:pic>
        <p:nvPicPr>
          <p:cNvPr id="482306" name="Picture 2"/>
          <p:cNvPicPr>
            <a:picLocks noChangeAspect="1" noChangeArrowheads="1"/>
          </p:cNvPicPr>
          <p:nvPr/>
        </p:nvPicPr>
        <p:blipFill>
          <a:blip r:embed="rId6" cstate="print"/>
          <a:srcRect/>
          <a:stretch>
            <a:fillRect/>
          </a:stretch>
        </p:blipFill>
        <p:spPr bwMode="auto">
          <a:xfrm>
            <a:off x="1524000" y="2362200"/>
            <a:ext cx="2514600" cy="3751511"/>
          </a:xfrm>
          <a:prstGeom prst="rect">
            <a:avLst/>
          </a:prstGeom>
          <a:noFill/>
          <a:ln w="9525">
            <a:noFill/>
            <a:miter lim="800000"/>
            <a:headEnd/>
            <a:tailEnd/>
          </a:ln>
        </p:spPr>
      </p:pic>
      <p:pic>
        <p:nvPicPr>
          <p:cNvPr id="6" name="Picture 8"/>
          <p:cNvPicPr>
            <a:picLocks noChangeAspect="1" noChangeArrowheads="1"/>
          </p:cNvPicPr>
          <p:nvPr/>
        </p:nvPicPr>
        <p:blipFill>
          <a:blip r:embed="rId7" cstate="print"/>
          <a:srcRect l="36000" t="19231" r="22000" b="7692"/>
          <a:stretch>
            <a:fillRect/>
          </a:stretch>
        </p:blipFill>
        <p:spPr>
          <a:xfrm>
            <a:off x="4038600" y="381000"/>
            <a:ext cx="2209801" cy="3009092"/>
          </a:xfrm>
          <a:prstGeom prst="rect">
            <a:avLst/>
          </a:prstGeom>
        </p:spPr>
      </p:pic>
      <p:pic>
        <p:nvPicPr>
          <p:cNvPr id="214019" name="Picture 3" descr="knowpostsec"/>
          <p:cNvPicPr>
            <a:picLocks noChangeAspect="1" noChangeArrowheads="1"/>
          </p:cNvPicPr>
          <p:nvPr/>
        </p:nvPicPr>
        <p:blipFill>
          <a:blip r:embed="rId8" cstate="print"/>
          <a:srcRect/>
          <a:stretch>
            <a:fillRect/>
          </a:stretch>
        </p:blipFill>
        <p:spPr bwMode="auto">
          <a:xfrm>
            <a:off x="5943600" y="2362200"/>
            <a:ext cx="2828795" cy="3698544"/>
          </a:xfrm>
          <a:prstGeom prst="rect">
            <a:avLst/>
          </a:prstGeom>
          <a:noFill/>
          <a:ln w="9525">
            <a:noFill/>
            <a:miter lim="800000"/>
            <a:headEnd/>
            <a:tailEnd/>
          </a:ln>
        </p:spPr>
      </p:pic>
      <p:cxnSp>
        <p:nvCxnSpPr>
          <p:cNvPr id="8" name="Straight Arrow Connector 7"/>
          <p:cNvCxnSpPr/>
          <p:nvPr/>
        </p:nvCxnSpPr>
        <p:spPr>
          <a:xfrm>
            <a:off x="2209800" y="685800"/>
            <a:ext cx="3886200" cy="251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715000" y="2590800"/>
            <a:ext cx="381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33400" y="533400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219200" y="27432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779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0189" y="0"/>
            <a:ext cx="178220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1365637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17693"/>
            <a:ext cx="7205192" cy="6740307"/>
          </a:xfrm>
          <a:prstGeom prst="rect">
            <a:avLst/>
          </a:prstGeom>
          <a:noFill/>
        </p:spPr>
        <p:txBody>
          <a:bodyPr wrap="square" rtlCol="0">
            <a:spAutoFit/>
          </a:bodyPr>
          <a:lstStyle/>
          <a:p>
            <a:pPr marL="342900" indent="-342900">
              <a:buFont typeface="+mj-lt"/>
              <a:buAutoNum type="arabicPeriod"/>
            </a:pPr>
            <a:r>
              <a:rPr lang="en-US" sz="2400" dirty="0" smtClean="0">
                <a:solidFill>
                  <a:srgbClr val="000000"/>
                </a:solidFill>
              </a:rPr>
              <a:t>Students prior knowledge can help or hinder learning</a:t>
            </a:r>
          </a:p>
          <a:p>
            <a:pPr marL="342900" indent="-342900">
              <a:buFont typeface="+mj-lt"/>
              <a:buAutoNum type="arabicPeriod"/>
            </a:pPr>
            <a:r>
              <a:rPr lang="en-US" sz="2400" dirty="0" smtClean="0">
                <a:solidFill>
                  <a:srgbClr val="000000"/>
                </a:solidFill>
              </a:rPr>
              <a:t>How student organize knowledge influences how they learn and apply what they know</a:t>
            </a:r>
          </a:p>
          <a:p>
            <a:pPr marL="342900" indent="-342900">
              <a:buFont typeface="+mj-lt"/>
              <a:buAutoNum type="arabicPeriod"/>
            </a:pPr>
            <a:r>
              <a:rPr lang="en-US" sz="2400" dirty="0" smtClean="0">
                <a:solidFill>
                  <a:srgbClr val="000000"/>
                </a:solidFill>
              </a:rPr>
              <a:t>Students’ motivation determines, directs, and sustains what they do to learn</a:t>
            </a:r>
          </a:p>
          <a:p>
            <a:pPr marL="342900" indent="-342900">
              <a:buFont typeface="+mj-lt"/>
              <a:buAutoNum type="arabicPeriod"/>
            </a:pPr>
            <a:r>
              <a:rPr lang="en-US" sz="2400" dirty="0" smtClean="0">
                <a:solidFill>
                  <a:srgbClr val="000000"/>
                </a:solidFill>
              </a:rPr>
              <a:t>To develop mastery, students must acquire component skills, practice integrating them, and know when to apply what they have learned </a:t>
            </a:r>
          </a:p>
          <a:p>
            <a:pPr marL="342900" indent="-342900">
              <a:buFont typeface="+mj-lt"/>
              <a:buAutoNum type="arabicPeriod"/>
            </a:pPr>
            <a:r>
              <a:rPr lang="en-US" sz="2400" dirty="0" smtClean="0">
                <a:solidFill>
                  <a:srgbClr val="000000"/>
                </a:solidFill>
              </a:rPr>
              <a:t>Goal-directed practice coupled with targeted feedback enhances the quality of students’ learning</a:t>
            </a:r>
          </a:p>
          <a:p>
            <a:pPr marL="342900" indent="-342900">
              <a:buFont typeface="+mj-lt"/>
              <a:buAutoNum type="arabicPeriod"/>
            </a:pPr>
            <a:r>
              <a:rPr lang="en-US" sz="2400" dirty="0" smtClean="0">
                <a:solidFill>
                  <a:srgbClr val="000000"/>
                </a:solidFill>
              </a:rPr>
              <a:t>Students’ current level of development  interacts with the social, emotional, and intellectual climate of the course to impact learning</a:t>
            </a:r>
          </a:p>
          <a:p>
            <a:pPr marL="342900" indent="-342900">
              <a:buFont typeface="+mj-lt"/>
              <a:buAutoNum type="arabicPeriod"/>
            </a:pPr>
            <a:r>
              <a:rPr lang="en-US" sz="2400" dirty="0" smtClean="0">
                <a:solidFill>
                  <a:srgbClr val="000000"/>
                </a:solidFill>
              </a:rPr>
              <a:t>To become self-directed learners, students must learn to monitor and adjust their approach to learning</a:t>
            </a:r>
            <a:endParaRPr lang="en-US" sz="2400" dirty="0">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152401" y="533401"/>
            <a:ext cx="1379055" cy="2057400"/>
          </a:xfrm>
          <a:prstGeom prst="rect">
            <a:avLst/>
          </a:prstGeom>
          <a:noFill/>
          <a:ln w="9525">
            <a:noFill/>
            <a:miter lim="800000"/>
            <a:headEnd/>
            <a:tailEnd/>
          </a:ln>
        </p:spPr>
      </p:pic>
    </p:spTree>
    <p:extLst>
      <p:ext uri="{BB962C8B-B14F-4D97-AF65-F5344CB8AC3E}">
        <p14:creationId xmlns:p14="http://schemas.microsoft.com/office/powerpoint/2010/main" val="1593395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7" name="Picture 3"/>
          <p:cNvPicPr>
            <a:picLocks noChangeAspect="1" noChangeArrowheads="1"/>
          </p:cNvPicPr>
          <p:nvPr/>
        </p:nvPicPr>
        <p:blipFill>
          <a:blip r:embed="rId3" cstate="print"/>
          <a:srcRect l="16000" r="17332"/>
          <a:stretch>
            <a:fillRect/>
          </a:stretch>
        </p:blipFill>
        <p:spPr bwMode="auto">
          <a:xfrm>
            <a:off x="5791200" y="2057400"/>
            <a:ext cx="2819400" cy="4229100"/>
          </a:xfrm>
          <a:prstGeom prst="rect">
            <a:avLst/>
          </a:prstGeom>
          <a:noFill/>
          <a:ln w="9525">
            <a:noFill/>
            <a:miter lim="800000"/>
            <a:headEnd/>
            <a:tailEnd/>
          </a:ln>
        </p:spPr>
      </p:pic>
      <p:pic>
        <p:nvPicPr>
          <p:cNvPr id="398338" name="Picture 5"/>
          <p:cNvPicPr>
            <a:picLocks noChangeAspect="1" noChangeArrowheads="1"/>
          </p:cNvPicPr>
          <p:nvPr/>
        </p:nvPicPr>
        <p:blipFill>
          <a:blip r:embed="rId4" cstate="print"/>
          <a:srcRect/>
          <a:stretch>
            <a:fillRect/>
          </a:stretch>
        </p:blipFill>
        <p:spPr bwMode="auto">
          <a:xfrm>
            <a:off x="914400" y="152400"/>
            <a:ext cx="3119438" cy="4572000"/>
          </a:xfrm>
          <a:prstGeom prst="rect">
            <a:avLst/>
          </a:prstGeom>
          <a:noFill/>
          <a:ln w="9525">
            <a:noFill/>
            <a:miter lim="800000"/>
            <a:headEnd/>
            <a:tailEnd/>
          </a:ln>
        </p:spPr>
      </p:pic>
      <p:sp>
        <p:nvSpPr>
          <p:cNvPr id="398339" name="TextBox 7"/>
          <p:cNvSpPr txBox="1">
            <a:spLocks noChangeArrowheads="1"/>
          </p:cNvSpPr>
          <p:nvPr/>
        </p:nvSpPr>
        <p:spPr bwMode="auto">
          <a:xfrm>
            <a:off x="228600" y="4800600"/>
            <a:ext cx="5026025" cy="1384300"/>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0000"/>
                </a:solidFill>
                <a:cs typeface="Arial" charset="0"/>
              </a:rPr>
              <a:t>Innovation is the adoption </a:t>
            </a:r>
          </a:p>
          <a:p>
            <a:pPr fontAlgn="base">
              <a:spcBef>
                <a:spcPct val="0"/>
              </a:spcBef>
              <a:spcAft>
                <a:spcPct val="0"/>
              </a:spcAft>
            </a:pPr>
            <a:r>
              <a:rPr lang="en-US" sz="2800">
                <a:solidFill>
                  <a:srgbClr val="000000"/>
                </a:solidFill>
                <a:cs typeface="Arial" charset="0"/>
              </a:rPr>
              <a:t>of a new practice in a community</a:t>
            </a:r>
          </a:p>
          <a:p>
            <a:pPr fontAlgn="base">
              <a:spcBef>
                <a:spcPct val="0"/>
              </a:spcBef>
              <a:spcAft>
                <a:spcPct val="0"/>
              </a:spcAft>
            </a:pPr>
            <a:r>
              <a:rPr lang="en-US" sz="2800">
                <a:solidFill>
                  <a:srgbClr val="000000"/>
                </a:solidFill>
                <a:cs typeface="Arial" charset="0"/>
              </a:rPr>
              <a:t>- Denning &amp; Dunham (2010)</a:t>
            </a:r>
          </a:p>
        </p:txBody>
      </p:sp>
      <p:sp>
        <p:nvSpPr>
          <p:cNvPr id="2" name="TextBox 1"/>
          <p:cNvSpPr txBox="1"/>
          <p:nvPr/>
        </p:nvSpPr>
        <p:spPr>
          <a:xfrm>
            <a:off x="4267200" y="304800"/>
            <a:ext cx="4536114" cy="707886"/>
          </a:xfrm>
          <a:prstGeom prst="rect">
            <a:avLst/>
          </a:prstGeom>
          <a:noFill/>
        </p:spPr>
        <p:txBody>
          <a:bodyPr wrap="none" rtlCol="0">
            <a:spAutoFit/>
          </a:bodyPr>
          <a:lstStyle/>
          <a:p>
            <a:r>
              <a:rPr lang="en-US" sz="4000" dirty="0" smtClean="0"/>
              <a:t>Innovative Education</a:t>
            </a:r>
            <a:endParaRPr lang="en-US" sz="4000" dirty="0"/>
          </a:p>
        </p:txBody>
      </p:sp>
    </p:spTree>
    <p:extLst>
      <p:ext uri="{BB962C8B-B14F-4D97-AF65-F5344CB8AC3E}">
        <p14:creationId xmlns:p14="http://schemas.microsoft.com/office/powerpoint/2010/main" val="2570871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43000"/>
          </a:xfrm>
        </p:spPr>
        <p:txBody>
          <a:bodyPr/>
          <a:lstStyle/>
          <a:p>
            <a:r>
              <a:rPr lang="en-US" dirty="0" smtClean="0"/>
              <a:t>*Education Innovation</a:t>
            </a:r>
            <a:endParaRPr lang="en-US" dirty="0"/>
          </a:p>
        </p:txBody>
      </p:sp>
      <p:sp>
        <p:nvSpPr>
          <p:cNvPr id="4" name="Content Placeholder 3"/>
          <p:cNvSpPr>
            <a:spLocks noGrp="1"/>
          </p:cNvSpPr>
          <p:nvPr>
            <p:ph idx="1"/>
          </p:nvPr>
        </p:nvSpPr>
        <p:spPr>
          <a:xfrm>
            <a:off x="457200" y="1219200"/>
            <a:ext cx="8077200" cy="4267200"/>
          </a:xfrm>
        </p:spPr>
        <p:txBody>
          <a:bodyPr/>
          <a:lstStyle/>
          <a:p>
            <a:r>
              <a:rPr lang="en-US" sz="2800" dirty="0" smtClean="0"/>
              <a:t>Stories supported by evidence are essential for adoption of new practices</a:t>
            </a:r>
          </a:p>
          <a:p>
            <a:pPr lvl="1"/>
            <a:r>
              <a:rPr lang="en-US" sz="2400" dirty="0" smtClean="0"/>
              <a:t>Good ideas and/or insightful connections</a:t>
            </a:r>
          </a:p>
          <a:p>
            <a:pPr lvl="1"/>
            <a:r>
              <a:rPr lang="en-US" sz="2400" dirty="0" smtClean="0"/>
              <a:t>Supported by evidence</a:t>
            </a:r>
          </a:p>
          <a:p>
            <a:pPr lvl="1"/>
            <a:r>
              <a:rPr lang="en-US" sz="2400" dirty="0" smtClean="0"/>
              <a:t>Spread the word</a:t>
            </a:r>
          </a:p>
          <a:p>
            <a:pPr lvl="1"/>
            <a:r>
              <a:rPr lang="en-US" sz="2400" dirty="0" smtClean="0"/>
              <a:t>Patience and persistence</a:t>
            </a:r>
          </a:p>
          <a:p>
            <a:r>
              <a:rPr lang="en-US" sz="2800" dirty="0" smtClean="0"/>
              <a:t>Cooperative learning took over 25 years to become widely practiced in higher education</a:t>
            </a:r>
          </a:p>
          <a:p>
            <a:r>
              <a:rPr lang="en-US" sz="2800" b="1" dirty="0" smtClean="0"/>
              <a:t>We can’t wait 25 years for YOUR innovations to become widely practiced!</a:t>
            </a:r>
          </a:p>
        </p:txBody>
      </p:sp>
      <p:sp>
        <p:nvSpPr>
          <p:cNvPr id="2" name="Footer Placeholder 1"/>
          <p:cNvSpPr>
            <a:spLocks noGrp="1"/>
          </p:cNvSpPr>
          <p:nvPr>
            <p:ph type="ftr" sz="quarter" idx="11"/>
          </p:nvPr>
        </p:nvSpPr>
        <p:spPr/>
        <p:txBody>
          <a:bodyPr/>
          <a:lstStyle/>
          <a:p>
            <a:fld id="{162DD39F-77A1-481C-9640-AB4D1801EE09}"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162738541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76" t="11134" r="30776"/>
          <a:stretch/>
        </p:blipFill>
        <p:spPr bwMode="auto">
          <a:xfrm>
            <a:off x="172995" y="626074"/>
            <a:ext cx="4308390" cy="554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0" y="146217"/>
            <a:ext cx="4469027" cy="1107996"/>
          </a:xfrm>
          <a:prstGeom prst="rect">
            <a:avLst/>
          </a:prstGeom>
        </p:spPr>
        <p:txBody>
          <a:bodyPr wrap="square">
            <a:spAutoFit/>
          </a:bodyPr>
          <a:lstStyle/>
          <a:p>
            <a:pPr algn="ctr" defTabSz="457200"/>
            <a:r>
              <a:rPr lang="en-US" b="1" dirty="0">
                <a:solidFill>
                  <a:srgbClr val="000000"/>
                </a:solidFill>
              </a:rPr>
              <a:t>Workshop:  I-Corps for Learning (</a:t>
            </a:r>
            <a:r>
              <a:rPr lang="en-US" b="1" dirty="0" smtClean="0">
                <a:solidFill>
                  <a:srgbClr val="000000"/>
                </a:solidFill>
              </a:rPr>
              <a:t>I-Corps L</a:t>
            </a:r>
            <a:r>
              <a:rPr lang="en-US" b="1" dirty="0">
                <a:solidFill>
                  <a:srgbClr val="000000"/>
                </a:solidFill>
              </a:rPr>
              <a:t>):</a:t>
            </a:r>
            <a:endParaRPr lang="en-US" dirty="0">
              <a:solidFill>
                <a:srgbClr val="000000"/>
              </a:solidFill>
            </a:endParaRPr>
          </a:p>
          <a:p>
            <a:pPr algn="ctr" defTabSz="457200"/>
            <a:r>
              <a:rPr lang="en-US" i="1" dirty="0">
                <a:solidFill>
                  <a:srgbClr val="000000"/>
                </a:solidFill>
              </a:rPr>
              <a:t>A Pilot Initiative to Propagate &amp; Scale Educational </a:t>
            </a:r>
            <a:r>
              <a:rPr lang="en-US" i="1" dirty="0" smtClean="0">
                <a:solidFill>
                  <a:srgbClr val="000000"/>
                </a:solidFill>
              </a:rPr>
              <a:t>Innovations</a:t>
            </a:r>
          </a:p>
          <a:p>
            <a:pPr algn="ctr" defTabSz="457200"/>
            <a:r>
              <a:rPr lang="en-US" sz="1200" dirty="0" smtClean="0">
                <a:solidFill>
                  <a:srgbClr val="000000"/>
                </a:solidFill>
              </a:rPr>
              <a:t>(NSF DUE)</a:t>
            </a:r>
            <a:endParaRPr lang="en-US" sz="1200" dirty="0">
              <a:solidFill>
                <a:srgbClr val="000000"/>
              </a:solidFill>
            </a:endParaRPr>
          </a:p>
        </p:txBody>
      </p:sp>
      <p:sp>
        <p:nvSpPr>
          <p:cNvPr id="5" name="Rectangle 4"/>
          <p:cNvSpPr/>
          <p:nvPr/>
        </p:nvSpPr>
        <p:spPr>
          <a:xfrm>
            <a:off x="4572000" y="1274813"/>
            <a:ext cx="4469026" cy="4524315"/>
          </a:xfrm>
          <a:prstGeom prst="rect">
            <a:avLst/>
          </a:prstGeom>
        </p:spPr>
        <p:txBody>
          <a:bodyPr wrap="square">
            <a:spAutoFit/>
          </a:bodyPr>
          <a:lstStyle/>
          <a:p>
            <a:pPr marL="342900" indent="-342900" defTabSz="457200">
              <a:buFont typeface="+mj-lt"/>
              <a:buAutoNum type="arabicPeriod"/>
            </a:pPr>
            <a:r>
              <a:rPr lang="en-US" dirty="0">
                <a:solidFill>
                  <a:srgbClr val="000000"/>
                </a:solidFill>
              </a:rPr>
              <a:t>Give the I-Corps-L team an experiential learning opportunity to help determine the readiness of their innovation for sustainable scalability.  Sustainable scalability involves a self-supported entity that is sustainable and systematically promotes the adoption of the educational innovation and enables and facilitates its use</a:t>
            </a:r>
            <a:r>
              <a:rPr lang="en-US" dirty="0" smtClean="0">
                <a:solidFill>
                  <a:srgbClr val="000000"/>
                </a:solidFill>
              </a:rPr>
              <a:t>.</a:t>
            </a:r>
          </a:p>
          <a:p>
            <a:pPr marL="342900" indent="-342900" defTabSz="457200">
              <a:buFont typeface="+mj-lt"/>
              <a:buAutoNum type="arabicPeriod"/>
            </a:pPr>
            <a:r>
              <a:rPr lang="en-US" dirty="0" smtClean="0">
                <a:solidFill>
                  <a:srgbClr val="000000"/>
                </a:solidFill>
              </a:rPr>
              <a:t>Enable </a:t>
            </a:r>
            <a:r>
              <a:rPr lang="en-US" dirty="0">
                <a:solidFill>
                  <a:srgbClr val="000000"/>
                </a:solidFill>
              </a:rPr>
              <a:t>the team to develop a clear go/no go decision regarding sustainable scalability of the innovation. </a:t>
            </a:r>
            <a:endParaRPr lang="en-US" dirty="0" smtClean="0">
              <a:solidFill>
                <a:srgbClr val="000000"/>
              </a:solidFill>
            </a:endParaRPr>
          </a:p>
          <a:p>
            <a:pPr marL="342900" indent="-342900" defTabSz="457200">
              <a:buFont typeface="+mj-lt"/>
              <a:buAutoNum type="arabicPeriod"/>
            </a:pPr>
            <a:r>
              <a:rPr lang="en-US" dirty="0" smtClean="0">
                <a:solidFill>
                  <a:srgbClr val="000000"/>
                </a:solidFill>
              </a:rPr>
              <a:t>Develop </a:t>
            </a:r>
            <a:r>
              <a:rPr lang="en-US" dirty="0">
                <a:solidFill>
                  <a:srgbClr val="000000"/>
                </a:solidFill>
              </a:rPr>
              <a:t>a transition plan and actionable tasks to move the innovation forward to sustainable scalability, if the team decides to do so.</a:t>
            </a:r>
          </a:p>
        </p:txBody>
      </p:sp>
      <p:sp>
        <p:nvSpPr>
          <p:cNvPr id="6" name="TextBox 5"/>
          <p:cNvSpPr txBox="1"/>
          <p:nvPr/>
        </p:nvSpPr>
        <p:spPr>
          <a:xfrm>
            <a:off x="4572000" y="5845431"/>
            <a:ext cx="4521109" cy="646331"/>
          </a:xfrm>
          <a:prstGeom prst="rect">
            <a:avLst/>
          </a:prstGeom>
          <a:noFill/>
        </p:spPr>
        <p:txBody>
          <a:bodyPr wrap="none" rtlCol="0">
            <a:spAutoFit/>
          </a:bodyPr>
          <a:lstStyle/>
          <a:p>
            <a:pPr defTabSz="457200"/>
            <a:r>
              <a:rPr lang="en-US" dirty="0" smtClean="0">
                <a:solidFill>
                  <a:srgbClr val="000000"/>
                </a:solidFill>
              </a:rPr>
              <a:t>Instructor Team: Karl Smith (PI), Ann McKenna</a:t>
            </a:r>
          </a:p>
          <a:p>
            <a:pPr defTabSz="457200"/>
            <a:r>
              <a:rPr lang="en-US" dirty="0" smtClean="0">
                <a:solidFill>
                  <a:srgbClr val="000000"/>
                </a:solidFill>
              </a:rPr>
              <a:t>&amp; </a:t>
            </a:r>
            <a:r>
              <a:rPr lang="en-US" smtClean="0">
                <a:solidFill>
                  <a:srgbClr val="000000"/>
                </a:solidFill>
              </a:rPr>
              <a:t>Chris Swan</a:t>
            </a:r>
            <a:endParaRPr lang="en-US" dirty="0">
              <a:solidFill>
                <a:srgbClr val="000000"/>
              </a:solidFill>
            </a:endParaRPr>
          </a:p>
        </p:txBody>
      </p:sp>
    </p:spTree>
    <p:extLst>
      <p:ext uri="{BB962C8B-B14F-4D97-AF65-F5344CB8AC3E}">
        <p14:creationId xmlns:p14="http://schemas.microsoft.com/office/powerpoint/2010/main" val="4028973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5425" y="498475"/>
            <a:ext cx="8721725" cy="6096000"/>
          </a:xfrm>
          <a:prstGeom prst="rect">
            <a:avLst/>
          </a:prstGeom>
          <a:noFill/>
          <a:ln w="9525">
            <a:noFill/>
            <a:miter lim="800000"/>
            <a:headEnd/>
            <a:tailEnd/>
          </a:ln>
        </p:spPr>
        <p:txBody>
          <a:bodyPr lIns="0" tIns="0" rIns="0" bIns="0">
            <a:spAutoFit/>
          </a:bodyPr>
          <a:lstStyle/>
          <a:p>
            <a:pPr defTabSz="381000" eaLnBrk="0" hangingPunct="0"/>
            <a:r>
              <a:rPr lang="en-US" sz="4000" dirty="0">
                <a:solidFill>
                  <a:srgbClr val="000000"/>
                </a:solidFill>
              </a:rPr>
              <a:t>The biggest and most long-lasting reforms of undergraduate education will come when individual faculty or small groups of instructors adopt the view of themselves as reformers within their immediate sphere of influence, the classes they teach every day.</a:t>
            </a:r>
          </a:p>
          <a:p>
            <a:pPr defTabSz="381000" eaLnBrk="0" hangingPunct="0"/>
            <a:endParaRPr lang="en-US" sz="4000" dirty="0">
              <a:solidFill>
                <a:srgbClr val="000000"/>
              </a:solidFill>
            </a:endParaRPr>
          </a:p>
          <a:p>
            <a:pPr defTabSz="381000" eaLnBrk="0" hangingPunct="0"/>
            <a:r>
              <a:rPr lang="en-US" sz="4000" dirty="0" smtClean="0">
                <a:solidFill>
                  <a:srgbClr val="000000"/>
                </a:solidFill>
              </a:rPr>
              <a:t>K</a:t>
            </a:r>
            <a:r>
              <a:rPr lang="en-US" sz="4000" dirty="0">
                <a:solidFill>
                  <a:srgbClr val="000000"/>
                </a:solidFill>
              </a:rPr>
              <a:t>. Patricia Cross</a:t>
            </a:r>
          </a:p>
        </p:txBody>
      </p:sp>
    </p:spTree>
    <p:extLst>
      <p:ext uri="{BB962C8B-B14F-4D97-AF65-F5344CB8AC3E}">
        <p14:creationId xmlns:p14="http://schemas.microsoft.com/office/powerpoint/2010/main" val="2062023669"/>
      </p:ext>
    </p:extLst>
  </p:cSld>
  <p:clrMapOvr>
    <a:masterClrMapping/>
  </p:clrMapOvr>
  <p:transition advClick="0">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p:spPr>
        <p:txBody>
          <a:bodyPr/>
          <a:lstStyle/>
          <a:p>
            <a:fld id="{02131F6A-B05B-464A-A444-A458C7028ED5}" type="slidenum">
              <a:rPr lang="en-US" smtClean="0">
                <a:solidFill>
                  <a:srgbClr val="000000"/>
                </a:solidFill>
                <a:latin typeface="Arial" pitchFamily="34" charset="0"/>
              </a:rPr>
              <a:pPr/>
              <a:t>47</a:t>
            </a:fld>
            <a:endParaRPr lang="en-US" smtClean="0">
              <a:solidFill>
                <a:srgbClr val="000000"/>
              </a:solidFill>
              <a:latin typeface="Arial" pitchFamily="34" charset="0"/>
            </a:endParaRPr>
          </a:p>
        </p:txBody>
      </p:sp>
      <p:sp>
        <p:nvSpPr>
          <p:cNvPr id="61443" name="Text Box 2"/>
          <p:cNvSpPr txBox="1">
            <a:spLocks noChangeArrowheads="1"/>
          </p:cNvSpPr>
          <p:nvPr/>
        </p:nvSpPr>
        <p:spPr bwMode="auto">
          <a:xfrm>
            <a:off x="677863" y="265113"/>
            <a:ext cx="7788275" cy="5489575"/>
          </a:xfrm>
          <a:prstGeom prst="rect">
            <a:avLst/>
          </a:prstGeom>
          <a:noFill/>
          <a:ln w="12700">
            <a:noFill/>
            <a:miter lim="800000"/>
            <a:headEnd type="none" w="sm" len="sm"/>
            <a:tailEnd type="none" w="sm" len="sm"/>
          </a:ln>
        </p:spPr>
        <p:txBody>
          <a:bodyPr>
            <a:spAutoFit/>
          </a:bodyPr>
          <a:lstStyle/>
          <a:p>
            <a:pPr marL="457200" indent="-457200" algn="ctr" eaLnBrk="0" hangingPunct="0"/>
            <a:r>
              <a:rPr lang="en-US" sz="2600" dirty="0">
                <a:solidFill>
                  <a:srgbClr val="000000"/>
                </a:solidFill>
              </a:rPr>
              <a:t>Session Summary</a:t>
            </a:r>
          </a:p>
          <a:p>
            <a:pPr marL="457200" indent="-457200" algn="ctr" eaLnBrk="0" hangingPunct="0"/>
            <a:r>
              <a:rPr lang="en-US" sz="2600" dirty="0">
                <a:solidFill>
                  <a:srgbClr val="000000"/>
                </a:solidFill>
              </a:rPr>
              <a:t>(Minute Paper)</a:t>
            </a:r>
          </a:p>
          <a:p>
            <a:pPr marL="457200" indent="-457200" algn="ctr" eaLnBrk="0" hangingPunct="0"/>
            <a:endParaRPr lang="en-US" sz="2600" dirty="0">
              <a:solidFill>
                <a:srgbClr val="000000"/>
              </a:solidFill>
            </a:endParaRPr>
          </a:p>
          <a:p>
            <a:pPr marL="457200" indent="-457200" eaLnBrk="0" hangingPunct="0"/>
            <a:r>
              <a:rPr lang="en-US" sz="2600" dirty="0">
                <a:solidFill>
                  <a:srgbClr val="000000"/>
                </a:solidFill>
              </a:rPr>
              <a:t>Reflect on the session:</a:t>
            </a:r>
          </a:p>
          <a:p>
            <a:pPr marL="457200" indent="-457200" eaLnBrk="0" hangingPunct="0"/>
            <a:endParaRPr lang="en-US" sz="2600" dirty="0">
              <a:solidFill>
                <a:srgbClr val="000000"/>
              </a:solidFill>
            </a:endParaRPr>
          </a:p>
          <a:p>
            <a:pPr marL="457200" indent="-457200" eaLnBrk="0" hangingPunct="0">
              <a:spcBef>
                <a:spcPct val="20000"/>
              </a:spcBef>
            </a:pPr>
            <a:r>
              <a:rPr lang="en-US" sz="2600" dirty="0">
                <a:solidFill>
                  <a:srgbClr val="000000"/>
                </a:solidFill>
              </a:rPr>
              <a:t>1. Most interesting, valuable, useful thing you learned.</a:t>
            </a:r>
          </a:p>
          <a:p>
            <a:pPr marL="457200" indent="-457200" eaLnBrk="0" hangingPunct="0">
              <a:spcBef>
                <a:spcPct val="20000"/>
              </a:spcBef>
            </a:pPr>
            <a:r>
              <a:rPr lang="en-US" sz="2600" dirty="0">
                <a:solidFill>
                  <a:srgbClr val="000000"/>
                </a:solidFill>
              </a:rPr>
              <a:t>2. Things that helped you learn.</a:t>
            </a:r>
          </a:p>
          <a:p>
            <a:pPr marL="457200" indent="-457200" eaLnBrk="0" hangingPunct="0">
              <a:spcBef>
                <a:spcPct val="20000"/>
              </a:spcBef>
            </a:pPr>
            <a:r>
              <a:rPr lang="en-US" sz="2600" dirty="0">
                <a:solidFill>
                  <a:srgbClr val="000000"/>
                </a:solidFill>
              </a:rPr>
              <a:t>3. Question, comments, suggestions.</a:t>
            </a:r>
          </a:p>
          <a:p>
            <a:pPr marL="457200" indent="-457200" eaLnBrk="0" hangingPunct="0"/>
            <a:endParaRPr lang="en-US" sz="2600" dirty="0">
              <a:solidFill>
                <a:srgbClr val="000000"/>
              </a:solidFill>
            </a:endParaRPr>
          </a:p>
          <a:p>
            <a:pPr marL="457200" indent="-457200" eaLnBrk="0" hangingPunct="0">
              <a:buFontTx/>
              <a:buAutoNum type="arabicPeriod" startAt="4"/>
            </a:pPr>
            <a:r>
              <a:rPr lang="en-US" sz="2600" dirty="0">
                <a:solidFill>
                  <a:srgbClr val="000000"/>
                </a:solidFill>
              </a:rPr>
              <a:t>Pace: Too slow 1 . . . . 5 Too fast</a:t>
            </a:r>
          </a:p>
          <a:p>
            <a:pPr marL="457200" indent="-457200" eaLnBrk="0" hangingPunct="0">
              <a:buFontTx/>
              <a:buAutoNum type="arabicPeriod" startAt="4"/>
            </a:pPr>
            <a:r>
              <a:rPr lang="en-US" sz="2600" dirty="0">
                <a:solidFill>
                  <a:srgbClr val="000000"/>
                </a:solidFill>
              </a:rPr>
              <a:t>Relevance: Little 1 . . . 5 Lots</a:t>
            </a:r>
          </a:p>
          <a:p>
            <a:pPr marL="457200" indent="-457200" eaLnBrk="0" hangingPunct="0">
              <a:buFontTx/>
              <a:buAutoNum type="arabicPeriod" startAt="4"/>
            </a:pPr>
            <a:r>
              <a:rPr lang="en-US" sz="2600" dirty="0">
                <a:solidFill>
                  <a:srgbClr val="000000"/>
                </a:solidFill>
              </a:rPr>
              <a:t>Instructional Format: Ugh 1 . . . 5 Ah</a:t>
            </a:r>
          </a:p>
        </p:txBody>
      </p:sp>
    </p:spTree>
    <p:custDataLst>
      <p:tags r:id="rId1"/>
    </p:custDataLst>
    <p:extLst>
      <p:ext uri="{BB962C8B-B14F-4D97-AF65-F5344CB8AC3E}">
        <p14:creationId xmlns:p14="http://schemas.microsoft.com/office/powerpoint/2010/main" val="153230427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solidFill>
                  <a:srgbClr val="000000"/>
                </a:solidFill>
              </a:rPr>
              <a:pPr/>
              <a:t>48</a:t>
            </a:fld>
            <a:endParaRPr lang="en-US" smtClean="0">
              <a:solidFill>
                <a:srgbClr val="000000"/>
              </a:solidFill>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762000" y="5410200"/>
            <a:ext cx="3476273" cy="646331"/>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b="1" dirty="0" smtClean="0">
                <a:solidFill>
                  <a:srgbClr val="000000"/>
                </a:solidFill>
                <a:cs typeface="Arial" pitchFamily="34" charset="0"/>
              </a:rPr>
              <a:t>Notes: Cooperative </a:t>
            </a:r>
            <a:r>
              <a:rPr lang="en-US" b="1" dirty="0">
                <a:solidFill>
                  <a:srgbClr val="000000"/>
                </a:solidFill>
                <a:cs typeface="Arial" pitchFamily="34" charset="0"/>
              </a:rPr>
              <a:t>Learning </a:t>
            </a:r>
          </a:p>
          <a:p>
            <a:pPr eaLnBrk="0" fontAlgn="base" hangingPunct="0">
              <a:spcBef>
                <a:spcPct val="0"/>
              </a:spcBef>
              <a:spcAft>
                <a:spcPct val="0"/>
              </a:spcAft>
            </a:pPr>
            <a:r>
              <a:rPr lang="en-US" b="1" dirty="0">
                <a:solidFill>
                  <a:srgbClr val="000000"/>
                </a:solidFill>
                <a:cs typeface="Arial" pitchFamily="34" charset="0"/>
              </a:rPr>
              <a:t>Handout (</a:t>
            </a:r>
            <a:r>
              <a:rPr lang="en-US" b="1" dirty="0" smtClean="0">
                <a:solidFill>
                  <a:srgbClr val="000000"/>
                </a:solidFill>
                <a:cs typeface="Arial" pitchFamily="34" charset="0"/>
              </a:rPr>
              <a:t>CL-College-814.doc</a:t>
            </a:r>
            <a:r>
              <a:rPr lang="en-US" b="1" dirty="0">
                <a:solidFill>
                  <a:srgbClr val="000000"/>
                </a:solidFill>
                <a:cs typeface="Arial" pitchFamily="34" charset="0"/>
              </a:rPr>
              <a:t>)</a:t>
            </a:r>
          </a:p>
        </p:txBody>
      </p:sp>
      <p:pic>
        <p:nvPicPr>
          <p:cNvPr id="52230" name="Picture 5" descr="Active_Learning-3"/>
          <p:cNvPicPr>
            <a:picLocks noGrp="1" noChangeAspect="1" noChangeArrowheads="1"/>
          </p:cNvPicPr>
          <p:nvPr>
            <p:ph sz="half" idx="2"/>
          </p:nvPr>
        </p:nvPicPr>
        <p:blipFill>
          <a:blip r:embed="rId4" cstate="print"/>
          <a:srcRect/>
          <a:stretch>
            <a:fillRect/>
          </a:stretch>
        </p:blipFill>
        <p:spPr>
          <a:xfrm>
            <a:off x="5029200" y="1676400"/>
            <a:ext cx="3127375" cy="4114800"/>
          </a:xfrm>
          <a:noFill/>
        </p:spPr>
      </p:pic>
      <p:sp>
        <p:nvSpPr>
          <p:cNvPr id="8" name="AutoShape 6"/>
          <p:cNvSpPr>
            <a:spLocks noChangeArrowheads="1"/>
          </p:cNvSpPr>
          <p:nvPr/>
        </p:nvSpPr>
        <p:spPr bwMode="auto">
          <a:xfrm>
            <a:off x="41275" y="1768415"/>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extLst>
      <p:ext uri="{BB962C8B-B14F-4D97-AF65-F5344CB8AC3E}">
        <p14:creationId xmlns:p14="http://schemas.microsoft.com/office/powerpoint/2010/main" val="178105555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49</a:t>
            </a:fld>
            <a:endParaRPr lang="en-US" dirty="0" smtClean="0">
              <a:solidFill>
                <a:srgbClr val="000000"/>
              </a:solidFill>
            </a:endParaRPr>
          </a:p>
        </p:txBody>
      </p:sp>
      <p:pic>
        <p:nvPicPr>
          <p:cNvPr id="55299" name="Picture 2" descr="Bookendcrop"/>
          <p:cNvPicPr>
            <a:picLocks noChangeAspect="1" noChangeArrowheads="1"/>
          </p:cNvPicPr>
          <p:nvPr/>
        </p:nvPicPr>
        <p:blipFill>
          <a:blip r:embed="rId4" cstate="print"/>
          <a:srcRect/>
          <a:stretch>
            <a:fillRect/>
          </a:stretch>
        </p:blipFill>
        <p:spPr bwMode="auto">
          <a:xfrm>
            <a:off x="1066800" y="11430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00200" y="304800"/>
            <a:ext cx="5735638" cy="579438"/>
          </a:xfrm>
          <a:prstGeom prst="rect">
            <a:avLst/>
          </a:prstGeom>
          <a:noFill/>
          <a:ln w="9525">
            <a:noFill/>
            <a:miter lim="800000"/>
            <a:headEnd/>
            <a:tailEnd/>
          </a:ln>
        </p:spPr>
        <p:txBody>
          <a:bodyPr wrap="none">
            <a:spAutoFit/>
          </a:bodyPr>
          <a:lstStyle/>
          <a:p>
            <a:pPr eaLnBrk="0" hangingPunct="0"/>
            <a:r>
              <a:rPr lang="en-US" sz="3200" dirty="0">
                <a:solidFill>
                  <a:srgbClr val="000000"/>
                </a:solidFill>
              </a:rPr>
              <a:t>Book Ends on a Class Session</a:t>
            </a:r>
          </a:p>
        </p:txBody>
      </p:sp>
      <p:sp>
        <p:nvSpPr>
          <p:cNvPr id="7" name="Rectangle 6"/>
          <p:cNvSpPr/>
          <p:nvPr/>
        </p:nvSpPr>
        <p:spPr>
          <a:xfrm>
            <a:off x="457200" y="5943600"/>
            <a:ext cx="7848600" cy="738664"/>
          </a:xfrm>
          <a:prstGeom prst="rect">
            <a:avLst/>
          </a:prstGeom>
        </p:spPr>
        <p:txBody>
          <a:bodyPr wrap="square">
            <a:spAutoFit/>
          </a:bodyPr>
          <a:lstStyle/>
          <a:p>
            <a:pPr fontAlgn="base">
              <a:spcBef>
                <a:spcPct val="0"/>
              </a:spcBef>
              <a:spcAft>
                <a:spcPct val="0"/>
              </a:spcAft>
            </a:pPr>
            <a:r>
              <a:rPr lang="en-US" sz="1400" dirty="0" smtClean="0">
                <a:solidFill>
                  <a:srgbClr val="000000"/>
                </a:solidFill>
              </a:rPr>
              <a:t>Smith, K.A. 2000. Going deeper: Formal small-group learning in large classes. Energizing large classes: From small groups to learning communities. </a:t>
            </a:r>
            <a:r>
              <a:rPr lang="en-US" sz="1400" i="1" dirty="0" smtClean="0">
                <a:solidFill>
                  <a:srgbClr val="000000"/>
                </a:solidFill>
              </a:rPr>
              <a:t>New Directions for Teaching and Learning</a:t>
            </a:r>
            <a:r>
              <a:rPr lang="en-US" sz="1400" dirty="0" smtClean="0">
                <a:solidFill>
                  <a:srgbClr val="000000"/>
                </a:solidFill>
              </a:rPr>
              <a:t>, 2000, 81, 25-46. [</a:t>
            </a:r>
            <a:r>
              <a:rPr lang="en-US" sz="1400" dirty="0" smtClean="0">
                <a:solidFill>
                  <a:srgbClr val="000000"/>
                </a:solidFill>
                <a:hlinkClick r:id="rId5"/>
              </a:rPr>
              <a:t>NDTL81Ch3GoingDeeper.pdf</a:t>
            </a:r>
            <a:r>
              <a:rPr lang="en-US" sz="1400" dirty="0" smtClean="0">
                <a:solidFill>
                  <a:srgbClr val="000000"/>
                </a:solidFill>
              </a:rPr>
              <a:t>] </a:t>
            </a:r>
            <a:endParaRPr lang="en-US" sz="1400" dirty="0">
              <a:solidFill>
                <a:srgbClr val="000000"/>
              </a:solidFill>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9641" y="20652"/>
            <a:ext cx="1404359" cy="177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266346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sz="4000"/>
              <a:t>Reflection and Dialogue</a:t>
            </a:r>
          </a:p>
        </p:txBody>
      </p:sp>
      <p:sp>
        <p:nvSpPr>
          <p:cNvPr id="409603" name="Rectangle 3"/>
          <p:cNvSpPr>
            <a:spLocks noGrp="1" noChangeArrowheads="1"/>
          </p:cNvSpPr>
          <p:nvPr>
            <p:ph type="body" idx="1"/>
          </p:nvPr>
        </p:nvSpPr>
        <p:spPr/>
        <p:txBody>
          <a:bodyPr/>
          <a:lstStyle/>
          <a:p>
            <a:r>
              <a:rPr lang="en-US" sz="2800" dirty="0"/>
              <a:t>Individually reflect on </a:t>
            </a:r>
            <a:r>
              <a:rPr lang="en-US" sz="2800" dirty="0" smtClean="0">
                <a:solidFill>
                  <a:schemeClr val="tx1"/>
                </a:solidFill>
              </a:rPr>
              <a:t>your favorite </a:t>
            </a:r>
            <a:r>
              <a:rPr lang="en-US" sz="2800" b="1" dirty="0" smtClean="0">
                <a:solidFill>
                  <a:schemeClr val="tx1"/>
                </a:solidFill>
              </a:rPr>
              <a:t>rationale</a:t>
            </a:r>
            <a:r>
              <a:rPr lang="en-US" sz="2800" dirty="0" smtClean="0">
                <a:solidFill>
                  <a:schemeClr val="tx1"/>
                </a:solidFill>
              </a:rPr>
              <a:t> for Evidence-Based Practices</a:t>
            </a:r>
            <a:r>
              <a:rPr lang="en-US" sz="2800" dirty="0" smtClean="0"/>
              <a:t>. </a:t>
            </a:r>
            <a:r>
              <a:rPr lang="en-US" sz="2800" dirty="0"/>
              <a:t>Write for about 1 minute</a:t>
            </a:r>
          </a:p>
          <a:p>
            <a:pPr lvl="1"/>
            <a:r>
              <a:rPr lang="en-US" sz="2400" dirty="0" smtClean="0">
                <a:solidFill>
                  <a:srgbClr val="000000"/>
                </a:solidFill>
              </a:rPr>
              <a:t>Context/Audience? Who is the focus, e.g., students?</a:t>
            </a:r>
            <a:endParaRPr lang="en-US" sz="2400" dirty="0">
              <a:solidFill>
                <a:srgbClr val="000000"/>
              </a:solidFill>
            </a:endParaRPr>
          </a:p>
          <a:p>
            <a:pPr lvl="1"/>
            <a:r>
              <a:rPr lang="en-US" sz="2400" dirty="0" smtClean="0">
                <a:solidFill>
                  <a:srgbClr val="000000"/>
                </a:solidFill>
              </a:rPr>
              <a:t>Claim? What is the nature of the rationale?</a:t>
            </a:r>
            <a:endParaRPr lang="en-US" sz="2400" dirty="0">
              <a:solidFill>
                <a:srgbClr val="000000"/>
              </a:solidFill>
            </a:endParaRPr>
          </a:p>
          <a:p>
            <a:pPr lvl="1"/>
            <a:r>
              <a:rPr lang="en-US" sz="2400" dirty="0" smtClean="0">
                <a:solidFill>
                  <a:srgbClr val="000000"/>
                </a:solidFill>
              </a:rPr>
              <a:t>Evidence? Support for your claim</a:t>
            </a:r>
            <a:endParaRPr lang="en-US" sz="2400" dirty="0"/>
          </a:p>
          <a:p>
            <a:r>
              <a:rPr lang="en-US" sz="2800" dirty="0"/>
              <a:t>Discuss with your neighbor for about </a:t>
            </a:r>
            <a:r>
              <a:rPr lang="en-US" sz="2800" dirty="0" smtClean="0"/>
              <a:t>2 </a:t>
            </a:r>
            <a:r>
              <a:rPr lang="en-US" sz="2800" dirty="0"/>
              <a:t>minutes</a:t>
            </a:r>
          </a:p>
          <a:p>
            <a:pPr lvl="1"/>
            <a:r>
              <a:rPr lang="en-US" sz="2400" dirty="0" smtClean="0"/>
              <a:t>Select/create a response to </a:t>
            </a:r>
            <a:r>
              <a:rPr lang="en-US" sz="2400" dirty="0"/>
              <a:t>present to the whole group if you are randomly selected</a:t>
            </a:r>
          </a:p>
        </p:txBody>
      </p:sp>
    </p:spTree>
    <p:extLst>
      <p:ext uri="{BB962C8B-B14F-4D97-AF65-F5344CB8AC3E}">
        <p14:creationId xmlns:p14="http://schemas.microsoft.com/office/powerpoint/2010/main" val="378307083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304800"/>
            <a:ext cx="8639175" cy="4487863"/>
          </a:xfrm>
          <a:prstGeom prst="rect">
            <a:avLst/>
          </a:prstGeom>
          <a:noFill/>
          <a:ln w="9525">
            <a:noFill/>
            <a:miter lim="800000"/>
            <a:headEnd/>
            <a:tailEnd/>
          </a:ln>
        </p:spPr>
        <p:txBody>
          <a:bodyPr lIns="0" tIns="0" rIns="0" bIns="0"/>
          <a:lstStyle/>
          <a:p>
            <a:pPr marL="457200" indent="-457200" algn="ctr" eaLnBrk="0" fontAlgn="base" hangingPunct="0">
              <a:spcBef>
                <a:spcPct val="0"/>
              </a:spcBef>
              <a:spcAft>
                <a:spcPct val="0"/>
              </a:spcAft>
            </a:pPr>
            <a:r>
              <a:rPr lang="en-US" sz="4400" b="1">
                <a:solidFill>
                  <a:srgbClr val="000000"/>
                </a:solidFill>
              </a:rPr>
              <a:t>Book Ends on a Class Session</a:t>
            </a:r>
          </a:p>
          <a:p>
            <a:pPr marL="457200" indent="-457200" algn="ctr" eaLnBrk="0" fontAlgn="base" hangingPunct="0">
              <a:spcBef>
                <a:spcPct val="0"/>
              </a:spcBef>
              <a:spcAft>
                <a:spcPct val="0"/>
              </a:spcAft>
            </a:pPr>
            <a:endParaRPr lang="en-US" sz="4400" b="1">
              <a:solidFill>
                <a:srgbClr val="000000"/>
              </a:solidFill>
            </a:endParaRPr>
          </a:p>
          <a:p>
            <a:pPr marL="457200" indent="-457200" eaLnBrk="0" fontAlgn="base" hangingPunct="0">
              <a:spcBef>
                <a:spcPct val="0"/>
              </a:spcBef>
              <a:spcAft>
                <a:spcPct val="0"/>
              </a:spcAft>
              <a:buFontTx/>
              <a:buAutoNum type="arabicPeriod"/>
            </a:pPr>
            <a:r>
              <a:rPr lang="en-US" sz="3600">
                <a:solidFill>
                  <a:srgbClr val="000000"/>
                </a:solidFill>
              </a:rPr>
              <a:t>Advance Organizer</a:t>
            </a:r>
          </a:p>
          <a:p>
            <a:pPr marL="457200" indent="-457200" eaLnBrk="0" fontAlgn="base" hangingPunct="0">
              <a:spcBef>
                <a:spcPct val="0"/>
              </a:spcBef>
              <a:spcAft>
                <a:spcPct val="0"/>
              </a:spcAft>
              <a:buFontTx/>
              <a:buAutoNum type="arabicPeriod"/>
            </a:pPr>
            <a:r>
              <a:rPr lang="en-US" sz="3600">
                <a:solidFill>
                  <a:srgbClr val="000000"/>
                </a:solidFill>
              </a:rPr>
              <a:t>Formulate-Share-Listen-Create (Turn-to-your-neighbor)  -- repeated every 10-12 minutes</a:t>
            </a:r>
          </a:p>
          <a:p>
            <a:pPr marL="457200" indent="-457200" eaLnBrk="0" fontAlgn="base" hangingPunct="0">
              <a:spcBef>
                <a:spcPct val="0"/>
              </a:spcBef>
              <a:spcAft>
                <a:spcPct val="0"/>
              </a:spcAft>
              <a:buFontTx/>
              <a:buAutoNum type="arabicPeriod"/>
            </a:pPr>
            <a:r>
              <a:rPr lang="en-US" sz="3600">
                <a:solidFill>
                  <a:srgbClr val="000000"/>
                </a:solidFill>
              </a:rPr>
              <a:t>Session Summary (Minute Paper)</a:t>
            </a:r>
            <a:endParaRPr lang="en-US" sz="3200">
              <a:solidFill>
                <a:srgbClr val="000000"/>
              </a:solidFill>
            </a:endParaRPr>
          </a:p>
          <a:p>
            <a:pPr marL="914400" lvl="4" indent="-457200" eaLnBrk="0" fontAlgn="base" hangingPunct="0">
              <a:spcBef>
                <a:spcPct val="0"/>
              </a:spcBef>
              <a:spcAft>
                <a:spcPct val="0"/>
              </a:spcAft>
              <a:buFontTx/>
              <a:buAutoNum type="arabicPeriod"/>
            </a:pPr>
            <a:r>
              <a:rPr lang="en-US" sz="2400">
                <a:solidFill>
                  <a:srgbClr val="000000"/>
                </a:solidFill>
              </a:rPr>
              <a:t>What was the most useful or meaningful thing you learned during this session?</a:t>
            </a:r>
          </a:p>
          <a:p>
            <a:pPr marL="914400" lvl="4" indent="-457200" eaLnBrk="0" fontAlgn="base" hangingPunct="0">
              <a:spcBef>
                <a:spcPct val="0"/>
              </a:spcBef>
              <a:spcAft>
                <a:spcPct val="0"/>
              </a:spcAft>
              <a:buFontTx/>
              <a:buAutoNum type="arabicPeriod"/>
            </a:pPr>
            <a:r>
              <a:rPr lang="en-US" sz="2400">
                <a:solidFill>
                  <a:srgbClr val="000000"/>
                </a:solidFill>
              </a:rPr>
              <a:t>What question(s) remain uppermost in your mind as we end this session?</a:t>
            </a:r>
          </a:p>
          <a:p>
            <a:pPr marL="914400" lvl="4" indent="-457200" eaLnBrk="0" fontAlgn="base" hangingPunct="0">
              <a:spcBef>
                <a:spcPct val="0"/>
              </a:spcBef>
              <a:spcAft>
                <a:spcPct val="0"/>
              </a:spcAft>
              <a:buFontTx/>
              <a:buAutoNum type="arabicPeriod"/>
            </a:pPr>
            <a:r>
              <a:rPr lang="en-US" sz="2400">
                <a:solidFill>
                  <a:srgbClr val="000000"/>
                </a:solidFill>
              </a:rPr>
              <a:t>What was the “muddiest” point in this session?</a:t>
            </a:r>
          </a:p>
          <a:p>
            <a:pPr marL="457200" indent="-457200" eaLnBrk="0" fontAlgn="base" hangingPunct="0">
              <a:spcBef>
                <a:spcPct val="0"/>
              </a:spcBef>
              <a:spcAft>
                <a:spcPct val="0"/>
              </a:spcAft>
              <a:buFontTx/>
              <a:buAutoNum type="arabicPeriod"/>
            </a:pPr>
            <a:endParaRPr lang="en-US" sz="3200">
              <a:solidFill>
                <a:srgbClr val="000000"/>
              </a:solidFill>
            </a:endParaRPr>
          </a:p>
          <a:p>
            <a:pPr marL="457200" indent="-457200" eaLnBrk="0" fontAlgn="base" hangingPunct="0">
              <a:spcBef>
                <a:spcPct val="0"/>
              </a:spcBef>
              <a:spcAft>
                <a:spcPct val="0"/>
              </a:spcAft>
            </a:pPr>
            <a:endParaRPr lang="en-US" sz="3600">
              <a:solidFill>
                <a:srgbClr val="000000"/>
              </a:solidFill>
            </a:endParaRPr>
          </a:p>
        </p:txBody>
      </p:sp>
    </p:spTree>
    <p:extLst>
      <p:ext uri="{BB962C8B-B14F-4D97-AF65-F5344CB8AC3E}">
        <p14:creationId xmlns:p14="http://schemas.microsoft.com/office/powerpoint/2010/main" val="2873704117"/>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p:spPr>
        <p:txBody>
          <a:bodyPr/>
          <a:lstStyle/>
          <a:p>
            <a:fld id="{07F77985-5910-4FCF-899B-82C7175EEEA7}" type="slidenum">
              <a:rPr lang="en-US" smtClean="0">
                <a:solidFill>
                  <a:srgbClr val="000000"/>
                </a:solidFill>
              </a:rPr>
              <a:pPr/>
              <a:t>51</a:t>
            </a:fld>
            <a:endParaRPr lang="en-US" smtClean="0">
              <a:solidFill>
                <a:srgbClr val="000000"/>
              </a:solidFill>
            </a:endParaRPr>
          </a:p>
        </p:txBody>
      </p:sp>
      <p:sp>
        <p:nvSpPr>
          <p:cNvPr id="59395" name="Text Box 2"/>
          <p:cNvSpPr txBox="1">
            <a:spLocks noChangeArrowheads="1"/>
          </p:cNvSpPr>
          <p:nvPr/>
        </p:nvSpPr>
        <p:spPr bwMode="auto">
          <a:xfrm>
            <a:off x="390525" y="414338"/>
            <a:ext cx="8408988" cy="5863144"/>
          </a:xfrm>
          <a:prstGeom prst="rect">
            <a:avLst/>
          </a:prstGeom>
          <a:noFill/>
          <a:ln w="9525">
            <a:noFill/>
            <a:miter lim="800000"/>
            <a:headEnd/>
            <a:tailEnd/>
          </a:ln>
        </p:spPr>
        <p:txBody>
          <a:bodyPr lIns="0" tIns="0" rIns="0" bIns="0">
            <a:spAutoFit/>
          </a:bodyPr>
          <a:lstStyle/>
          <a:p>
            <a:pPr marL="457200" indent="-457200" algn="ctr" defTabSz="381000" eaLnBrk="0" fontAlgn="base" hangingPunct="0">
              <a:spcBef>
                <a:spcPct val="0"/>
              </a:spcBef>
              <a:spcAft>
                <a:spcPct val="0"/>
              </a:spcAft>
            </a:pPr>
            <a:r>
              <a:rPr lang="en-US" sz="3100" dirty="0">
                <a:solidFill>
                  <a:srgbClr val="000000"/>
                </a:solidFill>
              </a:rPr>
              <a:t>Formulate-Share-Listen-Create</a:t>
            </a:r>
          </a:p>
          <a:p>
            <a:pPr marL="457200" indent="-457200" algn="ctr" defTabSz="381000" eaLnBrk="0" fontAlgn="base" hangingPunct="0">
              <a:spcBef>
                <a:spcPct val="0"/>
              </a:spcBef>
              <a:spcAft>
                <a:spcPct val="0"/>
              </a:spcAft>
            </a:pPr>
            <a:endParaRPr lang="en-US" sz="3100" dirty="0">
              <a:solidFill>
                <a:srgbClr val="000000"/>
              </a:solidFill>
            </a:endParaRPr>
          </a:p>
          <a:p>
            <a:pPr marL="457200" indent="-457200" algn="ctr" defTabSz="381000" eaLnBrk="0" fontAlgn="base" hangingPunct="0">
              <a:spcBef>
                <a:spcPct val="0"/>
              </a:spcBef>
              <a:spcAft>
                <a:spcPct val="0"/>
              </a:spcAft>
            </a:pPr>
            <a:r>
              <a:rPr lang="en-US" sz="2100" dirty="0">
                <a:solidFill>
                  <a:srgbClr val="000000"/>
                </a:solidFill>
              </a:rPr>
              <a:t>Informal Cooperative Learning Group</a:t>
            </a:r>
          </a:p>
          <a:p>
            <a:pPr marL="457200" indent="-457200" algn="ctr" defTabSz="381000" eaLnBrk="0" fontAlgn="base" hangingPunct="0">
              <a:spcBef>
                <a:spcPct val="0"/>
              </a:spcBef>
              <a:spcAft>
                <a:spcPct val="0"/>
              </a:spcAft>
            </a:pPr>
            <a:r>
              <a:rPr lang="en-US" sz="2100" dirty="0">
                <a:solidFill>
                  <a:srgbClr val="000000"/>
                </a:solidFill>
              </a:rPr>
              <a:t>Introductory Pair Discussion of a</a:t>
            </a:r>
          </a:p>
          <a:p>
            <a:pPr marL="457200" indent="-457200" algn="ctr" defTabSz="381000" eaLnBrk="0" fontAlgn="base" hangingPunct="0">
              <a:spcBef>
                <a:spcPct val="0"/>
              </a:spcBef>
              <a:spcAft>
                <a:spcPct val="0"/>
              </a:spcAft>
            </a:pPr>
            <a:endParaRPr lang="en-US" sz="2100" dirty="0">
              <a:solidFill>
                <a:srgbClr val="000000"/>
              </a:solidFill>
            </a:endParaRPr>
          </a:p>
          <a:p>
            <a:pPr marL="457200" indent="-457200" algn="ctr" defTabSz="381000" eaLnBrk="0" fontAlgn="base" hangingPunct="0">
              <a:spcBef>
                <a:spcPct val="0"/>
              </a:spcBef>
              <a:spcAft>
                <a:spcPct val="0"/>
              </a:spcAft>
            </a:pPr>
            <a:r>
              <a:rPr lang="en-US" sz="5200" i="1" dirty="0">
                <a:solidFill>
                  <a:srgbClr val="000000"/>
                </a:solidFill>
              </a:rPr>
              <a:t>FOCUS </a:t>
            </a:r>
            <a:r>
              <a:rPr lang="en-US" sz="5200" i="1" dirty="0" smtClean="0">
                <a:solidFill>
                  <a:srgbClr val="000000"/>
                </a:solidFill>
              </a:rPr>
              <a:t>QUESTION</a:t>
            </a:r>
            <a:endParaRPr lang="en-US" sz="2000" i="1" dirty="0" smtClean="0">
              <a:solidFill>
                <a:srgbClr val="000000"/>
              </a:solidFill>
            </a:endParaRPr>
          </a:p>
          <a:p>
            <a:pPr marL="457200" indent="-457200" algn="ctr" defTabSz="381000" eaLnBrk="0" fontAlgn="base" hangingPunct="0">
              <a:spcBef>
                <a:spcPct val="0"/>
              </a:spcBef>
              <a:spcAft>
                <a:spcPct val="0"/>
              </a:spcAft>
            </a:pPr>
            <a:endParaRPr lang="en-US" dirty="0">
              <a:solidFill>
                <a:srgbClr val="000000"/>
              </a:solidFill>
            </a:endParaRPr>
          </a:p>
          <a:p>
            <a:pPr marL="457200" indent="-457200" defTabSz="381000" eaLnBrk="0" fontAlgn="base" hangingPunct="0">
              <a:spcBef>
                <a:spcPct val="0"/>
              </a:spcBef>
              <a:spcAft>
                <a:spcPct val="0"/>
              </a:spcAft>
              <a:buFontTx/>
              <a:buAutoNum type="arabicPeriod"/>
            </a:pPr>
            <a:r>
              <a:rPr lang="en-US" sz="3100" dirty="0">
                <a:solidFill>
                  <a:srgbClr val="000000"/>
                </a:solidFill>
              </a:rPr>
              <a:t>Formulate your response to the question </a:t>
            </a:r>
            <a:r>
              <a:rPr lang="en-US" sz="3100" b="1" dirty="0">
                <a:solidFill>
                  <a:srgbClr val="000000"/>
                </a:solidFill>
              </a:rPr>
              <a:t>individually</a:t>
            </a:r>
          </a:p>
          <a:p>
            <a:pPr marL="457200" indent="-457200" defTabSz="381000" eaLnBrk="0" fontAlgn="base" hangingPunct="0">
              <a:spcBef>
                <a:spcPct val="0"/>
              </a:spcBef>
              <a:spcAft>
                <a:spcPct val="0"/>
              </a:spcAft>
              <a:buFontTx/>
              <a:buAutoNum type="arabicPeriod"/>
            </a:pPr>
            <a:r>
              <a:rPr lang="en-US" sz="3100" dirty="0">
                <a:solidFill>
                  <a:srgbClr val="000000"/>
                </a:solidFill>
              </a:rPr>
              <a:t>Share your answer with a partner</a:t>
            </a:r>
          </a:p>
          <a:p>
            <a:pPr marL="457200" indent="-457200" defTabSz="381000" eaLnBrk="0" fontAlgn="base" hangingPunct="0">
              <a:spcBef>
                <a:spcPct val="0"/>
              </a:spcBef>
              <a:spcAft>
                <a:spcPct val="0"/>
              </a:spcAft>
              <a:buFontTx/>
              <a:buAutoNum type="arabicPeriod"/>
            </a:pPr>
            <a:r>
              <a:rPr lang="en-US" sz="3100" dirty="0">
                <a:solidFill>
                  <a:srgbClr val="000000"/>
                </a:solidFill>
              </a:rPr>
              <a:t>Listen carefully to your partner's answer</a:t>
            </a:r>
          </a:p>
          <a:p>
            <a:pPr marL="457200" indent="-457200" defTabSz="381000" eaLnBrk="0" fontAlgn="base" hangingPunct="0">
              <a:spcBef>
                <a:spcPct val="0"/>
              </a:spcBef>
              <a:spcAft>
                <a:spcPct val="0"/>
              </a:spcAft>
              <a:buFontTx/>
              <a:buAutoNum type="arabicPeriod"/>
            </a:pPr>
            <a:r>
              <a:rPr lang="en-US" sz="3100" dirty="0">
                <a:solidFill>
                  <a:srgbClr val="000000"/>
                </a:solidFill>
              </a:rPr>
              <a:t>Work together to Create a new answer through discussion</a:t>
            </a:r>
          </a:p>
        </p:txBody>
      </p:sp>
    </p:spTree>
    <p:extLst>
      <p:ext uri="{BB962C8B-B14F-4D97-AF65-F5344CB8AC3E}">
        <p14:creationId xmlns:p14="http://schemas.microsoft.com/office/powerpoint/2010/main" val="89617949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p:spPr>
        <p:txBody>
          <a:bodyPr/>
          <a:lstStyle/>
          <a:p>
            <a:fld id="{AFC08929-0951-478C-9110-BF5D4D1F491F}" type="slidenum">
              <a:rPr lang="en-US" smtClean="0">
                <a:solidFill>
                  <a:srgbClr val="000000"/>
                </a:solidFill>
              </a:rPr>
              <a:pPr/>
              <a:t>52</a:t>
            </a:fld>
            <a:endParaRPr lang="en-US" smtClean="0">
              <a:solidFill>
                <a:srgbClr val="000000"/>
              </a:solidFill>
            </a:endParaRPr>
          </a:p>
        </p:txBody>
      </p:sp>
      <p:sp>
        <p:nvSpPr>
          <p:cNvPr id="62467" name="Text Box 2"/>
          <p:cNvSpPr txBox="1">
            <a:spLocks noChangeArrowheads="1"/>
          </p:cNvSpPr>
          <p:nvPr/>
        </p:nvSpPr>
        <p:spPr bwMode="auto">
          <a:xfrm>
            <a:off x="228600" y="152400"/>
            <a:ext cx="8382000" cy="643253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000" dirty="0">
                <a:solidFill>
                  <a:srgbClr val="000000"/>
                </a:solidFill>
              </a:rPr>
              <a:t>Informal CL (Book Ends on a Class Session) with Concept Tests</a:t>
            </a:r>
          </a:p>
          <a:p>
            <a:pPr defTabSz="381000" eaLnBrk="0" fontAlgn="base" hangingPunct="0">
              <a:spcBef>
                <a:spcPct val="0"/>
              </a:spcBef>
              <a:spcAft>
                <a:spcPct val="0"/>
              </a:spcAft>
            </a:pPr>
            <a:r>
              <a:rPr lang="en-US" sz="2000" dirty="0">
                <a:solidFill>
                  <a:srgbClr val="000000"/>
                </a:solidFill>
              </a:rPr>
              <a:t>	</a:t>
            </a:r>
          </a:p>
          <a:p>
            <a:pPr defTabSz="381000" eaLnBrk="0" fontAlgn="base" hangingPunct="0">
              <a:spcBef>
                <a:spcPct val="0"/>
              </a:spcBef>
              <a:spcAft>
                <a:spcPct val="0"/>
              </a:spcAft>
            </a:pPr>
            <a:r>
              <a:rPr lang="en-US" sz="2000" u="sng" dirty="0">
                <a:solidFill>
                  <a:srgbClr val="000000"/>
                </a:solidFill>
              </a:rPr>
              <a:t>Physics</a:t>
            </a:r>
            <a:r>
              <a:rPr lang="en-US" sz="2000" dirty="0">
                <a:solidFill>
                  <a:srgbClr val="000000"/>
                </a:solidFill>
              </a:rPr>
              <a:t> </a:t>
            </a:r>
          </a:p>
          <a:p>
            <a:pPr defTabSz="381000" eaLnBrk="0" fontAlgn="base" hangingPunct="0">
              <a:spcBef>
                <a:spcPct val="0"/>
              </a:spcBef>
              <a:spcAft>
                <a:spcPct val="0"/>
              </a:spcAft>
            </a:pPr>
            <a:r>
              <a:rPr lang="en-US" sz="2000" dirty="0">
                <a:solidFill>
                  <a:srgbClr val="000000"/>
                </a:solidFill>
              </a:rPr>
              <a:t>	</a:t>
            </a:r>
            <a:endParaRPr lang="en-US" sz="2000" dirty="0" smtClean="0">
              <a:solidFill>
                <a:srgbClr val="000000"/>
              </a:solidFill>
            </a:endParaRPr>
          </a:p>
          <a:p>
            <a:pPr defTabSz="381000" eaLnBrk="0" fontAlgn="base" hangingPunct="0">
              <a:spcBef>
                <a:spcPct val="0"/>
              </a:spcBef>
              <a:spcAft>
                <a:spcPct val="0"/>
              </a:spcAft>
            </a:pPr>
            <a:r>
              <a:rPr lang="en-US" sz="2000" dirty="0" smtClean="0">
                <a:solidFill>
                  <a:srgbClr val="000000"/>
                </a:solidFill>
              </a:rPr>
              <a:t>	Eric Mazur - Harvard </a:t>
            </a:r>
            <a:r>
              <a:rPr lang="en-US" sz="2000" dirty="0" smtClean="0">
                <a:solidFill>
                  <a:srgbClr val="000000"/>
                </a:solidFill>
                <a:latin typeface="WP TypographicSymbols" pitchFamily="2" charset="0"/>
              </a:rPr>
              <a:t>– </a:t>
            </a:r>
            <a:r>
              <a:rPr lang="en-US" sz="2000" dirty="0" smtClean="0">
                <a:solidFill>
                  <a:srgbClr val="000000"/>
                </a:solidFill>
              </a:rPr>
              <a:t>http://galileo.harvard.edu</a:t>
            </a:r>
          </a:p>
          <a:p>
            <a:pPr defTabSz="381000" eaLnBrk="0" fontAlgn="base" hangingPunct="0">
              <a:spcBef>
                <a:spcPct val="0"/>
              </a:spcBef>
              <a:spcAft>
                <a:spcPct val="0"/>
              </a:spcAft>
            </a:pPr>
            <a:r>
              <a:rPr lang="en-US" sz="2000" dirty="0">
                <a:solidFill>
                  <a:srgbClr val="000000"/>
                </a:solidFill>
              </a:rPr>
              <a:t>		Peer Instruction – </a:t>
            </a:r>
            <a:r>
              <a:rPr lang="en-US" sz="1600" dirty="0">
                <a:solidFill>
                  <a:srgbClr val="000000"/>
                </a:solidFill>
              </a:rPr>
              <a:t>http://</a:t>
            </a:r>
            <a:r>
              <a:rPr lang="en-US" sz="1600" dirty="0" smtClean="0">
                <a:solidFill>
                  <a:srgbClr val="000000"/>
                </a:solidFill>
              </a:rPr>
              <a:t>mazur.harvard.edu/research/detailspage.php?rowid=8</a:t>
            </a:r>
          </a:p>
          <a:p>
            <a:pPr defTabSz="381000" eaLnBrk="0" fontAlgn="base" hangingPunct="0">
              <a:spcBef>
                <a:spcPct val="0"/>
              </a:spcBef>
              <a:spcAft>
                <a:spcPct val="0"/>
              </a:spcAft>
            </a:pPr>
            <a:r>
              <a:rPr lang="en-US" sz="2000" dirty="0">
                <a:solidFill>
                  <a:srgbClr val="000000"/>
                </a:solidFill>
              </a:rPr>
              <a:t>	Richard Hake – http://www.physics.indiana.edu/~hake/</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a:solidFill>
                  <a:srgbClr val="000000"/>
                </a:solidFill>
              </a:rPr>
              <a:t>Chemistry</a:t>
            </a:r>
            <a:r>
              <a:rPr lang="en-US" sz="2000" dirty="0">
                <a:solidFill>
                  <a:srgbClr val="000000"/>
                </a:solidFill>
              </a:rPr>
              <a:t> </a:t>
            </a:r>
          </a:p>
          <a:p>
            <a:pPr defTabSz="381000" eaLnBrk="0" fontAlgn="base" hangingPunct="0">
              <a:spcBef>
                <a:spcPct val="0"/>
              </a:spcBef>
              <a:spcAft>
                <a:spcPct val="0"/>
              </a:spcAft>
            </a:pPr>
            <a:r>
              <a:rPr lang="en-US" sz="2000" dirty="0">
                <a:solidFill>
                  <a:srgbClr val="000000"/>
                </a:solidFill>
              </a:rPr>
              <a:t>	Chemistry </a:t>
            </a:r>
            <a:r>
              <a:rPr lang="en-US" sz="2000" dirty="0" err="1">
                <a:solidFill>
                  <a:srgbClr val="000000"/>
                </a:solidFill>
              </a:rPr>
              <a:t>ConcepTests</a:t>
            </a:r>
            <a:r>
              <a:rPr lang="en-US" sz="2000" dirty="0">
                <a:solidFill>
                  <a:srgbClr val="000000"/>
                </a:solidFill>
              </a:rPr>
              <a:t> - UW Madison </a:t>
            </a:r>
            <a:r>
              <a:rPr lang="en-US" sz="2000" dirty="0" smtClean="0">
                <a:solidFill>
                  <a:srgbClr val="000000"/>
                </a:solidFill>
              </a:rPr>
              <a:t>-  </a:t>
            </a:r>
            <a:r>
              <a:rPr lang="en-US" sz="2000" dirty="0">
                <a:solidFill>
                  <a:srgbClr val="000000"/>
                </a:solidFill>
              </a:rPr>
              <a:t>http://chemcollective.org/tests </a:t>
            </a:r>
            <a:endParaRPr lang="en-US" sz="2000" dirty="0" smtClean="0">
              <a:solidFill>
                <a:srgbClr val="000000"/>
              </a:solidFill>
            </a:endParaRPr>
          </a:p>
          <a:p>
            <a:pPr defTabSz="381000" eaLnBrk="0" fontAlgn="base" hangingPunct="0">
              <a:spcBef>
                <a:spcPct val="0"/>
              </a:spcBef>
              <a:spcAft>
                <a:spcPct val="0"/>
              </a:spcAft>
            </a:pPr>
            <a:r>
              <a:rPr lang="en-US" sz="2000" dirty="0" smtClean="0">
                <a:solidFill>
                  <a:srgbClr val="000000"/>
                </a:solidFill>
              </a:rPr>
              <a:t>		Video</a:t>
            </a:r>
            <a:r>
              <a:rPr lang="en-US" sz="2000" dirty="0">
                <a:solidFill>
                  <a:srgbClr val="000000"/>
                </a:solidFill>
              </a:rPr>
              <a:t>: Making Lectures Interactive with </a:t>
            </a:r>
            <a:r>
              <a:rPr lang="en-US" sz="2000" dirty="0" err="1" smtClean="0">
                <a:solidFill>
                  <a:srgbClr val="000000"/>
                </a:solidFill>
              </a:rPr>
              <a:t>ConcepTests</a:t>
            </a:r>
            <a:endParaRPr lang="en-US" sz="2000" dirty="0" smtClean="0">
              <a:solidFill>
                <a:srgbClr val="000000"/>
              </a:solidFill>
            </a:endParaRPr>
          </a:p>
          <a:p>
            <a:pPr defTabSz="381000" eaLnBrk="0" fontAlgn="base" hangingPunct="0">
              <a:spcBef>
                <a:spcPct val="0"/>
              </a:spcBef>
              <a:spcAft>
                <a:spcPct val="0"/>
              </a:spcAft>
            </a:pPr>
            <a:r>
              <a:rPr lang="en-US" dirty="0" smtClean="0">
                <a:solidFill>
                  <a:srgbClr val="000000"/>
                </a:solidFill>
              </a:rPr>
              <a:t>		http</a:t>
            </a:r>
            <a:r>
              <a:rPr lang="en-US" dirty="0">
                <a:solidFill>
                  <a:srgbClr val="000000"/>
                </a:solidFill>
              </a:rPr>
              <a:t>://www.wcer.wisc.edu/archive/cl1/flag/cat/contests/contests7.htm</a:t>
            </a:r>
          </a:p>
          <a:p>
            <a:pPr defTabSz="381000" eaLnBrk="0" fontAlgn="base" hangingPunct="0">
              <a:spcBef>
                <a:spcPct val="0"/>
              </a:spcBef>
              <a:spcAft>
                <a:spcPct val="0"/>
              </a:spcAft>
            </a:pPr>
            <a:r>
              <a:rPr lang="en-US" sz="2000" dirty="0">
                <a:solidFill>
                  <a:srgbClr val="000000"/>
                </a:solidFill>
              </a:rPr>
              <a:t>	</a:t>
            </a:r>
            <a:r>
              <a:rPr lang="en-US" sz="2000" dirty="0" err="1">
                <a:solidFill>
                  <a:srgbClr val="000000"/>
                </a:solidFill>
              </a:rPr>
              <a:t>ModularChem</a:t>
            </a:r>
            <a:r>
              <a:rPr lang="en-US" sz="2000" dirty="0">
                <a:solidFill>
                  <a:srgbClr val="000000"/>
                </a:solidFill>
              </a:rPr>
              <a:t> Consortium </a:t>
            </a:r>
            <a:r>
              <a:rPr lang="en-US" sz="2000" dirty="0">
                <a:solidFill>
                  <a:srgbClr val="000000"/>
                </a:solidFill>
                <a:latin typeface="WP TypographicSymbols" pitchFamily="2" charset="0"/>
              </a:rPr>
              <a:t>– </a:t>
            </a:r>
            <a:r>
              <a:rPr lang="en-US" sz="2000" dirty="0">
                <a:solidFill>
                  <a:srgbClr val="000000"/>
                </a:solidFill>
              </a:rPr>
              <a:t>http://chemconnections.org</a:t>
            </a:r>
            <a:r>
              <a:rPr lang="en-US" sz="2000" dirty="0" smtClean="0">
                <a:solidFill>
                  <a:srgbClr val="000000"/>
                </a:solidFill>
              </a:rPr>
              <a:t>/</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smtClean="0">
                <a:solidFill>
                  <a:srgbClr val="000000"/>
                </a:solidFill>
              </a:rPr>
              <a:t>STEMTEC</a:t>
            </a:r>
            <a:r>
              <a:rPr lang="en-US" sz="2000" dirty="0" smtClean="0">
                <a:solidFill>
                  <a:srgbClr val="000000"/>
                </a:solidFill>
              </a:rPr>
              <a:t> - </a:t>
            </a:r>
            <a:r>
              <a:rPr lang="en-US" sz="2000" dirty="0">
                <a:solidFill>
                  <a:srgbClr val="000000"/>
                </a:solidFill>
              </a:rPr>
              <a:t>http://k12s.phast.umass.edu/stemtec/</a:t>
            </a:r>
          </a:p>
          <a:p>
            <a:pPr defTabSz="381000" eaLnBrk="0" fontAlgn="base" hangingPunct="0">
              <a:spcBef>
                <a:spcPct val="0"/>
              </a:spcBef>
              <a:spcAft>
                <a:spcPct val="0"/>
              </a:spcAft>
            </a:pPr>
            <a:r>
              <a:rPr lang="en-US" sz="2000" dirty="0" smtClean="0">
                <a:solidFill>
                  <a:srgbClr val="000000"/>
                </a:solidFill>
              </a:rPr>
              <a:t>Video</a:t>
            </a:r>
            <a:r>
              <a:rPr lang="en-US" sz="2000" dirty="0">
                <a:solidFill>
                  <a:srgbClr val="000000"/>
                </a:solidFill>
              </a:rPr>
              <a:t>: How Change Happens: Breaking the </a:t>
            </a:r>
            <a:r>
              <a:rPr lang="en-US" sz="2000" dirty="0">
                <a:solidFill>
                  <a:srgbClr val="000000"/>
                </a:solidFill>
                <a:latin typeface="WP TypographicSymbols" pitchFamily="2" charset="0"/>
              </a:rPr>
              <a:t>“</a:t>
            </a:r>
            <a:r>
              <a:rPr lang="en-US" sz="2000" dirty="0">
                <a:solidFill>
                  <a:srgbClr val="000000"/>
                </a:solidFill>
              </a:rPr>
              <a:t>Teach as You Were Taught</a:t>
            </a:r>
            <a:r>
              <a:rPr lang="en-US" sz="2000" dirty="0">
                <a:solidFill>
                  <a:srgbClr val="000000"/>
                </a:solidFill>
                <a:latin typeface="WP TypographicSymbols" pitchFamily="2" charset="0"/>
              </a:rPr>
              <a:t>”</a:t>
            </a:r>
            <a:r>
              <a:rPr lang="en-US" sz="2000" dirty="0">
                <a:solidFill>
                  <a:srgbClr val="000000"/>
                </a:solidFill>
              </a:rPr>
              <a:t> Cycle </a:t>
            </a:r>
            <a:r>
              <a:rPr lang="en-US" sz="2000" dirty="0">
                <a:solidFill>
                  <a:srgbClr val="000000"/>
                </a:solidFill>
                <a:latin typeface="WP TypographicSymbols" pitchFamily="2" charset="0"/>
              </a:rPr>
              <a:t>– </a:t>
            </a:r>
            <a:r>
              <a:rPr lang="en-US" sz="2000" dirty="0">
                <a:solidFill>
                  <a:srgbClr val="000000"/>
                </a:solidFill>
              </a:rPr>
              <a:t>Films for the Humanities &amp; Sciences – www.films.com</a:t>
            </a:r>
          </a:p>
          <a:p>
            <a:pPr defTabSz="381000" eaLnBrk="0" fontAlgn="base" hangingPunct="0">
              <a:spcBef>
                <a:spcPct val="0"/>
              </a:spcBef>
              <a:spcAft>
                <a:spcPct val="0"/>
              </a:spcAft>
            </a:pPr>
            <a:endParaRPr lang="en-US" sz="2000" dirty="0">
              <a:solidFill>
                <a:srgbClr val="000000"/>
              </a:solidFill>
            </a:endParaRPr>
          </a:p>
          <a:p>
            <a:pPr defTabSz="381000" eaLnBrk="0" fontAlgn="base" hangingPunct="0">
              <a:spcBef>
                <a:spcPct val="0"/>
              </a:spcBef>
              <a:spcAft>
                <a:spcPct val="0"/>
              </a:spcAft>
            </a:pPr>
            <a:r>
              <a:rPr lang="en-US" sz="2000" u="sng" dirty="0" smtClean="0">
                <a:solidFill>
                  <a:srgbClr val="000000"/>
                </a:solidFill>
              </a:rPr>
              <a:t>Harvard – Derek Bok Center </a:t>
            </a:r>
            <a:endParaRPr lang="en-US" sz="2000" u="sng" dirty="0">
              <a:solidFill>
                <a:srgbClr val="000000"/>
              </a:solidFill>
            </a:endParaRPr>
          </a:p>
          <a:p>
            <a:pPr defTabSz="381000" eaLnBrk="0" fontAlgn="base" hangingPunct="0">
              <a:spcBef>
                <a:spcPct val="0"/>
              </a:spcBef>
              <a:spcAft>
                <a:spcPct val="0"/>
              </a:spcAft>
            </a:pPr>
            <a:r>
              <a:rPr lang="en-US" dirty="0">
                <a:solidFill>
                  <a:srgbClr val="000000"/>
                </a:solidFill>
              </a:rPr>
              <a:t>Thinking Together &amp; From Questions to </a:t>
            </a:r>
            <a:r>
              <a:rPr lang="en-US" dirty="0" smtClean="0">
                <a:solidFill>
                  <a:srgbClr val="000000"/>
                </a:solidFill>
              </a:rPr>
              <a:t>Concepts: </a:t>
            </a:r>
            <a:r>
              <a:rPr lang="en-US" dirty="0">
                <a:solidFill>
                  <a:srgbClr val="000000"/>
                </a:solidFill>
              </a:rPr>
              <a:t>Interactive Teaching in </a:t>
            </a:r>
            <a:r>
              <a:rPr lang="en-US" dirty="0" smtClean="0">
                <a:solidFill>
                  <a:srgbClr val="000000"/>
                </a:solidFill>
              </a:rPr>
              <a:t>Physics</a:t>
            </a:r>
            <a:r>
              <a:rPr lang="en-US" sz="2000" dirty="0" smtClean="0">
                <a:solidFill>
                  <a:srgbClr val="000000"/>
                </a:solidFill>
              </a:rPr>
              <a:t> </a:t>
            </a:r>
            <a:r>
              <a:rPr lang="en-US" sz="2000" dirty="0" smtClean="0">
                <a:solidFill>
                  <a:srgbClr val="000000"/>
                </a:solidFill>
                <a:latin typeface="WP TypographicSymbols" pitchFamily="2" charset="0"/>
              </a:rPr>
              <a:t>– </a:t>
            </a:r>
            <a:r>
              <a:rPr lang="en-US" sz="2000" dirty="0">
                <a:solidFill>
                  <a:srgbClr val="000000"/>
                </a:solidFill>
              </a:rPr>
              <a:t>http://bokcenter.harvard.edu/</a:t>
            </a:r>
            <a:endParaRPr lang="en-US" sz="2400" dirty="0">
              <a:solidFill>
                <a:srgbClr val="000000"/>
              </a:solidFill>
            </a:endParaRPr>
          </a:p>
        </p:txBody>
      </p:sp>
    </p:spTree>
    <p:extLst>
      <p:ext uri="{BB962C8B-B14F-4D97-AF65-F5344CB8AC3E}">
        <p14:creationId xmlns:p14="http://schemas.microsoft.com/office/powerpoint/2010/main" val="3130826873"/>
      </p:ext>
    </p:extLst>
  </p:cSld>
  <p:clrMapOvr>
    <a:masterClrMapping/>
  </p:clrMapOvr>
  <p:transition advClick="0">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EF260B82-E7A1-47D6-BCC0-51D1860ED51D}" type="slidenum">
              <a:rPr lang="en-US" smtClean="0">
                <a:solidFill>
                  <a:srgbClr val="000000"/>
                </a:solidFill>
              </a:rPr>
              <a:pPr/>
              <a:t>53</a:t>
            </a:fld>
            <a:endParaRPr lang="en-US">
              <a:solidFill>
                <a:srgbClr val="000000"/>
              </a:solidFill>
            </a:endParaRPr>
          </a:p>
        </p:txBody>
      </p:sp>
      <p:pic>
        <p:nvPicPr>
          <p:cNvPr id="223234" name="Picture 2"/>
          <p:cNvPicPr>
            <a:picLocks noChangeAspect="1" noChangeArrowheads="1"/>
          </p:cNvPicPr>
          <p:nvPr/>
        </p:nvPicPr>
        <p:blipFill>
          <a:blip r:embed="rId3" cstate="print"/>
          <a:srcRect t="19531" r="63333"/>
          <a:stretch>
            <a:fillRect/>
          </a:stretch>
        </p:blipFill>
        <p:spPr bwMode="auto">
          <a:xfrm>
            <a:off x="2133600" y="0"/>
            <a:ext cx="4880499" cy="6528461"/>
          </a:xfrm>
          <a:prstGeom prst="rect">
            <a:avLst/>
          </a:prstGeom>
          <a:noFill/>
          <a:ln w="9525">
            <a:noFill/>
            <a:miter lim="800000"/>
            <a:headEnd/>
            <a:tailEnd/>
          </a:ln>
        </p:spPr>
      </p:pic>
      <p:sp>
        <p:nvSpPr>
          <p:cNvPr id="4" name="Rectangle 3"/>
          <p:cNvSpPr/>
          <p:nvPr/>
        </p:nvSpPr>
        <p:spPr>
          <a:xfrm>
            <a:off x="609600" y="6488668"/>
            <a:ext cx="8153400" cy="369332"/>
          </a:xfrm>
          <a:prstGeom prst="rect">
            <a:avLst/>
          </a:prstGeom>
        </p:spPr>
        <p:txBody>
          <a:bodyPr wrap="square">
            <a:spAutoFit/>
          </a:bodyPr>
          <a:lstStyle/>
          <a:p>
            <a:r>
              <a:rPr lang="en-US" dirty="0" smtClean="0">
                <a:solidFill>
                  <a:srgbClr val="000000"/>
                </a:solidFill>
              </a:rPr>
              <a:t>http://groups.physics.umn.edu/physed/Research/MNModel/Model.html</a:t>
            </a:r>
            <a:endParaRPr lang="en-US" dirty="0">
              <a:solidFill>
                <a:srgbClr val="000000"/>
              </a:solidFill>
            </a:endParaRPr>
          </a:p>
        </p:txBody>
      </p:sp>
    </p:spTree>
    <p:extLst>
      <p:ext uri="{BB962C8B-B14F-4D97-AF65-F5344CB8AC3E}">
        <p14:creationId xmlns:p14="http://schemas.microsoft.com/office/powerpoint/2010/main" val="112106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r>
              <a:rPr lang="en-US" dirty="0" smtClean="0"/>
              <a:t>Conceptual Understanding</a:t>
            </a:r>
            <a:endParaRPr lang="en-US" dirty="0"/>
          </a:p>
        </p:txBody>
      </p:sp>
      <p:pic>
        <p:nvPicPr>
          <p:cNvPr id="4" name="Content Placeholder 3" descr="Screen shot 2012-11-07 at 1.38.04 PM.png"/>
          <p:cNvPicPr>
            <a:picLocks noGrp="1" noChangeAspect="1"/>
          </p:cNvPicPr>
          <p:nvPr>
            <p:ph idx="1"/>
          </p:nvPr>
        </p:nvPicPr>
        <p:blipFill>
          <a:blip r:embed="rId3" cstate="print"/>
          <a:srcRect t="-875" b="-875"/>
          <a:stretch>
            <a:fillRect/>
          </a:stretch>
        </p:blipFill>
        <p:spPr>
          <a:xfrm>
            <a:off x="762000" y="1371600"/>
            <a:ext cx="7620534" cy="4191000"/>
          </a:xfrm>
        </p:spPr>
      </p:pic>
      <p:sp>
        <p:nvSpPr>
          <p:cNvPr id="5" name="TextBox 4"/>
          <p:cNvSpPr txBox="1"/>
          <p:nvPr/>
        </p:nvSpPr>
        <p:spPr>
          <a:xfrm>
            <a:off x="1371600" y="5562600"/>
            <a:ext cx="6682914" cy="646331"/>
          </a:xfrm>
          <a:prstGeom prst="rect">
            <a:avLst/>
          </a:prstGeom>
          <a:noFill/>
        </p:spPr>
        <p:txBody>
          <a:bodyPr wrap="none" rtlCol="0">
            <a:spAutoFit/>
          </a:bodyPr>
          <a:lstStyle/>
          <a:p>
            <a:r>
              <a:rPr lang="en-US" dirty="0" smtClean="0">
                <a:solidFill>
                  <a:srgbClr val="000000"/>
                </a:solidFill>
              </a:rPr>
              <a:t>http://</a:t>
            </a:r>
            <a:r>
              <a:rPr lang="en-US" dirty="0" err="1" smtClean="0">
                <a:solidFill>
                  <a:srgbClr val="000000"/>
                </a:solidFill>
              </a:rPr>
              <a:t>groups.physics.umn.edu/physed/Research/MNModel/FCI.html</a:t>
            </a: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96900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fld id="{FDA533F7-4AC0-4315-84CA-9CBB89A947DE}" type="slidenum">
              <a:rPr lang="en-US" smtClean="0">
                <a:solidFill>
                  <a:srgbClr val="000000"/>
                </a:solidFill>
              </a:rPr>
              <a:pPr/>
              <a:t>55</a:t>
            </a:fld>
            <a:endParaRPr lang="en-US" smtClean="0">
              <a:solidFill>
                <a:srgbClr val="000000"/>
              </a:solidFill>
            </a:endParaRPr>
          </a:p>
        </p:txBody>
      </p:sp>
      <p:sp>
        <p:nvSpPr>
          <p:cNvPr id="65539" name="Rectangle 2"/>
          <p:cNvSpPr>
            <a:spLocks noGrp="1" noChangeArrowheads="1"/>
          </p:cNvSpPr>
          <p:nvPr>
            <p:ph type="title"/>
          </p:nvPr>
        </p:nvSpPr>
        <p:spPr/>
        <p:txBody>
          <a:bodyPr/>
          <a:lstStyle/>
          <a:p>
            <a:pPr eaLnBrk="1" hangingPunct="1"/>
            <a:r>
              <a:rPr lang="en-US" sz="3600" smtClean="0"/>
              <a:t>Physics (Mechanics) Concepts:</a:t>
            </a:r>
            <a:br>
              <a:rPr lang="en-US" sz="3600" smtClean="0"/>
            </a:br>
            <a:r>
              <a:rPr lang="en-US" sz="3600" smtClean="0"/>
              <a:t>The Force Concept Inventory (FCI)</a:t>
            </a:r>
          </a:p>
        </p:txBody>
      </p:sp>
      <p:sp>
        <p:nvSpPr>
          <p:cNvPr id="65540" name="Rectangle 3"/>
          <p:cNvSpPr>
            <a:spLocks noGrp="1" noChangeArrowheads="1"/>
          </p:cNvSpPr>
          <p:nvPr>
            <p:ph type="body" idx="1"/>
          </p:nvPr>
        </p:nvSpPr>
        <p:spPr/>
        <p:txBody>
          <a:bodyPr/>
          <a:lstStyle/>
          <a:p>
            <a:pPr eaLnBrk="1" hangingPunct="1">
              <a:lnSpc>
                <a:spcPct val="90000"/>
              </a:lnSpc>
            </a:pPr>
            <a:r>
              <a:rPr lang="en-US" sz="2800" smtClean="0"/>
              <a:t>A 30 item multiple choice test to probe student's understanding of basic concepts in mechanics.</a:t>
            </a:r>
          </a:p>
          <a:p>
            <a:pPr eaLnBrk="1" hangingPunct="1">
              <a:lnSpc>
                <a:spcPct val="90000"/>
              </a:lnSpc>
            </a:pPr>
            <a:r>
              <a:rPr lang="en-US" sz="2800" smtClean="0"/>
              <a:t>The choice of topics is based on careful thought about what the fundamental issues and concepts are in Newtonian dynamics.</a:t>
            </a:r>
          </a:p>
          <a:p>
            <a:pPr eaLnBrk="1" hangingPunct="1">
              <a:lnSpc>
                <a:spcPct val="90000"/>
              </a:lnSpc>
            </a:pPr>
            <a:r>
              <a:rPr lang="en-US" sz="2800" smtClean="0"/>
              <a:t>Uses common speech rather than cueing specific physics principles. </a:t>
            </a:r>
          </a:p>
          <a:p>
            <a:pPr eaLnBrk="1" hangingPunct="1">
              <a:lnSpc>
                <a:spcPct val="90000"/>
              </a:lnSpc>
            </a:pPr>
            <a:r>
              <a:rPr lang="en-US" sz="2800" smtClean="0"/>
              <a:t>The distractors (wrong answers) are </a:t>
            </a:r>
            <a:br>
              <a:rPr lang="en-US" sz="2800" smtClean="0"/>
            </a:br>
            <a:r>
              <a:rPr lang="en-US" sz="2800" smtClean="0"/>
              <a:t>based on students' common inferences.</a:t>
            </a:r>
          </a:p>
        </p:txBody>
      </p:sp>
    </p:spTree>
    <p:custDataLst>
      <p:tags r:id="rId1"/>
    </p:custDataLst>
    <p:extLst>
      <p:ext uri="{BB962C8B-B14F-4D97-AF65-F5344CB8AC3E}">
        <p14:creationId xmlns:p14="http://schemas.microsoft.com/office/powerpoint/2010/main" val="423723069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dirty="0" smtClean="0"/>
              <a:t>Workshop Biology</a:t>
            </a:r>
            <a:endParaRPr lang="en-US" dirty="0"/>
          </a:p>
        </p:txBody>
      </p:sp>
      <p:sp>
        <p:nvSpPr>
          <p:cNvPr id="3" name="Content Placeholder 2"/>
          <p:cNvSpPr>
            <a:spLocks noGrp="1"/>
          </p:cNvSpPr>
          <p:nvPr>
            <p:ph idx="1"/>
          </p:nvPr>
        </p:nvSpPr>
        <p:spPr>
          <a:xfrm>
            <a:off x="228600" y="1447800"/>
            <a:ext cx="8686800" cy="4525963"/>
          </a:xfrm>
        </p:spPr>
        <p:txBody>
          <a:bodyPr/>
          <a:lstStyle/>
          <a:p>
            <a:pPr>
              <a:buNone/>
            </a:pPr>
            <a:r>
              <a:rPr lang="en-US" dirty="0" smtClean="0"/>
              <a:t>Traditional passive lecture vs. “Workshop biology”</a:t>
            </a:r>
          </a:p>
          <a:p>
            <a:pPr>
              <a:buNone/>
            </a:pPr>
            <a:endParaRPr lang="en-US" dirty="0"/>
          </a:p>
        </p:txBody>
      </p:sp>
      <p:pic>
        <p:nvPicPr>
          <p:cNvPr id="4" name="Picture 3" descr="Screen shot 2012-11-06 at 3.43.25 PM.png"/>
          <p:cNvPicPr>
            <a:picLocks noChangeAspect="1"/>
          </p:cNvPicPr>
          <p:nvPr/>
        </p:nvPicPr>
        <p:blipFill>
          <a:blip r:embed="rId3" cstate="print"/>
          <a:stretch>
            <a:fillRect/>
          </a:stretch>
        </p:blipFill>
        <p:spPr>
          <a:xfrm>
            <a:off x="1524000" y="2590800"/>
            <a:ext cx="5560060" cy="3352800"/>
          </a:xfrm>
          <a:prstGeom prst="rect">
            <a:avLst/>
          </a:prstGeom>
        </p:spPr>
      </p:pic>
      <p:sp>
        <p:nvSpPr>
          <p:cNvPr id="5" name="TextBox 4"/>
          <p:cNvSpPr txBox="1"/>
          <p:nvPr/>
        </p:nvSpPr>
        <p:spPr>
          <a:xfrm>
            <a:off x="5943600" y="6172200"/>
            <a:ext cx="2619452" cy="369332"/>
          </a:xfrm>
          <a:prstGeom prst="rect">
            <a:avLst/>
          </a:prstGeom>
          <a:noFill/>
        </p:spPr>
        <p:txBody>
          <a:bodyPr wrap="none" rtlCol="0">
            <a:spAutoFit/>
          </a:bodyPr>
          <a:lstStyle/>
          <a:p>
            <a:r>
              <a:rPr lang="en-US" dirty="0" smtClean="0">
                <a:solidFill>
                  <a:srgbClr val="000000"/>
                </a:solidFill>
              </a:rPr>
              <a:t>Source: </a:t>
            </a:r>
            <a:r>
              <a:rPr lang="en-US" dirty="0" err="1" smtClean="0">
                <a:solidFill>
                  <a:srgbClr val="000000"/>
                </a:solidFill>
              </a:rPr>
              <a:t>Udovic</a:t>
            </a:r>
            <a:r>
              <a:rPr lang="en-US" dirty="0" smtClean="0">
                <a:solidFill>
                  <a:srgbClr val="000000"/>
                </a:solidFill>
              </a:rPr>
              <a:t> et al. 2002</a:t>
            </a:r>
            <a:endParaRPr lang="en-US" dirty="0">
              <a:solidFill>
                <a:srgbClr val="000000"/>
              </a:solidFill>
            </a:endParaRPr>
          </a:p>
        </p:txBody>
      </p:sp>
    </p:spTree>
    <p:extLst>
      <p:ext uri="{BB962C8B-B14F-4D97-AF65-F5344CB8AC3E}">
        <p14:creationId xmlns:p14="http://schemas.microsoft.com/office/powerpoint/2010/main" val="195229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dirty="0" smtClean="0"/>
              <a:t>Biology</a:t>
            </a:r>
            <a:endParaRPr lang="en-US" dirty="0"/>
          </a:p>
        </p:txBody>
      </p:sp>
      <p:pic>
        <p:nvPicPr>
          <p:cNvPr id="4" name="Content Placeholder 3" descr="Screen shot 2012-10-30 at 10.43.20 AM.png"/>
          <p:cNvPicPr>
            <a:picLocks noGrp="1" noChangeAspect="1"/>
          </p:cNvPicPr>
          <p:nvPr>
            <p:ph idx="1"/>
          </p:nvPr>
        </p:nvPicPr>
        <p:blipFill>
          <a:blip r:embed="rId3" cstate="print"/>
          <a:srcRect t="-17248" b="-17248"/>
          <a:stretch>
            <a:fillRect/>
          </a:stretch>
        </p:blipFill>
        <p:spPr>
          <a:xfrm>
            <a:off x="1" y="1371600"/>
            <a:ext cx="5403652" cy="2971800"/>
          </a:xfrm>
        </p:spPr>
      </p:pic>
      <p:sp>
        <p:nvSpPr>
          <p:cNvPr id="6" name="TextBox 5"/>
          <p:cNvSpPr txBox="1"/>
          <p:nvPr/>
        </p:nvSpPr>
        <p:spPr>
          <a:xfrm>
            <a:off x="3810000" y="5867400"/>
            <a:ext cx="5334000" cy="738664"/>
          </a:xfrm>
          <a:prstGeom prst="rect">
            <a:avLst/>
          </a:prstGeom>
          <a:noFill/>
        </p:spPr>
        <p:txBody>
          <a:bodyPr wrap="square" rtlCol="0">
            <a:spAutoFit/>
          </a:bodyPr>
          <a:lstStyle/>
          <a:p>
            <a:r>
              <a:rPr lang="en-US" sz="1400" dirty="0" smtClean="0">
                <a:solidFill>
                  <a:srgbClr val="000000"/>
                </a:solidFill>
              </a:rPr>
              <a:t>Source: Knight, J. and Wood, W. (2005). Teaching more by lecturing less. </a:t>
            </a:r>
            <a:r>
              <a:rPr lang="en-US" sz="1400" i="1" dirty="0" smtClean="0">
                <a:solidFill>
                  <a:srgbClr val="000000"/>
                </a:solidFill>
              </a:rPr>
              <a:t>Cell </a:t>
            </a:r>
            <a:r>
              <a:rPr lang="en-US" sz="1400" i="1" dirty="0" err="1" smtClean="0">
                <a:solidFill>
                  <a:srgbClr val="000000"/>
                </a:solidFill>
              </a:rPr>
              <a:t>Biol</a:t>
            </a:r>
            <a:r>
              <a:rPr lang="en-US" sz="1400" i="1" dirty="0" smtClean="0">
                <a:solidFill>
                  <a:srgbClr val="000000"/>
                </a:solidFill>
              </a:rPr>
              <a:t> Educ</a:t>
            </a:r>
            <a:r>
              <a:rPr lang="en-US" sz="1400" dirty="0" smtClean="0">
                <a:solidFill>
                  <a:srgbClr val="000000"/>
                </a:solidFill>
              </a:rPr>
              <a:t>. 4(4): 298–310.</a:t>
            </a:r>
          </a:p>
          <a:p>
            <a:endParaRPr lang="en-US" sz="1400" dirty="0">
              <a:solidFill>
                <a:srgbClr val="000000"/>
              </a:solidFill>
            </a:endParaRPr>
          </a:p>
        </p:txBody>
      </p:sp>
      <p:pic>
        <p:nvPicPr>
          <p:cNvPr id="7" name="Picture 6" descr="Screen shot 2012-11-05 at 1.50.19 PM.png"/>
          <p:cNvPicPr>
            <a:picLocks noChangeAspect="1"/>
          </p:cNvPicPr>
          <p:nvPr/>
        </p:nvPicPr>
        <p:blipFill>
          <a:blip r:embed="rId4" cstate="print"/>
          <a:stretch>
            <a:fillRect/>
          </a:stretch>
        </p:blipFill>
        <p:spPr>
          <a:xfrm>
            <a:off x="5454126" y="1524000"/>
            <a:ext cx="3689874" cy="3200400"/>
          </a:xfrm>
          <a:prstGeom prst="rect">
            <a:avLst/>
          </a:prstGeom>
        </p:spPr>
      </p:pic>
      <p:sp>
        <p:nvSpPr>
          <p:cNvPr id="9" name="TextBox 8"/>
          <p:cNvSpPr txBox="1"/>
          <p:nvPr/>
        </p:nvSpPr>
        <p:spPr>
          <a:xfrm>
            <a:off x="6858000" y="1981200"/>
            <a:ext cx="2286000" cy="228600"/>
          </a:xfrm>
          <a:prstGeom prst="rect">
            <a:avLst/>
          </a:prstGeom>
          <a:solidFill>
            <a:schemeClr val="bg1"/>
          </a:solidFill>
        </p:spPr>
        <p:txBody>
          <a:bodyPr wrap="square" rtlCol="0">
            <a:spAutoFit/>
          </a:bodyPr>
          <a:lstStyle/>
          <a:p>
            <a:endParaRPr lang="en-US" dirty="0">
              <a:solidFill>
                <a:srgbClr val="000000"/>
              </a:solidFill>
            </a:endParaRPr>
          </a:p>
        </p:txBody>
      </p:sp>
      <p:sp>
        <p:nvSpPr>
          <p:cNvPr id="10" name="TextBox 9"/>
          <p:cNvSpPr txBox="1"/>
          <p:nvPr/>
        </p:nvSpPr>
        <p:spPr>
          <a:xfrm>
            <a:off x="7848600" y="1828800"/>
            <a:ext cx="990600" cy="228600"/>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56229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266700"/>
            <a:ext cx="8763000" cy="6046788"/>
          </a:xfrm>
          <a:prstGeom prst="rect">
            <a:avLst/>
          </a:prstGeom>
          <a:noFill/>
          <a:ln w="9525">
            <a:noFill/>
            <a:miter lim="800000"/>
            <a:headEnd/>
            <a:tailEnd/>
          </a:ln>
        </p:spPr>
        <p:txBody>
          <a:bodyPr lIns="0" tIns="0" rIns="0" bIns="0"/>
          <a:lstStyle/>
          <a:p>
            <a:pPr eaLnBrk="0" fontAlgn="base" hangingPunct="0">
              <a:spcBef>
                <a:spcPct val="0"/>
              </a:spcBef>
              <a:spcAft>
                <a:spcPct val="0"/>
              </a:spcAft>
              <a:tabLst>
                <a:tab pos="4122738" algn="ctr"/>
              </a:tabLst>
            </a:pPr>
            <a:r>
              <a:rPr lang="en-US" sz="2900">
                <a:solidFill>
                  <a:srgbClr val="000000"/>
                </a:solidFill>
              </a:rPr>
              <a:t>	</a:t>
            </a:r>
            <a:r>
              <a:rPr lang="en-US" sz="2900" b="1">
                <a:solidFill>
                  <a:srgbClr val="000000"/>
                </a:solidFill>
              </a:rPr>
              <a:t>Informal Cooperative</a:t>
            </a:r>
          </a:p>
          <a:p>
            <a:pPr eaLnBrk="0" fontAlgn="base" hangingPunct="0">
              <a:spcBef>
                <a:spcPct val="0"/>
              </a:spcBef>
              <a:spcAft>
                <a:spcPct val="0"/>
              </a:spcAft>
              <a:tabLst>
                <a:tab pos="4122738" algn="ctr"/>
              </a:tabLst>
            </a:pPr>
            <a:r>
              <a:rPr lang="en-US" sz="2900" b="1">
                <a:solidFill>
                  <a:srgbClr val="000000"/>
                </a:solidFill>
              </a:rPr>
              <a:t>	Learning Groups</a:t>
            </a:r>
            <a:endParaRPr lang="en-US" sz="2900">
              <a:solidFill>
                <a:srgbClr val="000000"/>
              </a:solidFill>
            </a:endParaRPr>
          </a:p>
          <a:p>
            <a:pPr eaLnBrk="0" fontAlgn="base" hangingPunct="0">
              <a:spcBef>
                <a:spcPct val="0"/>
              </a:spcBef>
              <a:spcAft>
                <a:spcPct val="0"/>
              </a:spcAft>
              <a:tabLst>
                <a:tab pos="4122738" algn="ctr"/>
              </a:tabLst>
            </a:pPr>
            <a:endParaRPr lang="en-US" sz="2900">
              <a:solidFill>
                <a:srgbClr val="000000"/>
              </a:solidFill>
            </a:endParaRPr>
          </a:p>
          <a:p>
            <a:pPr eaLnBrk="0" fontAlgn="base" hangingPunct="0">
              <a:spcBef>
                <a:spcPct val="0"/>
              </a:spcBef>
              <a:spcAft>
                <a:spcPct val="0"/>
              </a:spcAft>
              <a:tabLst>
                <a:tab pos="4122738" algn="ctr"/>
              </a:tabLst>
            </a:pPr>
            <a:r>
              <a:rPr lang="en-US" sz="2900">
                <a:solidFill>
                  <a:srgbClr val="000000"/>
                </a:solidFill>
              </a:rPr>
              <a:t>Can be used at any time</a:t>
            </a:r>
          </a:p>
          <a:p>
            <a:pPr eaLnBrk="0" fontAlgn="base" hangingPunct="0">
              <a:spcBef>
                <a:spcPct val="0"/>
              </a:spcBef>
              <a:spcAft>
                <a:spcPct val="0"/>
              </a:spcAft>
              <a:tabLst>
                <a:tab pos="4122738" algn="ctr"/>
              </a:tabLst>
            </a:pPr>
            <a:r>
              <a:rPr lang="en-US" sz="2900">
                <a:solidFill>
                  <a:srgbClr val="000000"/>
                </a:solidFill>
              </a:rPr>
              <a:t>Can be short term and ad hoc</a:t>
            </a:r>
          </a:p>
          <a:p>
            <a:pPr eaLnBrk="0" fontAlgn="base" hangingPunct="0">
              <a:spcBef>
                <a:spcPct val="0"/>
              </a:spcBef>
              <a:spcAft>
                <a:spcPct val="0"/>
              </a:spcAft>
              <a:tabLst>
                <a:tab pos="4122738" algn="ctr"/>
              </a:tabLst>
            </a:pPr>
            <a:r>
              <a:rPr lang="en-US" sz="2900">
                <a:solidFill>
                  <a:srgbClr val="000000"/>
                </a:solidFill>
              </a:rPr>
              <a:t>May be used to break up a long lecture</a:t>
            </a:r>
          </a:p>
          <a:p>
            <a:pPr eaLnBrk="0" fontAlgn="base" hangingPunct="0">
              <a:spcBef>
                <a:spcPct val="0"/>
              </a:spcBef>
              <a:spcAft>
                <a:spcPct val="0"/>
              </a:spcAft>
              <a:tabLst>
                <a:tab pos="4122738" algn="ctr"/>
              </a:tabLst>
            </a:pPr>
            <a:r>
              <a:rPr lang="en-US" sz="2900" b="1">
                <a:solidFill>
                  <a:srgbClr val="000000"/>
                </a:solidFill>
              </a:rPr>
              <a:t>Provides an opportunity for students to process material  they have been listening to (Cognitive Rehearsal)</a:t>
            </a:r>
          </a:p>
          <a:p>
            <a:pPr eaLnBrk="0" fontAlgn="base" hangingPunct="0">
              <a:spcBef>
                <a:spcPct val="0"/>
              </a:spcBef>
              <a:spcAft>
                <a:spcPct val="0"/>
              </a:spcAft>
              <a:tabLst>
                <a:tab pos="4122738" algn="ctr"/>
              </a:tabLst>
            </a:pPr>
            <a:r>
              <a:rPr lang="en-US" sz="2900">
                <a:solidFill>
                  <a:srgbClr val="000000"/>
                </a:solidFill>
              </a:rPr>
              <a:t>Are especially effective in large lectures</a:t>
            </a:r>
          </a:p>
          <a:p>
            <a:pPr eaLnBrk="0" fontAlgn="base" hangingPunct="0">
              <a:spcBef>
                <a:spcPct val="0"/>
              </a:spcBef>
              <a:spcAft>
                <a:spcPct val="0"/>
              </a:spcAft>
              <a:tabLst>
                <a:tab pos="4122738" algn="ctr"/>
              </a:tabLst>
            </a:pPr>
            <a:r>
              <a:rPr lang="en-US" sz="2900">
                <a:solidFill>
                  <a:srgbClr val="000000"/>
                </a:solidFill>
              </a:rPr>
              <a:t>Include "book ends" procedure</a:t>
            </a:r>
          </a:p>
          <a:p>
            <a:pPr eaLnBrk="0" fontAlgn="base" hangingPunct="0">
              <a:spcBef>
                <a:spcPct val="0"/>
              </a:spcBef>
              <a:spcAft>
                <a:spcPct val="0"/>
              </a:spcAft>
              <a:tabLst>
                <a:tab pos="4122738" algn="ctr"/>
              </a:tabLst>
            </a:pPr>
            <a:r>
              <a:rPr lang="en-US" sz="2900">
                <a:solidFill>
                  <a:srgbClr val="000000"/>
                </a:solidFill>
              </a:rPr>
              <a:t>Are not as effective as Formal Cooperative Learning or Cooperative Base Groups</a:t>
            </a:r>
          </a:p>
        </p:txBody>
      </p:sp>
    </p:spTree>
    <p:custDataLst>
      <p:tags r:id="rId1"/>
    </p:custDataLst>
    <p:extLst>
      <p:ext uri="{BB962C8B-B14F-4D97-AF65-F5344CB8AC3E}">
        <p14:creationId xmlns:p14="http://schemas.microsoft.com/office/powerpoint/2010/main" val="114145356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953000" y="381000"/>
            <a:ext cx="3814763" cy="5807075"/>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2600" b="1" i="1">
                <a:solidFill>
                  <a:srgbClr val="000000"/>
                </a:solidFill>
              </a:rPr>
              <a:t>Strategies for Energizing Large Classes: From Small Groups to</a:t>
            </a:r>
          </a:p>
          <a:p>
            <a:pPr algn="ctr" eaLnBrk="0" fontAlgn="base" hangingPunct="0">
              <a:spcBef>
                <a:spcPct val="0"/>
              </a:spcBef>
              <a:spcAft>
                <a:spcPct val="0"/>
              </a:spcAft>
            </a:pPr>
            <a:r>
              <a:rPr lang="en-US" sz="2600" b="1" i="1">
                <a:solidFill>
                  <a:srgbClr val="000000"/>
                </a:solidFill>
              </a:rPr>
              <a:t>Learning Communities:</a:t>
            </a:r>
          </a:p>
          <a:p>
            <a:pPr algn="ctr" eaLnBrk="0" fontAlgn="base" hangingPunct="0">
              <a:spcBef>
                <a:spcPct val="0"/>
              </a:spcBef>
              <a:spcAft>
                <a:spcPct val="0"/>
              </a:spcAft>
            </a:pPr>
            <a:endParaRPr lang="en-US" sz="2600">
              <a:solidFill>
                <a:srgbClr val="000000"/>
              </a:solidFill>
            </a:endParaRPr>
          </a:p>
          <a:p>
            <a:pPr algn="ctr" eaLnBrk="0" fontAlgn="base" hangingPunct="0">
              <a:spcBef>
                <a:spcPct val="0"/>
              </a:spcBef>
              <a:spcAft>
                <a:spcPct val="0"/>
              </a:spcAft>
            </a:pPr>
            <a:r>
              <a:rPr lang="en-US" sz="2600">
                <a:solidFill>
                  <a:srgbClr val="000000"/>
                </a:solidFill>
              </a:rPr>
              <a:t>Jean MacGregor,</a:t>
            </a:r>
          </a:p>
          <a:p>
            <a:pPr algn="ctr" eaLnBrk="0" fontAlgn="base" hangingPunct="0">
              <a:spcBef>
                <a:spcPct val="0"/>
              </a:spcBef>
              <a:spcAft>
                <a:spcPct val="0"/>
              </a:spcAft>
            </a:pPr>
            <a:r>
              <a:rPr lang="en-US" sz="2600">
                <a:solidFill>
                  <a:srgbClr val="000000"/>
                </a:solidFill>
              </a:rPr>
              <a:t>James Cooper,</a:t>
            </a:r>
          </a:p>
          <a:p>
            <a:pPr algn="ctr" eaLnBrk="0" fontAlgn="base" hangingPunct="0">
              <a:spcBef>
                <a:spcPct val="0"/>
              </a:spcBef>
              <a:spcAft>
                <a:spcPct val="0"/>
              </a:spcAft>
            </a:pPr>
            <a:r>
              <a:rPr lang="en-US" sz="2600">
                <a:solidFill>
                  <a:srgbClr val="000000"/>
                </a:solidFill>
              </a:rPr>
              <a:t>Karl Smith,</a:t>
            </a:r>
          </a:p>
          <a:p>
            <a:pPr algn="ctr" eaLnBrk="0" fontAlgn="base" hangingPunct="0">
              <a:spcBef>
                <a:spcPct val="0"/>
              </a:spcBef>
              <a:spcAft>
                <a:spcPct val="0"/>
              </a:spcAft>
            </a:pPr>
            <a:r>
              <a:rPr lang="en-US" sz="2600">
                <a:solidFill>
                  <a:srgbClr val="000000"/>
                </a:solidFill>
              </a:rPr>
              <a:t>Pamela Robinson</a:t>
            </a:r>
          </a:p>
          <a:p>
            <a:pPr algn="ctr" eaLnBrk="0" fontAlgn="base" hangingPunct="0">
              <a:spcBef>
                <a:spcPct val="0"/>
              </a:spcBef>
              <a:spcAft>
                <a:spcPct val="0"/>
              </a:spcAft>
            </a:pPr>
            <a:endParaRPr lang="en-US" sz="2600">
              <a:solidFill>
                <a:srgbClr val="000000"/>
              </a:solidFill>
            </a:endParaRPr>
          </a:p>
          <a:p>
            <a:pPr algn="ctr" eaLnBrk="0" fontAlgn="base" hangingPunct="0">
              <a:spcBef>
                <a:spcPct val="0"/>
              </a:spcBef>
              <a:spcAft>
                <a:spcPct val="0"/>
              </a:spcAft>
            </a:pPr>
            <a:r>
              <a:rPr lang="en-US" sz="2600" i="1">
                <a:solidFill>
                  <a:srgbClr val="000000"/>
                </a:solidFill>
              </a:rPr>
              <a:t>New Directions for Teaching and Learning</a:t>
            </a:r>
            <a:r>
              <a:rPr lang="en-US" sz="2600">
                <a:solidFill>
                  <a:srgbClr val="000000"/>
                </a:solidFill>
              </a:rPr>
              <a:t>, No. </a:t>
            </a:r>
            <a:r>
              <a:rPr lang="en-US" sz="2600" i="1">
                <a:solidFill>
                  <a:srgbClr val="000000"/>
                </a:solidFill>
              </a:rPr>
              <a:t>81</a:t>
            </a:r>
            <a:r>
              <a:rPr lang="en-US" sz="2600">
                <a:solidFill>
                  <a:srgbClr val="000000"/>
                </a:solidFill>
              </a:rPr>
              <a:t>, 2000.</a:t>
            </a:r>
          </a:p>
          <a:p>
            <a:pPr algn="ctr" eaLnBrk="0" fontAlgn="base" hangingPunct="0">
              <a:spcBef>
                <a:spcPct val="0"/>
              </a:spcBef>
              <a:spcAft>
                <a:spcPct val="0"/>
              </a:spcAft>
            </a:pPr>
            <a:r>
              <a:rPr lang="en-US" sz="2600">
                <a:solidFill>
                  <a:srgbClr val="000000"/>
                </a:solidFill>
              </a:rPr>
              <a:t>Jossey- Bass</a:t>
            </a:r>
          </a:p>
        </p:txBody>
      </p:sp>
      <p:pic>
        <p:nvPicPr>
          <p:cNvPr id="67587" name="Picture 3"/>
          <p:cNvPicPr>
            <a:picLocks noChangeArrowheads="1"/>
          </p:cNvPicPr>
          <p:nvPr/>
        </p:nvPicPr>
        <p:blipFill>
          <a:blip r:embed="rId4" cstate="print"/>
          <a:srcRect/>
          <a:stretch>
            <a:fillRect/>
          </a:stretch>
        </p:blipFill>
        <p:spPr bwMode="auto">
          <a:xfrm>
            <a:off x="628650" y="630238"/>
            <a:ext cx="3806825" cy="5830887"/>
          </a:xfrm>
          <a:prstGeom prst="rect">
            <a:avLst/>
          </a:prstGeom>
          <a:solidFill>
            <a:srgbClr val="FFFFFF"/>
          </a:solidFill>
          <a:ln w="9525">
            <a:noFill/>
            <a:miter lim="800000"/>
            <a:headEnd/>
            <a:tailEnd/>
          </a:ln>
        </p:spPr>
      </p:pic>
    </p:spTree>
    <p:custDataLst>
      <p:tags r:id="rId1"/>
    </p:custDataLst>
    <p:extLst>
      <p:ext uri="{BB962C8B-B14F-4D97-AF65-F5344CB8AC3E}">
        <p14:creationId xmlns:p14="http://schemas.microsoft.com/office/powerpoint/2010/main" val="11969872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sz="3600" dirty="0" smtClean="0"/>
              <a:t>Seven Principles for Good Practice in Undergraduate Education</a:t>
            </a:r>
            <a:endParaRPr lang="en-US" sz="3600" dirty="0"/>
          </a:p>
        </p:txBody>
      </p:sp>
      <p:sp>
        <p:nvSpPr>
          <p:cNvPr id="5" name="Content Placeholder 4"/>
          <p:cNvSpPr>
            <a:spLocks noGrp="1"/>
          </p:cNvSpPr>
          <p:nvPr>
            <p:ph idx="1"/>
          </p:nvPr>
        </p:nvSpPr>
        <p:spPr>
          <a:xfrm>
            <a:off x="457200" y="1447800"/>
            <a:ext cx="8305800" cy="4572000"/>
          </a:xfrm>
        </p:spPr>
        <p:txBody>
          <a:bodyPr/>
          <a:lstStyle/>
          <a:p>
            <a:r>
              <a:rPr lang="en-US" dirty="0" smtClean="0"/>
              <a:t>Good practice in undergraduate education:</a:t>
            </a:r>
          </a:p>
          <a:p>
            <a:pPr lvl="1"/>
            <a:r>
              <a:rPr lang="en-US" b="1" dirty="0" smtClean="0"/>
              <a:t>Encourages student-faculty contact</a:t>
            </a:r>
          </a:p>
          <a:p>
            <a:pPr lvl="1"/>
            <a:r>
              <a:rPr lang="en-US" b="1" dirty="0" smtClean="0"/>
              <a:t>Encourages cooperation among students</a:t>
            </a:r>
          </a:p>
          <a:p>
            <a:pPr lvl="1"/>
            <a:r>
              <a:rPr lang="en-US" b="1" dirty="0" smtClean="0"/>
              <a:t>Encourages active learning</a:t>
            </a:r>
          </a:p>
          <a:p>
            <a:pPr lvl="1"/>
            <a:r>
              <a:rPr lang="en-US" dirty="0" smtClean="0"/>
              <a:t>Gives prompt feedback</a:t>
            </a:r>
          </a:p>
          <a:p>
            <a:pPr lvl="1"/>
            <a:r>
              <a:rPr lang="en-US" dirty="0" smtClean="0"/>
              <a:t>Emphasizes time on task</a:t>
            </a:r>
          </a:p>
          <a:p>
            <a:pPr lvl="1"/>
            <a:r>
              <a:rPr lang="en-US" dirty="0" smtClean="0"/>
              <a:t>Communicates high expectations</a:t>
            </a:r>
          </a:p>
          <a:p>
            <a:pPr lvl="1"/>
            <a:r>
              <a:rPr lang="en-US" b="1" dirty="0" smtClean="0"/>
              <a:t>Respects diverse talents and ways of learning</a:t>
            </a:r>
            <a:endParaRPr lang="en-US" b="1" dirty="0"/>
          </a:p>
        </p:txBody>
      </p:sp>
      <p:sp>
        <p:nvSpPr>
          <p:cNvPr id="2" name="Footer Placeholder 1"/>
          <p:cNvSpPr>
            <a:spLocks noGrp="1"/>
          </p:cNvSpPr>
          <p:nvPr>
            <p:ph type="ftr" sz="quarter" idx="11"/>
          </p:nvPr>
        </p:nvSpPr>
        <p:spPr/>
        <p:txBody>
          <a:bodyPr/>
          <a:lstStyle/>
          <a:p>
            <a:pPr>
              <a:defRPr/>
            </a:pPr>
            <a:fld id="{A5AFC46F-3EC2-4E90-AEF9-86D0405B23E2}" type="slidenum">
              <a:rPr lang="en-US" smtClean="0">
                <a:solidFill>
                  <a:srgbClr val="000000"/>
                </a:solidFill>
              </a:rPr>
              <a:pPr>
                <a:defRPr/>
              </a:pPr>
              <a:t>6</a:t>
            </a:fld>
            <a:endParaRPr lang="en-US">
              <a:solidFill>
                <a:srgbClr val="000000"/>
              </a:solidFill>
            </a:endParaRPr>
          </a:p>
        </p:txBody>
      </p:sp>
      <p:sp>
        <p:nvSpPr>
          <p:cNvPr id="6" name="TextBox 5"/>
          <p:cNvSpPr txBox="1"/>
          <p:nvPr/>
        </p:nvSpPr>
        <p:spPr>
          <a:xfrm>
            <a:off x="914400" y="6024763"/>
            <a:ext cx="5775940" cy="646331"/>
          </a:xfrm>
          <a:prstGeom prst="rect">
            <a:avLst/>
          </a:prstGeom>
          <a:noFill/>
        </p:spPr>
        <p:txBody>
          <a:bodyPr wrap="none" rtlCol="0">
            <a:spAutoFit/>
          </a:bodyPr>
          <a:lstStyle/>
          <a:p>
            <a:r>
              <a:rPr lang="en-US" dirty="0" err="1" smtClean="0">
                <a:solidFill>
                  <a:srgbClr val="000000"/>
                </a:solidFill>
              </a:rPr>
              <a:t>Chickering</a:t>
            </a:r>
            <a:r>
              <a:rPr lang="en-US" dirty="0" smtClean="0">
                <a:solidFill>
                  <a:srgbClr val="000000"/>
                </a:solidFill>
              </a:rPr>
              <a:t> &amp; </a:t>
            </a:r>
            <a:r>
              <a:rPr lang="en-US" dirty="0" err="1" smtClean="0">
                <a:solidFill>
                  <a:srgbClr val="000000"/>
                </a:solidFill>
              </a:rPr>
              <a:t>Gamson</a:t>
            </a:r>
            <a:r>
              <a:rPr lang="en-US" dirty="0" smtClean="0">
                <a:solidFill>
                  <a:srgbClr val="000000"/>
                </a:solidFill>
              </a:rPr>
              <a:t>, June, 1987</a:t>
            </a:r>
          </a:p>
          <a:p>
            <a:r>
              <a:rPr lang="en-US" dirty="0" smtClean="0">
                <a:solidFill>
                  <a:srgbClr val="000000"/>
                </a:solidFill>
              </a:rPr>
              <a:t>http://learningcommons.evergreen.edu/pdf/fall1987.pdf</a:t>
            </a:r>
            <a:endParaRPr lang="en-US" dirty="0">
              <a:solidFill>
                <a:srgbClr val="000000"/>
              </a:solidFill>
            </a:endParaRPr>
          </a:p>
        </p:txBody>
      </p:sp>
    </p:spTree>
    <p:extLst>
      <p:ext uri="{BB962C8B-B14F-4D97-AF65-F5344CB8AC3E}">
        <p14:creationId xmlns:p14="http://schemas.microsoft.com/office/powerpoint/2010/main" val="3079500220"/>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fld id="{165D5B01-ECAB-4479-89BB-800841A47B8A}" type="slidenum">
              <a:rPr lang="en-US" smtClean="0">
                <a:solidFill>
                  <a:srgbClr val="000000"/>
                </a:solidFill>
              </a:rPr>
              <a:pPr>
                <a:defRPr/>
              </a:pPr>
              <a:t>60</a:t>
            </a:fld>
            <a:endParaRPr lang="en-US">
              <a:solidFill>
                <a:srgbClr val="000000"/>
              </a:solidFill>
            </a:endParaRPr>
          </a:p>
        </p:txBody>
      </p:sp>
      <p:pic>
        <p:nvPicPr>
          <p:cNvPr id="1683460" name="Picture 4"/>
          <p:cNvPicPr>
            <a:picLocks noChangeAspect="1" noChangeArrowheads="1"/>
          </p:cNvPicPr>
          <p:nvPr/>
        </p:nvPicPr>
        <p:blipFill>
          <a:blip r:embed="rId3" cstate="print"/>
          <a:srcRect l="14375" t="23773" r="13750" b="6977"/>
          <a:stretch>
            <a:fillRect/>
          </a:stretch>
        </p:blipFill>
        <p:spPr bwMode="auto">
          <a:xfrm>
            <a:off x="-1" y="533400"/>
            <a:ext cx="9144001" cy="5327375"/>
          </a:xfrm>
          <a:prstGeom prst="rect">
            <a:avLst/>
          </a:prstGeom>
          <a:noFill/>
          <a:ln w="9525">
            <a:noFill/>
            <a:miter lim="800000"/>
            <a:headEnd/>
            <a:tailEnd/>
          </a:ln>
        </p:spPr>
      </p:pic>
    </p:spTree>
    <p:extLst>
      <p:ext uri="{BB962C8B-B14F-4D97-AF65-F5344CB8AC3E}">
        <p14:creationId xmlns:p14="http://schemas.microsoft.com/office/powerpoint/2010/main" val="271469009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p:spPr>
        <p:txBody>
          <a:bodyPr/>
          <a:lstStyle/>
          <a:p>
            <a:fld id="{02131F6A-B05B-464A-A444-A458C7028ED5}" type="slidenum">
              <a:rPr lang="en-US" smtClean="0">
                <a:solidFill>
                  <a:srgbClr val="000000"/>
                </a:solidFill>
                <a:latin typeface="Arial" pitchFamily="34" charset="0"/>
              </a:rPr>
              <a:pPr/>
              <a:t>61</a:t>
            </a:fld>
            <a:endParaRPr lang="en-US" smtClean="0">
              <a:solidFill>
                <a:srgbClr val="000000"/>
              </a:solidFill>
              <a:latin typeface="Arial" pitchFamily="34" charset="0"/>
            </a:endParaRPr>
          </a:p>
        </p:txBody>
      </p:sp>
      <p:sp>
        <p:nvSpPr>
          <p:cNvPr id="61443" name="Text Box 2"/>
          <p:cNvSpPr txBox="1">
            <a:spLocks noChangeArrowheads="1"/>
          </p:cNvSpPr>
          <p:nvPr/>
        </p:nvSpPr>
        <p:spPr bwMode="auto">
          <a:xfrm>
            <a:off x="677863" y="265113"/>
            <a:ext cx="7788275" cy="5489575"/>
          </a:xfrm>
          <a:prstGeom prst="rect">
            <a:avLst/>
          </a:prstGeom>
          <a:noFill/>
          <a:ln w="12700">
            <a:noFill/>
            <a:miter lim="800000"/>
            <a:headEnd type="none" w="sm" len="sm"/>
            <a:tailEnd type="none" w="sm" len="sm"/>
          </a:ln>
        </p:spPr>
        <p:txBody>
          <a:bodyPr>
            <a:spAutoFit/>
          </a:bodyPr>
          <a:lstStyle/>
          <a:p>
            <a:pPr marL="457200" indent="-457200" algn="ctr" eaLnBrk="0" hangingPunct="0"/>
            <a:r>
              <a:rPr lang="en-US" sz="2600" dirty="0">
                <a:solidFill>
                  <a:srgbClr val="000000"/>
                </a:solidFill>
              </a:rPr>
              <a:t>Session Summary</a:t>
            </a:r>
          </a:p>
          <a:p>
            <a:pPr marL="457200" indent="-457200" algn="ctr" eaLnBrk="0" hangingPunct="0"/>
            <a:r>
              <a:rPr lang="en-US" sz="2600" dirty="0">
                <a:solidFill>
                  <a:srgbClr val="000000"/>
                </a:solidFill>
              </a:rPr>
              <a:t>(Minute Paper)</a:t>
            </a:r>
          </a:p>
          <a:p>
            <a:pPr marL="457200" indent="-457200" algn="ctr" eaLnBrk="0" hangingPunct="0"/>
            <a:endParaRPr lang="en-US" sz="2600" dirty="0">
              <a:solidFill>
                <a:srgbClr val="000000"/>
              </a:solidFill>
            </a:endParaRPr>
          </a:p>
          <a:p>
            <a:pPr marL="457200" indent="-457200" eaLnBrk="0" hangingPunct="0"/>
            <a:r>
              <a:rPr lang="en-US" sz="2600" dirty="0">
                <a:solidFill>
                  <a:srgbClr val="000000"/>
                </a:solidFill>
              </a:rPr>
              <a:t>Reflect on the session:</a:t>
            </a:r>
          </a:p>
          <a:p>
            <a:pPr marL="457200" indent="-457200" eaLnBrk="0" hangingPunct="0"/>
            <a:endParaRPr lang="en-US" sz="2600" dirty="0">
              <a:solidFill>
                <a:srgbClr val="000000"/>
              </a:solidFill>
            </a:endParaRPr>
          </a:p>
          <a:p>
            <a:pPr marL="457200" indent="-457200" eaLnBrk="0" hangingPunct="0">
              <a:spcBef>
                <a:spcPct val="20000"/>
              </a:spcBef>
            </a:pPr>
            <a:r>
              <a:rPr lang="en-US" sz="2600" dirty="0">
                <a:solidFill>
                  <a:srgbClr val="000000"/>
                </a:solidFill>
              </a:rPr>
              <a:t>1. Most interesting, valuable, useful thing you learned.</a:t>
            </a:r>
          </a:p>
          <a:p>
            <a:pPr marL="457200" indent="-457200" eaLnBrk="0" hangingPunct="0">
              <a:spcBef>
                <a:spcPct val="20000"/>
              </a:spcBef>
            </a:pPr>
            <a:r>
              <a:rPr lang="en-US" sz="2600" dirty="0">
                <a:solidFill>
                  <a:srgbClr val="000000"/>
                </a:solidFill>
              </a:rPr>
              <a:t>2. Things that helped you learn.</a:t>
            </a:r>
          </a:p>
          <a:p>
            <a:pPr marL="457200" indent="-457200" eaLnBrk="0" hangingPunct="0">
              <a:spcBef>
                <a:spcPct val="20000"/>
              </a:spcBef>
            </a:pPr>
            <a:r>
              <a:rPr lang="en-US" sz="2600" dirty="0">
                <a:solidFill>
                  <a:srgbClr val="000000"/>
                </a:solidFill>
              </a:rPr>
              <a:t>3. Question, comments, suggestions.</a:t>
            </a:r>
          </a:p>
          <a:p>
            <a:pPr marL="457200" indent="-457200" eaLnBrk="0" hangingPunct="0"/>
            <a:endParaRPr lang="en-US" sz="2600" dirty="0">
              <a:solidFill>
                <a:srgbClr val="000000"/>
              </a:solidFill>
            </a:endParaRPr>
          </a:p>
          <a:p>
            <a:pPr marL="457200" indent="-457200" eaLnBrk="0" hangingPunct="0">
              <a:buFontTx/>
              <a:buAutoNum type="arabicPeriod" startAt="4"/>
            </a:pPr>
            <a:r>
              <a:rPr lang="en-US" sz="2600" dirty="0">
                <a:solidFill>
                  <a:srgbClr val="000000"/>
                </a:solidFill>
              </a:rPr>
              <a:t>Pace: Too slow 1 . . . . 5 Too fast</a:t>
            </a:r>
          </a:p>
          <a:p>
            <a:pPr marL="457200" indent="-457200" eaLnBrk="0" hangingPunct="0">
              <a:buFontTx/>
              <a:buAutoNum type="arabicPeriod" startAt="4"/>
            </a:pPr>
            <a:r>
              <a:rPr lang="en-US" sz="2600" dirty="0">
                <a:solidFill>
                  <a:srgbClr val="000000"/>
                </a:solidFill>
              </a:rPr>
              <a:t>Relevance: Little 1 . . . 5 Lots</a:t>
            </a:r>
          </a:p>
          <a:p>
            <a:pPr marL="457200" indent="-457200" eaLnBrk="0" hangingPunct="0">
              <a:buFontTx/>
              <a:buAutoNum type="arabicPeriod" startAt="4"/>
            </a:pPr>
            <a:r>
              <a:rPr lang="en-US" sz="2600" dirty="0">
                <a:solidFill>
                  <a:srgbClr val="000000"/>
                </a:solidFill>
              </a:rPr>
              <a:t>Instructional Format: Ugh 1 . . . 5 Ah</a:t>
            </a:r>
          </a:p>
        </p:txBody>
      </p:sp>
    </p:spTree>
    <p:custDataLst>
      <p:tags r:id="rId1"/>
    </p:custDataLst>
    <p:extLst>
      <p:ext uri="{BB962C8B-B14F-4D97-AF65-F5344CB8AC3E}">
        <p14:creationId xmlns:p14="http://schemas.microsoft.com/office/powerpoint/2010/main" val="3324935260"/>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2819400" y="5029200"/>
            <a:ext cx="4600747" cy="923330"/>
          </a:xfrm>
          <a:prstGeom prst="rect">
            <a:avLst/>
          </a:prstGeom>
          <a:noFill/>
          <a:ln w="9525">
            <a:noFill/>
            <a:miter lim="800000"/>
            <a:headEnd/>
            <a:tailEnd/>
          </a:ln>
          <a:effectLst/>
        </p:spPr>
        <p:txBody>
          <a:bodyPr wrap="none">
            <a:spAutoFit/>
          </a:bodyPr>
          <a:lstStyle/>
          <a:p>
            <a:r>
              <a:rPr lang="en-US" dirty="0">
                <a:solidFill>
                  <a:srgbClr val="000000"/>
                </a:solidFill>
              </a:rPr>
              <a:t>Q4 – Pace: Too slow 1 . . . . 5 Too fast </a:t>
            </a:r>
            <a:r>
              <a:rPr lang="en-US" dirty="0" smtClean="0">
                <a:solidFill>
                  <a:srgbClr val="000000"/>
                </a:solidFill>
              </a:rPr>
              <a:t>(3.0)</a:t>
            </a:r>
            <a:endParaRPr lang="en-US" dirty="0">
              <a:solidFill>
                <a:srgbClr val="000000"/>
              </a:solidFill>
            </a:endParaRPr>
          </a:p>
          <a:p>
            <a:r>
              <a:rPr lang="en-US" dirty="0">
                <a:solidFill>
                  <a:srgbClr val="000000"/>
                </a:solidFill>
              </a:rPr>
              <a:t>Q5 – Relevance: Little 1 . . . 5 Lots (</a:t>
            </a:r>
            <a:r>
              <a:rPr lang="en-US" dirty="0" smtClean="0">
                <a:solidFill>
                  <a:srgbClr val="000000"/>
                </a:solidFill>
              </a:rPr>
              <a:t>3.9)</a:t>
            </a:r>
            <a:endParaRPr lang="en-US" dirty="0">
              <a:solidFill>
                <a:srgbClr val="000000"/>
              </a:solidFill>
            </a:endParaRPr>
          </a:p>
          <a:p>
            <a:r>
              <a:rPr lang="en-US" dirty="0">
                <a:solidFill>
                  <a:srgbClr val="000000"/>
                </a:solidFill>
              </a:rPr>
              <a:t>Q6 – Format: Ugh 1 . . . 5 Ah (</a:t>
            </a:r>
            <a:r>
              <a:rPr lang="en-US" dirty="0" smtClean="0">
                <a:solidFill>
                  <a:srgbClr val="000000"/>
                </a:solidFill>
              </a:rPr>
              <a:t>3.7)</a:t>
            </a:r>
            <a:endParaRPr lang="en-US" dirty="0">
              <a:solidFill>
                <a:srgbClr val="000000"/>
              </a:solidFill>
            </a:endParaRPr>
          </a:p>
        </p:txBody>
      </p:sp>
      <p:graphicFrame>
        <p:nvGraphicFramePr>
          <p:cNvPr id="7" name="Object 3"/>
          <p:cNvGraphicFramePr>
            <a:graphicFrameLocks noChangeAspect="1"/>
          </p:cNvGraphicFramePr>
          <p:nvPr>
            <p:extLst/>
          </p:nvPr>
        </p:nvGraphicFramePr>
        <p:xfrm>
          <a:off x="746125" y="569913"/>
          <a:ext cx="7629525" cy="4002087"/>
        </p:xfrm>
        <a:graphic>
          <a:graphicData uri="http://schemas.openxmlformats.org/drawingml/2006/chart">
            <c:chart xmlns:c="http://schemas.openxmlformats.org/drawingml/2006/chart" xmlns:r="http://schemas.openxmlformats.org/officeDocument/2006/relationships" r:id="rId4"/>
          </a:graphicData>
        </a:graphic>
      </p:graphicFrame>
      <p:sp>
        <p:nvSpPr>
          <p:cNvPr id="596996" name="Text Box 4"/>
          <p:cNvSpPr txBox="1">
            <a:spLocks noChangeArrowheads="1"/>
          </p:cNvSpPr>
          <p:nvPr/>
        </p:nvSpPr>
        <p:spPr bwMode="auto">
          <a:xfrm>
            <a:off x="2590800" y="152400"/>
            <a:ext cx="2813591" cy="369332"/>
          </a:xfrm>
          <a:prstGeom prst="rect">
            <a:avLst/>
          </a:prstGeom>
          <a:noFill/>
          <a:ln w="9525">
            <a:noFill/>
            <a:miter lim="800000"/>
            <a:headEnd/>
            <a:tailEnd/>
          </a:ln>
          <a:effectLst/>
        </p:spPr>
        <p:txBody>
          <a:bodyPr wrap="none">
            <a:spAutoFit/>
          </a:bodyPr>
          <a:lstStyle/>
          <a:p>
            <a:r>
              <a:rPr lang="en-US" dirty="0" smtClean="0">
                <a:solidFill>
                  <a:srgbClr val="000000"/>
                </a:solidFill>
              </a:rPr>
              <a:t>OSU – Seminar (4-28-14)</a:t>
            </a:r>
            <a:endParaRPr lang="en-US" dirty="0">
              <a:solidFill>
                <a:srgbClr val="000000"/>
              </a:solidFill>
            </a:endParaRPr>
          </a:p>
        </p:txBody>
      </p:sp>
    </p:spTree>
    <p:custDataLst>
      <p:tags r:id="rId1"/>
    </p:custDataLst>
    <p:extLst>
      <p:ext uri="{BB962C8B-B14F-4D97-AF65-F5344CB8AC3E}">
        <p14:creationId xmlns:p14="http://schemas.microsoft.com/office/powerpoint/2010/main" val="3927821436"/>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solidFill>
                  <a:prstClr val="black">
                    <a:tint val="75000"/>
                  </a:prstClr>
                </a:solidFill>
              </a:rPr>
              <a:pPr/>
              <a:t>63</a:t>
            </a:fld>
            <a:endParaRPr lang="en-US">
              <a:solidFill>
                <a:prstClr val="black">
                  <a:tint val="75000"/>
                </a:prstClr>
              </a:solidFill>
            </a:endParaRPr>
          </a:p>
        </p:txBody>
      </p:sp>
      <p:sp>
        <p:nvSpPr>
          <p:cNvPr id="527362" name="Rectangle 2"/>
          <p:cNvSpPr>
            <a:spLocks noGrp="1" noChangeArrowheads="1"/>
          </p:cNvSpPr>
          <p:nvPr>
            <p:ph type="title"/>
          </p:nvPr>
        </p:nvSpPr>
        <p:spPr>
          <a:xfrm>
            <a:off x="685800" y="0"/>
            <a:ext cx="7772400" cy="609600"/>
          </a:xfrm>
        </p:spPr>
        <p:txBody>
          <a:bodyPr/>
          <a:lstStyle/>
          <a:p>
            <a:r>
              <a:rPr lang="en-US" sz="3200" dirty="0" smtClean="0"/>
              <a:t>Resources</a:t>
            </a:r>
            <a:endParaRPr lang="en-US" sz="3200" dirty="0"/>
          </a:p>
        </p:txBody>
      </p:sp>
      <p:sp>
        <p:nvSpPr>
          <p:cNvPr id="527363" name="Rectangle 3"/>
          <p:cNvSpPr>
            <a:spLocks noGrp="1" noChangeArrowheads="1"/>
          </p:cNvSpPr>
          <p:nvPr>
            <p:ph type="body" idx="1"/>
          </p:nvPr>
        </p:nvSpPr>
        <p:spPr>
          <a:xfrm>
            <a:off x="152400" y="533400"/>
            <a:ext cx="8839200" cy="6324600"/>
          </a:xfrm>
        </p:spPr>
        <p:txBody>
          <a:bodyPr>
            <a:normAutofit lnSpcReduction="10000"/>
          </a:bodyPr>
          <a:lstStyle/>
          <a:p>
            <a:pPr>
              <a:lnSpc>
                <a:spcPct val="80000"/>
              </a:lnSpc>
            </a:pPr>
            <a:r>
              <a:rPr lang="en-US" sz="1600" dirty="0" smtClean="0"/>
              <a:t>Design Framework – How People Learn (HPL) &amp; Understanding by Design (</a:t>
            </a:r>
            <a:r>
              <a:rPr lang="en-US" sz="1600" dirty="0" err="1" smtClean="0"/>
              <a:t>UdB</a:t>
            </a:r>
            <a:r>
              <a:rPr lang="en-US" sz="1600" dirty="0" smtClean="0"/>
              <a:t>) Process</a:t>
            </a:r>
          </a:p>
          <a:p>
            <a:pPr lvl="1">
              <a:lnSpc>
                <a:spcPct val="80000"/>
              </a:lnSpc>
            </a:pPr>
            <a:r>
              <a:rPr lang="en-US" sz="1400" dirty="0" smtClean="0"/>
              <a:t>Ambrose, S., et.al. 2010. </a:t>
            </a:r>
            <a:r>
              <a:rPr lang="en-US" sz="1400" i="1" dirty="0" smtClean="0"/>
              <a:t>How learning works: 7 research based principles for smart </a:t>
            </a:r>
            <a:r>
              <a:rPr lang="en-US" sz="1400" dirty="0" smtClean="0"/>
              <a:t>teaching. </a:t>
            </a:r>
            <a:r>
              <a:rPr lang="en-US" sz="1400" dirty="0" err="1" smtClean="0"/>
              <a:t>Jossey</a:t>
            </a:r>
            <a:r>
              <a:rPr lang="en-US" sz="1400" dirty="0" smtClean="0"/>
              <a:t>-Bass</a:t>
            </a:r>
          </a:p>
          <a:p>
            <a:pPr lvl="1">
              <a:lnSpc>
                <a:spcPct val="80000"/>
              </a:lnSpc>
            </a:pPr>
            <a:r>
              <a:rPr lang="en-US" sz="1400" dirty="0" err="1" smtClean="0"/>
              <a:t>Bransford</a:t>
            </a:r>
            <a:r>
              <a:rPr lang="en-US" sz="1400" dirty="0" smtClean="0"/>
              <a:t>, John, </a:t>
            </a:r>
            <a:r>
              <a:rPr lang="en-US" sz="1400" dirty="0" err="1" smtClean="0"/>
              <a:t>Vye</a:t>
            </a:r>
            <a:r>
              <a:rPr lang="en-US" sz="1400" dirty="0" smtClean="0"/>
              <a:t>, Nancy, and Bateman, Helen. 2002. Creating High-Quality Learning Environments: Guidelines from Research on How People Learn. </a:t>
            </a:r>
            <a:r>
              <a:rPr lang="en-US" sz="1400" i="1" dirty="0" smtClean="0"/>
              <a:t>The Knowledge Economy and Postsecondary Education: Report of a Workshop</a:t>
            </a:r>
            <a:r>
              <a:rPr lang="en-US" sz="1400" dirty="0" smtClean="0"/>
              <a:t>. National Research Council. Committee on the Impact of the Changing Economy of the Education System. P.A. Graham and N.G. Stacey (Eds.). Center for Education. Washington, DC: National Academy Press. </a:t>
            </a:r>
            <a:r>
              <a:rPr lang="en-US" sz="1200" dirty="0" smtClean="0">
                <a:hlinkClick r:id="rId3"/>
              </a:rPr>
              <a:t>http://www.nap.edu/openbook/0309082927/html/</a:t>
            </a:r>
            <a:endParaRPr lang="en-US" sz="1200" dirty="0" smtClean="0"/>
          </a:p>
          <a:p>
            <a:pPr lvl="1">
              <a:lnSpc>
                <a:spcPct val="80000"/>
              </a:lnSpc>
            </a:pPr>
            <a:r>
              <a:rPr lang="en-US" sz="1400" dirty="0" smtClean="0"/>
              <a:t>Pellegrino, J. 2006. Rethinking and redesigning curriculum, instruction and assessment: What contemporary research and theory suggests. </a:t>
            </a:r>
            <a:r>
              <a:rPr lang="en-US" sz="1400" dirty="0" smtClean="0">
                <a:hlinkClick r:id="rId4"/>
              </a:rPr>
              <a:t>http://www.skillscommission.org/commissioned.htm</a:t>
            </a:r>
            <a:endParaRPr lang="en-US" sz="1400" dirty="0" smtClean="0"/>
          </a:p>
          <a:p>
            <a:pPr lvl="1">
              <a:lnSpc>
                <a:spcPct val="80000"/>
              </a:lnSpc>
            </a:pPr>
            <a:r>
              <a:rPr lang="en-US" sz="1400" dirty="0" smtClean="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smtClean="0">
                <a:solidFill>
                  <a:srgbClr val="000000"/>
                </a:solidFill>
                <a:cs typeface="Times New Roman" pitchFamily="18" charset="0"/>
                <a:hlinkClick r:id="rId5"/>
              </a:rPr>
              <a:t>New Directions for Teaching and Learning, 117</a:t>
            </a:r>
            <a:r>
              <a:rPr lang="en-US" sz="1400" dirty="0" smtClean="0">
                <a:solidFill>
                  <a:srgbClr val="000000"/>
                </a:solidFill>
                <a:cs typeface="Times New Roman" pitchFamily="18" charset="0"/>
              </a:rPr>
              <a:t>, 19-32. San Francisco: </a:t>
            </a:r>
            <a:r>
              <a:rPr lang="en-US" sz="1400" dirty="0" err="1" smtClean="0">
                <a:solidFill>
                  <a:srgbClr val="000000"/>
                </a:solidFill>
                <a:cs typeface="Times New Roman" pitchFamily="18" charset="0"/>
              </a:rPr>
              <a:t>Jossey</a:t>
            </a:r>
            <a:r>
              <a:rPr lang="en-US" sz="1400" dirty="0" smtClean="0">
                <a:solidFill>
                  <a:srgbClr val="000000"/>
                </a:solidFill>
                <a:cs typeface="Times New Roman" pitchFamily="18" charset="0"/>
              </a:rPr>
              <a:t>-Bass.</a:t>
            </a:r>
          </a:p>
          <a:p>
            <a:pPr lvl="1">
              <a:lnSpc>
                <a:spcPct val="80000"/>
              </a:lnSpc>
            </a:pPr>
            <a:r>
              <a:rPr lang="en-US" sz="1400" dirty="0" err="1" smtClean="0"/>
              <a:t>Streveler</a:t>
            </a:r>
            <a:r>
              <a:rPr lang="en-US" sz="1400" dirty="0" smtClean="0"/>
              <a:t>, R.A., Smith, K.A. and </a:t>
            </a:r>
            <a:r>
              <a:rPr lang="en-US" sz="1400" dirty="0" err="1" smtClean="0"/>
              <a:t>Pilotte</a:t>
            </a:r>
            <a:r>
              <a:rPr lang="en-US" sz="1400" dirty="0" smtClean="0"/>
              <a:t>, M. 2012. Content, Assessment and Pedagogy (CAP): An Integrated Engineering Design Approach. In Dr. </a:t>
            </a:r>
            <a:r>
              <a:rPr lang="en-US" sz="1400" dirty="0" err="1" smtClean="0"/>
              <a:t>Khairiyah</a:t>
            </a:r>
            <a:r>
              <a:rPr lang="en-US" sz="1400" dirty="0" smtClean="0"/>
              <a:t> </a:t>
            </a:r>
            <a:r>
              <a:rPr lang="en-US" sz="1400" dirty="0" err="1" smtClean="0"/>
              <a:t>Mohd</a:t>
            </a:r>
            <a:r>
              <a:rPr lang="en-US" sz="1400" dirty="0" smtClean="0"/>
              <a:t> </a:t>
            </a:r>
            <a:r>
              <a:rPr lang="en-US" sz="1400" dirty="0" err="1" smtClean="0"/>
              <a:t>Yusof</a:t>
            </a:r>
            <a:r>
              <a:rPr lang="en-US" sz="1400" dirty="0" smtClean="0"/>
              <a:t>, Dr. </a:t>
            </a:r>
            <a:r>
              <a:rPr lang="en-US" sz="1400" dirty="0" err="1" smtClean="0"/>
              <a:t>Shahrin</a:t>
            </a:r>
            <a:r>
              <a:rPr lang="en-US" sz="1400" dirty="0" smtClean="0"/>
              <a:t> Mohammad, Dr. </a:t>
            </a:r>
            <a:r>
              <a:rPr lang="en-US" sz="1400" dirty="0" err="1" smtClean="0"/>
              <a:t>Naziha</a:t>
            </a:r>
            <a:r>
              <a:rPr lang="en-US" sz="1400" dirty="0" smtClean="0"/>
              <a:t> Ahmad </a:t>
            </a:r>
            <a:r>
              <a:rPr lang="en-US" sz="1400" dirty="0" err="1" smtClean="0"/>
              <a:t>Azli</a:t>
            </a:r>
            <a:r>
              <a:rPr lang="en-US" sz="1400" dirty="0" smtClean="0"/>
              <a:t>, Dr. Mohamed </a:t>
            </a:r>
            <a:r>
              <a:rPr lang="en-US" sz="1400" dirty="0" err="1" smtClean="0"/>
              <a:t>Noor</a:t>
            </a:r>
            <a:r>
              <a:rPr lang="en-US" sz="1400" dirty="0" smtClean="0"/>
              <a:t> Hassan, Dr. </a:t>
            </a:r>
            <a:r>
              <a:rPr lang="en-US" sz="1400" dirty="0" err="1" smtClean="0"/>
              <a:t>Azlina</a:t>
            </a:r>
            <a:r>
              <a:rPr lang="en-US" sz="1400" dirty="0" smtClean="0"/>
              <a:t> </a:t>
            </a:r>
            <a:r>
              <a:rPr lang="en-US" sz="1400" dirty="0" err="1" smtClean="0"/>
              <a:t>Kosnin</a:t>
            </a:r>
            <a:r>
              <a:rPr lang="en-US" sz="1400" dirty="0" smtClean="0"/>
              <a:t> and Dr. </a:t>
            </a:r>
            <a:r>
              <a:rPr lang="en-US" sz="1400" dirty="0" err="1" smtClean="0"/>
              <a:t>Sharifah</a:t>
            </a:r>
            <a:r>
              <a:rPr lang="en-US" sz="1400" dirty="0" smtClean="0"/>
              <a:t> </a:t>
            </a:r>
            <a:r>
              <a:rPr lang="en-US" sz="1400" dirty="0" err="1" smtClean="0"/>
              <a:t>Kamilah</a:t>
            </a:r>
            <a:r>
              <a:rPr lang="en-US" sz="1400" dirty="0" smtClean="0"/>
              <a:t> </a:t>
            </a:r>
            <a:r>
              <a:rPr lang="en-US" sz="1400" dirty="0" err="1" smtClean="0"/>
              <a:t>Syed</a:t>
            </a:r>
            <a:r>
              <a:rPr lang="en-US" sz="1400" dirty="0" smtClean="0"/>
              <a:t> </a:t>
            </a:r>
            <a:r>
              <a:rPr lang="en-US" sz="1400" dirty="0" err="1" smtClean="0"/>
              <a:t>Yusof</a:t>
            </a:r>
            <a:r>
              <a:rPr lang="en-US" sz="1400" dirty="0" smtClean="0"/>
              <a:t> (Eds.). </a:t>
            </a:r>
            <a:r>
              <a:rPr lang="en-US" sz="1400" i="1" dirty="0" smtClean="0"/>
              <a:t>Outcome-Based Education and Engineering Curriculum: Evaluation, Assessment and Accreditation</a:t>
            </a:r>
            <a:r>
              <a:rPr lang="en-US" sz="1400" dirty="0" smtClean="0"/>
              <a:t>, </a:t>
            </a:r>
            <a:r>
              <a:rPr lang="en-US" sz="1400" dirty="0" err="1" smtClean="0"/>
              <a:t>Universiti</a:t>
            </a:r>
            <a:r>
              <a:rPr lang="en-US" sz="1400" dirty="0" smtClean="0"/>
              <a:t> </a:t>
            </a:r>
            <a:r>
              <a:rPr lang="en-US" sz="1400" dirty="0" err="1" smtClean="0"/>
              <a:t>Teknologi</a:t>
            </a:r>
            <a:r>
              <a:rPr lang="en-US" sz="1400" dirty="0" smtClean="0"/>
              <a:t> Malaysia, Malaysia [</a:t>
            </a:r>
            <a:r>
              <a:rPr lang="en-US" sz="1400" dirty="0" smtClean="0">
                <a:hlinkClick r:id="rId6"/>
              </a:rPr>
              <a:t>Streveler-Smith-Pilotte_OBE_Chapter-CAP-v11.pdf</a:t>
            </a:r>
            <a:r>
              <a:rPr lang="en-US" sz="1400" dirty="0" smtClean="0"/>
              <a:t>]</a:t>
            </a:r>
          </a:p>
          <a:p>
            <a:pPr lvl="1">
              <a:lnSpc>
                <a:spcPct val="80000"/>
              </a:lnSpc>
            </a:pPr>
            <a:r>
              <a:rPr lang="en-US" sz="1400" dirty="0" smtClean="0"/>
              <a:t>Wiggins, G. &amp; </a:t>
            </a:r>
            <a:r>
              <a:rPr lang="en-US" sz="1400" dirty="0" err="1" smtClean="0"/>
              <a:t>McTighe</a:t>
            </a:r>
            <a:r>
              <a:rPr lang="en-US" sz="1400" dirty="0" smtClean="0"/>
              <a:t>, J. 2005. </a:t>
            </a:r>
            <a:r>
              <a:rPr lang="en-US" sz="1400" i="1" dirty="0" smtClean="0"/>
              <a:t>Understanding by Design: Expanded Second Edition</a:t>
            </a:r>
            <a:r>
              <a:rPr lang="en-US" sz="1400" dirty="0" smtClean="0"/>
              <a:t>. Prentice Hall.</a:t>
            </a:r>
          </a:p>
          <a:p>
            <a:pPr>
              <a:lnSpc>
                <a:spcPct val="80000"/>
              </a:lnSpc>
            </a:pPr>
            <a:r>
              <a:rPr lang="en-US" sz="1600" dirty="0" smtClean="0"/>
              <a:t>Content </a:t>
            </a:r>
            <a:r>
              <a:rPr lang="en-US" sz="1600" dirty="0"/>
              <a:t>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Learning</a:t>
            </a:r>
            <a:endParaRPr lang="en-US" sz="1600" dirty="0"/>
          </a:p>
          <a:p>
            <a:pPr lvl="1">
              <a:lnSpc>
                <a:spcPct val="80000"/>
              </a:lnSpc>
            </a:pPr>
            <a:r>
              <a:rPr lang="en-US" sz="1400" dirty="0"/>
              <a:t>Cooperative Learning (Johnson, Johnson &amp; Smith</a:t>
            </a:r>
            <a:r>
              <a:rPr lang="en-US" sz="1400" dirty="0" smtClean="0"/>
              <a:t>) - </a:t>
            </a:r>
            <a:r>
              <a:rPr lang="en-US" sz="1200" dirty="0" smtClean="0"/>
              <a:t>Smith </a:t>
            </a:r>
            <a:r>
              <a:rPr lang="en-US" sz="1200" dirty="0"/>
              <a:t>web site – </a:t>
            </a:r>
            <a:r>
              <a:rPr lang="en-US" sz="1200" dirty="0">
                <a:hlinkClick r:id="rId7"/>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8"/>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9"/>
              </a:rPr>
              <a:t>Smith-Pedagogies_of_Engagement.pdf</a:t>
            </a:r>
            <a:r>
              <a:rPr lang="en-US" sz="1400" dirty="0" smtClean="0"/>
              <a:t>] </a:t>
            </a:r>
          </a:p>
          <a:p>
            <a:pPr lvl="1">
              <a:lnSpc>
                <a:spcPct val="80000"/>
              </a:lnSpc>
            </a:pPr>
            <a:r>
              <a:rPr lang="en-US" sz="1400" dirty="0" smtClean="0"/>
              <a:t>Johnson, Johnson &amp; Smith. 1998. Cooperative learning returns to college: What evidence is there that it works? Change, 1998, 30 (4), 26-35. [</a:t>
            </a:r>
            <a:r>
              <a:rPr lang="en-US" sz="1400" dirty="0" smtClean="0">
                <a:hlinkClick r:id="rId10"/>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1"/>
              </a:rPr>
              <a:t>www.udel.edu/pbl</a:t>
            </a:r>
            <a:endParaRPr lang="en-US" sz="1400" dirty="0" smtClean="0"/>
          </a:p>
          <a:p>
            <a:pPr lvl="1">
              <a:lnSpc>
                <a:spcPct val="80000"/>
              </a:lnSpc>
            </a:pPr>
            <a:r>
              <a:rPr lang="en-US" sz="1400" dirty="0" smtClean="0"/>
              <a:t>PKAL – Pedagogies of Engagement – </a:t>
            </a:r>
            <a:r>
              <a:rPr lang="en-US" sz="1000" dirty="0" smtClean="0">
                <a:hlinkClick r:id="rId12"/>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3"/>
              </a:rPr>
              <a:t>http://www7.nationalacademies.org/bose/Fairweather_CommissionedPaper.pdf</a:t>
            </a:r>
            <a:endParaRPr lang="en-US" sz="1000" dirty="0" smtClean="0"/>
          </a:p>
        </p:txBody>
      </p:sp>
    </p:spTree>
    <p:extLst>
      <p:ext uri="{BB962C8B-B14F-4D97-AF65-F5344CB8AC3E}">
        <p14:creationId xmlns:p14="http://schemas.microsoft.com/office/powerpoint/2010/main" val="33706661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589" r="17117"/>
          <a:stretch/>
        </p:blipFill>
        <p:spPr>
          <a:xfrm>
            <a:off x="304799" y="609600"/>
            <a:ext cx="7665271" cy="4724400"/>
          </a:xfrm>
          <a:prstGeom prst="rect">
            <a:avLst/>
          </a:prstGeom>
        </p:spPr>
      </p:pic>
      <p:sp>
        <p:nvSpPr>
          <p:cNvPr id="5" name="Rectangle 4"/>
          <p:cNvSpPr/>
          <p:nvPr/>
        </p:nvSpPr>
        <p:spPr>
          <a:xfrm>
            <a:off x="2590800" y="5867400"/>
            <a:ext cx="3530005" cy="369332"/>
          </a:xfrm>
          <a:prstGeom prst="rect">
            <a:avLst/>
          </a:prstGeom>
        </p:spPr>
        <p:txBody>
          <a:bodyPr wrap="none">
            <a:spAutoFit/>
          </a:bodyPr>
          <a:lstStyle/>
          <a:p>
            <a:r>
              <a:rPr lang="en-US" dirty="0">
                <a:solidFill>
                  <a:prstClr val="black"/>
                </a:solidFill>
              </a:rPr>
              <a:t>http://serc.carleton.edu/index.html</a:t>
            </a:r>
          </a:p>
        </p:txBody>
      </p:sp>
    </p:spTree>
    <p:extLst>
      <p:ext uri="{BB962C8B-B14F-4D97-AF65-F5344CB8AC3E}">
        <p14:creationId xmlns:p14="http://schemas.microsoft.com/office/powerpoint/2010/main" val="3773464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Discipline-Based Education Research (DBER) Report Update</a:t>
            </a:r>
            <a:endParaRPr lang="en-US" dirty="0"/>
          </a:p>
        </p:txBody>
      </p:sp>
      <p:pic>
        <p:nvPicPr>
          <p:cNvPr id="4" name="Picture 2" descr="Book Cover"/>
          <p:cNvPicPr>
            <a:picLocks noChangeAspect="1" noChangeArrowheads="1"/>
          </p:cNvPicPr>
          <p:nvPr/>
        </p:nvPicPr>
        <p:blipFill>
          <a:blip r:embed="rId3" cstate="print"/>
          <a:srcRect/>
          <a:stretch>
            <a:fillRect/>
          </a:stretch>
        </p:blipFill>
        <p:spPr bwMode="auto">
          <a:xfrm>
            <a:off x="86806" y="1576606"/>
            <a:ext cx="2336950" cy="3528794"/>
          </a:xfrm>
          <a:prstGeom prst="rect">
            <a:avLst/>
          </a:prstGeom>
          <a:noFill/>
        </p:spPr>
      </p:pic>
      <p:sp>
        <p:nvSpPr>
          <p:cNvPr id="5" name="Rectangle 4"/>
          <p:cNvSpPr/>
          <p:nvPr/>
        </p:nvSpPr>
        <p:spPr>
          <a:xfrm>
            <a:off x="162719" y="5587525"/>
            <a:ext cx="5160962" cy="923330"/>
          </a:xfrm>
          <a:prstGeom prst="rect">
            <a:avLst/>
          </a:prstGeom>
        </p:spPr>
        <p:txBody>
          <a:bodyPr wrap="square">
            <a:spAutoFit/>
          </a:bodyPr>
          <a:lstStyle/>
          <a:p>
            <a:pPr defTabSz="457200" fontAlgn="base">
              <a:spcBef>
                <a:spcPct val="0"/>
              </a:spcBef>
              <a:spcAft>
                <a:spcPct val="0"/>
              </a:spcAft>
            </a:pPr>
            <a:r>
              <a:rPr lang="en-US" dirty="0" smtClean="0">
                <a:solidFill>
                  <a:prstClr val="black"/>
                </a:solidFill>
              </a:rPr>
              <a:t>National Research Council</a:t>
            </a:r>
          </a:p>
          <a:p>
            <a:pPr defTabSz="457200" fontAlgn="base">
              <a:spcBef>
                <a:spcPct val="0"/>
              </a:spcBef>
              <a:spcAft>
                <a:spcPct val="0"/>
              </a:spcAft>
            </a:pPr>
            <a:r>
              <a:rPr lang="en-US" dirty="0" smtClean="0">
                <a:solidFill>
                  <a:prstClr val="black"/>
                </a:solidFill>
              </a:rPr>
              <a:t>Summer 2012 – http://www.nap.edu/</a:t>
            </a:r>
          </a:p>
          <a:p>
            <a:pPr defTabSz="457200" fontAlgn="base">
              <a:spcBef>
                <a:spcPct val="0"/>
              </a:spcBef>
              <a:spcAft>
                <a:spcPct val="0"/>
              </a:spcAft>
            </a:pPr>
            <a:r>
              <a:rPr lang="en-US" dirty="0" err="1" smtClean="0">
                <a:solidFill>
                  <a:prstClr val="black"/>
                </a:solidFill>
              </a:rPr>
              <a:t>catalog.php?record_id</a:t>
            </a:r>
            <a:r>
              <a:rPr lang="en-US" dirty="0" smtClean="0">
                <a:solidFill>
                  <a:prstClr val="black"/>
                </a:solidFill>
              </a:rPr>
              <a:t>=13362</a:t>
            </a:r>
            <a:endParaRPr lang="en-US" dirty="0">
              <a:solidFill>
                <a:prstClr val="black"/>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141" t="12279" r="31779" b="5499"/>
          <a:stretch/>
        </p:blipFill>
        <p:spPr bwMode="auto">
          <a:xfrm>
            <a:off x="2743200" y="1375679"/>
            <a:ext cx="2895600" cy="381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25873" y="5257800"/>
            <a:ext cx="2967479"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latin typeface="Arial" charset="0"/>
              </a:rPr>
              <a:t>ASEE </a:t>
            </a:r>
            <a:r>
              <a:rPr lang="en-US" i="1" dirty="0" smtClean="0">
                <a:solidFill>
                  <a:srgbClr val="000000"/>
                </a:solidFill>
                <a:latin typeface="Arial" charset="0"/>
              </a:rPr>
              <a:t>Prism Summer 2013</a:t>
            </a:r>
            <a:endParaRPr lang="en-US" dirty="0">
              <a:solidFill>
                <a:srgbClr val="000000"/>
              </a:solidFill>
              <a:latin typeface="Arial" charset="0"/>
            </a:endParaRPr>
          </a:p>
        </p:txBody>
      </p:sp>
      <p:sp>
        <p:nvSpPr>
          <p:cNvPr id="7" name="Rectangle 6"/>
          <p:cNvSpPr/>
          <p:nvPr/>
        </p:nvSpPr>
        <p:spPr>
          <a:xfrm>
            <a:off x="5930384" y="1676400"/>
            <a:ext cx="2756416"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TextBox 7"/>
          <p:cNvSpPr txBox="1"/>
          <p:nvPr/>
        </p:nvSpPr>
        <p:spPr>
          <a:xfrm>
            <a:off x="6172200" y="1905000"/>
            <a:ext cx="2262158" cy="2031325"/>
          </a:xfrm>
          <a:prstGeom prst="rect">
            <a:avLst/>
          </a:prstGeom>
          <a:noFill/>
        </p:spPr>
        <p:txBody>
          <a:bodyPr wrap="none" rtlCol="0">
            <a:spAutoFit/>
          </a:bodyPr>
          <a:lstStyle/>
          <a:p>
            <a:pPr algn="ctr" fontAlgn="base">
              <a:spcBef>
                <a:spcPct val="0"/>
              </a:spcBef>
              <a:spcAft>
                <a:spcPct val="0"/>
              </a:spcAft>
            </a:pPr>
            <a:r>
              <a:rPr lang="en-US" dirty="0" smtClean="0">
                <a:solidFill>
                  <a:srgbClr val="000000"/>
                </a:solidFill>
                <a:latin typeface="Arial" charset="0"/>
              </a:rPr>
              <a:t>Discipline-Based </a:t>
            </a:r>
          </a:p>
          <a:p>
            <a:pPr algn="ctr" fontAlgn="base">
              <a:spcBef>
                <a:spcPct val="0"/>
              </a:spcBef>
              <a:spcAft>
                <a:spcPct val="0"/>
              </a:spcAft>
            </a:pPr>
            <a:r>
              <a:rPr lang="en-US" dirty="0" smtClean="0">
                <a:solidFill>
                  <a:srgbClr val="000000"/>
                </a:solidFill>
                <a:latin typeface="Arial" charset="0"/>
              </a:rPr>
              <a:t>Education Research</a:t>
            </a:r>
          </a:p>
          <a:p>
            <a:pPr algn="ctr" fontAlgn="base">
              <a:spcBef>
                <a:spcPct val="0"/>
              </a:spcBef>
              <a:spcAft>
                <a:spcPct val="0"/>
              </a:spcAft>
            </a:pPr>
            <a:endParaRPr lang="en-US" dirty="0" smtClean="0">
              <a:solidFill>
                <a:srgbClr val="000000"/>
              </a:solidFill>
              <a:latin typeface="Arial" charset="0"/>
            </a:endParaRPr>
          </a:p>
          <a:p>
            <a:pPr algn="ctr" fontAlgn="base">
              <a:spcBef>
                <a:spcPct val="0"/>
              </a:spcBef>
              <a:spcAft>
                <a:spcPct val="0"/>
              </a:spcAft>
            </a:pPr>
            <a:r>
              <a:rPr lang="en-US" dirty="0" smtClean="0">
                <a:solidFill>
                  <a:srgbClr val="000000"/>
                </a:solidFill>
                <a:latin typeface="Arial" charset="0"/>
              </a:rPr>
              <a:t>Practitioner Guide</a:t>
            </a: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r>
              <a:rPr lang="en-US" dirty="0" smtClean="0">
                <a:solidFill>
                  <a:srgbClr val="000000"/>
                </a:solidFill>
                <a:latin typeface="Arial" charset="0"/>
              </a:rPr>
              <a:t>In Preparation</a:t>
            </a:r>
          </a:p>
          <a:p>
            <a:pPr algn="ctr" fontAlgn="base">
              <a:spcBef>
                <a:spcPct val="0"/>
              </a:spcBef>
              <a:spcAft>
                <a:spcPct val="0"/>
              </a:spcAft>
            </a:pPr>
            <a:r>
              <a:rPr lang="en-US" dirty="0" smtClean="0">
                <a:solidFill>
                  <a:srgbClr val="000000"/>
                </a:solidFill>
                <a:latin typeface="Arial" charset="0"/>
              </a:rPr>
              <a:t>Coming 2014</a:t>
            </a:r>
            <a:endParaRPr lang="en-US" dirty="0">
              <a:solidFill>
                <a:srgbClr val="000000"/>
              </a:solidFill>
              <a:latin typeface="Arial" charset="0"/>
            </a:endParaRPr>
          </a:p>
        </p:txBody>
      </p:sp>
      <p:sp>
        <p:nvSpPr>
          <p:cNvPr id="2" name="TextBox 1"/>
          <p:cNvSpPr txBox="1"/>
          <p:nvPr/>
        </p:nvSpPr>
        <p:spPr>
          <a:xfrm>
            <a:off x="5562600" y="5943600"/>
            <a:ext cx="3583032" cy="646331"/>
          </a:xfrm>
          <a:prstGeom prst="rect">
            <a:avLst/>
          </a:prstGeom>
          <a:noFill/>
        </p:spPr>
        <p:txBody>
          <a:bodyPr wrap="none" rtlCol="0">
            <a:spAutoFit/>
          </a:bodyPr>
          <a:lstStyle/>
          <a:p>
            <a:pPr fontAlgn="base">
              <a:spcBef>
                <a:spcPct val="0"/>
              </a:spcBef>
              <a:spcAft>
                <a:spcPct val="0"/>
              </a:spcAft>
            </a:pPr>
            <a:r>
              <a:rPr lang="en-US" i="1" dirty="0" smtClean="0">
                <a:solidFill>
                  <a:srgbClr val="000000"/>
                </a:solidFill>
                <a:latin typeface="Arial" charset="0"/>
                <a:ea typeface="ヒラギノ角ゴ Pro W3" charset="-128"/>
              </a:rPr>
              <a:t>Journal of Engineering Education</a:t>
            </a:r>
          </a:p>
          <a:p>
            <a:pPr fontAlgn="base">
              <a:spcBef>
                <a:spcPct val="0"/>
              </a:spcBef>
              <a:spcAft>
                <a:spcPct val="0"/>
              </a:spcAft>
            </a:pPr>
            <a:r>
              <a:rPr lang="en-US" dirty="0" smtClean="0">
                <a:solidFill>
                  <a:srgbClr val="000000"/>
                </a:solidFill>
                <a:latin typeface="Arial" charset="0"/>
                <a:ea typeface="ヒラギノ角ゴ Pro W3" charset="-128"/>
              </a:rPr>
              <a:t>Editorial – October, 2013</a:t>
            </a:r>
            <a:endParaRPr lang="en-US" dirty="0">
              <a:solidFill>
                <a:srgbClr val="000000"/>
              </a:solidFill>
              <a:latin typeface="Arial" charset="0"/>
              <a:ea typeface="ヒラギノ角ゴ Pro W3" charset="-128"/>
            </a:endParaRPr>
          </a:p>
        </p:txBody>
      </p:sp>
      <p:sp>
        <p:nvSpPr>
          <p:cNvPr id="9" name="Rectangle 8"/>
          <p:cNvSpPr/>
          <p:nvPr/>
        </p:nvSpPr>
        <p:spPr>
          <a:xfrm>
            <a:off x="6116059" y="4151293"/>
            <a:ext cx="2476114" cy="954107"/>
          </a:xfrm>
          <a:prstGeom prst="rect">
            <a:avLst/>
          </a:prstGeom>
        </p:spPr>
        <p:txBody>
          <a:bodyPr wrap="square">
            <a:spAutoFit/>
          </a:bodyPr>
          <a:lstStyle/>
          <a:p>
            <a:r>
              <a:rPr lang="en-US" sz="1400" dirty="0" smtClean="0">
                <a:solidFill>
                  <a:srgbClr val="000000"/>
                </a:solidFill>
              </a:rPr>
              <a:t>“Reaching </a:t>
            </a:r>
            <a:r>
              <a:rPr lang="en-US" sz="1400" dirty="0">
                <a:solidFill>
                  <a:srgbClr val="000000"/>
                </a:solidFill>
              </a:rPr>
              <a:t>Students: What Research Says About Effective Instruction in Undergraduate Science and </a:t>
            </a:r>
            <a:r>
              <a:rPr lang="en-US" sz="1400" dirty="0" smtClean="0">
                <a:solidFill>
                  <a:srgbClr val="000000"/>
                </a:solidFill>
              </a:rPr>
              <a:t>Engineering”</a:t>
            </a:r>
            <a:endParaRPr lang="en-US" sz="1400" dirty="0">
              <a:solidFill>
                <a:srgbClr val="000000"/>
              </a:solidFill>
            </a:endParaRPr>
          </a:p>
        </p:txBody>
      </p:sp>
    </p:spTree>
    <p:extLst>
      <p:ext uri="{BB962C8B-B14F-4D97-AF65-F5344CB8AC3E}">
        <p14:creationId xmlns:p14="http://schemas.microsoft.com/office/powerpoint/2010/main" val="127573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fld id="{948DA374-2AFE-4773-8B12-8C28EFC6448A}" type="slidenum">
              <a:rPr lang="en-US" smtClean="0">
                <a:solidFill>
                  <a:srgbClr val="000000"/>
                </a:solidFill>
              </a:rPr>
              <a:pPr/>
              <a:t>9</a:t>
            </a:fld>
            <a:endParaRPr lang="en-US" smtClean="0">
              <a:solidFill>
                <a:srgbClr val="000000"/>
              </a:solidFill>
            </a:endParaRPr>
          </a:p>
        </p:txBody>
      </p:sp>
      <p:sp>
        <p:nvSpPr>
          <p:cNvPr id="25603" name="Rectangle 2"/>
          <p:cNvSpPr>
            <a:spLocks noGrp="1" noChangeArrowheads="1"/>
          </p:cNvSpPr>
          <p:nvPr>
            <p:ph type="title"/>
          </p:nvPr>
        </p:nvSpPr>
        <p:spPr>
          <a:xfrm>
            <a:off x="304800" y="304800"/>
            <a:ext cx="8458200" cy="1143000"/>
          </a:xfrm>
        </p:spPr>
        <p:txBody>
          <a:bodyPr/>
          <a:lstStyle/>
          <a:p>
            <a:pPr eaLnBrk="1" hangingPunct="1"/>
            <a:r>
              <a:rPr lang="en-US" sz="3200" smtClean="0"/>
              <a:t>Student Engagement Research Evidence</a:t>
            </a:r>
          </a:p>
        </p:txBody>
      </p:sp>
      <p:sp>
        <p:nvSpPr>
          <p:cNvPr id="25604" name="Rectangle 3"/>
          <p:cNvSpPr>
            <a:spLocks noGrp="1" noChangeArrowheads="1"/>
          </p:cNvSpPr>
          <p:nvPr>
            <p:ph type="body" idx="1"/>
          </p:nvPr>
        </p:nvSpPr>
        <p:spPr>
          <a:xfrm>
            <a:off x="381000" y="1371600"/>
            <a:ext cx="8382000" cy="4343400"/>
          </a:xfrm>
        </p:spPr>
        <p:txBody>
          <a:bodyPr/>
          <a:lstStyle/>
          <a:p>
            <a:pPr eaLnBrk="1" hangingPunct="1">
              <a:lnSpc>
                <a:spcPct val="80000"/>
              </a:lnSpc>
            </a:pPr>
            <a:r>
              <a:rPr lang="en-US" sz="2800" smtClean="0"/>
              <a:t>Perhaps the strongest conclusion that can be made is the least surprising. Simply put, the greater the student’s involvement or engagement in academic work or in the academic experience of college, the greater his or her level of knowledge acquisition and general cognitive development …(Pascarella and Terenzini, 2005).</a:t>
            </a:r>
          </a:p>
          <a:p>
            <a:pPr eaLnBrk="1" hangingPunct="1">
              <a:lnSpc>
                <a:spcPct val="80000"/>
              </a:lnSpc>
            </a:pPr>
            <a:r>
              <a:rPr lang="en-US" sz="2800" smtClean="0"/>
              <a:t>Active and collaborative instruction coupled with various means to encourage student engagement invariably lead to better student learning outcomes irrespective of academic discipline (Kuh et al., 2005, 2007). </a:t>
            </a:r>
          </a:p>
        </p:txBody>
      </p:sp>
      <p:sp>
        <p:nvSpPr>
          <p:cNvPr id="25605" name="Text Box 4"/>
          <p:cNvSpPr txBox="1">
            <a:spLocks noChangeArrowheads="1"/>
          </p:cNvSpPr>
          <p:nvPr/>
        </p:nvSpPr>
        <p:spPr bwMode="auto">
          <a:xfrm>
            <a:off x="304800" y="5791200"/>
            <a:ext cx="8610600" cy="915988"/>
          </a:xfrm>
          <a:prstGeom prst="rect">
            <a:avLst/>
          </a:prstGeom>
          <a:noFill/>
          <a:ln w="12700">
            <a:noFill/>
            <a:miter lim="800000"/>
            <a:headEnd type="none" w="sm" len="sm"/>
            <a:tailEnd type="none" w="sm" len="sm"/>
          </a:ln>
        </p:spPr>
        <p:txBody>
          <a:bodyPr>
            <a:spAutoFit/>
          </a:bodyPr>
          <a:lstStyle/>
          <a:p>
            <a:pPr eaLnBrk="0" hangingPunct="0"/>
            <a:r>
              <a:rPr lang="en-US">
                <a:solidFill>
                  <a:srgbClr val="000000"/>
                </a:solidFill>
              </a:rPr>
              <a:t>See Smith, et.al, 2005 and Fairweather, 2008, Linking Evidence and Promising Practices in Science, Technology, Engineering, and Mathematics (STEM) Undergraduate Education - </a:t>
            </a:r>
            <a:r>
              <a:rPr lang="en-US" sz="1200">
                <a:solidFill>
                  <a:srgbClr val="000000"/>
                </a:solidFill>
              </a:rPr>
              <a:t>http://www7.nationalacademies.org/bose/Fairweather_CommissionedPaper.pdf</a:t>
            </a:r>
          </a:p>
        </p:txBody>
      </p:sp>
    </p:spTree>
    <p:extLst>
      <p:ext uri="{BB962C8B-B14F-4D97-AF65-F5344CB8AC3E}">
        <p14:creationId xmlns:p14="http://schemas.microsoft.com/office/powerpoint/2010/main" val="396250941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3016</TotalTime>
  <Words>4211</Words>
  <Application>Microsoft Office PowerPoint</Application>
  <PresentationFormat>On-screen Show (4:3)</PresentationFormat>
  <Paragraphs>632</Paragraphs>
  <Slides>63</Slides>
  <Notes>60</Notes>
  <HiddenSlides>5</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63</vt:i4>
      </vt:variant>
    </vt:vector>
  </HeadingPairs>
  <TitlesOfParts>
    <vt:vector size="79" baseType="lpstr">
      <vt:lpstr>Blank Presentation</vt:lpstr>
      <vt:lpstr>1_Blank Presentation</vt:lpstr>
      <vt:lpstr>1_Default Design</vt:lpstr>
      <vt:lpstr>9_Blank Presentation</vt:lpstr>
      <vt:lpstr>Default Design</vt:lpstr>
      <vt:lpstr>7_Blank Presentation</vt:lpstr>
      <vt:lpstr>9_Office Theme</vt:lpstr>
      <vt:lpstr>Office Theme</vt:lpstr>
      <vt:lpstr>10_Blank Presentation</vt:lpstr>
      <vt:lpstr>2_Office Theme</vt:lpstr>
      <vt:lpstr>7_Default Design</vt:lpstr>
      <vt:lpstr>6_Office Theme</vt:lpstr>
      <vt:lpstr>14_Blank Presentation</vt:lpstr>
      <vt:lpstr>17_Blank Presentation</vt:lpstr>
      <vt:lpstr>2_Blank Presentation</vt:lpstr>
      <vt:lpstr>Equation</vt:lpstr>
      <vt:lpstr>Evidence-Based Practices for  Innovative Education</vt:lpstr>
      <vt:lpstr>Session Layout</vt:lpstr>
      <vt:lpstr>Overall Goal</vt:lpstr>
      <vt:lpstr>Workshop Objectives</vt:lpstr>
      <vt:lpstr>Reflection and Dialogue</vt:lpstr>
      <vt:lpstr>Seven Principles for Good Practice in Undergraduate Education</vt:lpstr>
      <vt:lpstr>PowerPoint Presentation</vt:lpstr>
      <vt:lpstr>Discipline-Based Education Research (DBER) Report Update</vt:lpstr>
      <vt:lpstr>Student Engagement Research Evidence</vt:lpstr>
      <vt:lpstr>Engaged Pedagogies = Reduced Failure Rates</vt:lpstr>
      <vt:lpstr>PowerPoint Presentation</vt:lpstr>
      <vt:lpstr>Process Metallurgy</vt:lpstr>
      <vt:lpstr>Dissolution Kinetics</vt:lpstr>
      <vt:lpstr>First Teaching Experience</vt:lpstr>
      <vt:lpstr>Engineering Education</vt:lpstr>
      <vt:lpstr>University of Minnesota College of Education Social, Psychological and Philosophical Foundations of Education</vt:lpstr>
      <vt:lpstr>PowerPoint Presentation</vt:lpstr>
      <vt:lpstr>Cooperative Learning</vt:lpstr>
      <vt:lpstr>Cooperative Learning Introduced to Engineering – 1981</vt:lpstr>
      <vt:lpstr>PowerPoint Presentation</vt:lpstr>
      <vt:lpstr>PowerPoint Presentation</vt:lpstr>
      <vt:lpstr>PowerPoint Presentation</vt:lpstr>
      <vt:lpstr>Reflection and Dialogue</vt:lpstr>
      <vt:lpstr>PowerPoint Presentation</vt:lpstr>
      <vt:lpstr>PowerPoint Presentation</vt:lpstr>
      <vt:lpstr>College Teaching:   What do we know about it?</vt:lpstr>
      <vt:lpstr>PowerPoint Presentation</vt:lpstr>
      <vt:lpstr>Pedagogies of Engagement</vt:lpstr>
      <vt:lpstr>PowerPoint Presentation</vt:lpstr>
      <vt:lpstr>The American College Teacher:  National Norms for 2007-2008</vt:lpstr>
      <vt:lpstr>Undergraduate Teaching Faculty, 2011*</vt:lpstr>
      <vt:lpstr>PowerPoint Presentation</vt:lpstr>
      <vt:lpstr>Course Design Foundations</vt:lpstr>
      <vt:lpstr>How People Learn (HPL)</vt:lpstr>
      <vt:lpstr>Understanding by Design</vt:lpstr>
      <vt:lpstr>PowerPoint Presentation</vt:lpstr>
      <vt:lpstr>Active Learning: Cooperation in the College Classroom </vt:lpstr>
      <vt:lpstr>PowerPoint Presentation</vt:lpstr>
      <vt:lpstr>PowerPoint Presentation</vt:lpstr>
      <vt:lpstr>PowerPoint Presentation</vt:lpstr>
      <vt:lpstr>PowerPoint Presentation</vt:lpstr>
      <vt:lpstr>PowerPoint Presentation</vt:lpstr>
      <vt:lpstr>PowerPoint Presentation</vt:lpstr>
      <vt:lpstr>*Education Innovation</vt:lpstr>
      <vt:lpstr>PowerPoint Presentation</vt:lpstr>
      <vt:lpstr>PowerPoint Presentation</vt:lpstr>
      <vt:lpstr>PowerPoint Presentation</vt:lpstr>
      <vt:lpstr>Active Learning: Cooperation in the College Classroom </vt:lpstr>
      <vt:lpstr>PowerPoint Presentation</vt:lpstr>
      <vt:lpstr>PowerPoint Presentation</vt:lpstr>
      <vt:lpstr>PowerPoint Presentation</vt:lpstr>
      <vt:lpstr>PowerPoint Presentation</vt:lpstr>
      <vt:lpstr>PowerPoint Presentation</vt:lpstr>
      <vt:lpstr>Conceptual Understanding</vt:lpstr>
      <vt:lpstr>Physics (Mechanics) Concepts: The Force Concept Inventory (FCI)</vt:lpstr>
      <vt:lpstr>Workshop Biology</vt:lpstr>
      <vt:lpstr>Biology</vt:lpstr>
      <vt:lpstr>PowerPoint Presentation</vt:lpstr>
      <vt:lpstr>PowerPoint Presentation</vt:lpstr>
      <vt:lpstr>PowerPoint Presentation</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Elements of Effective Teaching</dc:title>
  <dc:creator>Karl Smith</dc:creator>
  <cp:lastModifiedBy>Karl A Smith</cp:lastModifiedBy>
  <cp:revision>43</cp:revision>
  <dcterms:created xsi:type="dcterms:W3CDTF">2010-10-23T17:38:44Z</dcterms:created>
  <dcterms:modified xsi:type="dcterms:W3CDTF">2014-10-10T21:04:14Z</dcterms:modified>
</cp:coreProperties>
</file>