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89" r:id="rId3"/>
  </p:sldMasterIdLst>
  <p:notesMasterIdLst>
    <p:notesMasterId r:id="rId21"/>
  </p:notesMasterIdLst>
  <p:handoutMasterIdLst>
    <p:handoutMasterId r:id="rId22"/>
  </p:handoutMasterIdLst>
  <p:sldIdLst>
    <p:sldId id="284" r:id="rId4"/>
    <p:sldId id="325" r:id="rId5"/>
    <p:sldId id="278" r:id="rId6"/>
    <p:sldId id="301" r:id="rId7"/>
    <p:sldId id="308" r:id="rId8"/>
    <p:sldId id="258" r:id="rId9"/>
    <p:sldId id="303" r:id="rId10"/>
    <p:sldId id="307" r:id="rId11"/>
    <p:sldId id="262" r:id="rId12"/>
    <p:sldId id="296" r:id="rId13"/>
    <p:sldId id="297" r:id="rId14"/>
    <p:sldId id="281" r:id="rId15"/>
    <p:sldId id="290" r:id="rId16"/>
    <p:sldId id="300" r:id="rId17"/>
    <p:sldId id="263" r:id="rId18"/>
    <p:sldId id="264" r:id="rId19"/>
    <p:sldId id="302" r:id="rId20"/>
  </p:sldIdLst>
  <p:sldSz cx="9144000" cy="6858000" type="screen4x3"/>
  <p:notesSz cx="6985000" cy="9283700"/>
  <p:custDataLst>
    <p:tags r:id="rId23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AAB205-33BD-4FA1-B02A-374479A7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0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600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6" tIns="46474" rIns="92946" bIns="4647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6" tIns="46474" rIns="92946" bIns="4647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6" tIns="46474" rIns="92946" bIns="4647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930275" y="4411663"/>
            <a:ext cx="5124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 defTabSz="930275"/>
            <a:r>
              <a:rPr lang="en-US" sz="1300">
                <a:solidFill>
                  <a:srgbClr val="000000"/>
                </a:solidFill>
              </a:rPr>
              <a:t>Table summarizes my perception of the shift.  A version of this table is available in New Paradigms for Engineering Education -- FIE Conf proceedings 97 (avail on the www)</a:t>
            </a:r>
          </a:p>
          <a:p>
            <a:pPr algn="l" defTabSz="930275"/>
            <a:endParaRPr lang="en-US" sz="1300">
              <a:solidFill>
                <a:srgbClr val="000000"/>
              </a:solidFill>
            </a:endParaRPr>
          </a:p>
          <a:p>
            <a:pPr algn="l" defTabSz="930275"/>
            <a:r>
              <a:rPr lang="en-US" sz="1300">
                <a:solidFill>
                  <a:srgbClr val="000000"/>
                </a:solidFill>
              </a:rPr>
              <a:t>One of the most significant changes that has occurred is the shift from "pouring in knowledge" to "creating a climate where learning flows among students and the professor"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781" y="8818308"/>
            <a:ext cx="3027065" cy="463379"/>
          </a:xfrm>
          <a:prstGeom prst="rect">
            <a:avLst/>
          </a:prstGeom>
          <a:ln/>
        </p:spPr>
        <p:txBody>
          <a:bodyPr/>
          <a:lstStyle/>
          <a:p>
            <a:fld id="{5AE66F8A-5193-42B4-8CEA-18EF10E3C145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732" y="4410161"/>
            <a:ext cx="5587538" cy="4176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0" tIns="46471" rIns="92940" bIns="4647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221" tIns="45610" rIns="91221" bIns="4561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3" tIns="46477" rIns="92953" bIns="4647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FF38-6022-4AD5-A70A-200D7A47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4543-8ABF-4DD0-AA4C-CDA32EE10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B65B-1CAB-4978-AD61-0BA8D4E5D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9795-3CDD-49DF-B31B-A2D250ACB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AA9FD-4F8E-457C-850F-FAA8D8383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EED19-0629-4E68-A3D4-0961729FB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FE8E-6F5F-4DD9-BB10-0DA0B20F4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47D23-41D1-4BF8-AA50-84CC28149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8E637A8-C4C6-47F3-8431-010FFB059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FE4EF-76ED-4E79-8A91-146E87880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6E272-0251-4761-8DB6-D1B3AFE3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306D-DCD7-4674-B139-2C74A9D92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7FC7-266B-4BAD-87CA-835A5D226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27B53-E320-4400-8FC0-39BFC30B0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8D09-74A2-4378-9280-EC527128B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E143-1D88-4AC1-AF9B-97E008BC7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645B-E091-4E9F-AC03-8F34058E6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E8FB1-C0F4-44E2-BB80-627B89726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3EDD4-D78B-4DE1-A87E-81E83247E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CB80-8736-439C-825B-8B6FE848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B1C3C-71B9-4B78-A7D1-512D643B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4BE6-56F8-4E5E-A801-E61DCC29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11BAE-CA38-4618-8363-3F661E268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E3A3-E1CE-48C5-B194-0004F49C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B420-2680-48B1-A93A-3F8661EB5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807B9-034E-4D38-9837-EAE0F5D8D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17C52-C167-487C-8028-B274EEBBF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1881-B23C-41B3-82F7-471C5EC2F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E8F85-78C0-402A-81C7-719F2243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6F8F-27F6-4998-BAD3-ED992545D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0626-1434-409C-8F0E-582CA41B2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7F81-3A91-4237-A3B2-2820F55BC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5609-CCE7-47C9-9742-0EE34CA26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1E2E-4BE9-4C25-AAA1-443497CAA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AC4B-3868-452D-AE1F-11563B59D8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8859-D5D6-4DEE-B26A-FCC4E507E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0439-DA52-4F59-812C-15DE78BC41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ACE02-3941-49AC-86C4-73E86D9FEC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5F01-C664-4265-84B8-9CB5D4E3F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C907-B3A4-47EE-803D-B9582610D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98BA-1902-4091-AC38-633DE6F6E5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EFF0B-2556-454F-BDD4-D452D98DE0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CCA3-F6E4-424F-ABC3-1AA4D29250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65BD-FDCA-433B-8809-97B2A4F537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BC93C-0336-48F9-B447-01B7FE672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68356-3C6C-4685-9E7E-61D478234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5915-0B2B-4BB7-9DF6-3FED82FCED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9D16-48D9-4B78-953F-C9774B5DD8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C46F-3EC2-4E90-AEF9-86D0405B2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AAA2-1BFD-4285-BCBE-F3DE508150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FEEC-E7F7-4942-B9FE-97BFA88E7C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784B-09F8-4404-9253-5D55F8E928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9A5F0-486A-4B37-9761-EBDD9CD53C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5B1B-41F9-4B89-8B57-2766780375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410A-7BBD-4E32-9CDD-FE321D2663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A9B2-96AD-4014-B5F3-B893009C7B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A5F-FB8C-496F-B64A-6111C305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8ADF4-5C96-4CA8-BE32-AD6EC02B5F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7577-E0AC-48A4-B750-136BA101F4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965C-7B77-44B1-A28B-7F1D624873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F01E-196A-40A4-B6E9-5FF2B3389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035ED-4013-47AD-B510-7160C087EA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9F751D-F64D-434C-B527-80EF7FFF4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08320-3932-4730-8DEE-61F022F8DF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8890-BE0F-4D93-B620-97DC5AE7A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AC611-2491-4302-AD58-37738CCB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999900A-1C39-4AF3-8834-C849D53CC3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EE191-CB82-4856-BF6F-BAD681052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4748-6438-4605-A0EC-7ACC20ED1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B7F49-7F42-4C28-ADC1-2547CE063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103A-E85C-4CE7-92CE-68510FD1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E5C1C-A184-410F-A3D0-2283A7B91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47C2-AB25-4299-AD0D-74159F08A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1443-FADA-48EA-9740-9078A9E2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161C-6467-4083-9D88-530708783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3D92-6119-4EEC-8DB9-EAF8D578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2212-60C6-415A-84BA-24CCEF6C2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8C24C-C09B-4B66-BE1A-BE0ECC3CD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8E637A8-C4C6-47F3-8431-010FFB059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1FE4EF-76ED-4E79-8A91-146E87880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73" r:id="rId13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4DE89B4B-2A91-4426-B6E4-5DF54C8F7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076201-592A-4051-B063-061E5C832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Arial" charset="0"/>
              </a:defRPr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999900A-1C39-4AF3-8834-C849D53CC3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36EE191-CB82-4856-BF6F-BAD681052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6.xml"/><Relationship Id="rId1" Type="http://schemas.openxmlformats.org/officeDocument/2006/relationships/tags" Target="../tags/tag3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7C714EF9-B49C-425F-96F5-8C94E01E609C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2250" y="990600"/>
            <a:ext cx="8697913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/>
            <a:r>
              <a:rPr lang="en-US" sz="4000">
                <a:solidFill>
                  <a:srgbClr val="000000"/>
                </a:solidFill>
              </a:rPr>
              <a:t>Problem-Based Cooperative Learning</a:t>
            </a:r>
            <a:endParaRPr lang="en-US" sz="3200">
              <a:solidFill>
                <a:srgbClr val="000000"/>
              </a:solidFill>
            </a:endParaRPr>
          </a:p>
          <a:p>
            <a:pPr defTabSz="381000"/>
            <a:endParaRPr lang="en-US" sz="3200">
              <a:solidFill>
                <a:srgbClr val="000000"/>
              </a:solidFill>
            </a:endParaRPr>
          </a:p>
          <a:p>
            <a:pPr defTabSz="381000"/>
            <a:r>
              <a:rPr lang="en-US" sz="3200" b="1">
                <a:solidFill>
                  <a:srgbClr val="000000"/>
                </a:solidFill>
              </a:rPr>
              <a:t>Karl A. Smith</a:t>
            </a: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Engineering Education – Purdue University</a:t>
            </a: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Civil Engineering - University of Minnesota</a:t>
            </a: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ksmith@umn.edu</a:t>
            </a:r>
          </a:p>
          <a:p>
            <a:pPr defTabSz="381000"/>
            <a:r>
              <a:rPr lang="en-US" sz="2800">
                <a:solidFill>
                  <a:srgbClr val="000000"/>
                </a:solidFill>
              </a:rPr>
              <a:t>http://www.ce.umn.edu/~smith</a:t>
            </a:r>
          </a:p>
          <a:p>
            <a:pPr defTabSz="381000"/>
            <a:endParaRPr lang="en-US" sz="3200">
              <a:solidFill>
                <a:srgbClr val="000000"/>
              </a:solidFill>
            </a:endParaRPr>
          </a:p>
          <a:p>
            <a:pPr defTabSz="381000"/>
            <a:r>
              <a:rPr lang="en-US" sz="4000">
                <a:solidFill>
                  <a:srgbClr val="000000"/>
                </a:solidFill>
              </a:rPr>
              <a:t>Estimation Exercise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AD96993E-3336-450E-9552-8D937C272689}" type="slidenum">
              <a:rPr lang="en-US"/>
              <a:pPr/>
              <a:t>10</a:t>
            </a:fld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676400" y="838200"/>
            <a:ext cx="5943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/>
            <a:r>
              <a:rPr lang="en-US" sz="3600">
                <a:solidFill>
                  <a:srgbClr val="000000"/>
                </a:solidFill>
              </a:rPr>
              <a:t>Problem-Based Learning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2057400" y="1981200"/>
            <a:ext cx="5257800" cy="3429000"/>
            <a:chOff x="689" y="735"/>
            <a:chExt cx="2340" cy="1494"/>
          </a:xfrm>
        </p:grpSpPr>
        <p:sp>
          <p:nvSpPr>
            <p:cNvPr id="20485" name="Oval 4"/>
            <p:cNvSpPr>
              <a:spLocks noChangeArrowheads="1"/>
            </p:cNvSpPr>
            <p:nvPr/>
          </p:nvSpPr>
          <p:spPr bwMode="auto">
            <a:xfrm>
              <a:off x="839" y="969"/>
              <a:ext cx="1678" cy="1254"/>
            </a:xfrm>
            <a:prstGeom prst="ellipse">
              <a:avLst/>
            </a:prstGeom>
            <a:solidFill>
              <a:srgbClr val="FFFFFF"/>
            </a:solidFill>
            <a:ln w="83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106" y="1130"/>
              <a:ext cx="635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 b="1">
                  <a:solidFill>
                    <a:srgbClr val="000000"/>
                  </a:solidFill>
                </a:rPr>
                <a:t>Problem  posed</a:t>
              </a: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1812" y="1952"/>
              <a:ext cx="995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Identify what we</a:t>
              </a:r>
            </a:p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need to know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689" y="1815"/>
              <a:ext cx="583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Learn it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880" y="1121"/>
              <a:ext cx="56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Apply it</a:t>
              </a:r>
            </a:p>
          </p:txBody>
        </p:sp>
        <p:sp>
          <p:nvSpPr>
            <p:cNvPr id="20490" name="Freeform 9"/>
            <p:cNvSpPr>
              <a:spLocks noChangeArrowheads="1"/>
            </p:cNvSpPr>
            <p:nvPr/>
          </p:nvSpPr>
          <p:spPr bwMode="auto">
            <a:xfrm>
              <a:off x="2308" y="1589"/>
              <a:ext cx="323" cy="267"/>
            </a:xfrm>
            <a:custGeom>
              <a:avLst/>
              <a:gdLst>
                <a:gd name="T0" fmla="*/ 137 w 323"/>
                <a:gd name="T1" fmla="*/ 260 h 267"/>
                <a:gd name="T2" fmla="*/ 124 w 323"/>
                <a:gd name="T3" fmla="*/ 249 h 267"/>
                <a:gd name="T4" fmla="*/ 103 w 323"/>
                <a:gd name="T5" fmla="*/ 231 h 267"/>
                <a:gd name="T6" fmla="*/ 78 w 323"/>
                <a:gd name="T7" fmla="*/ 210 h 267"/>
                <a:gd name="T8" fmla="*/ 52 w 323"/>
                <a:gd name="T9" fmla="*/ 188 h 267"/>
                <a:gd name="T10" fmla="*/ 29 w 323"/>
                <a:gd name="T11" fmla="*/ 167 h 267"/>
                <a:gd name="T12" fmla="*/ 10 w 323"/>
                <a:gd name="T13" fmla="*/ 152 h 267"/>
                <a:gd name="T14" fmla="*/ 1 w 323"/>
                <a:gd name="T15" fmla="*/ 143 h 267"/>
                <a:gd name="T16" fmla="*/ 2 w 323"/>
                <a:gd name="T17" fmla="*/ 144 h 267"/>
                <a:gd name="T18" fmla="*/ 24 w 323"/>
                <a:gd name="T19" fmla="*/ 152 h 267"/>
                <a:gd name="T20" fmla="*/ 57 w 323"/>
                <a:gd name="T21" fmla="*/ 165 h 267"/>
                <a:gd name="T22" fmla="*/ 79 w 323"/>
                <a:gd name="T23" fmla="*/ 173 h 267"/>
                <a:gd name="T24" fmla="*/ 84 w 323"/>
                <a:gd name="T25" fmla="*/ 167 h 267"/>
                <a:gd name="T26" fmla="*/ 93 w 323"/>
                <a:gd name="T27" fmla="*/ 142 h 267"/>
                <a:gd name="T28" fmla="*/ 103 w 323"/>
                <a:gd name="T29" fmla="*/ 115 h 267"/>
                <a:gd name="T30" fmla="*/ 114 w 323"/>
                <a:gd name="T31" fmla="*/ 88 h 267"/>
                <a:gd name="T32" fmla="*/ 125 w 323"/>
                <a:gd name="T33" fmla="*/ 61 h 267"/>
                <a:gd name="T34" fmla="*/ 135 w 323"/>
                <a:gd name="T35" fmla="*/ 37 h 267"/>
                <a:gd name="T36" fmla="*/ 142 w 323"/>
                <a:gd name="T37" fmla="*/ 17 h 267"/>
                <a:gd name="T38" fmla="*/ 148 w 323"/>
                <a:gd name="T39" fmla="*/ 4 h 267"/>
                <a:gd name="T40" fmla="*/ 150 w 323"/>
                <a:gd name="T41" fmla="*/ 0 h 267"/>
                <a:gd name="T42" fmla="*/ 158 w 323"/>
                <a:gd name="T43" fmla="*/ 3 h 267"/>
                <a:gd name="T44" fmla="*/ 190 w 323"/>
                <a:gd name="T45" fmla="*/ 15 h 267"/>
                <a:gd name="T46" fmla="*/ 221 w 323"/>
                <a:gd name="T47" fmla="*/ 28 h 267"/>
                <a:gd name="T48" fmla="*/ 230 w 323"/>
                <a:gd name="T49" fmla="*/ 31 h 267"/>
                <a:gd name="T50" fmla="*/ 247 w 323"/>
                <a:gd name="T51" fmla="*/ 38 h 267"/>
                <a:gd name="T52" fmla="*/ 282 w 323"/>
                <a:gd name="T53" fmla="*/ 51 h 267"/>
                <a:gd name="T54" fmla="*/ 308 w 323"/>
                <a:gd name="T55" fmla="*/ 61 h 267"/>
                <a:gd name="T56" fmla="*/ 310 w 323"/>
                <a:gd name="T57" fmla="*/ 63 h 267"/>
                <a:gd name="T58" fmla="*/ 306 w 323"/>
                <a:gd name="T59" fmla="*/ 71 h 267"/>
                <a:gd name="T60" fmla="*/ 300 w 323"/>
                <a:gd name="T61" fmla="*/ 87 h 267"/>
                <a:gd name="T62" fmla="*/ 291 w 323"/>
                <a:gd name="T63" fmla="*/ 110 h 267"/>
                <a:gd name="T64" fmla="*/ 281 w 323"/>
                <a:gd name="T65" fmla="*/ 137 h 267"/>
                <a:gd name="T66" fmla="*/ 269 w 323"/>
                <a:gd name="T67" fmla="*/ 165 h 267"/>
                <a:gd name="T68" fmla="*/ 258 w 323"/>
                <a:gd name="T69" fmla="*/ 194 h 267"/>
                <a:gd name="T70" fmla="*/ 248 w 323"/>
                <a:gd name="T71" fmla="*/ 220 h 267"/>
                <a:gd name="T72" fmla="*/ 242 w 323"/>
                <a:gd name="T73" fmla="*/ 236 h 267"/>
                <a:gd name="T74" fmla="*/ 260 w 323"/>
                <a:gd name="T75" fmla="*/ 243 h 267"/>
                <a:gd name="T76" fmla="*/ 294 w 323"/>
                <a:gd name="T77" fmla="*/ 256 h 267"/>
                <a:gd name="T78" fmla="*/ 321 w 323"/>
                <a:gd name="T79" fmla="*/ 266 h 267"/>
                <a:gd name="T80" fmla="*/ 322 w 323"/>
                <a:gd name="T81" fmla="*/ 267 h 267"/>
                <a:gd name="T82" fmla="*/ 309 w 323"/>
                <a:gd name="T83" fmla="*/ 266 h 267"/>
                <a:gd name="T84" fmla="*/ 285 w 323"/>
                <a:gd name="T85" fmla="*/ 266 h 267"/>
                <a:gd name="T86" fmla="*/ 254 w 323"/>
                <a:gd name="T87" fmla="*/ 265 h 267"/>
                <a:gd name="T88" fmla="*/ 220 w 323"/>
                <a:gd name="T89" fmla="*/ 264 h 267"/>
                <a:gd name="T90" fmla="*/ 187 w 323"/>
                <a:gd name="T91" fmla="*/ 263 h 267"/>
                <a:gd name="T92" fmla="*/ 160 w 323"/>
                <a:gd name="T93" fmla="*/ 262 h 267"/>
                <a:gd name="T94" fmla="*/ 143 w 323"/>
                <a:gd name="T95" fmla="*/ 262 h 267"/>
                <a:gd name="T96" fmla="*/ 140 w 323"/>
                <a:gd name="T97" fmla="*/ 262 h 26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23"/>
                <a:gd name="T148" fmla="*/ 0 h 267"/>
                <a:gd name="T149" fmla="*/ 323 w 323"/>
                <a:gd name="T150" fmla="*/ 267 h 26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23" h="267">
                  <a:moveTo>
                    <a:pt x="140" y="262"/>
                  </a:moveTo>
                  <a:lnTo>
                    <a:pt x="139" y="261"/>
                  </a:lnTo>
                  <a:lnTo>
                    <a:pt x="137" y="260"/>
                  </a:lnTo>
                  <a:lnTo>
                    <a:pt x="133" y="257"/>
                  </a:lnTo>
                  <a:lnTo>
                    <a:pt x="129" y="253"/>
                  </a:lnTo>
                  <a:lnTo>
                    <a:pt x="124" y="249"/>
                  </a:lnTo>
                  <a:lnTo>
                    <a:pt x="118" y="243"/>
                  </a:lnTo>
                  <a:lnTo>
                    <a:pt x="111" y="237"/>
                  </a:lnTo>
                  <a:lnTo>
                    <a:pt x="103" y="231"/>
                  </a:lnTo>
                  <a:lnTo>
                    <a:pt x="95" y="224"/>
                  </a:lnTo>
                  <a:lnTo>
                    <a:pt x="87" y="217"/>
                  </a:lnTo>
                  <a:lnTo>
                    <a:pt x="78" y="210"/>
                  </a:lnTo>
                  <a:lnTo>
                    <a:pt x="70" y="202"/>
                  </a:lnTo>
                  <a:lnTo>
                    <a:pt x="61" y="195"/>
                  </a:lnTo>
                  <a:lnTo>
                    <a:pt x="52" y="188"/>
                  </a:lnTo>
                  <a:lnTo>
                    <a:pt x="44" y="180"/>
                  </a:lnTo>
                  <a:lnTo>
                    <a:pt x="36" y="174"/>
                  </a:lnTo>
                  <a:lnTo>
                    <a:pt x="29" y="167"/>
                  </a:lnTo>
                  <a:lnTo>
                    <a:pt x="22" y="161"/>
                  </a:lnTo>
                  <a:lnTo>
                    <a:pt x="15" y="156"/>
                  </a:lnTo>
                  <a:lnTo>
                    <a:pt x="10" y="152"/>
                  </a:lnTo>
                  <a:lnTo>
                    <a:pt x="6" y="148"/>
                  </a:lnTo>
                  <a:lnTo>
                    <a:pt x="3" y="145"/>
                  </a:lnTo>
                  <a:lnTo>
                    <a:pt x="1" y="143"/>
                  </a:lnTo>
                  <a:lnTo>
                    <a:pt x="0" y="143"/>
                  </a:lnTo>
                  <a:lnTo>
                    <a:pt x="2" y="144"/>
                  </a:lnTo>
                  <a:lnTo>
                    <a:pt x="7" y="146"/>
                  </a:lnTo>
                  <a:lnTo>
                    <a:pt x="15" y="149"/>
                  </a:lnTo>
                  <a:lnTo>
                    <a:pt x="24" y="152"/>
                  </a:lnTo>
                  <a:lnTo>
                    <a:pt x="35" y="156"/>
                  </a:lnTo>
                  <a:lnTo>
                    <a:pt x="46" y="161"/>
                  </a:lnTo>
                  <a:lnTo>
                    <a:pt x="57" y="165"/>
                  </a:lnTo>
                  <a:lnTo>
                    <a:pt x="66" y="168"/>
                  </a:lnTo>
                  <a:lnTo>
                    <a:pt x="74" y="171"/>
                  </a:lnTo>
                  <a:lnTo>
                    <a:pt x="79" y="173"/>
                  </a:lnTo>
                  <a:lnTo>
                    <a:pt x="81" y="174"/>
                  </a:lnTo>
                  <a:lnTo>
                    <a:pt x="84" y="167"/>
                  </a:lnTo>
                  <a:lnTo>
                    <a:pt x="87" y="159"/>
                  </a:lnTo>
                  <a:lnTo>
                    <a:pt x="90" y="151"/>
                  </a:lnTo>
                  <a:lnTo>
                    <a:pt x="93" y="142"/>
                  </a:lnTo>
                  <a:lnTo>
                    <a:pt x="96" y="134"/>
                  </a:lnTo>
                  <a:lnTo>
                    <a:pt x="100" y="125"/>
                  </a:lnTo>
                  <a:lnTo>
                    <a:pt x="103" y="115"/>
                  </a:lnTo>
                  <a:lnTo>
                    <a:pt x="107" y="106"/>
                  </a:lnTo>
                  <a:lnTo>
                    <a:pt x="111" y="97"/>
                  </a:lnTo>
                  <a:lnTo>
                    <a:pt x="114" y="88"/>
                  </a:lnTo>
                  <a:lnTo>
                    <a:pt x="118" y="78"/>
                  </a:lnTo>
                  <a:lnTo>
                    <a:pt x="122" y="70"/>
                  </a:lnTo>
                  <a:lnTo>
                    <a:pt x="125" y="61"/>
                  </a:lnTo>
                  <a:lnTo>
                    <a:pt x="128" y="52"/>
                  </a:lnTo>
                  <a:lnTo>
                    <a:pt x="132" y="44"/>
                  </a:lnTo>
                  <a:lnTo>
                    <a:pt x="135" y="37"/>
                  </a:lnTo>
                  <a:lnTo>
                    <a:pt x="138" y="30"/>
                  </a:lnTo>
                  <a:lnTo>
                    <a:pt x="140" y="23"/>
                  </a:lnTo>
                  <a:lnTo>
                    <a:pt x="142" y="17"/>
                  </a:lnTo>
                  <a:lnTo>
                    <a:pt x="145" y="12"/>
                  </a:lnTo>
                  <a:lnTo>
                    <a:pt x="146" y="8"/>
                  </a:lnTo>
                  <a:lnTo>
                    <a:pt x="148" y="4"/>
                  </a:lnTo>
                  <a:lnTo>
                    <a:pt x="149" y="2"/>
                  </a:lnTo>
                  <a:lnTo>
                    <a:pt x="149" y="0"/>
                  </a:lnTo>
                  <a:lnTo>
                    <a:pt x="150" y="0"/>
                  </a:lnTo>
                  <a:lnTo>
                    <a:pt x="152" y="1"/>
                  </a:lnTo>
                  <a:lnTo>
                    <a:pt x="158" y="3"/>
                  </a:lnTo>
                  <a:lnTo>
                    <a:pt x="167" y="7"/>
                  </a:lnTo>
                  <a:lnTo>
                    <a:pt x="178" y="11"/>
                  </a:lnTo>
                  <a:lnTo>
                    <a:pt x="190" y="15"/>
                  </a:lnTo>
                  <a:lnTo>
                    <a:pt x="202" y="20"/>
                  </a:lnTo>
                  <a:lnTo>
                    <a:pt x="212" y="24"/>
                  </a:lnTo>
                  <a:lnTo>
                    <a:pt x="221" y="28"/>
                  </a:lnTo>
                  <a:lnTo>
                    <a:pt x="227" y="30"/>
                  </a:lnTo>
                  <a:lnTo>
                    <a:pt x="230" y="31"/>
                  </a:lnTo>
                  <a:lnTo>
                    <a:pt x="232" y="32"/>
                  </a:lnTo>
                  <a:lnTo>
                    <a:pt x="238" y="34"/>
                  </a:lnTo>
                  <a:lnTo>
                    <a:pt x="247" y="38"/>
                  </a:lnTo>
                  <a:lnTo>
                    <a:pt x="258" y="42"/>
                  </a:lnTo>
                  <a:lnTo>
                    <a:pt x="270" y="47"/>
                  </a:lnTo>
                  <a:lnTo>
                    <a:pt x="282" y="51"/>
                  </a:lnTo>
                  <a:lnTo>
                    <a:pt x="293" y="55"/>
                  </a:lnTo>
                  <a:lnTo>
                    <a:pt x="302" y="59"/>
                  </a:lnTo>
                  <a:lnTo>
                    <a:pt x="308" y="61"/>
                  </a:lnTo>
                  <a:lnTo>
                    <a:pt x="310" y="62"/>
                  </a:lnTo>
                  <a:lnTo>
                    <a:pt x="310" y="63"/>
                  </a:lnTo>
                  <a:lnTo>
                    <a:pt x="309" y="64"/>
                  </a:lnTo>
                  <a:lnTo>
                    <a:pt x="308" y="67"/>
                  </a:lnTo>
                  <a:lnTo>
                    <a:pt x="306" y="71"/>
                  </a:lnTo>
                  <a:lnTo>
                    <a:pt x="305" y="76"/>
                  </a:lnTo>
                  <a:lnTo>
                    <a:pt x="302" y="81"/>
                  </a:lnTo>
                  <a:lnTo>
                    <a:pt x="300" y="87"/>
                  </a:lnTo>
                  <a:lnTo>
                    <a:pt x="297" y="94"/>
                  </a:lnTo>
                  <a:lnTo>
                    <a:pt x="294" y="102"/>
                  </a:lnTo>
                  <a:lnTo>
                    <a:pt x="291" y="110"/>
                  </a:lnTo>
                  <a:lnTo>
                    <a:pt x="288" y="119"/>
                  </a:lnTo>
                  <a:lnTo>
                    <a:pt x="284" y="127"/>
                  </a:lnTo>
                  <a:lnTo>
                    <a:pt x="281" y="137"/>
                  </a:lnTo>
                  <a:lnTo>
                    <a:pt x="277" y="146"/>
                  </a:lnTo>
                  <a:lnTo>
                    <a:pt x="273" y="156"/>
                  </a:lnTo>
                  <a:lnTo>
                    <a:pt x="269" y="165"/>
                  </a:lnTo>
                  <a:lnTo>
                    <a:pt x="266" y="175"/>
                  </a:lnTo>
                  <a:lnTo>
                    <a:pt x="262" y="184"/>
                  </a:lnTo>
                  <a:lnTo>
                    <a:pt x="258" y="194"/>
                  </a:lnTo>
                  <a:lnTo>
                    <a:pt x="255" y="203"/>
                  </a:lnTo>
                  <a:lnTo>
                    <a:pt x="251" y="212"/>
                  </a:lnTo>
                  <a:lnTo>
                    <a:pt x="248" y="220"/>
                  </a:lnTo>
                  <a:lnTo>
                    <a:pt x="245" y="228"/>
                  </a:lnTo>
                  <a:lnTo>
                    <a:pt x="242" y="236"/>
                  </a:lnTo>
                  <a:lnTo>
                    <a:pt x="244" y="237"/>
                  </a:lnTo>
                  <a:lnTo>
                    <a:pt x="251" y="239"/>
                  </a:lnTo>
                  <a:lnTo>
                    <a:pt x="260" y="243"/>
                  </a:lnTo>
                  <a:lnTo>
                    <a:pt x="271" y="247"/>
                  </a:lnTo>
                  <a:lnTo>
                    <a:pt x="283" y="251"/>
                  </a:lnTo>
                  <a:lnTo>
                    <a:pt x="294" y="256"/>
                  </a:lnTo>
                  <a:lnTo>
                    <a:pt x="305" y="260"/>
                  </a:lnTo>
                  <a:lnTo>
                    <a:pt x="314" y="263"/>
                  </a:lnTo>
                  <a:lnTo>
                    <a:pt x="321" y="266"/>
                  </a:lnTo>
                  <a:lnTo>
                    <a:pt x="323" y="267"/>
                  </a:lnTo>
                  <a:lnTo>
                    <a:pt x="322" y="267"/>
                  </a:lnTo>
                  <a:lnTo>
                    <a:pt x="319" y="267"/>
                  </a:lnTo>
                  <a:lnTo>
                    <a:pt x="315" y="266"/>
                  </a:lnTo>
                  <a:lnTo>
                    <a:pt x="309" y="266"/>
                  </a:lnTo>
                  <a:lnTo>
                    <a:pt x="302" y="266"/>
                  </a:lnTo>
                  <a:lnTo>
                    <a:pt x="294" y="266"/>
                  </a:lnTo>
                  <a:lnTo>
                    <a:pt x="285" y="266"/>
                  </a:lnTo>
                  <a:lnTo>
                    <a:pt x="275" y="265"/>
                  </a:lnTo>
                  <a:lnTo>
                    <a:pt x="265" y="265"/>
                  </a:lnTo>
                  <a:lnTo>
                    <a:pt x="254" y="265"/>
                  </a:lnTo>
                  <a:lnTo>
                    <a:pt x="243" y="265"/>
                  </a:lnTo>
                  <a:lnTo>
                    <a:pt x="231" y="264"/>
                  </a:lnTo>
                  <a:lnTo>
                    <a:pt x="220" y="264"/>
                  </a:lnTo>
                  <a:lnTo>
                    <a:pt x="208" y="264"/>
                  </a:lnTo>
                  <a:lnTo>
                    <a:pt x="198" y="263"/>
                  </a:lnTo>
                  <a:lnTo>
                    <a:pt x="187" y="263"/>
                  </a:lnTo>
                  <a:lnTo>
                    <a:pt x="177" y="263"/>
                  </a:lnTo>
                  <a:lnTo>
                    <a:pt x="168" y="263"/>
                  </a:lnTo>
                  <a:lnTo>
                    <a:pt x="160" y="262"/>
                  </a:lnTo>
                  <a:lnTo>
                    <a:pt x="153" y="262"/>
                  </a:lnTo>
                  <a:lnTo>
                    <a:pt x="147" y="262"/>
                  </a:lnTo>
                  <a:lnTo>
                    <a:pt x="143" y="262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0"/>
            <p:cNvSpPr>
              <a:spLocks noChangeArrowheads="1"/>
            </p:cNvSpPr>
            <p:nvPr/>
          </p:nvSpPr>
          <p:spPr bwMode="auto">
            <a:xfrm>
              <a:off x="1697" y="827"/>
              <a:ext cx="279" cy="318"/>
            </a:xfrm>
            <a:custGeom>
              <a:avLst/>
              <a:gdLst>
                <a:gd name="T0" fmla="*/ 267 w 279"/>
                <a:gd name="T1" fmla="*/ 183 h 318"/>
                <a:gd name="T2" fmla="*/ 259 w 279"/>
                <a:gd name="T3" fmla="*/ 194 h 318"/>
                <a:gd name="T4" fmla="*/ 243 w 279"/>
                <a:gd name="T5" fmla="*/ 213 h 318"/>
                <a:gd name="T6" fmla="*/ 223 w 279"/>
                <a:gd name="T7" fmla="*/ 235 h 318"/>
                <a:gd name="T8" fmla="*/ 202 w 279"/>
                <a:gd name="T9" fmla="*/ 258 h 318"/>
                <a:gd name="T10" fmla="*/ 180 w 279"/>
                <a:gd name="T11" fmla="*/ 281 h 318"/>
                <a:gd name="T12" fmla="*/ 162 w 279"/>
                <a:gd name="T13" fmla="*/ 300 h 318"/>
                <a:gd name="T14" fmla="*/ 150 w 279"/>
                <a:gd name="T15" fmla="*/ 313 h 318"/>
                <a:gd name="T16" fmla="*/ 145 w 279"/>
                <a:gd name="T17" fmla="*/ 318 h 318"/>
                <a:gd name="T18" fmla="*/ 148 w 279"/>
                <a:gd name="T19" fmla="*/ 310 h 318"/>
                <a:gd name="T20" fmla="*/ 161 w 279"/>
                <a:gd name="T21" fmla="*/ 278 h 318"/>
                <a:gd name="T22" fmla="*/ 174 w 279"/>
                <a:gd name="T23" fmla="*/ 247 h 318"/>
                <a:gd name="T24" fmla="*/ 178 w 279"/>
                <a:gd name="T25" fmla="*/ 239 h 318"/>
                <a:gd name="T26" fmla="*/ 156 w 279"/>
                <a:gd name="T27" fmla="*/ 229 h 318"/>
                <a:gd name="T28" fmla="*/ 130 w 279"/>
                <a:gd name="T29" fmla="*/ 218 h 318"/>
                <a:gd name="T30" fmla="*/ 103 w 279"/>
                <a:gd name="T31" fmla="*/ 205 h 318"/>
                <a:gd name="T32" fmla="*/ 76 w 279"/>
                <a:gd name="T33" fmla="*/ 193 h 318"/>
                <a:gd name="T34" fmla="*/ 51 w 279"/>
                <a:gd name="T35" fmla="*/ 181 h 318"/>
                <a:gd name="T36" fmla="*/ 29 w 279"/>
                <a:gd name="T37" fmla="*/ 171 h 318"/>
                <a:gd name="T38" fmla="*/ 12 w 279"/>
                <a:gd name="T39" fmla="*/ 163 h 318"/>
                <a:gd name="T40" fmla="*/ 2 w 279"/>
                <a:gd name="T41" fmla="*/ 158 h 318"/>
                <a:gd name="T42" fmla="*/ 0 w 279"/>
                <a:gd name="T43" fmla="*/ 157 h 318"/>
                <a:gd name="T44" fmla="*/ 8 w 279"/>
                <a:gd name="T45" fmla="*/ 141 h 318"/>
                <a:gd name="T46" fmla="*/ 24 w 279"/>
                <a:gd name="T47" fmla="*/ 107 h 318"/>
                <a:gd name="T48" fmla="*/ 36 w 279"/>
                <a:gd name="T49" fmla="*/ 82 h 318"/>
                <a:gd name="T50" fmla="*/ 38 w 279"/>
                <a:gd name="T51" fmla="*/ 78 h 318"/>
                <a:gd name="T52" fmla="*/ 50 w 279"/>
                <a:gd name="T53" fmla="*/ 52 h 318"/>
                <a:gd name="T54" fmla="*/ 66 w 279"/>
                <a:gd name="T55" fmla="*/ 19 h 318"/>
                <a:gd name="T56" fmla="*/ 74 w 279"/>
                <a:gd name="T57" fmla="*/ 2 h 318"/>
                <a:gd name="T58" fmla="*/ 76 w 279"/>
                <a:gd name="T59" fmla="*/ 3 h 318"/>
                <a:gd name="T60" fmla="*/ 87 w 279"/>
                <a:gd name="T61" fmla="*/ 8 h 318"/>
                <a:gd name="T62" fmla="*/ 104 w 279"/>
                <a:gd name="T63" fmla="*/ 16 h 318"/>
                <a:gd name="T64" fmla="*/ 126 w 279"/>
                <a:gd name="T65" fmla="*/ 26 h 318"/>
                <a:gd name="T66" fmla="*/ 152 w 279"/>
                <a:gd name="T67" fmla="*/ 38 h 318"/>
                <a:gd name="T68" fmla="*/ 179 w 279"/>
                <a:gd name="T69" fmla="*/ 50 h 318"/>
                <a:gd name="T70" fmla="*/ 206 w 279"/>
                <a:gd name="T71" fmla="*/ 62 h 318"/>
                <a:gd name="T72" fmla="*/ 231 w 279"/>
                <a:gd name="T73" fmla="*/ 73 h 318"/>
                <a:gd name="T74" fmla="*/ 245 w 279"/>
                <a:gd name="T75" fmla="*/ 79 h 318"/>
                <a:gd name="T76" fmla="*/ 251 w 279"/>
                <a:gd name="T77" fmla="*/ 65 h 318"/>
                <a:gd name="T78" fmla="*/ 264 w 279"/>
                <a:gd name="T79" fmla="*/ 34 h 318"/>
                <a:gd name="T80" fmla="*/ 276 w 279"/>
                <a:gd name="T81" fmla="*/ 6 h 318"/>
                <a:gd name="T82" fmla="*/ 279 w 279"/>
                <a:gd name="T83" fmla="*/ 0 h 318"/>
                <a:gd name="T84" fmla="*/ 278 w 279"/>
                <a:gd name="T85" fmla="*/ 7 h 318"/>
                <a:gd name="T86" fmla="*/ 276 w 279"/>
                <a:gd name="T87" fmla="*/ 26 h 318"/>
                <a:gd name="T88" fmla="*/ 274 w 279"/>
                <a:gd name="T89" fmla="*/ 53 h 318"/>
                <a:gd name="T90" fmla="*/ 271 w 279"/>
                <a:gd name="T91" fmla="*/ 85 h 318"/>
                <a:gd name="T92" fmla="*/ 269 w 279"/>
                <a:gd name="T93" fmla="*/ 118 h 318"/>
                <a:gd name="T94" fmla="*/ 267 w 279"/>
                <a:gd name="T95" fmla="*/ 147 h 318"/>
                <a:gd name="T96" fmla="*/ 267 w 279"/>
                <a:gd name="T97" fmla="*/ 168 h 318"/>
                <a:gd name="T98" fmla="*/ 267 w 279"/>
                <a:gd name="T99" fmla="*/ 179 h 318"/>
                <a:gd name="T100" fmla="*/ 268 w 279"/>
                <a:gd name="T101" fmla="*/ 180 h 3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9"/>
                <a:gd name="T154" fmla="*/ 0 h 318"/>
                <a:gd name="T155" fmla="*/ 279 w 279"/>
                <a:gd name="T156" fmla="*/ 318 h 31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9" h="318">
                  <a:moveTo>
                    <a:pt x="268" y="180"/>
                  </a:moveTo>
                  <a:lnTo>
                    <a:pt x="268" y="181"/>
                  </a:lnTo>
                  <a:lnTo>
                    <a:pt x="267" y="183"/>
                  </a:lnTo>
                  <a:lnTo>
                    <a:pt x="265" y="186"/>
                  </a:lnTo>
                  <a:lnTo>
                    <a:pt x="262" y="190"/>
                  </a:lnTo>
                  <a:lnTo>
                    <a:pt x="259" y="194"/>
                  </a:lnTo>
                  <a:lnTo>
                    <a:pt x="254" y="200"/>
                  </a:lnTo>
                  <a:lnTo>
                    <a:pt x="249" y="206"/>
                  </a:lnTo>
                  <a:lnTo>
                    <a:pt x="243" y="213"/>
                  </a:lnTo>
                  <a:lnTo>
                    <a:pt x="237" y="220"/>
                  </a:lnTo>
                  <a:lnTo>
                    <a:pt x="230" y="227"/>
                  </a:lnTo>
                  <a:lnTo>
                    <a:pt x="223" y="235"/>
                  </a:lnTo>
                  <a:lnTo>
                    <a:pt x="216" y="242"/>
                  </a:lnTo>
                  <a:lnTo>
                    <a:pt x="209" y="250"/>
                  </a:lnTo>
                  <a:lnTo>
                    <a:pt x="202" y="258"/>
                  </a:lnTo>
                  <a:lnTo>
                    <a:pt x="194" y="266"/>
                  </a:lnTo>
                  <a:lnTo>
                    <a:pt x="187" y="273"/>
                  </a:lnTo>
                  <a:lnTo>
                    <a:pt x="180" y="281"/>
                  </a:lnTo>
                  <a:lnTo>
                    <a:pt x="174" y="288"/>
                  </a:lnTo>
                  <a:lnTo>
                    <a:pt x="168" y="294"/>
                  </a:lnTo>
                  <a:lnTo>
                    <a:pt x="162" y="300"/>
                  </a:lnTo>
                  <a:lnTo>
                    <a:pt x="157" y="305"/>
                  </a:lnTo>
                  <a:lnTo>
                    <a:pt x="153" y="310"/>
                  </a:lnTo>
                  <a:lnTo>
                    <a:pt x="150" y="313"/>
                  </a:lnTo>
                  <a:lnTo>
                    <a:pt x="147" y="316"/>
                  </a:lnTo>
                  <a:lnTo>
                    <a:pt x="145" y="318"/>
                  </a:lnTo>
                  <a:lnTo>
                    <a:pt x="146" y="316"/>
                  </a:lnTo>
                  <a:lnTo>
                    <a:pt x="148" y="310"/>
                  </a:lnTo>
                  <a:lnTo>
                    <a:pt x="152" y="301"/>
                  </a:lnTo>
                  <a:lnTo>
                    <a:pt x="156" y="290"/>
                  </a:lnTo>
                  <a:lnTo>
                    <a:pt x="161" y="278"/>
                  </a:lnTo>
                  <a:lnTo>
                    <a:pt x="166" y="267"/>
                  </a:lnTo>
                  <a:lnTo>
                    <a:pt x="171" y="256"/>
                  </a:lnTo>
                  <a:lnTo>
                    <a:pt x="174" y="247"/>
                  </a:lnTo>
                  <a:lnTo>
                    <a:pt x="177" y="241"/>
                  </a:lnTo>
                  <a:lnTo>
                    <a:pt x="178" y="239"/>
                  </a:lnTo>
                  <a:lnTo>
                    <a:pt x="171" y="236"/>
                  </a:lnTo>
                  <a:lnTo>
                    <a:pt x="164" y="232"/>
                  </a:lnTo>
                  <a:lnTo>
                    <a:pt x="156" y="229"/>
                  </a:lnTo>
                  <a:lnTo>
                    <a:pt x="147" y="225"/>
                  </a:lnTo>
                  <a:lnTo>
                    <a:pt x="139" y="222"/>
                  </a:lnTo>
                  <a:lnTo>
                    <a:pt x="130" y="218"/>
                  </a:lnTo>
                  <a:lnTo>
                    <a:pt x="121" y="214"/>
                  </a:lnTo>
                  <a:lnTo>
                    <a:pt x="112" y="209"/>
                  </a:lnTo>
                  <a:lnTo>
                    <a:pt x="103" y="205"/>
                  </a:lnTo>
                  <a:lnTo>
                    <a:pt x="94" y="201"/>
                  </a:lnTo>
                  <a:lnTo>
                    <a:pt x="85" y="197"/>
                  </a:lnTo>
                  <a:lnTo>
                    <a:pt x="76" y="193"/>
                  </a:lnTo>
                  <a:lnTo>
                    <a:pt x="67" y="189"/>
                  </a:lnTo>
                  <a:lnTo>
                    <a:pt x="59" y="185"/>
                  </a:lnTo>
                  <a:lnTo>
                    <a:pt x="51" y="181"/>
                  </a:lnTo>
                  <a:lnTo>
                    <a:pt x="43" y="178"/>
                  </a:lnTo>
                  <a:lnTo>
                    <a:pt x="35" y="174"/>
                  </a:lnTo>
                  <a:lnTo>
                    <a:pt x="29" y="171"/>
                  </a:lnTo>
                  <a:lnTo>
                    <a:pt x="22" y="168"/>
                  </a:lnTo>
                  <a:lnTo>
                    <a:pt x="17" y="165"/>
                  </a:lnTo>
                  <a:lnTo>
                    <a:pt x="12" y="163"/>
                  </a:lnTo>
                  <a:lnTo>
                    <a:pt x="8" y="161"/>
                  </a:lnTo>
                  <a:lnTo>
                    <a:pt x="4" y="160"/>
                  </a:lnTo>
                  <a:lnTo>
                    <a:pt x="2" y="158"/>
                  </a:lnTo>
                  <a:lnTo>
                    <a:pt x="0" y="158"/>
                  </a:lnTo>
                  <a:lnTo>
                    <a:pt x="0" y="157"/>
                  </a:lnTo>
                  <a:lnTo>
                    <a:pt x="1" y="155"/>
                  </a:lnTo>
                  <a:lnTo>
                    <a:pt x="4" y="149"/>
                  </a:lnTo>
                  <a:lnTo>
                    <a:pt x="8" y="141"/>
                  </a:lnTo>
                  <a:lnTo>
                    <a:pt x="13" y="130"/>
                  </a:lnTo>
                  <a:lnTo>
                    <a:pt x="18" y="119"/>
                  </a:lnTo>
                  <a:lnTo>
                    <a:pt x="24" y="107"/>
                  </a:lnTo>
                  <a:lnTo>
                    <a:pt x="29" y="96"/>
                  </a:lnTo>
                  <a:lnTo>
                    <a:pt x="33" y="88"/>
                  </a:lnTo>
                  <a:lnTo>
                    <a:pt x="36" y="82"/>
                  </a:lnTo>
                  <a:lnTo>
                    <a:pt x="37" y="80"/>
                  </a:lnTo>
                  <a:lnTo>
                    <a:pt x="38" y="78"/>
                  </a:lnTo>
                  <a:lnTo>
                    <a:pt x="41" y="72"/>
                  </a:lnTo>
                  <a:lnTo>
                    <a:pt x="45" y="63"/>
                  </a:lnTo>
                  <a:lnTo>
                    <a:pt x="50" y="52"/>
                  </a:lnTo>
                  <a:lnTo>
                    <a:pt x="55" y="41"/>
                  </a:lnTo>
                  <a:lnTo>
                    <a:pt x="61" y="29"/>
                  </a:lnTo>
                  <a:lnTo>
                    <a:pt x="66" y="19"/>
                  </a:lnTo>
                  <a:lnTo>
                    <a:pt x="70" y="10"/>
                  </a:lnTo>
                  <a:lnTo>
                    <a:pt x="73" y="4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6" y="3"/>
                  </a:lnTo>
                  <a:lnTo>
                    <a:pt x="79" y="4"/>
                  </a:lnTo>
                  <a:lnTo>
                    <a:pt x="82" y="6"/>
                  </a:lnTo>
                  <a:lnTo>
                    <a:pt x="87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104" y="16"/>
                  </a:lnTo>
                  <a:lnTo>
                    <a:pt x="111" y="19"/>
                  </a:lnTo>
                  <a:lnTo>
                    <a:pt x="118" y="23"/>
                  </a:lnTo>
                  <a:lnTo>
                    <a:pt x="126" y="26"/>
                  </a:lnTo>
                  <a:lnTo>
                    <a:pt x="134" y="30"/>
                  </a:lnTo>
                  <a:lnTo>
                    <a:pt x="143" y="34"/>
                  </a:lnTo>
                  <a:lnTo>
                    <a:pt x="152" y="38"/>
                  </a:lnTo>
                  <a:lnTo>
                    <a:pt x="161" y="42"/>
                  </a:lnTo>
                  <a:lnTo>
                    <a:pt x="170" y="46"/>
                  </a:lnTo>
                  <a:lnTo>
                    <a:pt x="179" y="50"/>
                  </a:lnTo>
                  <a:lnTo>
                    <a:pt x="188" y="54"/>
                  </a:lnTo>
                  <a:lnTo>
                    <a:pt x="197" y="58"/>
                  </a:lnTo>
                  <a:lnTo>
                    <a:pt x="206" y="62"/>
                  </a:lnTo>
                  <a:lnTo>
                    <a:pt x="214" y="66"/>
                  </a:lnTo>
                  <a:lnTo>
                    <a:pt x="223" y="70"/>
                  </a:lnTo>
                  <a:lnTo>
                    <a:pt x="231" y="73"/>
                  </a:lnTo>
                  <a:lnTo>
                    <a:pt x="238" y="76"/>
                  </a:lnTo>
                  <a:lnTo>
                    <a:pt x="245" y="79"/>
                  </a:lnTo>
                  <a:lnTo>
                    <a:pt x="246" y="77"/>
                  </a:lnTo>
                  <a:lnTo>
                    <a:pt x="248" y="72"/>
                  </a:lnTo>
                  <a:lnTo>
                    <a:pt x="251" y="65"/>
                  </a:lnTo>
                  <a:lnTo>
                    <a:pt x="255" y="55"/>
                  </a:lnTo>
                  <a:lnTo>
                    <a:pt x="260" y="45"/>
                  </a:lnTo>
                  <a:lnTo>
                    <a:pt x="264" y="34"/>
                  </a:lnTo>
                  <a:lnTo>
                    <a:pt x="269" y="23"/>
                  </a:lnTo>
                  <a:lnTo>
                    <a:pt x="273" y="14"/>
                  </a:lnTo>
                  <a:lnTo>
                    <a:pt x="276" y="6"/>
                  </a:lnTo>
                  <a:lnTo>
                    <a:pt x="278" y="1"/>
                  </a:lnTo>
                  <a:lnTo>
                    <a:pt x="279" y="0"/>
                  </a:lnTo>
                  <a:lnTo>
                    <a:pt x="278" y="3"/>
                  </a:lnTo>
                  <a:lnTo>
                    <a:pt x="278" y="7"/>
                  </a:lnTo>
                  <a:lnTo>
                    <a:pt x="278" y="12"/>
                  </a:lnTo>
                  <a:lnTo>
                    <a:pt x="277" y="19"/>
                  </a:lnTo>
                  <a:lnTo>
                    <a:pt x="276" y="26"/>
                  </a:lnTo>
                  <a:lnTo>
                    <a:pt x="276" y="34"/>
                  </a:lnTo>
                  <a:lnTo>
                    <a:pt x="275" y="44"/>
                  </a:lnTo>
                  <a:lnTo>
                    <a:pt x="274" y="53"/>
                  </a:lnTo>
                  <a:lnTo>
                    <a:pt x="273" y="64"/>
                  </a:lnTo>
                  <a:lnTo>
                    <a:pt x="272" y="74"/>
                  </a:lnTo>
                  <a:lnTo>
                    <a:pt x="271" y="85"/>
                  </a:lnTo>
                  <a:lnTo>
                    <a:pt x="270" y="96"/>
                  </a:lnTo>
                  <a:lnTo>
                    <a:pt x="270" y="107"/>
                  </a:lnTo>
                  <a:lnTo>
                    <a:pt x="269" y="118"/>
                  </a:lnTo>
                  <a:lnTo>
                    <a:pt x="268" y="128"/>
                  </a:lnTo>
                  <a:lnTo>
                    <a:pt x="268" y="137"/>
                  </a:lnTo>
                  <a:lnTo>
                    <a:pt x="267" y="147"/>
                  </a:lnTo>
                  <a:lnTo>
                    <a:pt x="267" y="155"/>
                  </a:lnTo>
                  <a:lnTo>
                    <a:pt x="267" y="162"/>
                  </a:lnTo>
                  <a:lnTo>
                    <a:pt x="267" y="168"/>
                  </a:lnTo>
                  <a:lnTo>
                    <a:pt x="267" y="174"/>
                  </a:lnTo>
                  <a:lnTo>
                    <a:pt x="267" y="177"/>
                  </a:lnTo>
                  <a:lnTo>
                    <a:pt x="267" y="179"/>
                  </a:lnTo>
                  <a:lnTo>
                    <a:pt x="268" y="180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1"/>
            <p:cNvSpPr>
              <a:spLocks noChangeArrowheads="1"/>
            </p:cNvSpPr>
            <p:nvPr/>
          </p:nvSpPr>
          <p:spPr bwMode="auto">
            <a:xfrm>
              <a:off x="1060" y="1901"/>
              <a:ext cx="303" cy="328"/>
            </a:xfrm>
            <a:custGeom>
              <a:avLst/>
              <a:gdLst>
                <a:gd name="T0" fmla="*/ 24 w 303"/>
                <a:gd name="T1" fmla="*/ 119 h 328"/>
                <a:gd name="T2" fmla="*/ 37 w 303"/>
                <a:gd name="T3" fmla="*/ 108 h 328"/>
                <a:gd name="T4" fmla="*/ 57 w 303"/>
                <a:gd name="T5" fmla="*/ 90 h 328"/>
                <a:gd name="T6" fmla="*/ 82 w 303"/>
                <a:gd name="T7" fmla="*/ 68 h 328"/>
                <a:gd name="T8" fmla="*/ 109 w 303"/>
                <a:gd name="T9" fmla="*/ 46 h 328"/>
                <a:gd name="T10" fmla="*/ 133 w 303"/>
                <a:gd name="T11" fmla="*/ 25 h 328"/>
                <a:gd name="T12" fmla="*/ 151 w 303"/>
                <a:gd name="T13" fmla="*/ 9 h 328"/>
                <a:gd name="T14" fmla="*/ 161 w 303"/>
                <a:gd name="T15" fmla="*/ 1 h 328"/>
                <a:gd name="T16" fmla="*/ 160 w 303"/>
                <a:gd name="T17" fmla="*/ 2 h 328"/>
                <a:gd name="T18" fmla="*/ 147 w 303"/>
                <a:gd name="T19" fmla="*/ 27 h 328"/>
                <a:gd name="T20" fmla="*/ 130 w 303"/>
                <a:gd name="T21" fmla="*/ 60 h 328"/>
                <a:gd name="T22" fmla="*/ 121 w 303"/>
                <a:gd name="T23" fmla="*/ 77 h 328"/>
                <a:gd name="T24" fmla="*/ 136 w 303"/>
                <a:gd name="T25" fmla="*/ 84 h 328"/>
                <a:gd name="T26" fmla="*/ 160 w 303"/>
                <a:gd name="T27" fmla="*/ 98 h 328"/>
                <a:gd name="T28" fmla="*/ 187 w 303"/>
                <a:gd name="T29" fmla="*/ 112 h 328"/>
                <a:gd name="T30" fmla="*/ 213 w 303"/>
                <a:gd name="T31" fmla="*/ 127 h 328"/>
                <a:gd name="T32" fmla="*/ 239 w 303"/>
                <a:gd name="T33" fmla="*/ 141 h 328"/>
                <a:gd name="T34" fmla="*/ 263 w 303"/>
                <a:gd name="T35" fmla="*/ 154 h 328"/>
                <a:gd name="T36" fmla="*/ 282 w 303"/>
                <a:gd name="T37" fmla="*/ 164 h 328"/>
                <a:gd name="T38" fmla="*/ 296 w 303"/>
                <a:gd name="T39" fmla="*/ 172 h 328"/>
                <a:gd name="T40" fmla="*/ 303 w 303"/>
                <a:gd name="T41" fmla="*/ 176 h 328"/>
                <a:gd name="T42" fmla="*/ 302 w 303"/>
                <a:gd name="T43" fmla="*/ 178 h 328"/>
                <a:gd name="T44" fmla="*/ 289 w 303"/>
                <a:gd name="T45" fmla="*/ 203 h 328"/>
                <a:gd name="T46" fmla="*/ 271 w 303"/>
                <a:gd name="T47" fmla="*/ 235 h 328"/>
                <a:gd name="T48" fmla="*/ 262 w 303"/>
                <a:gd name="T49" fmla="*/ 252 h 328"/>
                <a:gd name="T50" fmla="*/ 258 w 303"/>
                <a:gd name="T51" fmla="*/ 260 h 328"/>
                <a:gd name="T52" fmla="*/ 242 w 303"/>
                <a:gd name="T53" fmla="*/ 290 h 328"/>
                <a:gd name="T54" fmla="*/ 225 w 303"/>
                <a:gd name="T55" fmla="*/ 320 h 328"/>
                <a:gd name="T56" fmla="*/ 221 w 303"/>
                <a:gd name="T57" fmla="*/ 328 h 328"/>
                <a:gd name="T58" fmla="*/ 217 w 303"/>
                <a:gd name="T59" fmla="*/ 325 h 328"/>
                <a:gd name="T60" fmla="*/ 205 w 303"/>
                <a:gd name="T61" fmla="*/ 319 h 328"/>
                <a:gd name="T62" fmla="*/ 188 w 303"/>
                <a:gd name="T63" fmla="*/ 309 h 328"/>
                <a:gd name="T64" fmla="*/ 166 w 303"/>
                <a:gd name="T65" fmla="*/ 297 h 328"/>
                <a:gd name="T66" fmla="*/ 141 w 303"/>
                <a:gd name="T67" fmla="*/ 283 h 328"/>
                <a:gd name="T68" fmla="*/ 114 w 303"/>
                <a:gd name="T69" fmla="*/ 269 h 328"/>
                <a:gd name="T70" fmla="*/ 88 w 303"/>
                <a:gd name="T71" fmla="*/ 255 h 328"/>
                <a:gd name="T72" fmla="*/ 63 w 303"/>
                <a:gd name="T73" fmla="*/ 241 h 328"/>
                <a:gd name="T74" fmla="*/ 41 w 303"/>
                <a:gd name="T75" fmla="*/ 229 h 328"/>
                <a:gd name="T76" fmla="*/ 36 w 303"/>
                <a:gd name="T77" fmla="*/ 237 h 328"/>
                <a:gd name="T78" fmla="*/ 20 w 303"/>
                <a:gd name="T79" fmla="*/ 267 h 328"/>
                <a:gd name="T80" fmla="*/ 4 w 303"/>
                <a:gd name="T81" fmla="*/ 298 h 328"/>
                <a:gd name="T82" fmla="*/ 0 w 303"/>
                <a:gd name="T83" fmla="*/ 306 h 328"/>
                <a:gd name="T84" fmla="*/ 1 w 303"/>
                <a:gd name="T85" fmla="*/ 298 h 328"/>
                <a:gd name="T86" fmla="*/ 4 w 303"/>
                <a:gd name="T87" fmla="*/ 277 h 328"/>
                <a:gd name="T88" fmla="*/ 7 w 303"/>
                <a:gd name="T89" fmla="*/ 247 h 328"/>
                <a:gd name="T90" fmla="*/ 11 w 303"/>
                <a:gd name="T91" fmla="*/ 213 h 328"/>
                <a:gd name="T92" fmla="*/ 14 w 303"/>
                <a:gd name="T93" fmla="*/ 180 h 328"/>
                <a:gd name="T94" fmla="*/ 18 w 303"/>
                <a:gd name="T95" fmla="*/ 150 h 328"/>
                <a:gd name="T96" fmla="*/ 20 w 303"/>
                <a:gd name="T97" fmla="*/ 129 h 328"/>
                <a:gd name="T98" fmla="*/ 21 w 303"/>
                <a:gd name="T99" fmla="*/ 121 h 3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3"/>
                <a:gd name="T151" fmla="*/ 0 h 328"/>
                <a:gd name="T152" fmla="*/ 303 w 303"/>
                <a:gd name="T153" fmla="*/ 328 h 32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3" h="328">
                  <a:moveTo>
                    <a:pt x="21" y="121"/>
                  </a:moveTo>
                  <a:lnTo>
                    <a:pt x="22" y="121"/>
                  </a:lnTo>
                  <a:lnTo>
                    <a:pt x="24" y="119"/>
                  </a:lnTo>
                  <a:lnTo>
                    <a:pt x="27" y="116"/>
                  </a:lnTo>
                  <a:lnTo>
                    <a:pt x="31" y="112"/>
                  </a:lnTo>
                  <a:lnTo>
                    <a:pt x="37" y="108"/>
                  </a:lnTo>
                  <a:lnTo>
                    <a:pt x="43" y="102"/>
                  </a:lnTo>
                  <a:lnTo>
                    <a:pt x="50" y="96"/>
                  </a:lnTo>
                  <a:lnTo>
                    <a:pt x="57" y="90"/>
                  </a:lnTo>
                  <a:lnTo>
                    <a:pt x="65" y="83"/>
                  </a:lnTo>
                  <a:lnTo>
                    <a:pt x="74" y="76"/>
                  </a:lnTo>
                  <a:lnTo>
                    <a:pt x="82" y="68"/>
                  </a:lnTo>
                  <a:lnTo>
                    <a:pt x="91" y="61"/>
                  </a:lnTo>
                  <a:lnTo>
                    <a:pt x="100" y="53"/>
                  </a:lnTo>
                  <a:lnTo>
                    <a:pt x="109" y="46"/>
                  </a:lnTo>
                  <a:lnTo>
                    <a:pt x="117" y="39"/>
                  </a:lnTo>
                  <a:lnTo>
                    <a:pt x="125" y="32"/>
                  </a:lnTo>
                  <a:lnTo>
                    <a:pt x="133" y="25"/>
                  </a:lnTo>
                  <a:lnTo>
                    <a:pt x="140" y="19"/>
                  </a:lnTo>
                  <a:lnTo>
                    <a:pt x="146" y="14"/>
                  </a:lnTo>
                  <a:lnTo>
                    <a:pt x="151" y="9"/>
                  </a:lnTo>
                  <a:lnTo>
                    <a:pt x="156" y="5"/>
                  </a:lnTo>
                  <a:lnTo>
                    <a:pt x="159" y="3"/>
                  </a:lnTo>
                  <a:lnTo>
                    <a:pt x="161" y="1"/>
                  </a:lnTo>
                  <a:lnTo>
                    <a:pt x="162" y="0"/>
                  </a:lnTo>
                  <a:lnTo>
                    <a:pt x="160" y="2"/>
                  </a:lnTo>
                  <a:lnTo>
                    <a:pt x="157" y="8"/>
                  </a:lnTo>
                  <a:lnTo>
                    <a:pt x="153" y="17"/>
                  </a:lnTo>
                  <a:lnTo>
                    <a:pt x="147" y="27"/>
                  </a:lnTo>
                  <a:lnTo>
                    <a:pt x="141" y="38"/>
                  </a:lnTo>
                  <a:lnTo>
                    <a:pt x="135" y="50"/>
                  </a:lnTo>
                  <a:lnTo>
                    <a:pt x="130" y="60"/>
                  </a:lnTo>
                  <a:lnTo>
                    <a:pt x="125" y="69"/>
                  </a:lnTo>
                  <a:lnTo>
                    <a:pt x="122" y="74"/>
                  </a:lnTo>
                  <a:lnTo>
                    <a:pt x="121" y="77"/>
                  </a:lnTo>
                  <a:lnTo>
                    <a:pt x="128" y="80"/>
                  </a:lnTo>
                  <a:lnTo>
                    <a:pt x="136" y="84"/>
                  </a:lnTo>
                  <a:lnTo>
                    <a:pt x="144" y="89"/>
                  </a:lnTo>
                  <a:lnTo>
                    <a:pt x="152" y="93"/>
                  </a:lnTo>
                  <a:lnTo>
                    <a:pt x="160" y="98"/>
                  </a:lnTo>
                  <a:lnTo>
                    <a:pt x="169" y="102"/>
                  </a:lnTo>
                  <a:lnTo>
                    <a:pt x="178" y="107"/>
                  </a:lnTo>
                  <a:lnTo>
                    <a:pt x="187" y="112"/>
                  </a:lnTo>
                  <a:lnTo>
                    <a:pt x="196" y="117"/>
                  </a:lnTo>
                  <a:lnTo>
                    <a:pt x="204" y="122"/>
                  </a:lnTo>
                  <a:lnTo>
                    <a:pt x="213" y="127"/>
                  </a:lnTo>
                  <a:lnTo>
                    <a:pt x="222" y="131"/>
                  </a:lnTo>
                  <a:lnTo>
                    <a:pt x="231" y="136"/>
                  </a:lnTo>
                  <a:lnTo>
                    <a:pt x="239" y="141"/>
                  </a:lnTo>
                  <a:lnTo>
                    <a:pt x="247" y="145"/>
                  </a:lnTo>
                  <a:lnTo>
                    <a:pt x="255" y="150"/>
                  </a:lnTo>
                  <a:lnTo>
                    <a:pt x="263" y="154"/>
                  </a:lnTo>
                  <a:lnTo>
                    <a:pt x="270" y="157"/>
                  </a:lnTo>
                  <a:lnTo>
                    <a:pt x="276" y="161"/>
                  </a:lnTo>
                  <a:lnTo>
                    <a:pt x="282" y="164"/>
                  </a:lnTo>
                  <a:lnTo>
                    <a:pt x="287" y="167"/>
                  </a:lnTo>
                  <a:lnTo>
                    <a:pt x="292" y="170"/>
                  </a:lnTo>
                  <a:lnTo>
                    <a:pt x="296" y="172"/>
                  </a:lnTo>
                  <a:lnTo>
                    <a:pt x="299" y="174"/>
                  </a:lnTo>
                  <a:lnTo>
                    <a:pt x="301" y="175"/>
                  </a:lnTo>
                  <a:lnTo>
                    <a:pt x="303" y="176"/>
                  </a:lnTo>
                  <a:lnTo>
                    <a:pt x="302" y="178"/>
                  </a:lnTo>
                  <a:lnTo>
                    <a:pt x="299" y="184"/>
                  </a:lnTo>
                  <a:lnTo>
                    <a:pt x="294" y="192"/>
                  </a:lnTo>
                  <a:lnTo>
                    <a:pt x="289" y="203"/>
                  </a:lnTo>
                  <a:lnTo>
                    <a:pt x="283" y="214"/>
                  </a:lnTo>
                  <a:lnTo>
                    <a:pt x="276" y="225"/>
                  </a:lnTo>
                  <a:lnTo>
                    <a:pt x="271" y="235"/>
                  </a:lnTo>
                  <a:lnTo>
                    <a:pt x="266" y="244"/>
                  </a:lnTo>
                  <a:lnTo>
                    <a:pt x="263" y="250"/>
                  </a:lnTo>
                  <a:lnTo>
                    <a:pt x="262" y="252"/>
                  </a:lnTo>
                  <a:lnTo>
                    <a:pt x="261" y="254"/>
                  </a:lnTo>
                  <a:lnTo>
                    <a:pt x="258" y="260"/>
                  </a:lnTo>
                  <a:lnTo>
                    <a:pt x="253" y="268"/>
                  </a:lnTo>
                  <a:lnTo>
                    <a:pt x="248" y="278"/>
                  </a:lnTo>
                  <a:lnTo>
                    <a:pt x="242" y="290"/>
                  </a:lnTo>
                  <a:lnTo>
                    <a:pt x="235" y="301"/>
                  </a:lnTo>
                  <a:lnTo>
                    <a:pt x="230" y="311"/>
                  </a:lnTo>
                  <a:lnTo>
                    <a:pt x="225" y="320"/>
                  </a:lnTo>
                  <a:lnTo>
                    <a:pt x="222" y="325"/>
                  </a:lnTo>
                  <a:lnTo>
                    <a:pt x="221" y="328"/>
                  </a:lnTo>
                  <a:lnTo>
                    <a:pt x="221" y="327"/>
                  </a:lnTo>
                  <a:lnTo>
                    <a:pt x="219" y="327"/>
                  </a:lnTo>
                  <a:lnTo>
                    <a:pt x="217" y="325"/>
                  </a:lnTo>
                  <a:lnTo>
                    <a:pt x="214" y="324"/>
                  </a:lnTo>
                  <a:lnTo>
                    <a:pt x="210" y="321"/>
                  </a:lnTo>
                  <a:lnTo>
                    <a:pt x="205" y="319"/>
                  </a:lnTo>
                  <a:lnTo>
                    <a:pt x="200" y="316"/>
                  </a:lnTo>
                  <a:lnTo>
                    <a:pt x="194" y="313"/>
                  </a:lnTo>
                  <a:lnTo>
                    <a:pt x="188" y="309"/>
                  </a:lnTo>
                  <a:lnTo>
                    <a:pt x="181" y="305"/>
                  </a:lnTo>
                  <a:lnTo>
                    <a:pt x="173" y="301"/>
                  </a:lnTo>
                  <a:lnTo>
                    <a:pt x="166" y="297"/>
                  </a:lnTo>
                  <a:lnTo>
                    <a:pt x="158" y="293"/>
                  </a:lnTo>
                  <a:lnTo>
                    <a:pt x="149" y="288"/>
                  </a:lnTo>
                  <a:lnTo>
                    <a:pt x="141" y="283"/>
                  </a:lnTo>
                  <a:lnTo>
                    <a:pt x="132" y="279"/>
                  </a:lnTo>
                  <a:lnTo>
                    <a:pt x="123" y="274"/>
                  </a:lnTo>
                  <a:lnTo>
                    <a:pt x="114" y="269"/>
                  </a:lnTo>
                  <a:lnTo>
                    <a:pt x="105" y="264"/>
                  </a:lnTo>
                  <a:lnTo>
                    <a:pt x="96" y="259"/>
                  </a:lnTo>
                  <a:lnTo>
                    <a:pt x="88" y="255"/>
                  </a:lnTo>
                  <a:lnTo>
                    <a:pt x="79" y="250"/>
                  </a:lnTo>
                  <a:lnTo>
                    <a:pt x="71" y="245"/>
                  </a:lnTo>
                  <a:lnTo>
                    <a:pt x="63" y="241"/>
                  </a:lnTo>
                  <a:lnTo>
                    <a:pt x="55" y="237"/>
                  </a:lnTo>
                  <a:lnTo>
                    <a:pt x="48" y="233"/>
                  </a:lnTo>
                  <a:lnTo>
                    <a:pt x="41" y="229"/>
                  </a:lnTo>
                  <a:lnTo>
                    <a:pt x="39" y="231"/>
                  </a:lnTo>
                  <a:lnTo>
                    <a:pt x="36" y="237"/>
                  </a:lnTo>
                  <a:lnTo>
                    <a:pt x="32" y="246"/>
                  </a:lnTo>
                  <a:lnTo>
                    <a:pt x="26" y="256"/>
                  </a:lnTo>
                  <a:lnTo>
                    <a:pt x="20" y="267"/>
                  </a:lnTo>
                  <a:lnTo>
                    <a:pt x="14" y="279"/>
                  </a:lnTo>
                  <a:lnTo>
                    <a:pt x="9" y="289"/>
                  </a:lnTo>
                  <a:lnTo>
                    <a:pt x="4" y="298"/>
                  </a:lnTo>
                  <a:lnTo>
                    <a:pt x="1" y="303"/>
                  </a:lnTo>
                  <a:lnTo>
                    <a:pt x="0" y="306"/>
                  </a:lnTo>
                  <a:lnTo>
                    <a:pt x="0" y="305"/>
                  </a:lnTo>
                  <a:lnTo>
                    <a:pt x="1" y="302"/>
                  </a:lnTo>
                  <a:lnTo>
                    <a:pt x="1" y="298"/>
                  </a:lnTo>
                  <a:lnTo>
                    <a:pt x="2" y="292"/>
                  </a:lnTo>
                  <a:lnTo>
                    <a:pt x="3" y="285"/>
                  </a:lnTo>
                  <a:lnTo>
                    <a:pt x="4" y="277"/>
                  </a:lnTo>
                  <a:lnTo>
                    <a:pt x="5" y="268"/>
                  </a:lnTo>
                  <a:lnTo>
                    <a:pt x="6" y="258"/>
                  </a:lnTo>
                  <a:lnTo>
                    <a:pt x="7" y="247"/>
                  </a:lnTo>
                  <a:lnTo>
                    <a:pt x="8" y="236"/>
                  </a:lnTo>
                  <a:lnTo>
                    <a:pt x="9" y="225"/>
                  </a:lnTo>
                  <a:lnTo>
                    <a:pt x="11" y="213"/>
                  </a:lnTo>
                  <a:lnTo>
                    <a:pt x="12" y="202"/>
                  </a:lnTo>
                  <a:lnTo>
                    <a:pt x="13" y="191"/>
                  </a:lnTo>
                  <a:lnTo>
                    <a:pt x="14" y="180"/>
                  </a:lnTo>
                  <a:lnTo>
                    <a:pt x="16" y="169"/>
                  </a:lnTo>
                  <a:lnTo>
                    <a:pt x="17" y="159"/>
                  </a:lnTo>
                  <a:lnTo>
                    <a:pt x="18" y="150"/>
                  </a:lnTo>
                  <a:lnTo>
                    <a:pt x="19" y="142"/>
                  </a:lnTo>
                  <a:lnTo>
                    <a:pt x="19" y="135"/>
                  </a:lnTo>
                  <a:lnTo>
                    <a:pt x="20" y="129"/>
                  </a:lnTo>
                  <a:lnTo>
                    <a:pt x="21" y="125"/>
                  </a:lnTo>
                  <a:lnTo>
                    <a:pt x="21" y="122"/>
                  </a:lnTo>
                  <a:lnTo>
                    <a:pt x="21" y="121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2"/>
            <p:cNvSpPr>
              <a:spLocks noChangeArrowheads="1"/>
            </p:cNvSpPr>
            <p:nvPr/>
          </p:nvSpPr>
          <p:spPr bwMode="auto">
            <a:xfrm>
              <a:off x="757" y="1269"/>
              <a:ext cx="307" cy="254"/>
            </a:xfrm>
            <a:custGeom>
              <a:avLst/>
              <a:gdLst>
                <a:gd name="T0" fmla="*/ 176 w 307"/>
                <a:gd name="T1" fmla="*/ 40 h 254"/>
                <a:gd name="T2" fmla="*/ 188 w 307"/>
                <a:gd name="T3" fmla="*/ 48 h 254"/>
                <a:gd name="T4" fmla="*/ 207 w 307"/>
                <a:gd name="T5" fmla="*/ 65 h 254"/>
                <a:gd name="T6" fmla="*/ 229 w 307"/>
                <a:gd name="T7" fmla="*/ 85 h 254"/>
                <a:gd name="T8" fmla="*/ 253 w 307"/>
                <a:gd name="T9" fmla="*/ 108 h 254"/>
                <a:gd name="T10" fmla="*/ 275 w 307"/>
                <a:gd name="T11" fmla="*/ 129 h 254"/>
                <a:gd name="T12" fmla="*/ 293 w 307"/>
                <a:gd name="T13" fmla="*/ 147 h 254"/>
                <a:gd name="T14" fmla="*/ 305 w 307"/>
                <a:gd name="T15" fmla="*/ 158 h 254"/>
                <a:gd name="T16" fmla="*/ 307 w 307"/>
                <a:gd name="T17" fmla="*/ 160 h 254"/>
                <a:gd name="T18" fmla="*/ 291 w 307"/>
                <a:gd name="T19" fmla="*/ 151 h 254"/>
                <a:gd name="T20" fmla="*/ 258 w 307"/>
                <a:gd name="T21" fmla="*/ 134 h 254"/>
                <a:gd name="T22" fmla="*/ 233 w 307"/>
                <a:gd name="T23" fmla="*/ 121 h 254"/>
                <a:gd name="T24" fmla="*/ 227 w 307"/>
                <a:gd name="T25" fmla="*/ 127 h 254"/>
                <a:gd name="T26" fmla="*/ 215 w 307"/>
                <a:gd name="T27" fmla="*/ 150 h 254"/>
                <a:gd name="T28" fmla="*/ 200 w 307"/>
                <a:gd name="T29" fmla="*/ 177 h 254"/>
                <a:gd name="T30" fmla="*/ 186 w 307"/>
                <a:gd name="T31" fmla="*/ 203 h 254"/>
                <a:gd name="T32" fmla="*/ 173 w 307"/>
                <a:gd name="T33" fmla="*/ 226 h 254"/>
                <a:gd name="T34" fmla="*/ 163 w 307"/>
                <a:gd name="T35" fmla="*/ 244 h 254"/>
                <a:gd name="T36" fmla="*/ 157 w 307"/>
                <a:gd name="T37" fmla="*/ 253 h 254"/>
                <a:gd name="T38" fmla="*/ 155 w 307"/>
                <a:gd name="T39" fmla="*/ 252 h 254"/>
                <a:gd name="T40" fmla="*/ 131 w 307"/>
                <a:gd name="T41" fmla="*/ 238 h 254"/>
                <a:gd name="T42" fmla="*/ 99 w 307"/>
                <a:gd name="T43" fmla="*/ 220 h 254"/>
                <a:gd name="T44" fmla="*/ 83 w 307"/>
                <a:gd name="T45" fmla="*/ 210 h 254"/>
                <a:gd name="T46" fmla="*/ 75 w 307"/>
                <a:gd name="T47" fmla="*/ 206 h 254"/>
                <a:gd name="T48" fmla="*/ 46 w 307"/>
                <a:gd name="T49" fmla="*/ 189 h 254"/>
                <a:gd name="T50" fmla="*/ 16 w 307"/>
                <a:gd name="T51" fmla="*/ 171 h 254"/>
                <a:gd name="T52" fmla="*/ 9 w 307"/>
                <a:gd name="T53" fmla="*/ 167 h 254"/>
                <a:gd name="T54" fmla="*/ 12 w 307"/>
                <a:gd name="T55" fmla="*/ 160 h 254"/>
                <a:gd name="T56" fmla="*/ 22 w 307"/>
                <a:gd name="T57" fmla="*/ 143 h 254"/>
                <a:gd name="T58" fmla="*/ 35 w 307"/>
                <a:gd name="T59" fmla="*/ 119 h 254"/>
                <a:gd name="T60" fmla="*/ 50 w 307"/>
                <a:gd name="T61" fmla="*/ 91 h 254"/>
                <a:gd name="T62" fmla="*/ 65 w 307"/>
                <a:gd name="T63" fmla="*/ 64 h 254"/>
                <a:gd name="T64" fmla="*/ 77 w 307"/>
                <a:gd name="T65" fmla="*/ 40 h 254"/>
                <a:gd name="T66" fmla="*/ 71 w 307"/>
                <a:gd name="T67" fmla="*/ 37 h 254"/>
                <a:gd name="T68" fmla="*/ 44 w 307"/>
                <a:gd name="T69" fmla="*/ 23 h 254"/>
                <a:gd name="T70" fmla="*/ 14 w 307"/>
                <a:gd name="T71" fmla="*/ 7 h 254"/>
                <a:gd name="T72" fmla="*/ 0 w 307"/>
                <a:gd name="T73" fmla="*/ 0 h 254"/>
                <a:gd name="T74" fmla="*/ 4 w 307"/>
                <a:gd name="T75" fmla="*/ 1 h 254"/>
                <a:gd name="T76" fmla="*/ 19 w 307"/>
                <a:gd name="T77" fmla="*/ 5 h 254"/>
                <a:gd name="T78" fmla="*/ 42 w 307"/>
                <a:gd name="T79" fmla="*/ 12 h 254"/>
                <a:gd name="T80" fmla="*/ 72 w 307"/>
                <a:gd name="T81" fmla="*/ 19 h 254"/>
                <a:gd name="T82" fmla="*/ 103 w 307"/>
                <a:gd name="T83" fmla="*/ 27 h 254"/>
                <a:gd name="T84" fmla="*/ 132 w 307"/>
                <a:gd name="T85" fmla="*/ 34 h 254"/>
                <a:gd name="T86" fmla="*/ 156 w 307"/>
                <a:gd name="T87" fmla="*/ 39 h 254"/>
                <a:gd name="T88" fmla="*/ 170 w 307"/>
                <a:gd name="T89" fmla="*/ 41 h 254"/>
                <a:gd name="T90" fmla="*/ 173 w 307"/>
                <a:gd name="T91" fmla="*/ 39 h 2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7"/>
                <a:gd name="T139" fmla="*/ 0 h 254"/>
                <a:gd name="T140" fmla="*/ 307 w 307"/>
                <a:gd name="T141" fmla="*/ 254 h 2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7" h="254">
                  <a:moveTo>
                    <a:pt x="173" y="39"/>
                  </a:moveTo>
                  <a:lnTo>
                    <a:pt x="174" y="39"/>
                  </a:lnTo>
                  <a:lnTo>
                    <a:pt x="176" y="40"/>
                  </a:lnTo>
                  <a:lnTo>
                    <a:pt x="179" y="42"/>
                  </a:lnTo>
                  <a:lnTo>
                    <a:pt x="183" y="45"/>
                  </a:lnTo>
                  <a:lnTo>
                    <a:pt x="188" y="48"/>
                  </a:lnTo>
                  <a:lnTo>
                    <a:pt x="194" y="53"/>
                  </a:lnTo>
                  <a:lnTo>
                    <a:pt x="200" y="59"/>
                  </a:lnTo>
                  <a:lnTo>
                    <a:pt x="207" y="65"/>
                  </a:lnTo>
                  <a:lnTo>
                    <a:pt x="214" y="71"/>
                  </a:lnTo>
                  <a:lnTo>
                    <a:pt x="222" y="78"/>
                  </a:lnTo>
                  <a:lnTo>
                    <a:pt x="229" y="85"/>
                  </a:lnTo>
                  <a:lnTo>
                    <a:pt x="237" y="93"/>
                  </a:lnTo>
                  <a:lnTo>
                    <a:pt x="245" y="100"/>
                  </a:lnTo>
                  <a:lnTo>
                    <a:pt x="253" y="108"/>
                  </a:lnTo>
                  <a:lnTo>
                    <a:pt x="261" y="115"/>
                  </a:lnTo>
                  <a:lnTo>
                    <a:pt x="268" y="122"/>
                  </a:lnTo>
                  <a:lnTo>
                    <a:pt x="275" y="129"/>
                  </a:lnTo>
                  <a:lnTo>
                    <a:pt x="282" y="135"/>
                  </a:lnTo>
                  <a:lnTo>
                    <a:pt x="288" y="141"/>
                  </a:lnTo>
                  <a:lnTo>
                    <a:pt x="293" y="147"/>
                  </a:lnTo>
                  <a:lnTo>
                    <a:pt x="298" y="151"/>
                  </a:lnTo>
                  <a:lnTo>
                    <a:pt x="302" y="155"/>
                  </a:lnTo>
                  <a:lnTo>
                    <a:pt x="305" y="158"/>
                  </a:lnTo>
                  <a:lnTo>
                    <a:pt x="307" y="159"/>
                  </a:lnTo>
                  <a:lnTo>
                    <a:pt x="307" y="160"/>
                  </a:lnTo>
                  <a:lnTo>
                    <a:pt x="305" y="159"/>
                  </a:lnTo>
                  <a:lnTo>
                    <a:pt x="299" y="156"/>
                  </a:lnTo>
                  <a:lnTo>
                    <a:pt x="291" y="151"/>
                  </a:lnTo>
                  <a:lnTo>
                    <a:pt x="280" y="146"/>
                  </a:lnTo>
                  <a:lnTo>
                    <a:pt x="269" y="140"/>
                  </a:lnTo>
                  <a:lnTo>
                    <a:pt x="258" y="134"/>
                  </a:lnTo>
                  <a:lnTo>
                    <a:pt x="247" y="129"/>
                  </a:lnTo>
                  <a:lnTo>
                    <a:pt x="239" y="124"/>
                  </a:lnTo>
                  <a:lnTo>
                    <a:pt x="233" y="121"/>
                  </a:lnTo>
                  <a:lnTo>
                    <a:pt x="231" y="120"/>
                  </a:lnTo>
                  <a:lnTo>
                    <a:pt x="227" y="127"/>
                  </a:lnTo>
                  <a:lnTo>
                    <a:pt x="224" y="134"/>
                  </a:lnTo>
                  <a:lnTo>
                    <a:pt x="219" y="142"/>
                  </a:lnTo>
                  <a:lnTo>
                    <a:pt x="215" y="150"/>
                  </a:lnTo>
                  <a:lnTo>
                    <a:pt x="210" y="159"/>
                  </a:lnTo>
                  <a:lnTo>
                    <a:pt x="205" y="168"/>
                  </a:lnTo>
                  <a:lnTo>
                    <a:pt x="200" y="177"/>
                  </a:lnTo>
                  <a:lnTo>
                    <a:pt x="195" y="186"/>
                  </a:lnTo>
                  <a:lnTo>
                    <a:pt x="191" y="194"/>
                  </a:lnTo>
                  <a:lnTo>
                    <a:pt x="186" y="203"/>
                  </a:lnTo>
                  <a:lnTo>
                    <a:pt x="181" y="211"/>
                  </a:lnTo>
                  <a:lnTo>
                    <a:pt x="177" y="219"/>
                  </a:lnTo>
                  <a:lnTo>
                    <a:pt x="173" y="226"/>
                  </a:lnTo>
                  <a:lnTo>
                    <a:pt x="169" y="233"/>
                  </a:lnTo>
                  <a:lnTo>
                    <a:pt x="165" y="239"/>
                  </a:lnTo>
                  <a:lnTo>
                    <a:pt x="163" y="244"/>
                  </a:lnTo>
                  <a:lnTo>
                    <a:pt x="160" y="248"/>
                  </a:lnTo>
                  <a:lnTo>
                    <a:pt x="158" y="251"/>
                  </a:lnTo>
                  <a:lnTo>
                    <a:pt x="157" y="253"/>
                  </a:lnTo>
                  <a:lnTo>
                    <a:pt x="157" y="254"/>
                  </a:lnTo>
                  <a:lnTo>
                    <a:pt x="155" y="252"/>
                  </a:lnTo>
                  <a:lnTo>
                    <a:pt x="149" y="249"/>
                  </a:lnTo>
                  <a:lnTo>
                    <a:pt x="141" y="244"/>
                  </a:lnTo>
                  <a:lnTo>
                    <a:pt x="131" y="238"/>
                  </a:lnTo>
                  <a:lnTo>
                    <a:pt x="120" y="232"/>
                  </a:lnTo>
                  <a:lnTo>
                    <a:pt x="109" y="226"/>
                  </a:lnTo>
                  <a:lnTo>
                    <a:pt x="99" y="220"/>
                  </a:lnTo>
                  <a:lnTo>
                    <a:pt x="90" y="215"/>
                  </a:lnTo>
                  <a:lnTo>
                    <a:pt x="85" y="212"/>
                  </a:lnTo>
                  <a:lnTo>
                    <a:pt x="83" y="210"/>
                  </a:lnTo>
                  <a:lnTo>
                    <a:pt x="80" y="209"/>
                  </a:lnTo>
                  <a:lnTo>
                    <a:pt x="75" y="206"/>
                  </a:lnTo>
                  <a:lnTo>
                    <a:pt x="67" y="201"/>
                  </a:lnTo>
                  <a:lnTo>
                    <a:pt x="56" y="195"/>
                  </a:lnTo>
                  <a:lnTo>
                    <a:pt x="46" y="189"/>
                  </a:lnTo>
                  <a:lnTo>
                    <a:pt x="35" y="182"/>
                  </a:lnTo>
                  <a:lnTo>
                    <a:pt x="25" y="176"/>
                  </a:lnTo>
                  <a:lnTo>
                    <a:pt x="16" y="171"/>
                  </a:lnTo>
                  <a:lnTo>
                    <a:pt x="11" y="168"/>
                  </a:lnTo>
                  <a:lnTo>
                    <a:pt x="9" y="167"/>
                  </a:lnTo>
                  <a:lnTo>
                    <a:pt x="9" y="166"/>
                  </a:lnTo>
                  <a:lnTo>
                    <a:pt x="10" y="164"/>
                  </a:lnTo>
                  <a:lnTo>
                    <a:pt x="12" y="160"/>
                  </a:lnTo>
                  <a:lnTo>
                    <a:pt x="15" y="155"/>
                  </a:lnTo>
                  <a:lnTo>
                    <a:pt x="18" y="150"/>
                  </a:lnTo>
                  <a:lnTo>
                    <a:pt x="22" y="143"/>
                  </a:lnTo>
                  <a:lnTo>
                    <a:pt x="26" y="135"/>
                  </a:lnTo>
                  <a:lnTo>
                    <a:pt x="30" y="127"/>
                  </a:lnTo>
                  <a:lnTo>
                    <a:pt x="35" y="119"/>
                  </a:lnTo>
                  <a:lnTo>
                    <a:pt x="40" y="110"/>
                  </a:lnTo>
                  <a:lnTo>
                    <a:pt x="45" y="100"/>
                  </a:lnTo>
                  <a:lnTo>
                    <a:pt x="50" y="91"/>
                  </a:lnTo>
                  <a:lnTo>
                    <a:pt x="55" y="82"/>
                  </a:lnTo>
                  <a:lnTo>
                    <a:pt x="60" y="73"/>
                  </a:lnTo>
                  <a:lnTo>
                    <a:pt x="65" y="64"/>
                  </a:lnTo>
                  <a:lnTo>
                    <a:pt x="69" y="55"/>
                  </a:lnTo>
                  <a:lnTo>
                    <a:pt x="74" y="48"/>
                  </a:lnTo>
                  <a:lnTo>
                    <a:pt x="77" y="40"/>
                  </a:lnTo>
                  <a:lnTo>
                    <a:pt x="75" y="39"/>
                  </a:lnTo>
                  <a:lnTo>
                    <a:pt x="71" y="37"/>
                  </a:lnTo>
                  <a:lnTo>
                    <a:pt x="63" y="33"/>
                  </a:lnTo>
                  <a:lnTo>
                    <a:pt x="54" y="28"/>
                  </a:lnTo>
                  <a:lnTo>
                    <a:pt x="44" y="23"/>
                  </a:lnTo>
                  <a:lnTo>
                    <a:pt x="34" y="18"/>
                  </a:lnTo>
                  <a:lnTo>
                    <a:pt x="24" y="12"/>
                  </a:lnTo>
                  <a:lnTo>
                    <a:pt x="14" y="7"/>
                  </a:lnTo>
                  <a:lnTo>
                    <a:pt x="7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1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9" y="5"/>
                  </a:lnTo>
                  <a:lnTo>
                    <a:pt x="26" y="7"/>
                  </a:lnTo>
                  <a:lnTo>
                    <a:pt x="34" y="9"/>
                  </a:lnTo>
                  <a:lnTo>
                    <a:pt x="42" y="12"/>
                  </a:lnTo>
                  <a:lnTo>
                    <a:pt x="52" y="14"/>
                  </a:lnTo>
                  <a:lnTo>
                    <a:pt x="62" y="17"/>
                  </a:lnTo>
                  <a:lnTo>
                    <a:pt x="72" y="19"/>
                  </a:lnTo>
                  <a:lnTo>
                    <a:pt x="82" y="22"/>
                  </a:lnTo>
                  <a:lnTo>
                    <a:pt x="93" y="25"/>
                  </a:lnTo>
                  <a:lnTo>
                    <a:pt x="103" y="27"/>
                  </a:lnTo>
                  <a:lnTo>
                    <a:pt x="113" y="30"/>
                  </a:lnTo>
                  <a:lnTo>
                    <a:pt x="123" y="32"/>
                  </a:lnTo>
                  <a:lnTo>
                    <a:pt x="132" y="34"/>
                  </a:lnTo>
                  <a:lnTo>
                    <a:pt x="141" y="36"/>
                  </a:lnTo>
                  <a:lnTo>
                    <a:pt x="149" y="38"/>
                  </a:lnTo>
                  <a:lnTo>
                    <a:pt x="156" y="39"/>
                  </a:lnTo>
                  <a:lnTo>
                    <a:pt x="162" y="40"/>
                  </a:lnTo>
                  <a:lnTo>
                    <a:pt x="167" y="41"/>
                  </a:lnTo>
                  <a:lnTo>
                    <a:pt x="170" y="41"/>
                  </a:lnTo>
                  <a:lnTo>
                    <a:pt x="173" y="40"/>
                  </a:lnTo>
                  <a:lnTo>
                    <a:pt x="173" y="39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2125" y="735"/>
              <a:ext cx="583" cy="261"/>
            </a:xfrm>
            <a:prstGeom prst="rect">
              <a:avLst/>
            </a:prstGeom>
            <a:solidFill>
              <a:srgbClr val="FFFFFF"/>
            </a:solidFill>
            <a:ln w="83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2155" y="809"/>
              <a:ext cx="874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START</a:t>
              </a: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4757D64E-6005-4DA6-B3E4-33ADCAB62190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44989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/>
            <a:r>
              <a:rPr lang="en-US" sz="2700">
                <a:solidFill>
                  <a:srgbClr val="000000"/>
                </a:solidFill>
              </a:rPr>
              <a:t>Subject-Based Learning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685800" y="1676400"/>
            <a:ext cx="4067175" cy="1708150"/>
            <a:chOff x="468" y="2906"/>
            <a:chExt cx="2562" cy="1076"/>
          </a:xfrm>
        </p:grpSpPr>
        <p:sp>
          <p:nvSpPr>
            <p:cNvPr id="21510" name="Freeform 4"/>
            <p:cNvSpPr>
              <a:spLocks noChangeArrowheads="1"/>
            </p:cNvSpPr>
            <p:nvPr/>
          </p:nvSpPr>
          <p:spPr bwMode="auto">
            <a:xfrm>
              <a:off x="1955" y="2916"/>
              <a:ext cx="421" cy="301"/>
            </a:xfrm>
            <a:custGeom>
              <a:avLst/>
              <a:gdLst>
                <a:gd name="T0" fmla="*/ 356 w 421"/>
                <a:gd name="T1" fmla="*/ 300 h 301"/>
                <a:gd name="T2" fmla="*/ 311 w 421"/>
                <a:gd name="T3" fmla="*/ 296 h 301"/>
                <a:gd name="T4" fmla="*/ 269 w 421"/>
                <a:gd name="T5" fmla="*/ 290 h 301"/>
                <a:gd name="T6" fmla="*/ 231 w 421"/>
                <a:gd name="T7" fmla="*/ 284 h 301"/>
                <a:gd name="T8" fmla="*/ 198 w 421"/>
                <a:gd name="T9" fmla="*/ 278 h 301"/>
                <a:gd name="T10" fmla="*/ 170 w 421"/>
                <a:gd name="T11" fmla="*/ 272 h 301"/>
                <a:gd name="T12" fmla="*/ 149 w 421"/>
                <a:gd name="T13" fmla="*/ 267 h 301"/>
                <a:gd name="T14" fmla="*/ 136 w 421"/>
                <a:gd name="T15" fmla="*/ 264 h 301"/>
                <a:gd name="T16" fmla="*/ 132 w 421"/>
                <a:gd name="T17" fmla="*/ 263 h 301"/>
                <a:gd name="T18" fmla="*/ 147 w 421"/>
                <a:gd name="T19" fmla="*/ 252 h 301"/>
                <a:gd name="T20" fmla="*/ 188 w 421"/>
                <a:gd name="T21" fmla="*/ 225 h 301"/>
                <a:gd name="T22" fmla="*/ 204 w 421"/>
                <a:gd name="T23" fmla="*/ 215 h 301"/>
                <a:gd name="T24" fmla="*/ 181 w 421"/>
                <a:gd name="T25" fmla="*/ 195 h 301"/>
                <a:gd name="T26" fmla="*/ 149 w 421"/>
                <a:gd name="T27" fmla="*/ 181 h 301"/>
                <a:gd name="T28" fmla="*/ 113 w 421"/>
                <a:gd name="T29" fmla="*/ 171 h 301"/>
                <a:gd name="T30" fmla="*/ 82 w 421"/>
                <a:gd name="T31" fmla="*/ 165 h 301"/>
                <a:gd name="T32" fmla="*/ 63 w 421"/>
                <a:gd name="T33" fmla="*/ 162 h 301"/>
                <a:gd name="T34" fmla="*/ 60 w 421"/>
                <a:gd name="T35" fmla="*/ 160 h 301"/>
                <a:gd name="T36" fmla="*/ 47 w 421"/>
                <a:gd name="T37" fmla="*/ 127 h 301"/>
                <a:gd name="T38" fmla="*/ 33 w 421"/>
                <a:gd name="T39" fmla="*/ 88 h 301"/>
                <a:gd name="T40" fmla="*/ 30 w 421"/>
                <a:gd name="T41" fmla="*/ 79 h 301"/>
                <a:gd name="T42" fmla="*/ 17 w 421"/>
                <a:gd name="T43" fmla="*/ 46 h 301"/>
                <a:gd name="T44" fmla="*/ 3 w 421"/>
                <a:gd name="T45" fmla="*/ 7 h 301"/>
                <a:gd name="T46" fmla="*/ 0 w 421"/>
                <a:gd name="T47" fmla="*/ 0 h 301"/>
                <a:gd name="T48" fmla="*/ 7 w 421"/>
                <a:gd name="T49" fmla="*/ 0 h 301"/>
                <a:gd name="T50" fmla="*/ 21 w 421"/>
                <a:gd name="T51" fmla="*/ 1 h 301"/>
                <a:gd name="T52" fmla="*/ 41 w 421"/>
                <a:gd name="T53" fmla="*/ 4 h 301"/>
                <a:gd name="T54" fmla="*/ 66 w 421"/>
                <a:gd name="T55" fmla="*/ 7 h 301"/>
                <a:gd name="T56" fmla="*/ 96 w 421"/>
                <a:gd name="T57" fmla="*/ 12 h 301"/>
                <a:gd name="T58" fmla="*/ 128 w 421"/>
                <a:gd name="T59" fmla="*/ 18 h 301"/>
                <a:gd name="T60" fmla="*/ 163 w 421"/>
                <a:gd name="T61" fmla="*/ 26 h 301"/>
                <a:gd name="T62" fmla="*/ 197 w 421"/>
                <a:gd name="T63" fmla="*/ 35 h 301"/>
                <a:gd name="T64" fmla="*/ 232 w 421"/>
                <a:gd name="T65" fmla="*/ 46 h 301"/>
                <a:gd name="T66" fmla="*/ 264 w 421"/>
                <a:gd name="T67" fmla="*/ 59 h 301"/>
                <a:gd name="T68" fmla="*/ 294 w 421"/>
                <a:gd name="T69" fmla="*/ 74 h 301"/>
                <a:gd name="T70" fmla="*/ 320 w 421"/>
                <a:gd name="T71" fmla="*/ 91 h 301"/>
                <a:gd name="T72" fmla="*/ 340 w 421"/>
                <a:gd name="T73" fmla="*/ 111 h 301"/>
                <a:gd name="T74" fmla="*/ 350 w 421"/>
                <a:gd name="T75" fmla="*/ 120 h 301"/>
                <a:gd name="T76" fmla="*/ 380 w 421"/>
                <a:gd name="T77" fmla="*/ 101 h 301"/>
                <a:gd name="T78" fmla="*/ 415 w 421"/>
                <a:gd name="T79" fmla="*/ 78 h 301"/>
                <a:gd name="T80" fmla="*/ 421 w 421"/>
                <a:gd name="T81" fmla="*/ 75 h 301"/>
                <a:gd name="T82" fmla="*/ 419 w 421"/>
                <a:gd name="T83" fmla="*/ 82 h 301"/>
                <a:gd name="T84" fmla="*/ 415 w 421"/>
                <a:gd name="T85" fmla="*/ 99 h 301"/>
                <a:gd name="T86" fmla="*/ 410 w 421"/>
                <a:gd name="T87" fmla="*/ 124 h 301"/>
                <a:gd name="T88" fmla="*/ 404 w 421"/>
                <a:gd name="T89" fmla="*/ 155 h 301"/>
                <a:gd name="T90" fmla="*/ 399 w 421"/>
                <a:gd name="T91" fmla="*/ 192 h 301"/>
                <a:gd name="T92" fmla="*/ 395 w 421"/>
                <a:gd name="T93" fmla="*/ 234 h 301"/>
                <a:gd name="T94" fmla="*/ 392 w 421"/>
                <a:gd name="T95" fmla="*/ 278 h 301"/>
                <a:gd name="T96" fmla="*/ 392 w 421"/>
                <a:gd name="T97" fmla="*/ 301 h 30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21"/>
                <a:gd name="T148" fmla="*/ 0 h 301"/>
                <a:gd name="T149" fmla="*/ 421 w 421"/>
                <a:gd name="T150" fmla="*/ 301 h 30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21" h="301">
                  <a:moveTo>
                    <a:pt x="392" y="301"/>
                  </a:moveTo>
                  <a:lnTo>
                    <a:pt x="380" y="301"/>
                  </a:lnTo>
                  <a:lnTo>
                    <a:pt x="368" y="300"/>
                  </a:lnTo>
                  <a:lnTo>
                    <a:pt x="356" y="300"/>
                  </a:lnTo>
                  <a:lnTo>
                    <a:pt x="345" y="299"/>
                  </a:lnTo>
                  <a:lnTo>
                    <a:pt x="333" y="298"/>
                  </a:lnTo>
                  <a:lnTo>
                    <a:pt x="322" y="297"/>
                  </a:lnTo>
                  <a:lnTo>
                    <a:pt x="311" y="296"/>
                  </a:lnTo>
                  <a:lnTo>
                    <a:pt x="300" y="294"/>
                  </a:lnTo>
                  <a:lnTo>
                    <a:pt x="290" y="293"/>
                  </a:lnTo>
                  <a:lnTo>
                    <a:pt x="279" y="292"/>
                  </a:lnTo>
                  <a:lnTo>
                    <a:pt x="269" y="290"/>
                  </a:lnTo>
                  <a:lnTo>
                    <a:pt x="259" y="289"/>
                  </a:lnTo>
                  <a:lnTo>
                    <a:pt x="249" y="287"/>
                  </a:lnTo>
                  <a:lnTo>
                    <a:pt x="240" y="286"/>
                  </a:lnTo>
                  <a:lnTo>
                    <a:pt x="231" y="284"/>
                  </a:lnTo>
                  <a:lnTo>
                    <a:pt x="222" y="283"/>
                  </a:lnTo>
                  <a:lnTo>
                    <a:pt x="214" y="281"/>
                  </a:lnTo>
                  <a:lnTo>
                    <a:pt x="205" y="280"/>
                  </a:lnTo>
                  <a:lnTo>
                    <a:pt x="198" y="278"/>
                  </a:lnTo>
                  <a:lnTo>
                    <a:pt x="190" y="276"/>
                  </a:lnTo>
                  <a:lnTo>
                    <a:pt x="183" y="275"/>
                  </a:lnTo>
                  <a:lnTo>
                    <a:pt x="176" y="274"/>
                  </a:lnTo>
                  <a:lnTo>
                    <a:pt x="170" y="272"/>
                  </a:lnTo>
                  <a:lnTo>
                    <a:pt x="164" y="271"/>
                  </a:lnTo>
                  <a:lnTo>
                    <a:pt x="159" y="269"/>
                  </a:lnTo>
                  <a:lnTo>
                    <a:pt x="154" y="268"/>
                  </a:lnTo>
                  <a:lnTo>
                    <a:pt x="149" y="267"/>
                  </a:lnTo>
                  <a:lnTo>
                    <a:pt x="145" y="266"/>
                  </a:lnTo>
                  <a:lnTo>
                    <a:pt x="142" y="265"/>
                  </a:lnTo>
                  <a:lnTo>
                    <a:pt x="139" y="264"/>
                  </a:lnTo>
                  <a:lnTo>
                    <a:pt x="136" y="264"/>
                  </a:lnTo>
                  <a:lnTo>
                    <a:pt x="134" y="263"/>
                  </a:lnTo>
                  <a:lnTo>
                    <a:pt x="133" y="263"/>
                  </a:lnTo>
                  <a:lnTo>
                    <a:pt x="132" y="263"/>
                  </a:lnTo>
                  <a:lnTo>
                    <a:pt x="134" y="261"/>
                  </a:lnTo>
                  <a:lnTo>
                    <a:pt x="139" y="258"/>
                  </a:lnTo>
                  <a:lnTo>
                    <a:pt x="147" y="252"/>
                  </a:lnTo>
                  <a:lnTo>
                    <a:pt x="157" y="246"/>
                  </a:lnTo>
                  <a:lnTo>
                    <a:pt x="168" y="239"/>
                  </a:lnTo>
                  <a:lnTo>
                    <a:pt x="178" y="232"/>
                  </a:lnTo>
                  <a:lnTo>
                    <a:pt x="188" y="225"/>
                  </a:lnTo>
                  <a:lnTo>
                    <a:pt x="196" y="220"/>
                  </a:lnTo>
                  <a:lnTo>
                    <a:pt x="202" y="216"/>
                  </a:lnTo>
                  <a:lnTo>
                    <a:pt x="204" y="215"/>
                  </a:lnTo>
                  <a:lnTo>
                    <a:pt x="199" y="210"/>
                  </a:lnTo>
                  <a:lnTo>
                    <a:pt x="194" y="204"/>
                  </a:lnTo>
                  <a:lnTo>
                    <a:pt x="188" y="200"/>
                  </a:lnTo>
                  <a:lnTo>
                    <a:pt x="181" y="195"/>
                  </a:lnTo>
                  <a:lnTo>
                    <a:pt x="174" y="191"/>
                  </a:lnTo>
                  <a:lnTo>
                    <a:pt x="166" y="187"/>
                  </a:lnTo>
                  <a:lnTo>
                    <a:pt x="157" y="184"/>
                  </a:lnTo>
                  <a:lnTo>
                    <a:pt x="149" y="181"/>
                  </a:lnTo>
                  <a:lnTo>
                    <a:pt x="140" y="178"/>
                  </a:lnTo>
                  <a:lnTo>
                    <a:pt x="131" y="175"/>
                  </a:lnTo>
                  <a:lnTo>
                    <a:pt x="122" y="173"/>
                  </a:lnTo>
                  <a:lnTo>
                    <a:pt x="113" y="171"/>
                  </a:lnTo>
                  <a:lnTo>
                    <a:pt x="105" y="169"/>
                  </a:lnTo>
                  <a:lnTo>
                    <a:pt x="97" y="167"/>
                  </a:lnTo>
                  <a:lnTo>
                    <a:pt x="89" y="166"/>
                  </a:lnTo>
                  <a:lnTo>
                    <a:pt x="82" y="165"/>
                  </a:lnTo>
                  <a:lnTo>
                    <a:pt x="76" y="164"/>
                  </a:lnTo>
                  <a:lnTo>
                    <a:pt x="71" y="163"/>
                  </a:lnTo>
                  <a:lnTo>
                    <a:pt x="66" y="162"/>
                  </a:lnTo>
                  <a:lnTo>
                    <a:pt x="63" y="162"/>
                  </a:lnTo>
                  <a:lnTo>
                    <a:pt x="61" y="162"/>
                  </a:lnTo>
                  <a:lnTo>
                    <a:pt x="60" y="160"/>
                  </a:lnTo>
                  <a:lnTo>
                    <a:pt x="58" y="155"/>
                  </a:lnTo>
                  <a:lnTo>
                    <a:pt x="55" y="147"/>
                  </a:lnTo>
                  <a:lnTo>
                    <a:pt x="51" y="137"/>
                  </a:lnTo>
                  <a:lnTo>
                    <a:pt x="47" y="127"/>
                  </a:lnTo>
                  <a:lnTo>
                    <a:pt x="43" y="116"/>
                  </a:lnTo>
                  <a:lnTo>
                    <a:pt x="39" y="105"/>
                  </a:lnTo>
                  <a:lnTo>
                    <a:pt x="36" y="95"/>
                  </a:lnTo>
                  <a:lnTo>
                    <a:pt x="33" y="88"/>
                  </a:lnTo>
                  <a:lnTo>
                    <a:pt x="31" y="83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28" y="74"/>
                  </a:lnTo>
                  <a:lnTo>
                    <a:pt x="25" y="66"/>
                  </a:lnTo>
                  <a:lnTo>
                    <a:pt x="21" y="56"/>
                  </a:lnTo>
                  <a:lnTo>
                    <a:pt x="17" y="46"/>
                  </a:lnTo>
                  <a:lnTo>
                    <a:pt x="13" y="35"/>
                  </a:lnTo>
                  <a:lnTo>
                    <a:pt x="9" y="24"/>
                  </a:lnTo>
                  <a:lnTo>
                    <a:pt x="6" y="14"/>
                  </a:lnTo>
                  <a:lnTo>
                    <a:pt x="3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5" y="3"/>
                  </a:lnTo>
                  <a:lnTo>
                    <a:pt x="41" y="4"/>
                  </a:lnTo>
                  <a:lnTo>
                    <a:pt x="47" y="5"/>
                  </a:lnTo>
                  <a:lnTo>
                    <a:pt x="53" y="5"/>
                  </a:lnTo>
                  <a:lnTo>
                    <a:pt x="59" y="6"/>
                  </a:lnTo>
                  <a:lnTo>
                    <a:pt x="66" y="7"/>
                  </a:lnTo>
                  <a:lnTo>
                    <a:pt x="73" y="8"/>
                  </a:lnTo>
                  <a:lnTo>
                    <a:pt x="81" y="9"/>
                  </a:lnTo>
                  <a:lnTo>
                    <a:pt x="88" y="11"/>
                  </a:lnTo>
                  <a:lnTo>
                    <a:pt x="96" y="12"/>
                  </a:lnTo>
                  <a:lnTo>
                    <a:pt x="104" y="13"/>
                  </a:lnTo>
                  <a:lnTo>
                    <a:pt x="112" y="15"/>
                  </a:lnTo>
                  <a:lnTo>
                    <a:pt x="120" y="16"/>
                  </a:lnTo>
                  <a:lnTo>
                    <a:pt x="128" y="18"/>
                  </a:lnTo>
                  <a:lnTo>
                    <a:pt x="137" y="20"/>
                  </a:lnTo>
                  <a:lnTo>
                    <a:pt x="145" y="22"/>
                  </a:lnTo>
                  <a:lnTo>
                    <a:pt x="154" y="24"/>
                  </a:lnTo>
                  <a:lnTo>
                    <a:pt x="163" y="26"/>
                  </a:lnTo>
                  <a:lnTo>
                    <a:pt x="171" y="28"/>
                  </a:lnTo>
                  <a:lnTo>
                    <a:pt x="180" y="30"/>
                  </a:lnTo>
                  <a:lnTo>
                    <a:pt x="189" y="32"/>
                  </a:lnTo>
                  <a:lnTo>
                    <a:pt x="197" y="35"/>
                  </a:lnTo>
                  <a:lnTo>
                    <a:pt x="206" y="38"/>
                  </a:lnTo>
                  <a:lnTo>
                    <a:pt x="215" y="40"/>
                  </a:lnTo>
                  <a:lnTo>
                    <a:pt x="223" y="43"/>
                  </a:lnTo>
                  <a:lnTo>
                    <a:pt x="232" y="46"/>
                  </a:lnTo>
                  <a:lnTo>
                    <a:pt x="240" y="49"/>
                  </a:lnTo>
                  <a:lnTo>
                    <a:pt x="248" y="52"/>
                  </a:lnTo>
                  <a:lnTo>
                    <a:pt x="256" y="56"/>
                  </a:lnTo>
                  <a:lnTo>
                    <a:pt x="264" y="59"/>
                  </a:lnTo>
                  <a:lnTo>
                    <a:pt x="272" y="63"/>
                  </a:lnTo>
                  <a:lnTo>
                    <a:pt x="280" y="66"/>
                  </a:lnTo>
                  <a:lnTo>
                    <a:pt x="287" y="70"/>
                  </a:lnTo>
                  <a:lnTo>
                    <a:pt x="294" y="74"/>
                  </a:lnTo>
                  <a:lnTo>
                    <a:pt x="301" y="78"/>
                  </a:lnTo>
                  <a:lnTo>
                    <a:pt x="308" y="82"/>
                  </a:lnTo>
                  <a:lnTo>
                    <a:pt x="314" y="87"/>
                  </a:lnTo>
                  <a:lnTo>
                    <a:pt x="320" y="91"/>
                  </a:lnTo>
                  <a:lnTo>
                    <a:pt x="326" y="96"/>
                  </a:lnTo>
                  <a:lnTo>
                    <a:pt x="331" y="101"/>
                  </a:lnTo>
                  <a:lnTo>
                    <a:pt x="336" y="106"/>
                  </a:lnTo>
                  <a:lnTo>
                    <a:pt x="340" y="111"/>
                  </a:lnTo>
                  <a:lnTo>
                    <a:pt x="345" y="116"/>
                  </a:lnTo>
                  <a:lnTo>
                    <a:pt x="349" y="121"/>
                  </a:lnTo>
                  <a:lnTo>
                    <a:pt x="350" y="120"/>
                  </a:lnTo>
                  <a:lnTo>
                    <a:pt x="355" y="117"/>
                  </a:lnTo>
                  <a:lnTo>
                    <a:pt x="362" y="113"/>
                  </a:lnTo>
                  <a:lnTo>
                    <a:pt x="370" y="107"/>
                  </a:lnTo>
                  <a:lnTo>
                    <a:pt x="380" y="101"/>
                  </a:lnTo>
                  <a:lnTo>
                    <a:pt x="390" y="95"/>
                  </a:lnTo>
                  <a:lnTo>
                    <a:pt x="399" y="89"/>
                  </a:lnTo>
                  <a:lnTo>
                    <a:pt x="408" y="83"/>
                  </a:lnTo>
                  <a:lnTo>
                    <a:pt x="415" y="78"/>
                  </a:lnTo>
                  <a:lnTo>
                    <a:pt x="419" y="75"/>
                  </a:lnTo>
                  <a:lnTo>
                    <a:pt x="421" y="74"/>
                  </a:lnTo>
                  <a:lnTo>
                    <a:pt x="421" y="75"/>
                  </a:lnTo>
                  <a:lnTo>
                    <a:pt x="421" y="76"/>
                  </a:lnTo>
                  <a:lnTo>
                    <a:pt x="420" y="77"/>
                  </a:lnTo>
                  <a:lnTo>
                    <a:pt x="420" y="79"/>
                  </a:lnTo>
                  <a:lnTo>
                    <a:pt x="419" y="82"/>
                  </a:lnTo>
                  <a:lnTo>
                    <a:pt x="418" y="86"/>
                  </a:lnTo>
                  <a:lnTo>
                    <a:pt x="417" y="90"/>
                  </a:lnTo>
                  <a:lnTo>
                    <a:pt x="416" y="94"/>
                  </a:lnTo>
                  <a:lnTo>
                    <a:pt x="415" y="99"/>
                  </a:lnTo>
                  <a:lnTo>
                    <a:pt x="414" y="104"/>
                  </a:lnTo>
                  <a:lnTo>
                    <a:pt x="413" y="110"/>
                  </a:lnTo>
                  <a:lnTo>
                    <a:pt x="411" y="117"/>
                  </a:lnTo>
                  <a:lnTo>
                    <a:pt x="410" y="124"/>
                  </a:lnTo>
                  <a:lnTo>
                    <a:pt x="408" y="131"/>
                  </a:lnTo>
                  <a:lnTo>
                    <a:pt x="407" y="139"/>
                  </a:lnTo>
                  <a:lnTo>
                    <a:pt x="406" y="147"/>
                  </a:lnTo>
                  <a:lnTo>
                    <a:pt x="404" y="155"/>
                  </a:lnTo>
                  <a:lnTo>
                    <a:pt x="403" y="164"/>
                  </a:lnTo>
                  <a:lnTo>
                    <a:pt x="401" y="173"/>
                  </a:lnTo>
                  <a:lnTo>
                    <a:pt x="400" y="182"/>
                  </a:lnTo>
                  <a:lnTo>
                    <a:pt x="399" y="192"/>
                  </a:lnTo>
                  <a:lnTo>
                    <a:pt x="398" y="202"/>
                  </a:lnTo>
                  <a:lnTo>
                    <a:pt x="397" y="212"/>
                  </a:lnTo>
                  <a:lnTo>
                    <a:pt x="396" y="223"/>
                  </a:lnTo>
                  <a:lnTo>
                    <a:pt x="395" y="234"/>
                  </a:lnTo>
                  <a:lnTo>
                    <a:pt x="394" y="244"/>
                  </a:lnTo>
                  <a:lnTo>
                    <a:pt x="393" y="256"/>
                  </a:lnTo>
                  <a:lnTo>
                    <a:pt x="392" y="267"/>
                  </a:lnTo>
                  <a:lnTo>
                    <a:pt x="392" y="278"/>
                  </a:lnTo>
                  <a:lnTo>
                    <a:pt x="392" y="290"/>
                  </a:lnTo>
                  <a:lnTo>
                    <a:pt x="392" y="301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Freeform 5"/>
            <p:cNvSpPr>
              <a:spLocks noChangeArrowheads="1"/>
            </p:cNvSpPr>
            <p:nvPr/>
          </p:nvSpPr>
          <p:spPr bwMode="auto">
            <a:xfrm>
              <a:off x="1965" y="3619"/>
              <a:ext cx="415" cy="363"/>
            </a:xfrm>
            <a:custGeom>
              <a:avLst/>
              <a:gdLst>
                <a:gd name="T0" fmla="*/ 9 w 415"/>
                <a:gd name="T1" fmla="*/ 220 h 363"/>
                <a:gd name="T2" fmla="*/ 24 w 415"/>
                <a:gd name="T3" fmla="*/ 188 h 363"/>
                <a:gd name="T4" fmla="*/ 38 w 415"/>
                <a:gd name="T5" fmla="*/ 158 h 363"/>
                <a:gd name="T6" fmla="*/ 52 w 415"/>
                <a:gd name="T7" fmla="*/ 131 h 363"/>
                <a:gd name="T8" fmla="*/ 66 w 415"/>
                <a:gd name="T9" fmla="*/ 105 h 363"/>
                <a:gd name="T10" fmla="*/ 79 w 415"/>
                <a:gd name="T11" fmla="*/ 83 h 363"/>
                <a:gd name="T12" fmla="*/ 91 w 415"/>
                <a:gd name="T13" fmla="*/ 64 h 363"/>
                <a:gd name="T14" fmla="*/ 101 w 415"/>
                <a:gd name="T15" fmla="*/ 48 h 363"/>
                <a:gd name="T16" fmla="*/ 109 w 415"/>
                <a:gd name="T17" fmla="*/ 36 h 363"/>
                <a:gd name="T18" fmla="*/ 114 w 415"/>
                <a:gd name="T19" fmla="*/ 28 h 363"/>
                <a:gd name="T20" fmla="*/ 117 w 415"/>
                <a:gd name="T21" fmla="*/ 24 h 363"/>
                <a:gd name="T22" fmla="*/ 118 w 415"/>
                <a:gd name="T23" fmla="*/ 26 h 363"/>
                <a:gd name="T24" fmla="*/ 122 w 415"/>
                <a:gd name="T25" fmla="*/ 49 h 363"/>
                <a:gd name="T26" fmla="*/ 129 w 415"/>
                <a:gd name="T27" fmla="*/ 83 h 363"/>
                <a:gd name="T28" fmla="*/ 133 w 415"/>
                <a:gd name="T29" fmla="*/ 107 h 363"/>
                <a:gd name="T30" fmla="*/ 140 w 415"/>
                <a:gd name="T31" fmla="*/ 107 h 363"/>
                <a:gd name="T32" fmla="*/ 160 w 415"/>
                <a:gd name="T33" fmla="*/ 96 h 363"/>
                <a:gd name="T34" fmla="*/ 181 w 415"/>
                <a:gd name="T35" fmla="*/ 79 h 363"/>
                <a:gd name="T36" fmla="*/ 201 w 415"/>
                <a:gd name="T37" fmla="*/ 58 h 363"/>
                <a:gd name="T38" fmla="*/ 220 w 415"/>
                <a:gd name="T39" fmla="*/ 37 h 363"/>
                <a:gd name="T40" fmla="*/ 234 w 415"/>
                <a:gd name="T41" fmla="*/ 18 h 363"/>
                <a:gd name="T42" fmla="*/ 244 w 415"/>
                <a:gd name="T43" fmla="*/ 5 h 363"/>
                <a:gd name="T44" fmla="*/ 248 w 415"/>
                <a:gd name="T45" fmla="*/ 0 h 363"/>
                <a:gd name="T46" fmla="*/ 255 w 415"/>
                <a:gd name="T47" fmla="*/ 1 h 363"/>
                <a:gd name="T48" fmla="*/ 284 w 415"/>
                <a:gd name="T49" fmla="*/ 9 h 363"/>
                <a:gd name="T50" fmla="*/ 316 w 415"/>
                <a:gd name="T51" fmla="*/ 17 h 363"/>
                <a:gd name="T52" fmla="*/ 332 w 415"/>
                <a:gd name="T53" fmla="*/ 20 h 363"/>
                <a:gd name="T54" fmla="*/ 340 w 415"/>
                <a:gd name="T55" fmla="*/ 23 h 363"/>
                <a:gd name="T56" fmla="*/ 374 w 415"/>
                <a:gd name="T57" fmla="*/ 31 h 363"/>
                <a:gd name="T58" fmla="*/ 407 w 415"/>
                <a:gd name="T59" fmla="*/ 39 h 363"/>
                <a:gd name="T60" fmla="*/ 415 w 415"/>
                <a:gd name="T61" fmla="*/ 41 h 363"/>
                <a:gd name="T62" fmla="*/ 414 w 415"/>
                <a:gd name="T63" fmla="*/ 44 h 363"/>
                <a:gd name="T64" fmla="*/ 409 w 415"/>
                <a:gd name="T65" fmla="*/ 50 h 363"/>
                <a:gd name="T66" fmla="*/ 401 w 415"/>
                <a:gd name="T67" fmla="*/ 61 h 363"/>
                <a:gd name="T68" fmla="*/ 391 w 415"/>
                <a:gd name="T69" fmla="*/ 74 h 363"/>
                <a:gd name="T70" fmla="*/ 379 w 415"/>
                <a:gd name="T71" fmla="*/ 91 h 363"/>
                <a:gd name="T72" fmla="*/ 364 w 415"/>
                <a:gd name="T73" fmla="*/ 109 h 363"/>
                <a:gd name="T74" fmla="*/ 348 w 415"/>
                <a:gd name="T75" fmla="*/ 129 h 363"/>
                <a:gd name="T76" fmla="*/ 331 w 415"/>
                <a:gd name="T77" fmla="*/ 149 h 363"/>
                <a:gd name="T78" fmla="*/ 312 w 415"/>
                <a:gd name="T79" fmla="*/ 170 h 363"/>
                <a:gd name="T80" fmla="*/ 292 w 415"/>
                <a:gd name="T81" fmla="*/ 191 h 363"/>
                <a:gd name="T82" fmla="*/ 272 w 415"/>
                <a:gd name="T83" fmla="*/ 210 h 363"/>
                <a:gd name="T84" fmla="*/ 252 w 415"/>
                <a:gd name="T85" fmla="*/ 229 h 363"/>
                <a:gd name="T86" fmla="*/ 231 w 415"/>
                <a:gd name="T87" fmla="*/ 245 h 363"/>
                <a:gd name="T88" fmla="*/ 211 w 415"/>
                <a:gd name="T89" fmla="*/ 259 h 363"/>
                <a:gd name="T90" fmla="*/ 191 w 415"/>
                <a:gd name="T91" fmla="*/ 270 h 363"/>
                <a:gd name="T92" fmla="*/ 172 w 415"/>
                <a:gd name="T93" fmla="*/ 277 h 363"/>
                <a:gd name="T94" fmla="*/ 167 w 415"/>
                <a:gd name="T95" fmla="*/ 280 h 363"/>
                <a:gd name="T96" fmla="*/ 171 w 415"/>
                <a:gd name="T97" fmla="*/ 304 h 363"/>
                <a:gd name="T98" fmla="*/ 178 w 415"/>
                <a:gd name="T99" fmla="*/ 338 h 363"/>
                <a:gd name="T100" fmla="*/ 182 w 415"/>
                <a:gd name="T101" fmla="*/ 361 h 363"/>
                <a:gd name="T102" fmla="*/ 182 w 415"/>
                <a:gd name="T103" fmla="*/ 363 h 363"/>
                <a:gd name="T104" fmla="*/ 178 w 415"/>
                <a:gd name="T105" fmla="*/ 359 h 363"/>
                <a:gd name="T106" fmla="*/ 169 w 415"/>
                <a:gd name="T107" fmla="*/ 353 h 363"/>
                <a:gd name="T108" fmla="*/ 157 w 415"/>
                <a:gd name="T109" fmla="*/ 343 h 363"/>
                <a:gd name="T110" fmla="*/ 140 w 415"/>
                <a:gd name="T111" fmla="*/ 330 h 363"/>
                <a:gd name="T112" fmla="*/ 119 w 415"/>
                <a:gd name="T113" fmla="*/ 316 h 363"/>
                <a:gd name="T114" fmla="*/ 96 w 415"/>
                <a:gd name="T115" fmla="*/ 299 h 363"/>
                <a:gd name="T116" fmla="*/ 70 w 415"/>
                <a:gd name="T117" fmla="*/ 282 h 363"/>
                <a:gd name="T118" fmla="*/ 41 w 415"/>
                <a:gd name="T119" fmla="*/ 265 h 363"/>
                <a:gd name="T120" fmla="*/ 11 w 415"/>
                <a:gd name="T121" fmla="*/ 247 h 363"/>
                <a:gd name="T122" fmla="*/ 0 w 415"/>
                <a:gd name="T123" fmla="*/ 242 h 36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15"/>
                <a:gd name="T187" fmla="*/ 0 h 363"/>
                <a:gd name="T188" fmla="*/ 415 w 415"/>
                <a:gd name="T189" fmla="*/ 363 h 36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15" h="363">
                  <a:moveTo>
                    <a:pt x="0" y="242"/>
                  </a:moveTo>
                  <a:lnTo>
                    <a:pt x="5" y="231"/>
                  </a:lnTo>
                  <a:lnTo>
                    <a:pt x="9" y="220"/>
                  </a:lnTo>
                  <a:lnTo>
                    <a:pt x="14" y="209"/>
                  </a:lnTo>
                  <a:lnTo>
                    <a:pt x="19" y="198"/>
                  </a:lnTo>
                  <a:lnTo>
                    <a:pt x="24" y="188"/>
                  </a:lnTo>
                  <a:lnTo>
                    <a:pt x="28" y="178"/>
                  </a:lnTo>
                  <a:lnTo>
                    <a:pt x="33" y="168"/>
                  </a:lnTo>
                  <a:lnTo>
                    <a:pt x="38" y="158"/>
                  </a:lnTo>
                  <a:lnTo>
                    <a:pt x="43" y="149"/>
                  </a:lnTo>
                  <a:lnTo>
                    <a:pt x="48" y="139"/>
                  </a:lnTo>
                  <a:lnTo>
                    <a:pt x="52" y="131"/>
                  </a:lnTo>
                  <a:lnTo>
                    <a:pt x="57" y="122"/>
                  </a:lnTo>
                  <a:lnTo>
                    <a:pt x="62" y="113"/>
                  </a:lnTo>
                  <a:lnTo>
                    <a:pt x="66" y="105"/>
                  </a:lnTo>
                  <a:lnTo>
                    <a:pt x="71" y="98"/>
                  </a:lnTo>
                  <a:lnTo>
                    <a:pt x="75" y="90"/>
                  </a:lnTo>
                  <a:lnTo>
                    <a:pt x="79" y="83"/>
                  </a:lnTo>
                  <a:lnTo>
                    <a:pt x="83" y="76"/>
                  </a:lnTo>
                  <a:lnTo>
                    <a:pt x="87" y="70"/>
                  </a:lnTo>
                  <a:lnTo>
                    <a:pt x="91" y="64"/>
                  </a:lnTo>
                  <a:lnTo>
                    <a:pt x="95" y="58"/>
                  </a:lnTo>
                  <a:lnTo>
                    <a:pt x="98" y="53"/>
                  </a:lnTo>
                  <a:lnTo>
                    <a:pt x="101" y="48"/>
                  </a:lnTo>
                  <a:lnTo>
                    <a:pt x="104" y="44"/>
                  </a:lnTo>
                  <a:lnTo>
                    <a:pt x="107" y="39"/>
                  </a:lnTo>
                  <a:lnTo>
                    <a:pt x="109" y="36"/>
                  </a:lnTo>
                  <a:lnTo>
                    <a:pt x="111" y="33"/>
                  </a:lnTo>
                  <a:lnTo>
                    <a:pt x="113" y="30"/>
                  </a:lnTo>
                  <a:lnTo>
                    <a:pt x="114" y="28"/>
                  </a:lnTo>
                  <a:lnTo>
                    <a:pt x="116" y="26"/>
                  </a:lnTo>
                  <a:lnTo>
                    <a:pt x="116" y="25"/>
                  </a:lnTo>
                  <a:lnTo>
                    <a:pt x="117" y="24"/>
                  </a:lnTo>
                  <a:lnTo>
                    <a:pt x="118" y="26"/>
                  </a:lnTo>
                  <a:lnTo>
                    <a:pt x="119" y="31"/>
                  </a:lnTo>
                  <a:lnTo>
                    <a:pt x="120" y="39"/>
                  </a:lnTo>
                  <a:lnTo>
                    <a:pt x="122" y="49"/>
                  </a:lnTo>
                  <a:lnTo>
                    <a:pt x="124" y="60"/>
                  </a:lnTo>
                  <a:lnTo>
                    <a:pt x="126" y="72"/>
                  </a:lnTo>
                  <a:lnTo>
                    <a:pt x="129" y="83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3" y="107"/>
                  </a:lnTo>
                  <a:lnTo>
                    <a:pt x="134" y="109"/>
                  </a:lnTo>
                  <a:lnTo>
                    <a:pt x="140" y="107"/>
                  </a:lnTo>
                  <a:lnTo>
                    <a:pt x="146" y="104"/>
                  </a:lnTo>
                  <a:lnTo>
                    <a:pt x="153" y="100"/>
                  </a:lnTo>
                  <a:lnTo>
                    <a:pt x="160" y="96"/>
                  </a:lnTo>
                  <a:lnTo>
                    <a:pt x="167" y="91"/>
                  </a:lnTo>
                  <a:lnTo>
                    <a:pt x="174" y="85"/>
                  </a:lnTo>
                  <a:lnTo>
                    <a:pt x="181" y="79"/>
                  </a:lnTo>
                  <a:lnTo>
                    <a:pt x="188" y="72"/>
                  </a:lnTo>
                  <a:lnTo>
                    <a:pt x="195" y="65"/>
                  </a:lnTo>
                  <a:lnTo>
                    <a:pt x="201" y="58"/>
                  </a:lnTo>
                  <a:lnTo>
                    <a:pt x="208" y="51"/>
                  </a:lnTo>
                  <a:lnTo>
                    <a:pt x="214" y="44"/>
                  </a:lnTo>
                  <a:lnTo>
                    <a:pt x="220" y="37"/>
                  </a:lnTo>
                  <a:lnTo>
                    <a:pt x="225" y="30"/>
                  </a:lnTo>
                  <a:lnTo>
                    <a:pt x="230" y="24"/>
                  </a:lnTo>
                  <a:lnTo>
                    <a:pt x="234" y="18"/>
                  </a:lnTo>
                  <a:lnTo>
                    <a:pt x="238" y="13"/>
                  </a:lnTo>
                  <a:lnTo>
                    <a:pt x="242" y="8"/>
                  </a:lnTo>
                  <a:lnTo>
                    <a:pt x="244" y="5"/>
                  </a:lnTo>
                  <a:lnTo>
                    <a:pt x="246" y="2"/>
                  </a:lnTo>
                  <a:lnTo>
                    <a:pt x="247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3" y="3"/>
                  </a:lnTo>
                  <a:lnTo>
                    <a:pt x="273" y="6"/>
                  </a:lnTo>
                  <a:lnTo>
                    <a:pt x="284" y="9"/>
                  </a:lnTo>
                  <a:lnTo>
                    <a:pt x="295" y="11"/>
                  </a:lnTo>
                  <a:lnTo>
                    <a:pt x="307" y="14"/>
                  </a:lnTo>
                  <a:lnTo>
                    <a:pt x="316" y="17"/>
                  </a:lnTo>
                  <a:lnTo>
                    <a:pt x="324" y="19"/>
                  </a:lnTo>
                  <a:lnTo>
                    <a:pt x="330" y="20"/>
                  </a:lnTo>
                  <a:lnTo>
                    <a:pt x="332" y="20"/>
                  </a:lnTo>
                  <a:lnTo>
                    <a:pt x="334" y="21"/>
                  </a:lnTo>
                  <a:lnTo>
                    <a:pt x="340" y="23"/>
                  </a:lnTo>
                  <a:lnTo>
                    <a:pt x="350" y="25"/>
                  </a:lnTo>
                  <a:lnTo>
                    <a:pt x="361" y="28"/>
                  </a:lnTo>
                  <a:lnTo>
                    <a:pt x="374" y="31"/>
                  </a:lnTo>
                  <a:lnTo>
                    <a:pt x="386" y="34"/>
                  </a:lnTo>
                  <a:lnTo>
                    <a:pt x="397" y="37"/>
                  </a:lnTo>
                  <a:lnTo>
                    <a:pt x="407" y="39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5" y="42"/>
                  </a:lnTo>
                  <a:lnTo>
                    <a:pt x="415" y="43"/>
                  </a:lnTo>
                  <a:lnTo>
                    <a:pt x="414" y="44"/>
                  </a:lnTo>
                  <a:lnTo>
                    <a:pt x="412" y="46"/>
                  </a:lnTo>
                  <a:lnTo>
                    <a:pt x="411" y="48"/>
                  </a:lnTo>
                  <a:lnTo>
                    <a:pt x="409" y="50"/>
                  </a:lnTo>
                  <a:lnTo>
                    <a:pt x="407" y="54"/>
                  </a:lnTo>
                  <a:lnTo>
                    <a:pt x="404" y="57"/>
                  </a:lnTo>
                  <a:lnTo>
                    <a:pt x="401" y="61"/>
                  </a:lnTo>
                  <a:lnTo>
                    <a:pt x="398" y="65"/>
                  </a:lnTo>
                  <a:lnTo>
                    <a:pt x="395" y="70"/>
                  </a:lnTo>
                  <a:lnTo>
                    <a:pt x="391" y="74"/>
                  </a:lnTo>
                  <a:lnTo>
                    <a:pt x="387" y="80"/>
                  </a:lnTo>
                  <a:lnTo>
                    <a:pt x="383" y="85"/>
                  </a:lnTo>
                  <a:lnTo>
                    <a:pt x="379" y="91"/>
                  </a:lnTo>
                  <a:lnTo>
                    <a:pt x="374" y="97"/>
                  </a:lnTo>
                  <a:lnTo>
                    <a:pt x="369" y="103"/>
                  </a:lnTo>
                  <a:lnTo>
                    <a:pt x="364" y="109"/>
                  </a:lnTo>
                  <a:lnTo>
                    <a:pt x="359" y="115"/>
                  </a:lnTo>
                  <a:lnTo>
                    <a:pt x="354" y="122"/>
                  </a:lnTo>
                  <a:lnTo>
                    <a:pt x="348" y="129"/>
                  </a:lnTo>
                  <a:lnTo>
                    <a:pt x="343" y="135"/>
                  </a:lnTo>
                  <a:lnTo>
                    <a:pt x="337" y="142"/>
                  </a:lnTo>
                  <a:lnTo>
                    <a:pt x="331" y="149"/>
                  </a:lnTo>
                  <a:lnTo>
                    <a:pt x="325" y="156"/>
                  </a:lnTo>
                  <a:lnTo>
                    <a:pt x="318" y="163"/>
                  </a:lnTo>
                  <a:lnTo>
                    <a:pt x="312" y="170"/>
                  </a:lnTo>
                  <a:lnTo>
                    <a:pt x="306" y="177"/>
                  </a:lnTo>
                  <a:lnTo>
                    <a:pt x="299" y="184"/>
                  </a:lnTo>
                  <a:lnTo>
                    <a:pt x="292" y="191"/>
                  </a:lnTo>
                  <a:lnTo>
                    <a:pt x="286" y="197"/>
                  </a:lnTo>
                  <a:lnTo>
                    <a:pt x="279" y="204"/>
                  </a:lnTo>
                  <a:lnTo>
                    <a:pt x="272" y="210"/>
                  </a:lnTo>
                  <a:lnTo>
                    <a:pt x="265" y="217"/>
                  </a:lnTo>
                  <a:lnTo>
                    <a:pt x="259" y="223"/>
                  </a:lnTo>
                  <a:lnTo>
                    <a:pt x="252" y="229"/>
                  </a:lnTo>
                  <a:lnTo>
                    <a:pt x="245" y="234"/>
                  </a:lnTo>
                  <a:lnTo>
                    <a:pt x="238" y="240"/>
                  </a:lnTo>
                  <a:lnTo>
                    <a:pt x="231" y="245"/>
                  </a:lnTo>
                  <a:lnTo>
                    <a:pt x="224" y="250"/>
                  </a:lnTo>
                  <a:lnTo>
                    <a:pt x="218" y="255"/>
                  </a:lnTo>
                  <a:lnTo>
                    <a:pt x="211" y="259"/>
                  </a:lnTo>
                  <a:lnTo>
                    <a:pt x="204" y="263"/>
                  </a:lnTo>
                  <a:lnTo>
                    <a:pt x="198" y="266"/>
                  </a:lnTo>
                  <a:lnTo>
                    <a:pt x="191" y="270"/>
                  </a:lnTo>
                  <a:lnTo>
                    <a:pt x="185" y="272"/>
                  </a:lnTo>
                  <a:lnTo>
                    <a:pt x="178" y="275"/>
                  </a:lnTo>
                  <a:lnTo>
                    <a:pt x="172" y="277"/>
                  </a:lnTo>
                  <a:lnTo>
                    <a:pt x="166" y="278"/>
                  </a:lnTo>
                  <a:lnTo>
                    <a:pt x="167" y="280"/>
                  </a:lnTo>
                  <a:lnTo>
                    <a:pt x="168" y="286"/>
                  </a:lnTo>
                  <a:lnTo>
                    <a:pt x="169" y="294"/>
                  </a:lnTo>
                  <a:lnTo>
                    <a:pt x="171" y="304"/>
                  </a:lnTo>
                  <a:lnTo>
                    <a:pt x="173" y="315"/>
                  </a:lnTo>
                  <a:lnTo>
                    <a:pt x="175" y="326"/>
                  </a:lnTo>
                  <a:lnTo>
                    <a:pt x="178" y="338"/>
                  </a:lnTo>
                  <a:lnTo>
                    <a:pt x="180" y="348"/>
                  </a:lnTo>
                  <a:lnTo>
                    <a:pt x="181" y="356"/>
                  </a:lnTo>
                  <a:lnTo>
                    <a:pt x="182" y="361"/>
                  </a:lnTo>
                  <a:lnTo>
                    <a:pt x="183" y="363"/>
                  </a:lnTo>
                  <a:lnTo>
                    <a:pt x="182" y="363"/>
                  </a:lnTo>
                  <a:lnTo>
                    <a:pt x="181" y="362"/>
                  </a:lnTo>
                  <a:lnTo>
                    <a:pt x="180" y="361"/>
                  </a:lnTo>
                  <a:lnTo>
                    <a:pt x="178" y="359"/>
                  </a:lnTo>
                  <a:lnTo>
                    <a:pt x="176" y="358"/>
                  </a:lnTo>
                  <a:lnTo>
                    <a:pt x="173" y="355"/>
                  </a:lnTo>
                  <a:lnTo>
                    <a:pt x="169" y="353"/>
                  </a:lnTo>
                  <a:lnTo>
                    <a:pt x="166" y="350"/>
                  </a:lnTo>
                  <a:lnTo>
                    <a:pt x="161" y="346"/>
                  </a:lnTo>
                  <a:lnTo>
                    <a:pt x="157" y="343"/>
                  </a:lnTo>
                  <a:lnTo>
                    <a:pt x="151" y="339"/>
                  </a:lnTo>
                  <a:lnTo>
                    <a:pt x="146" y="335"/>
                  </a:lnTo>
                  <a:lnTo>
                    <a:pt x="140" y="330"/>
                  </a:lnTo>
                  <a:lnTo>
                    <a:pt x="133" y="325"/>
                  </a:lnTo>
                  <a:lnTo>
                    <a:pt x="127" y="321"/>
                  </a:lnTo>
                  <a:lnTo>
                    <a:pt x="119" y="316"/>
                  </a:lnTo>
                  <a:lnTo>
                    <a:pt x="112" y="310"/>
                  </a:lnTo>
                  <a:lnTo>
                    <a:pt x="104" y="305"/>
                  </a:lnTo>
                  <a:lnTo>
                    <a:pt x="96" y="299"/>
                  </a:lnTo>
                  <a:lnTo>
                    <a:pt x="88" y="294"/>
                  </a:lnTo>
                  <a:lnTo>
                    <a:pt x="79" y="288"/>
                  </a:lnTo>
                  <a:lnTo>
                    <a:pt x="70" y="282"/>
                  </a:lnTo>
                  <a:lnTo>
                    <a:pt x="61" y="277"/>
                  </a:lnTo>
                  <a:lnTo>
                    <a:pt x="51" y="271"/>
                  </a:lnTo>
                  <a:lnTo>
                    <a:pt x="41" y="265"/>
                  </a:lnTo>
                  <a:lnTo>
                    <a:pt x="31" y="259"/>
                  </a:lnTo>
                  <a:lnTo>
                    <a:pt x="21" y="253"/>
                  </a:lnTo>
                  <a:lnTo>
                    <a:pt x="11" y="247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Text Box 6"/>
            <p:cNvSpPr txBox="1">
              <a:spLocks noChangeArrowheads="1"/>
            </p:cNvSpPr>
            <p:nvPr/>
          </p:nvSpPr>
          <p:spPr bwMode="auto">
            <a:xfrm>
              <a:off x="1904" y="3312"/>
              <a:ext cx="8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Told what we</a:t>
              </a:r>
            </a:p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need to know</a:t>
              </a:r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1372" y="3838"/>
              <a:ext cx="52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Learn it</a:t>
              </a:r>
            </a:p>
          </p:txBody>
        </p:sp>
        <p:sp>
          <p:nvSpPr>
            <p:cNvPr id="21514" name="Freeform 8"/>
            <p:cNvSpPr>
              <a:spLocks noChangeArrowheads="1"/>
            </p:cNvSpPr>
            <p:nvPr/>
          </p:nvSpPr>
          <p:spPr bwMode="auto">
            <a:xfrm>
              <a:off x="868" y="3529"/>
              <a:ext cx="421" cy="364"/>
            </a:xfrm>
            <a:custGeom>
              <a:avLst/>
              <a:gdLst>
                <a:gd name="T0" fmla="*/ 77 w 421"/>
                <a:gd name="T1" fmla="*/ 5 h 364"/>
                <a:gd name="T2" fmla="*/ 120 w 421"/>
                <a:gd name="T3" fmla="*/ 13 h 364"/>
                <a:gd name="T4" fmla="*/ 161 w 421"/>
                <a:gd name="T5" fmla="*/ 24 h 364"/>
                <a:gd name="T6" fmla="*/ 198 w 421"/>
                <a:gd name="T7" fmla="*/ 36 h 364"/>
                <a:gd name="T8" fmla="*/ 231 w 421"/>
                <a:gd name="T9" fmla="*/ 49 h 364"/>
                <a:gd name="T10" fmla="*/ 259 w 421"/>
                <a:gd name="T11" fmla="*/ 61 h 364"/>
                <a:gd name="T12" fmla="*/ 282 w 421"/>
                <a:gd name="T13" fmla="*/ 72 h 364"/>
                <a:gd name="T14" fmla="*/ 300 w 421"/>
                <a:gd name="T15" fmla="*/ 82 h 364"/>
                <a:gd name="T16" fmla="*/ 312 w 421"/>
                <a:gd name="T17" fmla="*/ 88 h 364"/>
                <a:gd name="T18" fmla="*/ 317 w 421"/>
                <a:gd name="T19" fmla="*/ 91 h 364"/>
                <a:gd name="T20" fmla="*/ 309 w 421"/>
                <a:gd name="T21" fmla="*/ 95 h 364"/>
                <a:gd name="T22" fmla="*/ 266 w 421"/>
                <a:gd name="T23" fmla="*/ 114 h 364"/>
                <a:gd name="T24" fmla="*/ 238 w 421"/>
                <a:gd name="T25" fmla="*/ 126 h 364"/>
                <a:gd name="T26" fmla="*/ 251 w 421"/>
                <a:gd name="T27" fmla="*/ 145 h 364"/>
                <a:gd name="T28" fmla="*/ 280 w 421"/>
                <a:gd name="T29" fmla="*/ 166 h 364"/>
                <a:gd name="T30" fmla="*/ 314 w 421"/>
                <a:gd name="T31" fmla="*/ 182 h 364"/>
                <a:gd name="T32" fmla="*/ 344 w 421"/>
                <a:gd name="T33" fmla="*/ 193 h 364"/>
                <a:gd name="T34" fmla="*/ 363 w 421"/>
                <a:gd name="T35" fmla="*/ 198 h 364"/>
                <a:gd name="T36" fmla="*/ 367 w 421"/>
                <a:gd name="T37" fmla="*/ 201 h 364"/>
                <a:gd name="T38" fmla="*/ 378 w 421"/>
                <a:gd name="T39" fmla="*/ 235 h 364"/>
                <a:gd name="T40" fmla="*/ 391 w 421"/>
                <a:gd name="T41" fmla="*/ 275 h 364"/>
                <a:gd name="T42" fmla="*/ 394 w 421"/>
                <a:gd name="T43" fmla="*/ 284 h 364"/>
                <a:gd name="T44" fmla="*/ 405 w 421"/>
                <a:gd name="T45" fmla="*/ 317 h 364"/>
                <a:gd name="T46" fmla="*/ 418 w 421"/>
                <a:gd name="T47" fmla="*/ 357 h 364"/>
                <a:gd name="T48" fmla="*/ 421 w 421"/>
                <a:gd name="T49" fmla="*/ 364 h 364"/>
                <a:gd name="T50" fmla="*/ 415 w 421"/>
                <a:gd name="T51" fmla="*/ 363 h 364"/>
                <a:gd name="T52" fmla="*/ 402 w 421"/>
                <a:gd name="T53" fmla="*/ 360 h 364"/>
                <a:gd name="T54" fmla="*/ 383 w 421"/>
                <a:gd name="T55" fmla="*/ 356 h 364"/>
                <a:gd name="T56" fmla="*/ 360 w 421"/>
                <a:gd name="T57" fmla="*/ 351 h 364"/>
                <a:gd name="T58" fmla="*/ 332 w 421"/>
                <a:gd name="T59" fmla="*/ 344 h 364"/>
                <a:gd name="T60" fmla="*/ 302 w 421"/>
                <a:gd name="T61" fmla="*/ 335 h 364"/>
                <a:gd name="T62" fmla="*/ 270 w 421"/>
                <a:gd name="T63" fmla="*/ 325 h 364"/>
                <a:gd name="T64" fmla="*/ 237 w 421"/>
                <a:gd name="T65" fmla="*/ 313 h 364"/>
                <a:gd name="T66" fmla="*/ 205 w 421"/>
                <a:gd name="T67" fmla="*/ 299 h 364"/>
                <a:gd name="T68" fmla="*/ 174 w 421"/>
                <a:gd name="T69" fmla="*/ 283 h 364"/>
                <a:gd name="T70" fmla="*/ 145 w 421"/>
                <a:gd name="T71" fmla="*/ 265 h 364"/>
                <a:gd name="T72" fmla="*/ 119 w 421"/>
                <a:gd name="T73" fmla="*/ 245 h 364"/>
                <a:gd name="T74" fmla="*/ 98 w 421"/>
                <a:gd name="T75" fmla="*/ 223 h 364"/>
                <a:gd name="T76" fmla="*/ 82 w 421"/>
                <a:gd name="T77" fmla="*/ 199 h 364"/>
                <a:gd name="T78" fmla="*/ 73 w 421"/>
                <a:gd name="T79" fmla="*/ 195 h 364"/>
                <a:gd name="T80" fmla="*/ 34 w 421"/>
                <a:gd name="T81" fmla="*/ 212 h 364"/>
                <a:gd name="T82" fmla="*/ 2 w 421"/>
                <a:gd name="T83" fmla="*/ 226 h 364"/>
                <a:gd name="T84" fmla="*/ 0 w 421"/>
                <a:gd name="T85" fmla="*/ 225 h 364"/>
                <a:gd name="T86" fmla="*/ 4 w 421"/>
                <a:gd name="T87" fmla="*/ 216 h 364"/>
                <a:gd name="T88" fmla="*/ 11 w 421"/>
                <a:gd name="T89" fmla="*/ 197 h 364"/>
                <a:gd name="T90" fmla="*/ 19 w 421"/>
                <a:gd name="T91" fmla="*/ 171 h 364"/>
                <a:gd name="T92" fmla="*/ 27 w 421"/>
                <a:gd name="T93" fmla="*/ 139 h 364"/>
                <a:gd name="T94" fmla="*/ 34 w 421"/>
                <a:gd name="T95" fmla="*/ 101 h 364"/>
                <a:gd name="T96" fmla="*/ 40 w 421"/>
                <a:gd name="T97" fmla="*/ 58 h 364"/>
                <a:gd name="T98" fmla="*/ 42 w 421"/>
                <a:gd name="T99" fmla="*/ 12 h 3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1"/>
                <a:gd name="T151" fmla="*/ 0 h 364"/>
                <a:gd name="T152" fmla="*/ 421 w 421"/>
                <a:gd name="T153" fmla="*/ 364 h 3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1" h="364">
                  <a:moveTo>
                    <a:pt x="42" y="0"/>
                  </a:moveTo>
                  <a:lnTo>
                    <a:pt x="54" y="1"/>
                  </a:lnTo>
                  <a:lnTo>
                    <a:pt x="65" y="3"/>
                  </a:lnTo>
                  <a:lnTo>
                    <a:pt x="77" y="5"/>
                  </a:lnTo>
                  <a:lnTo>
                    <a:pt x="88" y="6"/>
                  </a:lnTo>
                  <a:lnTo>
                    <a:pt x="99" y="9"/>
                  </a:lnTo>
                  <a:lnTo>
                    <a:pt x="110" y="11"/>
                  </a:lnTo>
                  <a:lnTo>
                    <a:pt x="120" y="13"/>
                  </a:lnTo>
                  <a:lnTo>
                    <a:pt x="131" y="16"/>
                  </a:lnTo>
                  <a:lnTo>
                    <a:pt x="141" y="18"/>
                  </a:lnTo>
                  <a:lnTo>
                    <a:pt x="151" y="21"/>
                  </a:lnTo>
                  <a:lnTo>
                    <a:pt x="161" y="24"/>
                  </a:lnTo>
                  <a:lnTo>
                    <a:pt x="170" y="27"/>
                  </a:lnTo>
                  <a:lnTo>
                    <a:pt x="180" y="30"/>
                  </a:lnTo>
                  <a:lnTo>
                    <a:pt x="189" y="33"/>
                  </a:lnTo>
                  <a:lnTo>
                    <a:pt x="198" y="36"/>
                  </a:lnTo>
                  <a:lnTo>
                    <a:pt x="206" y="39"/>
                  </a:lnTo>
                  <a:lnTo>
                    <a:pt x="215" y="42"/>
                  </a:lnTo>
                  <a:lnTo>
                    <a:pt x="223" y="46"/>
                  </a:lnTo>
                  <a:lnTo>
                    <a:pt x="231" y="49"/>
                  </a:lnTo>
                  <a:lnTo>
                    <a:pt x="238" y="52"/>
                  </a:lnTo>
                  <a:lnTo>
                    <a:pt x="245" y="55"/>
                  </a:lnTo>
                  <a:lnTo>
                    <a:pt x="252" y="58"/>
                  </a:lnTo>
                  <a:lnTo>
                    <a:pt x="259" y="61"/>
                  </a:lnTo>
                  <a:lnTo>
                    <a:pt x="265" y="64"/>
                  </a:lnTo>
                  <a:lnTo>
                    <a:pt x="271" y="67"/>
                  </a:lnTo>
                  <a:lnTo>
                    <a:pt x="277" y="70"/>
                  </a:lnTo>
                  <a:lnTo>
                    <a:pt x="282" y="72"/>
                  </a:lnTo>
                  <a:lnTo>
                    <a:pt x="287" y="75"/>
                  </a:lnTo>
                  <a:lnTo>
                    <a:pt x="292" y="77"/>
                  </a:lnTo>
                  <a:lnTo>
                    <a:pt x="296" y="80"/>
                  </a:lnTo>
                  <a:lnTo>
                    <a:pt x="300" y="82"/>
                  </a:lnTo>
                  <a:lnTo>
                    <a:pt x="304" y="84"/>
                  </a:lnTo>
                  <a:lnTo>
                    <a:pt x="307" y="85"/>
                  </a:lnTo>
                  <a:lnTo>
                    <a:pt x="309" y="87"/>
                  </a:lnTo>
                  <a:lnTo>
                    <a:pt x="312" y="88"/>
                  </a:lnTo>
                  <a:lnTo>
                    <a:pt x="314" y="89"/>
                  </a:lnTo>
                  <a:lnTo>
                    <a:pt x="315" y="90"/>
                  </a:lnTo>
                  <a:lnTo>
                    <a:pt x="316" y="91"/>
                  </a:lnTo>
                  <a:lnTo>
                    <a:pt x="317" y="91"/>
                  </a:lnTo>
                  <a:lnTo>
                    <a:pt x="317" y="92"/>
                  </a:lnTo>
                  <a:lnTo>
                    <a:pt x="315" y="93"/>
                  </a:lnTo>
                  <a:lnTo>
                    <a:pt x="309" y="95"/>
                  </a:lnTo>
                  <a:lnTo>
                    <a:pt x="300" y="99"/>
                  </a:lnTo>
                  <a:lnTo>
                    <a:pt x="289" y="104"/>
                  </a:lnTo>
                  <a:lnTo>
                    <a:pt x="278" y="109"/>
                  </a:lnTo>
                  <a:lnTo>
                    <a:pt x="266" y="114"/>
                  </a:lnTo>
                  <a:lnTo>
                    <a:pt x="255" y="118"/>
                  </a:lnTo>
                  <a:lnTo>
                    <a:pt x="246" y="122"/>
                  </a:lnTo>
                  <a:lnTo>
                    <a:pt x="240" y="125"/>
                  </a:lnTo>
                  <a:lnTo>
                    <a:pt x="238" y="126"/>
                  </a:lnTo>
                  <a:lnTo>
                    <a:pt x="241" y="132"/>
                  </a:lnTo>
                  <a:lnTo>
                    <a:pt x="246" y="139"/>
                  </a:lnTo>
                  <a:lnTo>
                    <a:pt x="251" y="145"/>
                  </a:lnTo>
                  <a:lnTo>
                    <a:pt x="258" y="151"/>
                  </a:lnTo>
                  <a:lnTo>
                    <a:pt x="265" y="156"/>
                  </a:lnTo>
                  <a:lnTo>
                    <a:pt x="272" y="161"/>
                  </a:lnTo>
                  <a:lnTo>
                    <a:pt x="280" y="166"/>
                  </a:lnTo>
                  <a:lnTo>
                    <a:pt x="288" y="171"/>
                  </a:lnTo>
                  <a:lnTo>
                    <a:pt x="297" y="175"/>
                  </a:lnTo>
                  <a:lnTo>
                    <a:pt x="305" y="179"/>
                  </a:lnTo>
                  <a:lnTo>
                    <a:pt x="314" y="182"/>
                  </a:lnTo>
                  <a:lnTo>
                    <a:pt x="322" y="185"/>
                  </a:lnTo>
                  <a:lnTo>
                    <a:pt x="330" y="188"/>
                  </a:lnTo>
                  <a:lnTo>
                    <a:pt x="337" y="191"/>
                  </a:lnTo>
                  <a:lnTo>
                    <a:pt x="344" y="193"/>
                  </a:lnTo>
                  <a:lnTo>
                    <a:pt x="350" y="195"/>
                  </a:lnTo>
                  <a:lnTo>
                    <a:pt x="356" y="196"/>
                  </a:lnTo>
                  <a:lnTo>
                    <a:pt x="360" y="198"/>
                  </a:lnTo>
                  <a:lnTo>
                    <a:pt x="363" y="198"/>
                  </a:lnTo>
                  <a:lnTo>
                    <a:pt x="365" y="199"/>
                  </a:lnTo>
                  <a:lnTo>
                    <a:pt x="366" y="199"/>
                  </a:lnTo>
                  <a:lnTo>
                    <a:pt x="367" y="201"/>
                  </a:lnTo>
                  <a:lnTo>
                    <a:pt x="368" y="206"/>
                  </a:lnTo>
                  <a:lnTo>
                    <a:pt x="371" y="214"/>
                  </a:lnTo>
                  <a:lnTo>
                    <a:pt x="374" y="224"/>
                  </a:lnTo>
                  <a:lnTo>
                    <a:pt x="378" y="235"/>
                  </a:lnTo>
                  <a:lnTo>
                    <a:pt x="382" y="246"/>
                  </a:lnTo>
                  <a:lnTo>
                    <a:pt x="385" y="257"/>
                  </a:lnTo>
                  <a:lnTo>
                    <a:pt x="388" y="267"/>
                  </a:lnTo>
                  <a:lnTo>
                    <a:pt x="391" y="275"/>
                  </a:lnTo>
                  <a:lnTo>
                    <a:pt x="393" y="280"/>
                  </a:lnTo>
                  <a:lnTo>
                    <a:pt x="393" y="282"/>
                  </a:lnTo>
                  <a:lnTo>
                    <a:pt x="394" y="284"/>
                  </a:lnTo>
                  <a:lnTo>
                    <a:pt x="396" y="289"/>
                  </a:lnTo>
                  <a:lnTo>
                    <a:pt x="398" y="297"/>
                  </a:lnTo>
                  <a:lnTo>
                    <a:pt x="402" y="306"/>
                  </a:lnTo>
                  <a:lnTo>
                    <a:pt x="405" y="317"/>
                  </a:lnTo>
                  <a:lnTo>
                    <a:pt x="409" y="328"/>
                  </a:lnTo>
                  <a:lnTo>
                    <a:pt x="413" y="339"/>
                  </a:lnTo>
                  <a:lnTo>
                    <a:pt x="416" y="349"/>
                  </a:lnTo>
                  <a:lnTo>
                    <a:pt x="418" y="357"/>
                  </a:lnTo>
                  <a:lnTo>
                    <a:pt x="420" y="362"/>
                  </a:lnTo>
                  <a:lnTo>
                    <a:pt x="421" y="364"/>
                  </a:lnTo>
                  <a:lnTo>
                    <a:pt x="420" y="364"/>
                  </a:lnTo>
                  <a:lnTo>
                    <a:pt x="419" y="363"/>
                  </a:lnTo>
                  <a:lnTo>
                    <a:pt x="417" y="363"/>
                  </a:lnTo>
                  <a:lnTo>
                    <a:pt x="415" y="363"/>
                  </a:lnTo>
                  <a:lnTo>
                    <a:pt x="412" y="362"/>
                  </a:lnTo>
                  <a:lnTo>
                    <a:pt x="409" y="362"/>
                  </a:lnTo>
                  <a:lnTo>
                    <a:pt x="406" y="361"/>
                  </a:lnTo>
                  <a:lnTo>
                    <a:pt x="402" y="360"/>
                  </a:lnTo>
                  <a:lnTo>
                    <a:pt x="398" y="360"/>
                  </a:lnTo>
                  <a:lnTo>
                    <a:pt x="393" y="359"/>
                  </a:lnTo>
                  <a:lnTo>
                    <a:pt x="388" y="358"/>
                  </a:lnTo>
                  <a:lnTo>
                    <a:pt x="383" y="356"/>
                  </a:lnTo>
                  <a:lnTo>
                    <a:pt x="378" y="355"/>
                  </a:lnTo>
                  <a:lnTo>
                    <a:pt x="372" y="354"/>
                  </a:lnTo>
                  <a:lnTo>
                    <a:pt x="366" y="353"/>
                  </a:lnTo>
                  <a:lnTo>
                    <a:pt x="360" y="351"/>
                  </a:lnTo>
                  <a:lnTo>
                    <a:pt x="353" y="349"/>
                  </a:lnTo>
                  <a:lnTo>
                    <a:pt x="346" y="348"/>
                  </a:lnTo>
                  <a:lnTo>
                    <a:pt x="339" y="346"/>
                  </a:lnTo>
                  <a:lnTo>
                    <a:pt x="332" y="344"/>
                  </a:lnTo>
                  <a:lnTo>
                    <a:pt x="325" y="342"/>
                  </a:lnTo>
                  <a:lnTo>
                    <a:pt x="318" y="340"/>
                  </a:lnTo>
                  <a:lnTo>
                    <a:pt x="310" y="338"/>
                  </a:lnTo>
                  <a:lnTo>
                    <a:pt x="302" y="335"/>
                  </a:lnTo>
                  <a:lnTo>
                    <a:pt x="294" y="333"/>
                  </a:lnTo>
                  <a:lnTo>
                    <a:pt x="286" y="330"/>
                  </a:lnTo>
                  <a:lnTo>
                    <a:pt x="278" y="328"/>
                  </a:lnTo>
                  <a:lnTo>
                    <a:pt x="270" y="325"/>
                  </a:lnTo>
                  <a:lnTo>
                    <a:pt x="262" y="322"/>
                  </a:lnTo>
                  <a:lnTo>
                    <a:pt x="254" y="319"/>
                  </a:lnTo>
                  <a:lnTo>
                    <a:pt x="246" y="316"/>
                  </a:lnTo>
                  <a:lnTo>
                    <a:pt x="237" y="313"/>
                  </a:lnTo>
                  <a:lnTo>
                    <a:pt x="229" y="310"/>
                  </a:lnTo>
                  <a:lnTo>
                    <a:pt x="221" y="306"/>
                  </a:lnTo>
                  <a:lnTo>
                    <a:pt x="213" y="303"/>
                  </a:lnTo>
                  <a:lnTo>
                    <a:pt x="205" y="299"/>
                  </a:lnTo>
                  <a:lnTo>
                    <a:pt x="197" y="295"/>
                  </a:lnTo>
                  <a:lnTo>
                    <a:pt x="189" y="291"/>
                  </a:lnTo>
                  <a:lnTo>
                    <a:pt x="181" y="287"/>
                  </a:lnTo>
                  <a:lnTo>
                    <a:pt x="174" y="283"/>
                  </a:lnTo>
                  <a:lnTo>
                    <a:pt x="166" y="279"/>
                  </a:lnTo>
                  <a:lnTo>
                    <a:pt x="159" y="274"/>
                  </a:lnTo>
                  <a:lnTo>
                    <a:pt x="152" y="270"/>
                  </a:lnTo>
                  <a:lnTo>
                    <a:pt x="145" y="265"/>
                  </a:lnTo>
                  <a:lnTo>
                    <a:pt x="138" y="260"/>
                  </a:lnTo>
                  <a:lnTo>
                    <a:pt x="132" y="255"/>
                  </a:lnTo>
                  <a:lnTo>
                    <a:pt x="125" y="250"/>
                  </a:lnTo>
                  <a:lnTo>
                    <a:pt x="119" y="245"/>
                  </a:lnTo>
                  <a:lnTo>
                    <a:pt x="114" y="240"/>
                  </a:lnTo>
                  <a:lnTo>
                    <a:pt x="108" y="234"/>
                  </a:lnTo>
                  <a:lnTo>
                    <a:pt x="103" y="229"/>
                  </a:lnTo>
                  <a:lnTo>
                    <a:pt x="98" y="223"/>
                  </a:lnTo>
                  <a:lnTo>
                    <a:pt x="94" y="217"/>
                  </a:lnTo>
                  <a:lnTo>
                    <a:pt x="90" y="211"/>
                  </a:lnTo>
                  <a:lnTo>
                    <a:pt x="86" y="205"/>
                  </a:lnTo>
                  <a:lnTo>
                    <a:pt x="82" y="199"/>
                  </a:lnTo>
                  <a:lnTo>
                    <a:pt x="79" y="192"/>
                  </a:lnTo>
                  <a:lnTo>
                    <a:pt x="80" y="192"/>
                  </a:lnTo>
                  <a:lnTo>
                    <a:pt x="78" y="193"/>
                  </a:lnTo>
                  <a:lnTo>
                    <a:pt x="73" y="195"/>
                  </a:lnTo>
                  <a:lnTo>
                    <a:pt x="65" y="199"/>
                  </a:lnTo>
                  <a:lnTo>
                    <a:pt x="56" y="203"/>
                  </a:lnTo>
                  <a:lnTo>
                    <a:pt x="45" y="207"/>
                  </a:lnTo>
                  <a:lnTo>
                    <a:pt x="34" y="212"/>
                  </a:lnTo>
                  <a:lnTo>
                    <a:pt x="24" y="216"/>
                  </a:lnTo>
                  <a:lnTo>
                    <a:pt x="14" y="220"/>
                  </a:lnTo>
                  <a:lnTo>
                    <a:pt x="7" y="224"/>
                  </a:lnTo>
                  <a:lnTo>
                    <a:pt x="2" y="226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" y="224"/>
                  </a:lnTo>
                  <a:lnTo>
                    <a:pt x="2" y="222"/>
                  </a:lnTo>
                  <a:lnTo>
                    <a:pt x="3" y="219"/>
                  </a:lnTo>
                  <a:lnTo>
                    <a:pt x="4" y="216"/>
                  </a:lnTo>
                  <a:lnTo>
                    <a:pt x="6" y="212"/>
                  </a:lnTo>
                  <a:lnTo>
                    <a:pt x="7" y="208"/>
                  </a:lnTo>
                  <a:lnTo>
                    <a:pt x="9" y="203"/>
                  </a:lnTo>
                  <a:lnTo>
                    <a:pt x="11" y="197"/>
                  </a:lnTo>
                  <a:lnTo>
                    <a:pt x="12" y="192"/>
                  </a:lnTo>
                  <a:lnTo>
                    <a:pt x="14" y="185"/>
                  </a:lnTo>
                  <a:lnTo>
                    <a:pt x="16" y="179"/>
                  </a:lnTo>
                  <a:lnTo>
                    <a:pt x="19" y="171"/>
                  </a:lnTo>
                  <a:lnTo>
                    <a:pt x="21" y="164"/>
                  </a:lnTo>
                  <a:lnTo>
                    <a:pt x="23" y="156"/>
                  </a:lnTo>
                  <a:lnTo>
                    <a:pt x="25" y="148"/>
                  </a:lnTo>
                  <a:lnTo>
                    <a:pt x="27" y="139"/>
                  </a:lnTo>
                  <a:lnTo>
                    <a:pt x="29" y="130"/>
                  </a:lnTo>
                  <a:lnTo>
                    <a:pt x="31" y="121"/>
                  </a:lnTo>
                  <a:lnTo>
                    <a:pt x="33" y="111"/>
                  </a:lnTo>
                  <a:lnTo>
                    <a:pt x="34" y="101"/>
                  </a:lnTo>
                  <a:lnTo>
                    <a:pt x="36" y="91"/>
                  </a:lnTo>
                  <a:lnTo>
                    <a:pt x="37" y="80"/>
                  </a:lnTo>
                  <a:lnTo>
                    <a:pt x="39" y="69"/>
                  </a:lnTo>
                  <a:lnTo>
                    <a:pt x="40" y="58"/>
                  </a:lnTo>
                  <a:lnTo>
                    <a:pt x="41" y="47"/>
                  </a:lnTo>
                  <a:lnTo>
                    <a:pt x="41" y="35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 w="83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9"/>
            <p:cNvSpPr txBox="1">
              <a:spLocks noChangeArrowheads="1"/>
            </p:cNvSpPr>
            <p:nvPr/>
          </p:nvSpPr>
          <p:spPr bwMode="auto">
            <a:xfrm>
              <a:off x="468" y="3215"/>
              <a:ext cx="115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Given problem to</a:t>
              </a:r>
            </a:p>
            <a:p>
              <a:pPr algn="l" defTabSz="381000"/>
              <a:r>
                <a:rPr lang="en-US" sz="1500">
                  <a:solidFill>
                    <a:srgbClr val="000000"/>
                  </a:solidFill>
                </a:rPr>
                <a:t>illustrate how to use it</a:t>
              </a:r>
            </a:p>
          </p:txBody>
        </p:sp>
        <p:sp>
          <p:nvSpPr>
            <p:cNvPr id="21516" name="Rectangle 10"/>
            <p:cNvSpPr>
              <a:spLocks noChangeArrowheads="1"/>
            </p:cNvSpPr>
            <p:nvPr/>
          </p:nvSpPr>
          <p:spPr bwMode="auto">
            <a:xfrm>
              <a:off x="2468" y="2906"/>
              <a:ext cx="562" cy="231"/>
            </a:xfrm>
            <a:prstGeom prst="rect">
              <a:avLst/>
            </a:prstGeom>
            <a:solidFill>
              <a:srgbClr val="FFFFFF"/>
            </a:solidFill>
            <a:ln w="83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11"/>
            <p:cNvSpPr>
              <a:spLocks noChangeArrowheads="1"/>
            </p:cNvSpPr>
            <p:nvPr/>
          </p:nvSpPr>
          <p:spPr bwMode="auto">
            <a:xfrm>
              <a:off x="2528" y="2952"/>
              <a:ext cx="3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</a:rPr>
                <a:t>START</a:t>
              </a:r>
            </a:p>
          </p:txBody>
        </p:sp>
      </p:grp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5791200" y="2819400"/>
            <a:ext cx="2855913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381000"/>
            <a:r>
              <a:rPr lang="en-US" sz="1800">
                <a:solidFill>
                  <a:srgbClr val="000000"/>
                </a:solidFill>
              </a:rPr>
              <a:t>Normative Professional Curriculum: </a:t>
            </a:r>
          </a:p>
          <a:p>
            <a:pPr algn="l" defTabSz="381000"/>
            <a:endParaRPr lang="en-US" sz="1800">
              <a:solidFill>
                <a:srgbClr val="000000"/>
              </a:solidFill>
            </a:endParaRPr>
          </a:p>
          <a:p>
            <a:pPr algn="l" defTabSz="381000"/>
            <a:r>
              <a:rPr lang="en-US" sz="1800">
                <a:solidFill>
                  <a:srgbClr val="000000"/>
                </a:solidFill>
              </a:rPr>
              <a:t>1.	Teach the relevant basic science, </a:t>
            </a:r>
          </a:p>
          <a:p>
            <a:pPr algn="l" defTabSz="381000"/>
            <a:endParaRPr lang="en-US" sz="1800">
              <a:solidFill>
                <a:srgbClr val="000000"/>
              </a:solidFill>
            </a:endParaRPr>
          </a:p>
          <a:p>
            <a:pPr algn="l" defTabSz="381000"/>
            <a:r>
              <a:rPr lang="en-US" sz="1800">
                <a:solidFill>
                  <a:srgbClr val="000000"/>
                </a:solidFill>
              </a:rPr>
              <a:t>2.	Teach the relevant applied science, and </a:t>
            </a:r>
          </a:p>
          <a:p>
            <a:pPr algn="l" defTabSz="381000"/>
            <a:endParaRPr lang="en-US" sz="1800">
              <a:solidFill>
                <a:srgbClr val="000000"/>
              </a:solidFill>
            </a:endParaRPr>
          </a:p>
          <a:p>
            <a:pPr algn="l" defTabSz="381000"/>
            <a:r>
              <a:rPr lang="en-US" sz="1800">
                <a:solidFill>
                  <a:srgbClr val="000000"/>
                </a:solidFill>
              </a:rPr>
              <a:t>3.	Allow for a practicum to connect the science to actual practice.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E23A6AEB-6A43-475D-8AEF-2A344D18505F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41313" y="296863"/>
            <a:ext cx="8477250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/>
            <a:r>
              <a:rPr lang="en-US" sz="2200">
                <a:solidFill>
                  <a:srgbClr val="000000"/>
                </a:solidFill>
              </a:rPr>
              <a:t>Problem-Based Learning (PBL)</a:t>
            </a:r>
          </a:p>
          <a:p>
            <a:pPr algn="l" defTabSz="381000"/>
            <a:endParaRPr lang="en-US" sz="2200">
              <a:solidFill>
                <a:srgbClr val="000000"/>
              </a:solidFill>
            </a:endParaRPr>
          </a:p>
          <a:p>
            <a:pPr algn="l" defTabSz="381000"/>
            <a:r>
              <a:rPr lang="en-US" sz="2200">
                <a:solidFill>
                  <a:srgbClr val="000000"/>
                </a:solidFill>
              </a:rPr>
              <a:t>Problem-based learning is the learning that results from the process of working toward the understanding or resolution of a problem.  The problem is encountered first in the learning process </a:t>
            </a:r>
            <a:r>
              <a:rPr lang="en-US" sz="2200">
                <a:solidFill>
                  <a:srgbClr val="000000"/>
                </a:solidFill>
                <a:latin typeface="WP TypographicSymbols" pitchFamily="2" charset="0"/>
              </a:rPr>
              <a:t>B</a:t>
            </a:r>
            <a:r>
              <a:rPr lang="en-US" sz="2200">
                <a:solidFill>
                  <a:srgbClr val="000000"/>
                </a:solidFill>
              </a:rPr>
              <a:t> Barrows and Tamlyn, 1980</a:t>
            </a:r>
          </a:p>
          <a:p>
            <a:pPr algn="l" defTabSz="381000"/>
            <a:endParaRPr lang="en-US" sz="2200">
              <a:solidFill>
                <a:srgbClr val="000000"/>
              </a:solidFill>
            </a:endParaRPr>
          </a:p>
          <a:p>
            <a:pPr defTabSz="381000"/>
            <a:r>
              <a:rPr lang="en-US" sz="2200">
                <a:solidFill>
                  <a:srgbClr val="000000"/>
                </a:solidFill>
              </a:rPr>
              <a:t>Core Features of PBL</a:t>
            </a:r>
          </a:p>
          <a:p>
            <a:pPr algn="l" defTabSz="381000"/>
            <a:endParaRPr lang="en-US" sz="2200">
              <a:solidFill>
                <a:srgbClr val="000000"/>
              </a:solidFill>
            </a:endParaRP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Learning is student-centered</a:t>
            </a: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Learning occurs in small student groups</a:t>
            </a: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Teachers are facilitators or guides</a:t>
            </a: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Problems are the organizing focus and stimulus for learning</a:t>
            </a: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Problems are the vehicle for the development of clinical problem-solving skills</a:t>
            </a:r>
          </a:p>
          <a:p>
            <a:pPr algn="l" defTabSz="381000"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New information is acquired through self-directed learning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44488" y="446088"/>
            <a:ext cx="87201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>
                <a:solidFill>
                  <a:srgbClr val="000000"/>
                </a:solidFill>
              </a:rPr>
              <a:t>Group Processing</a:t>
            </a:r>
          </a:p>
          <a:p>
            <a:r>
              <a:rPr lang="en-US" sz="3200">
                <a:solidFill>
                  <a:srgbClr val="000000"/>
                </a:solidFill>
              </a:rPr>
              <a:t> Plus/Delta Format  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414338" y="2343150"/>
            <a:ext cx="8397875" cy="12700"/>
          </a:xfrm>
          <a:custGeom>
            <a:avLst/>
            <a:gdLst>
              <a:gd name="T0" fmla="*/ 0 w 5290"/>
              <a:gd name="T1" fmla="*/ 7 h 8"/>
              <a:gd name="T2" fmla="*/ 5289 w 5290"/>
              <a:gd name="T3" fmla="*/ 0 h 8"/>
              <a:gd name="T4" fmla="*/ 0 60000 65536"/>
              <a:gd name="T5" fmla="*/ 0 60000 65536"/>
              <a:gd name="T6" fmla="*/ 0 w 5290"/>
              <a:gd name="T7" fmla="*/ 0 h 8"/>
              <a:gd name="T8" fmla="*/ 5290 w 529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90" h="8">
                <a:moveTo>
                  <a:pt x="0" y="7"/>
                </a:moveTo>
                <a:lnTo>
                  <a:pt x="5289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4600575" y="1973263"/>
            <a:ext cx="12700" cy="4278312"/>
          </a:xfrm>
          <a:custGeom>
            <a:avLst/>
            <a:gdLst>
              <a:gd name="T0" fmla="*/ 0 w 8"/>
              <a:gd name="T1" fmla="*/ 0 h 2695"/>
              <a:gd name="T2" fmla="*/ 7 w 8"/>
              <a:gd name="T3" fmla="*/ 2694 h 2695"/>
              <a:gd name="T4" fmla="*/ 0 60000 65536"/>
              <a:gd name="T5" fmla="*/ 0 60000 65536"/>
              <a:gd name="T6" fmla="*/ 0 w 8"/>
              <a:gd name="T7" fmla="*/ 0 h 2695"/>
              <a:gd name="T8" fmla="*/ 8 w 8"/>
              <a:gd name="T9" fmla="*/ 2695 h 26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695">
                <a:moveTo>
                  <a:pt x="0" y="0"/>
                </a:moveTo>
                <a:lnTo>
                  <a:pt x="7" y="2694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49263" y="1744663"/>
            <a:ext cx="38401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000">
                <a:solidFill>
                  <a:srgbClr val="000000"/>
                </a:solidFill>
              </a:rPr>
              <a:t>Plus (+)</a:t>
            </a:r>
          </a:p>
          <a:p>
            <a:r>
              <a:rPr lang="en-US" sz="2000">
                <a:solidFill>
                  <a:srgbClr val="000000"/>
                </a:solidFill>
              </a:rPr>
              <a:t>Things That Group Did Well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727575" y="1698625"/>
            <a:ext cx="38401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000">
                <a:solidFill>
                  <a:srgbClr val="000000"/>
                </a:solidFill>
              </a:rPr>
              <a:t>Delta (</a:t>
            </a:r>
            <a:r>
              <a:rPr lang="en-US"/>
              <a:t>∆)</a:t>
            </a: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Things Group Could Improve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304800"/>
            <a:ext cx="8458200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2600" b="1">
                <a:solidFill>
                  <a:srgbClr val="000000"/>
                </a:solidFill>
              </a:rPr>
              <a:t>Cooperative Learning</a:t>
            </a:r>
            <a:r>
              <a:rPr lang="en-US" sz="2600">
                <a:solidFill>
                  <a:srgbClr val="000000"/>
                </a:solidFill>
              </a:rPr>
              <a:t> is instruction that involves people working in teams to accomplish a common goal, under conditions that involve both </a:t>
            </a:r>
            <a:r>
              <a:rPr lang="en-US" sz="2600" i="1">
                <a:solidFill>
                  <a:srgbClr val="000000"/>
                </a:solidFill>
              </a:rPr>
              <a:t>positive interdependence</a:t>
            </a:r>
            <a:r>
              <a:rPr lang="en-US" sz="2600">
                <a:solidFill>
                  <a:srgbClr val="000000"/>
                </a:solidFill>
              </a:rPr>
              <a:t> (all members must cooperate to complete the task) and </a:t>
            </a:r>
            <a:r>
              <a:rPr lang="en-US" sz="2600" i="1">
                <a:solidFill>
                  <a:srgbClr val="000000"/>
                </a:solidFill>
              </a:rPr>
              <a:t>individual and group accountability</a:t>
            </a:r>
            <a:r>
              <a:rPr lang="en-US" sz="2600">
                <a:solidFill>
                  <a:srgbClr val="000000"/>
                </a:solidFill>
              </a:rPr>
              <a:t> (each member is accountable for the complete final outcome).</a:t>
            </a:r>
          </a:p>
          <a:p>
            <a:pPr algn="l"/>
            <a:endParaRPr lang="en-US" sz="2600">
              <a:solidFill>
                <a:srgbClr val="000000"/>
              </a:solidFill>
            </a:endParaRPr>
          </a:p>
          <a:p>
            <a:r>
              <a:rPr lang="en-US" sz="3000" b="1">
                <a:solidFill>
                  <a:srgbClr val="000000"/>
                </a:solidFill>
              </a:rPr>
              <a:t>Key Concepts</a:t>
            </a:r>
          </a:p>
          <a:p>
            <a:endParaRPr lang="en-US" sz="3000" b="1">
              <a:solidFill>
                <a:srgbClr val="000000"/>
              </a:solidFill>
            </a:endParaRPr>
          </a:p>
          <a:p>
            <a:pPr algn="l"/>
            <a:r>
              <a:rPr lang="en-US" sz="3000">
                <a:solidFill>
                  <a:srgbClr val="000000"/>
                </a:solidFill>
              </a:rPr>
              <a:t>•Positive Interdependence</a:t>
            </a:r>
          </a:p>
          <a:p>
            <a:pPr algn="l"/>
            <a:r>
              <a:rPr lang="en-US" sz="3000">
                <a:solidFill>
                  <a:srgbClr val="000000"/>
                </a:solidFill>
              </a:rPr>
              <a:t>•Individual and Group Accountability</a:t>
            </a:r>
          </a:p>
          <a:p>
            <a:pPr algn="l"/>
            <a:r>
              <a:rPr lang="en-US" sz="3000">
                <a:solidFill>
                  <a:srgbClr val="000000"/>
                </a:solidFill>
              </a:rPr>
              <a:t>•Face-to-Face Promotive Interaction</a:t>
            </a:r>
          </a:p>
          <a:p>
            <a:pPr algn="l"/>
            <a:r>
              <a:rPr lang="en-US" sz="3000">
                <a:solidFill>
                  <a:srgbClr val="000000"/>
                </a:solidFill>
              </a:rPr>
              <a:t>•Teamwork Skills</a:t>
            </a:r>
          </a:p>
          <a:p>
            <a:pPr algn="l"/>
            <a:r>
              <a:rPr lang="en-US" sz="3000">
                <a:solidFill>
                  <a:srgbClr val="000000"/>
                </a:solidFill>
              </a:rPr>
              <a:t>•Group Processing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 l="25000" t="10222" r="26500" b="3236"/>
          <a:stretch>
            <a:fillRect/>
          </a:stretch>
        </p:blipFill>
        <p:spPr bwMode="auto">
          <a:xfrm>
            <a:off x="6669088" y="3733800"/>
            <a:ext cx="2387600" cy="312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39713" y="220663"/>
            <a:ext cx="8751887" cy="661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tabLst>
                <a:tab pos="4400550" algn="ctr"/>
              </a:tabLst>
            </a:pPr>
            <a:r>
              <a:rPr lang="en-US" sz="2000">
                <a:solidFill>
                  <a:srgbClr val="000000"/>
                </a:solidFill>
              </a:rPr>
              <a:t>	</a:t>
            </a:r>
            <a:r>
              <a:rPr lang="en-US" sz="2600" b="1">
                <a:solidFill>
                  <a:srgbClr val="000000"/>
                </a:solidFill>
              </a:rPr>
              <a:t>Modeling</a:t>
            </a:r>
          </a:p>
          <a:p>
            <a:pPr algn="l">
              <a:tabLst>
                <a:tab pos="4400550" algn="ctr"/>
              </a:tabLst>
            </a:pPr>
            <a:endParaRPr lang="en-US" sz="2600">
              <a:solidFill>
                <a:srgbClr val="000000"/>
              </a:solidFill>
            </a:endParaRPr>
          </a:p>
          <a:p>
            <a:pPr algn="l">
              <a:tabLst>
                <a:tab pos="4400550" algn="ctr"/>
              </a:tabLst>
            </a:pPr>
            <a:r>
              <a:rPr lang="en-US" sz="2600">
                <a:solidFill>
                  <a:srgbClr val="000000"/>
                </a:solidFill>
              </a:rPr>
              <a:t>Modeling in its broadest sense is the cost-effective use of something in place of something else for some cognitive purpose (Rothenberg, 1989).  A model represents reality for the given purpose; the model is an abstraction of reality in the sense that it cannot represent all aspects of reality.  </a:t>
            </a:r>
          </a:p>
          <a:p>
            <a:pPr algn="l">
              <a:tabLst>
                <a:tab pos="4400550" algn="ctr"/>
              </a:tabLst>
            </a:pPr>
            <a:endParaRPr lang="en-US" sz="2600">
              <a:solidFill>
                <a:srgbClr val="000000"/>
              </a:solidFill>
            </a:endParaRPr>
          </a:p>
          <a:p>
            <a:pPr algn="l">
              <a:tabLst>
                <a:tab pos="4400550" algn="ctr"/>
              </a:tabLst>
            </a:pPr>
            <a:r>
              <a:rPr lang="en-US" sz="2600">
                <a:solidFill>
                  <a:srgbClr val="000000"/>
                </a:solidFill>
              </a:rPr>
              <a:t>Any model is characterized by three essential attributes:  (1) </a:t>
            </a:r>
            <a:r>
              <a:rPr lang="en-US" sz="2600" i="1">
                <a:solidFill>
                  <a:srgbClr val="000000"/>
                </a:solidFill>
              </a:rPr>
              <a:t>Reference</a:t>
            </a:r>
            <a:r>
              <a:rPr lang="en-US" sz="2600">
                <a:solidFill>
                  <a:srgbClr val="000000"/>
                </a:solidFill>
              </a:rPr>
              <a:t>:  It is </a:t>
            </a:r>
            <a:r>
              <a:rPr lang="en-US" sz="2600" i="1">
                <a:solidFill>
                  <a:srgbClr val="000000"/>
                </a:solidFill>
              </a:rPr>
              <a:t>of</a:t>
            </a:r>
            <a:r>
              <a:rPr lang="en-US" sz="2600">
                <a:solidFill>
                  <a:srgbClr val="000000"/>
                </a:solidFill>
              </a:rPr>
              <a:t> something (its "</a:t>
            </a:r>
            <a:r>
              <a:rPr lang="en-US" sz="2600" i="1">
                <a:solidFill>
                  <a:srgbClr val="000000"/>
                </a:solidFill>
              </a:rPr>
              <a:t>referent</a:t>
            </a:r>
            <a:r>
              <a:rPr lang="en-US" sz="2600">
                <a:solidFill>
                  <a:srgbClr val="000000"/>
                </a:solidFill>
              </a:rPr>
              <a:t>"); (2) </a:t>
            </a:r>
            <a:r>
              <a:rPr lang="en-US" sz="2600" i="1">
                <a:solidFill>
                  <a:srgbClr val="000000"/>
                </a:solidFill>
              </a:rPr>
              <a:t>Purpose</a:t>
            </a:r>
            <a:r>
              <a:rPr lang="en-US" sz="2600">
                <a:solidFill>
                  <a:srgbClr val="000000"/>
                </a:solidFill>
              </a:rPr>
              <a:t>:  It has an intended cognitive </a:t>
            </a:r>
            <a:r>
              <a:rPr lang="en-US" sz="2600" i="1">
                <a:solidFill>
                  <a:srgbClr val="000000"/>
                </a:solidFill>
              </a:rPr>
              <a:t>purpose</a:t>
            </a:r>
            <a:r>
              <a:rPr lang="en-US" sz="2600">
                <a:solidFill>
                  <a:srgbClr val="000000"/>
                </a:solidFill>
              </a:rPr>
              <a:t> with respect to its referent; (3) </a:t>
            </a:r>
            <a:r>
              <a:rPr lang="en-US" sz="2600" i="1">
                <a:solidFill>
                  <a:srgbClr val="000000"/>
                </a:solidFill>
              </a:rPr>
              <a:t>Cost-effectiveness:</a:t>
            </a:r>
            <a:r>
              <a:rPr lang="en-US" sz="2600">
                <a:solidFill>
                  <a:srgbClr val="000000"/>
                </a:solidFill>
              </a:rPr>
              <a:t>  It is more </a:t>
            </a:r>
            <a:r>
              <a:rPr lang="en-US" sz="2600" i="1">
                <a:solidFill>
                  <a:srgbClr val="000000"/>
                </a:solidFill>
              </a:rPr>
              <a:t>cost-effective</a:t>
            </a:r>
            <a:r>
              <a:rPr lang="en-US" sz="2600">
                <a:solidFill>
                  <a:srgbClr val="000000"/>
                </a:solidFill>
              </a:rPr>
              <a:t> to use the model for this purpose than to use the referent itself.</a:t>
            </a:r>
          </a:p>
          <a:p>
            <a:pPr algn="l">
              <a:tabLst>
                <a:tab pos="4400550" algn="ctr"/>
              </a:tabLst>
            </a:pPr>
            <a:r>
              <a:rPr lang="en-US" sz="1800">
                <a:solidFill>
                  <a:srgbClr val="000000"/>
                </a:solidFill>
              </a:rPr>
              <a:t>Rothenberg, J.  1989.  The nature of modeling.  In L.E. Widman, K.A. Laparo &amp; N.R. Nielson, Eds., </a:t>
            </a:r>
            <a:r>
              <a:rPr lang="en-US" sz="1800" i="1">
                <a:solidFill>
                  <a:srgbClr val="000000"/>
                </a:solidFill>
              </a:rPr>
              <a:t>Artificial intelligence, simulation and modeling</a:t>
            </a:r>
            <a:r>
              <a:rPr lang="en-US" sz="1800">
                <a:solidFill>
                  <a:srgbClr val="000000"/>
                </a:solidFill>
              </a:rPr>
              <a:t>.  New York: Wiley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152400"/>
            <a:ext cx="8788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914400" indent="-914400"/>
            <a:r>
              <a:rPr lang="en-US" b="1">
                <a:solidFill>
                  <a:srgbClr val="000000"/>
                </a:solidFill>
              </a:rPr>
              <a:t>Modeling Heuristics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marL="914400" indent="-914400"/>
            <a:r>
              <a:rPr lang="en-US">
                <a:solidFill>
                  <a:srgbClr val="000000"/>
                </a:solidFill>
              </a:rPr>
              <a:t>Ravindran, Phillips, and Solberg (1987):</a:t>
            </a:r>
          </a:p>
          <a:p>
            <a:pPr marL="914400" indent="-914400" algn="l"/>
            <a:endParaRPr lang="en-US">
              <a:solidFill>
                <a:srgbClr val="000000"/>
              </a:solidFill>
            </a:endParaRP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Do not build a complicated model when a simple one will suffice.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Beware of molding the problem to fit the technique.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The deduction phase of modeling must be conducted rigorously.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Models should be validated prior to implementation.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A model should never be taken too literally.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A model should neither be pressed to do, nor criticized for failing to do, that for which it was never intended.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Beware of overselling a model.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Some of the primary benefits of modeling are associated with the process of developing the model.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A model cannot be any better than the information that goes into it.</a:t>
            </a:r>
          </a:p>
          <a:p>
            <a:pPr marL="914400" indent="-914400" algn="l">
              <a:buFontTx/>
              <a:buAutoNum type="arabicPeriod"/>
            </a:pPr>
            <a:r>
              <a:rPr lang="en-US">
                <a:solidFill>
                  <a:srgbClr val="000000"/>
                </a:solidFill>
              </a:rPr>
              <a:t>Models cannot replace decision makers.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447F1838-DC2F-4266-A3E4-C9FB252570FB}" type="slidenum">
              <a:rPr lang="en-US"/>
              <a:pPr/>
              <a:t>17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Modeling Resources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/>
              <a:t>Redish, E.F. and Smith K.A. 2008. Looking Beyond Content: Skill Development for Engineers. </a:t>
            </a:r>
            <a:r>
              <a:rPr lang="en-US" sz="1800" i="1" smtClean="0"/>
              <a:t>Journal of Engineering Education</a:t>
            </a:r>
            <a:r>
              <a:rPr lang="en-US" sz="1800" smtClean="0"/>
              <a:t> Special Issue,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/>
              <a:t>Smith, K.A., &amp; Starfield, A.M. 1993.  Building models to solve problems.  In J.H. Clarke &amp; A.W. Biddle, (Eds.), </a:t>
            </a:r>
            <a:r>
              <a:rPr lang="en-US" sz="1800" i="1" smtClean="0"/>
              <a:t>Teaching critical thinking:  Reports from across the curriculum</a:t>
            </a:r>
            <a:r>
              <a:rPr lang="en-US" sz="1800" smtClean="0"/>
              <a:t>.  Englewood Cliffs, NJ:  Prentice-Hall,  254-263.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Smith, K.A.  1993. Designing a first year engineering course.  In Mark E. Schlesinger &amp; Donald E. Mikkola (Eds.),  </a:t>
            </a:r>
            <a:r>
              <a:rPr lang="en-US" sz="1800" i="1" smtClean="0">
                <a:solidFill>
                  <a:srgbClr val="000000"/>
                </a:solidFill>
                <a:cs typeface="Times New Roman" pitchFamily="18" charset="0"/>
              </a:rPr>
              <a:t>Design Education in Metallurgical and Materials Engineering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, Warrendale, PA:  The Minerals, Metals, and Materials Society, 59-73.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Smith, K.A., Wassyng, A. and Starfield, A.M. 1983. Development of a systematic problem solving course:  An alternative to the use of case studies.  In L.P. Grayson and J.M. Biedenbach (Eds.), </a:t>
            </a:r>
            <a:r>
              <a:rPr lang="en-US" sz="1800" i="1" smtClean="0">
                <a:solidFill>
                  <a:srgbClr val="000000"/>
                </a:solidFill>
                <a:cs typeface="Times New Roman" pitchFamily="18" charset="0"/>
              </a:rPr>
              <a:t>Proceedings Thirteenth Annual Frontiers in Education Conference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, Worcester, MA, Washington:  IEEE/ASEE, 42‑46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/>
              <a:t>Starfield, A.M., Smith, K.A., and Bleloch, A.  1994. </a:t>
            </a:r>
            <a:r>
              <a:rPr lang="en-US" sz="1800" i="1" smtClean="0"/>
              <a:t>How to model it:  Problem solving for the computer age. </a:t>
            </a:r>
            <a:r>
              <a:rPr lang="en-US" sz="1800" smtClean="0"/>
              <a:t>Revised Edition - software added. Edina: Interaction Book Company.</a:t>
            </a:r>
            <a:endParaRPr lang="en-US" sz="180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pitchFamily="34" charset="0"/>
              </a:rPr>
              <a:t>First Course Design Experience</a:t>
            </a:r>
            <a:br>
              <a:rPr lang="en-US" sz="3600">
                <a:latin typeface="Arial" pitchFamily="34" charset="0"/>
              </a:rPr>
            </a:br>
            <a:r>
              <a:rPr lang="en-US" sz="3600">
                <a:latin typeface="Arial" pitchFamily="34" charset="0"/>
              </a:rPr>
              <a:t> UMN – Institute of Technology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Thinking Like an Engineer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Problem Identification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Problem Formulation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Problem Representation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Problem Solving</a:t>
            </a:r>
            <a:endParaRPr lang="en-US" sz="2800"/>
          </a:p>
        </p:txBody>
      </p:sp>
      <p:pic>
        <p:nvPicPr>
          <p:cNvPr id="112647" name="Picture 7"/>
          <p:cNvPicPr>
            <a:picLocks noGrp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35563" y="1981200"/>
            <a:ext cx="2713037" cy="3505200"/>
          </a:xfrm>
          <a:solidFill>
            <a:srgbClr val="FFFFFF"/>
          </a:solidFill>
          <a:ln/>
        </p:spPr>
      </p:pic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5029200" y="5791200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Problem-Based Learning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C3E53777-5A84-48AC-8EEB-06A9E161B492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03200" y="307975"/>
            <a:ext cx="8748713" cy="651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381000"/>
            <a:r>
              <a:rPr lang="en-US" sz="3200">
                <a:solidFill>
                  <a:srgbClr val="000000"/>
                </a:solidFill>
              </a:rPr>
              <a:t>Problem Based Cooperative Learning Format</a:t>
            </a:r>
            <a:endParaRPr lang="en-US" sz="1200">
              <a:solidFill>
                <a:srgbClr val="000000"/>
              </a:solidFill>
            </a:endParaRP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TASK:  Solve the problem(s) or Complete the project.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INDIVIDUAL:  Estimate answer.  Note strategy.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COOPERATIVE:  One set of answers from the group, strive for agreement, make sure everyone is able to explain the strategies used to solve each problem.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EXPECTED CRITERIA FOR SUCCESS:  Everyone must be able to explain the strategies used to solve each problem.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EVALUATION:  Best answer within available resources or constraints.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INDIVIDUAL ACCOUNTABILITY:  One member from your group may be randomly chosen to explain (a) the answer and (b) how to solve each problem.  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EXPECTED BEHAVIORS:  Active participating, checking, encouraging, and elaborating by all members.</a:t>
            </a:r>
          </a:p>
          <a:p>
            <a:pPr algn="l" defTabSz="381000"/>
            <a:endParaRPr lang="en-US" sz="1200">
              <a:solidFill>
                <a:srgbClr val="000000"/>
              </a:solidFill>
            </a:endParaRPr>
          </a:p>
          <a:p>
            <a:pPr algn="l" defTabSz="381000"/>
            <a:r>
              <a:rPr lang="en-US" sz="2000">
                <a:solidFill>
                  <a:srgbClr val="000000"/>
                </a:solidFill>
              </a:rPr>
              <a:t>INTERGROUP COOPERATION:  Whenever it is helpful, check procedures, answers, and strategies with another group.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9D209EFE-DBC1-43AE-A624-3B37D0EBAE67}" type="slidenum">
              <a:rPr lang="en-US"/>
              <a:pPr/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Team Member Roles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Observer/ Process Recorder</a:t>
            </a:r>
          </a:p>
          <a:p>
            <a:pPr eaLnBrk="1" hangingPunct="1"/>
            <a:r>
              <a:rPr lang="en-US" sz="5400" smtClean="0"/>
              <a:t>Task Recorder</a:t>
            </a:r>
          </a:p>
          <a:p>
            <a:pPr eaLnBrk="1" hangingPunct="1"/>
            <a:r>
              <a:rPr lang="en-US" sz="5400" smtClean="0"/>
              <a:t>Skeptic/Prober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9D59F607-501F-46B9-A117-3B9194F1CCCE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120181" name="Group 373"/>
          <p:cNvGraphicFramePr>
            <a:graphicFrameLocks noGrp="1"/>
          </p:cNvGraphicFramePr>
          <p:nvPr/>
        </p:nvGraphicFramePr>
        <p:xfrm>
          <a:off x="1981200" y="152400"/>
          <a:ext cx="6172200" cy="6477003"/>
        </p:xfrm>
        <a:graphic>
          <a:graphicData uri="http://schemas.openxmlformats.org/drawingml/2006/table">
            <a:tbl>
              <a:tblPr/>
              <a:tblGrid>
                <a:gridCol w="1254125"/>
                <a:gridCol w="946150"/>
                <a:gridCol w="1120775"/>
                <a:gridCol w="1123950"/>
                <a:gridCol w="1120775"/>
                <a:gridCol w="606425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 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 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Name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Contributes Ideas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Describes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Feelings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Encourages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Participation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Summarizes, Integrates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Checks for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Understanding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Relates New To Old Learning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Gives Direction To Work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3" name="Rectangle 360"/>
          <p:cNvSpPr>
            <a:spLocks noChangeArrowheads="1"/>
          </p:cNvSpPr>
          <p:nvPr/>
        </p:nvSpPr>
        <p:spPr bwMode="auto">
          <a:xfrm>
            <a:off x="-4624388" y="8001000"/>
            <a:ext cx="9144001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>
              <a:tabLst>
                <a:tab pos="5516563" algn="r"/>
              </a:tabLst>
            </a:pPr>
            <a:endParaRPr lang="en-US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63525" y="214313"/>
            <a:ext cx="8777288" cy="623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04813" indent="-404813"/>
            <a:r>
              <a:rPr lang="en-US" sz="3200" b="1">
                <a:solidFill>
                  <a:srgbClr val="000000"/>
                </a:solidFill>
              </a:rPr>
              <a:t>Technical Estimation Exercise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  <a:p>
            <a:pPr marL="404813" indent="-404813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TASK: 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INDIVIDUAL: Quick Estimate (10 seconds).  Note strategy.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COOPERATIVE: Improved Estimate (15 minutes). One set of answers from the group, strive for agreement, make sure everyone is able to explain the strategies used to arrive at the improved estimate.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EXPECTED CRITERIA FOR SUCCESS:  Everyone must be able to explain the strategies used to arrive at your improved estimate.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EVALUATION:  Best answer within available resources or constraints.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INDIVIDUAL ACCOUNTABILITY:  One member from your group may be randomly chosen to explain (a) your estimate and (b) how you arrived at it.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EXPECTED BEHAVIORS:  Active participating, checking, encouraging, and elaborating by all members.</a:t>
            </a:r>
          </a:p>
          <a:p>
            <a:pPr marL="404813" indent="-404813" algn="l"/>
            <a:endParaRPr lang="en-US" sz="1200">
              <a:solidFill>
                <a:srgbClr val="000000"/>
              </a:solidFill>
            </a:endParaRPr>
          </a:p>
          <a:p>
            <a:pPr marL="404813" indent="-404813" algn="l"/>
            <a:r>
              <a:rPr lang="en-US" sz="2000">
                <a:solidFill>
                  <a:srgbClr val="000000"/>
                </a:solidFill>
              </a:rPr>
              <a:t>INTERGROUP COOPERATION:  Whenever it is helpful, check procedures, answers, and strategies with another group.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F94A9FFB-76E0-4572-9CA2-6A4C7C97A8A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Reports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Estimate</a:t>
            </a:r>
            <a:endParaRPr lang="en-US" dirty="0" smtClean="0"/>
          </a:p>
          <a:p>
            <a:pPr lvl="1" eaLnBrk="1" hangingPunct="1"/>
            <a:r>
              <a:rPr lang="en-US" dirty="0" smtClean="0"/>
              <a:t>Group 1</a:t>
            </a:r>
          </a:p>
          <a:p>
            <a:pPr lvl="1" eaLnBrk="1" hangingPunct="1"/>
            <a:r>
              <a:rPr lang="en-US" dirty="0" smtClean="0"/>
              <a:t>Group 2</a:t>
            </a:r>
          </a:p>
          <a:p>
            <a:pPr lvl="1" eaLnBrk="1" hangingPunct="1"/>
            <a:r>
              <a:rPr lang="en-US" dirty="0" smtClean="0"/>
              <a:t>. . 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Strategy used to arrive at estimate – assumptions, model, method, etc.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A58FD381-E110-4425-BCB0-EDADA053CAB3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457200" y="762000"/>
            <a:ext cx="2819400" cy="2362200"/>
          </a:xfrm>
          <a:prstGeom prst="cloudCallout">
            <a:avLst>
              <a:gd name="adj1" fmla="val -47972"/>
              <a:gd name="adj2" fmla="val -19019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1693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Real World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5334000" y="762000"/>
            <a:ext cx="2209800" cy="2209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486400" y="914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Model World</a:t>
            </a:r>
          </a:p>
        </p:txBody>
      </p:sp>
      <p:sp>
        <p:nvSpPr>
          <p:cNvPr id="18439" name="AutoShape 6"/>
          <p:cNvSpPr>
            <a:spLocks noChangeArrowheads="1"/>
          </p:cNvSpPr>
          <p:nvPr/>
        </p:nvSpPr>
        <p:spPr bwMode="auto">
          <a:xfrm>
            <a:off x="5791200" y="1600200"/>
            <a:ext cx="1214438" cy="1214438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7"/>
          <p:cNvSpPr>
            <a:spLocks noChangeArrowheads="1"/>
          </p:cNvSpPr>
          <p:nvPr/>
        </p:nvSpPr>
        <p:spPr bwMode="auto">
          <a:xfrm>
            <a:off x="5791200" y="2514600"/>
            <a:ext cx="300038" cy="3048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3352800" y="1524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5410200" y="3886200"/>
            <a:ext cx="2209800" cy="2133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5943600" y="4114800"/>
            <a:ext cx="1016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Model</a:t>
            </a: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6858000" y="3048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 flipV="1">
            <a:off x="6096000" y="3124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 flipH="1">
            <a:off x="3200400" y="25908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H="1" flipV="1">
            <a:off x="2743200" y="2971800"/>
            <a:ext cx="2362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6096000" y="4876800"/>
            <a:ext cx="855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r</a:t>
            </a:r>
            <a:r>
              <a:rPr lang="en-US"/>
              <a:t>/V</a:t>
            </a:r>
            <a:r>
              <a:rPr lang="en-US" baseline="-25000"/>
              <a:t>b</a:t>
            </a: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5867400" y="60960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000" y="173038"/>
            <a:ext cx="4525963" cy="6573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6938" y="187325"/>
            <a:ext cx="4379912" cy="6570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EXPANDSHOWBAR" val="Tru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3184</TotalTime>
  <Words>1054</Words>
  <Application>Microsoft Office PowerPoint</Application>
  <PresentationFormat>On-screen Show (4:3)</PresentationFormat>
  <Paragraphs>171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Blank Presentation</vt:lpstr>
      <vt:lpstr>1_Blank Presentation</vt:lpstr>
      <vt:lpstr>3_Blank Presentation</vt:lpstr>
      <vt:lpstr>PowerPoint Presentation</vt:lpstr>
      <vt:lpstr>First Course Design Experience  UMN – Institute of Technology</vt:lpstr>
      <vt:lpstr>PowerPoint Presentation</vt:lpstr>
      <vt:lpstr>Team Member Roles</vt:lpstr>
      <vt:lpstr>PowerPoint Presentation</vt:lpstr>
      <vt:lpstr>PowerPoint Presentation</vt:lpstr>
      <vt:lpstr>Group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Modeling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Karl A Smith</dc:creator>
  <cp:lastModifiedBy>Karl A Smith</cp:lastModifiedBy>
  <cp:revision>60</cp:revision>
  <dcterms:created xsi:type="dcterms:W3CDTF">1998-08-10T21:18:54Z</dcterms:created>
  <dcterms:modified xsi:type="dcterms:W3CDTF">2013-05-27T23:46:34Z</dcterms:modified>
</cp:coreProperties>
</file>