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tags/tag1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3.xml" ContentType="application/vnd.openxmlformats-officedocument.presentationml.tags+xml"/>
  <Override PartName="/ppt/notesSlides/notesSlide34.xml" ContentType="application/vnd.openxmlformats-officedocument.presentationml.notesSlide+xml"/>
  <Override PartName="/ppt/tags/tag14.xml" ContentType="application/vnd.openxmlformats-officedocument.presentationml.tags+xml"/>
  <Override PartName="/ppt/notesSlides/notesSlide35.xml" ContentType="application/vnd.openxmlformats-officedocument.presentationml.notesSlide+xml"/>
  <Override PartName="/ppt/tags/tag1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6.xml" ContentType="application/vnd.openxmlformats-officedocument.presentationml.tags+xml"/>
  <Override PartName="/ppt/notesSlides/notesSlide39.xml" ContentType="application/vnd.openxmlformats-officedocument.presentationml.notesSlide+xml"/>
  <Override PartName="/ppt/tags/tag17.xml" ContentType="application/vnd.openxmlformats-officedocument.presentationml.tags+xml"/>
  <Override PartName="/ppt/notesSlides/notesSlide40.xml" ContentType="application/vnd.openxmlformats-officedocument.presentationml.notesSlide+xml"/>
  <Override PartName="/ppt/tags/tag18.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9.xml" ContentType="application/vnd.openxmlformats-officedocument.presentationml.tags+xml"/>
  <Override PartName="/ppt/notesSlides/notesSlide43.xml" ContentType="application/vnd.openxmlformats-officedocument.presentationml.notesSlide+xml"/>
  <Override PartName="/ppt/tags/tag20.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1.xml" ContentType="application/vnd.openxmlformats-officedocument.presentationml.tags+xml"/>
  <Override PartName="/ppt/notesSlides/notesSlide53.xml" ContentType="application/vnd.openxmlformats-officedocument.presentationml.notesSlide+xml"/>
  <Override PartName="/ppt/tags/tag22.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3.xml" ContentType="application/vnd.openxmlformats-officedocument.presentationml.tags+xml"/>
  <Override PartName="/ppt/notesSlides/notesSlide5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58.xml" ContentType="application/vnd.openxmlformats-officedocument.presentationml.notesSlide+xml"/>
  <Override PartName="/ppt/charts/chart1.xml" ContentType="application/vnd.openxmlformats-officedocument.drawingml.chart+xml"/>
  <Override PartName="/ppt/tags/tag27.xml" ContentType="application/vnd.openxmlformats-officedocument.presentationml.tags+xml"/>
  <Override PartName="/ppt/notesSlides/notesSlide59.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30.xml" ContentType="application/vnd.openxmlformats-officedocument.presentationml.tags+xml"/>
  <Override PartName="/ppt/notesSlides/notesSlide62.xml" ContentType="application/vnd.openxmlformats-officedocument.presentationml.notesSlide+xml"/>
  <Override PartName="/ppt/tags/tag31.xml" ContentType="application/vnd.openxmlformats-officedocument.presentationml.tags+xml"/>
  <Override PartName="/ppt/notesSlides/notesSlide63.xml" ContentType="application/vnd.openxmlformats-officedocument.presentationml.notesSlide+xml"/>
  <Override PartName="/ppt/tags/tag32.xml" ContentType="application/vnd.openxmlformats-officedocument.presentationml.tags+xml"/>
  <Override PartName="/ppt/notesSlides/notesSlide64.xml" ContentType="application/vnd.openxmlformats-officedocument.presentationml.notesSlide+xml"/>
  <Override PartName="/ppt/tags/tag33.xml" ContentType="application/vnd.openxmlformats-officedocument.presentationml.tags+xml"/>
  <Override PartName="/ppt/notesSlides/notesSlide65.xml" ContentType="application/vnd.openxmlformats-officedocument.presentationml.notesSlide+xml"/>
  <Override PartName="/ppt/tags/tag34.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35.xml" ContentType="application/vnd.openxmlformats-officedocument.presentationml.tags+xml"/>
  <Override PartName="/ppt/notesSlides/notesSlide71.xml" ContentType="application/vnd.openxmlformats-officedocument.presentationml.notesSlide+xml"/>
  <Override PartName="/ppt/tags/tag36.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37.xml" ContentType="application/vnd.openxmlformats-officedocument.presentationml.tags+xml"/>
  <Override PartName="/ppt/notesSlides/notesSlide75.xml" ContentType="application/vnd.openxmlformats-officedocument.presentationml.notesSlide+xml"/>
  <Override PartName="/ppt/tags/tag38.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39.xml" ContentType="application/vnd.openxmlformats-officedocument.presentationml.tags+xml"/>
  <Override PartName="/ppt/notesSlides/notesSlide78.xml" ContentType="application/vnd.openxmlformats-officedocument.presentationml.notesSlide+xml"/>
  <Override PartName="/ppt/tags/tag40.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41.xml" ContentType="application/vnd.openxmlformats-officedocument.presentationml.tags+xml"/>
  <Override PartName="/ppt/notesSlides/notesSlide82.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74" r:id="rId1"/>
    <p:sldMasterId id="2147484432" r:id="rId2"/>
    <p:sldMasterId id="2147484453" r:id="rId3"/>
    <p:sldMasterId id="2147484474" r:id="rId4"/>
    <p:sldMasterId id="2147484495" r:id="rId5"/>
    <p:sldMasterId id="2147484507" r:id="rId6"/>
  </p:sldMasterIdLst>
  <p:notesMasterIdLst>
    <p:notesMasterId r:id="rId99"/>
  </p:notesMasterIdLst>
  <p:handoutMasterIdLst>
    <p:handoutMasterId r:id="rId100"/>
  </p:handoutMasterIdLst>
  <p:sldIdLst>
    <p:sldId id="652" r:id="rId7"/>
    <p:sldId id="650" r:id="rId8"/>
    <p:sldId id="431" r:id="rId9"/>
    <p:sldId id="432" r:id="rId10"/>
    <p:sldId id="433" r:id="rId11"/>
    <p:sldId id="434" r:id="rId12"/>
    <p:sldId id="641" r:id="rId13"/>
    <p:sldId id="437" r:id="rId14"/>
    <p:sldId id="442" r:id="rId15"/>
    <p:sldId id="439" r:id="rId16"/>
    <p:sldId id="443" r:id="rId17"/>
    <p:sldId id="444" r:id="rId18"/>
    <p:sldId id="445" r:id="rId19"/>
    <p:sldId id="446" r:id="rId20"/>
    <p:sldId id="447" r:id="rId21"/>
    <p:sldId id="453" r:id="rId22"/>
    <p:sldId id="448" r:id="rId23"/>
    <p:sldId id="535" r:id="rId24"/>
    <p:sldId id="452" r:id="rId25"/>
    <p:sldId id="658" r:id="rId26"/>
    <p:sldId id="456" r:id="rId27"/>
    <p:sldId id="665" r:id="rId28"/>
    <p:sldId id="666" r:id="rId29"/>
    <p:sldId id="457" r:id="rId30"/>
    <p:sldId id="645" r:id="rId31"/>
    <p:sldId id="461" r:id="rId32"/>
    <p:sldId id="458" r:id="rId33"/>
    <p:sldId id="642" r:id="rId34"/>
    <p:sldId id="643" r:id="rId35"/>
    <p:sldId id="644" r:id="rId36"/>
    <p:sldId id="661" r:id="rId37"/>
    <p:sldId id="462" r:id="rId38"/>
    <p:sldId id="463" r:id="rId39"/>
    <p:sldId id="464" r:id="rId40"/>
    <p:sldId id="465" r:id="rId41"/>
    <p:sldId id="466" r:id="rId42"/>
    <p:sldId id="468" r:id="rId43"/>
    <p:sldId id="469" r:id="rId44"/>
    <p:sldId id="472" r:id="rId45"/>
    <p:sldId id="473" r:id="rId46"/>
    <p:sldId id="474" r:id="rId47"/>
    <p:sldId id="646" r:id="rId48"/>
    <p:sldId id="679" r:id="rId49"/>
    <p:sldId id="681" r:id="rId50"/>
    <p:sldId id="684" r:id="rId51"/>
    <p:sldId id="685" r:id="rId52"/>
    <p:sldId id="686" r:id="rId53"/>
    <p:sldId id="687" r:id="rId54"/>
    <p:sldId id="688" r:id="rId55"/>
    <p:sldId id="689" r:id="rId56"/>
    <p:sldId id="690" r:id="rId57"/>
    <p:sldId id="691" r:id="rId58"/>
    <p:sldId id="692" r:id="rId59"/>
    <p:sldId id="693" r:id="rId60"/>
    <p:sldId id="694" r:id="rId61"/>
    <p:sldId id="695" r:id="rId62"/>
    <p:sldId id="696" r:id="rId63"/>
    <p:sldId id="697" r:id="rId64"/>
    <p:sldId id="680" r:id="rId65"/>
    <p:sldId id="718" r:id="rId66"/>
    <p:sldId id="717" r:id="rId67"/>
    <p:sldId id="707" r:id="rId68"/>
    <p:sldId id="708" r:id="rId69"/>
    <p:sldId id="709" r:id="rId70"/>
    <p:sldId id="710" r:id="rId71"/>
    <p:sldId id="711" r:id="rId72"/>
    <p:sldId id="712" r:id="rId73"/>
    <p:sldId id="713" r:id="rId74"/>
    <p:sldId id="669" r:id="rId75"/>
    <p:sldId id="670" r:id="rId76"/>
    <p:sldId id="671" r:id="rId77"/>
    <p:sldId id="672" r:id="rId78"/>
    <p:sldId id="673" r:id="rId79"/>
    <p:sldId id="674" r:id="rId80"/>
    <p:sldId id="675" r:id="rId81"/>
    <p:sldId id="676" r:id="rId82"/>
    <p:sldId id="677" r:id="rId83"/>
    <p:sldId id="678" r:id="rId84"/>
    <p:sldId id="719" r:id="rId85"/>
    <p:sldId id="720" r:id="rId86"/>
    <p:sldId id="721" r:id="rId87"/>
    <p:sldId id="722" r:id="rId88"/>
    <p:sldId id="723" r:id="rId89"/>
    <p:sldId id="724" r:id="rId90"/>
    <p:sldId id="725" r:id="rId91"/>
    <p:sldId id="726" r:id="rId92"/>
    <p:sldId id="727" r:id="rId93"/>
    <p:sldId id="714" r:id="rId94"/>
    <p:sldId id="715" r:id="rId95"/>
    <p:sldId id="716" r:id="rId96"/>
    <p:sldId id="664" r:id="rId97"/>
    <p:sldId id="505" r:id="rId98"/>
  </p:sldIdLst>
  <p:sldSz cx="9144000" cy="6858000" type="screen4x3"/>
  <p:notesSz cx="936942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8510" autoAdjust="0"/>
  </p:normalViewPr>
  <p:slideViewPr>
    <p:cSldViewPr>
      <p:cViewPr varScale="1">
        <p:scale>
          <a:sx n="104" d="100"/>
          <a:sy n="104" d="100"/>
        </p:scale>
        <p:origin x="1824" y="108"/>
      </p:cViewPr>
      <p:guideLst>
        <p:guide orient="horz" pos="2160"/>
        <p:guide pos="2880"/>
      </p:guideLst>
    </p:cSldViewPr>
  </p:slideViewPr>
  <p:notesTextViewPr>
    <p:cViewPr>
      <p:scale>
        <a:sx n="3" d="2"/>
        <a:sy n="3" d="2"/>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hPercent val="100"/>
      <c:rotY val="0"/>
      <c:depthPercent val="100"/>
      <c:rAngAx val="0"/>
      <c:perspective val="60"/>
    </c:view3D>
    <c:floor>
      <c:thickness val="0"/>
      <c:spPr>
        <a:solidFill>
          <a:srgbClr val="C0C0C0"/>
        </a:solidFill>
        <a:ln w="3175">
          <a:solidFill>
            <a:srgbClr val="000000"/>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7.0093457943925198E-3"/>
          <c:y val="3.8690476190476199E-2"/>
          <c:w val="0.95560747663551404"/>
          <c:h val="0.889880952380952"/>
        </c:manualLayout>
      </c:layout>
      <c:bar3DChart>
        <c:barDir val="col"/>
        <c:grouping val="clustered"/>
        <c:varyColors val="1"/>
        <c:ser>
          <c:idx val="0"/>
          <c:order val="0"/>
          <c:tx>
            <c:strRef>
              <c:f>Sheet1!$A$2</c:f>
              <c:strCache>
                <c:ptCount val="1"/>
              </c:strCache>
            </c:strRef>
          </c:tx>
          <c:spPr>
            <a:solidFill>
              <a:srgbClr val="63AAFE"/>
            </a:solidFill>
            <a:ln w="12502">
              <a:solidFill>
                <a:srgbClr val="000000"/>
              </a:solidFill>
              <a:prstDash val="solid"/>
            </a:ln>
          </c:spPr>
          <c:invertIfNegative val="0"/>
          <c:dPt>
            <c:idx val="0"/>
            <c:invertIfNegative val="0"/>
            <c:bubble3D val="0"/>
            <c:spPr>
              <a:solidFill>
                <a:srgbClr val="63AAFE"/>
              </a:solidFill>
              <a:ln w="12502">
                <a:solidFill>
                  <a:srgbClr val="000000"/>
                </a:solidFill>
                <a:prstDash val="solid"/>
              </a:ln>
            </c:spPr>
          </c:dPt>
          <c:dPt>
            <c:idx val="1"/>
            <c:invertIfNegative val="0"/>
            <c:bubble3D val="0"/>
            <c:spPr>
              <a:solidFill>
                <a:srgbClr val="DD2D32"/>
              </a:solidFill>
              <a:ln w="12502">
                <a:solidFill>
                  <a:srgbClr val="000000"/>
                </a:solidFill>
                <a:prstDash val="solid"/>
              </a:ln>
            </c:spPr>
          </c:dPt>
          <c:dPt>
            <c:idx val="2"/>
            <c:invertIfNegative val="0"/>
            <c:bubble3D val="0"/>
            <c:spPr>
              <a:solidFill>
                <a:srgbClr val="FFF58C"/>
              </a:solidFill>
              <a:ln w="12502">
                <a:solidFill>
                  <a:srgbClr val="000000"/>
                </a:solidFill>
                <a:prstDash val="solid"/>
              </a:ln>
            </c:spPr>
          </c:dPt>
          <c:dPt>
            <c:idx val="3"/>
            <c:invertIfNegative val="0"/>
            <c:bubble3D val="0"/>
            <c:spPr>
              <a:solidFill>
                <a:srgbClr val="FF9900"/>
              </a:solidFill>
              <a:ln w="12502">
                <a:solidFill>
                  <a:srgbClr val="000000"/>
                </a:solidFill>
                <a:prstDash val="solid"/>
              </a:ln>
            </c:spPr>
          </c:dPt>
          <c:dPt>
            <c:idx val="4"/>
            <c:invertIfNegative val="0"/>
            <c:bubble3D val="0"/>
            <c:spPr>
              <a:solidFill>
                <a:srgbClr val="4600A5"/>
              </a:solidFill>
              <a:ln w="12502">
                <a:solidFill>
                  <a:srgbClr val="000000"/>
                </a:solidFill>
                <a:prstDash val="solid"/>
              </a:ln>
            </c:spPr>
          </c:dPt>
          <c:dLbls>
            <c:dLbl>
              <c:idx val="0"/>
              <c:layout>
                <c:manualLayout>
                  <c:x val="2.2832347913239501E-2"/>
                  <c:y val="1.3191139569087599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68450539778363E-2"/>
                  <c:y val="1.3191139569087599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5213114443011308E-3"/>
                  <c:y val="1.3191139569087599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5340175088970299E-3"/>
                  <c:y val="1.3191139569087599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45304910015154E-3"/>
                  <c:y val="1.3191139569087599E-3"/>
                </c:manualLayout>
              </c:layout>
              <c:showLegendKey val="0"/>
              <c:showVal val="1"/>
              <c:showCatName val="0"/>
              <c:showSerName val="0"/>
              <c:showPercent val="0"/>
              <c:showBubbleSize val="0"/>
              <c:extLst>
                <c:ext xmlns:c15="http://schemas.microsoft.com/office/drawing/2012/chart" uri="{CE6537A1-D6FC-4f65-9D91-7224C49458BB}"/>
              </c:extLst>
            </c:dLbl>
            <c:spPr>
              <a:noFill/>
              <a:ln w="25003">
                <a:noFill/>
              </a:ln>
            </c:spPr>
            <c:txPr>
              <a:bodyPr/>
              <a:lstStyle/>
              <a:p>
                <a:pPr>
                  <a:defRPr sz="1501" b="1" i="0" u="none" strike="noStrike" baseline="0">
                    <a:solidFill>
                      <a:srgbClr val="000000"/>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Sheet1!$B$1:$F$1</c:f>
              <c:numCache>
                <c:formatCode>##</c:formatCode>
                <c:ptCount val="5"/>
                <c:pt idx="0">
                  <c:v>2</c:v>
                </c:pt>
                <c:pt idx="1">
                  <c:v>3</c:v>
                </c:pt>
                <c:pt idx="2">
                  <c:v>4</c:v>
                </c:pt>
                <c:pt idx="3">
                  <c:v>5</c:v>
                </c:pt>
                <c:pt idx="4">
                  <c:v>6</c:v>
                </c:pt>
              </c:numCache>
            </c:numRef>
          </c:cat>
          <c:val>
            <c:numRef>
              <c:f>Sheet1!$B$2:$F$2</c:f>
              <c:numCache>
                <c:formatCode>0%</c:formatCode>
                <c:ptCount val="5"/>
                <c:pt idx="0">
                  <c:v>0</c:v>
                </c:pt>
                <c:pt idx="1">
                  <c:v>0</c:v>
                </c:pt>
                <c:pt idx="2">
                  <c:v>0</c:v>
                </c:pt>
                <c:pt idx="3">
                  <c:v>0</c:v>
                </c:pt>
                <c:pt idx="4">
                  <c:v>0</c:v>
                </c:pt>
              </c:numCache>
            </c:numRef>
          </c:val>
        </c:ser>
        <c:dLbls>
          <c:showLegendKey val="0"/>
          <c:showVal val="0"/>
          <c:showCatName val="0"/>
          <c:showSerName val="0"/>
          <c:showPercent val="0"/>
          <c:showBubbleSize val="0"/>
        </c:dLbls>
        <c:gapWidth val="150"/>
        <c:shape val="cylinder"/>
        <c:axId val="578789376"/>
        <c:axId val="578789768"/>
        <c:axId val="0"/>
      </c:bar3DChart>
      <c:catAx>
        <c:axId val="578789376"/>
        <c:scaling>
          <c:orientation val="minMax"/>
        </c:scaling>
        <c:delete val="0"/>
        <c:axPos val="b"/>
        <c:numFmt formatCode="##" sourceLinked="1"/>
        <c:majorTickMark val="out"/>
        <c:minorTickMark val="none"/>
        <c:tickLblPos val="low"/>
        <c:spPr>
          <a:ln w="9376">
            <a:noFill/>
          </a:ln>
        </c:spPr>
        <c:txPr>
          <a:bodyPr rot="0" vert="horz"/>
          <a:lstStyle/>
          <a:p>
            <a:pPr>
              <a:defRPr sz="1009" b="1" i="0" u="none" strike="noStrike" baseline="0">
                <a:solidFill>
                  <a:srgbClr val="000000"/>
                </a:solidFill>
                <a:latin typeface="Calibri"/>
                <a:ea typeface="Calibri"/>
                <a:cs typeface="Calibri"/>
              </a:defRPr>
            </a:pPr>
            <a:endParaRPr lang="en-US"/>
          </a:p>
        </c:txPr>
        <c:crossAx val="578789768"/>
        <c:crosses val="autoZero"/>
        <c:auto val="1"/>
        <c:lblAlgn val="ctr"/>
        <c:lblOffset val="100"/>
        <c:tickLblSkip val="1"/>
        <c:tickMarkSkip val="1"/>
        <c:noMultiLvlLbl val="1"/>
      </c:catAx>
      <c:valAx>
        <c:axId val="578789768"/>
        <c:scaling>
          <c:orientation val="minMax"/>
        </c:scaling>
        <c:delete val="0"/>
        <c:axPos val="l"/>
        <c:numFmt formatCode="0%" sourceLinked="1"/>
        <c:majorTickMark val="out"/>
        <c:minorTickMark val="none"/>
        <c:tickLblPos val="none"/>
        <c:spPr>
          <a:ln w="9376">
            <a:noFill/>
          </a:ln>
        </c:spPr>
        <c:crossAx val="578789376"/>
        <c:crosses val="autoZero"/>
        <c:crossBetween val="between"/>
      </c:valAx>
      <c:spPr>
        <a:noFill/>
        <a:ln w="25003">
          <a:noFill/>
        </a:ln>
      </c:spPr>
    </c:plotArea>
    <c:plotVisOnly val="1"/>
    <c:dispBlanksAs val="span"/>
    <c:showDLblsOverMax val="0"/>
  </c:chart>
  <c:spPr>
    <a:noFill/>
    <a:ln>
      <a:noFill/>
    </a:ln>
  </c:spPr>
  <c:txPr>
    <a:bodyPr/>
    <a:lstStyle/>
    <a:p>
      <a:pPr>
        <a:defRPr sz="787" b="1"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558648111332003E-2"/>
          <c:y val="8.3969465648856115E-2"/>
          <c:w val="0.84493041749503606"/>
          <c:h val="0.76335877862595425"/>
        </c:manualLayout>
      </c:layout>
      <c:barChart>
        <c:barDir val="col"/>
        <c:grouping val="clustered"/>
        <c:varyColors val="0"/>
        <c:ser>
          <c:idx val="0"/>
          <c:order val="0"/>
          <c:tx>
            <c:strRef>
              <c:f>Sheet1!$C$5</c:f>
              <c:strCache>
                <c:ptCount val="1"/>
                <c:pt idx="0">
                  <c:v>1</c:v>
                </c:pt>
              </c:strCache>
            </c:strRef>
          </c:tx>
          <c:spPr>
            <a:solidFill>
              <a:srgbClr val="9999FF"/>
            </a:solidFill>
            <a:ln w="20094">
              <a:solidFill>
                <a:srgbClr val="000000"/>
              </a:solidFill>
              <a:prstDash val="solid"/>
            </a:ln>
          </c:spPr>
          <c:invertIfNegative val="0"/>
          <c:cat>
            <c:strRef>
              <c:f>Sheet1!$B$6:$B$8</c:f>
              <c:strCache>
                <c:ptCount val="3"/>
                <c:pt idx="0">
                  <c:v>Q4</c:v>
                </c:pt>
                <c:pt idx="1">
                  <c:v>Q5</c:v>
                </c:pt>
                <c:pt idx="2">
                  <c:v>Q6</c:v>
                </c:pt>
              </c:strCache>
            </c:strRef>
          </c:cat>
          <c:val>
            <c:numRef>
              <c:f>Sheet1!$C$6:$C$8</c:f>
              <c:numCache>
                <c:formatCode>General</c:formatCode>
                <c:ptCount val="3"/>
                <c:pt idx="0">
                  <c:v>0</c:v>
                </c:pt>
                <c:pt idx="1">
                  <c:v>0</c:v>
                </c:pt>
                <c:pt idx="2">
                  <c:v>0</c:v>
                </c:pt>
              </c:numCache>
            </c:numRef>
          </c:val>
        </c:ser>
        <c:ser>
          <c:idx val="1"/>
          <c:order val="1"/>
          <c:tx>
            <c:strRef>
              <c:f>Sheet1!$D$5</c:f>
              <c:strCache>
                <c:ptCount val="1"/>
                <c:pt idx="0">
                  <c:v>2</c:v>
                </c:pt>
              </c:strCache>
            </c:strRef>
          </c:tx>
          <c:spPr>
            <a:solidFill>
              <a:srgbClr val="993366"/>
            </a:solidFill>
            <a:ln w="20094">
              <a:solidFill>
                <a:srgbClr val="000000"/>
              </a:solidFill>
              <a:prstDash val="solid"/>
            </a:ln>
          </c:spPr>
          <c:invertIfNegative val="0"/>
          <c:cat>
            <c:strRef>
              <c:f>Sheet1!$B$6:$B$8</c:f>
              <c:strCache>
                <c:ptCount val="3"/>
                <c:pt idx="0">
                  <c:v>Q4</c:v>
                </c:pt>
                <c:pt idx="1">
                  <c:v>Q5</c:v>
                </c:pt>
                <c:pt idx="2">
                  <c:v>Q6</c:v>
                </c:pt>
              </c:strCache>
            </c:strRef>
          </c:cat>
          <c:val>
            <c:numRef>
              <c:f>Sheet1!$D$6:$D$8</c:f>
              <c:numCache>
                <c:formatCode>General</c:formatCode>
                <c:ptCount val="3"/>
                <c:pt idx="0">
                  <c:v>2</c:v>
                </c:pt>
                <c:pt idx="1">
                  <c:v>0</c:v>
                </c:pt>
                <c:pt idx="2">
                  <c:v>0</c:v>
                </c:pt>
              </c:numCache>
            </c:numRef>
          </c:val>
        </c:ser>
        <c:ser>
          <c:idx val="2"/>
          <c:order val="2"/>
          <c:tx>
            <c:strRef>
              <c:f>Sheet1!$E$5</c:f>
              <c:strCache>
                <c:ptCount val="1"/>
                <c:pt idx="0">
                  <c:v>3</c:v>
                </c:pt>
              </c:strCache>
            </c:strRef>
          </c:tx>
          <c:spPr>
            <a:solidFill>
              <a:srgbClr val="FFFFCC"/>
            </a:solidFill>
            <a:ln w="20094">
              <a:solidFill>
                <a:srgbClr val="000000"/>
              </a:solidFill>
              <a:prstDash val="solid"/>
            </a:ln>
          </c:spPr>
          <c:invertIfNegative val="0"/>
          <c:cat>
            <c:strRef>
              <c:f>Sheet1!$B$6:$B$8</c:f>
              <c:strCache>
                <c:ptCount val="3"/>
                <c:pt idx="0">
                  <c:v>Q4</c:v>
                </c:pt>
                <c:pt idx="1">
                  <c:v>Q5</c:v>
                </c:pt>
                <c:pt idx="2">
                  <c:v>Q6</c:v>
                </c:pt>
              </c:strCache>
            </c:strRef>
          </c:cat>
          <c:val>
            <c:numRef>
              <c:f>Sheet1!$E$6:$E$8</c:f>
              <c:numCache>
                <c:formatCode>General</c:formatCode>
                <c:ptCount val="3"/>
                <c:pt idx="0">
                  <c:v>14</c:v>
                </c:pt>
                <c:pt idx="1">
                  <c:v>1</c:v>
                </c:pt>
                <c:pt idx="2">
                  <c:v>2</c:v>
                </c:pt>
              </c:numCache>
            </c:numRef>
          </c:val>
        </c:ser>
        <c:ser>
          <c:idx val="3"/>
          <c:order val="3"/>
          <c:tx>
            <c:strRef>
              <c:f>Sheet1!$F$5</c:f>
              <c:strCache>
                <c:ptCount val="1"/>
                <c:pt idx="0">
                  <c:v>4</c:v>
                </c:pt>
              </c:strCache>
            </c:strRef>
          </c:tx>
          <c:spPr>
            <a:solidFill>
              <a:srgbClr val="CCFFFF"/>
            </a:solidFill>
            <a:ln w="20094">
              <a:solidFill>
                <a:srgbClr val="000000"/>
              </a:solidFill>
              <a:prstDash val="solid"/>
            </a:ln>
          </c:spPr>
          <c:invertIfNegative val="0"/>
          <c:cat>
            <c:strRef>
              <c:f>Sheet1!$B$6:$B$8</c:f>
              <c:strCache>
                <c:ptCount val="3"/>
                <c:pt idx="0">
                  <c:v>Q4</c:v>
                </c:pt>
                <c:pt idx="1">
                  <c:v>Q5</c:v>
                </c:pt>
                <c:pt idx="2">
                  <c:v>Q6</c:v>
                </c:pt>
              </c:strCache>
            </c:strRef>
          </c:cat>
          <c:val>
            <c:numRef>
              <c:f>Sheet1!$F$6:$F$8</c:f>
              <c:numCache>
                <c:formatCode>General</c:formatCode>
                <c:ptCount val="3"/>
                <c:pt idx="0">
                  <c:v>6</c:v>
                </c:pt>
                <c:pt idx="1">
                  <c:v>7</c:v>
                </c:pt>
                <c:pt idx="2">
                  <c:v>8</c:v>
                </c:pt>
              </c:numCache>
            </c:numRef>
          </c:val>
        </c:ser>
        <c:ser>
          <c:idx val="4"/>
          <c:order val="4"/>
          <c:tx>
            <c:strRef>
              <c:f>Sheet1!$G$5</c:f>
              <c:strCache>
                <c:ptCount val="1"/>
                <c:pt idx="0">
                  <c:v>5</c:v>
                </c:pt>
              </c:strCache>
            </c:strRef>
          </c:tx>
          <c:spPr>
            <a:solidFill>
              <a:srgbClr val="660066"/>
            </a:solidFill>
            <a:ln w="20094">
              <a:solidFill>
                <a:srgbClr val="000000"/>
              </a:solidFill>
              <a:prstDash val="solid"/>
            </a:ln>
          </c:spPr>
          <c:invertIfNegative val="0"/>
          <c:cat>
            <c:strRef>
              <c:f>Sheet1!$B$6:$B$8</c:f>
              <c:strCache>
                <c:ptCount val="3"/>
                <c:pt idx="0">
                  <c:v>Q4</c:v>
                </c:pt>
                <c:pt idx="1">
                  <c:v>Q5</c:v>
                </c:pt>
                <c:pt idx="2">
                  <c:v>Q6</c:v>
                </c:pt>
              </c:strCache>
            </c:strRef>
          </c:cat>
          <c:val>
            <c:numRef>
              <c:f>Sheet1!$G$6:$G$8</c:f>
              <c:numCache>
                <c:formatCode>General</c:formatCode>
                <c:ptCount val="3"/>
                <c:pt idx="0">
                  <c:v>2</c:v>
                </c:pt>
                <c:pt idx="1">
                  <c:v>17</c:v>
                </c:pt>
                <c:pt idx="2">
                  <c:v>15</c:v>
                </c:pt>
              </c:numCache>
            </c:numRef>
          </c:val>
        </c:ser>
        <c:dLbls>
          <c:showLegendKey val="0"/>
          <c:showVal val="0"/>
          <c:showCatName val="0"/>
          <c:showSerName val="0"/>
          <c:showPercent val="0"/>
          <c:showBubbleSize val="0"/>
        </c:dLbls>
        <c:gapWidth val="150"/>
        <c:axId val="578790552"/>
        <c:axId val="578790944"/>
      </c:barChart>
      <c:catAx>
        <c:axId val="578790552"/>
        <c:scaling>
          <c:orientation val="minMax"/>
        </c:scaling>
        <c:delete val="0"/>
        <c:axPos val="b"/>
        <c:numFmt formatCode="General" sourceLinked="1"/>
        <c:majorTickMark val="out"/>
        <c:minorTickMark val="none"/>
        <c:tickLblPos val="nextTo"/>
        <c:spPr>
          <a:ln w="5023">
            <a:solidFill>
              <a:srgbClr val="000000"/>
            </a:solidFill>
            <a:prstDash val="solid"/>
          </a:ln>
        </c:spPr>
        <c:txPr>
          <a:bodyPr rot="0" vert="horz"/>
          <a:lstStyle/>
          <a:p>
            <a:pPr>
              <a:defRPr sz="1503" b="0" i="0" u="none" strike="noStrike" baseline="0">
                <a:solidFill>
                  <a:srgbClr val="000000"/>
                </a:solidFill>
                <a:latin typeface="Arial"/>
                <a:ea typeface="Arial"/>
                <a:cs typeface="Arial"/>
              </a:defRPr>
            </a:pPr>
            <a:endParaRPr lang="en-US"/>
          </a:p>
        </c:txPr>
        <c:crossAx val="578790944"/>
        <c:crosses val="autoZero"/>
        <c:auto val="1"/>
        <c:lblAlgn val="ctr"/>
        <c:lblOffset val="100"/>
        <c:tickLblSkip val="1"/>
        <c:tickMarkSkip val="1"/>
        <c:noMultiLvlLbl val="0"/>
      </c:catAx>
      <c:valAx>
        <c:axId val="578790944"/>
        <c:scaling>
          <c:orientation val="minMax"/>
        </c:scaling>
        <c:delete val="0"/>
        <c:axPos val="l"/>
        <c:majorGridlines>
          <c:spPr>
            <a:ln w="5023">
              <a:solidFill>
                <a:srgbClr val="000000"/>
              </a:solidFill>
              <a:prstDash val="solid"/>
            </a:ln>
          </c:spPr>
        </c:majorGridlines>
        <c:numFmt formatCode="General" sourceLinked="1"/>
        <c:majorTickMark val="out"/>
        <c:minorTickMark val="none"/>
        <c:tickLblPos val="nextTo"/>
        <c:spPr>
          <a:ln w="5023">
            <a:solidFill>
              <a:srgbClr val="000000"/>
            </a:solidFill>
            <a:prstDash val="solid"/>
          </a:ln>
        </c:spPr>
        <c:txPr>
          <a:bodyPr rot="0" vert="horz"/>
          <a:lstStyle/>
          <a:p>
            <a:pPr>
              <a:defRPr sz="1503" b="0" i="0" u="none" strike="noStrike" baseline="0">
                <a:solidFill>
                  <a:srgbClr val="000000"/>
                </a:solidFill>
                <a:latin typeface="Arial"/>
                <a:ea typeface="Arial"/>
                <a:cs typeface="Arial"/>
              </a:defRPr>
            </a:pPr>
            <a:endParaRPr lang="en-US"/>
          </a:p>
        </c:txPr>
        <c:crossAx val="578790552"/>
        <c:crosses val="autoZero"/>
        <c:crossBetween val="between"/>
      </c:valAx>
      <c:spPr>
        <a:solidFill>
          <a:srgbClr val="C0C0C0"/>
        </a:solidFill>
        <a:ln w="20094">
          <a:solidFill>
            <a:srgbClr val="808080"/>
          </a:solidFill>
          <a:prstDash val="solid"/>
        </a:ln>
      </c:spPr>
    </c:plotArea>
    <c:legend>
      <c:legendPos val="r"/>
      <c:layout>
        <c:manualLayout>
          <c:xMode val="edge"/>
          <c:yMode val="edge"/>
          <c:x val="0.93836978131212656"/>
          <c:y val="0.25954198473282442"/>
          <c:w val="5.3677932405566592E-2"/>
          <c:h val="0.40458015267175584"/>
        </c:manualLayout>
      </c:layout>
      <c:overlay val="0"/>
      <c:spPr>
        <a:solidFill>
          <a:srgbClr val="FFFFFF"/>
        </a:solidFill>
        <a:ln w="5023">
          <a:solidFill>
            <a:srgbClr val="000000"/>
          </a:solidFill>
          <a:prstDash val="solid"/>
        </a:ln>
      </c:spPr>
      <c:txPr>
        <a:bodyPr/>
        <a:lstStyle/>
        <a:p>
          <a:pPr>
            <a:defRPr sz="1377"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5023">
      <a:solidFill>
        <a:srgbClr val="000000"/>
      </a:solidFill>
      <a:prstDash val="solid"/>
    </a:ln>
  </c:spPr>
  <c:txPr>
    <a:bodyPr/>
    <a:lstStyle/>
    <a:p>
      <a:pPr>
        <a:defRPr sz="1503" b="0"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61DFC4-CAF4-4BF2-92A0-EB4E7B4B6FF3}" type="doc">
      <dgm:prSet loTypeId="urn:microsoft.com/office/officeart/2005/8/layout/gear1" loCatId="process" qsTypeId="urn:microsoft.com/office/officeart/2005/8/quickstyle/simple5" qsCatId="simple" csTypeId="urn:microsoft.com/office/officeart/2005/8/colors/accent1_1" csCatId="accent1" phldr="1"/>
      <dgm:spPr/>
    </dgm:pt>
    <dgm:pt modelId="{A06CF242-CD7E-4999-8F25-185BFE294682}">
      <dgm:prSet phldrT="[Text]"/>
      <dgm:spPr/>
      <dgm:t>
        <a:bodyPr/>
        <a:lstStyle/>
        <a:p>
          <a:r>
            <a:rPr lang="en-US" b="1" dirty="0" smtClean="0"/>
            <a:t>Understanding By Design</a:t>
          </a:r>
          <a:endParaRPr lang="en-US" b="1" dirty="0"/>
        </a:p>
      </dgm:t>
    </dgm:pt>
    <dgm:pt modelId="{6BCAD4BC-601F-4EDA-B831-09ADA432BBE2}" type="parTrans" cxnId="{8E52836D-F6F9-42B0-8D84-3E52B3E1F5DE}">
      <dgm:prSet/>
      <dgm:spPr/>
      <dgm:t>
        <a:bodyPr/>
        <a:lstStyle/>
        <a:p>
          <a:endParaRPr lang="en-US" b="1"/>
        </a:p>
      </dgm:t>
    </dgm:pt>
    <dgm:pt modelId="{EB422D0F-C252-4A51-B2A0-B88DA3511BE5}" type="sibTrans" cxnId="{8E52836D-F6F9-42B0-8D84-3E52B3E1F5DE}">
      <dgm:prSet/>
      <dgm:spPr/>
      <dgm:t>
        <a:bodyPr/>
        <a:lstStyle/>
        <a:p>
          <a:endParaRPr lang="en-US" b="1" dirty="0"/>
        </a:p>
      </dgm:t>
    </dgm:pt>
    <dgm:pt modelId="{9B6E0C6E-0B4B-4CF2-868C-2AB71D30E75A}">
      <dgm:prSet phldrT="[Text]"/>
      <dgm:spPr/>
      <dgm:t>
        <a:bodyPr/>
        <a:lstStyle/>
        <a:p>
          <a:r>
            <a:rPr lang="en-US" b="1" dirty="0" smtClean="0"/>
            <a:t>How People Learn</a:t>
          </a:r>
          <a:endParaRPr lang="en-US" b="1" dirty="0"/>
        </a:p>
      </dgm:t>
    </dgm:pt>
    <dgm:pt modelId="{73F55E4C-A151-440A-AF3A-F2B60CF1F3E4}" type="parTrans" cxnId="{A81B726A-5F9D-470E-B820-CEE7831C905F}">
      <dgm:prSet/>
      <dgm:spPr/>
      <dgm:t>
        <a:bodyPr/>
        <a:lstStyle/>
        <a:p>
          <a:endParaRPr lang="en-US" b="1"/>
        </a:p>
      </dgm:t>
    </dgm:pt>
    <dgm:pt modelId="{12AB9319-1222-4523-9B1E-AB4EC414CB0A}" type="sibTrans" cxnId="{A81B726A-5F9D-470E-B820-CEE7831C905F}">
      <dgm:prSet/>
      <dgm:spPr/>
      <dgm:t>
        <a:bodyPr/>
        <a:lstStyle/>
        <a:p>
          <a:endParaRPr lang="en-US" b="1" dirty="0"/>
        </a:p>
      </dgm:t>
    </dgm:pt>
    <dgm:pt modelId="{86147A57-5307-4424-9FEA-3CF8552D966F}">
      <dgm:prSet phldrT="[Text]"/>
      <dgm:spPr/>
      <dgm:t>
        <a:bodyPr/>
        <a:lstStyle/>
        <a:p>
          <a:r>
            <a:rPr lang="en-US" b="1" dirty="0" smtClean="0"/>
            <a:t>How Learning  Works</a:t>
          </a:r>
          <a:endParaRPr lang="en-US" b="1" dirty="0"/>
        </a:p>
      </dgm:t>
    </dgm:pt>
    <dgm:pt modelId="{01892153-2EB9-483F-BEEC-07DDA73656BB}" type="parTrans" cxnId="{35B0DD7D-4D00-4CC3-BE07-F025A6F4C524}">
      <dgm:prSet/>
      <dgm:spPr/>
      <dgm:t>
        <a:bodyPr/>
        <a:lstStyle/>
        <a:p>
          <a:endParaRPr lang="en-US" b="1"/>
        </a:p>
      </dgm:t>
    </dgm:pt>
    <dgm:pt modelId="{D88D9EF1-F266-4161-A5FC-B7561FA1C66C}" type="sibTrans" cxnId="{35B0DD7D-4D00-4CC3-BE07-F025A6F4C524}">
      <dgm:prSet/>
      <dgm:spPr/>
      <dgm:t>
        <a:bodyPr/>
        <a:lstStyle/>
        <a:p>
          <a:endParaRPr lang="en-US" b="1" dirty="0"/>
        </a:p>
      </dgm:t>
    </dgm:pt>
    <dgm:pt modelId="{0C67F5AE-655D-4DC1-99F0-D06D181A7124}" type="pres">
      <dgm:prSet presAssocID="{AD61DFC4-CAF4-4BF2-92A0-EB4E7B4B6FF3}" presName="composite" presStyleCnt="0">
        <dgm:presLayoutVars>
          <dgm:chMax val="3"/>
          <dgm:animLvl val="lvl"/>
          <dgm:resizeHandles val="exact"/>
        </dgm:presLayoutVars>
      </dgm:prSet>
      <dgm:spPr/>
    </dgm:pt>
    <dgm:pt modelId="{075A068E-51B7-42BC-885D-AADBD6DE3BCE}" type="pres">
      <dgm:prSet presAssocID="{A06CF242-CD7E-4999-8F25-185BFE294682}" presName="gear1" presStyleLbl="node1" presStyleIdx="0" presStyleCnt="3">
        <dgm:presLayoutVars>
          <dgm:chMax val="1"/>
          <dgm:bulletEnabled val="1"/>
        </dgm:presLayoutVars>
      </dgm:prSet>
      <dgm:spPr/>
      <dgm:t>
        <a:bodyPr/>
        <a:lstStyle/>
        <a:p>
          <a:endParaRPr lang="en-US"/>
        </a:p>
      </dgm:t>
    </dgm:pt>
    <dgm:pt modelId="{21987BF4-0572-4D3A-862C-7684DA7F74F9}" type="pres">
      <dgm:prSet presAssocID="{A06CF242-CD7E-4999-8F25-185BFE294682}" presName="gear1srcNode" presStyleLbl="node1" presStyleIdx="0" presStyleCnt="3"/>
      <dgm:spPr/>
      <dgm:t>
        <a:bodyPr/>
        <a:lstStyle/>
        <a:p>
          <a:endParaRPr lang="en-US"/>
        </a:p>
      </dgm:t>
    </dgm:pt>
    <dgm:pt modelId="{E6F26AB3-4A27-4FEB-8913-DC48B1FA542D}" type="pres">
      <dgm:prSet presAssocID="{A06CF242-CD7E-4999-8F25-185BFE294682}" presName="gear1dstNode" presStyleLbl="node1" presStyleIdx="0" presStyleCnt="3"/>
      <dgm:spPr/>
      <dgm:t>
        <a:bodyPr/>
        <a:lstStyle/>
        <a:p>
          <a:endParaRPr lang="en-US"/>
        </a:p>
      </dgm:t>
    </dgm:pt>
    <dgm:pt modelId="{E933FAE2-BA6C-4D2D-8957-186DB968484E}" type="pres">
      <dgm:prSet presAssocID="{9B6E0C6E-0B4B-4CF2-868C-2AB71D30E75A}" presName="gear2" presStyleLbl="node1" presStyleIdx="1" presStyleCnt="3">
        <dgm:presLayoutVars>
          <dgm:chMax val="1"/>
          <dgm:bulletEnabled val="1"/>
        </dgm:presLayoutVars>
      </dgm:prSet>
      <dgm:spPr/>
      <dgm:t>
        <a:bodyPr/>
        <a:lstStyle/>
        <a:p>
          <a:endParaRPr lang="en-US"/>
        </a:p>
      </dgm:t>
    </dgm:pt>
    <dgm:pt modelId="{B1E6780E-44C8-4FC7-91DF-16349E2260D3}" type="pres">
      <dgm:prSet presAssocID="{9B6E0C6E-0B4B-4CF2-868C-2AB71D30E75A}" presName="gear2srcNode" presStyleLbl="node1" presStyleIdx="1" presStyleCnt="3"/>
      <dgm:spPr/>
      <dgm:t>
        <a:bodyPr/>
        <a:lstStyle/>
        <a:p>
          <a:endParaRPr lang="en-US"/>
        </a:p>
      </dgm:t>
    </dgm:pt>
    <dgm:pt modelId="{DC276EA5-0613-4848-82AC-F8A9339BE523}" type="pres">
      <dgm:prSet presAssocID="{9B6E0C6E-0B4B-4CF2-868C-2AB71D30E75A}" presName="gear2dstNode" presStyleLbl="node1" presStyleIdx="1" presStyleCnt="3"/>
      <dgm:spPr/>
      <dgm:t>
        <a:bodyPr/>
        <a:lstStyle/>
        <a:p>
          <a:endParaRPr lang="en-US"/>
        </a:p>
      </dgm:t>
    </dgm:pt>
    <dgm:pt modelId="{B95F27C2-D15D-4345-A7BC-3158A1BE7C98}" type="pres">
      <dgm:prSet presAssocID="{86147A57-5307-4424-9FEA-3CF8552D966F}" presName="gear3" presStyleLbl="node1" presStyleIdx="2" presStyleCnt="3"/>
      <dgm:spPr/>
      <dgm:t>
        <a:bodyPr/>
        <a:lstStyle/>
        <a:p>
          <a:endParaRPr lang="en-US"/>
        </a:p>
      </dgm:t>
    </dgm:pt>
    <dgm:pt modelId="{8191452E-AA37-4A0D-9FD5-ECF5E5880C02}" type="pres">
      <dgm:prSet presAssocID="{86147A57-5307-4424-9FEA-3CF8552D966F}" presName="gear3tx" presStyleLbl="node1" presStyleIdx="2" presStyleCnt="3">
        <dgm:presLayoutVars>
          <dgm:chMax val="1"/>
          <dgm:bulletEnabled val="1"/>
        </dgm:presLayoutVars>
      </dgm:prSet>
      <dgm:spPr/>
      <dgm:t>
        <a:bodyPr/>
        <a:lstStyle/>
        <a:p>
          <a:endParaRPr lang="en-US"/>
        </a:p>
      </dgm:t>
    </dgm:pt>
    <dgm:pt modelId="{59DE1232-0801-4B0D-8617-87CD1A7E18C9}" type="pres">
      <dgm:prSet presAssocID="{86147A57-5307-4424-9FEA-3CF8552D966F}" presName="gear3srcNode" presStyleLbl="node1" presStyleIdx="2" presStyleCnt="3"/>
      <dgm:spPr/>
      <dgm:t>
        <a:bodyPr/>
        <a:lstStyle/>
        <a:p>
          <a:endParaRPr lang="en-US"/>
        </a:p>
      </dgm:t>
    </dgm:pt>
    <dgm:pt modelId="{6E124B3D-3425-4B2B-8F45-5D4E5286BAB3}" type="pres">
      <dgm:prSet presAssocID="{86147A57-5307-4424-9FEA-3CF8552D966F}" presName="gear3dstNode" presStyleLbl="node1" presStyleIdx="2" presStyleCnt="3"/>
      <dgm:spPr/>
      <dgm:t>
        <a:bodyPr/>
        <a:lstStyle/>
        <a:p>
          <a:endParaRPr lang="en-US"/>
        </a:p>
      </dgm:t>
    </dgm:pt>
    <dgm:pt modelId="{61D32A1E-BE39-4C28-86AD-AB1A518EFB44}" type="pres">
      <dgm:prSet presAssocID="{EB422D0F-C252-4A51-B2A0-B88DA3511BE5}" presName="connector1" presStyleLbl="sibTrans2D1" presStyleIdx="0" presStyleCnt="3"/>
      <dgm:spPr/>
      <dgm:t>
        <a:bodyPr/>
        <a:lstStyle/>
        <a:p>
          <a:endParaRPr lang="en-US"/>
        </a:p>
      </dgm:t>
    </dgm:pt>
    <dgm:pt modelId="{AF2405AA-0731-4B24-95E7-476047DCDA8F}" type="pres">
      <dgm:prSet presAssocID="{12AB9319-1222-4523-9B1E-AB4EC414CB0A}" presName="connector2" presStyleLbl="sibTrans2D1" presStyleIdx="1" presStyleCnt="3"/>
      <dgm:spPr/>
      <dgm:t>
        <a:bodyPr/>
        <a:lstStyle/>
        <a:p>
          <a:endParaRPr lang="en-US"/>
        </a:p>
      </dgm:t>
    </dgm:pt>
    <dgm:pt modelId="{49D0F5A1-4106-449F-9007-E8B1823DA27F}" type="pres">
      <dgm:prSet presAssocID="{D88D9EF1-F266-4161-A5FC-B7561FA1C66C}" presName="connector3" presStyleLbl="sibTrans2D1" presStyleIdx="2" presStyleCnt="3"/>
      <dgm:spPr/>
      <dgm:t>
        <a:bodyPr/>
        <a:lstStyle/>
        <a:p>
          <a:endParaRPr lang="en-US"/>
        </a:p>
      </dgm:t>
    </dgm:pt>
  </dgm:ptLst>
  <dgm:cxnLst>
    <dgm:cxn modelId="{0416F8E4-8C79-4F19-AFBA-454F3B170B84}" type="presOf" srcId="{A06CF242-CD7E-4999-8F25-185BFE294682}" destId="{21987BF4-0572-4D3A-862C-7684DA7F74F9}" srcOrd="1" destOrd="0" presId="urn:microsoft.com/office/officeart/2005/8/layout/gear1"/>
    <dgm:cxn modelId="{24983AE6-3479-49D7-9B2A-CC800C58E3B3}" type="presOf" srcId="{86147A57-5307-4424-9FEA-3CF8552D966F}" destId="{B95F27C2-D15D-4345-A7BC-3158A1BE7C98}" srcOrd="0" destOrd="0" presId="urn:microsoft.com/office/officeart/2005/8/layout/gear1"/>
    <dgm:cxn modelId="{35B0DD7D-4D00-4CC3-BE07-F025A6F4C524}" srcId="{AD61DFC4-CAF4-4BF2-92A0-EB4E7B4B6FF3}" destId="{86147A57-5307-4424-9FEA-3CF8552D966F}" srcOrd="2" destOrd="0" parTransId="{01892153-2EB9-483F-BEEC-07DDA73656BB}" sibTransId="{D88D9EF1-F266-4161-A5FC-B7561FA1C66C}"/>
    <dgm:cxn modelId="{AADAD1E0-6320-4C7F-AD72-E15988E4F52E}" type="presOf" srcId="{12AB9319-1222-4523-9B1E-AB4EC414CB0A}" destId="{AF2405AA-0731-4B24-95E7-476047DCDA8F}" srcOrd="0" destOrd="0" presId="urn:microsoft.com/office/officeart/2005/8/layout/gear1"/>
    <dgm:cxn modelId="{DB9B46F7-567F-464A-9A97-A13FF7AF8A47}" type="presOf" srcId="{A06CF242-CD7E-4999-8F25-185BFE294682}" destId="{E6F26AB3-4A27-4FEB-8913-DC48B1FA542D}" srcOrd="2" destOrd="0" presId="urn:microsoft.com/office/officeart/2005/8/layout/gear1"/>
    <dgm:cxn modelId="{2F48C235-89A0-4DED-8A39-553F7F4FDD04}" type="presOf" srcId="{86147A57-5307-4424-9FEA-3CF8552D966F}" destId="{8191452E-AA37-4A0D-9FD5-ECF5E5880C02}" srcOrd="1" destOrd="0" presId="urn:microsoft.com/office/officeart/2005/8/layout/gear1"/>
    <dgm:cxn modelId="{B6C06D8D-AF6B-489F-818E-EA219978E9D0}" type="presOf" srcId="{9B6E0C6E-0B4B-4CF2-868C-2AB71D30E75A}" destId="{B1E6780E-44C8-4FC7-91DF-16349E2260D3}" srcOrd="1" destOrd="0" presId="urn:microsoft.com/office/officeart/2005/8/layout/gear1"/>
    <dgm:cxn modelId="{33FCFDDA-E18D-4A22-AB9A-9C02750D07A7}" type="presOf" srcId="{9B6E0C6E-0B4B-4CF2-868C-2AB71D30E75A}" destId="{DC276EA5-0613-4848-82AC-F8A9339BE523}" srcOrd="2" destOrd="0" presId="urn:microsoft.com/office/officeart/2005/8/layout/gear1"/>
    <dgm:cxn modelId="{5C62C5BE-E929-41D4-A55B-672A8BD43A89}" type="presOf" srcId="{D88D9EF1-F266-4161-A5FC-B7561FA1C66C}" destId="{49D0F5A1-4106-449F-9007-E8B1823DA27F}" srcOrd="0" destOrd="0" presId="urn:microsoft.com/office/officeart/2005/8/layout/gear1"/>
    <dgm:cxn modelId="{243C3DE4-3B57-47F0-BB1C-E2489D6D969F}" type="presOf" srcId="{86147A57-5307-4424-9FEA-3CF8552D966F}" destId="{59DE1232-0801-4B0D-8617-87CD1A7E18C9}" srcOrd="2" destOrd="0" presId="urn:microsoft.com/office/officeart/2005/8/layout/gear1"/>
    <dgm:cxn modelId="{A81B726A-5F9D-470E-B820-CEE7831C905F}" srcId="{AD61DFC4-CAF4-4BF2-92A0-EB4E7B4B6FF3}" destId="{9B6E0C6E-0B4B-4CF2-868C-2AB71D30E75A}" srcOrd="1" destOrd="0" parTransId="{73F55E4C-A151-440A-AF3A-F2B60CF1F3E4}" sibTransId="{12AB9319-1222-4523-9B1E-AB4EC414CB0A}"/>
    <dgm:cxn modelId="{E0C16932-22DC-4480-A905-C04EEB78A485}" type="presOf" srcId="{9B6E0C6E-0B4B-4CF2-868C-2AB71D30E75A}" destId="{E933FAE2-BA6C-4D2D-8957-186DB968484E}" srcOrd="0" destOrd="0" presId="urn:microsoft.com/office/officeart/2005/8/layout/gear1"/>
    <dgm:cxn modelId="{7E70C57A-AE3B-41A3-9944-22C6994BCCDC}" type="presOf" srcId="{A06CF242-CD7E-4999-8F25-185BFE294682}" destId="{075A068E-51B7-42BC-885D-AADBD6DE3BCE}" srcOrd="0" destOrd="0" presId="urn:microsoft.com/office/officeart/2005/8/layout/gear1"/>
    <dgm:cxn modelId="{8E52836D-F6F9-42B0-8D84-3E52B3E1F5DE}" srcId="{AD61DFC4-CAF4-4BF2-92A0-EB4E7B4B6FF3}" destId="{A06CF242-CD7E-4999-8F25-185BFE294682}" srcOrd="0" destOrd="0" parTransId="{6BCAD4BC-601F-4EDA-B831-09ADA432BBE2}" sibTransId="{EB422D0F-C252-4A51-B2A0-B88DA3511BE5}"/>
    <dgm:cxn modelId="{02EE0053-0101-4399-A2EB-F283A86B266C}" type="presOf" srcId="{86147A57-5307-4424-9FEA-3CF8552D966F}" destId="{6E124B3D-3425-4B2B-8F45-5D4E5286BAB3}" srcOrd="3" destOrd="0" presId="urn:microsoft.com/office/officeart/2005/8/layout/gear1"/>
    <dgm:cxn modelId="{8C6A77C1-2FB1-4A24-874D-73353ADDC510}" type="presOf" srcId="{EB422D0F-C252-4A51-B2A0-B88DA3511BE5}" destId="{61D32A1E-BE39-4C28-86AD-AB1A518EFB44}" srcOrd="0" destOrd="0" presId="urn:microsoft.com/office/officeart/2005/8/layout/gear1"/>
    <dgm:cxn modelId="{E9F65DA2-20BD-46F7-A55E-F008F614D4B6}" type="presOf" srcId="{AD61DFC4-CAF4-4BF2-92A0-EB4E7B4B6FF3}" destId="{0C67F5AE-655D-4DC1-99F0-D06D181A7124}" srcOrd="0" destOrd="0" presId="urn:microsoft.com/office/officeart/2005/8/layout/gear1"/>
    <dgm:cxn modelId="{C9CDBF89-069E-4E6D-A8A6-C9FF490D9BE9}" type="presParOf" srcId="{0C67F5AE-655D-4DC1-99F0-D06D181A7124}" destId="{075A068E-51B7-42BC-885D-AADBD6DE3BCE}" srcOrd="0" destOrd="0" presId="urn:microsoft.com/office/officeart/2005/8/layout/gear1"/>
    <dgm:cxn modelId="{1B9AB3CC-855E-4FDC-924A-8A13A2088F39}" type="presParOf" srcId="{0C67F5AE-655D-4DC1-99F0-D06D181A7124}" destId="{21987BF4-0572-4D3A-862C-7684DA7F74F9}" srcOrd="1" destOrd="0" presId="urn:microsoft.com/office/officeart/2005/8/layout/gear1"/>
    <dgm:cxn modelId="{F0FC661F-C214-44FD-A9CB-7191AACD61DC}" type="presParOf" srcId="{0C67F5AE-655D-4DC1-99F0-D06D181A7124}" destId="{E6F26AB3-4A27-4FEB-8913-DC48B1FA542D}" srcOrd="2" destOrd="0" presId="urn:microsoft.com/office/officeart/2005/8/layout/gear1"/>
    <dgm:cxn modelId="{ECC0AA14-C425-4987-85D4-DA0D3E9261D2}" type="presParOf" srcId="{0C67F5AE-655D-4DC1-99F0-D06D181A7124}" destId="{E933FAE2-BA6C-4D2D-8957-186DB968484E}" srcOrd="3" destOrd="0" presId="urn:microsoft.com/office/officeart/2005/8/layout/gear1"/>
    <dgm:cxn modelId="{DE40E689-681F-4DE6-B886-1F2C75061BAF}" type="presParOf" srcId="{0C67F5AE-655D-4DC1-99F0-D06D181A7124}" destId="{B1E6780E-44C8-4FC7-91DF-16349E2260D3}" srcOrd="4" destOrd="0" presId="urn:microsoft.com/office/officeart/2005/8/layout/gear1"/>
    <dgm:cxn modelId="{9F33757B-AF1F-4E6B-B4EA-FA4352FDDA4A}" type="presParOf" srcId="{0C67F5AE-655D-4DC1-99F0-D06D181A7124}" destId="{DC276EA5-0613-4848-82AC-F8A9339BE523}" srcOrd="5" destOrd="0" presId="urn:microsoft.com/office/officeart/2005/8/layout/gear1"/>
    <dgm:cxn modelId="{D77CC9DC-0DA3-49A8-B409-1CA43AC75AFA}" type="presParOf" srcId="{0C67F5AE-655D-4DC1-99F0-D06D181A7124}" destId="{B95F27C2-D15D-4345-A7BC-3158A1BE7C98}" srcOrd="6" destOrd="0" presId="urn:microsoft.com/office/officeart/2005/8/layout/gear1"/>
    <dgm:cxn modelId="{9F5C0C79-D16A-4DB7-9068-704F93414B2B}" type="presParOf" srcId="{0C67F5AE-655D-4DC1-99F0-D06D181A7124}" destId="{8191452E-AA37-4A0D-9FD5-ECF5E5880C02}" srcOrd="7" destOrd="0" presId="urn:microsoft.com/office/officeart/2005/8/layout/gear1"/>
    <dgm:cxn modelId="{8EB077FB-55AD-47A3-B4B4-C38392ADCC0D}" type="presParOf" srcId="{0C67F5AE-655D-4DC1-99F0-D06D181A7124}" destId="{59DE1232-0801-4B0D-8617-87CD1A7E18C9}" srcOrd="8" destOrd="0" presId="urn:microsoft.com/office/officeart/2005/8/layout/gear1"/>
    <dgm:cxn modelId="{CABD4813-5D10-4210-B3CC-741E9AA9BF9F}" type="presParOf" srcId="{0C67F5AE-655D-4DC1-99F0-D06D181A7124}" destId="{6E124B3D-3425-4B2B-8F45-5D4E5286BAB3}" srcOrd="9" destOrd="0" presId="urn:microsoft.com/office/officeart/2005/8/layout/gear1"/>
    <dgm:cxn modelId="{38E30956-1C15-4CF5-8A8B-6095D2407194}" type="presParOf" srcId="{0C67F5AE-655D-4DC1-99F0-D06D181A7124}" destId="{61D32A1E-BE39-4C28-86AD-AB1A518EFB44}" srcOrd="10" destOrd="0" presId="urn:microsoft.com/office/officeart/2005/8/layout/gear1"/>
    <dgm:cxn modelId="{D6C9B94D-C7EC-4550-97A6-C99FE66B110B}" type="presParOf" srcId="{0C67F5AE-655D-4DC1-99F0-D06D181A7124}" destId="{AF2405AA-0731-4B24-95E7-476047DCDA8F}" srcOrd="11" destOrd="0" presId="urn:microsoft.com/office/officeart/2005/8/layout/gear1"/>
    <dgm:cxn modelId="{9582151A-FB06-46F3-BB10-684CE69A07BA}" type="presParOf" srcId="{0C67F5AE-655D-4DC1-99F0-D06D181A7124}" destId="{49D0F5A1-4106-449F-9007-E8B1823DA27F}"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7979DB-59D5-4B82-B18E-23E9D82FEEDE}" type="doc">
      <dgm:prSet loTypeId="urn:microsoft.com/office/officeart/2005/8/layout/equation2" loCatId="process" qsTypeId="urn:microsoft.com/office/officeart/2005/8/quickstyle/simple4" qsCatId="simple" csTypeId="urn:microsoft.com/office/officeart/2005/8/colors/accent2_1" csCatId="accent2" phldr="1"/>
      <dgm:spPr/>
      <dgm:t>
        <a:bodyPr/>
        <a:lstStyle/>
        <a:p>
          <a:endParaRPr lang="en-US"/>
        </a:p>
      </dgm:t>
    </dgm:pt>
    <dgm:pt modelId="{D3FB822F-2598-451D-B37F-B8AC49A037BD}">
      <dgm:prSet phldrT="[Text]" custT="1"/>
      <dgm:spPr/>
      <dgm:t>
        <a:bodyPr/>
        <a:lstStyle/>
        <a:p>
          <a:r>
            <a:rPr lang="en-US" sz="1400" b="1" dirty="0" smtClean="0"/>
            <a:t>Identify the Desired Results</a:t>
          </a:r>
          <a:endParaRPr lang="en-US" sz="1400" b="1" dirty="0"/>
        </a:p>
      </dgm:t>
    </dgm:pt>
    <dgm:pt modelId="{F4672672-97B3-48E9-8982-6D174BCDB1D7}" type="parTrans" cxnId="{3E3EE40E-068F-4434-BC42-A100FAB8C65F}">
      <dgm:prSet/>
      <dgm:spPr/>
      <dgm:t>
        <a:bodyPr/>
        <a:lstStyle/>
        <a:p>
          <a:endParaRPr lang="en-US"/>
        </a:p>
      </dgm:t>
    </dgm:pt>
    <dgm:pt modelId="{FF24BD39-2A93-446D-82D1-338B60C63196}" type="sibTrans" cxnId="{3E3EE40E-068F-4434-BC42-A100FAB8C65F}">
      <dgm:prSet/>
      <dgm:spPr/>
      <dgm:t>
        <a:bodyPr/>
        <a:lstStyle/>
        <a:p>
          <a:endParaRPr lang="en-US" dirty="0"/>
        </a:p>
      </dgm:t>
    </dgm:pt>
    <dgm:pt modelId="{99FE3FC5-C866-4BAA-91A9-77E61D46EA39}">
      <dgm:prSet phldrT="[Text]" custT="1"/>
      <dgm:spPr/>
      <dgm:t>
        <a:bodyPr/>
        <a:lstStyle/>
        <a:p>
          <a:r>
            <a:rPr lang="en-US" sz="1400" b="1" dirty="0" smtClean="0"/>
            <a:t>Determine Acceptable Evidence</a:t>
          </a:r>
          <a:endParaRPr lang="en-US" sz="1400" b="1" dirty="0"/>
        </a:p>
      </dgm:t>
    </dgm:pt>
    <dgm:pt modelId="{05773E39-6710-4B96-8CF1-9B896C4F2C65}" type="parTrans" cxnId="{9512C052-07ED-4780-8700-4CB93A477280}">
      <dgm:prSet/>
      <dgm:spPr/>
      <dgm:t>
        <a:bodyPr/>
        <a:lstStyle/>
        <a:p>
          <a:endParaRPr lang="en-US"/>
        </a:p>
      </dgm:t>
    </dgm:pt>
    <dgm:pt modelId="{6C1CB649-2674-44AD-8A90-E590A086FE25}" type="sibTrans" cxnId="{9512C052-07ED-4780-8700-4CB93A477280}">
      <dgm:prSet/>
      <dgm:spPr/>
      <dgm:t>
        <a:bodyPr/>
        <a:lstStyle/>
        <a:p>
          <a:endParaRPr lang="en-US" dirty="0"/>
        </a:p>
      </dgm:t>
    </dgm:pt>
    <dgm:pt modelId="{437918D4-0CA9-477B-A9D0-04388C65BB7C}">
      <dgm:prSet phldrT="[Text]"/>
      <dgm:spPr/>
      <dgm:t>
        <a:bodyPr/>
        <a:lstStyle/>
        <a:p>
          <a:r>
            <a:rPr lang="en-US" dirty="0" smtClean="0"/>
            <a:t>Learning Activities Aligned</a:t>
          </a:r>
          <a:endParaRPr lang="en-US" dirty="0"/>
        </a:p>
      </dgm:t>
    </dgm:pt>
    <dgm:pt modelId="{9AA80683-94E4-4C59-8926-ABEE5354A3A6}" type="parTrans" cxnId="{09637EAA-4E67-4B5E-AA60-AE8EE803055A}">
      <dgm:prSet/>
      <dgm:spPr/>
      <dgm:t>
        <a:bodyPr/>
        <a:lstStyle/>
        <a:p>
          <a:endParaRPr lang="en-US"/>
        </a:p>
      </dgm:t>
    </dgm:pt>
    <dgm:pt modelId="{0FEFE68E-85A0-42B7-BB15-1AA08C7EE9A1}" type="sibTrans" cxnId="{09637EAA-4E67-4B5E-AA60-AE8EE803055A}">
      <dgm:prSet/>
      <dgm:spPr/>
      <dgm:t>
        <a:bodyPr/>
        <a:lstStyle/>
        <a:p>
          <a:endParaRPr lang="en-US"/>
        </a:p>
      </dgm:t>
    </dgm:pt>
    <dgm:pt modelId="{23547E05-9593-4873-880E-31DA5101EA0C}">
      <dgm:prSet phldrT="[Text]"/>
      <dgm:spPr/>
      <dgm:t>
        <a:bodyPr/>
        <a:lstStyle/>
        <a:p>
          <a:r>
            <a:rPr lang="en-US" b="1" dirty="0" smtClean="0"/>
            <a:t>Plan Learning Experience</a:t>
          </a:r>
          <a:endParaRPr lang="en-US" b="1" dirty="0"/>
        </a:p>
      </dgm:t>
    </dgm:pt>
    <dgm:pt modelId="{CAB39730-B94F-4691-A5AF-F1F7031676F0}" type="parTrans" cxnId="{960F59C1-CF0B-4B0E-A6FD-5B50C8AD3A3C}">
      <dgm:prSet/>
      <dgm:spPr/>
      <dgm:t>
        <a:bodyPr/>
        <a:lstStyle/>
        <a:p>
          <a:endParaRPr lang="en-US"/>
        </a:p>
      </dgm:t>
    </dgm:pt>
    <dgm:pt modelId="{8D784C1D-3139-451B-BFC3-CFDC237CC0DC}" type="sibTrans" cxnId="{960F59C1-CF0B-4B0E-A6FD-5B50C8AD3A3C}">
      <dgm:prSet/>
      <dgm:spPr/>
      <dgm:t>
        <a:bodyPr/>
        <a:lstStyle/>
        <a:p>
          <a:endParaRPr lang="en-US" dirty="0"/>
        </a:p>
      </dgm:t>
    </dgm:pt>
    <dgm:pt modelId="{AC19351E-F514-4A03-A6D1-7E8A1F82A96D}" type="pres">
      <dgm:prSet presAssocID="{8A7979DB-59D5-4B82-B18E-23E9D82FEEDE}" presName="Name0" presStyleCnt="0">
        <dgm:presLayoutVars>
          <dgm:dir/>
          <dgm:resizeHandles val="exact"/>
        </dgm:presLayoutVars>
      </dgm:prSet>
      <dgm:spPr/>
      <dgm:t>
        <a:bodyPr/>
        <a:lstStyle/>
        <a:p>
          <a:endParaRPr lang="en-US"/>
        </a:p>
      </dgm:t>
    </dgm:pt>
    <dgm:pt modelId="{8E8F1A1E-F9C1-4C5F-B64A-50FC666CDA55}" type="pres">
      <dgm:prSet presAssocID="{8A7979DB-59D5-4B82-B18E-23E9D82FEEDE}" presName="vNodes" presStyleCnt="0"/>
      <dgm:spPr/>
      <dgm:t>
        <a:bodyPr/>
        <a:lstStyle/>
        <a:p>
          <a:endParaRPr lang="en-US"/>
        </a:p>
      </dgm:t>
    </dgm:pt>
    <dgm:pt modelId="{4D0316F8-AC09-44ED-9414-67338438903D}" type="pres">
      <dgm:prSet presAssocID="{D3FB822F-2598-451D-B37F-B8AC49A037BD}" presName="node" presStyleLbl="node1" presStyleIdx="0" presStyleCnt="4" custScaleX="137196" custLinFactNeighborX="2368">
        <dgm:presLayoutVars>
          <dgm:bulletEnabled val="1"/>
        </dgm:presLayoutVars>
      </dgm:prSet>
      <dgm:spPr/>
      <dgm:t>
        <a:bodyPr/>
        <a:lstStyle/>
        <a:p>
          <a:endParaRPr lang="en-US"/>
        </a:p>
      </dgm:t>
    </dgm:pt>
    <dgm:pt modelId="{83E60AD8-3CCF-4B2F-A27D-D4880587FEE4}" type="pres">
      <dgm:prSet presAssocID="{FF24BD39-2A93-446D-82D1-338B60C63196}" presName="spacerT" presStyleCnt="0"/>
      <dgm:spPr/>
      <dgm:t>
        <a:bodyPr/>
        <a:lstStyle/>
        <a:p>
          <a:endParaRPr lang="en-US"/>
        </a:p>
      </dgm:t>
    </dgm:pt>
    <dgm:pt modelId="{D8CD02D5-A3CA-451E-B62A-752D05B4A677}" type="pres">
      <dgm:prSet presAssocID="{FF24BD39-2A93-446D-82D1-338B60C63196}" presName="sibTrans" presStyleLbl="sibTrans2D1" presStyleIdx="0" presStyleCnt="3"/>
      <dgm:spPr/>
      <dgm:t>
        <a:bodyPr/>
        <a:lstStyle/>
        <a:p>
          <a:endParaRPr lang="en-US"/>
        </a:p>
      </dgm:t>
    </dgm:pt>
    <dgm:pt modelId="{6EE32133-72CD-4A49-8BCF-D68F0C28155A}" type="pres">
      <dgm:prSet presAssocID="{FF24BD39-2A93-446D-82D1-338B60C63196}" presName="spacerB" presStyleCnt="0"/>
      <dgm:spPr/>
      <dgm:t>
        <a:bodyPr/>
        <a:lstStyle/>
        <a:p>
          <a:endParaRPr lang="en-US"/>
        </a:p>
      </dgm:t>
    </dgm:pt>
    <dgm:pt modelId="{BD719348-4D05-4D0D-B375-2B6E52ADDA48}" type="pres">
      <dgm:prSet presAssocID="{99FE3FC5-C866-4BAA-91A9-77E61D46EA39}" presName="node" presStyleLbl="node1" presStyleIdx="1" presStyleCnt="4" custScaleX="141931">
        <dgm:presLayoutVars>
          <dgm:bulletEnabled val="1"/>
        </dgm:presLayoutVars>
      </dgm:prSet>
      <dgm:spPr/>
      <dgm:t>
        <a:bodyPr/>
        <a:lstStyle/>
        <a:p>
          <a:endParaRPr lang="en-US"/>
        </a:p>
      </dgm:t>
    </dgm:pt>
    <dgm:pt modelId="{D2F54DB0-8AC9-4BEB-966D-5BF8E968715F}" type="pres">
      <dgm:prSet presAssocID="{6C1CB649-2674-44AD-8A90-E590A086FE25}" presName="spacerT" presStyleCnt="0"/>
      <dgm:spPr/>
      <dgm:t>
        <a:bodyPr/>
        <a:lstStyle/>
        <a:p>
          <a:endParaRPr lang="en-US"/>
        </a:p>
      </dgm:t>
    </dgm:pt>
    <dgm:pt modelId="{F3955D89-048B-41A3-88E4-D4EDA433A1E3}" type="pres">
      <dgm:prSet presAssocID="{6C1CB649-2674-44AD-8A90-E590A086FE25}" presName="sibTrans" presStyleLbl="sibTrans2D1" presStyleIdx="1" presStyleCnt="3"/>
      <dgm:spPr/>
      <dgm:t>
        <a:bodyPr/>
        <a:lstStyle/>
        <a:p>
          <a:endParaRPr lang="en-US"/>
        </a:p>
      </dgm:t>
    </dgm:pt>
    <dgm:pt modelId="{480E31A8-F4A1-42B5-B3A8-A0E275F43B68}" type="pres">
      <dgm:prSet presAssocID="{6C1CB649-2674-44AD-8A90-E590A086FE25}" presName="spacerB" presStyleCnt="0"/>
      <dgm:spPr/>
      <dgm:t>
        <a:bodyPr/>
        <a:lstStyle/>
        <a:p>
          <a:endParaRPr lang="en-US"/>
        </a:p>
      </dgm:t>
    </dgm:pt>
    <dgm:pt modelId="{97B8F26F-AA8E-4C87-80ED-EB4F416AF905}" type="pres">
      <dgm:prSet presAssocID="{23547E05-9593-4873-880E-31DA5101EA0C}" presName="node" presStyleLbl="node1" presStyleIdx="2" presStyleCnt="4" custScaleX="127724">
        <dgm:presLayoutVars>
          <dgm:bulletEnabled val="1"/>
        </dgm:presLayoutVars>
      </dgm:prSet>
      <dgm:spPr/>
      <dgm:t>
        <a:bodyPr/>
        <a:lstStyle/>
        <a:p>
          <a:endParaRPr lang="en-US"/>
        </a:p>
      </dgm:t>
    </dgm:pt>
    <dgm:pt modelId="{2A959E78-8054-4117-9D4B-4A8E1235AA3D}" type="pres">
      <dgm:prSet presAssocID="{8A7979DB-59D5-4B82-B18E-23E9D82FEEDE}" presName="sibTransLast" presStyleLbl="sibTrans2D1" presStyleIdx="2" presStyleCnt="3"/>
      <dgm:spPr/>
      <dgm:t>
        <a:bodyPr/>
        <a:lstStyle/>
        <a:p>
          <a:endParaRPr lang="en-US"/>
        </a:p>
      </dgm:t>
    </dgm:pt>
    <dgm:pt modelId="{033CB5F3-B0F0-4B95-986F-A469B3715EF4}" type="pres">
      <dgm:prSet presAssocID="{8A7979DB-59D5-4B82-B18E-23E9D82FEEDE}" presName="connectorText" presStyleLbl="sibTrans2D1" presStyleIdx="2" presStyleCnt="3"/>
      <dgm:spPr/>
      <dgm:t>
        <a:bodyPr/>
        <a:lstStyle/>
        <a:p>
          <a:endParaRPr lang="en-US"/>
        </a:p>
      </dgm:t>
    </dgm:pt>
    <dgm:pt modelId="{258E33C9-A44F-45D4-8B1E-9FA45D38DB72}" type="pres">
      <dgm:prSet presAssocID="{8A7979DB-59D5-4B82-B18E-23E9D82FEEDE}" presName="lastNode" presStyleLbl="node1" presStyleIdx="3" presStyleCnt="4">
        <dgm:presLayoutVars>
          <dgm:bulletEnabled val="1"/>
        </dgm:presLayoutVars>
      </dgm:prSet>
      <dgm:spPr/>
      <dgm:t>
        <a:bodyPr/>
        <a:lstStyle/>
        <a:p>
          <a:endParaRPr lang="en-US"/>
        </a:p>
      </dgm:t>
    </dgm:pt>
  </dgm:ptLst>
  <dgm:cxnLst>
    <dgm:cxn modelId="{63115E95-004C-4805-927E-0260AA10906B}" type="presOf" srcId="{6C1CB649-2674-44AD-8A90-E590A086FE25}" destId="{F3955D89-048B-41A3-88E4-D4EDA433A1E3}" srcOrd="0" destOrd="0" presId="urn:microsoft.com/office/officeart/2005/8/layout/equation2"/>
    <dgm:cxn modelId="{7DDDBE27-B5C7-4623-B2C7-785539178F29}" type="presOf" srcId="{23547E05-9593-4873-880E-31DA5101EA0C}" destId="{97B8F26F-AA8E-4C87-80ED-EB4F416AF905}" srcOrd="0" destOrd="0" presId="urn:microsoft.com/office/officeart/2005/8/layout/equation2"/>
    <dgm:cxn modelId="{1F65F7BB-A5F2-4B94-A0FD-115D99220B9D}" type="presOf" srcId="{8D784C1D-3139-451B-BFC3-CFDC237CC0DC}" destId="{033CB5F3-B0F0-4B95-986F-A469B3715EF4}" srcOrd="1" destOrd="0" presId="urn:microsoft.com/office/officeart/2005/8/layout/equation2"/>
    <dgm:cxn modelId="{2EE6B300-DA44-4354-9F0B-A56913BA1EF9}" type="presOf" srcId="{437918D4-0CA9-477B-A9D0-04388C65BB7C}" destId="{258E33C9-A44F-45D4-8B1E-9FA45D38DB72}" srcOrd="0" destOrd="0" presId="urn:microsoft.com/office/officeart/2005/8/layout/equation2"/>
    <dgm:cxn modelId="{F0C1695B-1E7E-48C6-82E5-3D7087E8D810}" type="presOf" srcId="{D3FB822F-2598-451D-B37F-B8AC49A037BD}" destId="{4D0316F8-AC09-44ED-9414-67338438903D}" srcOrd="0" destOrd="0" presId="urn:microsoft.com/office/officeart/2005/8/layout/equation2"/>
    <dgm:cxn modelId="{D1561870-D56B-455F-AB10-63F3605A1207}" type="presOf" srcId="{99FE3FC5-C866-4BAA-91A9-77E61D46EA39}" destId="{BD719348-4D05-4D0D-B375-2B6E52ADDA48}" srcOrd="0" destOrd="0" presId="urn:microsoft.com/office/officeart/2005/8/layout/equation2"/>
    <dgm:cxn modelId="{09637EAA-4E67-4B5E-AA60-AE8EE803055A}" srcId="{8A7979DB-59D5-4B82-B18E-23E9D82FEEDE}" destId="{437918D4-0CA9-477B-A9D0-04388C65BB7C}" srcOrd="3" destOrd="0" parTransId="{9AA80683-94E4-4C59-8926-ABEE5354A3A6}" sibTransId="{0FEFE68E-85A0-42B7-BB15-1AA08C7EE9A1}"/>
    <dgm:cxn modelId="{534138C7-C989-45B7-B898-2B857FA152E0}" type="presOf" srcId="{FF24BD39-2A93-446D-82D1-338B60C63196}" destId="{D8CD02D5-A3CA-451E-B62A-752D05B4A677}" srcOrd="0" destOrd="0" presId="urn:microsoft.com/office/officeart/2005/8/layout/equation2"/>
    <dgm:cxn modelId="{216A7566-79E2-4A02-BAC5-32AA00251D6F}" type="presOf" srcId="{8A7979DB-59D5-4B82-B18E-23E9D82FEEDE}" destId="{AC19351E-F514-4A03-A6D1-7E8A1F82A96D}" srcOrd="0" destOrd="0" presId="urn:microsoft.com/office/officeart/2005/8/layout/equation2"/>
    <dgm:cxn modelId="{960F59C1-CF0B-4B0E-A6FD-5B50C8AD3A3C}" srcId="{8A7979DB-59D5-4B82-B18E-23E9D82FEEDE}" destId="{23547E05-9593-4873-880E-31DA5101EA0C}" srcOrd="2" destOrd="0" parTransId="{CAB39730-B94F-4691-A5AF-F1F7031676F0}" sibTransId="{8D784C1D-3139-451B-BFC3-CFDC237CC0DC}"/>
    <dgm:cxn modelId="{9512C052-07ED-4780-8700-4CB93A477280}" srcId="{8A7979DB-59D5-4B82-B18E-23E9D82FEEDE}" destId="{99FE3FC5-C866-4BAA-91A9-77E61D46EA39}" srcOrd="1" destOrd="0" parTransId="{05773E39-6710-4B96-8CF1-9B896C4F2C65}" sibTransId="{6C1CB649-2674-44AD-8A90-E590A086FE25}"/>
    <dgm:cxn modelId="{3E3EE40E-068F-4434-BC42-A100FAB8C65F}" srcId="{8A7979DB-59D5-4B82-B18E-23E9D82FEEDE}" destId="{D3FB822F-2598-451D-B37F-B8AC49A037BD}" srcOrd="0" destOrd="0" parTransId="{F4672672-97B3-48E9-8982-6D174BCDB1D7}" sibTransId="{FF24BD39-2A93-446D-82D1-338B60C63196}"/>
    <dgm:cxn modelId="{BA2CCF5A-A6E6-4581-8DEF-6E9494D1B166}" type="presOf" srcId="{8D784C1D-3139-451B-BFC3-CFDC237CC0DC}" destId="{2A959E78-8054-4117-9D4B-4A8E1235AA3D}" srcOrd="0" destOrd="0" presId="urn:microsoft.com/office/officeart/2005/8/layout/equation2"/>
    <dgm:cxn modelId="{7E1B3078-530D-41DA-AFD0-BABB68311AA4}" type="presParOf" srcId="{AC19351E-F514-4A03-A6D1-7E8A1F82A96D}" destId="{8E8F1A1E-F9C1-4C5F-B64A-50FC666CDA55}" srcOrd="0" destOrd="0" presId="urn:microsoft.com/office/officeart/2005/8/layout/equation2"/>
    <dgm:cxn modelId="{9BB6074E-62B7-49B9-9439-63B62437484D}" type="presParOf" srcId="{8E8F1A1E-F9C1-4C5F-B64A-50FC666CDA55}" destId="{4D0316F8-AC09-44ED-9414-67338438903D}" srcOrd="0" destOrd="0" presId="urn:microsoft.com/office/officeart/2005/8/layout/equation2"/>
    <dgm:cxn modelId="{FE0F245C-B007-4307-BEBE-95097533A844}" type="presParOf" srcId="{8E8F1A1E-F9C1-4C5F-B64A-50FC666CDA55}" destId="{83E60AD8-3CCF-4B2F-A27D-D4880587FEE4}" srcOrd="1" destOrd="0" presId="urn:microsoft.com/office/officeart/2005/8/layout/equation2"/>
    <dgm:cxn modelId="{F6BEB925-4567-4965-8A08-7A2DEA36EDEF}" type="presParOf" srcId="{8E8F1A1E-F9C1-4C5F-B64A-50FC666CDA55}" destId="{D8CD02D5-A3CA-451E-B62A-752D05B4A677}" srcOrd="2" destOrd="0" presId="urn:microsoft.com/office/officeart/2005/8/layout/equation2"/>
    <dgm:cxn modelId="{5689D1A6-D180-43D9-8479-35FBBA8E6D14}" type="presParOf" srcId="{8E8F1A1E-F9C1-4C5F-B64A-50FC666CDA55}" destId="{6EE32133-72CD-4A49-8BCF-D68F0C28155A}" srcOrd="3" destOrd="0" presId="urn:microsoft.com/office/officeart/2005/8/layout/equation2"/>
    <dgm:cxn modelId="{3A5B6846-B5F4-46D7-935E-B046068C8D19}" type="presParOf" srcId="{8E8F1A1E-F9C1-4C5F-B64A-50FC666CDA55}" destId="{BD719348-4D05-4D0D-B375-2B6E52ADDA48}" srcOrd="4" destOrd="0" presId="urn:microsoft.com/office/officeart/2005/8/layout/equation2"/>
    <dgm:cxn modelId="{E9D92783-C7AE-49CB-B563-4BF00E444212}" type="presParOf" srcId="{8E8F1A1E-F9C1-4C5F-B64A-50FC666CDA55}" destId="{D2F54DB0-8AC9-4BEB-966D-5BF8E968715F}" srcOrd="5" destOrd="0" presId="urn:microsoft.com/office/officeart/2005/8/layout/equation2"/>
    <dgm:cxn modelId="{CB623AFD-C71A-48AF-BC37-E44D96A92377}" type="presParOf" srcId="{8E8F1A1E-F9C1-4C5F-B64A-50FC666CDA55}" destId="{F3955D89-048B-41A3-88E4-D4EDA433A1E3}" srcOrd="6" destOrd="0" presId="urn:microsoft.com/office/officeart/2005/8/layout/equation2"/>
    <dgm:cxn modelId="{A50A763B-7E4C-4C60-B402-358B37E2FEF9}" type="presParOf" srcId="{8E8F1A1E-F9C1-4C5F-B64A-50FC666CDA55}" destId="{480E31A8-F4A1-42B5-B3A8-A0E275F43B68}" srcOrd="7" destOrd="0" presId="urn:microsoft.com/office/officeart/2005/8/layout/equation2"/>
    <dgm:cxn modelId="{37486128-F51A-4F6E-9ABE-4BDD062241B7}" type="presParOf" srcId="{8E8F1A1E-F9C1-4C5F-B64A-50FC666CDA55}" destId="{97B8F26F-AA8E-4C87-80ED-EB4F416AF905}" srcOrd="8" destOrd="0" presId="urn:microsoft.com/office/officeart/2005/8/layout/equation2"/>
    <dgm:cxn modelId="{9664F27E-EA89-406F-8A3A-1FB8690B574C}" type="presParOf" srcId="{AC19351E-F514-4A03-A6D1-7E8A1F82A96D}" destId="{2A959E78-8054-4117-9D4B-4A8E1235AA3D}" srcOrd="1" destOrd="0" presId="urn:microsoft.com/office/officeart/2005/8/layout/equation2"/>
    <dgm:cxn modelId="{17B989EC-7453-4AAF-A2E6-FFE24A78D8C1}" type="presParOf" srcId="{2A959E78-8054-4117-9D4B-4A8E1235AA3D}" destId="{033CB5F3-B0F0-4B95-986F-A469B3715EF4}" srcOrd="0" destOrd="0" presId="urn:microsoft.com/office/officeart/2005/8/layout/equation2"/>
    <dgm:cxn modelId="{20FA9CC5-53C3-4E36-9E70-DC4D617D1C4A}" type="presParOf" srcId="{AC19351E-F514-4A03-A6D1-7E8A1F82A96D}" destId="{258E33C9-A44F-45D4-8B1E-9FA45D38DB72}"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41703C-DCC6-46AF-9B2D-1D12B58634EF}" type="doc">
      <dgm:prSet loTypeId="urn:microsoft.com/office/officeart/2005/8/layout/hierarchy3" loCatId="relationship" qsTypeId="urn:microsoft.com/office/officeart/2005/8/quickstyle/simple1" qsCatId="simple" csTypeId="urn:microsoft.com/office/officeart/2005/8/colors/colorful5" csCatId="colorful" phldr="1"/>
      <dgm:spPr/>
      <dgm:t>
        <a:bodyPr/>
        <a:lstStyle/>
        <a:p>
          <a:endParaRPr lang="en-US"/>
        </a:p>
      </dgm:t>
    </dgm:pt>
    <dgm:pt modelId="{8F1D0B7F-84A8-426F-9CEF-A18A5C8295BC}">
      <dgm:prSet phldrT="[Text]" custT="1"/>
      <dgm:spPr/>
      <dgm:t>
        <a:bodyPr/>
        <a:lstStyle/>
        <a:p>
          <a:r>
            <a:rPr lang="en-US" sz="2000" dirty="0" smtClean="0"/>
            <a:t>Understanding by Design</a:t>
          </a:r>
          <a:endParaRPr lang="en-US" sz="2000" dirty="0"/>
        </a:p>
      </dgm:t>
    </dgm:pt>
    <dgm:pt modelId="{5C6812B6-E42E-4BAE-A744-9CC371A0286E}" type="parTrans" cxnId="{203E3741-BD68-40CC-933A-61DA043D80BC}">
      <dgm:prSet/>
      <dgm:spPr/>
      <dgm:t>
        <a:bodyPr/>
        <a:lstStyle/>
        <a:p>
          <a:endParaRPr lang="en-US"/>
        </a:p>
      </dgm:t>
    </dgm:pt>
    <dgm:pt modelId="{AF2FDBAD-A2C3-4184-9DC4-E1CD4DC84223}" type="sibTrans" cxnId="{203E3741-BD68-40CC-933A-61DA043D80BC}">
      <dgm:prSet/>
      <dgm:spPr/>
      <dgm:t>
        <a:bodyPr/>
        <a:lstStyle/>
        <a:p>
          <a:endParaRPr lang="en-US"/>
        </a:p>
      </dgm:t>
    </dgm:pt>
    <dgm:pt modelId="{15F2A15B-3700-415D-9024-0A8EA0549B2E}">
      <dgm:prSet phldrT="[Text]"/>
      <dgm:spPr/>
      <dgm:t>
        <a:bodyPr/>
        <a:lstStyle/>
        <a:p>
          <a:r>
            <a:rPr lang="en-US" dirty="0" smtClean="0"/>
            <a:t>Identify the desired results</a:t>
          </a:r>
          <a:endParaRPr lang="en-US" dirty="0"/>
        </a:p>
      </dgm:t>
    </dgm:pt>
    <dgm:pt modelId="{8F721F9E-B1C6-4886-9D5E-E7713BB1F13C}" type="parTrans" cxnId="{F19394D2-0468-4934-9338-90508DEA4F42}">
      <dgm:prSet/>
      <dgm:spPr/>
      <dgm:t>
        <a:bodyPr/>
        <a:lstStyle/>
        <a:p>
          <a:endParaRPr lang="en-US" dirty="0"/>
        </a:p>
      </dgm:t>
    </dgm:pt>
    <dgm:pt modelId="{6F1010E3-34B0-461A-9123-944862A4ECCB}" type="sibTrans" cxnId="{F19394D2-0468-4934-9338-90508DEA4F42}">
      <dgm:prSet/>
      <dgm:spPr/>
      <dgm:t>
        <a:bodyPr/>
        <a:lstStyle/>
        <a:p>
          <a:endParaRPr lang="en-US"/>
        </a:p>
      </dgm:t>
    </dgm:pt>
    <dgm:pt modelId="{0B861825-205F-4812-B6B3-825B77AAE771}">
      <dgm:prSet phldrT="[Text]"/>
      <dgm:spPr/>
      <dgm:t>
        <a:bodyPr/>
        <a:lstStyle/>
        <a:p>
          <a:r>
            <a:rPr lang="en-US" dirty="0" smtClean="0"/>
            <a:t>Determine acceptable evidence</a:t>
          </a:r>
        </a:p>
      </dgm:t>
    </dgm:pt>
    <dgm:pt modelId="{5694200C-431B-4082-829F-B8FE8782E3F5}" type="parTrans" cxnId="{A5D968AD-F2F4-4859-98F0-8F6CA9D0A5A1}">
      <dgm:prSet/>
      <dgm:spPr/>
      <dgm:t>
        <a:bodyPr/>
        <a:lstStyle/>
        <a:p>
          <a:endParaRPr lang="en-US" dirty="0"/>
        </a:p>
      </dgm:t>
    </dgm:pt>
    <dgm:pt modelId="{6EA8677A-EB96-44F4-B196-7AAFD03583FD}" type="sibTrans" cxnId="{A5D968AD-F2F4-4859-98F0-8F6CA9D0A5A1}">
      <dgm:prSet/>
      <dgm:spPr/>
      <dgm:t>
        <a:bodyPr/>
        <a:lstStyle/>
        <a:p>
          <a:endParaRPr lang="en-US"/>
        </a:p>
      </dgm:t>
    </dgm:pt>
    <dgm:pt modelId="{A7BBB51C-74A6-42D3-8748-C8B6590338B1}">
      <dgm:prSet phldrT="[Text]" custT="1"/>
      <dgm:spPr/>
      <dgm:t>
        <a:bodyPr/>
        <a:lstStyle/>
        <a:p>
          <a:r>
            <a:rPr lang="en-US" sz="2000" dirty="0" smtClean="0"/>
            <a:t>Engineering Design</a:t>
          </a:r>
          <a:endParaRPr lang="en-US" sz="2000" dirty="0"/>
        </a:p>
      </dgm:t>
    </dgm:pt>
    <dgm:pt modelId="{6C1D64C0-8515-442C-B7B7-6B05A3F3630F}" type="parTrans" cxnId="{E6D13D3B-D618-49C4-8D2F-AD0B3A756E97}">
      <dgm:prSet/>
      <dgm:spPr/>
      <dgm:t>
        <a:bodyPr/>
        <a:lstStyle/>
        <a:p>
          <a:endParaRPr lang="en-US"/>
        </a:p>
      </dgm:t>
    </dgm:pt>
    <dgm:pt modelId="{F929936C-AD57-4B70-9F09-2F96AC4FC6AC}" type="sibTrans" cxnId="{E6D13D3B-D618-49C4-8D2F-AD0B3A756E97}">
      <dgm:prSet/>
      <dgm:spPr/>
      <dgm:t>
        <a:bodyPr/>
        <a:lstStyle/>
        <a:p>
          <a:endParaRPr lang="en-US"/>
        </a:p>
      </dgm:t>
    </dgm:pt>
    <dgm:pt modelId="{1E29140A-76A9-422B-9087-CEB96F633E41}">
      <dgm:prSet phldrT="[Text]"/>
      <dgm:spPr/>
      <dgm:t>
        <a:bodyPr/>
        <a:lstStyle/>
        <a:p>
          <a:pPr algn="ctr"/>
          <a:r>
            <a:rPr lang="en-US" dirty="0" smtClean="0"/>
            <a:t>Determine requirements specifications</a:t>
          </a:r>
          <a:endParaRPr lang="en-US" dirty="0"/>
        </a:p>
      </dgm:t>
    </dgm:pt>
    <dgm:pt modelId="{A0ACDD20-7B4D-470F-90AD-99D7A3CF471F}" type="parTrans" cxnId="{B1DDBBC1-8EF4-489C-9D79-373E66FFE6DF}">
      <dgm:prSet/>
      <dgm:spPr/>
      <dgm:t>
        <a:bodyPr/>
        <a:lstStyle/>
        <a:p>
          <a:endParaRPr lang="en-US" dirty="0"/>
        </a:p>
      </dgm:t>
    </dgm:pt>
    <dgm:pt modelId="{8E5BFEC7-BA81-4E40-85DB-CD3BD508E608}" type="sibTrans" cxnId="{B1DDBBC1-8EF4-489C-9D79-373E66FFE6DF}">
      <dgm:prSet/>
      <dgm:spPr/>
      <dgm:t>
        <a:bodyPr/>
        <a:lstStyle/>
        <a:p>
          <a:endParaRPr lang="en-US"/>
        </a:p>
      </dgm:t>
    </dgm:pt>
    <dgm:pt modelId="{5975A414-33F0-4027-8015-7AFC87D8E52A}">
      <dgm:prSet phldrT="[Text]"/>
      <dgm:spPr/>
      <dgm:t>
        <a:bodyPr/>
        <a:lstStyle/>
        <a:p>
          <a:r>
            <a:rPr lang="en-US" dirty="0" smtClean="0"/>
            <a:t>Develop or use  established metrics to measure against outcomes</a:t>
          </a:r>
          <a:endParaRPr lang="en-US" dirty="0"/>
        </a:p>
      </dgm:t>
    </dgm:pt>
    <dgm:pt modelId="{9CE8C1E6-A254-4C5E-8E53-4FE52565F561}" type="parTrans" cxnId="{D7BD3C40-A1DB-4DD6-9257-015EF16B94FA}">
      <dgm:prSet/>
      <dgm:spPr/>
      <dgm:t>
        <a:bodyPr/>
        <a:lstStyle/>
        <a:p>
          <a:endParaRPr lang="en-US" dirty="0"/>
        </a:p>
      </dgm:t>
    </dgm:pt>
    <dgm:pt modelId="{57C6F746-9C52-4D2D-B63C-3726E5C5CF61}" type="sibTrans" cxnId="{D7BD3C40-A1DB-4DD6-9257-015EF16B94FA}">
      <dgm:prSet/>
      <dgm:spPr/>
      <dgm:t>
        <a:bodyPr/>
        <a:lstStyle/>
        <a:p>
          <a:endParaRPr lang="en-US"/>
        </a:p>
      </dgm:t>
    </dgm:pt>
    <dgm:pt modelId="{6EF74779-DEE8-4116-ACBA-FCB3B7A5AD31}">
      <dgm:prSet phldrT="[Text]"/>
      <dgm:spPr/>
      <dgm:t>
        <a:bodyPr/>
        <a:lstStyle/>
        <a:p>
          <a:r>
            <a:rPr lang="en-US" dirty="0" smtClean="0"/>
            <a:t>Plan learning experiences</a:t>
          </a:r>
        </a:p>
      </dgm:t>
    </dgm:pt>
    <dgm:pt modelId="{92F0565F-12E2-4ED8-9FA6-1499C9C28F9F}" type="parTrans" cxnId="{FE5BA05C-62DA-4BE3-BBA8-334DBCAF0DAD}">
      <dgm:prSet/>
      <dgm:spPr/>
      <dgm:t>
        <a:bodyPr/>
        <a:lstStyle/>
        <a:p>
          <a:endParaRPr lang="en-US" dirty="0"/>
        </a:p>
      </dgm:t>
    </dgm:pt>
    <dgm:pt modelId="{846AFED6-5718-4D63-86BB-C9D3A4F6AB68}" type="sibTrans" cxnId="{FE5BA05C-62DA-4BE3-BBA8-334DBCAF0DAD}">
      <dgm:prSet/>
      <dgm:spPr/>
      <dgm:t>
        <a:bodyPr/>
        <a:lstStyle/>
        <a:p>
          <a:endParaRPr lang="en-US"/>
        </a:p>
      </dgm:t>
    </dgm:pt>
    <dgm:pt modelId="{BFF42153-A600-419B-AA8C-9D8BD3A231EF}">
      <dgm:prSet phldrT="[Text]"/>
      <dgm:spPr/>
      <dgm:t>
        <a:bodyPr/>
        <a:lstStyle/>
        <a:p>
          <a:r>
            <a:rPr lang="en-US" dirty="0" smtClean="0"/>
            <a:t>Plan and develop process, system, etc. to implement</a:t>
          </a:r>
          <a:endParaRPr lang="en-US" dirty="0"/>
        </a:p>
      </dgm:t>
    </dgm:pt>
    <dgm:pt modelId="{057DFC18-9A2F-4144-B5E5-5C8ABBC6EFC1}" type="parTrans" cxnId="{8210219C-0BE6-4C8A-AB40-39D44E8E95AC}">
      <dgm:prSet/>
      <dgm:spPr/>
      <dgm:t>
        <a:bodyPr/>
        <a:lstStyle/>
        <a:p>
          <a:endParaRPr lang="en-US" dirty="0"/>
        </a:p>
      </dgm:t>
    </dgm:pt>
    <dgm:pt modelId="{A9D4278B-75FB-4C56-97AD-B5A41088B250}" type="sibTrans" cxnId="{8210219C-0BE6-4C8A-AB40-39D44E8E95AC}">
      <dgm:prSet/>
      <dgm:spPr/>
      <dgm:t>
        <a:bodyPr/>
        <a:lstStyle/>
        <a:p>
          <a:endParaRPr lang="en-US"/>
        </a:p>
      </dgm:t>
    </dgm:pt>
    <dgm:pt modelId="{C95EF627-EEED-4153-BE64-B69F61771BE8}" type="pres">
      <dgm:prSet presAssocID="{D641703C-DCC6-46AF-9B2D-1D12B58634EF}" presName="diagram" presStyleCnt="0">
        <dgm:presLayoutVars>
          <dgm:chPref val="1"/>
          <dgm:dir/>
          <dgm:animOne val="branch"/>
          <dgm:animLvl val="lvl"/>
          <dgm:resizeHandles/>
        </dgm:presLayoutVars>
      </dgm:prSet>
      <dgm:spPr/>
      <dgm:t>
        <a:bodyPr/>
        <a:lstStyle/>
        <a:p>
          <a:endParaRPr lang="en-US"/>
        </a:p>
      </dgm:t>
    </dgm:pt>
    <dgm:pt modelId="{78A985E3-A102-443A-9F85-3D0600F918F4}" type="pres">
      <dgm:prSet presAssocID="{8F1D0B7F-84A8-426F-9CEF-A18A5C8295BC}" presName="root" presStyleCnt="0"/>
      <dgm:spPr/>
    </dgm:pt>
    <dgm:pt modelId="{A43C5378-8185-4814-B4B9-E278B893C348}" type="pres">
      <dgm:prSet presAssocID="{8F1D0B7F-84A8-426F-9CEF-A18A5C8295BC}" presName="rootComposite" presStyleCnt="0"/>
      <dgm:spPr/>
    </dgm:pt>
    <dgm:pt modelId="{983D4983-3D82-4FE1-9D5E-D978687FA7C4}" type="pres">
      <dgm:prSet presAssocID="{8F1D0B7F-84A8-426F-9CEF-A18A5C8295BC}" presName="rootText" presStyleLbl="node1" presStyleIdx="0" presStyleCnt="2"/>
      <dgm:spPr/>
      <dgm:t>
        <a:bodyPr/>
        <a:lstStyle/>
        <a:p>
          <a:endParaRPr lang="en-US"/>
        </a:p>
      </dgm:t>
    </dgm:pt>
    <dgm:pt modelId="{219D85F7-7823-45D2-9497-92CCF3B1B7DF}" type="pres">
      <dgm:prSet presAssocID="{8F1D0B7F-84A8-426F-9CEF-A18A5C8295BC}" presName="rootConnector" presStyleLbl="node1" presStyleIdx="0" presStyleCnt="2"/>
      <dgm:spPr/>
      <dgm:t>
        <a:bodyPr/>
        <a:lstStyle/>
        <a:p>
          <a:endParaRPr lang="en-US"/>
        </a:p>
      </dgm:t>
    </dgm:pt>
    <dgm:pt modelId="{9461FE61-2FA6-4EEB-86C4-14E0DA7CD5DC}" type="pres">
      <dgm:prSet presAssocID="{8F1D0B7F-84A8-426F-9CEF-A18A5C8295BC}" presName="childShape" presStyleCnt="0"/>
      <dgm:spPr/>
    </dgm:pt>
    <dgm:pt modelId="{F31C0E71-04A7-4FBC-811E-821629E9F337}" type="pres">
      <dgm:prSet presAssocID="{8F721F9E-B1C6-4886-9D5E-E7713BB1F13C}" presName="Name13" presStyleLbl="parChTrans1D2" presStyleIdx="0" presStyleCnt="6"/>
      <dgm:spPr/>
      <dgm:t>
        <a:bodyPr/>
        <a:lstStyle/>
        <a:p>
          <a:endParaRPr lang="en-US"/>
        </a:p>
      </dgm:t>
    </dgm:pt>
    <dgm:pt modelId="{B2EC6EC7-A08A-4EF5-A740-27C69AD331FA}" type="pres">
      <dgm:prSet presAssocID="{15F2A15B-3700-415D-9024-0A8EA0549B2E}" presName="childText" presStyleLbl="bgAcc1" presStyleIdx="0" presStyleCnt="6">
        <dgm:presLayoutVars>
          <dgm:bulletEnabled val="1"/>
        </dgm:presLayoutVars>
      </dgm:prSet>
      <dgm:spPr/>
      <dgm:t>
        <a:bodyPr/>
        <a:lstStyle/>
        <a:p>
          <a:endParaRPr lang="en-US"/>
        </a:p>
      </dgm:t>
    </dgm:pt>
    <dgm:pt modelId="{26D27613-2918-4108-B95B-3EEC94A83A21}" type="pres">
      <dgm:prSet presAssocID="{5694200C-431B-4082-829F-B8FE8782E3F5}" presName="Name13" presStyleLbl="parChTrans1D2" presStyleIdx="1" presStyleCnt="6"/>
      <dgm:spPr/>
      <dgm:t>
        <a:bodyPr/>
        <a:lstStyle/>
        <a:p>
          <a:endParaRPr lang="en-US"/>
        </a:p>
      </dgm:t>
    </dgm:pt>
    <dgm:pt modelId="{3D0E9868-97B2-473B-835C-AF77FF7E81DF}" type="pres">
      <dgm:prSet presAssocID="{0B861825-205F-4812-B6B3-825B77AAE771}" presName="childText" presStyleLbl="bgAcc1" presStyleIdx="1" presStyleCnt="6">
        <dgm:presLayoutVars>
          <dgm:bulletEnabled val="1"/>
        </dgm:presLayoutVars>
      </dgm:prSet>
      <dgm:spPr/>
      <dgm:t>
        <a:bodyPr/>
        <a:lstStyle/>
        <a:p>
          <a:endParaRPr lang="en-US"/>
        </a:p>
      </dgm:t>
    </dgm:pt>
    <dgm:pt modelId="{DEF941F8-61FF-4607-BDC5-230B472C2948}" type="pres">
      <dgm:prSet presAssocID="{92F0565F-12E2-4ED8-9FA6-1499C9C28F9F}" presName="Name13" presStyleLbl="parChTrans1D2" presStyleIdx="2" presStyleCnt="6"/>
      <dgm:spPr/>
      <dgm:t>
        <a:bodyPr/>
        <a:lstStyle/>
        <a:p>
          <a:endParaRPr lang="en-US"/>
        </a:p>
      </dgm:t>
    </dgm:pt>
    <dgm:pt modelId="{CFC5CF38-6C16-42AB-9D69-80C9308E5199}" type="pres">
      <dgm:prSet presAssocID="{6EF74779-DEE8-4116-ACBA-FCB3B7A5AD31}" presName="childText" presStyleLbl="bgAcc1" presStyleIdx="2" presStyleCnt="6">
        <dgm:presLayoutVars>
          <dgm:bulletEnabled val="1"/>
        </dgm:presLayoutVars>
      </dgm:prSet>
      <dgm:spPr/>
      <dgm:t>
        <a:bodyPr/>
        <a:lstStyle/>
        <a:p>
          <a:endParaRPr lang="en-US"/>
        </a:p>
      </dgm:t>
    </dgm:pt>
    <dgm:pt modelId="{0114C377-E256-42FA-8760-1120AD94363A}" type="pres">
      <dgm:prSet presAssocID="{A7BBB51C-74A6-42D3-8748-C8B6590338B1}" presName="root" presStyleCnt="0"/>
      <dgm:spPr/>
    </dgm:pt>
    <dgm:pt modelId="{E2A89D20-BA34-40DC-939B-B2657B55ACB6}" type="pres">
      <dgm:prSet presAssocID="{A7BBB51C-74A6-42D3-8748-C8B6590338B1}" presName="rootComposite" presStyleCnt="0"/>
      <dgm:spPr/>
    </dgm:pt>
    <dgm:pt modelId="{F2B1316A-99BF-4BF3-8490-AD387BC7CBC8}" type="pres">
      <dgm:prSet presAssocID="{A7BBB51C-74A6-42D3-8748-C8B6590338B1}" presName="rootText" presStyleLbl="node1" presStyleIdx="1" presStyleCnt="2"/>
      <dgm:spPr/>
      <dgm:t>
        <a:bodyPr/>
        <a:lstStyle/>
        <a:p>
          <a:endParaRPr lang="en-US"/>
        </a:p>
      </dgm:t>
    </dgm:pt>
    <dgm:pt modelId="{3F9BFC1A-1B90-4320-87B2-3FA387D69B9A}" type="pres">
      <dgm:prSet presAssocID="{A7BBB51C-74A6-42D3-8748-C8B6590338B1}" presName="rootConnector" presStyleLbl="node1" presStyleIdx="1" presStyleCnt="2"/>
      <dgm:spPr/>
      <dgm:t>
        <a:bodyPr/>
        <a:lstStyle/>
        <a:p>
          <a:endParaRPr lang="en-US"/>
        </a:p>
      </dgm:t>
    </dgm:pt>
    <dgm:pt modelId="{C7D3DB70-6E59-4E77-8B1D-09197FC87430}" type="pres">
      <dgm:prSet presAssocID="{A7BBB51C-74A6-42D3-8748-C8B6590338B1}" presName="childShape" presStyleCnt="0"/>
      <dgm:spPr/>
    </dgm:pt>
    <dgm:pt modelId="{18162B5F-390E-450B-95C2-178C8D7F167D}" type="pres">
      <dgm:prSet presAssocID="{A0ACDD20-7B4D-470F-90AD-99D7A3CF471F}" presName="Name13" presStyleLbl="parChTrans1D2" presStyleIdx="3" presStyleCnt="6"/>
      <dgm:spPr/>
      <dgm:t>
        <a:bodyPr/>
        <a:lstStyle/>
        <a:p>
          <a:endParaRPr lang="en-US"/>
        </a:p>
      </dgm:t>
    </dgm:pt>
    <dgm:pt modelId="{0AF6C5F0-A75B-473F-84C3-39B55507F50D}" type="pres">
      <dgm:prSet presAssocID="{1E29140A-76A9-422B-9087-CEB96F633E41}" presName="childText" presStyleLbl="bgAcc1" presStyleIdx="3" presStyleCnt="6">
        <dgm:presLayoutVars>
          <dgm:bulletEnabled val="1"/>
        </dgm:presLayoutVars>
      </dgm:prSet>
      <dgm:spPr/>
      <dgm:t>
        <a:bodyPr/>
        <a:lstStyle/>
        <a:p>
          <a:endParaRPr lang="en-US"/>
        </a:p>
      </dgm:t>
    </dgm:pt>
    <dgm:pt modelId="{7F2D257D-0B03-40F5-9AC6-8624A7F96DBC}" type="pres">
      <dgm:prSet presAssocID="{9CE8C1E6-A254-4C5E-8E53-4FE52565F561}" presName="Name13" presStyleLbl="parChTrans1D2" presStyleIdx="4" presStyleCnt="6"/>
      <dgm:spPr/>
      <dgm:t>
        <a:bodyPr/>
        <a:lstStyle/>
        <a:p>
          <a:endParaRPr lang="en-US"/>
        </a:p>
      </dgm:t>
    </dgm:pt>
    <dgm:pt modelId="{0AD705A1-BA71-4795-A6B2-DC2B3BA69C9D}" type="pres">
      <dgm:prSet presAssocID="{5975A414-33F0-4027-8015-7AFC87D8E52A}" presName="childText" presStyleLbl="bgAcc1" presStyleIdx="4" presStyleCnt="6">
        <dgm:presLayoutVars>
          <dgm:bulletEnabled val="1"/>
        </dgm:presLayoutVars>
      </dgm:prSet>
      <dgm:spPr/>
      <dgm:t>
        <a:bodyPr/>
        <a:lstStyle/>
        <a:p>
          <a:endParaRPr lang="en-US"/>
        </a:p>
      </dgm:t>
    </dgm:pt>
    <dgm:pt modelId="{68A1C2B5-2654-447F-9420-B9740420E7FE}" type="pres">
      <dgm:prSet presAssocID="{057DFC18-9A2F-4144-B5E5-5C8ABBC6EFC1}" presName="Name13" presStyleLbl="parChTrans1D2" presStyleIdx="5" presStyleCnt="6"/>
      <dgm:spPr/>
      <dgm:t>
        <a:bodyPr/>
        <a:lstStyle/>
        <a:p>
          <a:endParaRPr lang="en-US"/>
        </a:p>
      </dgm:t>
    </dgm:pt>
    <dgm:pt modelId="{90AC3EAB-FC39-452D-86D5-89134ACC4953}" type="pres">
      <dgm:prSet presAssocID="{BFF42153-A600-419B-AA8C-9D8BD3A231EF}" presName="childText" presStyleLbl="bgAcc1" presStyleIdx="5" presStyleCnt="6">
        <dgm:presLayoutVars>
          <dgm:bulletEnabled val="1"/>
        </dgm:presLayoutVars>
      </dgm:prSet>
      <dgm:spPr/>
      <dgm:t>
        <a:bodyPr/>
        <a:lstStyle/>
        <a:p>
          <a:endParaRPr lang="en-US"/>
        </a:p>
      </dgm:t>
    </dgm:pt>
  </dgm:ptLst>
  <dgm:cxnLst>
    <dgm:cxn modelId="{DEAEE52B-493C-46E8-BCE1-85E582F4F6CC}" type="presOf" srcId="{5975A414-33F0-4027-8015-7AFC87D8E52A}" destId="{0AD705A1-BA71-4795-A6B2-DC2B3BA69C9D}" srcOrd="0" destOrd="0" presId="urn:microsoft.com/office/officeart/2005/8/layout/hierarchy3"/>
    <dgm:cxn modelId="{8210219C-0BE6-4C8A-AB40-39D44E8E95AC}" srcId="{A7BBB51C-74A6-42D3-8748-C8B6590338B1}" destId="{BFF42153-A600-419B-AA8C-9D8BD3A231EF}" srcOrd="2" destOrd="0" parTransId="{057DFC18-9A2F-4144-B5E5-5C8ABBC6EFC1}" sibTransId="{A9D4278B-75FB-4C56-97AD-B5A41088B250}"/>
    <dgm:cxn modelId="{46F028B2-E943-406B-9644-605CAC21BAEC}" type="presOf" srcId="{A0ACDD20-7B4D-470F-90AD-99D7A3CF471F}" destId="{18162B5F-390E-450B-95C2-178C8D7F167D}" srcOrd="0" destOrd="0" presId="urn:microsoft.com/office/officeart/2005/8/layout/hierarchy3"/>
    <dgm:cxn modelId="{3FE715E8-538D-4D96-A61E-A18A3099C236}" type="presOf" srcId="{92F0565F-12E2-4ED8-9FA6-1499C9C28F9F}" destId="{DEF941F8-61FF-4607-BDC5-230B472C2948}" srcOrd="0" destOrd="0" presId="urn:microsoft.com/office/officeart/2005/8/layout/hierarchy3"/>
    <dgm:cxn modelId="{FB93B872-3365-4A12-9BD3-D091A8F88A0C}" type="presOf" srcId="{BFF42153-A600-419B-AA8C-9D8BD3A231EF}" destId="{90AC3EAB-FC39-452D-86D5-89134ACC4953}" srcOrd="0" destOrd="0" presId="urn:microsoft.com/office/officeart/2005/8/layout/hierarchy3"/>
    <dgm:cxn modelId="{0891D267-6159-450D-BA40-16692CAA3B32}" type="presOf" srcId="{9CE8C1E6-A254-4C5E-8E53-4FE52565F561}" destId="{7F2D257D-0B03-40F5-9AC6-8624A7F96DBC}" srcOrd="0" destOrd="0" presId="urn:microsoft.com/office/officeart/2005/8/layout/hierarchy3"/>
    <dgm:cxn modelId="{EF06BB6F-6ED7-4E6C-8B62-A4DBCEAB3D2E}" type="presOf" srcId="{A7BBB51C-74A6-42D3-8748-C8B6590338B1}" destId="{F2B1316A-99BF-4BF3-8490-AD387BC7CBC8}" srcOrd="0" destOrd="0" presId="urn:microsoft.com/office/officeart/2005/8/layout/hierarchy3"/>
    <dgm:cxn modelId="{6E979F3B-6DC2-4C1E-AB3B-A6BEEB1164F8}" type="presOf" srcId="{8F721F9E-B1C6-4886-9D5E-E7713BB1F13C}" destId="{F31C0E71-04A7-4FBC-811E-821629E9F337}" srcOrd="0" destOrd="0" presId="urn:microsoft.com/office/officeart/2005/8/layout/hierarchy3"/>
    <dgm:cxn modelId="{A5D968AD-F2F4-4859-98F0-8F6CA9D0A5A1}" srcId="{8F1D0B7F-84A8-426F-9CEF-A18A5C8295BC}" destId="{0B861825-205F-4812-B6B3-825B77AAE771}" srcOrd="1" destOrd="0" parTransId="{5694200C-431B-4082-829F-B8FE8782E3F5}" sibTransId="{6EA8677A-EB96-44F4-B196-7AAFD03583FD}"/>
    <dgm:cxn modelId="{FF2E63E7-CE53-4CBF-A23E-8FC26A99DE23}" type="presOf" srcId="{D641703C-DCC6-46AF-9B2D-1D12B58634EF}" destId="{C95EF627-EEED-4153-BE64-B69F61771BE8}" srcOrd="0" destOrd="0" presId="urn:microsoft.com/office/officeart/2005/8/layout/hierarchy3"/>
    <dgm:cxn modelId="{E6D13D3B-D618-49C4-8D2F-AD0B3A756E97}" srcId="{D641703C-DCC6-46AF-9B2D-1D12B58634EF}" destId="{A7BBB51C-74A6-42D3-8748-C8B6590338B1}" srcOrd="1" destOrd="0" parTransId="{6C1D64C0-8515-442C-B7B7-6B05A3F3630F}" sibTransId="{F929936C-AD57-4B70-9F09-2F96AC4FC6AC}"/>
    <dgm:cxn modelId="{E60A9470-8CC5-42AE-BC47-8770FDB15322}" type="presOf" srcId="{6EF74779-DEE8-4116-ACBA-FCB3B7A5AD31}" destId="{CFC5CF38-6C16-42AB-9D69-80C9308E5199}" srcOrd="0" destOrd="0" presId="urn:microsoft.com/office/officeart/2005/8/layout/hierarchy3"/>
    <dgm:cxn modelId="{987A335E-3C27-4F99-B081-352E1DE5D5A3}" type="presOf" srcId="{15F2A15B-3700-415D-9024-0A8EA0549B2E}" destId="{B2EC6EC7-A08A-4EF5-A740-27C69AD331FA}" srcOrd="0" destOrd="0" presId="urn:microsoft.com/office/officeart/2005/8/layout/hierarchy3"/>
    <dgm:cxn modelId="{FE5BA05C-62DA-4BE3-BBA8-334DBCAF0DAD}" srcId="{8F1D0B7F-84A8-426F-9CEF-A18A5C8295BC}" destId="{6EF74779-DEE8-4116-ACBA-FCB3B7A5AD31}" srcOrd="2" destOrd="0" parTransId="{92F0565F-12E2-4ED8-9FA6-1499C9C28F9F}" sibTransId="{846AFED6-5718-4D63-86BB-C9D3A4F6AB68}"/>
    <dgm:cxn modelId="{32B45574-A91A-46FB-B9AE-F6B7495F47B4}" type="presOf" srcId="{1E29140A-76A9-422B-9087-CEB96F633E41}" destId="{0AF6C5F0-A75B-473F-84C3-39B55507F50D}" srcOrd="0" destOrd="0" presId="urn:microsoft.com/office/officeart/2005/8/layout/hierarchy3"/>
    <dgm:cxn modelId="{88E8BEBA-5826-4508-B277-4CDBD356129E}" type="presOf" srcId="{8F1D0B7F-84A8-426F-9CEF-A18A5C8295BC}" destId="{219D85F7-7823-45D2-9497-92CCF3B1B7DF}" srcOrd="1" destOrd="0" presId="urn:microsoft.com/office/officeart/2005/8/layout/hierarchy3"/>
    <dgm:cxn modelId="{AA7623FD-EA4A-4884-AB3A-C1FBBC8901A0}" type="presOf" srcId="{5694200C-431B-4082-829F-B8FE8782E3F5}" destId="{26D27613-2918-4108-B95B-3EEC94A83A21}" srcOrd="0" destOrd="0" presId="urn:microsoft.com/office/officeart/2005/8/layout/hierarchy3"/>
    <dgm:cxn modelId="{F19394D2-0468-4934-9338-90508DEA4F42}" srcId="{8F1D0B7F-84A8-426F-9CEF-A18A5C8295BC}" destId="{15F2A15B-3700-415D-9024-0A8EA0549B2E}" srcOrd="0" destOrd="0" parTransId="{8F721F9E-B1C6-4886-9D5E-E7713BB1F13C}" sibTransId="{6F1010E3-34B0-461A-9123-944862A4ECCB}"/>
    <dgm:cxn modelId="{9ABF792C-4E36-4889-989C-17282BAD2E44}" type="presOf" srcId="{057DFC18-9A2F-4144-B5E5-5C8ABBC6EFC1}" destId="{68A1C2B5-2654-447F-9420-B9740420E7FE}" srcOrd="0" destOrd="0" presId="urn:microsoft.com/office/officeart/2005/8/layout/hierarchy3"/>
    <dgm:cxn modelId="{7CA14733-D1DC-4CAF-BB09-3544E3A74878}" type="presOf" srcId="{A7BBB51C-74A6-42D3-8748-C8B6590338B1}" destId="{3F9BFC1A-1B90-4320-87B2-3FA387D69B9A}" srcOrd="1" destOrd="0" presId="urn:microsoft.com/office/officeart/2005/8/layout/hierarchy3"/>
    <dgm:cxn modelId="{D7BD3C40-A1DB-4DD6-9257-015EF16B94FA}" srcId="{A7BBB51C-74A6-42D3-8748-C8B6590338B1}" destId="{5975A414-33F0-4027-8015-7AFC87D8E52A}" srcOrd="1" destOrd="0" parTransId="{9CE8C1E6-A254-4C5E-8E53-4FE52565F561}" sibTransId="{57C6F746-9C52-4D2D-B63C-3726E5C5CF61}"/>
    <dgm:cxn modelId="{5C11C45D-A0D6-4F83-907D-39A8BD14DCB4}" type="presOf" srcId="{0B861825-205F-4812-B6B3-825B77AAE771}" destId="{3D0E9868-97B2-473B-835C-AF77FF7E81DF}" srcOrd="0" destOrd="0" presId="urn:microsoft.com/office/officeart/2005/8/layout/hierarchy3"/>
    <dgm:cxn modelId="{B1DDBBC1-8EF4-489C-9D79-373E66FFE6DF}" srcId="{A7BBB51C-74A6-42D3-8748-C8B6590338B1}" destId="{1E29140A-76A9-422B-9087-CEB96F633E41}" srcOrd="0" destOrd="0" parTransId="{A0ACDD20-7B4D-470F-90AD-99D7A3CF471F}" sibTransId="{8E5BFEC7-BA81-4E40-85DB-CD3BD508E608}"/>
    <dgm:cxn modelId="{18128CC6-8558-473D-9A6B-80C80193320C}" type="presOf" srcId="{8F1D0B7F-84A8-426F-9CEF-A18A5C8295BC}" destId="{983D4983-3D82-4FE1-9D5E-D978687FA7C4}" srcOrd="0" destOrd="0" presId="urn:microsoft.com/office/officeart/2005/8/layout/hierarchy3"/>
    <dgm:cxn modelId="{203E3741-BD68-40CC-933A-61DA043D80BC}" srcId="{D641703C-DCC6-46AF-9B2D-1D12B58634EF}" destId="{8F1D0B7F-84A8-426F-9CEF-A18A5C8295BC}" srcOrd="0" destOrd="0" parTransId="{5C6812B6-E42E-4BAE-A744-9CC371A0286E}" sibTransId="{AF2FDBAD-A2C3-4184-9DC4-E1CD4DC84223}"/>
    <dgm:cxn modelId="{3DE9F19D-9C69-470B-967C-CDFF94443155}" type="presParOf" srcId="{C95EF627-EEED-4153-BE64-B69F61771BE8}" destId="{78A985E3-A102-443A-9F85-3D0600F918F4}" srcOrd="0" destOrd="0" presId="urn:microsoft.com/office/officeart/2005/8/layout/hierarchy3"/>
    <dgm:cxn modelId="{E3C0BA7F-DA4B-4F02-883C-315B00D48995}" type="presParOf" srcId="{78A985E3-A102-443A-9F85-3D0600F918F4}" destId="{A43C5378-8185-4814-B4B9-E278B893C348}" srcOrd="0" destOrd="0" presId="urn:microsoft.com/office/officeart/2005/8/layout/hierarchy3"/>
    <dgm:cxn modelId="{BB053386-57CC-4FBE-966F-332460C15753}" type="presParOf" srcId="{A43C5378-8185-4814-B4B9-E278B893C348}" destId="{983D4983-3D82-4FE1-9D5E-D978687FA7C4}" srcOrd="0" destOrd="0" presId="urn:microsoft.com/office/officeart/2005/8/layout/hierarchy3"/>
    <dgm:cxn modelId="{ED65B528-8B18-4E12-8333-494400E8ADE8}" type="presParOf" srcId="{A43C5378-8185-4814-B4B9-E278B893C348}" destId="{219D85F7-7823-45D2-9497-92CCF3B1B7DF}" srcOrd="1" destOrd="0" presId="urn:microsoft.com/office/officeart/2005/8/layout/hierarchy3"/>
    <dgm:cxn modelId="{D66B29DA-91F1-4DFB-AEFE-5100495A829D}" type="presParOf" srcId="{78A985E3-A102-443A-9F85-3D0600F918F4}" destId="{9461FE61-2FA6-4EEB-86C4-14E0DA7CD5DC}" srcOrd="1" destOrd="0" presId="urn:microsoft.com/office/officeart/2005/8/layout/hierarchy3"/>
    <dgm:cxn modelId="{361F3F88-4D2E-4F58-9CCB-48DB7BCA35DC}" type="presParOf" srcId="{9461FE61-2FA6-4EEB-86C4-14E0DA7CD5DC}" destId="{F31C0E71-04A7-4FBC-811E-821629E9F337}" srcOrd="0" destOrd="0" presId="urn:microsoft.com/office/officeart/2005/8/layout/hierarchy3"/>
    <dgm:cxn modelId="{5589C397-7CD0-4671-9768-212FEA0AD010}" type="presParOf" srcId="{9461FE61-2FA6-4EEB-86C4-14E0DA7CD5DC}" destId="{B2EC6EC7-A08A-4EF5-A740-27C69AD331FA}" srcOrd="1" destOrd="0" presId="urn:microsoft.com/office/officeart/2005/8/layout/hierarchy3"/>
    <dgm:cxn modelId="{00902E96-2C25-4DC7-8583-F923F2B57ACD}" type="presParOf" srcId="{9461FE61-2FA6-4EEB-86C4-14E0DA7CD5DC}" destId="{26D27613-2918-4108-B95B-3EEC94A83A21}" srcOrd="2" destOrd="0" presId="urn:microsoft.com/office/officeart/2005/8/layout/hierarchy3"/>
    <dgm:cxn modelId="{D634EE00-741D-4A2D-9FFE-F2934AED3F63}" type="presParOf" srcId="{9461FE61-2FA6-4EEB-86C4-14E0DA7CD5DC}" destId="{3D0E9868-97B2-473B-835C-AF77FF7E81DF}" srcOrd="3" destOrd="0" presId="urn:microsoft.com/office/officeart/2005/8/layout/hierarchy3"/>
    <dgm:cxn modelId="{C16653D7-2B7F-464B-8C71-9A3B1FA36499}" type="presParOf" srcId="{9461FE61-2FA6-4EEB-86C4-14E0DA7CD5DC}" destId="{DEF941F8-61FF-4607-BDC5-230B472C2948}" srcOrd="4" destOrd="0" presId="urn:microsoft.com/office/officeart/2005/8/layout/hierarchy3"/>
    <dgm:cxn modelId="{6221A254-5B03-4D55-8612-FEDDCACCAF29}" type="presParOf" srcId="{9461FE61-2FA6-4EEB-86C4-14E0DA7CD5DC}" destId="{CFC5CF38-6C16-42AB-9D69-80C9308E5199}" srcOrd="5" destOrd="0" presId="urn:microsoft.com/office/officeart/2005/8/layout/hierarchy3"/>
    <dgm:cxn modelId="{BD923803-D151-40B3-9461-A8287DF944EA}" type="presParOf" srcId="{C95EF627-EEED-4153-BE64-B69F61771BE8}" destId="{0114C377-E256-42FA-8760-1120AD94363A}" srcOrd="1" destOrd="0" presId="urn:microsoft.com/office/officeart/2005/8/layout/hierarchy3"/>
    <dgm:cxn modelId="{DACF5F0F-6B01-4734-9E6B-28BF99624CC8}" type="presParOf" srcId="{0114C377-E256-42FA-8760-1120AD94363A}" destId="{E2A89D20-BA34-40DC-939B-B2657B55ACB6}" srcOrd="0" destOrd="0" presId="urn:microsoft.com/office/officeart/2005/8/layout/hierarchy3"/>
    <dgm:cxn modelId="{490B5896-0AD0-442E-92C6-CBC61F1EC973}" type="presParOf" srcId="{E2A89D20-BA34-40DC-939B-B2657B55ACB6}" destId="{F2B1316A-99BF-4BF3-8490-AD387BC7CBC8}" srcOrd="0" destOrd="0" presId="urn:microsoft.com/office/officeart/2005/8/layout/hierarchy3"/>
    <dgm:cxn modelId="{72ACD3AA-AA07-4085-95A2-BAA68882F034}" type="presParOf" srcId="{E2A89D20-BA34-40DC-939B-B2657B55ACB6}" destId="{3F9BFC1A-1B90-4320-87B2-3FA387D69B9A}" srcOrd="1" destOrd="0" presId="urn:microsoft.com/office/officeart/2005/8/layout/hierarchy3"/>
    <dgm:cxn modelId="{6E75FD0F-0D8C-4E66-A757-A193EAF4700C}" type="presParOf" srcId="{0114C377-E256-42FA-8760-1120AD94363A}" destId="{C7D3DB70-6E59-4E77-8B1D-09197FC87430}" srcOrd="1" destOrd="0" presId="urn:microsoft.com/office/officeart/2005/8/layout/hierarchy3"/>
    <dgm:cxn modelId="{4F74FD79-0457-48BC-B04A-C1B644BE6C31}" type="presParOf" srcId="{C7D3DB70-6E59-4E77-8B1D-09197FC87430}" destId="{18162B5F-390E-450B-95C2-178C8D7F167D}" srcOrd="0" destOrd="0" presId="urn:microsoft.com/office/officeart/2005/8/layout/hierarchy3"/>
    <dgm:cxn modelId="{7277C388-B8C5-4364-B8CE-D74771859985}" type="presParOf" srcId="{C7D3DB70-6E59-4E77-8B1D-09197FC87430}" destId="{0AF6C5F0-A75B-473F-84C3-39B55507F50D}" srcOrd="1" destOrd="0" presId="urn:microsoft.com/office/officeart/2005/8/layout/hierarchy3"/>
    <dgm:cxn modelId="{14412D59-235B-4A27-95FE-2A0BEBA7A9E2}" type="presParOf" srcId="{C7D3DB70-6E59-4E77-8B1D-09197FC87430}" destId="{7F2D257D-0B03-40F5-9AC6-8624A7F96DBC}" srcOrd="2" destOrd="0" presId="urn:microsoft.com/office/officeart/2005/8/layout/hierarchy3"/>
    <dgm:cxn modelId="{69C59F62-3B5D-4658-8D05-A1056321E5BC}" type="presParOf" srcId="{C7D3DB70-6E59-4E77-8B1D-09197FC87430}" destId="{0AD705A1-BA71-4795-A6B2-DC2B3BA69C9D}" srcOrd="3" destOrd="0" presId="urn:microsoft.com/office/officeart/2005/8/layout/hierarchy3"/>
    <dgm:cxn modelId="{5E1E8B01-93FB-4F92-8456-1D5239125A22}" type="presParOf" srcId="{C7D3DB70-6E59-4E77-8B1D-09197FC87430}" destId="{68A1C2B5-2654-447F-9420-B9740420E7FE}" srcOrd="4" destOrd="0" presId="urn:microsoft.com/office/officeart/2005/8/layout/hierarchy3"/>
    <dgm:cxn modelId="{04CA13D9-CAEB-4364-BE00-9B54D63034EC}" type="presParOf" srcId="{C7D3DB70-6E59-4E77-8B1D-09197FC87430}" destId="{90AC3EAB-FC39-452D-86D5-89134ACC4953}"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E39AA4-A47F-453B-8298-31BBBD92F46A}" type="doc">
      <dgm:prSet loTypeId="urn:microsoft.com/office/officeart/2005/8/layout/venn2" loCatId="relationship" qsTypeId="urn:microsoft.com/office/officeart/2005/8/quickstyle/simple3" qsCatId="simple" csTypeId="urn:microsoft.com/office/officeart/2005/8/colors/colorful4" csCatId="colorful" phldr="1"/>
      <dgm:spPr/>
      <dgm:t>
        <a:bodyPr/>
        <a:lstStyle/>
        <a:p>
          <a:endParaRPr lang="en-US"/>
        </a:p>
      </dgm:t>
    </dgm:pt>
    <dgm:pt modelId="{EC56DDD9-0B65-4460-BD62-55013DBFDBFE}">
      <dgm:prSet phldrT="[Text]" custT="1"/>
      <dgm:spPr/>
      <dgm:t>
        <a:bodyPr/>
        <a:lstStyle/>
        <a:p>
          <a:r>
            <a:rPr lang="en-US" sz="1600" b="1" dirty="0" smtClean="0"/>
            <a:t>GOOD TO BE FAMILIAR WITH</a:t>
          </a:r>
          <a:endParaRPr lang="en-US" sz="1600" b="1" dirty="0"/>
        </a:p>
      </dgm:t>
    </dgm:pt>
    <dgm:pt modelId="{34B6554A-9942-430F-A867-6DF3E814D0F6}" type="parTrans" cxnId="{93B58E36-6630-416C-90F5-F572718D2457}">
      <dgm:prSet/>
      <dgm:spPr/>
      <dgm:t>
        <a:bodyPr/>
        <a:lstStyle/>
        <a:p>
          <a:endParaRPr lang="en-US"/>
        </a:p>
      </dgm:t>
    </dgm:pt>
    <dgm:pt modelId="{FB8F86BE-68EE-4281-A765-9450AAFBE482}" type="sibTrans" cxnId="{93B58E36-6630-416C-90F5-F572718D2457}">
      <dgm:prSet/>
      <dgm:spPr/>
      <dgm:t>
        <a:bodyPr/>
        <a:lstStyle/>
        <a:p>
          <a:endParaRPr lang="en-US"/>
        </a:p>
      </dgm:t>
    </dgm:pt>
    <dgm:pt modelId="{B7CC1824-316F-42E6-A1AA-CFF16BFE2328}">
      <dgm:prSet phldrT="[Text]" custT="1"/>
      <dgm:spPr/>
      <dgm:t>
        <a:bodyPr/>
        <a:lstStyle/>
        <a:p>
          <a:r>
            <a:rPr lang="en-US" sz="1600" b="1" dirty="0" smtClean="0"/>
            <a:t>IMPORTANT</a:t>
          </a:r>
          <a:r>
            <a:rPr lang="en-US" sz="1400" b="1" dirty="0" smtClean="0"/>
            <a:t> </a:t>
          </a:r>
          <a:r>
            <a:rPr lang="en-US" sz="1600" b="1" dirty="0" smtClean="0"/>
            <a:t>TO</a:t>
          </a:r>
          <a:r>
            <a:rPr lang="en-US" sz="1400" b="1" dirty="0" smtClean="0"/>
            <a:t> </a:t>
          </a:r>
          <a:r>
            <a:rPr lang="en-US" sz="1600" b="1" dirty="0" smtClean="0"/>
            <a:t>KNOW</a:t>
          </a:r>
          <a:endParaRPr lang="en-US" sz="1400" b="1" dirty="0"/>
        </a:p>
      </dgm:t>
    </dgm:pt>
    <dgm:pt modelId="{9B07DA90-3220-415F-B801-B3F5798E60A7}" type="parTrans" cxnId="{28CC3C30-E392-4A43-ACD9-093C1D83E935}">
      <dgm:prSet/>
      <dgm:spPr/>
      <dgm:t>
        <a:bodyPr/>
        <a:lstStyle/>
        <a:p>
          <a:endParaRPr lang="en-US"/>
        </a:p>
      </dgm:t>
    </dgm:pt>
    <dgm:pt modelId="{FBA120FD-46B2-450E-8DAF-A30D49E1C8A9}" type="sibTrans" cxnId="{28CC3C30-E392-4A43-ACD9-093C1D83E935}">
      <dgm:prSet/>
      <dgm:spPr/>
      <dgm:t>
        <a:bodyPr/>
        <a:lstStyle/>
        <a:p>
          <a:endParaRPr lang="en-US"/>
        </a:p>
      </dgm:t>
    </dgm:pt>
    <dgm:pt modelId="{84D2C769-3463-4A52-9536-1DC59B109052}">
      <dgm:prSet phldrT="[Text]" custT="1"/>
      <dgm:spPr/>
      <dgm:t>
        <a:bodyPr/>
        <a:lstStyle/>
        <a:p>
          <a:r>
            <a:rPr lang="en-US" sz="1600" b="1" dirty="0" smtClean="0"/>
            <a:t>ENDURING</a:t>
          </a:r>
          <a:r>
            <a:rPr lang="en-US" sz="1400" b="1" dirty="0" smtClean="0"/>
            <a:t> </a:t>
          </a:r>
          <a:r>
            <a:rPr lang="en-US" sz="1600" b="1" dirty="0" smtClean="0"/>
            <a:t>OUTCOMES</a:t>
          </a:r>
          <a:endParaRPr lang="en-US" sz="1400" b="1" dirty="0"/>
        </a:p>
      </dgm:t>
    </dgm:pt>
    <dgm:pt modelId="{77E7EAEB-EF4C-4728-B5E0-1DECA7466123}" type="parTrans" cxnId="{D669793D-1ADC-488D-B471-C3709E024530}">
      <dgm:prSet/>
      <dgm:spPr/>
      <dgm:t>
        <a:bodyPr/>
        <a:lstStyle/>
        <a:p>
          <a:endParaRPr lang="en-US"/>
        </a:p>
      </dgm:t>
    </dgm:pt>
    <dgm:pt modelId="{C5A04C4E-E631-4B64-9D44-BCC5BD72DF14}" type="sibTrans" cxnId="{D669793D-1ADC-488D-B471-C3709E024530}">
      <dgm:prSet/>
      <dgm:spPr/>
      <dgm:t>
        <a:bodyPr/>
        <a:lstStyle/>
        <a:p>
          <a:endParaRPr lang="en-US"/>
        </a:p>
      </dgm:t>
    </dgm:pt>
    <dgm:pt modelId="{1D8E3B8D-E6C4-45A5-8A25-EB85C6DBF55D}" type="pres">
      <dgm:prSet presAssocID="{1DE39AA4-A47F-453B-8298-31BBBD92F46A}" presName="Name0" presStyleCnt="0">
        <dgm:presLayoutVars>
          <dgm:chMax val="7"/>
          <dgm:resizeHandles val="exact"/>
        </dgm:presLayoutVars>
      </dgm:prSet>
      <dgm:spPr/>
      <dgm:t>
        <a:bodyPr/>
        <a:lstStyle/>
        <a:p>
          <a:endParaRPr lang="en-US"/>
        </a:p>
      </dgm:t>
    </dgm:pt>
    <dgm:pt modelId="{17574516-16B4-4528-8EA5-478DE48E89D2}" type="pres">
      <dgm:prSet presAssocID="{1DE39AA4-A47F-453B-8298-31BBBD92F46A}" presName="comp1" presStyleCnt="0"/>
      <dgm:spPr/>
      <dgm:t>
        <a:bodyPr/>
        <a:lstStyle/>
        <a:p>
          <a:endParaRPr lang="en-US"/>
        </a:p>
      </dgm:t>
    </dgm:pt>
    <dgm:pt modelId="{F1808BD6-8007-45A9-808A-989E8FBA866F}" type="pres">
      <dgm:prSet presAssocID="{1DE39AA4-A47F-453B-8298-31BBBD92F46A}" presName="circle1" presStyleLbl="node1" presStyleIdx="0" presStyleCnt="3"/>
      <dgm:spPr/>
      <dgm:t>
        <a:bodyPr/>
        <a:lstStyle/>
        <a:p>
          <a:endParaRPr lang="en-US"/>
        </a:p>
      </dgm:t>
    </dgm:pt>
    <dgm:pt modelId="{9F44DF86-7E52-4E8C-8D94-E5F9480B764D}" type="pres">
      <dgm:prSet presAssocID="{1DE39AA4-A47F-453B-8298-31BBBD92F46A}" presName="c1text" presStyleLbl="node1" presStyleIdx="0" presStyleCnt="3">
        <dgm:presLayoutVars>
          <dgm:bulletEnabled val="1"/>
        </dgm:presLayoutVars>
      </dgm:prSet>
      <dgm:spPr/>
      <dgm:t>
        <a:bodyPr/>
        <a:lstStyle/>
        <a:p>
          <a:endParaRPr lang="en-US"/>
        </a:p>
      </dgm:t>
    </dgm:pt>
    <dgm:pt modelId="{A5F2FBE1-F5C0-4B6F-9E84-350C4D76C1B7}" type="pres">
      <dgm:prSet presAssocID="{1DE39AA4-A47F-453B-8298-31BBBD92F46A}" presName="comp2" presStyleCnt="0"/>
      <dgm:spPr/>
      <dgm:t>
        <a:bodyPr/>
        <a:lstStyle/>
        <a:p>
          <a:endParaRPr lang="en-US"/>
        </a:p>
      </dgm:t>
    </dgm:pt>
    <dgm:pt modelId="{FB655992-E62D-4399-B690-D9EBB2451DB8}" type="pres">
      <dgm:prSet presAssocID="{1DE39AA4-A47F-453B-8298-31BBBD92F46A}" presName="circle2" presStyleLbl="node1" presStyleIdx="1" presStyleCnt="3"/>
      <dgm:spPr/>
      <dgm:t>
        <a:bodyPr/>
        <a:lstStyle/>
        <a:p>
          <a:endParaRPr lang="en-US"/>
        </a:p>
      </dgm:t>
    </dgm:pt>
    <dgm:pt modelId="{1B13A99B-8823-4DA8-ADD5-93E40041D45E}" type="pres">
      <dgm:prSet presAssocID="{1DE39AA4-A47F-453B-8298-31BBBD92F46A}" presName="c2text" presStyleLbl="node1" presStyleIdx="1" presStyleCnt="3">
        <dgm:presLayoutVars>
          <dgm:bulletEnabled val="1"/>
        </dgm:presLayoutVars>
      </dgm:prSet>
      <dgm:spPr/>
      <dgm:t>
        <a:bodyPr/>
        <a:lstStyle/>
        <a:p>
          <a:endParaRPr lang="en-US"/>
        </a:p>
      </dgm:t>
    </dgm:pt>
    <dgm:pt modelId="{F5D5E9E9-66F1-4669-ACE2-5291E479290D}" type="pres">
      <dgm:prSet presAssocID="{1DE39AA4-A47F-453B-8298-31BBBD92F46A}" presName="comp3" presStyleCnt="0"/>
      <dgm:spPr/>
      <dgm:t>
        <a:bodyPr/>
        <a:lstStyle/>
        <a:p>
          <a:endParaRPr lang="en-US"/>
        </a:p>
      </dgm:t>
    </dgm:pt>
    <dgm:pt modelId="{58335CED-AF0B-4D80-B803-EB1624D426EF}" type="pres">
      <dgm:prSet presAssocID="{1DE39AA4-A47F-453B-8298-31BBBD92F46A}" presName="circle3" presStyleLbl="node1" presStyleIdx="2" presStyleCnt="3"/>
      <dgm:spPr/>
      <dgm:t>
        <a:bodyPr/>
        <a:lstStyle/>
        <a:p>
          <a:endParaRPr lang="en-US"/>
        </a:p>
      </dgm:t>
    </dgm:pt>
    <dgm:pt modelId="{B4156326-3433-4BB1-B486-20930F95F021}" type="pres">
      <dgm:prSet presAssocID="{1DE39AA4-A47F-453B-8298-31BBBD92F46A}" presName="c3text" presStyleLbl="node1" presStyleIdx="2" presStyleCnt="3">
        <dgm:presLayoutVars>
          <dgm:bulletEnabled val="1"/>
        </dgm:presLayoutVars>
      </dgm:prSet>
      <dgm:spPr/>
      <dgm:t>
        <a:bodyPr/>
        <a:lstStyle/>
        <a:p>
          <a:endParaRPr lang="en-US"/>
        </a:p>
      </dgm:t>
    </dgm:pt>
  </dgm:ptLst>
  <dgm:cxnLst>
    <dgm:cxn modelId="{53FC9323-C3AA-41B6-BA23-1756320D6092}" type="presOf" srcId="{EC56DDD9-0B65-4460-BD62-55013DBFDBFE}" destId="{9F44DF86-7E52-4E8C-8D94-E5F9480B764D}" srcOrd="1" destOrd="0" presId="urn:microsoft.com/office/officeart/2005/8/layout/venn2"/>
    <dgm:cxn modelId="{28CC3C30-E392-4A43-ACD9-093C1D83E935}" srcId="{1DE39AA4-A47F-453B-8298-31BBBD92F46A}" destId="{B7CC1824-316F-42E6-A1AA-CFF16BFE2328}" srcOrd="1" destOrd="0" parTransId="{9B07DA90-3220-415F-B801-B3F5798E60A7}" sibTransId="{FBA120FD-46B2-450E-8DAF-A30D49E1C8A9}"/>
    <dgm:cxn modelId="{95600A5C-5334-4101-A40A-B6E9323EFED9}" type="presOf" srcId="{EC56DDD9-0B65-4460-BD62-55013DBFDBFE}" destId="{F1808BD6-8007-45A9-808A-989E8FBA866F}" srcOrd="0" destOrd="0" presId="urn:microsoft.com/office/officeart/2005/8/layout/venn2"/>
    <dgm:cxn modelId="{6C23EA39-8116-4B63-8CFD-2B887DA66359}" type="presOf" srcId="{84D2C769-3463-4A52-9536-1DC59B109052}" destId="{B4156326-3433-4BB1-B486-20930F95F021}" srcOrd="1" destOrd="0" presId="urn:microsoft.com/office/officeart/2005/8/layout/venn2"/>
    <dgm:cxn modelId="{102E9C8A-B899-46B5-93CA-ED2684889B9D}" type="presOf" srcId="{84D2C769-3463-4A52-9536-1DC59B109052}" destId="{58335CED-AF0B-4D80-B803-EB1624D426EF}" srcOrd="0" destOrd="0" presId="urn:microsoft.com/office/officeart/2005/8/layout/venn2"/>
    <dgm:cxn modelId="{7380A44A-0E20-4660-A8C2-7D12C0C2AFF6}" type="presOf" srcId="{B7CC1824-316F-42E6-A1AA-CFF16BFE2328}" destId="{FB655992-E62D-4399-B690-D9EBB2451DB8}" srcOrd="0" destOrd="0" presId="urn:microsoft.com/office/officeart/2005/8/layout/venn2"/>
    <dgm:cxn modelId="{D669793D-1ADC-488D-B471-C3709E024530}" srcId="{1DE39AA4-A47F-453B-8298-31BBBD92F46A}" destId="{84D2C769-3463-4A52-9536-1DC59B109052}" srcOrd="2" destOrd="0" parTransId="{77E7EAEB-EF4C-4728-B5E0-1DECA7466123}" sibTransId="{C5A04C4E-E631-4B64-9D44-BCC5BD72DF14}"/>
    <dgm:cxn modelId="{93B58E36-6630-416C-90F5-F572718D2457}" srcId="{1DE39AA4-A47F-453B-8298-31BBBD92F46A}" destId="{EC56DDD9-0B65-4460-BD62-55013DBFDBFE}" srcOrd="0" destOrd="0" parTransId="{34B6554A-9942-430F-A867-6DF3E814D0F6}" sibTransId="{FB8F86BE-68EE-4281-A765-9450AAFBE482}"/>
    <dgm:cxn modelId="{69158623-552B-4226-8B3C-3A074F233F8E}" type="presOf" srcId="{1DE39AA4-A47F-453B-8298-31BBBD92F46A}" destId="{1D8E3B8D-E6C4-45A5-8A25-EB85C6DBF55D}" srcOrd="0" destOrd="0" presId="urn:microsoft.com/office/officeart/2005/8/layout/venn2"/>
    <dgm:cxn modelId="{C168EF3A-F10A-47D9-807A-D6F0B804684C}" type="presOf" srcId="{B7CC1824-316F-42E6-A1AA-CFF16BFE2328}" destId="{1B13A99B-8823-4DA8-ADD5-93E40041D45E}" srcOrd="1" destOrd="0" presId="urn:microsoft.com/office/officeart/2005/8/layout/venn2"/>
    <dgm:cxn modelId="{624AD5D3-408E-4234-9A6D-A1485484A703}" type="presParOf" srcId="{1D8E3B8D-E6C4-45A5-8A25-EB85C6DBF55D}" destId="{17574516-16B4-4528-8EA5-478DE48E89D2}" srcOrd="0" destOrd="0" presId="urn:microsoft.com/office/officeart/2005/8/layout/venn2"/>
    <dgm:cxn modelId="{66CBA1AB-ACAB-49BD-9ED9-0C1472D7ABF2}" type="presParOf" srcId="{17574516-16B4-4528-8EA5-478DE48E89D2}" destId="{F1808BD6-8007-45A9-808A-989E8FBA866F}" srcOrd="0" destOrd="0" presId="urn:microsoft.com/office/officeart/2005/8/layout/venn2"/>
    <dgm:cxn modelId="{7B76B821-EECE-44E1-9C14-486EE050E45D}" type="presParOf" srcId="{17574516-16B4-4528-8EA5-478DE48E89D2}" destId="{9F44DF86-7E52-4E8C-8D94-E5F9480B764D}" srcOrd="1" destOrd="0" presId="urn:microsoft.com/office/officeart/2005/8/layout/venn2"/>
    <dgm:cxn modelId="{8E962769-2602-4F9C-8D45-63678526ABF0}" type="presParOf" srcId="{1D8E3B8D-E6C4-45A5-8A25-EB85C6DBF55D}" destId="{A5F2FBE1-F5C0-4B6F-9E84-350C4D76C1B7}" srcOrd="1" destOrd="0" presId="urn:microsoft.com/office/officeart/2005/8/layout/venn2"/>
    <dgm:cxn modelId="{730C073B-3E69-4696-B5A3-D285DB5B5732}" type="presParOf" srcId="{A5F2FBE1-F5C0-4B6F-9E84-350C4D76C1B7}" destId="{FB655992-E62D-4399-B690-D9EBB2451DB8}" srcOrd="0" destOrd="0" presId="urn:microsoft.com/office/officeart/2005/8/layout/venn2"/>
    <dgm:cxn modelId="{58309777-50D0-439A-A0A6-CE2CFE66D182}" type="presParOf" srcId="{A5F2FBE1-F5C0-4B6F-9E84-350C4D76C1B7}" destId="{1B13A99B-8823-4DA8-ADD5-93E40041D45E}" srcOrd="1" destOrd="0" presId="urn:microsoft.com/office/officeart/2005/8/layout/venn2"/>
    <dgm:cxn modelId="{EABDE478-5B65-4266-B71A-1FEE2EBF0A2A}" type="presParOf" srcId="{1D8E3B8D-E6C4-45A5-8A25-EB85C6DBF55D}" destId="{F5D5E9E9-66F1-4669-ACE2-5291E479290D}" srcOrd="2" destOrd="0" presId="urn:microsoft.com/office/officeart/2005/8/layout/venn2"/>
    <dgm:cxn modelId="{2E3F2193-F0BA-4DFC-8780-2AE8014965AB}" type="presParOf" srcId="{F5D5E9E9-66F1-4669-ACE2-5291E479290D}" destId="{58335CED-AF0B-4D80-B803-EB1624D426EF}" srcOrd="0" destOrd="0" presId="urn:microsoft.com/office/officeart/2005/8/layout/venn2"/>
    <dgm:cxn modelId="{CEA0AF0D-9FA8-469A-8496-7482F569BC83}" type="presParOf" srcId="{F5D5E9E9-66F1-4669-ACE2-5291E479290D}" destId="{B4156326-3433-4BB1-B486-20930F95F02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E39AA4-A47F-453B-8298-31BBBD92F46A}" type="doc">
      <dgm:prSet loTypeId="urn:microsoft.com/office/officeart/2005/8/layout/venn2" loCatId="relationship" qsTypeId="urn:microsoft.com/office/officeart/2005/8/quickstyle/simple3" qsCatId="simple" csTypeId="urn:microsoft.com/office/officeart/2005/8/colors/colorful4" csCatId="colorful" phldr="1"/>
      <dgm:spPr/>
      <dgm:t>
        <a:bodyPr/>
        <a:lstStyle/>
        <a:p>
          <a:endParaRPr lang="en-US"/>
        </a:p>
      </dgm:t>
    </dgm:pt>
    <dgm:pt modelId="{EC56DDD9-0B65-4460-BD62-55013DBFDBFE}">
      <dgm:prSet phldrT="[Text]" custT="1"/>
      <dgm:spPr/>
      <dgm:t>
        <a:bodyPr/>
        <a:lstStyle/>
        <a:p>
          <a:r>
            <a:rPr lang="en-US" sz="1600" b="1" dirty="0" smtClean="0"/>
            <a:t>GOOD TO BE FAMILIAR WITH</a:t>
          </a:r>
          <a:endParaRPr lang="en-US" sz="1600" b="1" dirty="0"/>
        </a:p>
      </dgm:t>
    </dgm:pt>
    <dgm:pt modelId="{34B6554A-9942-430F-A867-6DF3E814D0F6}" type="parTrans" cxnId="{93B58E36-6630-416C-90F5-F572718D2457}">
      <dgm:prSet/>
      <dgm:spPr/>
      <dgm:t>
        <a:bodyPr/>
        <a:lstStyle/>
        <a:p>
          <a:endParaRPr lang="en-US"/>
        </a:p>
      </dgm:t>
    </dgm:pt>
    <dgm:pt modelId="{FB8F86BE-68EE-4281-A765-9450AAFBE482}" type="sibTrans" cxnId="{93B58E36-6630-416C-90F5-F572718D2457}">
      <dgm:prSet/>
      <dgm:spPr/>
      <dgm:t>
        <a:bodyPr/>
        <a:lstStyle/>
        <a:p>
          <a:endParaRPr lang="en-US"/>
        </a:p>
      </dgm:t>
    </dgm:pt>
    <dgm:pt modelId="{B7CC1824-316F-42E6-A1AA-CFF16BFE2328}">
      <dgm:prSet phldrT="[Text]" custT="1"/>
      <dgm:spPr/>
      <dgm:t>
        <a:bodyPr/>
        <a:lstStyle/>
        <a:p>
          <a:r>
            <a:rPr lang="en-US" sz="1600" b="1" dirty="0" smtClean="0"/>
            <a:t>IMPORTANT</a:t>
          </a:r>
          <a:r>
            <a:rPr lang="en-US" sz="1400" b="1" dirty="0" smtClean="0"/>
            <a:t> </a:t>
          </a:r>
          <a:r>
            <a:rPr lang="en-US" sz="1600" b="1" dirty="0" smtClean="0"/>
            <a:t>TO</a:t>
          </a:r>
          <a:r>
            <a:rPr lang="en-US" sz="1400" b="1" dirty="0" smtClean="0"/>
            <a:t> </a:t>
          </a:r>
          <a:r>
            <a:rPr lang="en-US" sz="1600" b="1" dirty="0" smtClean="0"/>
            <a:t>KNOW</a:t>
          </a:r>
          <a:endParaRPr lang="en-US" sz="1400" b="1" dirty="0"/>
        </a:p>
      </dgm:t>
    </dgm:pt>
    <dgm:pt modelId="{9B07DA90-3220-415F-B801-B3F5798E60A7}" type="parTrans" cxnId="{28CC3C30-E392-4A43-ACD9-093C1D83E935}">
      <dgm:prSet/>
      <dgm:spPr/>
      <dgm:t>
        <a:bodyPr/>
        <a:lstStyle/>
        <a:p>
          <a:endParaRPr lang="en-US"/>
        </a:p>
      </dgm:t>
    </dgm:pt>
    <dgm:pt modelId="{FBA120FD-46B2-450E-8DAF-A30D49E1C8A9}" type="sibTrans" cxnId="{28CC3C30-E392-4A43-ACD9-093C1D83E935}">
      <dgm:prSet/>
      <dgm:spPr/>
      <dgm:t>
        <a:bodyPr/>
        <a:lstStyle/>
        <a:p>
          <a:endParaRPr lang="en-US"/>
        </a:p>
      </dgm:t>
    </dgm:pt>
    <dgm:pt modelId="{84D2C769-3463-4A52-9536-1DC59B109052}">
      <dgm:prSet phldrT="[Text]" custT="1"/>
      <dgm:spPr/>
      <dgm:t>
        <a:bodyPr/>
        <a:lstStyle/>
        <a:p>
          <a:r>
            <a:rPr lang="en-US" sz="1600" b="1" dirty="0" smtClean="0"/>
            <a:t>ENDURING</a:t>
          </a:r>
          <a:r>
            <a:rPr lang="en-US" sz="1400" b="1" dirty="0" smtClean="0"/>
            <a:t> </a:t>
          </a:r>
          <a:r>
            <a:rPr lang="en-US" sz="1600" b="1" dirty="0" smtClean="0"/>
            <a:t>OUTCOMES</a:t>
          </a:r>
          <a:endParaRPr lang="en-US" sz="1400" b="1" dirty="0"/>
        </a:p>
      </dgm:t>
    </dgm:pt>
    <dgm:pt modelId="{77E7EAEB-EF4C-4728-B5E0-1DECA7466123}" type="parTrans" cxnId="{D669793D-1ADC-488D-B471-C3709E024530}">
      <dgm:prSet/>
      <dgm:spPr/>
      <dgm:t>
        <a:bodyPr/>
        <a:lstStyle/>
        <a:p>
          <a:endParaRPr lang="en-US"/>
        </a:p>
      </dgm:t>
    </dgm:pt>
    <dgm:pt modelId="{C5A04C4E-E631-4B64-9D44-BCC5BD72DF14}" type="sibTrans" cxnId="{D669793D-1ADC-488D-B471-C3709E024530}">
      <dgm:prSet/>
      <dgm:spPr/>
      <dgm:t>
        <a:bodyPr/>
        <a:lstStyle/>
        <a:p>
          <a:endParaRPr lang="en-US"/>
        </a:p>
      </dgm:t>
    </dgm:pt>
    <dgm:pt modelId="{1D8E3B8D-E6C4-45A5-8A25-EB85C6DBF55D}" type="pres">
      <dgm:prSet presAssocID="{1DE39AA4-A47F-453B-8298-31BBBD92F46A}" presName="Name0" presStyleCnt="0">
        <dgm:presLayoutVars>
          <dgm:chMax val="7"/>
          <dgm:resizeHandles val="exact"/>
        </dgm:presLayoutVars>
      </dgm:prSet>
      <dgm:spPr/>
      <dgm:t>
        <a:bodyPr/>
        <a:lstStyle/>
        <a:p>
          <a:endParaRPr lang="en-US"/>
        </a:p>
      </dgm:t>
    </dgm:pt>
    <dgm:pt modelId="{17574516-16B4-4528-8EA5-478DE48E89D2}" type="pres">
      <dgm:prSet presAssocID="{1DE39AA4-A47F-453B-8298-31BBBD92F46A}" presName="comp1" presStyleCnt="0"/>
      <dgm:spPr/>
      <dgm:t>
        <a:bodyPr/>
        <a:lstStyle/>
        <a:p>
          <a:endParaRPr lang="en-US"/>
        </a:p>
      </dgm:t>
    </dgm:pt>
    <dgm:pt modelId="{F1808BD6-8007-45A9-808A-989E8FBA866F}" type="pres">
      <dgm:prSet presAssocID="{1DE39AA4-A47F-453B-8298-31BBBD92F46A}" presName="circle1" presStyleLbl="node1" presStyleIdx="0" presStyleCnt="3"/>
      <dgm:spPr/>
      <dgm:t>
        <a:bodyPr/>
        <a:lstStyle/>
        <a:p>
          <a:endParaRPr lang="en-US"/>
        </a:p>
      </dgm:t>
    </dgm:pt>
    <dgm:pt modelId="{9F44DF86-7E52-4E8C-8D94-E5F9480B764D}" type="pres">
      <dgm:prSet presAssocID="{1DE39AA4-A47F-453B-8298-31BBBD92F46A}" presName="c1text" presStyleLbl="node1" presStyleIdx="0" presStyleCnt="3">
        <dgm:presLayoutVars>
          <dgm:bulletEnabled val="1"/>
        </dgm:presLayoutVars>
      </dgm:prSet>
      <dgm:spPr/>
      <dgm:t>
        <a:bodyPr/>
        <a:lstStyle/>
        <a:p>
          <a:endParaRPr lang="en-US"/>
        </a:p>
      </dgm:t>
    </dgm:pt>
    <dgm:pt modelId="{A5F2FBE1-F5C0-4B6F-9E84-350C4D76C1B7}" type="pres">
      <dgm:prSet presAssocID="{1DE39AA4-A47F-453B-8298-31BBBD92F46A}" presName="comp2" presStyleCnt="0"/>
      <dgm:spPr/>
      <dgm:t>
        <a:bodyPr/>
        <a:lstStyle/>
        <a:p>
          <a:endParaRPr lang="en-US"/>
        </a:p>
      </dgm:t>
    </dgm:pt>
    <dgm:pt modelId="{FB655992-E62D-4399-B690-D9EBB2451DB8}" type="pres">
      <dgm:prSet presAssocID="{1DE39AA4-A47F-453B-8298-31BBBD92F46A}" presName="circle2" presStyleLbl="node1" presStyleIdx="1" presStyleCnt="3"/>
      <dgm:spPr/>
      <dgm:t>
        <a:bodyPr/>
        <a:lstStyle/>
        <a:p>
          <a:endParaRPr lang="en-US"/>
        </a:p>
      </dgm:t>
    </dgm:pt>
    <dgm:pt modelId="{1B13A99B-8823-4DA8-ADD5-93E40041D45E}" type="pres">
      <dgm:prSet presAssocID="{1DE39AA4-A47F-453B-8298-31BBBD92F46A}" presName="c2text" presStyleLbl="node1" presStyleIdx="1" presStyleCnt="3">
        <dgm:presLayoutVars>
          <dgm:bulletEnabled val="1"/>
        </dgm:presLayoutVars>
      </dgm:prSet>
      <dgm:spPr/>
      <dgm:t>
        <a:bodyPr/>
        <a:lstStyle/>
        <a:p>
          <a:endParaRPr lang="en-US"/>
        </a:p>
      </dgm:t>
    </dgm:pt>
    <dgm:pt modelId="{F5D5E9E9-66F1-4669-ACE2-5291E479290D}" type="pres">
      <dgm:prSet presAssocID="{1DE39AA4-A47F-453B-8298-31BBBD92F46A}" presName="comp3" presStyleCnt="0"/>
      <dgm:spPr/>
      <dgm:t>
        <a:bodyPr/>
        <a:lstStyle/>
        <a:p>
          <a:endParaRPr lang="en-US"/>
        </a:p>
      </dgm:t>
    </dgm:pt>
    <dgm:pt modelId="{58335CED-AF0B-4D80-B803-EB1624D426EF}" type="pres">
      <dgm:prSet presAssocID="{1DE39AA4-A47F-453B-8298-31BBBD92F46A}" presName="circle3" presStyleLbl="node1" presStyleIdx="2" presStyleCnt="3"/>
      <dgm:spPr/>
      <dgm:t>
        <a:bodyPr/>
        <a:lstStyle/>
        <a:p>
          <a:endParaRPr lang="en-US"/>
        </a:p>
      </dgm:t>
    </dgm:pt>
    <dgm:pt modelId="{B4156326-3433-4BB1-B486-20930F95F021}" type="pres">
      <dgm:prSet presAssocID="{1DE39AA4-A47F-453B-8298-31BBBD92F46A}" presName="c3text" presStyleLbl="node1" presStyleIdx="2" presStyleCnt="3">
        <dgm:presLayoutVars>
          <dgm:bulletEnabled val="1"/>
        </dgm:presLayoutVars>
      </dgm:prSet>
      <dgm:spPr/>
      <dgm:t>
        <a:bodyPr/>
        <a:lstStyle/>
        <a:p>
          <a:endParaRPr lang="en-US"/>
        </a:p>
      </dgm:t>
    </dgm:pt>
  </dgm:ptLst>
  <dgm:cxnLst>
    <dgm:cxn modelId="{67D24CE0-27F3-483F-BDD1-B72BE30E236D}" type="presOf" srcId="{84D2C769-3463-4A52-9536-1DC59B109052}" destId="{58335CED-AF0B-4D80-B803-EB1624D426EF}" srcOrd="0" destOrd="0" presId="urn:microsoft.com/office/officeart/2005/8/layout/venn2"/>
    <dgm:cxn modelId="{D53019E7-FFA2-46AA-ACB4-5C37797F345A}" type="presOf" srcId="{EC56DDD9-0B65-4460-BD62-55013DBFDBFE}" destId="{F1808BD6-8007-45A9-808A-989E8FBA866F}" srcOrd="0" destOrd="0" presId="urn:microsoft.com/office/officeart/2005/8/layout/venn2"/>
    <dgm:cxn modelId="{74ED45FC-446D-4871-9D74-ABDA95E91A75}" type="presOf" srcId="{B7CC1824-316F-42E6-A1AA-CFF16BFE2328}" destId="{FB655992-E62D-4399-B690-D9EBB2451DB8}" srcOrd="0" destOrd="0" presId="urn:microsoft.com/office/officeart/2005/8/layout/venn2"/>
    <dgm:cxn modelId="{93B58E36-6630-416C-90F5-F572718D2457}" srcId="{1DE39AA4-A47F-453B-8298-31BBBD92F46A}" destId="{EC56DDD9-0B65-4460-BD62-55013DBFDBFE}" srcOrd="0" destOrd="0" parTransId="{34B6554A-9942-430F-A867-6DF3E814D0F6}" sibTransId="{FB8F86BE-68EE-4281-A765-9450AAFBE482}"/>
    <dgm:cxn modelId="{385FA364-D035-435B-B979-6DA6256996D0}" type="presOf" srcId="{1DE39AA4-A47F-453B-8298-31BBBD92F46A}" destId="{1D8E3B8D-E6C4-45A5-8A25-EB85C6DBF55D}" srcOrd="0" destOrd="0" presId="urn:microsoft.com/office/officeart/2005/8/layout/venn2"/>
    <dgm:cxn modelId="{065590B3-A894-4538-9C6D-269CB8FEFD87}" type="presOf" srcId="{EC56DDD9-0B65-4460-BD62-55013DBFDBFE}" destId="{9F44DF86-7E52-4E8C-8D94-E5F9480B764D}" srcOrd="1" destOrd="0" presId="urn:microsoft.com/office/officeart/2005/8/layout/venn2"/>
    <dgm:cxn modelId="{6A0296D0-59BE-43D0-B1EF-C983DC0B4F92}" type="presOf" srcId="{84D2C769-3463-4A52-9536-1DC59B109052}" destId="{B4156326-3433-4BB1-B486-20930F95F021}" srcOrd="1" destOrd="0" presId="urn:microsoft.com/office/officeart/2005/8/layout/venn2"/>
    <dgm:cxn modelId="{1C7D5E45-17AE-4305-8AAA-7605EBCA4549}" type="presOf" srcId="{B7CC1824-316F-42E6-A1AA-CFF16BFE2328}" destId="{1B13A99B-8823-4DA8-ADD5-93E40041D45E}" srcOrd="1" destOrd="0" presId="urn:microsoft.com/office/officeart/2005/8/layout/venn2"/>
    <dgm:cxn modelId="{D669793D-1ADC-488D-B471-C3709E024530}" srcId="{1DE39AA4-A47F-453B-8298-31BBBD92F46A}" destId="{84D2C769-3463-4A52-9536-1DC59B109052}" srcOrd="2" destOrd="0" parTransId="{77E7EAEB-EF4C-4728-B5E0-1DECA7466123}" sibTransId="{C5A04C4E-E631-4B64-9D44-BCC5BD72DF14}"/>
    <dgm:cxn modelId="{28CC3C30-E392-4A43-ACD9-093C1D83E935}" srcId="{1DE39AA4-A47F-453B-8298-31BBBD92F46A}" destId="{B7CC1824-316F-42E6-A1AA-CFF16BFE2328}" srcOrd="1" destOrd="0" parTransId="{9B07DA90-3220-415F-B801-B3F5798E60A7}" sibTransId="{FBA120FD-46B2-450E-8DAF-A30D49E1C8A9}"/>
    <dgm:cxn modelId="{48D4A27F-AF4B-455D-9B90-F26E776EFDB7}" type="presParOf" srcId="{1D8E3B8D-E6C4-45A5-8A25-EB85C6DBF55D}" destId="{17574516-16B4-4528-8EA5-478DE48E89D2}" srcOrd="0" destOrd="0" presId="urn:microsoft.com/office/officeart/2005/8/layout/venn2"/>
    <dgm:cxn modelId="{DCAC5F51-B68E-4326-B2EF-A3664E6889F6}" type="presParOf" srcId="{17574516-16B4-4528-8EA5-478DE48E89D2}" destId="{F1808BD6-8007-45A9-808A-989E8FBA866F}" srcOrd="0" destOrd="0" presId="urn:microsoft.com/office/officeart/2005/8/layout/venn2"/>
    <dgm:cxn modelId="{CF525086-C090-4BE9-B3D0-7B2D3A8FAA72}" type="presParOf" srcId="{17574516-16B4-4528-8EA5-478DE48E89D2}" destId="{9F44DF86-7E52-4E8C-8D94-E5F9480B764D}" srcOrd="1" destOrd="0" presId="urn:microsoft.com/office/officeart/2005/8/layout/venn2"/>
    <dgm:cxn modelId="{9D794F58-5F45-458A-A4E4-01B2B2AB24EE}" type="presParOf" srcId="{1D8E3B8D-E6C4-45A5-8A25-EB85C6DBF55D}" destId="{A5F2FBE1-F5C0-4B6F-9E84-350C4D76C1B7}" srcOrd="1" destOrd="0" presId="urn:microsoft.com/office/officeart/2005/8/layout/venn2"/>
    <dgm:cxn modelId="{E672BBB8-7A24-4092-B5DF-9CC04DB9B019}" type="presParOf" srcId="{A5F2FBE1-F5C0-4B6F-9E84-350C4D76C1B7}" destId="{FB655992-E62D-4399-B690-D9EBB2451DB8}" srcOrd="0" destOrd="0" presId="urn:microsoft.com/office/officeart/2005/8/layout/venn2"/>
    <dgm:cxn modelId="{94F954BE-E66D-431E-946B-34193C509B11}" type="presParOf" srcId="{A5F2FBE1-F5C0-4B6F-9E84-350C4D76C1B7}" destId="{1B13A99B-8823-4DA8-ADD5-93E40041D45E}" srcOrd="1" destOrd="0" presId="urn:microsoft.com/office/officeart/2005/8/layout/venn2"/>
    <dgm:cxn modelId="{F6BCD8D6-6D4C-43D0-A239-C3DE6D1B5104}" type="presParOf" srcId="{1D8E3B8D-E6C4-45A5-8A25-EB85C6DBF55D}" destId="{F5D5E9E9-66F1-4669-ACE2-5291E479290D}" srcOrd="2" destOrd="0" presId="urn:microsoft.com/office/officeart/2005/8/layout/venn2"/>
    <dgm:cxn modelId="{64496D30-D710-4A79-A1C8-CAE6279D02ED}" type="presParOf" srcId="{F5D5E9E9-66F1-4669-ACE2-5291E479290D}" destId="{58335CED-AF0B-4D80-B803-EB1624D426EF}" srcOrd="0" destOrd="0" presId="urn:microsoft.com/office/officeart/2005/8/layout/venn2"/>
    <dgm:cxn modelId="{5772F1A5-DE65-4F99-88EA-D02ABDA49772}" type="presParOf" srcId="{F5D5E9E9-66F1-4669-ACE2-5291E479290D}" destId="{B4156326-3433-4BB1-B486-20930F95F02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7979DB-59D5-4B82-B18E-23E9D82FEEDE}" type="doc">
      <dgm:prSet loTypeId="urn:microsoft.com/office/officeart/2005/8/layout/equation2" loCatId="process" qsTypeId="urn:microsoft.com/office/officeart/2005/8/quickstyle/simple4" qsCatId="simple" csTypeId="urn:microsoft.com/office/officeart/2005/8/colors/accent2_1" csCatId="accent2" phldr="1"/>
      <dgm:spPr/>
      <dgm:t>
        <a:bodyPr/>
        <a:lstStyle/>
        <a:p>
          <a:endParaRPr lang="en-US"/>
        </a:p>
      </dgm:t>
    </dgm:pt>
    <dgm:pt modelId="{D3FB822F-2598-451D-B37F-B8AC49A037BD}">
      <dgm:prSet phldrT="[Text]" custT="1"/>
      <dgm:spPr/>
      <dgm:t>
        <a:bodyPr/>
        <a:lstStyle/>
        <a:p>
          <a:r>
            <a:rPr lang="en-US" sz="1400" b="1" dirty="0" smtClean="0"/>
            <a:t>Identify the Desired Results</a:t>
          </a:r>
          <a:endParaRPr lang="en-US" sz="1400" b="1" dirty="0"/>
        </a:p>
      </dgm:t>
    </dgm:pt>
    <dgm:pt modelId="{F4672672-97B3-48E9-8982-6D174BCDB1D7}" type="parTrans" cxnId="{3E3EE40E-068F-4434-BC42-A100FAB8C65F}">
      <dgm:prSet/>
      <dgm:spPr/>
      <dgm:t>
        <a:bodyPr/>
        <a:lstStyle/>
        <a:p>
          <a:endParaRPr lang="en-US"/>
        </a:p>
      </dgm:t>
    </dgm:pt>
    <dgm:pt modelId="{FF24BD39-2A93-446D-82D1-338B60C63196}" type="sibTrans" cxnId="{3E3EE40E-068F-4434-BC42-A100FAB8C65F}">
      <dgm:prSet/>
      <dgm:spPr/>
      <dgm:t>
        <a:bodyPr/>
        <a:lstStyle/>
        <a:p>
          <a:endParaRPr lang="en-US" dirty="0"/>
        </a:p>
      </dgm:t>
    </dgm:pt>
    <dgm:pt modelId="{99FE3FC5-C866-4BAA-91A9-77E61D46EA39}">
      <dgm:prSet phldrT="[Text]" custT="1"/>
      <dgm:spPr/>
      <dgm:t>
        <a:bodyPr/>
        <a:lstStyle/>
        <a:p>
          <a:r>
            <a:rPr lang="en-US" sz="1400" b="1" dirty="0" smtClean="0"/>
            <a:t>Determine Acceptable Evidence</a:t>
          </a:r>
          <a:endParaRPr lang="en-US" sz="1400" b="1" dirty="0"/>
        </a:p>
      </dgm:t>
    </dgm:pt>
    <dgm:pt modelId="{05773E39-6710-4B96-8CF1-9B896C4F2C65}" type="parTrans" cxnId="{9512C052-07ED-4780-8700-4CB93A477280}">
      <dgm:prSet/>
      <dgm:spPr/>
      <dgm:t>
        <a:bodyPr/>
        <a:lstStyle/>
        <a:p>
          <a:endParaRPr lang="en-US"/>
        </a:p>
      </dgm:t>
    </dgm:pt>
    <dgm:pt modelId="{6C1CB649-2674-44AD-8A90-E590A086FE25}" type="sibTrans" cxnId="{9512C052-07ED-4780-8700-4CB93A477280}">
      <dgm:prSet/>
      <dgm:spPr/>
      <dgm:t>
        <a:bodyPr/>
        <a:lstStyle/>
        <a:p>
          <a:endParaRPr lang="en-US" dirty="0"/>
        </a:p>
      </dgm:t>
    </dgm:pt>
    <dgm:pt modelId="{437918D4-0CA9-477B-A9D0-04388C65BB7C}">
      <dgm:prSet phldrT="[Text]"/>
      <dgm:spPr/>
      <dgm:t>
        <a:bodyPr/>
        <a:lstStyle/>
        <a:p>
          <a:r>
            <a:rPr lang="en-US" dirty="0" smtClean="0"/>
            <a:t>Learning Activities Aligned</a:t>
          </a:r>
          <a:endParaRPr lang="en-US" dirty="0"/>
        </a:p>
      </dgm:t>
    </dgm:pt>
    <dgm:pt modelId="{9AA80683-94E4-4C59-8926-ABEE5354A3A6}" type="parTrans" cxnId="{09637EAA-4E67-4B5E-AA60-AE8EE803055A}">
      <dgm:prSet/>
      <dgm:spPr/>
      <dgm:t>
        <a:bodyPr/>
        <a:lstStyle/>
        <a:p>
          <a:endParaRPr lang="en-US"/>
        </a:p>
      </dgm:t>
    </dgm:pt>
    <dgm:pt modelId="{0FEFE68E-85A0-42B7-BB15-1AA08C7EE9A1}" type="sibTrans" cxnId="{09637EAA-4E67-4B5E-AA60-AE8EE803055A}">
      <dgm:prSet/>
      <dgm:spPr/>
      <dgm:t>
        <a:bodyPr/>
        <a:lstStyle/>
        <a:p>
          <a:endParaRPr lang="en-US"/>
        </a:p>
      </dgm:t>
    </dgm:pt>
    <dgm:pt modelId="{23547E05-9593-4873-880E-31DA5101EA0C}">
      <dgm:prSet phldrT="[Text]"/>
      <dgm:spPr/>
      <dgm:t>
        <a:bodyPr/>
        <a:lstStyle/>
        <a:p>
          <a:r>
            <a:rPr lang="en-US" b="1" dirty="0" smtClean="0"/>
            <a:t>Plan Learning Experience</a:t>
          </a:r>
          <a:endParaRPr lang="en-US" b="1" dirty="0"/>
        </a:p>
      </dgm:t>
    </dgm:pt>
    <dgm:pt modelId="{CAB39730-B94F-4691-A5AF-F1F7031676F0}" type="parTrans" cxnId="{960F59C1-CF0B-4B0E-A6FD-5B50C8AD3A3C}">
      <dgm:prSet/>
      <dgm:spPr/>
      <dgm:t>
        <a:bodyPr/>
        <a:lstStyle/>
        <a:p>
          <a:endParaRPr lang="en-US"/>
        </a:p>
      </dgm:t>
    </dgm:pt>
    <dgm:pt modelId="{8D784C1D-3139-451B-BFC3-CFDC237CC0DC}" type="sibTrans" cxnId="{960F59C1-CF0B-4B0E-A6FD-5B50C8AD3A3C}">
      <dgm:prSet/>
      <dgm:spPr/>
      <dgm:t>
        <a:bodyPr/>
        <a:lstStyle/>
        <a:p>
          <a:endParaRPr lang="en-US" dirty="0"/>
        </a:p>
      </dgm:t>
    </dgm:pt>
    <dgm:pt modelId="{AC19351E-F514-4A03-A6D1-7E8A1F82A96D}" type="pres">
      <dgm:prSet presAssocID="{8A7979DB-59D5-4B82-B18E-23E9D82FEEDE}" presName="Name0" presStyleCnt="0">
        <dgm:presLayoutVars>
          <dgm:dir/>
          <dgm:resizeHandles val="exact"/>
        </dgm:presLayoutVars>
      </dgm:prSet>
      <dgm:spPr/>
      <dgm:t>
        <a:bodyPr/>
        <a:lstStyle/>
        <a:p>
          <a:endParaRPr lang="en-US"/>
        </a:p>
      </dgm:t>
    </dgm:pt>
    <dgm:pt modelId="{8E8F1A1E-F9C1-4C5F-B64A-50FC666CDA55}" type="pres">
      <dgm:prSet presAssocID="{8A7979DB-59D5-4B82-B18E-23E9D82FEEDE}" presName="vNodes" presStyleCnt="0"/>
      <dgm:spPr/>
      <dgm:t>
        <a:bodyPr/>
        <a:lstStyle/>
        <a:p>
          <a:endParaRPr lang="en-US"/>
        </a:p>
      </dgm:t>
    </dgm:pt>
    <dgm:pt modelId="{4D0316F8-AC09-44ED-9414-67338438903D}" type="pres">
      <dgm:prSet presAssocID="{D3FB822F-2598-451D-B37F-B8AC49A037BD}" presName="node" presStyleLbl="node1" presStyleIdx="0" presStyleCnt="4" custScaleX="137196" custLinFactNeighborX="2368">
        <dgm:presLayoutVars>
          <dgm:bulletEnabled val="1"/>
        </dgm:presLayoutVars>
      </dgm:prSet>
      <dgm:spPr/>
      <dgm:t>
        <a:bodyPr/>
        <a:lstStyle/>
        <a:p>
          <a:endParaRPr lang="en-US"/>
        </a:p>
      </dgm:t>
    </dgm:pt>
    <dgm:pt modelId="{83E60AD8-3CCF-4B2F-A27D-D4880587FEE4}" type="pres">
      <dgm:prSet presAssocID="{FF24BD39-2A93-446D-82D1-338B60C63196}" presName="spacerT" presStyleCnt="0"/>
      <dgm:spPr/>
      <dgm:t>
        <a:bodyPr/>
        <a:lstStyle/>
        <a:p>
          <a:endParaRPr lang="en-US"/>
        </a:p>
      </dgm:t>
    </dgm:pt>
    <dgm:pt modelId="{D8CD02D5-A3CA-451E-B62A-752D05B4A677}" type="pres">
      <dgm:prSet presAssocID="{FF24BD39-2A93-446D-82D1-338B60C63196}" presName="sibTrans" presStyleLbl="sibTrans2D1" presStyleIdx="0" presStyleCnt="3"/>
      <dgm:spPr/>
      <dgm:t>
        <a:bodyPr/>
        <a:lstStyle/>
        <a:p>
          <a:endParaRPr lang="en-US"/>
        </a:p>
      </dgm:t>
    </dgm:pt>
    <dgm:pt modelId="{6EE32133-72CD-4A49-8BCF-D68F0C28155A}" type="pres">
      <dgm:prSet presAssocID="{FF24BD39-2A93-446D-82D1-338B60C63196}" presName="spacerB" presStyleCnt="0"/>
      <dgm:spPr/>
      <dgm:t>
        <a:bodyPr/>
        <a:lstStyle/>
        <a:p>
          <a:endParaRPr lang="en-US"/>
        </a:p>
      </dgm:t>
    </dgm:pt>
    <dgm:pt modelId="{BD719348-4D05-4D0D-B375-2B6E52ADDA48}" type="pres">
      <dgm:prSet presAssocID="{99FE3FC5-C866-4BAA-91A9-77E61D46EA39}" presName="node" presStyleLbl="node1" presStyleIdx="1" presStyleCnt="4" custScaleX="141931">
        <dgm:presLayoutVars>
          <dgm:bulletEnabled val="1"/>
        </dgm:presLayoutVars>
      </dgm:prSet>
      <dgm:spPr/>
      <dgm:t>
        <a:bodyPr/>
        <a:lstStyle/>
        <a:p>
          <a:endParaRPr lang="en-US"/>
        </a:p>
      </dgm:t>
    </dgm:pt>
    <dgm:pt modelId="{D2F54DB0-8AC9-4BEB-966D-5BF8E968715F}" type="pres">
      <dgm:prSet presAssocID="{6C1CB649-2674-44AD-8A90-E590A086FE25}" presName="spacerT" presStyleCnt="0"/>
      <dgm:spPr/>
      <dgm:t>
        <a:bodyPr/>
        <a:lstStyle/>
        <a:p>
          <a:endParaRPr lang="en-US"/>
        </a:p>
      </dgm:t>
    </dgm:pt>
    <dgm:pt modelId="{F3955D89-048B-41A3-88E4-D4EDA433A1E3}" type="pres">
      <dgm:prSet presAssocID="{6C1CB649-2674-44AD-8A90-E590A086FE25}" presName="sibTrans" presStyleLbl="sibTrans2D1" presStyleIdx="1" presStyleCnt="3"/>
      <dgm:spPr/>
      <dgm:t>
        <a:bodyPr/>
        <a:lstStyle/>
        <a:p>
          <a:endParaRPr lang="en-US"/>
        </a:p>
      </dgm:t>
    </dgm:pt>
    <dgm:pt modelId="{480E31A8-F4A1-42B5-B3A8-A0E275F43B68}" type="pres">
      <dgm:prSet presAssocID="{6C1CB649-2674-44AD-8A90-E590A086FE25}" presName="spacerB" presStyleCnt="0"/>
      <dgm:spPr/>
      <dgm:t>
        <a:bodyPr/>
        <a:lstStyle/>
        <a:p>
          <a:endParaRPr lang="en-US"/>
        </a:p>
      </dgm:t>
    </dgm:pt>
    <dgm:pt modelId="{97B8F26F-AA8E-4C87-80ED-EB4F416AF905}" type="pres">
      <dgm:prSet presAssocID="{23547E05-9593-4873-880E-31DA5101EA0C}" presName="node" presStyleLbl="node1" presStyleIdx="2" presStyleCnt="4" custScaleX="127724">
        <dgm:presLayoutVars>
          <dgm:bulletEnabled val="1"/>
        </dgm:presLayoutVars>
      </dgm:prSet>
      <dgm:spPr/>
      <dgm:t>
        <a:bodyPr/>
        <a:lstStyle/>
        <a:p>
          <a:endParaRPr lang="en-US"/>
        </a:p>
      </dgm:t>
    </dgm:pt>
    <dgm:pt modelId="{2A959E78-8054-4117-9D4B-4A8E1235AA3D}" type="pres">
      <dgm:prSet presAssocID="{8A7979DB-59D5-4B82-B18E-23E9D82FEEDE}" presName="sibTransLast" presStyleLbl="sibTrans2D1" presStyleIdx="2" presStyleCnt="3"/>
      <dgm:spPr/>
      <dgm:t>
        <a:bodyPr/>
        <a:lstStyle/>
        <a:p>
          <a:endParaRPr lang="en-US"/>
        </a:p>
      </dgm:t>
    </dgm:pt>
    <dgm:pt modelId="{033CB5F3-B0F0-4B95-986F-A469B3715EF4}" type="pres">
      <dgm:prSet presAssocID="{8A7979DB-59D5-4B82-B18E-23E9D82FEEDE}" presName="connectorText" presStyleLbl="sibTrans2D1" presStyleIdx="2" presStyleCnt="3"/>
      <dgm:spPr/>
      <dgm:t>
        <a:bodyPr/>
        <a:lstStyle/>
        <a:p>
          <a:endParaRPr lang="en-US"/>
        </a:p>
      </dgm:t>
    </dgm:pt>
    <dgm:pt modelId="{258E33C9-A44F-45D4-8B1E-9FA45D38DB72}" type="pres">
      <dgm:prSet presAssocID="{8A7979DB-59D5-4B82-B18E-23E9D82FEEDE}" presName="lastNode" presStyleLbl="node1" presStyleIdx="3" presStyleCnt="4">
        <dgm:presLayoutVars>
          <dgm:bulletEnabled val="1"/>
        </dgm:presLayoutVars>
      </dgm:prSet>
      <dgm:spPr/>
      <dgm:t>
        <a:bodyPr/>
        <a:lstStyle/>
        <a:p>
          <a:endParaRPr lang="en-US"/>
        </a:p>
      </dgm:t>
    </dgm:pt>
  </dgm:ptLst>
  <dgm:cxnLst>
    <dgm:cxn modelId="{8AFA1034-BE52-47B6-961C-7DC373536F62}" type="presOf" srcId="{8D784C1D-3139-451B-BFC3-CFDC237CC0DC}" destId="{033CB5F3-B0F0-4B95-986F-A469B3715EF4}" srcOrd="1" destOrd="0" presId="urn:microsoft.com/office/officeart/2005/8/layout/equation2"/>
    <dgm:cxn modelId="{E9476D7C-91CE-49C0-B947-9C0D06DBA7FB}" type="presOf" srcId="{23547E05-9593-4873-880E-31DA5101EA0C}" destId="{97B8F26F-AA8E-4C87-80ED-EB4F416AF905}" srcOrd="0" destOrd="0" presId="urn:microsoft.com/office/officeart/2005/8/layout/equation2"/>
    <dgm:cxn modelId="{0276A4DC-A97E-40AB-9CDD-6258348B1CE1}" type="presOf" srcId="{8A7979DB-59D5-4B82-B18E-23E9D82FEEDE}" destId="{AC19351E-F514-4A03-A6D1-7E8A1F82A96D}" srcOrd="0" destOrd="0" presId="urn:microsoft.com/office/officeart/2005/8/layout/equation2"/>
    <dgm:cxn modelId="{1089B726-B667-4868-95AB-04F212029740}" type="presOf" srcId="{8D784C1D-3139-451B-BFC3-CFDC237CC0DC}" destId="{2A959E78-8054-4117-9D4B-4A8E1235AA3D}" srcOrd="0" destOrd="0" presId="urn:microsoft.com/office/officeart/2005/8/layout/equation2"/>
    <dgm:cxn modelId="{29A948BE-1A2D-485E-8FCD-6A7F760E6EC0}" type="presOf" srcId="{FF24BD39-2A93-446D-82D1-338B60C63196}" destId="{D8CD02D5-A3CA-451E-B62A-752D05B4A677}" srcOrd="0" destOrd="0" presId="urn:microsoft.com/office/officeart/2005/8/layout/equation2"/>
    <dgm:cxn modelId="{F32BD875-9802-4977-B4ED-08BBC1549739}" type="presOf" srcId="{D3FB822F-2598-451D-B37F-B8AC49A037BD}" destId="{4D0316F8-AC09-44ED-9414-67338438903D}" srcOrd="0" destOrd="0" presId="urn:microsoft.com/office/officeart/2005/8/layout/equation2"/>
    <dgm:cxn modelId="{09637EAA-4E67-4B5E-AA60-AE8EE803055A}" srcId="{8A7979DB-59D5-4B82-B18E-23E9D82FEEDE}" destId="{437918D4-0CA9-477B-A9D0-04388C65BB7C}" srcOrd="3" destOrd="0" parTransId="{9AA80683-94E4-4C59-8926-ABEE5354A3A6}" sibTransId="{0FEFE68E-85A0-42B7-BB15-1AA08C7EE9A1}"/>
    <dgm:cxn modelId="{44653CCC-6636-4683-8DC9-55C01D13BB91}" type="presOf" srcId="{6C1CB649-2674-44AD-8A90-E590A086FE25}" destId="{F3955D89-048B-41A3-88E4-D4EDA433A1E3}" srcOrd="0" destOrd="0" presId="urn:microsoft.com/office/officeart/2005/8/layout/equation2"/>
    <dgm:cxn modelId="{995966A0-0999-497A-81DA-062889AAF42C}" type="presOf" srcId="{99FE3FC5-C866-4BAA-91A9-77E61D46EA39}" destId="{BD719348-4D05-4D0D-B375-2B6E52ADDA48}" srcOrd="0" destOrd="0" presId="urn:microsoft.com/office/officeart/2005/8/layout/equation2"/>
    <dgm:cxn modelId="{960F59C1-CF0B-4B0E-A6FD-5B50C8AD3A3C}" srcId="{8A7979DB-59D5-4B82-B18E-23E9D82FEEDE}" destId="{23547E05-9593-4873-880E-31DA5101EA0C}" srcOrd="2" destOrd="0" parTransId="{CAB39730-B94F-4691-A5AF-F1F7031676F0}" sibTransId="{8D784C1D-3139-451B-BFC3-CFDC237CC0DC}"/>
    <dgm:cxn modelId="{3F15946C-B3AF-4D0B-8081-A99195871EBB}" type="presOf" srcId="{437918D4-0CA9-477B-A9D0-04388C65BB7C}" destId="{258E33C9-A44F-45D4-8B1E-9FA45D38DB72}" srcOrd="0" destOrd="0" presId="urn:microsoft.com/office/officeart/2005/8/layout/equation2"/>
    <dgm:cxn modelId="{9512C052-07ED-4780-8700-4CB93A477280}" srcId="{8A7979DB-59D5-4B82-B18E-23E9D82FEEDE}" destId="{99FE3FC5-C866-4BAA-91A9-77E61D46EA39}" srcOrd="1" destOrd="0" parTransId="{05773E39-6710-4B96-8CF1-9B896C4F2C65}" sibTransId="{6C1CB649-2674-44AD-8A90-E590A086FE25}"/>
    <dgm:cxn modelId="{3E3EE40E-068F-4434-BC42-A100FAB8C65F}" srcId="{8A7979DB-59D5-4B82-B18E-23E9D82FEEDE}" destId="{D3FB822F-2598-451D-B37F-B8AC49A037BD}" srcOrd="0" destOrd="0" parTransId="{F4672672-97B3-48E9-8982-6D174BCDB1D7}" sibTransId="{FF24BD39-2A93-446D-82D1-338B60C63196}"/>
    <dgm:cxn modelId="{379D751C-F4EA-4204-9D61-33303568357A}" type="presParOf" srcId="{AC19351E-F514-4A03-A6D1-7E8A1F82A96D}" destId="{8E8F1A1E-F9C1-4C5F-B64A-50FC666CDA55}" srcOrd="0" destOrd="0" presId="urn:microsoft.com/office/officeart/2005/8/layout/equation2"/>
    <dgm:cxn modelId="{E5242615-7417-49D5-9F07-776C846ED1C9}" type="presParOf" srcId="{8E8F1A1E-F9C1-4C5F-B64A-50FC666CDA55}" destId="{4D0316F8-AC09-44ED-9414-67338438903D}" srcOrd="0" destOrd="0" presId="urn:microsoft.com/office/officeart/2005/8/layout/equation2"/>
    <dgm:cxn modelId="{BE32FA1C-4470-4183-8142-ADBA8DD40DAC}" type="presParOf" srcId="{8E8F1A1E-F9C1-4C5F-B64A-50FC666CDA55}" destId="{83E60AD8-3CCF-4B2F-A27D-D4880587FEE4}" srcOrd="1" destOrd="0" presId="urn:microsoft.com/office/officeart/2005/8/layout/equation2"/>
    <dgm:cxn modelId="{DC25D81B-FE9C-4FC3-8707-7108CF93AC86}" type="presParOf" srcId="{8E8F1A1E-F9C1-4C5F-B64A-50FC666CDA55}" destId="{D8CD02D5-A3CA-451E-B62A-752D05B4A677}" srcOrd="2" destOrd="0" presId="urn:microsoft.com/office/officeart/2005/8/layout/equation2"/>
    <dgm:cxn modelId="{0502C6B5-7AC0-4F25-9B69-BA696CF9FF4D}" type="presParOf" srcId="{8E8F1A1E-F9C1-4C5F-B64A-50FC666CDA55}" destId="{6EE32133-72CD-4A49-8BCF-D68F0C28155A}" srcOrd="3" destOrd="0" presId="urn:microsoft.com/office/officeart/2005/8/layout/equation2"/>
    <dgm:cxn modelId="{3F8519D4-25E6-45A1-80EB-C425F9C0BB7D}" type="presParOf" srcId="{8E8F1A1E-F9C1-4C5F-B64A-50FC666CDA55}" destId="{BD719348-4D05-4D0D-B375-2B6E52ADDA48}" srcOrd="4" destOrd="0" presId="urn:microsoft.com/office/officeart/2005/8/layout/equation2"/>
    <dgm:cxn modelId="{1EDFAC26-2D62-4BEE-8661-C8AF4F05855B}" type="presParOf" srcId="{8E8F1A1E-F9C1-4C5F-B64A-50FC666CDA55}" destId="{D2F54DB0-8AC9-4BEB-966D-5BF8E968715F}" srcOrd="5" destOrd="0" presId="urn:microsoft.com/office/officeart/2005/8/layout/equation2"/>
    <dgm:cxn modelId="{BFC7AC09-FDC8-4BF3-9869-76341B84847F}" type="presParOf" srcId="{8E8F1A1E-F9C1-4C5F-B64A-50FC666CDA55}" destId="{F3955D89-048B-41A3-88E4-D4EDA433A1E3}" srcOrd="6" destOrd="0" presId="urn:microsoft.com/office/officeart/2005/8/layout/equation2"/>
    <dgm:cxn modelId="{6198CA05-9A01-4933-971C-E9B2C46A9CA4}" type="presParOf" srcId="{8E8F1A1E-F9C1-4C5F-B64A-50FC666CDA55}" destId="{480E31A8-F4A1-42B5-B3A8-A0E275F43B68}" srcOrd="7" destOrd="0" presId="urn:microsoft.com/office/officeart/2005/8/layout/equation2"/>
    <dgm:cxn modelId="{2B075D84-9B17-4F29-B584-E173EEB70F10}" type="presParOf" srcId="{8E8F1A1E-F9C1-4C5F-B64A-50FC666CDA55}" destId="{97B8F26F-AA8E-4C87-80ED-EB4F416AF905}" srcOrd="8" destOrd="0" presId="urn:microsoft.com/office/officeart/2005/8/layout/equation2"/>
    <dgm:cxn modelId="{29F0E761-0ABB-490E-BB36-7F8D1115636F}" type="presParOf" srcId="{AC19351E-F514-4A03-A6D1-7E8A1F82A96D}" destId="{2A959E78-8054-4117-9D4B-4A8E1235AA3D}" srcOrd="1" destOrd="0" presId="urn:microsoft.com/office/officeart/2005/8/layout/equation2"/>
    <dgm:cxn modelId="{5B344E1E-EE6E-4461-8B1D-0B22FAF5D5DC}" type="presParOf" srcId="{2A959E78-8054-4117-9D4B-4A8E1235AA3D}" destId="{033CB5F3-B0F0-4B95-986F-A469B3715EF4}" srcOrd="0" destOrd="0" presId="urn:microsoft.com/office/officeart/2005/8/layout/equation2"/>
    <dgm:cxn modelId="{DCA811B0-9C9C-4FA5-A37C-05493D6503F9}" type="presParOf" srcId="{AC19351E-F514-4A03-A6D1-7E8A1F82A96D}" destId="{258E33C9-A44F-45D4-8B1E-9FA45D38DB72}"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0084" cy="355124"/>
          </a:xfrm>
          <a:prstGeom prst="rect">
            <a:avLst/>
          </a:prstGeom>
        </p:spPr>
        <p:txBody>
          <a:bodyPr vert="horz" lIns="94119" tIns="47060" rIns="94119" bIns="47060" rtlCol="0"/>
          <a:lstStyle>
            <a:lvl1pPr algn="l">
              <a:defRPr sz="1200"/>
            </a:lvl1pPr>
          </a:lstStyle>
          <a:p>
            <a:endParaRPr lang="en-US"/>
          </a:p>
        </p:txBody>
      </p:sp>
      <p:sp>
        <p:nvSpPr>
          <p:cNvPr id="3" name="Date Placeholder 2"/>
          <p:cNvSpPr>
            <a:spLocks noGrp="1"/>
          </p:cNvSpPr>
          <p:nvPr>
            <p:ph type="dt" sz="quarter" idx="1"/>
          </p:nvPr>
        </p:nvSpPr>
        <p:spPr>
          <a:xfrm>
            <a:off x="5307173" y="0"/>
            <a:ext cx="4060084" cy="355124"/>
          </a:xfrm>
          <a:prstGeom prst="rect">
            <a:avLst/>
          </a:prstGeom>
        </p:spPr>
        <p:txBody>
          <a:bodyPr vert="horz" lIns="94119" tIns="47060" rIns="94119" bIns="47060" rtlCol="0"/>
          <a:lstStyle>
            <a:lvl1pPr algn="r">
              <a:defRPr sz="1200"/>
            </a:lvl1pPr>
          </a:lstStyle>
          <a:p>
            <a:fld id="{F36E9771-23EC-4B53-900C-2CCCBD869B92}" type="datetimeFigureOut">
              <a:rPr lang="en-US" smtClean="0"/>
              <a:pPr/>
              <a:t>11/13/2015</a:t>
            </a:fld>
            <a:endParaRPr lang="en-US"/>
          </a:p>
        </p:txBody>
      </p:sp>
      <p:sp>
        <p:nvSpPr>
          <p:cNvPr id="4" name="Footer Placeholder 3"/>
          <p:cNvSpPr>
            <a:spLocks noGrp="1"/>
          </p:cNvSpPr>
          <p:nvPr>
            <p:ph type="ftr" sz="quarter" idx="2"/>
          </p:nvPr>
        </p:nvSpPr>
        <p:spPr>
          <a:xfrm>
            <a:off x="0" y="6746119"/>
            <a:ext cx="4060084" cy="355124"/>
          </a:xfrm>
          <a:prstGeom prst="rect">
            <a:avLst/>
          </a:prstGeom>
        </p:spPr>
        <p:txBody>
          <a:bodyPr vert="horz" lIns="94119" tIns="47060" rIns="94119" bIns="47060" rtlCol="0" anchor="b"/>
          <a:lstStyle>
            <a:lvl1pPr algn="l">
              <a:defRPr sz="1200"/>
            </a:lvl1pPr>
          </a:lstStyle>
          <a:p>
            <a:endParaRPr lang="en-US"/>
          </a:p>
        </p:txBody>
      </p:sp>
      <p:sp>
        <p:nvSpPr>
          <p:cNvPr id="5" name="Slide Number Placeholder 4"/>
          <p:cNvSpPr>
            <a:spLocks noGrp="1"/>
          </p:cNvSpPr>
          <p:nvPr>
            <p:ph type="sldNum" sz="quarter" idx="3"/>
          </p:nvPr>
        </p:nvSpPr>
        <p:spPr>
          <a:xfrm>
            <a:off x="5307173" y="6746119"/>
            <a:ext cx="4060084" cy="355124"/>
          </a:xfrm>
          <a:prstGeom prst="rect">
            <a:avLst/>
          </a:prstGeom>
        </p:spPr>
        <p:txBody>
          <a:bodyPr vert="horz" lIns="94119" tIns="47060" rIns="94119" bIns="47060" rtlCol="0" anchor="b"/>
          <a:lstStyle>
            <a:lvl1pPr algn="r">
              <a:defRPr sz="1200"/>
            </a:lvl1pPr>
          </a:lstStyle>
          <a:p>
            <a:fld id="{72AA2294-AE1D-4A9C-81AE-6BA7BB56E696}" type="slidenum">
              <a:rPr lang="en-US" smtClean="0"/>
              <a:pPr/>
              <a:t>‹#›</a:t>
            </a:fld>
            <a:endParaRPr lang="en-US"/>
          </a:p>
        </p:txBody>
      </p:sp>
    </p:spTree>
    <p:extLst>
      <p:ext uri="{BB962C8B-B14F-4D97-AF65-F5344CB8AC3E}">
        <p14:creationId xmlns:p14="http://schemas.microsoft.com/office/powerpoint/2010/main" val="4023240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0084" cy="355124"/>
          </a:xfrm>
          <a:prstGeom prst="rect">
            <a:avLst/>
          </a:prstGeom>
        </p:spPr>
        <p:txBody>
          <a:bodyPr vert="horz" lIns="94119" tIns="47060" rIns="94119" bIns="47060" rtlCol="0"/>
          <a:lstStyle>
            <a:lvl1pPr algn="l">
              <a:defRPr sz="1200"/>
            </a:lvl1pPr>
          </a:lstStyle>
          <a:p>
            <a:endParaRPr lang="en-US"/>
          </a:p>
        </p:txBody>
      </p:sp>
      <p:sp>
        <p:nvSpPr>
          <p:cNvPr id="3" name="Date Placeholder 2"/>
          <p:cNvSpPr>
            <a:spLocks noGrp="1"/>
          </p:cNvSpPr>
          <p:nvPr>
            <p:ph type="dt" idx="1"/>
          </p:nvPr>
        </p:nvSpPr>
        <p:spPr>
          <a:xfrm>
            <a:off x="5307173" y="0"/>
            <a:ext cx="4060084" cy="355124"/>
          </a:xfrm>
          <a:prstGeom prst="rect">
            <a:avLst/>
          </a:prstGeom>
        </p:spPr>
        <p:txBody>
          <a:bodyPr vert="horz" lIns="94119" tIns="47060" rIns="94119" bIns="47060" rtlCol="0"/>
          <a:lstStyle>
            <a:lvl1pPr algn="r">
              <a:defRPr sz="1200"/>
            </a:lvl1pPr>
          </a:lstStyle>
          <a:p>
            <a:fld id="{4CE91DD3-4999-4708-8919-F0262AE04323}" type="datetimeFigureOut">
              <a:rPr lang="en-US" smtClean="0"/>
              <a:pPr/>
              <a:t>11/13/2015</a:t>
            </a:fld>
            <a:endParaRPr lang="en-US"/>
          </a:p>
        </p:txBody>
      </p:sp>
      <p:sp>
        <p:nvSpPr>
          <p:cNvPr id="4" name="Slide Image Placeholder 3"/>
          <p:cNvSpPr>
            <a:spLocks noGrp="1" noRot="1" noChangeAspect="1"/>
          </p:cNvSpPr>
          <p:nvPr>
            <p:ph type="sldImg" idx="2"/>
          </p:nvPr>
        </p:nvSpPr>
        <p:spPr>
          <a:xfrm>
            <a:off x="2909888" y="533400"/>
            <a:ext cx="3549650" cy="2662238"/>
          </a:xfrm>
          <a:prstGeom prst="rect">
            <a:avLst/>
          </a:prstGeom>
          <a:noFill/>
          <a:ln w="12700">
            <a:solidFill>
              <a:prstClr val="black"/>
            </a:solidFill>
          </a:ln>
        </p:spPr>
        <p:txBody>
          <a:bodyPr vert="horz" lIns="94119" tIns="47060" rIns="94119" bIns="47060" rtlCol="0" anchor="ctr"/>
          <a:lstStyle/>
          <a:p>
            <a:endParaRPr lang="en-US"/>
          </a:p>
        </p:txBody>
      </p:sp>
      <p:sp>
        <p:nvSpPr>
          <p:cNvPr id="5" name="Notes Placeholder 4"/>
          <p:cNvSpPr>
            <a:spLocks noGrp="1"/>
          </p:cNvSpPr>
          <p:nvPr>
            <p:ph type="body" sz="quarter" idx="3"/>
          </p:nvPr>
        </p:nvSpPr>
        <p:spPr>
          <a:xfrm>
            <a:off x="936943" y="3373676"/>
            <a:ext cx="7495540" cy="3196114"/>
          </a:xfrm>
          <a:prstGeom prst="rect">
            <a:avLst/>
          </a:prstGeom>
        </p:spPr>
        <p:txBody>
          <a:bodyPr vert="horz" lIns="94119" tIns="47060" rIns="94119" bIns="470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746119"/>
            <a:ext cx="4060084" cy="355124"/>
          </a:xfrm>
          <a:prstGeom prst="rect">
            <a:avLst/>
          </a:prstGeom>
        </p:spPr>
        <p:txBody>
          <a:bodyPr vert="horz" lIns="94119" tIns="47060" rIns="94119" bIns="47060" rtlCol="0" anchor="b"/>
          <a:lstStyle>
            <a:lvl1pPr algn="l">
              <a:defRPr sz="1200"/>
            </a:lvl1pPr>
          </a:lstStyle>
          <a:p>
            <a:endParaRPr lang="en-US"/>
          </a:p>
        </p:txBody>
      </p:sp>
      <p:sp>
        <p:nvSpPr>
          <p:cNvPr id="7" name="Slide Number Placeholder 6"/>
          <p:cNvSpPr>
            <a:spLocks noGrp="1"/>
          </p:cNvSpPr>
          <p:nvPr>
            <p:ph type="sldNum" sz="quarter" idx="5"/>
          </p:nvPr>
        </p:nvSpPr>
        <p:spPr>
          <a:xfrm>
            <a:off x="5307173" y="6746119"/>
            <a:ext cx="4060084" cy="355124"/>
          </a:xfrm>
          <a:prstGeom prst="rect">
            <a:avLst/>
          </a:prstGeom>
        </p:spPr>
        <p:txBody>
          <a:bodyPr vert="horz" lIns="94119" tIns="47060" rIns="94119" bIns="47060" rtlCol="0" anchor="b"/>
          <a:lstStyle>
            <a:lvl1pPr algn="r">
              <a:defRPr sz="1200"/>
            </a:lvl1pPr>
          </a:lstStyle>
          <a:p>
            <a:fld id="{554D65F0-E62D-400A-8B21-2C194ADE5513}" type="slidenum">
              <a:rPr lang="en-US" smtClean="0"/>
              <a:pPr/>
              <a:t>‹#›</a:t>
            </a:fld>
            <a:endParaRPr lang="en-US"/>
          </a:p>
        </p:txBody>
      </p:sp>
    </p:spTree>
    <p:extLst>
      <p:ext uri="{BB962C8B-B14F-4D97-AF65-F5344CB8AC3E}">
        <p14:creationId xmlns:p14="http://schemas.microsoft.com/office/powerpoint/2010/main" val="2536947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4D65F0-E62D-400A-8B21-2C194ADE5513}" type="slidenum">
              <a:rPr lang="en-US" smtClean="0"/>
              <a:pPr/>
              <a:t>1</a:t>
            </a:fld>
            <a:endParaRPr lang="en-US"/>
          </a:p>
        </p:txBody>
      </p:sp>
    </p:spTree>
    <p:extLst>
      <p:ext uri="{BB962C8B-B14F-4D97-AF65-F5344CB8AC3E}">
        <p14:creationId xmlns:p14="http://schemas.microsoft.com/office/powerpoint/2010/main" val="761740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p:spPr>
        <p:txBody>
          <a:bodyPr/>
          <a:lstStyle/>
          <a:p>
            <a:pPr defTabSz="932415"/>
            <a:fld id="{2F2A4B82-F49B-41C4-96C8-ED5E7E4DC7E2}" type="slidenum">
              <a:rPr lang="en-US" smtClean="0">
                <a:solidFill>
                  <a:prstClr val="black"/>
                </a:solidFill>
              </a:rPr>
              <a:pPr defTabSz="932415"/>
              <a:t>11</a:t>
            </a:fld>
            <a:endParaRPr lang="en-US" smtClean="0">
              <a:solidFill>
                <a:prstClr val="black"/>
              </a:solidFill>
            </a:endParaRPr>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155705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p:spPr>
        <p:txBody>
          <a:bodyPr/>
          <a:lstStyle/>
          <a:p>
            <a:pPr defTabSz="932415"/>
            <a:fld id="{F522668F-FBB0-48E5-A0B6-C684634B3743}" type="slidenum">
              <a:rPr lang="en-US" smtClean="0">
                <a:solidFill>
                  <a:prstClr val="black"/>
                </a:solidFill>
              </a:rPr>
              <a:pPr defTabSz="932415"/>
              <a:t>12</a:t>
            </a:fld>
            <a:endParaRPr lang="en-US" smtClean="0">
              <a:solidFill>
                <a:prstClr val="black"/>
              </a:solidFill>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84867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1277747" y="3430153"/>
            <a:ext cx="7022147" cy="3249875"/>
          </a:xfrm>
          <a:prstGeom prst="rect">
            <a:avLst/>
          </a:prstGeom>
          <a:noFill/>
          <a:ln w="9525">
            <a:noFill/>
            <a:miter lim="800000"/>
            <a:headEnd/>
            <a:tailEnd/>
          </a:ln>
        </p:spPr>
        <p:txBody>
          <a:bodyPr wrap="none" lIns="0" tIns="0" rIns="0" bIns="0"/>
          <a:lstStyle/>
          <a:p>
            <a:pPr defTabSz="997860" eaLnBrk="0" hangingPunct="0"/>
            <a:r>
              <a:rPr lang="en-US" sz="1300" dirty="0">
                <a:solidFill>
                  <a:srgbClr val="000000"/>
                </a:solidFill>
              </a:rPr>
              <a:t>8:30-9:30?Take copies of Active </a:t>
            </a:r>
            <a:r>
              <a:rPr lang="en-US" sz="1300" dirty="0" err="1">
                <a:solidFill>
                  <a:srgbClr val="000000"/>
                </a:solidFill>
              </a:rPr>
              <a:t>Lrn</a:t>
            </a:r>
            <a:r>
              <a:rPr lang="en-US" sz="1300" dirty="0">
                <a:solidFill>
                  <a:srgbClr val="000000"/>
                </a:solidFill>
              </a:rPr>
              <a:t>, HTMI, New Paradigms, </a:t>
            </a:r>
          </a:p>
        </p:txBody>
      </p:sp>
    </p:spTree>
    <p:extLst>
      <p:ext uri="{BB962C8B-B14F-4D97-AF65-F5344CB8AC3E}">
        <p14:creationId xmlns:p14="http://schemas.microsoft.com/office/powerpoint/2010/main" val="3528607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p:spPr>
        <p:txBody>
          <a:bodyPr/>
          <a:lstStyle/>
          <a:p>
            <a:pPr defTabSz="1024886"/>
            <a:fld id="{18237D1C-1B3E-4B4B-AC9F-CD890860DDF4}" type="slidenum">
              <a:rPr lang="en-US" smtClean="0">
                <a:solidFill>
                  <a:prstClr val="black"/>
                </a:solidFill>
              </a:rPr>
              <a:pPr defTabSz="1024886"/>
              <a:t>14</a:t>
            </a:fld>
            <a:endParaRPr lang="en-US" dirty="0" smtClean="0">
              <a:solidFill>
                <a:prstClr val="black"/>
              </a:solidFill>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636472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4D65F0-E62D-400A-8B21-2C194ADE551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102307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2737" name="Rectangle 2"/>
          <p:cNvSpPr>
            <a:spLocks noChangeArrowheads="1"/>
          </p:cNvSpPr>
          <p:nvPr/>
        </p:nvSpPr>
        <p:spPr bwMode="auto">
          <a:xfrm>
            <a:off x="1275074" y="3430875"/>
            <a:ext cx="7027492" cy="3248089"/>
          </a:xfrm>
          <a:prstGeom prst="rect">
            <a:avLst/>
          </a:prstGeom>
          <a:noFill/>
          <a:ln w="9525">
            <a:noFill/>
            <a:miter lim="800000"/>
            <a:headEnd/>
            <a:tailEnd/>
          </a:ln>
        </p:spPr>
        <p:txBody>
          <a:bodyPr wrap="none" lIns="0" tIns="0" rIns="0" bIns="0"/>
          <a:lstStyle/>
          <a:p>
            <a:pPr defTabSz="1024886" eaLnBrk="0" fontAlgn="base" hangingPunct="0">
              <a:spcBef>
                <a:spcPct val="0"/>
              </a:spcBef>
              <a:spcAft>
                <a:spcPct val="0"/>
              </a:spcAft>
            </a:pPr>
            <a:r>
              <a:rPr lang="en-US" sz="1400" dirty="0">
                <a:solidFill>
                  <a:srgbClr val="000000"/>
                </a:solidFill>
                <a:latin typeface="Arial" charset="0"/>
                <a:cs typeface="Arial" charset="0"/>
              </a:rPr>
              <a:t>Table summarizes my perception of the shift.  A version of this table is available in New Paradigms for Engineering Education -- FIE Conf proceedings 97 (avail on the www)</a:t>
            </a:r>
          </a:p>
          <a:p>
            <a:pPr defTabSz="1024886" eaLnBrk="0" fontAlgn="base" hangingPunct="0">
              <a:spcBef>
                <a:spcPct val="0"/>
              </a:spcBef>
              <a:spcAft>
                <a:spcPct val="0"/>
              </a:spcAft>
            </a:pPr>
            <a:endParaRPr lang="en-US" sz="1400" dirty="0">
              <a:solidFill>
                <a:srgbClr val="000000"/>
              </a:solidFill>
              <a:latin typeface="Arial" charset="0"/>
              <a:cs typeface="Arial" charset="0"/>
            </a:endParaRPr>
          </a:p>
          <a:p>
            <a:pPr defTabSz="1024886" eaLnBrk="0" fontAlgn="base" hangingPunct="0">
              <a:spcBef>
                <a:spcPct val="0"/>
              </a:spcBef>
              <a:spcAft>
                <a:spcPct val="0"/>
              </a:spcAft>
            </a:pPr>
            <a:r>
              <a:rPr lang="en-US" sz="1400" dirty="0">
                <a:solidFill>
                  <a:srgbClr val="000000"/>
                </a:solidFill>
                <a:latin typeface="Arial" charset="0"/>
                <a:cs typeface="Arial" charset="0"/>
              </a:rPr>
              <a:t>One of the most significant changes that has occurred is the shift from "pouring in knowledge" to "creating a climate where learning flows among students and the professor"</a:t>
            </a:r>
          </a:p>
        </p:txBody>
      </p:sp>
    </p:spTree>
    <p:extLst>
      <p:ext uri="{BB962C8B-B14F-4D97-AF65-F5344CB8AC3E}">
        <p14:creationId xmlns:p14="http://schemas.microsoft.com/office/powerpoint/2010/main" val="1138253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41" name="Rectangle 2"/>
          <p:cNvSpPr>
            <a:spLocks noChangeArrowheads="1"/>
          </p:cNvSpPr>
          <p:nvPr/>
        </p:nvSpPr>
        <p:spPr bwMode="auto">
          <a:xfrm>
            <a:off x="1278323" y="3430875"/>
            <a:ext cx="7021003" cy="3248089"/>
          </a:xfrm>
          <a:prstGeom prst="rect">
            <a:avLst/>
          </a:prstGeom>
          <a:noFill/>
          <a:ln w="9525">
            <a:noFill/>
            <a:miter lim="800000"/>
            <a:headEnd/>
            <a:tailEnd/>
          </a:ln>
        </p:spPr>
        <p:txBody>
          <a:bodyPr wrap="none" lIns="0" tIns="0" rIns="0" bIns="0"/>
          <a:lstStyle/>
          <a:p>
            <a:pPr defTabSz="1023155" eaLnBrk="0" fontAlgn="base" hangingPunct="0">
              <a:spcBef>
                <a:spcPct val="0"/>
              </a:spcBef>
              <a:spcAft>
                <a:spcPct val="0"/>
              </a:spcAft>
            </a:pPr>
            <a:r>
              <a:rPr lang="en-US" sz="1300" dirty="0">
                <a:solidFill>
                  <a:srgbClr val="000000"/>
                </a:solidFill>
                <a:cs typeface="Arial" charset="0"/>
              </a:rPr>
              <a:t>Table summarizes my perception of the shift.  A version of this table is available in New Paradigms for Engineering Education -- FIE Conf proceedings 97 (avail on the www)</a:t>
            </a:r>
          </a:p>
          <a:p>
            <a:pPr defTabSz="1023155" eaLnBrk="0" fontAlgn="base" hangingPunct="0">
              <a:spcBef>
                <a:spcPct val="0"/>
              </a:spcBef>
              <a:spcAft>
                <a:spcPct val="0"/>
              </a:spcAft>
            </a:pPr>
            <a:endParaRPr lang="en-US" sz="1300" dirty="0">
              <a:solidFill>
                <a:srgbClr val="000000"/>
              </a:solidFill>
              <a:cs typeface="Arial" charset="0"/>
            </a:endParaRPr>
          </a:p>
          <a:p>
            <a:pPr defTabSz="1023155" eaLnBrk="0" fontAlgn="base" hangingPunct="0">
              <a:spcBef>
                <a:spcPct val="0"/>
              </a:spcBef>
              <a:spcAft>
                <a:spcPct val="0"/>
              </a:spcAft>
            </a:pPr>
            <a:r>
              <a:rPr lang="en-US" sz="1300" dirty="0">
                <a:solidFill>
                  <a:srgbClr val="000000"/>
                </a:solidFill>
                <a:cs typeface="Arial" charset="0"/>
              </a:rPr>
              <a:t>One of the most significant changes that has occurred is the shift from "pouring in knowledge" to "creating a climate where learning flows among students and the professor"</a:t>
            </a:r>
          </a:p>
        </p:txBody>
      </p:sp>
    </p:spTree>
    <p:extLst>
      <p:ext uri="{BB962C8B-B14F-4D97-AF65-F5344CB8AC3E}">
        <p14:creationId xmlns:p14="http://schemas.microsoft.com/office/powerpoint/2010/main" val="392015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FAE9BF35-C7CE-41EE-A766-067C5F70C958}" type="slidenum">
              <a:rPr lang="en-US" smtClean="0">
                <a:solidFill>
                  <a:prstClr val="black"/>
                </a:solidFill>
                <a:latin typeface="Arial" pitchFamily="34" charset="0"/>
              </a:rPr>
              <a:pPr/>
              <a:t>19</a:t>
            </a:fld>
            <a:endParaRPr lang="en-US" smtClean="0">
              <a:solidFill>
                <a:prstClr val="black"/>
              </a:solidFill>
              <a:latin typeface="Arial" pitchFamily="34" charset="0"/>
            </a:endParaRPr>
          </a:p>
        </p:txBody>
      </p:sp>
      <p:sp>
        <p:nvSpPr>
          <p:cNvPr id="124931" name="Rectangle 2"/>
          <p:cNvSpPr>
            <a:spLocks noGrp="1" noRot="1" noChangeAspect="1" noChangeArrowheads="1" noTextEdit="1"/>
          </p:cNvSpPr>
          <p:nvPr>
            <p:ph type="sldImg"/>
          </p:nvPr>
        </p:nvSpPr>
        <p:spPr>
          <a:xfrm>
            <a:off x="4991100" y="409575"/>
            <a:ext cx="2719388" cy="2041525"/>
          </a:xfrm>
          <a:ln/>
        </p:spPr>
      </p:sp>
      <p:sp>
        <p:nvSpPr>
          <p:cNvPr id="124932" name="Rectangle 3"/>
          <p:cNvSpPr>
            <a:spLocks noGrp="1" noChangeArrowheads="1"/>
          </p:cNvSpPr>
          <p:nvPr>
            <p:ph type="body" idx="1"/>
          </p:nvPr>
        </p:nvSpPr>
        <p:spPr>
          <a:xfrm>
            <a:off x="1270078" y="2586673"/>
            <a:ext cx="10160621" cy="2450727"/>
          </a:xfrm>
          <a:noFill/>
          <a:ln/>
        </p:spPr>
        <p:txBody>
          <a:bodyPr lIns="95197" tIns="47599" rIns="95197" bIns="47599"/>
          <a:lstStyle/>
          <a:p>
            <a:pPr eaLnBrk="1" hangingPunct="1"/>
            <a:endParaRPr lang="en-US" dirty="0" smtClean="0">
              <a:latin typeface="Arial" pitchFamily="34" charset="0"/>
            </a:endParaRPr>
          </a:p>
        </p:txBody>
      </p:sp>
    </p:spTree>
    <p:extLst>
      <p:ext uri="{BB962C8B-B14F-4D97-AF65-F5344CB8AC3E}">
        <p14:creationId xmlns:p14="http://schemas.microsoft.com/office/powerpoint/2010/main" val="3739394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Rot="1" noChangeAspect="1" noChangeArrowheads="1" noTextEdit="1"/>
          </p:cNvSpPr>
          <p:nvPr>
            <p:ph type="sldImg"/>
          </p:nvPr>
        </p:nvSpPr>
        <p:spPr bwMode="auto">
          <a:xfrm>
            <a:off x="2986088" y="541338"/>
            <a:ext cx="3606800" cy="2706687"/>
          </a:xfrm>
          <a:prstGeom prst="rect">
            <a:avLst/>
          </a:prstGeom>
          <a:solidFill>
            <a:srgbClr val="FFFFFF"/>
          </a:solidFill>
          <a:ln>
            <a:solidFill>
              <a:srgbClr val="000000"/>
            </a:solidFill>
            <a:miter lim="800000"/>
            <a:headEnd/>
            <a:tailEnd/>
          </a:ln>
        </p:spPr>
      </p:sp>
      <p:sp>
        <p:nvSpPr>
          <p:cNvPr id="410627" name="Rectangle 3"/>
          <p:cNvSpPr>
            <a:spLocks noGrp="1" noChangeArrowheads="1"/>
          </p:cNvSpPr>
          <p:nvPr>
            <p:ph type="body" idx="1"/>
          </p:nvPr>
        </p:nvSpPr>
        <p:spPr bwMode="auto">
          <a:xfrm>
            <a:off x="957763" y="3430153"/>
            <a:ext cx="7662108" cy="3248642"/>
          </a:xfrm>
          <a:prstGeom prst="rect">
            <a:avLst/>
          </a:prstGeom>
          <a:solidFill>
            <a:srgbClr val="FFFFFF"/>
          </a:solidFill>
          <a:ln>
            <a:solidFill>
              <a:srgbClr val="000000"/>
            </a:solidFill>
            <a:miter lim="800000"/>
            <a:headEnd/>
            <a:tailEnd/>
          </a:ln>
        </p:spPr>
        <p:txBody>
          <a:bodyPr lIns="94321" tIns="47161" rIns="94321" bIns="47161"/>
          <a:lstStyle/>
          <a:p>
            <a:r>
              <a:rPr lang="en-US" dirty="0" smtClean="0"/>
              <a:t>Randomly</a:t>
            </a:r>
            <a:r>
              <a:rPr lang="en-US" baseline="0" dirty="0" smtClean="0"/>
              <a:t> call on 2-3 pairs</a:t>
            </a:r>
          </a:p>
          <a:p>
            <a:r>
              <a:rPr lang="en-US" baseline="0" dirty="0" smtClean="0"/>
              <a:t>Encourage them to learn about others’ stories outside the workshop</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54D65F0-E62D-400A-8B21-2C194ADE5513}"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967071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9201" indent="-299692">
              <a:defRPr>
                <a:solidFill>
                  <a:schemeClr val="tx1"/>
                </a:solidFill>
                <a:latin typeface="Calibri" pitchFamily="34" charset="0"/>
              </a:defRPr>
            </a:lvl2pPr>
            <a:lvl3pPr marL="1198771" indent="-239754">
              <a:defRPr>
                <a:solidFill>
                  <a:schemeClr val="tx1"/>
                </a:solidFill>
                <a:latin typeface="Calibri" pitchFamily="34" charset="0"/>
              </a:defRPr>
            </a:lvl3pPr>
            <a:lvl4pPr marL="1678279" indent="-239754">
              <a:defRPr>
                <a:solidFill>
                  <a:schemeClr val="tx1"/>
                </a:solidFill>
                <a:latin typeface="Calibri" pitchFamily="34" charset="0"/>
              </a:defRPr>
            </a:lvl4pPr>
            <a:lvl5pPr marL="2157788" indent="-239754">
              <a:defRPr>
                <a:solidFill>
                  <a:schemeClr val="tx1"/>
                </a:solidFill>
                <a:latin typeface="Calibri" pitchFamily="34" charset="0"/>
              </a:defRPr>
            </a:lvl5pPr>
            <a:lvl6pPr marL="2637297" indent="-239754" defTabSz="479509" fontAlgn="base">
              <a:spcBef>
                <a:spcPct val="0"/>
              </a:spcBef>
              <a:spcAft>
                <a:spcPct val="0"/>
              </a:spcAft>
              <a:defRPr>
                <a:solidFill>
                  <a:schemeClr val="tx1"/>
                </a:solidFill>
                <a:latin typeface="Calibri" pitchFamily="34" charset="0"/>
              </a:defRPr>
            </a:lvl6pPr>
            <a:lvl7pPr marL="3116805" indent="-239754" defTabSz="479509" fontAlgn="base">
              <a:spcBef>
                <a:spcPct val="0"/>
              </a:spcBef>
              <a:spcAft>
                <a:spcPct val="0"/>
              </a:spcAft>
              <a:defRPr>
                <a:solidFill>
                  <a:schemeClr val="tx1"/>
                </a:solidFill>
                <a:latin typeface="Calibri" pitchFamily="34" charset="0"/>
              </a:defRPr>
            </a:lvl7pPr>
            <a:lvl8pPr marL="3596313" indent="-239754" defTabSz="479509" fontAlgn="base">
              <a:spcBef>
                <a:spcPct val="0"/>
              </a:spcBef>
              <a:spcAft>
                <a:spcPct val="0"/>
              </a:spcAft>
              <a:defRPr>
                <a:solidFill>
                  <a:schemeClr val="tx1"/>
                </a:solidFill>
                <a:latin typeface="Calibri" pitchFamily="34" charset="0"/>
              </a:defRPr>
            </a:lvl8pPr>
            <a:lvl9pPr marL="4075822" indent="-239754" defTabSz="479509" fontAlgn="base">
              <a:spcBef>
                <a:spcPct val="0"/>
              </a:spcBef>
              <a:spcAft>
                <a:spcPct val="0"/>
              </a:spcAft>
              <a:defRPr>
                <a:solidFill>
                  <a:schemeClr val="tx1"/>
                </a:solidFill>
                <a:latin typeface="Calibri" pitchFamily="34" charset="0"/>
              </a:defRPr>
            </a:lvl9pPr>
          </a:lstStyle>
          <a:p>
            <a:fld id="{0358A4EE-8B8F-452E-AB75-E4022CEA8F59}" type="slidenum">
              <a:rPr lang="en-US">
                <a:solidFill>
                  <a:srgbClr val="000000"/>
                </a:solidFill>
              </a:rPr>
              <a:pPr/>
              <a:t>21</a:t>
            </a:fld>
            <a:endParaRPr lang="en-US">
              <a:solidFill>
                <a:srgbClr val="000000"/>
              </a:solidFill>
            </a:endParaRPr>
          </a:p>
        </p:txBody>
      </p:sp>
      <p:sp>
        <p:nvSpPr>
          <p:cNvPr id="159747" name="Rectangle 2"/>
          <p:cNvSpPr>
            <a:spLocks noGrp="1" noRot="1" noChangeAspect="1" noChangeArrowheads="1" noTextEdit="1"/>
          </p:cNvSpPr>
          <p:nvPr>
            <p:ph type="sldImg"/>
          </p:nvPr>
        </p:nvSpPr>
        <p:spPr bwMode="auto">
          <a:xfrm>
            <a:off x="2986088" y="541338"/>
            <a:ext cx="3608387" cy="2706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8" name="Rectangle 3"/>
          <p:cNvSpPr>
            <a:spLocks noGrp="1" noChangeArrowheads="1"/>
          </p:cNvSpPr>
          <p:nvPr>
            <p:ph type="body" idx="1"/>
          </p:nvPr>
        </p:nvSpPr>
        <p:spPr bwMode="auto">
          <a:xfrm>
            <a:off x="957763" y="3429904"/>
            <a:ext cx="7662108" cy="32506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825" tIns="47914" rIns="95825" bIns="47914"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392354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5751D9-B4CB-4AE0-AE22-DF5B446C051A}" type="slidenum">
              <a:rPr lang="en-US">
                <a:solidFill>
                  <a:prstClr val="black"/>
                </a:solidFill>
              </a:rPr>
              <a:pPr/>
              <a:t>2</a:t>
            </a:fld>
            <a:endParaRPr lang="en-US">
              <a:solidFill>
                <a:prstClr val="black"/>
              </a:solidFill>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87813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642B2B-2133-4308-82B5-F7B638E68206}" type="slidenum">
              <a:rPr lang="en-US">
                <a:solidFill>
                  <a:prstClr val="black"/>
                </a:solidFill>
              </a:rPr>
              <a:pPr/>
              <a:t>24</a:t>
            </a:fld>
            <a:endParaRPr lang="en-US">
              <a:solidFill>
                <a:prstClr val="black"/>
              </a:solidFill>
            </a:endParaRPr>
          </a:p>
        </p:txBody>
      </p:sp>
      <p:sp>
        <p:nvSpPr>
          <p:cNvPr id="238594" name="Rectangle 2"/>
          <p:cNvSpPr>
            <a:spLocks noGrp="1" noRot="1" noChangeAspect="1" noTextEdit="1"/>
          </p:cNvSpPr>
          <p:nvPr>
            <p:ph type="sldImg"/>
          </p:nvPr>
        </p:nvSpPr>
        <p:spPr>
          <a:xfrm>
            <a:off x="3009900" y="550863"/>
            <a:ext cx="3563938" cy="2674937"/>
          </a:xfrm>
          <a:ln/>
        </p:spPr>
      </p:sp>
      <p:sp>
        <p:nvSpPr>
          <p:cNvPr id="238595" name="Rectangle 3"/>
          <p:cNvSpPr>
            <a:spLocks noGrp="1"/>
          </p:cNvSpPr>
          <p:nvPr>
            <p:ph type="body" idx="1"/>
          </p:nvPr>
        </p:nvSpPr>
        <p:spPr>
          <a:xfrm>
            <a:off x="1279925" y="3411631"/>
            <a:ext cx="7017794" cy="3285685"/>
          </a:xfrm>
        </p:spPr>
        <p:txBody>
          <a:bodyPr lIns="94038" tIns="47022" rIns="94038" bIns="47022"/>
          <a:lstStyle/>
          <a:p>
            <a:pPr eaLnBrk="1" hangingPunct="1"/>
            <a:r>
              <a:rPr lang="en-US" dirty="0" smtClean="0"/>
              <a:t>Karl</a:t>
            </a:r>
          </a:p>
          <a:p>
            <a:pPr eaLnBrk="1" hangingPunct="1"/>
            <a:endParaRPr lang="en-US" dirty="0" smtClean="0"/>
          </a:p>
          <a:p>
            <a:pPr eaLnBrk="1" hangingPunct="1"/>
            <a:r>
              <a:rPr lang="en-US" dirty="0" smtClean="0"/>
              <a:t>Models of how learning works – (1) learning</a:t>
            </a:r>
            <a:r>
              <a:rPr lang="en-US" baseline="0" dirty="0" smtClean="0"/>
              <a:t> as response strengthening, (2) learning as information acquisition, (3) learning as knowledge construction and (4) learning as social knowledge construction</a:t>
            </a:r>
            <a:endParaRPr lang="en-US" dirty="0"/>
          </a:p>
        </p:txBody>
      </p:sp>
    </p:spTree>
    <p:extLst>
      <p:ext uri="{BB962C8B-B14F-4D97-AF65-F5344CB8AC3E}">
        <p14:creationId xmlns:p14="http://schemas.microsoft.com/office/powerpoint/2010/main" val="2131654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46B35AB6-44DE-48AA-8878-9BA5202A7CC2}" type="slidenum">
              <a:rPr lang="en-US">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1210975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8C9F54-2311-4AAD-AFB9-7DC5860F5CB7}"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633762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noTextEdit="1"/>
          </p:cNvSpPr>
          <p:nvPr>
            <p:ph type="sldImg"/>
          </p:nvPr>
        </p:nvSpPr>
        <p:spPr bwMode="auto">
          <a:xfrm>
            <a:off x="2984500" y="544513"/>
            <a:ext cx="3611563" cy="2709862"/>
          </a:xfrm>
          <a:prstGeom prst="rect">
            <a:avLst/>
          </a:prstGeom>
          <a:solidFill>
            <a:srgbClr val="FFFFFF"/>
          </a:solidFill>
          <a:ln>
            <a:solidFill>
              <a:srgbClr val="000000"/>
            </a:solidFill>
            <a:miter lim="800000"/>
            <a:headEnd/>
            <a:tailEnd/>
          </a:ln>
        </p:spPr>
      </p:sp>
      <p:sp>
        <p:nvSpPr>
          <p:cNvPr id="295939" name="Rectangle 3"/>
          <p:cNvSpPr>
            <a:spLocks noGrp="1" noChangeArrowheads="1"/>
          </p:cNvSpPr>
          <p:nvPr>
            <p:ph type="body" idx="1"/>
          </p:nvPr>
        </p:nvSpPr>
        <p:spPr bwMode="auto">
          <a:xfrm>
            <a:off x="960810" y="3430400"/>
            <a:ext cx="7656034" cy="3247902"/>
          </a:xfrm>
          <a:prstGeom prst="rect">
            <a:avLst/>
          </a:prstGeom>
          <a:solidFill>
            <a:srgbClr val="FFFFFF"/>
          </a:solidFill>
          <a:ln>
            <a:solidFill>
              <a:srgbClr val="000000"/>
            </a:solidFill>
            <a:miter lim="800000"/>
            <a:headEnd/>
            <a:tailEnd/>
          </a:ln>
        </p:spPr>
        <p:txBody>
          <a:bodyPr lIns="92638" tIns="46319" rIns="92638" bIns="46319"/>
          <a:lstStyle/>
          <a:p>
            <a:r>
              <a:rPr lang="en-US" dirty="0" smtClean="0"/>
              <a:t>Karl</a:t>
            </a:r>
            <a:endParaRPr lang="en-US" dirty="0"/>
          </a:p>
        </p:txBody>
      </p:sp>
    </p:spTree>
    <p:extLst>
      <p:ext uri="{BB962C8B-B14F-4D97-AF65-F5344CB8AC3E}">
        <p14:creationId xmlns:p14="http://schemas.microsoft.com/office/powerpoint/2010/main" val="1100097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B35AB6-44DE-48AA-8878-9BA5202A7CC2}" type="slidenum">
              <a:rPr lang="en-US">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1734049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46B35AB6-44DE-48AA-8878-9BA5202A7CC2}" type="slidenum">
              <a:rPr lang="en-US">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4058933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B35AB6-44DE-48AA-8878-9BA5202A7CC2}" type="slidenum">
              <a:rPr lang="en-US">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3789541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4712" indent="-294120">
              <a:defRPr>
                <a:solidFill>
                  <a:schemeClr val="tx1"/>
                </a:solidFill>
                <a:latin typeface="Calibri" pitchFamily="34" charset="0"/>
              </a:defRPr>
            </a:lvl2pPr>
            <a:lvl3pPr marL="1176481" indent="-235296">
              <a:defRPr>
                <a:solidFill>
                  <a:schemeClr val="tx1"/>
                </a:solidFill>
                <a:latin typeface="Calibri" pitchFamily="34" charset="0"/>
              </a:defRPr>
            </a:lvl3pPr>
            <a:lvl4pPr marL="1647073" indent="-235296">
              <a:defRPr>
                <a:solidFill>
                  <a:schemeClr val="tx1"/>
                </a:solidFill>
                <a:latin typeface="Calibri" pitchFamily="34" charset="0"/>
              </a:defRPr>
            </a:lvl4pPr>
            <a:lvl5pPr marL="2117666" indent="-235296">
              <a:defRPr>
                <a:solidFill>
                  <a:schemeClr val="tx1"/>
                </a:solidFill>
                <a:latin typeface="Calibri" pitchFamily="34" charset="0"/>
              </a:defRPr>
            </a:lvl5pPr>
            <a:lvl6pPr marL="2588257" indent="-235296" fontAlgn="base">
              <a:spcBef>
                <a:spcPct val="0"/>
              </a:spcBef>
              <a:spcAft>
                <a:spcPct val="0"/>
              </a:spcAft>
              <a:defRPr>
                <a:solidFill>
                  <a:schemeClr val="tx1"/>
                </a:solidFill>
                <a:latin typeface="Calibri" pitchFamily="34" charset="0"/>
              </a:defRPr>
            </a:lvl6pPr>
            <a:lvl7pPr marL="3058849" indent="-235296" fontAlgn="base">
              <a:spcBef>
                <a:spcPct val="0"/>
              </a:spcBef>
              <a:spcAft>
                <a:spcPct val="0"/>
              </a:spcAft>
              <a:defRPr>
                <a:solidFill>
                  <a:schemeClr val="tx1"/>
                </a:solidFill>
                <a:latin typeface="Calibri" pitchFamily="34" charset="0"/>
              </a:defRPr>
            </a:lvl7pPr>
            <a:lvl8pPr marL="3529442" indent="-235296" fontAlgn="base">
              <a:spcBef>
                <a:spcPct val="0"/>
              </a:spcBef>
              <a:spcAft>
                <a:spcPct val="0"/>
              </a:spcAft>
              <a:defRPr>
                <a:solidFill>
                  <a:schemeClr val="tx1"/>
                </a:solidFill>
                <a:latin typeface="Calibri" pitchFamily="34" charset="0"/>
              </a:defRPr>
            </a:lvl8pPr>
            <a:lvl9pPr marL="4000034" indent="-235296" fontAlgn="base">
              <a:spcBef>
                <a:spcPct val="0"/>
              </a:spcBef>
              <a:spcAft>
                <a:spcPct val="0"/>
              </a:spcAft>
              <a:defRPr>
                <a:solidFill>
                  <a:schemeClr val="tx1"/>
                </a:solidFill>
                <a:latin typeface="Calibri" pitchFamily="34" charset="0"/>
              </a:defRPr>
            </a:lvl9pPr>
          </a:lstStyle>
          <a:p>
            <a:pPr defTabSz="941185" fontAlgn="base">
              <a:spcBef>
                <a:spcPct val="0"/>
              </a:spcBef>
              <a:spcAft>
                <a:spcPct val="0"/>
              </a:spcAft>
            </a:pPr>
            <a:fld id="{BB320663-99C6-4927-91D9-A8320370E637}" type="slidenum">
              <a:rPr lang="en-US">
                <a:latin typeface="Arial" pitchFamily="34" charset="0"/>
                <a:ea typeface="ヒラギノ角ゴ Pro W3"/>
                <a:cs typeface="ヒラギノ角ゴ Pro W3"/>
              </a:rPr>
              <a:pPr defTabSz="941185" fontAlgn="base">
                <a:spcBef>
                  <a:spcPct val="0"/>
                </a:spcBef>
                <a:spcAft>
                  <a:spcPct val="0"/>
                </a:spcAft>
              </a:pPr>
              <a:t>31</a:t>
            </a:fld>
            <a:endParaRPr lang="en-US" dirty="0">
              <a:latin typeface="Arial" pitchFamily="34" charset="0"/>
              <a:ea typeface="ヒラギノ角ゴ Pro W3"/>
              <a:cs typeface="ヒラギノ角ゴ Pro W3"/>
            </a:endParaRPr>
          </a:p>
        </p:txBody>
      </p:sp>
      <p:sp>
        <p:nvSpPr>
          <p:cNvPr id="174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1818">
              <a:defRPr/>
            </a:pPr>
            <a:endParaRPr lang="en-US" dirty="0" smtClean="0"/>
          </a:p>
        </p:txBody>
      </p:sp>
    </p:spTree>
    <p:extLst>
      <p:ext uri="{BB962C8B-B14F-4D97-AF65-F5344CB8AC3E}">
        <p14:creationId xmlns:p14="http://schemas.microsoft.com/office/powerpoint/2010/main" val="8757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4B6E3323-C15E-409B-BC85-430E62512784}" type="slidenum">
              <a:rPr lang="en-US">
                <a:solidFill>
                  <a:prstClr val="black"/>
                </a:solidFill>
              </a:rPr>
              <a:pPr/>
              <a:t>32</a:t>
            </a:fld>
            <a:endParaRPr lang="en-US">
              <a:solidFill>
                <a:prstClr val="black"/>
              </a:solidFill>
            </a:endParaRPr>
          </a:p>
        </p:txBody>
      </p:sp>
      <p:sp>
        <p:nvSpPr>
          <p:cNvPr id="126979" name="Rectangle 2"/>
          <p:cNvSpPr>
            <a:spLocks noGrp="1" noRot="1" noChangeAspect="1" noChangeArrowheads="1" noTextEdit="1"/>
          </p:cNvSpPr>
          <p:nvPr>
            <p:ph type="sldImg"/>
          </p:nvPr>
        </p:nvSpPr>
        <p:spPr>
          <a:xfrm>
            <a:off x="5005388" y="406400"/>
            <a:ext cx="2706687" cy="2030413"/>
          </a:xfrm>
          <a:ln/>
        </p:spPr>
      </p:sp>
      <p:sp>
        <p:nvSpPr>
          <p:cNvPr id="126980" name="Rectangle 3"/>
          <p:cNvSpPr>
            <a:spLocks noGrp="1" noChangeArrowheads="1"/>
          </p:cNvSpPr>
          <p:nvPr>
            <p:ph type="body" idx="1"/>
          </p:nvPr>
        </p:nvSpPr>
        <p:spPr>
          <a:xfrm>
            <a:off x="1271216" y="2571476"/>
            <a:ext cx="10169725" cy="2436329"/>
          </a:xfrm>
          <a:noFill/>
          <a:ln/>
        </p:spPr>
        <p:txBody>
          <a:bodyPr lIns="98050" tIns="49024" rIns="98050" bIns="49024"/>
          <a:lstStyle/>
          <a:p>
            <a:pPr eaLnBrk="1" hangingPunct="1"/>
            <a:endParaRPr lang="en-US" smtClean="0">
              <a:latin typeface="Arial" pitchFamily="34" charset="0"/>
            </a:endParaRPr>
          </a:p>
        </p:txBody>
      </p:sp>
    </p:spTree>
    <p:extLst>
      <p:ext uri="{BB962C8B-B14F-4D97-AF65-F5344CB8AC3E}">
        <p14:creationId xmlns:p14="http://schemas.microsoft.com/office/powerpoint/2010/main" val="1237449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DA6C9974-DDED-473A-8C7A-40DFDFE6C141}" type="slidenum">
              <a:rPr lang="en-US" smtClean="0">
                <a:solidFill>
                  <a:prstClr val="black"/>
                </a:solidFill>
                <a:latin typeface="Arial" pitchFamily="34" charset="0"/>
              </a:rPr>
              <a:pPr/>
              <a:t>33</a:t>
            </a:fld>
            <a:endParaRPr lang="en-US" smtClean="0">
              <a:solidFill>
                <a:prstClr val="black"/>
              </a:solidFill>
              <a:latin typeface="Arial" pitchFamily="34" charset="0"/>
            </a:endParaRPr>
          </a:p>
        </p:txBody>
      </p:sp>
      <p:sp>
        <p:nvSpPr>
          <p:cNvPr id="130051" name="Rectangle 2"/>
          <p:cNvSpPr>
            <a:spLocks noGrp="1" noRot="1" noChangeAspect="1" noChangeArrowheads="1" noTextEdit="1"/>
          </p:cNvSpPr>
          <p:nvPr>
            <p:ph type="sldImg"/>
          </p:nvPr>
        </p:nvSpPr>
        <p:spPr>
          <a:xfrm>
            <a:off x="2986088" y="542925"/>
            <a:ext cx="3606800" cy="2706688"/>
          </a:xfrm>
          <a:ln/>
        </p:spPr>
      </p:sp>
      <p:sp>
        <p:nvSpPr>
          <p:cNvPr id="130052" name="Rectangle 3"/>
          <p:cNvSpPr>
            <a:spLocks noGrp="1" noChangeArrowheads="1"/>
          </p:cNvSpPr>
          <p:nvPr>
            <p:ph type="body" idx="1"/>
          </p:nvPr>
        </p:nvSpPr>
        <p:spPr>
          <a:xfrm>
            <a:off x="957763" y="3430154"/>
            <a:ext cx="7662108" cy="3249877"/>
          </a:xfrm>
          <a:noFill/>
          <a:ln/>
        </p:spPr>
        <p:txBody>
          <a:bodyPr lIns="96079" tIns="48039" rIns="96079" bIns="48039"/>
          <a:lstStyle/>
          <a:p>
            <a:pPr eaLnBrk="1" hangingPunct="1"/>
            <a:r>
              <a:rPr lang="en-US" dirty="0" smtClean="0">
                <a:latin typeface="Arial" pitchFamily="34" charset="0"/>
              </a:rPr>
              <a:t>Karl will show two videos</a:t>
            </a:r>
          </a:p>
        </p:txBody>
      </p:sp>
    </p:spTree>
    <p:extLst>
      <p:ext uri="{BB962C8B-B14F-4D97-AF65-F5344CB8AC3E}">
        <p14:creationId xmlns:p14="http://schemas.microsoft.com/office/powerpoint/2010/main" val="18055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9BEC1E-E9CA-4964-8141-0411BD871B0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053090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1277746" y="3430154"/>
            <a:ext cx="7022147" cy="3248642"/>
          </a:xfrm>
          <a:prstGeom prst="rect">
            <a:avLst/>
          </a:prstGeom>
          <a:noFill/>
          <a:ln w="9525">
            <a:noFill/>
            <a:miter lim="800000"/>
            <a:headEnd/>
            <a:tailEnd/>
          </a:ln>
        </p:spPr>
        <p:txBody>
          <a:bodyPr wrap="none" lIns="0" tIns="0" rIns="0" bIns="0"/>
          <a:lstStyle/>
          <a:p>
            <a:pPr defTabSz="975642" eaLnBrk="0" fontAlgn="base" hangingPunct="0">
              <a:spcBef>
                <a:spcPct val="0"/>
              </a:spcBef>
              <a:spcAft>
                <a:spcPct val="0"/>
              </a:spcAft>
            </a:pPr>
            <a:r>
              <a:rPr lang="en-US" sz="1300" dirty="0">
                <a:solidFill>
                  <a:srgbClr val="000000"/>
                </a:solidFill>
                <a:latin typeface="Arial" charset="0"/>
              </a:rPr>
              <a:t>Table summarizes my perception of the shift.  A version of this table is available in New Paradigms for Engineering Education -- FIE Conf proceedings 97 (avail on the www)</a:t>
            </a:r>
          </a:p>
          <a:p>
            <a:pPr defTabSz="975642" eaLnBrk="0" fontAlgn="base" hangingPunct="0">
              <a:spcBef>
                <a:spcPct val="0"/>
              </a:spcBef>
              <a:spcAft>
                <a:spcPct val="0"/>
              </a:spcAft>
            </a:pPr>
            <a:endParaRPr lang="en-US" sz="1300" dirty="0">
              <a:solidFill>
                <a:srgbClr val="000000"/>
              </a:solidFill>
              <a:latin typeface="Arial" charset="0"/>
            </a:endParaRPr>
          </a:p>
          <a:p>
            <a:pPr defTabSz="975642" eaLnBrk="0" fontAlgn="base" hangingPunct="0">
              <a:spcBef>
                <a:spcPct val="0"/>
              </a:spcBef>
              <a:spcAft>
                <a:spcPct val="0"/>
              </a:spcAft>
            </a:pPr>
            <a:r>
              <a:rPr lang="en-US" sz="1300" dirty="0">
                <a:solidFill>
                  <a:srgbClr val="000000"/>
                </a:solidFill>
                <a:latin typeface="Arial" charset="0"/>
              </a:rPr>
              <a:t>One of the most significant changes that has occurred is the shift from "pouring in knowledge" to "creating a climate where learning flows among students and the professor"</a:t>
            </a:r>
          </a:p>
        </p:txBody>
      </p:sp>
    </p:spTree>
    <p:extLst>
      <p:ext uri="{BB962C8B-B14F-4D97-AF65-F5344CB8AC3E}">
        <p14:creationId xmlns:p14="http://schemas.microsoft.com/office/powerpoint/2010/main" val="1299048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485FBAA2-841A-4F01-8268-F4ADCD4ED99F}" type="slidenum">
              <a:rPr lang="en-US" smtClean="0">
                <a:solidFill>
                  <a:prstClr val="black"/>
                </a:solidFill>
                <a:latin typeface="Arial" pitchFamily="34" charset="0"/>
              </a:rPr>
              <a:pPr/>
              <a:t>35</a:t>
            </a:fld>
            <a:endParaRPr lang="en-US" smtClean="0">
              <a:solidFill>
                <a:prstClr val="black"/>
              </a:solidFill>
              <a:latin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lIns="97476" tIns="48738" rIns="97476" bIns="48738"/>
          <a:lstStyle/>
          <a:p>
            <a:pPr eaLnBrk="1" hangingPunct="1"/>
            <a:endParaRPr lang="en-US" smtClean="0">
              <a:latin typeface="Arial" pitchFamily="34" charset="0"/>
            </a:endParaRPr>
          </a:p>
        </p:txBody>
      </p:sp>
    </p:spTree>
    <p:extLst>
      <p:ext uri="{BB962C8B-B14F-4D97-AF65-F5344CB8AC3E}">
        <p14:creationId xmlns:p14="http://schemas.microsoft.com/office/powerpoint/2010/main" val="3412525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19101DCB-8A4E-4499-B067-A3F8790026A4}" type="slidenum">
              <a:rPr lang="en-US" smtClean="0">
                <a:solidFill>
                  <a:prstClr val="black"/>
                </a:solidFill>
                <a:latin typeface="Arial" pitchFamily="34" charset="0"/>
              </a:rPr>
              <a:pPr/>
              <a:t>36</a:t>
            </a:fld>
            <a:endParaRPr lang="en-US" smtClean="0">
              <a:solidFill>
                <a:prstClr val="black"/>
              </a:solidFill>
              <a:latin typeface="Arial"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lIns="95875" tIns="47939" rIns="95875" bIns="47939"/>
          <a:lstStyle/>
          <a:p>
            <a:pPr eaLnBrk="1" hangingPunct="1"/>
            <a:r>
              <a:rPr lang="en-US" dirty="0" smtClean="0">
                <a:latin typeface="Arial" pitchFamily="34" charset="0"/>
              </a:rPr>
              <a:t>Links</a:t>
            </a:r>
            <a:r>
              <a:rPr lang="en-US" baseline="0" dirty="0" smtClean="0">
                <a:latin typeface="Arial" pitchFamily="34" charset="0"/>
              </a:rPr>
              <a:t> to additional videos</a:t>
            </a:r>
            <a:endParaRPr lang="en-US" dirty="0" smtClean="0">
              <a:latin typeface="Arial" pitchFamily="34" charset="0"/>
            </a:endParaRPr>
          </a:p>
        </p:txBody>
      </p:sp>
    </p:spTree>
    <p:extLst>
      <p:ext uri="{BB962C8B-B14F-4D97-AF65-F5344CB8AC3E}">
        <p14:creationId xmlns:p14="http://schemas.microsoft.com/office/powerpoint/2010/main" val="1702928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921DC9-BFBD-264B-9462-68933093B2C5}"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726706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B68948D5-8321-4FA0-B3A4-A088A1D357B5}" type="slidenum">
              <a:rPr lang="en-US" smtClean="0">
                <a:solidFill>
                  <a:prstClr val="black"/>
                </a:solidFill>
                <a:latin typeface="Arial" pitchFamily="34" charset="0"/>
              </a:rPr>
              <a:pPr/>
              <a:t>38</a:t>
            </a:fld>
            <a:endParaRPr lang="en-US" smtClean="0">
              <a:solidFill>
                <a:prstClr val="black"/>
              </a:solidFill>
              <a:latin typeface="Arial" pitchFamily="34" charset="0"/>
            </a:endParaRPr>
          </a:p>
        </p:txBody>
      </p:sp>
      <p:sp>
        <p:nvSpPr>
          <p:cNvPr id="143363" name="Rectangle 2"/>
          <p:cNvSpPr>
            <a:spLocks noGrp="1" noChangeArrowheads="1"/>
          </p:cNvSpPr>
          <p:nvPr>
            <p:ph type="body" idx="1"/>
          </p:nvPr>
        </p:nvSpPr>
        <p:spPr>
          <a:xfrm>
            <a:off x="1277749" y="3430153"/>
            <a:ext cx="7022146" cy="3248642"/>
          </a:xfrm>
          <a:noFill/>
          <a:ln/>
        </p:spPr>
        <p:txBody>
          <a:bodyPr lIns="96538" tIns="48270" rIns="96538" bIns="48270"/>
          <a:lstStyle/>
          <a:p>
            <a:pPr eaLnBrk="1" hangingPunct="1"/>
            <a:endParaRPr lang="en-US" dirty="0" smtClean="0">
              <a:latin typeface="Arial" pitchFamily="34" charset="0"/>
            </a:endParaRPr>
          </a:p>
        </p:txBody>
      </p:sp>
      <p:sp>
        <p:nvSpPr>
          <p:cNvPr id="143364" name="Rectangle 3"/>
          <p:cNvSpPr>
            <a:spLocks noGrp="1" noRot="1" noChangeAspect="1" noChangeArrowheads="1" noTextEdit="1"/>
          </p:cNvSpPr>
          <p:nvPr>
            <p:ph type="sldImg"/>
          </p:nvPr>
        </p:nvSpPr>
        <p:spPr>
          <a:xfrm>
            <a:off x="2994025" y="546100"/>
            <a:ext cx="3594100" cy="2697163"/>
          </a:xfrm>
          <a:ln w="12700" cap="flat">
            <a:solidFill>
              <a:schemeClr val="tx1"/>
            </a:solidFill>
          </a:ln>
        </p:spPr>
      </p:sp>
    </p:spTree>
    <p:extLst>
      <p:ext uri="{BB962C8B-B14F-4D97-AF65-F5344CB8AC3E}">
        <p14:creationId xmlns:p14="http://schemas.microsoft.com/office/powerpoint/2010/main" val="4240955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1277749" y="3430153"/>
            <a:ext cx="7022146" cy="3248642"/>
          </a:xfrm>
          <a:prstGeom prst="rect">
            <a:avLst/>
          </a:prstGeom>
          <a:noFill/>
          <a:ln w="9525">
            <a:noFill/>
            <a:miter lim="800000"/>
            <a:headEnd/>
            <a:tailEnd/>
          </a:ln>
        </p:spPr>
        <p:txBody>
          <a:bodyPr wrap="none" lIns="0" tIns="0" rIns="0" bIns="0"/>
          <a:lstStyle/>
          <a:p>
            <a:pPr defTabSz="959675" eaLnBrk="0" fontAlgn="base" hangingPunct="0">
              <a:spcBef>
                <a:spcPct val="0"/>
              </a:spcBef>
              <a:spcAft>
                <a:spcPct val="0"/>
              </a:spcAft>
            </a:pPr>
            <a:r>
              <a:rPr lang="en-US" sz="1200" dirty="0">
                <a:solidFill>
                  <a:srgbClr val="000000"/>
                </a:solidFill>
                <a:latin typeface="Arial" charset="0"/>
              </a:rPr>
              <a:t>Barr &amp; </a:t>
            </a:r>
            <a:r>
              <a:rPr lang="en-US" sz="1200" dirty="0" err="1">
                <a:solidFill>
                  <a:srgbClr val="000000"/>
                </a:solidFill>
                <a:latin typeface="Arial" charset="0"/>
              </a:rPr>
              <a:t>Tagg's</a:t>
            </a:r>
            <a:r>
              <a:rPr lang="en-US" sz="1200" dirty="0">
                <a:solidFill>
                  <a:srgbClr val="000000"/>
                </a:solidFill>
                <a:latin typeface="Arial" charset="0"/>
              </a:rPr>
              <a:t> From teaching to </a:t>
            </a:r>
            <a:r>
              <a:rPr lang="en-US" sz="1200" dirty="0" err="1">
                <a:solidFill>
                  <a:srgbClr val="000000"/>
                </a:solidFill>
                <a:latin typeface="Arial" charset="0"/>
              </a:rPr>
              <a:t>learing</a:t>
            </a:r>
            <a:r>
              <a:rPr lang="en-US" sz="1200" dirty="0">
                <a:solidFill>
                  <a:srgbClr val="000000"/>
                </a:solidFill>
                <a:latin typeface="Arial" charset="0"/>
              </a:rPr>
              <a:t> is the most often requested article from Change </a:t>
            </a:r>
            <a:r>
              <a:rPr lang="en-US" sz="1200" dirty="0" err="1">
                <a:solidFill>
                  <a:srgbClr val="000000"/>
                </a:solidFill>
                <a:latin typeface="Arial" charset="0"/>
              </a:rPr>
              <a:t>mangazine</a:t>
            </a:r>
            <a:endParaRPr lang="en-US" sz="1200" dirty="0">
              <a:solidFill>
                <a:srgbClr val="000000"/>
              </a:solidFill>
              <a:latin typeface="Arial" charset="0"/>
            </a:endParaRPr>
          </a:p>
          <a:p>
            <a:pPr defTabSz="959675" eaLnBrk="0" fontAlgn="base" hangingPunct="0">
              <a:spcBef>
                <a:spcPct val="0"/>
              </a:spcBef>
              <a:spcAft>
                <a:spcPct val="0"/>
              </a:spcAft>
            </a:pPr>
            <a:endParaRPr lang="en-US" sz="1200" dirty="0">
              <a:solidFill>
                <a:srgbClr val="000000"/>
              </a:solidFill>
              <a:latin typeface="Arial" charset="0"/>
            </a:endParaRPr>
          </a:p>
          <a:p>
            <a:pPr defTabSz="959675" eaLnBrk="0" fontAlgn="base" hangingPunct="0">
              <a:spcBef>
                <a:spcPct val="0"/>
              </a:spcBef>
              <a:spcAft>
                <a:spcPct val="0"/>
              </a:spcAft>
            </a:pPr>
            <a:r>
              <a:rPr lang="en-US" sz="1200" dirty="0">
                <a:solidFill>
                  <a:srgbClr val="000000"/>
                </a:solidFill>
                <a:latin typeface="Arial" charset="0"/>
              </a:rPr>
              <a:t>Bill </a:t>
            </a:r>
            <a:r>
              <a:rPr lang="en-US" sz="1200" dirty="0" err="1">
                <a:solidFill>
                  <a:srgbClr val="000000"/>
                </a:solidFill>
                <a:latin typeface="Arial" charset="0"/>
              </a:rPr>
              <a:t>Camplbell</a:t>
            </a:r>
            <a:r>
              <a:rPr lang="en-US" sz="1200" dirty="0">
                <a:solidFill>
                  <a:srgbClr val="000000"/>
                </a:solidFill>
                <a:latin typeface="Arial" charset="0"/>
              </a:rPr>
              <a:t> and  I started working on New Paradigms in 1993.</a:t>
            </a:r>
          </a:p>
        </p:txBody>
      </p:sp>
    </p:spTree>
    <p:extLst>
      <p:ext uri="{BB962C8B-B14F-4D97-AF65-F5344CB8AC3E}">
        <p14:creationId xmlns:p14="http://schemas.microsoft.com/office/powerpoint/2010/main" val="1733544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1277749" y="3430154"/>
            <a:ext cx="7022146" cy="3249877"/>
          </a:xfrm>
          <a:prstGeom prst="rect">
            <a:avLst/>
          </a:prstGeom>
          <a:noFill/>
          <a:ln w="9525">
            <a:noFill/>
            <a:miter lim="800000"/>
            <a:headEnd/>
            <a:tailEnd/>
          </a:ln>
        </p:spPr>
        <p:txBody>
          <a:bodyPr wrap="none" lIns="0" tIns="0" rIns="0" bIns="0"/>
          <a:lstStyle/>
          <a:p>
            <a:pPr defTabSz="959675" eaLnBrk="0" fontAlgn="base" hangingPunct="0">
              <a:spcBef>
                <a:spcPct val="0"/>
              </a:spcBef>
              <a:spcAft>
                <a:spcPct val="0"/>
              </a:spcAft>
            </a:pPr>
            <a:r>
              <a:rPr lang="en-US" sz="1200" dirty="0">
                <a:solidFill>
                  <a:srgbClr val="000000"/>
                </a:solidFill>
                <a:latin typeface="Arial" charset="0"/>
              </a:rPr>
              <a:t>Table summarizes my perception of the shift.  A version of this table is available in New Paradigms for Engineering Education -- FIE Conf proceedings 97 (avail on the www)</a:t>
            </a:r>
          </a:p>
          <a:p>
            <a:pPr defTabSz="959675" eaLnBrk="0" fontAlgn="base" hangingPunct="0">
              <a:spcBef>
                <a:spcPct val="0"/>
              </a:spcBef>
              <a:spcAft>
                <a:spcPct val="0"/>
              </a:spcAft>
            </a:pPr>
            <a:endParaRPr lang="en-US" sz="1200" dirty="0">
              <a:solidFill>
                <a:srgbClr val="000000"/>
              </a:solidFill>
              <a:latin typeface="Arial" charset="0"/>
            </a:endParaRPr>
          </a:p>
          <a:p>
            <a:pPr defTabSz="959675" eaLnBrk="0" fontAlgn="base" hangingPunct="0">
              <a:spcBef>
                <a:spcPct val="0"/>
              </a:spcBef>
              <a:spcAft>
                <a:spcPct val="0"/>
              </a:spcAft>
            </a:pPr>
            <a:r>
              <a:rPr lang="en-US" sz="1200" dirty="0">
                <a:solidFill>
                  <a:srgbClr val="000000"/>
                </a:solidFill>
                <a:latin typeface="Arial" charset="0"/>
              </a:rPr>
              <a:t>One of the most significant changes that has occurred is the shift from "pouring in knowledge" to "creating a climate where learning flows among students and the professor"</a:t>
            </a:r>
          </a:p>
        </p:txBody>
      </p:sp>
    </p:spTree>
    <p:extLst>
      <p:ext uri="{BB962C8B-B14F-4D97-AF65-F5344CB8AC3E}">
        <p14:creationId xmlns:p14="http://schemas.microsoft.com/office/powerpoint/2010/main" val="78356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9F6D66-F937-4D87-BB03-FCB5DA9DA77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97195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Formative feedback… use index cards.</a:t>
            </a:r>
            <a:endParaRPr lang="en-US" dirty="0"/>
          </a:p>
        </p:txBody>
      </p:sp>
      <p:sp>
        <p:nvSpPr>
          <p:cNvPr id="4" name="Slide Number Placeholder 3"/>
          <p:cNvSpPr>
            <a:spLocks noGrp="1"/>
          </p:cNvSpPr>
          <p:nvPr>
            <p:ph type="sldNum" sz="quarter" idx="10"/>
          </p:nvPr>
        </p:nvSpPr>
        <p:spPr/>
        <p:txBody>
          <a:bodyPr/>
          <a:lstStyle/>
          <a:p>
            <a:fld id="{554D65F0-E62D-400A-8B21-2C194ADE5513}" type="slidenum">
              <a:rPr lang="en-US" smtClean="0"/>
              <a:pPr/>
              <a:t>42</a:t>
            </a:fld>
            <a:endParaRPr lang="en-US"/>
          </a:p>
        </p:txBody>
      </p:sp>
    </p:spTree>
    <p:extLst>
      <p:ext uri="{BB962C8B-B14F-4D97-AF65-F5344CB8AC3E}">
        <p14:creationId xmlns:p14="http://schemas.microsoft.com/office/powerpoint/2010/main" val="28515257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xfrm>
            <a:off x="2967855" y="11607819"/>
            <a:ext cx="2270463" cy="611050"/>
          </a:xfrm>
          <a:prstGeom prst="rect">
            <a:avLst/>
          </a:prstGeom>
          <a:noFill/>
        </p:spPr>
        <p:txBody>
          <a:bodyPr lIns="92364" tIns="46182" rIns="92364" bIns="46182"/>
          <a:lstStyle/>
          <a:p>
            <a:pPr eaLnBrk="0" fontAlgn="base" hangingPunct="0">
              <a:spcBef>
                <a:spcPct val="0"/>
              </a:spcBef>
              <a:spcAft>
                <a:spcPct val="0"/>
              </a:spcAft>
            </a:pPr>
            <a:fld id="{24AA256C-7D27-4B7A-99AB-0E96B5E6B6A6}" type="slidenum">
              <a:rPr lang="en-US" sz="2400" smtClean="0">
                <a:solidFill>
                  <a:prstClr val="black"/>
                </a:solidFill>
                <a:latin typeface="Arial" pitchFamily="34" charset="0"/>
              </a:rPr>
              <a:pPr eaLnBrk="0" fontAlgn="base" hangingPunct="0">
                <a:spcBef>
                  <a:spcPct val="0"/>
                </a:spcBef>
                <a:spcAft>
                  <a:spcPct val="0"/>
                </a:spcAft>
              </a:pPr>
              <a:t>43</a:t>
            </a:fld>
            <a:endParaRPr lang="en-US" sz="2400" smtClean="0">
              <a:solidFill>
                <a:prstClr val="black"/>
              </a:solidFill>
              <a:latin typeface="Arial" pitchFamily="34" charset="0"/>
            </a:endParaRPr>
          </a:p>
        </p:txBody>
      </p:sp>
      <p:sp>
        <p:nvSpPr>
          <p:cNvPr id="146435" name="Rectangle 2"/>
          <p:cNvSpPr>
            <a:spLocks noGrp="1" noRot="1" noChangeAspect="1" noChangeArrowheads="1" noTextEdit="1"/>
          </p:cNvSpPr>
          <p:nvPr>
            <p:ph type="sldImg"/>
          </p:nvPr>
        </p:nvSpPr>
        <p:spPr>
          <a:xfrm>
            <a:off x="3033713" y="546100"/>
            <a:ext cx="3638550" cy="2728913"/>
          </a:xfrm>
          <a:prstGeom prst="rect">
            <a:avLst/>
          </a:prstGeom>
          <a:ln/>
        </p:spPr>
      </p:sp>
      <p:sp>
        <p:nvSpPr>
          <p:cNvPr id="146436" name="Rectangle 3"/>
          <p:cNvSpPr>
            <a:spLocks noGrp="1" noChangeArrowheads="1"/>
          </p:cNvSpPr>
          <p:nvPr>
            <p:ph type="body" idx="1"/>
          </p:nvPr>
        </p:nvSpPr>
        <p:spPr>
          <a:xfrm>
            <a:off x="970344" y="3457100"/>
            <a:ext cx="7762743" cy="3275404"/>
          </a:xfrm>
          <a:prstGeom prst="rect">
            <a:avLst/>
          </a:prstGeom>
          <a:noFill/>
          <a:ln/>
        </p:spPr>
        <p:txBody>
          <a:bodyPr lIns="97279" tIns="48638" rIns="97279" bIns="48638"/>
          <a:lstStyle/>
          <a:p>
            <a:pPr eaLnBrk="1" hangingPunct="1"/>
            <a:endParaRPr lang="en-US" smtClean="0">
              <a:latin typeface="Arial" pitchFamily="34" charset="0"/>
            </a:endParaRPr>
          </a:p>
        </p:txBody>
      </p:sp>
    </p:spTree>
    <p:extLst>
      <p:ext uri="{BB962C8B-B14F-4D97-AF65-F5344CB8AC3E}">
        <p14:creationId xmlns:p14="http://schemas.microsoft.com/office/powerpoint/2010/main" val="3951722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Rot="1" noChangeAspect="1" noChangeArrowheads="1" noTextEdit="1"/>
          </p:cNvSpPr>
          <p:nvPr>
            <p:ph type="sldImg"/>
          </p:nvPr>
        </p:nvSpPr>
        <p:spPr bwMode="auto">
          <a:xfrm>
            <a:off x="2986088" y="542925"/>
            <a:ext cx="3606800" cy="2706688"/>
          </a:xfrm>
          <a:prstGeom prst="rect">
            <a:avLst/>
          </a:prstGeom>
          <a:noFill/>
          <a:ln>
            <a:solidFill>
              <a:srgbClr val="000000"/>
            </a:solidFill>
            <a:miter lim="800000"/>
            <a:headEnd/>
            <a:tailEnd/>
          </a:ln>
        </p:spPr>
      </p:sp>
      <p:sp>
        <p:nvSpPr>
          <p:cNvPr id="335875" name="Rectangle 3"/>
          <p:cNvSpPr>
            <a:spLocks noGrp="1" noChangeArrowheads="1"/>
          </p:cNvSpPr>
          <p:nvPr>
            <p:ph type="body" idx="1"/>
          </p:nvPr>
        </p:nvSpPr>
        <p:spPr bwMode="auto">
          <a:xfrm>
            <a:off x="957763" y="3429905"/>
            <a:ext cx="7662108" cy="3249382"/>
          </a:xfrm>
          <a:prstGeom prst="rect">
            <a:avLst/>
          </a:prstGeom>
          <a:noFill/>
          <a:ln>
            <a:miter lim="800000"/>
            <a:headEnd/>
            <a:tailEnd/>
          </a:ln>
        </p:spPr>
        <p:txBody>
          <a:bodyPr/>
          <a:lstStyle/>
          <a:p>
            <a:endParaRPr lang="en-US"/>
          </a:p>
        </p:txBody>
      </p:sp>
      <p:sp>
        <p:nvSpPr>
          <p:cNvPr id="4" name="Slide Number Placeholder 3"/>
          <p:cNvSpPr>
            <a:spLocks noGrp="1"/>
          </p:cNvSpPr>
          <p:nvPr>
            <p:ph type="sldNum" sz="quarter" idx="10"/>
          </p:nvPr>
        </p:nvSpPr>
        <p:spPr/>
        <p:txBody>
          <a:bodyPr/>
          <a:lstStyle/>
          <a:p>
            <a:fld id="{554D65F0-E62D-400A-8B21-2C194ADE5513}"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874913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981318" y="4560528"/>
            <a:ext cx="5393039" cy="4320840"/>
          </a:xfrm>
          <a:prstGeom prst="rect">
            <a:avLst/>
          </a:prstGeom>
          <a:noFill/>
          <a:ln w="9525">
            <a:noFill/>
            <a:miter lim="800000"/>
            <a:headEnd/>
            <a:tailEnd/>
          </a:ln>
        </p:spPr>
        <p:txBody>
          <a:bodyPr wrap="none" lIns="0" tIns="0" rIns="0" bIns="0"/>
          <a:lstStyle/>
          <a:p>
            <a:pPr defTabSz="989473" eaLnBrk="0" fontAlgn="base" hangingPunct="0">
              <a:spcBef>
                <a:spcPct val="0"/>
              </a:spcBef>
              <a:spcAft>
                <a:spcPct val="0"/>
              </a:spcAft>
            </a:pPr>
            <a:r>
              <a:rPr lang="en-US" sz="1200" dirty="0">
                <a:solidFill>
                  <a:srgbClr val="000000"/>
                </a:solidFill>
                <a:latin typeface="Arial" charset="0"/>
              </a:rPr>
              <a:t>Barr &amp; </a:t>
            </a:r>
            <a:r>
              <a:rPr lang="en-US" sz="1200" dirty="0" err="1">
                <a:solidFill>
                  <a:srgbClr val="000000"/>
                </a:solidFill>
                <a:latin typeface="Arial" charset="0"/>
              </a:rPr>
              <a:t>Tagg's</a:t>
            </a:r>
            <a:r>
              <a:rPr lang="en-US" sz="1200" dirty="0">
                <a:solidFill>
                  <a:srgbClr val="000000"/>
                </a:solidFill>
                <a:latin typeface="Arial" charset="0"/>
              </a:rPr>
              <a:t> From teaching to </a:t>
            </a:r>
            <a:r>
              <a:rPr lang="en-US" sz="1200" dirty="0" err="1">
                <a:solidFill>
                  <a:srgbClr val="000000"/>
                </a:solidFill>
                <a:latin typeface="Arial" charset="0"/>
              </a:rPr>
              <a:t>learing</a:t>
            </a:r>
            <a:r>
              <a:rPr lang="en-US" sz="1200" dirty="0">
                <a:solidFill>
                  <a:srgbClr val="000000"/>
                </a:solidFill>
                <a:latin typeface="Arial" charset="0"/>
              </a:rPr>
              <a:t> is the most often requested article from Change </a:t>
            </a:r>
            <a:r>
              <a:rPr lang="en-US" sz="1200" dirty="0" err="1">
                <a:solidFill>
                  <a:srgbClr val="000000"/>
                </a:solidFill>
                <a:latin typeface="Arial" charset="0"/>
              </a:rPr>
              <a:t>mangazine</a:t>
            </a:r>
            <a:endParaRPr lang="en-US" sz="1200" dirty="0">
              <a:solidFill>
                <a:srgbClr val="000000"/>
              </a:solidFill>
              <a:latin typeface="Arial" charset="0"/>
            </a:endParaRPr>
          </a:p>
          <a:p>
            <a:pPr defTabSz="989473" eaLnBrk="0" fontAlgn="base" hangingPunct="0">
              <a:spcBef>
                <a:spcPct val="0"/>
              </a:spcBef>
              <a:spcAft>
                <a:spcPct val="0"/>
              </a:spcAft>
            </a:pPr>
            <a:endParaRPr lang="en-US" sz="1200" dirty="0">
              <a:solidFill>
                <a:srgbClr val="000000"/>
              </a:solidFill>
              <a:latin typeface="Arial" charset="0"/>
            </a:endParaRPr>
          </a:p>
          <a:p>
            <a:pPr defTabSz="989473" eaLnBrk="0" fontAlgn="base" hangingPunct="0">
              <a:spcBef>
                <a:spcPct val="0"/>
              </a:spcBef>
              <a:spcAft>
                <a:spcPct val="0"/>
              </a:spcAft>
            </a:pPr>
            <a:r>
              <a:rPr lang="en-US" sz="1200" dirty="0">
                <a:solidFill>
                  <a:srgbClr val="000000"/>
                </a:solidFill>
                <a:latin typeface="Arial" charset="0"/>
              </a:rPr>
              <a:t>Bill </a:t>
            </a:r>
            <a:r>
              <a:rPr lang="en-US" sz="1200" dirty="0" err="1">
                <a:solidFill>
                  <a:srgbClr val="000000"/>
                </a:solidFill>
                <a:latin typeface="Arial" charset="0"/>
              </a:rPr>
              <a:t>Camplbell</a:t>
            </a:r>
            <a:r>
              <a:rPr lang="en-US" sz="1200" dirty="0">
                <a:solidFill>
                  <a:srgbClr val="000000"/>
                </a:solidFill>
                <a:latin typeface="Arial" charset="0"/>
              </a:rPr>
              <a:t> and  I started working on New Paradigms in 1993.</a:t>
            </a:r>
          </a:p>
        </p:txBody>
      </p:sp>
      <p:sp>
        <p:nvSpPr>
          <p:cNvPr id="2" name="Notes Placeholder 1"/>
          <p:cNvSpPr>
            <a:spLocks noGrp="1"/>
          </p:cNvSpPr>
          <p:nvPr>
            <p:ph type="body" idx="1"/>
          </p:nvPr>
        </p:nvSpPr>
        <p:spPr>
          <a:xfrm>
            <a:off x="523953" y="5804969"/>
            <a:ext cx="4191625" cy="5499445"/>
          </a:xfrm>
          <a:prstGeom prst="rect">
            <a:avLst/>
          </a:prstGeom>
        </p:spPr>
        <p:txBody>
          <a:bodyPr lIns="92364" tIns="46182" rIns="92364" bIns="46182"/>
          <a:lstStyle/>
          <a:p>
            <a:endParaRPr lang="en-US" dirty="0"/>
          </a:p>
        </p:txBody>
      </p:sp>
    </p:spTree>
    <p:extLst>
      <p:ext uri="{BB962C8B-B14F-4D97-AF65-F5344CB8AC3E}">
        <p14:creationId xmlns:p14="http://schemas.microsoft.com/office/powerpoint/2010/main" val="14385231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xfrm>
            <a:off x="4989513" y="407988"/>
            <a:ext cx="2722562" cy="2043112"/>
          </a:xfrm>
          <a:prstGeom prst="rect">
            <a:avLst/>
          </a:prstGeom>
          <a:noFill/>
          <a:ln>
            <a:solidFill>
              <a:srgbClr val="000000"/>
            </a:solidFill>
            <a:miter lim="800000"/>
            <a:headEnd/>
            <a:tailEnd/>
          </a:ln>
        </p:spPr>
      </p:sp>
      <p:sp>
        <p:nvSpPr>
          <p:cNvPr id="45059" name="Rectangle 3"/>
          <p:cNvSpPr>
            <a:spLocks noGrp="1" noChangeArrowheads="1"/>
          </p:cNvSpPr>
          <p:nvPr>
            <p:ph type="body" idx="1"/>
          </p:nvPr>
        </p:nvSpPr>
        <p:spPr bwMode="auto">
          <a:xfrm>
            <a:off x="1271234" y="2586860"/>
            <a:ext cx="10158321" cy="2450168"/>
          </a:xfrm>
          <a:prstGeom prst="rect">
            <a:avLst/>
          </a:prstGeom>
          <a:noFill/>
          <a:ln>
            <a:miter lim="800000"/>
            <a:headEnd/>
            <a:tailEnd/>
          </a:ln>
        </p:spPr>
        <p:txBody>
          <a:bodyPr lIns="96102" tIns="48052" rIns="96102" bIns="48052"/>
          <a:lstStyle/>
          <a:p>
            <a:endParaRPr lang="en-US"/>
          </a:p>
        </p:txBody>
      </p:sp>
    </p:spTree>
    <p:extLst>
      <p:ext uri="{BB962C8B-B14F-4D97-AF65-F5344CB8AC3E}">
        <p14:creationId xmlns:p14="http://schemas.microsoft.com/office/powerpoint/2010/main" val="17832865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Rot="1" noChangeAspect="1" noChangeArrowheads="1" noTextEdit="1"/>
          </p:cNvSpPr>
          <p:nvPr>
            <p:ph type="sldImg"/>
          </p:nvPr>
        </p:nvSpPr>
        <p:spPr bwMode="auto">
          <a:xfrm>
            <a:off x="2906713" y="519113"/>
            <a:ext cx="3459162" cy="2595562"/>
          </a:xfrm>
          <a:prstGeom prst="rect">
            <a:avLst/>
          </a:prstGeom>
          <a:solidFill>
            <a:srgbClr val="FFFFFF"/>
          </a:solidFill>
          <a:ln>
            <a:solidFill>
              <a:srgbClr val="000000"/>
            </a:solidFill>
            <a:miter lim="800000"/>
            <a:headEnd/>
            <a:tailEnd/>
          </a:ln>
        </p:spPr>
      </p:sp>
      <p:sp>
        <p:nvSpPr>
          <p:cNvPr id="410627" name="Rectangle 3"/>
          <p:cNvSpPr>
            <a:spLocks noGrp="1" noChangeArrowheads="1"/>
          </p:cNvSpPr>
          <p:nvPr>
            <p:ph type="body" idx="1"/>
          </p:nvPr>
        </p:nvSpPr>
        <p:spPr bwMode="auto">
          <a:xfrm>
            <a:off x="927361" y="3287233"/>
            <a:ext cx="7418866" cy="3113282"/>
          </a:xfrm>
          <a:prstGeom prst="rect">
            <a:avLst/>
          </a:prstGeom>
          <a:solidFill>
            <a:srgbClr val="FFFFFF"/>
          </a:solidFill>
          <a:ln>
            <a:solidFill>
              <a:srgbClr val="000000"/>
            </a:solidFill>
            <a:miter lim="800000"/>
            <a:headEnd/>
            <a:tailEnd/>
          </a:ln>
        </p:spPr>
        <p:txBody>
          <a:bodyPr lIns="90916" tIns="45459" rIns="90916" bIns="45459"/>
          <a:lstStyle/>
          <a:p>
            <a:endParaRPr lang="en-US"/>
          </a:p>
        </p:txBody>
      </p:sp>
      <p:sp>
        <p:nvSpPr>
          <p:cNvPr id="4" name="Slide Number Placeholder 3"/>
          <p:cNvSpPr>
            <a:spLocks noGrp="1"/>
          </p:cNvSpPr>
          <p:nvPr>
            <p:ph type="sldNum" sz="quarter" idx="10"/>
          </p:nvPr>
        </p:nvSpPr>
        <p:spPr/>
        <p:txBody>
          <a:bodyPr/>
          <a:lstStyle/>
          <a:p>
            <a:fld id="{554D65F0-E62D-400A-8B21-2C194ADE5513}"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466709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4989513" y="407988"/>
            <a:ext cx="2722562" cy="2043112"/>
          </a:xfrm>
          <a:prstGeom prst="rect">
            <a:avLst/>
          </a:prstGeom>
          <a:noFill/>
          <a:ln>
            <a:solidFill>
              <a:srgbClr val="000000"/>
            </a:solidFill>
            <a:miter lim="800000"/>
            <a:headEnd/>
            <a:tailEnd/>
          </a:ln>
        </p:spPr>
      </p:sp>
      <p:sp>
        <p:nvSpPr>
          <p:cNvPr id="72707" name="Rectangle 3"/>
          <p:cNvSpPr>
            <a:spLocks noGrp="1" noChangeArrowheads="1"/>
          </p:cNvSpPr>
          <p:nvPr>
            <p:ph type="body" idx="1"/>
          </p:nvPr>
        </p:nvSpPr>
        <p:spPr bwMode="auto">
          <a:xfrm>
            <a:off x="1271234" y="2586860"/>
            <a:ext cx="10158321" cy="2450168"/>
          </a:xfrm>
          <a:prstGeom prst="rect">
            <a:avLst/>
          </a:prstGeom>
          <a:noFill/>
          <a:ln>
            <a:miter lim="800000"/>
            <a:headEnd/>
            <a:tailEnd/>
          </a:ln>
        </p:spPr>
        <p:txBody>
          <a:bodyPr lIns="96102" tIns="48052" rIns="96102" bIns="48052"/>
          <a:lstStyle/>
          <a:p>
            <a:endParaRPr lang="en-US"/>
          </a:p>
        </p:txBody>
      </p:sp>
    </p:spTree>
    <p:extLst>
      <p:ext uri="{BB962C8B-B14F-4D97-AF65-F5344CB8AC3E}">
        <p14:creationId xmlns:p14="http://schemas.microsoft.com/office/powerpoint/2010/main" val="11836879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xfrm>
            <a:off x="4989513" y="407988"/>
            <a:ext cx="2722562" cy="2043112"/>
          </a:xfrm>
          <a:prstGeom prst="rect">
            <a:avLst/>
          </a:prstGeom>
          <a:noFill/>
          <a:ln>
            <a:solidFill>
              <a:srgbClr val="000000"/>
            </a:solidFill>
            <a:miter lim="800000"/>
            <a:headEnd/>
            <a:tailEnd/>
          </a:ln>
        </p:spPr>
      </p:sp>
      <p:sp>
        <p:nvSpPr>
          <p:cNvPr id="49155" name="Rectangle 3"/>
          <p:cNvSpPr>
            <a:spLocks noGrp="1" noChangeArrowheads="1"/>
          </p:cNvSpPr>
          <p:nvPr>
            <p:ph type="body" idx="1"/>
          </p:nvPr>
        </p:nvSpPr>
        <p:spPr bwMode="auto">
          <a:xfrm>
            <a:off x="1271234" y="2586860"/>
            <a:ext cx="10158321" cy="2450168"/>
          </a:xfrm>
          <a:prstGeom prst="rect">
            <a:avLst/>
          </a:prstGeom>
          <a:noFill/>
          <a:ln>
            <a:miter lim="800000"/>
            <a:headEnd/>
            <a:tailEnd/>
          </a:ln>
        </p:spPr>
        <p:txBody>
          <a:bodyPr lIns="96102" tIns="48052" rIns="96102" bIns="48052"/>
          <a:lstStyle/>
          <a:p>
            <a:endParaRPr lang="en-US"/>
          </a:p>
        </p:txBody>
      </p:sp>
    </p:spTree>
    <p:extLst>
      <p:ext uri="{BB962C8B-B14F-4D97-AF65-F5344CB8AC3E}">
        <p14:creationId xmlns:p14="http://schemas.microsoft.com/office/powerpoint/2010/main" val="20555354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bwMode="auto">
          <a:xfrm>
            <a:off x="1208088" y="701675"/>
            <a:ext cx="4686300" cy="3514725"/>
          </a:xfrm>
          <a:prstGeom prst="rect">
            <a:avLst/>
          </a:prstGeom>
          <a:noFill/>
          <a:ln>
            <a:solidFill>
              <a:srgbClr val="000000"/>
            </a:solidFill>
            <a:miter lim="800000"/>
            <a:headEnd/>
            <a:tailEnd/>
          </a:ln>
        </p:spPr>
      </p:sp>
      <p:sp>
        <p:nvSpPr>
          <p:cNvPr id="78851" name="Rectangle 3"/>
          <p:cNvSpPr>
            <a:spLocks noGrp="1" noChangeArrowheads="1"/>
          </p:cNvSpPr>
          <p:nvPr>
            <p:ph type="body" idx="1"/>
          </p:nvPr>
        </p:nvSpPr>
        <p:spPr bwMode="auto">
          <a:xfrm>
            <a:off x="710896" y="4451122"/>
            <a:ext cx="5680694" cy="4214322"/>
          </a:xfrm>
          <a:prstGeom prst="rect">
            <a:avLst/>
          </a:prstGeom>
          <a:noFill/>
          <a:ln>
            <a:miter lim="800000"/>
            <a:headEnd/>
            <a:tailEnd/>
          </a:ln>
        </p:spPr>
        <p:txBody>
          <a:bodyPr lIns="92513" tIns="46257" rIns="92513" bIns="46257"/>
          <a:lstStyle/>
          <a:p>
            <a:endParaRPr lang="en-US"/>
          </a:p>
        </p:txBody>
      </p:sp>
    </p:spTree>
    <p:extLst>
      <p:ext uri="{BB962C8B-B14F-4D97-AF65-F5344CB8AC3E}">
        <p14:creationId xmlns:p14="http://schemas.microsoft.com/office/powerpoint/2010/main" val="272718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bwMode="auto">
          <a:xfrm>
            <a:off x="1208088" y="700088"/>
            <a:ext cx="4686300" cy="3516312"/>
          </a:xfrm>
          <a:prstGeom prst="rect">
            <a:avLst/>
          </a:prstGeom>
          <a:noFill/>
          <a:ln>
            <a:solidFill>
              <a:srgbClr val="000000"/>
            </a:solidFill>
            <a:miter lim="800000"/>
            <a:headEnd/>
            <a:tailEnd/>
          </a:ln>
        </p:spPr>
      </p:sp>
      <p:sp>
        <p:nvSpPr>
          <p:cNvPr id="113667" name="Rectangle 3"/>
          <p:cNvSpPr>
            <a:spLocks noGrp="1" noChangeArrowheads="1"/>
          </p:cNvSpPr>
          <p:nvPr>
            <p:ph type="body" idx="1"/>
          </p:nvPr>
        </p:nvSpPr>
        <p:spPr bwMode="auto">
          <a:xfrm>
            <a:off x="710896" y="4451123"/>
            <a:ext cx="5680694" cy="4215924"/>
          </a:xfrm>
          <a:prstGeom prst="rect">
            <a:avLst/>
          </a:prstGeom>
          <a:noFill/>
          <a:ln>
            <a:miter lim="800000"/>
            <a:headEnd/>
            <a:tailEnd/>
          </a:ln>
        </p:spPr>
        <p:txBody>
          <a:bodyPr lIns="94268" tIns="47133" rIns="94268" bIns="47133"/>
          <a:lstStyle/>
          <a:p>
            <a:endParaRPr lang="en-US"/>
          </a:p>
        </p:txBody>
      </p:sp>
    </p:spTree>
    <p:extLst>
      <p:ext uri="{BB962C8B-B14F-4D97-AF65-F5344CB8AC3E}">
        <p14:creationId xmlns:p14="http://schemas.microsoft.com/office/powerpoint/2010/main" val="686799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bwMode="auto">
          <a:xfrm>
            <a:off x="-396875" y="923925"/>
            <a:ext cx="6178550" cy="4635500"/>
          </a:xfrm>
          <a:prstGeom prst="rect">
            <a:avLst/>
          </a:prstGeom>
          <a:noFill/>
          <a:ln>
            <a:solidFill>
              <a:srgbClr val="000000"/>
            </a:solidFill>
            <a:miter lim="800000"/>
            <a:headEnd/>
            <a:tailEnd/>
          </a:ln>
        </p:spPr>
      </p:sp>
      <p:sp>
        <p:nvSpPr>
          <p:cNvPr id="107523" name="Rectangle 3"/>
          <p:cNvSpPr>
            <a:spLocks noGrp="1" noChangeArrowheads="1"/>
          </p:cNvSpPr>
          <p:nvPr>
            <p:ph type="body" idx="1"/>
          </p:nvPr>
        </p:nvSpPr>
        <p:spPr bwMode="auto">
          <a:xfrm>
            <a:off x="538894" y="5871822"/>
            <a:ext cx="4306239" cy="5561551"/>
          </a:xfrm>
          <a:prstGeom prst="rect">
            <a:avLst/>
          </a:prstGeom>
          <a:noFill/>
          <a:ln>
            <a:miter lim="800000"/>
            <a:headEnd/>
            <a:tailEnd/>
          </a:ln>
        </p:spPr>
        <p:txBody>
          <a:bodyPr lIns="94268" tIns="47133" rIns="94268" bIns="47133"/>
          <a:lstStyle/>
          <a:p>
            <a:endParaRPr lang="en-US" dirty="0"/>
          </a:p>
        </p:txBody>
      </p:sp>
    </p:spTree>
    <p:extLst>
      <p:ext uri="{BB962C8B-B14F-4D97-AF65-F5344CB8AC3E}">
        <p14:creationId xmlns:p14="http://schemas.microsoft.com/office/powerpoint/2010/main" val="12750807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bwMode="auto">
          <a:xfrm>
            <a:off x="-396875" y="923925"/>
            <a:ext cx="6178550" cy="4635500"/>
          </a:xfrm>
          <a:prstGeom prst="rect">
            <a:avLst/>
          </a:prstGeom>
          <a:noFill/>
          <a:ln>
            <a:solidFill>
              <a:srgbClr val="000000"/>
            </a:solidFill>
            <a:miter lim="800000"/>
            <a:headEnd/>
            <a:tailEnd/>
          </a:ln>
        </p:spPr>
      </p:sp>
      <p:sp>
        <p:nvSpPr>
          <p:cNvPr id="109571" name="Rectangle 3"/>
          <p:cNvSpPr>
            <a:spLocks noGrp="1" noChangeArrowheads="1"/>
          </p:cNvSpPr>
          <p:nvPr>
            <p:ph type="body" idx="1"/>
          </p:nvPr>
        </p:nvSpPr>
        <p:spPr bwMode="auto">
          <a:xfrm>
            <a:off x="538894" y="5871822"/>
            <a:ext cx="4306239" cy="5561551"/>
          </a:xfrm>
          <a:prstGeom prst="rect">
            <a:avLst/>
          </a:prstGeom>
          <a:noFill/>
          <a:ln>
            <a:miter lim="800000"/>
            <a:headEnd/>
            <a:tailEnd/>
          </a:ln>
        </p:spPr>
        <p:txBody>
          <a:bodyPr lIns="94268" tIns="47133" rIns="94268" bIns="47133"/>
          <a:lstStyle/>
          <a:p>
            <a:endParaRPr lang="en-US"/>
          </a:p>
        </p:txBody>
      </p:sp>
    </p:spTree>
    <p:extLst>
      <p:ext uri="{BB962C8B-B14F-4D97-AF65-F5344CB8AC3E}">
        <p14:creationId xmlns:p14="http://schemas.microsoft.com/office/powerpoint/2010/main" val="18564715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bwMode="auto">
          <a:xfrm>
            <a:off x="-396875" y="923925"/>
            <a:ext cx="6178550" cy="4635500"/>
          </a:xfrm>
          <a:prstGeom prst="rect">
            <a:avLst/>
          </a:prstGeom>
          <a:noFill/>
          <a:ln>
            <a:solidFill>
              <a:srgbClr val="000000"/>
            </a:solidFill>
            <a:miter lim="800000"/>
            <a:headEnd/>
            <a:tailEnd/>
          </a:ln>
        </p:spPr>
      </p:sp>
      <p:sp>
        <p:nvSpPr>
          <p:cNvPr id="111619" name="Rectangle 3"/>
          <p:cNvSpPr>
            <a:spLocks noGrp="1" noChangeArrowheads="1"/>
          </p:cNvSpPr>
          <p:nvPr>
            <p:ph type="body" idx="1"/>
          </p:nvPr>
        </p:nvSpPr>
        <p:spPr bwMode="auto">
          <a:xfrm>
            <a:off x="538894" y="5871822"/>
            <a:ext cx="4306239" cy="5561551"/>
          </a:xfrm>
          <a:prstGeom prst="rect">
            <a:avLst/>
          </a:prstGeom>
          <a:noFill/>
          <a:ln>
            <a:miter lim="800000"/>
            <a:headEnd/>
            <a:tailEnd/>
          </a:ln>
        </p:spPr>
        <p:txBody>
          <a:bodyPr lIns="94268" tIns="47133" rIns="94268" bIns="47133"/>
          <a:lstStyle/>
          <a:p>
            <a:endParaRPr lang="en-US"/>
          </a:p>
        </p:txBody>
      </p:sp>
    </p:spTree>
    <p:extLst>
      <p:ext uri="{BB962C8B-B14F-4D97-AF65-F5344CB8AC3E}">
        <p14:creationId xmlns:p14="http://schemas.microsoft.com/office/powerpoint/2010/main" val="2051416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Rot="1" noChangeAspect="1" noChangeArrowheads="1" noTextEdit="1"/>
          </p:cNvSpPr>
          <p:nvPr>
            <p:ph type="sldImg"/>
          </p:nvPr>
        </p:nvSpPr>
        <p:spPr bwMode="auto">
          <a:xfrm>
            <a:off x="2986088" y="541338"/>
            <a:ext cx="3606800" cy="2706687"/>
          </a:xfrm>
          <a:prstGeom prst="rect">
            <a:avLst/>
          </a:prstGeom>
          <a:solidFill>
            <a:srgbClr val="FFFFFF"/>
          </a:solidFill>
          <a:ln>
            <a:solidFill>
              <a:srgbClr val="000000"/>
            </a:solidFill>
            <a:miter lim="800000"/>
            <a:headEnd/>
            <a:tailEnd/>
          </a:ln>
        </p:spPr>
      </p:sp>
      <p:sp>
        <p:nvSpPr>
          <p:cNvPr id="410627" name="Rectangle 3"/>
          <p:cNvSpPr>
            <a:spLocks noGrp="1" noChangeArrowheads="1"/>
          </p:cNvSpPr>
          <p:nvPr>
            <p:ph type="body" idx="1"/>
          </p:nvPr>
        </p:nvSpPr>
        <p:spPr bwMode="auto">
          <a:xfrm>
            <a:off x="957763" y="3430153"/>
            <a:ext cx="7662108" cy="3248642"/>
          </a:xfrm>
          <a:prstGeom prst="rect">
            <a:avLst/>
          </a:prstGeom>
          <a:solidFill>
            <a:srgbClr val="FFFFFF"/>
          </a:solidFill>
          <a:ln>
            <a:solidFill>
              <a:srgbClr val="000000"/>
            </a:solidFill>
            <a:miter lim="800000"/>
            <a:headEnd/>
            <a:tailEnd/>
          </a:ln>
        </p:spPr>
        <p:txBody>
          <a:bodyPr lIns="94321" tIns="47161" rIns="94321" bIns="47161"/>
          <a:lstStyle/>
          <a:p>
            <a:r>
              <a:rPr lang="en-US" dirty="0" smtClean="0"/>
              <a:t>Randomly</a:t>
            </a:r>
            <a:r>
              <a:rPr lang="en-US" baseline="0" dirty="0" smtClean="0"/>
              <a:t> call on 2-3 pairs</a:t>
            </a:r>
          </a:p>
          <a:p>
            <a:r>
              <a:rPr lang="en-US" baseline="0" dirty="0" smtClean="0"/>
              <a:t>1. Here are some examples of reasons from the literature….</a:t>
            </a:r>
          </a:p>
          <a:p>
            <a:r>
              <a:rPr lang="en-US" baseline="0" dirty="0" smtClean="0"/>
              <a:t>2. Personal stories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54D65F0-E62D-400A-8B21-2C194ADE551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3899836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927100"/>
            <a:ext cx="6173788" cy="4632325"/>
          </a:xfrm>
          <a:prstGeom prst="rect">
            <a:avLst/>
          </a:prstGeom>
          <a:noFill/>
          <a:ln w="12700">
            <a:solidFill>
              <a:prstClr val="black"/>
            </a:solidFill>
          </a:ln>
        </p:spPr>
      </p:sp>
      <p:sp>
        <p:nvSpPr>
          <p:cNvPr id="3" name="Notes Placeholder 2"/>
          <p:cNvSpPr>
            <a:spLocks noGrp="1"/>
          </p:cNvSpPr>
          <p:nvPr>
            <p:ph type="body" idx="1"/>
          </p:nvPr>
        </p:nvSpPr>
        <p:spPr>
          <a:xfrm>
            <a:off x="538040" y="5869866"/>
            <a:ext cx="4307944" cy="5562526"/>
          </a:xfrm>
          <a:prstGeom prst="rect">
            <a:avLst/>
          </a:prstGeom>
        </p:spPr>
        <p:txBody>
          <a:bodyPr lIns="91477" tIns="45738" rIns="91477" bIns="45738">
            <a:normAutofit/>
          </a:bodyPr>
          <a:lstStyle/>
          <a:p>
            <a:endParaRPr lang="en-US" dirty="0"/>
          </a:p>
        </p:txBody>
      </p:sp>
    </p:spTree>
    <p:extLst>
      <p:ext uri="{BB962C8B-B14F-4D97-AF65-F5344CB8AC3E}">
        <p14:creationId xmlns:p14="http://schemas.microsoft.com/office/powerpoint/2010/main" val="31728255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939800"/>
            <a:ext cx="6261101" cy="4695825"/>
          </a:xfrm>
          <a:prstGeom prst="rect">
            <a:avLst/>
          </a:prstGeom>
        </p:spPr>
      </p:sp>
      <p:sp>
        <p:nvSpPr>
          <p:cNvPr id="3" name="Notes Placeholder 2"/>
          <p:cNvSpPr>
            <a:spLocks noGrp="1"/>
          </p:cNvSpPr>
          <p:nvPr>
            <p:ph type="body" idx="1"/>
          </p:nvPr>
        </p:nvSpPr>
        <p:spPr>
          <a:xfrm>
            <a:off x="542632" y="5948079"/>
            <a:ext cx="4341048" cy="5635022"/>
          </a:xfrm>
          <a:prstGeom prst="rect">
            <a:avLst/>
          </a:prstGeom>
        </p:spPr>
        <p:txBody>
          <a:bodyPr lIns="92364" tIns="46182" rIns="92364" bIns="46182"/>
          <a:lstStyle/>
          <a:p>
            <a:endParaRPr lang="en-US" dirty="0"/>
          </a:p>
        </p:txBody>
      </p:sp>
      <p:sp>
        <p:nvSpPr>
          <p:cNvPr id="4" name="Slide Number Placeholder 3"/>
          <p:cNvSpPr>
            <a:spLocks noGrp="1"/>
          </p:cNvSpPr>
          <p:nvPr>
            <p:ph type="sldNum" sz="quarter" idx="10"/>
          </p:nvPr>
        </p:nvSpPr>
        <p:spPr>
          <a:xfrm>
            <a:off x="3073655" y="11893984"/>
            <a:ext cx="2351401" cy="626115"/>
          </a:xfrm>
          <a:prstGeom prst="rect">
            <a:avLst/>
          </a:prstGeom>
        </p:spPr>
        <p:txBody>
          <a:bodyPr lIns="92364" tIns="46182" rIns="92364" bIns="46182"/>
          <a:lstStyle/>
          <a:p>
            <a:fld id="{554D65F0-E62D-400A-8B21-2C194ADE5513}"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41098090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01675"/>
            <a:ext cx="4686300" cy="3514725"/>
          </a:xfrm>
          <a:prstGeom prst="rect">
            <a:avLst/>
          </a:prstGeom>
          <a:noFill/>
          <a:ln w="12700">
            <a:solidFill>
              <a:prstClr val="black"/>
            </a:solidFill>
          </a:ln>
        </p:spPr>
      </p:sp>
      <p:sp>
        <p:nvSpPr>
          <p:cNvPr id="3" name="Notes Placeholder 2"/>
          <p:cNvSpPr>
            <a:spLocks noGrp="1"/>
          </p:cNvSpPr>
          <p:nvPr>
            <p:ph type="body" idx="1"/>
          </p:nvPr>
        </p:nvSpPr>
        <p:spPr>
          <a:xfrm>
            <a:off x="709769" y="4449642"/>
            <a:ext cx="5682943" cy="4216662"/>
          </a:xfrm>
          <a:prstGeom prst="rect">
            <a:avLst/>
          </a:prstGeom>
        </p:spPr>
        <p:txBody>
          <a:bodyPr lIns="91477" tIns="45738" rIns="91477" bIns="45738">
            <a:normAutofit/>
          </a:bodyPr>
          <a:lstStyle/>
          <a:p>
            <a:endParaRPr lang="en-US"/>
          </a:p>
        </p:txBody>
      </p:sp>
    </p:spTree>
    <p:extLst>
      <p:ext uri="{BB962C8B-B14F-4D97-AF65-F5344CB8AC3E}">
        <p14:creationId xmlns:p14="http://schemas.microsoft.com/office/powerpoint/2010/main" val="19078693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2737" name="Rectangle 2"/>
          <p:cNvSpPr>
            <a:spLocks noChangeArrowheads="1"/>
          </p:cNvSpPr>
          <p:nvPr/>
        </p:nvSpPr>
        <p:spPr bwMode="auto">
          <a:xfrm>
            <a:off x="974163" y="4585380"/>
            <a:ext cx="5369022" cy="4341085"/>
          </a:xfrm>
          <a:prstGeom prst="rect">
            <a:avLst/>
          </a:prstGeom>
          <a:noFill/>
          <a:ln w="9525">
            <a:noFill/>
            <a:miter lim="800000"/>
            <a:headEnd/>
            <a:tailEnd/>
          </a:ln>
        </p:spPr>
        <p:txBody>
          <a:bodyPr wrap="none" lIns="0" tIns="0" rIns="0" bIns="0"/>
          <a:lstStyle/>
          <a:p>
            <a:pPr defTabSz="1054907" eaLnBrk="0" fontAlgn="base" hangingPunct="0">
              <a:spcBef>
                <a:spcPct val="0"/>
              </a:spcBef>
              <a:spcAft>
                <a:spcPct val="0"/>
              </a:spcAft>
            </a:pPr>
            <a:r>
              <a:rPr lang="en-US" sz="1400" dirty="0">
                <a:solidFill>
                  <a:srgbClr val="000000"/>
                </a:solidFill>
                <a:latin typeface="Arial" charset="0"/>
                <a:cs typeface="Arial" charset="0"/>
              </a:rPr>
              <a:t>Table summarizes my perception of the shift.  A version of this table is available in New Paradigms for Engineering Education -- FIE Conf proceedings 97 (avail on the www)</a:t>
            </a:r>
          </a:p>
          <a:p>
            <a:pPr defTabSz="1054907" eaLnBrk="0" fontAlgn="base" hangingPunct="0">
              <a:spcBef>
                <a:spcPct val="0"/>
              </a:spcBef>
              <a:spcAft>
                <a:spcPct val="0"/>
              </a:spcAft>
            </a:pPr>
            <a:endParaRPr lang="en-US" sz="1400" dirty="0">
              <a:solidFill>
                <a:srgbClr val="000000"/>
              </a:solidFill>
              <a:latin typeface="Arial" charset="0"/>
              <a:cs typeface="Arial" charset="0"/>
            </a:endParaRPr>
          </a:p>
          <a:p>
            <a:pPr defTabSz="1054907" eaLnBrk="0" fontAlgn="base" hangingPunct="0">
              <a:spcBef>
                <a:spcPct val="0"/>
              </a:spcBef>
              <a:spcAft>
                <a:spcPct val="0"/>
              </a:spcAft>
            </a:pPr>
            <a:r>
              <a:rPr lang="en-US" sz="1400" dirty="0">
                <a:solidFill>
                  <a:srgbClr val="000000"/>
                </a:solidFill>
                <a:latin typeface="Arial" charset="0"/>
                <a:cs typeface="Arial" charset="0"/>
              </a:rPr>
              <a:t>One of the most significant changes that has occurred is the shift from "pouring in knowledge" to "creating a climate where learning flows among students and the professor"</a:t>
            </a:r>
          </a:p>
        </p:txBody>
      </p:sp>
    </p:spTree>
    <p:extLst>
      <p:ext uri="{BB962C8B-B14F-4D97-AF65-F5344CB8AC3E}">
        <p14:creationId xmlns:p14="http://schemas.microsoft.com/office/powerpoint/2010/main" val="5558439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xfrm>
            <a:off x="2967855" y="11607819"/>
            <a:ext cx="2270463" cy="611050"/>
          </a:xfrm>
          <a:prstGeom prst="rect">
            <a:avLst/>
          </a:prstGeom>
          <a:noFill/>
        </p:spPr>
        <p:txBody>
          <a:bodyPr lIns="92364" tIns="46182" rIns="92364" bIns="46182"/>
          <a:lstStyle/>
          <a:p>
            <a:pPr eaLnBrk="0" fontAlgn="base" hangingPunct="0">
              <a:spcBef>
                <a:spcPct val="0"/>
              </a:spcBef>
              <a:spcAft>
                <a:spcPct val="0"/>
              </a:spcAft>
            </a:pPr>
            <a:fld id="{7B27DBDD-50DA-435E-B15F-77B6F70801B6}" type="slidenum">
              <a:rPr lang="en-US" sz="2400" smtClean="0">
                <a:solidFill>
                  <a:prstClr val="black"/>
                </a:solidFill>
                <a:latin typeface="Arial" pitchFamily="34" charset="0"/>
              </a:rPr>
              <a:pPr eaLnBrk="0" fontAlgn="base" hangingPunct="0">
                <a:spcBef>
                  <a:spcPct val="0"/>
                </a:spcBef>
                <a:spcAft>
                  <a:spcPct val="0"/>
                </a:spcAft>
              </a:pPr>
              <a:t>59</a:t>
            </a:fld>
            <a:endParaRPr lang="en-US" sz="2400" smtClean="0">
              <a:solidFill>
                <a:prstClr val="black"/>
              </a:solidFill>
              <a:latin typeface="Arial" pitchFamily="34" charset="0"/>
            </a:endParaRPr>
          </a:p>
        </p:txBody>
      </p:sp>
      <p:sp>
        <p:nvSpPr>
          <p:cNvPr id="152579" name="Rectangle 2"/>
          <p:cNvSpPr>
            <a:spLocks noGrp="1" noRot="1" noChangeAspect="1" noChangeArrowheads="1" noTextEdit="1"/>
          </p:cNvSpPr>
          <p:nvPr>
            <p:ph type="sldImg"/>
          </p:nvPr>
        </p:nvSpPr>
        <p:spPr>
          <a:xfrm>
            <a:off x="3033713" y="546100"/>
            <a:ext cx="3638550" cy="2728913"/>
          </a:xfrm>
          <a:prstGeom prst="rect">
            <a:avLst/>
          </a:prstGeom>
          <a:ln/>
        </p:spPr>
      </p:sp>
      <p:sp>
        <p:nvSpPr>
          <p:cNvPr id="152580" name="Rectangle 3"/>
          <p:cNvSpPr>
            <a:spLocks noGrp="1" noChangeArrowheads="1"/>
          </p:cNvSpPr>
          <p:nvPr>
            <p:ph type="body" idx="1"/>
          </p:nvPr>
        </p:nvSpPr>
        <p:spPr>
          <a:xfrm>
            <a:off x="970344" y="3457100"/>
            <a:ext cx="7762743" cy="3275404"/>
          </a:xfrm>
          <a:prstGeom prst="rect">
            <a:avLst/>
          </a:prstGeom>
          <a:noFill/>
          <a:ln/>
        </p:spPr>
        <p:txBody>
          <a:bodyPr lIns="97277" tIns="48638" rIns="97277" bIns="48638"/>
          <a:lstStyle/>
          <a:p>
            <a:pPr eaLnBrk="1" hangingPunct="1"/>
            <a:endParaRPr lang="en-US" smtClean="0">
              <a:latin typeface="Arial" pitchFamily="34" charset="0"/>
            </a:endParaRPr>
          </a:p>
        </p:txBody>
      </p:sp>
    </p:spTree>
    <p:extLst>
      <p:ext uri="{BB962C8B-B14F-4D97-AF65-F5344CB8AC3E}">
        <p14:creationId xmlns:p14="http://schemas.microsoft.com/office/powerpoint/2010/main" val="34248011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B35AB6-44DE-48AA-8878-9BA5202A7CC2}" type="slidenum">
              <a:rPr lang="en-US">
                <a:solidFill>
                  <a:prstClr val="black"/>
                </a:solidFill>
              </a:rPr>
              <a:pPr>
                <a:defRPr/>
              </a:pPr>
              <a:t>60</a:t>
            </a:fld>
            <a:endParaRPr lang="en-US" dirty="0">
              <a:solidFill>
                <a:prstClr val="black"/>
              </a:solidFill>
            </a:endParaRPr>
          </a:p>
        </p:txBody>
      </p:sp>
    </p:spTree>
    <p:extLst>
      <p:ext uri="{BB962C8B-B14F-4D97-AF65-F5344CB8AC3E}">
        <p14:creationId xmlns:p14="http://schemas.microsoft.com/office/powerpoint/2010/main" val="41822411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B35AB6-44DE-48AA-8878-9BA5202A7CC2}" type="slidenum">
              <a:rPr lang="en-US">
                <a:solidFill>
                  <a:prstClr val="black"/>
                </a:solidFill>
              </a:rPr>
              <a:pPr>
                <a:defRPr/>
              </a:pPr>
              <a:t>61</a:t>
            </a:fld>
            <a:endParaRPr lang="en-US" dirty="0">
              <a:solidFill>
                <a:prstClr val="black"/>
              </a:solidFill>
            </a:endParaRPr>
          </a:p>
        </p:txBody>
      </p:sp>
    </p:spTree>
    <p:extLst>
      <p:ext uri="{BB962C8B-B14F-4D97-AF65-F5344CB8AC3E}">
        <p14:creationId xmlns:p14="http://schemas.microsoft.com/office/powerpoint/2010/main" val="35393187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bwMode="auto">
          <a:xfrm>
            <a:off x="3032125" y="544513"/>
            <a:ext cx="3638550" cy="2728912"/>
          </a:xfrm>
          <a:prstGeom prst="rect">
            <a:avLst/>
          </a:prstGeom>
          <a:noFill/>
          <a:ln>
            <a:solidFill>
              <a:srgbClr val="000000"/>
            </a:solidFill>
            <a:miter lim="800000"/>
            <a:headEnd/>
            <a:tailEnd/>
          </a:ln>
        </p:spPr>
      </p:sp>
      <p:sp>
        <p:nvSpPr>
          <p:cNvPr id="33795" name="Rectangle 3"/>
          <p:cNvSpPr>
            <a:spLocks noGrp="1" noChangeArrowheads="1"/>
          </p:cNvSpPr>
          <p:nvPr>
            <p:ph type="body" idx="1"/>
          </p:nvPr>
        </p:nvSpPr>
        <p:spPr bwMode="auto">
          <a:xfrm>
            <a:off x="970344" y="3457099"/>
            <a:ext cx="7762743" cy="3275404"/>
          </a:xfrm>
          <a:prstGeom prst="rect">
            <a:avLst/>
          </a:prstGeom>
          <a:noFill/>
          <a:ln>
            <a:miter lim="800000"/>
            <a:headEnd/>
            <a:tailEnd/>
          </a:ln>
        </p:spPr>
        <p:txBody>
          <a:bodyPr lIns="98703" tIns="49351" rIns="98703" bIns="49351"/>
          <a:lstStyle/>
          <a:p>
            <a:endParaRPr lang="en-US" smtClean="0"/>
          </a:p>
        </p:txBody>
      </p:sp>
    </p:spTree>
    <p:extLst>
      <p:ext uri="{BB962C8B-B14F-4D97-AF65-F5344CB8AC3E}">
        <p14:creationId xmlns:p14="http://schemas.microsoft.com/office/powerpoint/2010/main" val="4216277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32125" y="546100"/>
            <a:ext cx="3638550" cy="2728913"/>
          </a:xfrm>
          <a:prstGeom prst="rect">
            <a:avLst/>
          </a:prstGeom>
          <a:noFill/>
          <a:ln w="12700">
            <a:solidFill>
              <a:prstClr val="black"/>
            </a:solidFill>
          </a:ln>
        </p:spPr>
      </p:sp>
      <p:sp>
        <p:nvSpPr>
          <p:cNvPr id="3" name="Notes Placeholder 2"/>
          <p:cNvSpPr>
            <a:spLocks noGrp="1"/>
          </p:cNvSpPr>
          <p:nvPr>
            <p:ph type="body" idx="1"/>
          </p:nvPr>
        </p:nvSpPr>
        <p:spPr>
          <a:xfrm>
            <a:off x="970344" y="3457098"/>
            <a:ext cx="7762743" cy="3274162"/>
          </a:xfrm>
          <a:prstGeom prst="rect">
            <a:avLst/>
          </a:prstGeom>
        </p:spPr>
        <p:txBody>
          <a:bodyPr lIns="92364" tIns="46182" rIns="92364" bIns="46182">
            <a:normAutofit/>
          </a:bodyPr>
          <a:lstStyle/>
          <a:p>
            <a:endParaRPr lang="en-US"/>
          </a:p>
        </p:txBody>
      </p:sp>
    </p:spTree>
    <p:extLst>
      <p:ext uri="{BB962C8B-B14F-4D97-AF65-F5344CB8AC3E}">
        <p14:creationId xmlns:p14="http://schemas.microsoft.com/office/powerpoint/2010/main" val="21331730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294528" y="3457099"/>
            <a:ext cx="7114377" cy="3275404"/>
          </a:xfrm>
          <a:prstGeom prst="rect">
            <a:avLst/>
          </a:prstGeom>
          <a:noFill/>
          <a:ln w="9525">
            <a:noFill/>
            <a:miter lim="800000"/>
            <a:headEnd/>
            <a:tailEnd/>
          </a:ln>
        </p:spPr>
        <p:txBody>
          <a:bodyPr wrap="none" lIns="0" tIns="0" rIns="0" bIns="0"/>
          <a:lstStyle/>
          <a:p>
            <a:pPr defTabSz="987810" eaLnBrk="0" fontAlgn="base" hangingPunct="0">
              <a:spcBef>
                <a:spcPct val="0"/>
              </a:spcBef>
              <a:spcAft>
                <a:spcPct val="0"/>
              </a:spcAft>
            </a:pPr>
            <a:r>
              <a:rPr lang="en-US" sz="1200">
                <a:solidFill>
                  <a:srgbClr val="000000"/>
                </a:solidFill>
                <a:latin typeface="Arial" charset="0"/>
              </a:rPr>
              <a:t>Barr &amp; Tagg's From teaching to learing is the most often requested article from Change mangazine</a:t>
            </a:r>
          </a:p>
          <a:p>
            <a:pPr defTabSz="987810" eaLnBrk="0" fontAlgn="base" hangingPunct="0">
              <a:spcBef>
                <a:spcPct val="0"/>
              </a:spcBef>
              <a:spcAft>
                <a:spcPct val="0"/>
              </a:spcAft>
            </a:pPr>
            <a:endParaRPr lang="en-US" sz="1200">
              <a:solidFill>
                <a:srgbClr val="000000"/>
              </a:solidFill>
              <a:latin typeface="Arial" charset="0"/>
            </a:endParaRPr>
          </a:p>
          <a:p>
            <a:pPr defTabSz="987810" eaLnBrk="0" fontAlgn="base" hangingPunct="0">
              <a:spcBef>
                <a:spcPct val="0"/>
              </a:spcBef>
              <a:spcAft>
                <a:spcPct val="0"/>
              </a:spcAft>
            </a:pPr>
            <a:r>
              <a:rPr lang="en-US" sz="1200">
                <a:solidFill>
                  <a:srgbClr val="000000"/>
                </a:solidFill>
                <a:latin typeface="Arial" charset="0"/>
              </a:rPr>
              <a:t>Bill Camplbell and  I started working on New Paradigms in 1993.</a:t>
            </a:r>
          </a:p>
        </p:txBody>
      </p:sp>
    </p:spTree>
    <p:extLst>
      <p:ext uri="{BB962C8B-B14F-4D97-AF65-F5344CB8AC3E}">
        <p14:creationId xmlns:p14="http://schemas.microsoft.com/office/powerpoint/2010/main" val="1704576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4D65F0-E62D-400A-8B21-2C194ADE5513}"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676218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32125" y="546100"/>
            <a:ext cx="3638550" cy="2728913"/>
          </a:xfrm>
          <a:prstGeom prst="rect">
            <a:avLst/>
          </a:prstGeom>
          <a:noFill/>
          <a:ln w="12700">
            <a:solidFill>
              <a:prstClr val="black"/>
            </a:solidFill>
          </a:ln>
        </p:spPr>
      </p:sp>
      <p:sp>
        <p:nvSpPr>
          <p:cNvPr id="3" name="Notes Placeholder 2"/>
          <p:cNvSpPr>
            <a:spLocks noGrp="1"/>
          </p:cNvSpPr>
          <p:nvPr>
            <p:ph type="body" idx="1"/>
          </p:nvPr>
        </p:nvSpPr>
        <p:spPr>
          <a:xfrm>
            <a:off x="970344" y="3457098"/>
            <a:ext cx="7762743" cy="3274162"/>
          </a:xfrm>
          <a:prstGeom prst="rect">
            <a:avLst/>
          </a:prstGeom>
        </p:spPr>
        <p:txBody>
          <a:bodyPr lIns="92364" tIns="46182" rIns="92364" bIns="46182">
            <a:normAutofit/>
          </a:bodyPr>
          <a:lstStyle/>
          <a:p>
            <a:endParaRPr lang="en-US"/>
          </a:p>
        </p:txBody>
      </p:sp>
    </p:spTree>
    <p:extLst>
      <p:ext uri="{BB962C8B-B14F-4D97-AF65-F5344CB8AC3E}">
        <p14:creationId xmlns:p14="http://schemas.microsoft.com/office/powerpoint/2010/main" val="484603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xfrm>
            <a:off x="1208088" y="700088"/>
            <a:ext cx="4686300" cy="3516312"/>
          </a:xfrm>
          <a:prstGeom prst="rect">
            <a:avLst/>
          </a:prstGeom>
          <a:noFill/>
          <a:ln>
            <a:solidFill>
              <a:srgbClr val="000000"/>
            </a:solidFill>
            <a:miter lim="800000"/>
            <a:headEnd/>
            <a:tailEnd/>
          </a:ln>
        </p:spPr>
      </p:sp>
      <p:sp>
        <p:nvSpPr>
          <p:cNvPr id="117763" name="Rectangle 3"/>
          <p:cNvSpPr>
            <a:spLocks noGrp="1" noChangeArrowheads="1"/>
          </p:cNvSpPr>
          <p:nvPr>
            <p:ph type="body" idx="1"/>
          </p:nvPr>
        </p:nvSpPr>
        <p:spPr bwMode="auto">
          <a:xfrm>
            <a:off x="710896" y="4451123"/>
            <a:ext cx="5680694" cy="4215924"/>
          </a:xfrm>
          <a:prstGeom prst="rect">
            <a:avLst/>
          </a:prstGeom>
          <a:noFill/>
          <a:ln>
            <a:miter lim="800000"/>
            <a:headEnd/>
            <a:tailEnd/>
          </a:ln>
        </p:spPr>
        <p:txBody>
          <a:bodyPr lIns="94252" tIns="47126" rIns="94252" bIns="47126"/>
          <a:lstStyle/>
          <a:p>
            <a:endParaRPr lang="en-US"/>
          </a:p>
        </p:txBody>
      </p:sp>
    </p:spTree>
    <p:extLst>
      <p:ext uri="{BB962C8B-B14F-4D97-AF65-F5344CB8AC3E}">
        <p14:creationId xmlns:p14="http://schemas.microsoft.com/office/powerpoint/2010/main" val="39286985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1292323" y="3458343"/>
            <a:ext cx="7118789" cy="3274160"/>
          </a:xfrm>
          <a:prstGeom prst="rect">
            <a:avLst/>
          </a:prstGeom>
          <a:noFill/>
          <a:ln w="9525">
            <a:noFill/>
            <a:miter lim="800000"/>
            <a:headEnd/>
            <a:tailEnd/>
          </a:ln>
        </p:spPr>
        <p:txBody>
          <a:bodyPr wrap="none" lIns="0" tIns="0" rIns="0" bIns="0"/>
          <a:lstStyle/>
          <a:p>
            <a:pPr defTabSz="989473" eaLnBrk="0" fontAlgn="base" hangingPunct="0">
              <a:spcBef>
                <a:spcPct val="0"/>
              </a:spcBef>
              <a:spcAft>
                <a:spcPct val="0"/>
              </a:spcAft>
            </a:pPr>
            <a:r>
              <a:rPr lang="en-US" sz="1300" dirty="0">
                <a:solidFill>
                  <a:srgbClr val="000000"/>
                </a:solidFill>
                <a:latin typeface="Arial" charset="0"/>
              </a:rPr>
              <a:t>Table summarizes my perception of the shift.  A version of this table is available in New Paradigms for Engineering Education -- FIE Conf proceedings 97 (avail on the www)</a:t>
            </a:r>
          </a:p>
          <a:p>
            <a:pPr defTabSz="989473" eaLnBrk="0" fontAlgn="base" hangingPunct="0">
              <a:spcBef>
                <a:spcPct val="0"/>
              </a:spcBef>
              <a:spcAft>
                <a:spcPct val="0"/>
              </a:spcAft>
            </a:pPr>
            <a:endParaRPr lang="en-US" sz="1300" dirty="0">
              <a:solidFill>
                <a:srgbClr val="000000"/>
              </a:solidFill>
              <a:latin typeface="Arial" charset="0"/>
            </a:endParaRPr>
          </a:p>
          <a:p>
            <a:pPr defTabSz="989473" eaLnBrk="0" fontAlgn="base" hangingPunct="0">
              <a:spcBef>
                <a:spcPct val="0"/>
              </a:spcBef>
              <a:spcAft>
                <a:spcPct val="0"/>
              </a:spcAft>
            </a:pPr>
            <a:r>
              <a:rPr lang="en-US" sz="1300" dirty="0">
                <a:solidFill>
                  <a:srgbClr val="000000"/>
                </a:solidFill>
                <a:latin typeface="Arial" charset="0"/>
              </a:rPr>
              <a:t>One of the most significant changes that has occurred is the shift from "pouring in knowledge" to "creating a climate where learning flows among students and the professor"</a:t>
            </a:r>
          </a:p>
        </p:txBody>
      </p:sp>
    </p:spTree>
    <p:extLst>
      <p:ext uri="{BB962C8B-B14F-4D97-AF65-F5344CB8AC3E}">
        <p14:creationId xmlns:p14="http://schemas.microsoft.com/office/powerpoint/2010/main" val="42372922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24DCBB23-0585-4973-BFBD-27E5E30DB06B}" type="slidenum">
              <a:rPr lang="en-US">
                <a:solidFill>
                  <a:prstClr val="black"/>
                </a:solidFill>
                <a:latin typeface="Arial" pitchFamily="34" charset="0"/>
              </a:rPr>
              <a:pPr/>
              <a:t>69</a:t>
            </a:fld>
            <a:endParaRPr lang="en-US">
              <a:solidFill>
                <a:prstClr val="black"/>
              </a:solidFill>
              <a:latin typeface="Arial" pitchFamily="34" charset="0"/>
            </a:endParaRPr>
          </a:p>
        </p:txBody>
      </p:sp>
      <p:sp>
        <p:nvSpPr>
          <p:cNvPr id="154627" name="Rectangle 2"/>
          <p:cNvSpPr>
            <a:spLocks noGrp="1" noRot="1" noChangeAspect="1" noChangeArrowheads="1" noTextEdit="1"/>
          </p:cNvSpPr>
          <p:nvPr>
            <p:ph type="sldImg"/>
          </p:nvPr>
        </p:nvSpPr>
        <p:spPr>
          <a:xfrm>
            <a:off x="2909888" y="533400"/>
            <a:ext cx="3549650" cy="2662238"/>
          </a:xfrm>
          <a:ln/>
        </p:spPr>
      </p:sp>
      <p:sp>
        <p:nvSpPr>
          <p:cNvPr id="154628" name="Rectangle 3"/>
          <p:cNvSpPr>
            <a:spLocks noGrp="1" noChangeArrowheads="1"/>
          </p:cNvSpPr>
          <p:nvPr>
            <p:ph type="body" idx="1"/>
          </p:nvPr>
        </p:nvSpPr>
        <p:spPr>
          <a:noFill/>
          <a:ln/>
        </p:spPr>
        <p:txBody>
          <a:bodyPr lIns="94320" tIns="47158" rIns="94320" bIns="47158"/>
          <a:lstStyle/>
          <a:p>
            <a:pPr eaLnBrk="1" hangingPunct="1"/>
            <a:endParaRPr lang="en-US" smtClean="0">
              <a:latin typeface="Arial" pitchFamily="34" charset="0"/>
            </a:endParaRPr>
          </a:p>
        </p:txBody>
      </p:sp>
    </p:spTree>
    <p:extLst>
      <p:ext uri="{BB962C8B-B14F-4D97-AF65-F5344CB8AC3E}">
        <p14:creationId xmlns:p14="http://schemas.microsoft.com/office/powerpoint/2010/main" val="37680850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72A38725-AD4D-410E-A0CD-F672D036F957}" type="slidenum">
              <a:rPr lang="en-US">
                <a:solidFill>
                  <a:prstClr val="black"/>
                </a:solidFill>
                <a:latin typeface="Arial" pitchFamily="34" charset="0"/>
              </a:rPr>
              <a:pPr/>
              <a:t>70</a:t>
            </a:fld>
            <a:endParaRPr lang="en-US">
              <a:solidFill>
                <a:prstClr val="black"/>
              </a:solidFill>
              <a:latin typeface="Arial" pitchFamily="34" charset="0"/>
            </a:endParaRPr>
          </a:p>
        </p:txBody>
      </p:sp>
      <p:sp>
        <p:nvSpPr>
          <p:cNvPr id="155651" name="Rectangle 7"/>
          <p:cNvSpPr txBox="1">
            <a:spLocks noGrp="1" noChangeArrowheads="1"/>
          </p:cNvSpPr>
          <p:nvPr/>
        </p:nvSpPr>
        <p:spPr bwMode="auto">
          <a:xfrm>
            <a:off x="7193266" y="5171481"/>
            <a:ext cx="5504632" cy="272821"/>
          </a:xfrm>
          <a:prstGeom prst="rect">
            <a:avLst/>
          </a:prstGeom>
          <a:noFill/>
          <a:ln w="9525">
            <a:noFill/>
            <a:miter lim="800000"/>
            <a:headEnd/>
            <a:tailEnd/>
          </a:ln>
        </p:spPr>
        <p:txBody>
          <a:bodyPr lIns="94309" tIns="47154" rIns="94309" bIns="47154" anchor="b"/>
          <a:lstStyle/>
          <a:p>
            <a:pPr algn="r" fontAlgn="base">
              <a:spcBef>
                <a:spcPct val="0"/>
              </a:spcBef>
              <a:spcAft>
                <a:spcPct val="0"/>
              </a:spcAft>
            </a:pPr>
            <a:fld id="{F04FA039-328E-4FB7-8BA7-FE62F75EFC42}" type="slidenum">
              <a:rPr lang="en-US" sz="1200">
                <a:solidFill>
                  <a:prstClr val="black"/>
                </a:solidFill>
                <a:latin typeface="Arial" charset="0"/>
              </a:rPr>
              <a:pPr algn="r" fontAlgn="base">
                <a:spcBef>
                  <a:spcPct val="0"/>
                </a:spcBef>
                <a:spcAft>
                  <a:spcPct val="0"/>
                </a:spcAft>
              </a:pPr>
              <a:t>70</a:t>
            </a:fld>
            <a:endParaRPr lang="en-US" sz="1200" dirty="0">
              <a:solidFill>
                <a:prstClr val="black"/>
              </a:solidFill>
              <a:latin typeface="Arial" charset="0"/>
            </a:endParaRPr>
          </a:p>
        </p:txBody>
      </p:sp>
      <p:sp>
        <p:nvSpPr>
          <p:cNvPr id="155652" name="Rectangle 2"/>
          <p:cNvSpPr>
            <a:spLocks noGrp="1" noRot="1" noChangeAspect="1" noChangeArrowheads="1" noTextEdit="1"/>
          </p:cNvSpPr>
          <p:nvPr>
            <p:ph type="sldImg"/>
          </p:nvPr>
        </p:nvSpPr>
        <p:spPr>
          <a:xfrm>
            <a:off x="4989513" y="409575"/>
            <a:ext cx="2722562" cy="2041525"/>
          </a:xfrm>
          <a:ln/>
        </p:spPr>
      </p:sp>
      <p:sp>
        <p:nvSpPr>
          <p:cNvPr id="155653" name="Rectangle 3"/>
          <p:cNvSpPr>
            <a:spLocks noGrp="1" noChangeArrowheads="1"/>
          </p:cNvSpPr>
          <p:nvPr>
            <p:ph type="body" idx="1"/>
          </p:nvPr>
        </p:nvSpPr>
        <p:spPr>
          <a:xfrm>
            <a:off x="1270078" y="2586673"/>
            <a:ext cx="10160621" cy="2450727"/>
          </a:xfrm>
          <a:noFill/>
          <a:ln/>
        </p:spPr>
        <p:txBody>
          <a:bodyPr lIns="94309" tIns="47154" rIns="94309" bIns="47154"/>
          <a:lstStyle/>
          <a:p>
            <a:pPr eaLnBrk="1" hangingPunct="1"/>
            <a:r>
              <a:rPr lang="en-US" smtClean="0">
                <a:latin typeface="Arial" pitchFamily="34" charset="0"/>
              </a:rPr>
              <a:t>We use a learning cycle to assist us in organizing learning activities to meet specific goals.  This cycle basically scaffolds the inquiry process necessary to identify potential solutions to a problem, research those opportunities, and revise them over time.  However, part of the learning process is monitoring understanding of critical concepts and receiving opportunities to go deeper into specific concepts.  Therefore, we use formative assessment methods where students can test their mettle and return to do additional Research &amp; Revise activities which will help to revise their understanding.</a:t>
            </a:r>
          </a:p>
        </p:txBody>
      </p:sp>
    </p:spTree>
    <p:extLst>
      <p:ext uri="{BB962C8B-B14F-4D97-AF65-F5344CB8AC3E}">
        <p14:creationId xmlns:p14="http://schemas.microsoft.com/office/powerpoint/2010/main" val="19387310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D20CC335-8A12-4971-8CB1-043C108F6C2A}" type="slidenum">
              <a:rPr lang="en-US">
                <a:solidFill>
                  <a:prstClr val="black"/>
                </a:solidFill>
                <a:latin typeface="Arial" pitchFamily="34" charset="0"/>
              </a:rPr>
              <a:pPr/>
              <a:t>71</a:t>
            </a:fld>
            <a:endParaRPr lang="en-US">
              <a:solidFill>
                <a:prstClr val="black"/>
              </a:solidFill>
              <a:latin typeface="Arial" pitchFamily="34" charset="0"/>
            </a:endParaRPr>
          </a:p>
        </p:txBody>
      </p:sp>
      <p:sp>
        <p:nvSpPr>
          <p:cNvPr id="158723" name="Rectangle 2"/>
          <p:cNvSpPr>
            <a:spLocks noGrp="1" noRot="1" noChangeAspect="1" noChangeArrowheads="1" noTextEdit="1"/>
          </p:cNvSpPr>
          <p:nvPr>
            <p:ph type="sldImg"/>
          </p:nvPr>
        </p:nvSpPr>
        <p:spPr>
          <a:xfrm>
            <a:off x="2909888" y="533400"/>
            <a:ext cx="3549650" cy="2662238"/>
          </a:xfrm>
          <a:ln/>
        </p:spPr>
      </p:sp>
      <p:sp>
        <p:nvSpPr>
          <p:cNvPr id="158724" name="Rectangle 3"/>
          <p:cNvSpPr>
            <a:spLocks noGrp="1" noChangeArrowheads="1"/>
          </p:cNvSpPr>
          <p:nvPr>
            <p:ph type="body" idx="1"/>
          </p:nvPr>
        </p:nvSpPr>
        <p:spPr>
          <a:noFill/>
          <a:ln/>
        </p:spPr>
        <p:txBody>
          <a:bodyPr lIns="94320" tIns="47158" rIns="94320" bIns="47158"/>
          <a:lstStyle/>
          <a:p>
            <a:pPr eaLnBrk="1" hangingPunct="1"/>
            <a:endParaRPr lang="en-US" smtClean="0">
              <a:latin typeface="Arial" pitchFamily="34" charset="0"/>
            </a:endParaRPr>
          </a:p>
        </p:txBody>
      </p:sp>
    </p:spTree>
    <p:extLst>
      <p:ext uri="{BB962C8B-B14F-4D97-AF65-F5344CB8AC3E}">
        <p14:creationId xmlns:p14="http://schemas.microsoft.com/office/powerpoint/2010/main" val="21718099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ECBA484B-6942-4320-88E7-ED6E4216A16D}" type="slidenum">
              <a:rPr lang="en-US">
                <a:solidFill>
                  <a:prstClr val="black"/>
                </a:solidFill>
                <a:latin typeface="Arial" pitchFamily="34" charset="0"/>
              </a:rPr>
              <a:pPr/>
              <a:t>72</a:t>
            </a:fld>
            <a:endParaRPr lang="en-US">
              <a:solidFill>
                <a:prstClr val="black"/>
              </a:solidFill>
              <a:latin typeface="Arial" pitchFamily="34" charset="0"/>
            </a:endParaRPr>
          </a:p>
        </p:txBody>
      </p:sp>
      <p:sp>
        <p:nvSpPr>
          <p:cNvPr id="117763" name="Rectangle 2"/>
          <p:cNvSpPr>
            <a:spLocks noGrp="1" noRot="1" noChangeAspect="1" noTextEdit="1"/>
          </p:cNvSpPr>
          <p:nvPr>
            <p:ph type="sldImg"/>
          </p:nvPr>
        </p:nvSpPr>
        <p:spPr>
          <a:xfrm>
            <a:off x="4991100" y="409575"/>
            <a:ext cx="2722563" cy="2041525"/>
          </a:xfrm>
          <a:ln/>
        </p:spPr>
      </p:sp>
      <p:sp>
        <p:nvSpPr>
          <p:cNvPr id="117764" name="Rectangle 3"/>
          <p:cNvSpPr>
            <a:spLocks noGrp="1"/>
          </p:cNvSpPr>
          <p:nvPr>
            <p:ph type="body" idx="1"/>
          </p:nvPr>
        </p:nvSpPr>
        <p:spPr>
          <a:xfrm>
            <a:off x="1270078" y="2586673"/>
            <a:ext cx="10160621" cy="2450727"/>
          </a:xfrm>
          <a:noFill/>
          <a:ln/>
        </p:spPr>
        <p:txBody>
          <a:bodyPr lIns="95830" tIns="47915" rIns="95830" bIns="47915"/>
          <a:lstStyle/>
          <a:p>
            <a:pPr eaLnBrk="1" hangingPunct="1"/>
            <a:endParaRPr lang="en-US" smtClean="0">
              <a:latin typeface="Arial" pitchFamily="34" charset="0"/>
            </a:endParaRPr>
          </a:p>
        </p:txBody>
      </p:sp>
    </p:spTree>
    <p:extLst>
      <p:ext uri="{BB962C8B-B14F-4D97-AF65-F5344CB8AC3E}">
        <p14:creationId xmlns:p14="http://schemas.microsoft.com/office/powerpoint/2010/main" val="9379424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0C107586-FA93-4550-B0F8-A7CEE9CF603C}" type="slidenum">
              <a:rPr lang="en-US">
                <a:solidFill>
                  <a:prstClr val="black"/>
                </a:solidFill>
                <a:latin typeface="Arial" pitchFamily="34" charset="0"/>
              </a:rPr>
              <a:pPr/>
              <a:t>73</a:t>
            </a:fld>
            <a:endParaRPr lang="en-US">
              <a:solidFill>
                <a:prstClr val="black"/>
              </a:solidFill>
              <a:latin typeface="Arial" pitchFamily="34" charset="0"/>
            </a:endParaRPr>
          </a:p>
        </p:txBody>
      </p:sp>
      <p:sp>
        <p:nvSpPr>
          <p:cNvPr id="118787" name="Rectangle 2"/>
          <p:cNvSpPr>
            <a:spLocks noGrp="1" noRot="1" noChangeAspect="1" noChangeArrowheads="1" noTextEdit="1"/>
          </p:cNvSpPr>
          <p:nvPr>
            <p:ph type="sldImg"/>
          </p:nvPr>
        </p:nvSpPr>
        <p:spPr>
          <a:xfrm>
            <a:off x="4989513" y="407988"/>
            <a:ext cx="2722562" cy="2041525"/>
          </a:xfrm>
          <a:ln/>
        </p:spPr>
      </p:sp>
      <p:sp>
        <p:nvSpPr>
          <p:cNvPr id="118788" name="Rectangle 3"/>
          <p:cNvSpPr>
            <a:spLocks noGrp="1" noChangeArrowheads="1"/>
          </p:cNvSpPr>
          <p:nvPr>
            <p:ph type="body" idx="1"/>
          </p:nvPr>
        </p:nvSpPr>
        <p:spPr>
          <a:xfrm>
            <a:off x="1270078" y="2586672"/>
            <a:ext cx="10160621" cy="2450726"/>
          </a:xfrm>
          <a:noFill/>
          <a:ln/>
        </p:spPr>
        <p:txBody>
          <a:bodyPr lIns="94318" tIns="47157" rIns="94318" bIns="47157"/>
          <a:lstStyle/>
          <a:p>
            <a:pPr eaLnBrk="1" hangingPunct="1"/>
            <a:endParaRPr lang="en-US" smtClean="0">
              <a:latin typeface="Arial" pitchFamily="34" charset="0"/>
            </a:endParaRPr>
          </a:p>
        </p:txBody>
      </p:sp>
    </p:spTree>
    <p:extLst>
      <p:ext uri="{BB962C8B-B14F-4D97-AF65-F5344CB8AC3E}">
        <p14:creationId xmlns:p14="http://schemas.microsoft.com/office/powerpoint/2010/main" val="32557361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BBBED0D-07B3-431B-90D1-BBE59A16DD91}" type="slidenum">
              <a:rPr lang="en-US">
                <a:solidFill>
                  <a:prstClr val="black"/>
                </a:solidFill>
                <a:latin typeface="Arial" pitchFamily="34" charset="0"/>
              </a:rPr>
              <a:pPr/>
              <a:t>75</a:t>
            </a:fld>
            <a:endParaRPr lang="en-US">
              <a:solidFill>
                <a:prstClr val="black"/>
              </a:solidFill>
              <a:latin typeface="Arial" pitchFamily="34" charset="0"/>
            </a:endParaRPr>
          </a:p>
        </p:txBody>
      </p:sp>
      <p:sp>
        <p:nvSpPr>
          <p:cNvPr id="119811" name="Rectangle 2"/>
          <p:cNvSpPr>
            <a:spLocks noGrp="1" noRot="1" noChangeAspect="1" noChangeArrowheads="1" noTextEdit="1"/>
          </p:cNvSpPr>
          <p:nvPr>
            <p:ph type="sldImg"/>
          </p:nvPr>
        </p:nvSpPr>
        <p:spPr>
          <a:xfrm>
            <a:off x="4989513" y="407988"/>
            <a:ext cx="2722562" cy="2041525"/>
          </a:xfrm>
          <a:ln/>
        </p:spPr>
      </p:sp>
      <p:sp>
        <p:nvSpPr>
          <p:cNvPr id="119812" name="Rectangle 3"/>
          <p:cNvSpPr>
            <a:spLocks noGrp="1" noChangeArrowheads="1"/>
          </p:cNvSpPr>
          <p:nvPr>
            <p:ph type="body" idx="1"/>
          </p:nvPr>
        </p:nvSpPr>
        <p:spPr>
          <a:xfrm>
            <a:off x="1270078" y="2586672"/>
            <a:ext cx="10160621" cy="2450726"/>
          </a:xfrm>
          <a:noFill/>
          <a:ln/>
        </p:spPr>
        <p:txBody>
          <a:bodyPr lIns="94318" tIns="47157" rIns="94318" bIns="47157"/>
          <a:lstStyle/>
          <a:p>
            <a:pPr eaLnBrk="1" hangingPunct="1"/>
            <a:endParaRPr lang="en-US" smtClean="0">
              <a:latin typeface="Arial" pitchFamily="34" charset="0"/>
            </a:endParaRPr>
          </a:p>
        </p:txBody>
      </p:sp>
    </p:spTree>
    <p:extLst>
      <p:ext uri="{BB962C8B-B14F-4D97-AF65-F5344CB8AC3E}">
        <p14:creationId xmlns:p14="http://schemas.microsoft.com/office/powerpoint/2010/main" val="27774038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p:cNvSpPr>
            <a:spLocks noGrp="1" noRot="1" noChangeAspect="1"/>
          </p:cNvSpPr>
          <p:nvPr>
            <p:ph type="sldImg"/>
          </p:nvPr>
        </p:nvSpPr>
        <p:spPr>
          <a:xfrm>
            <a:off x="2909888" y="533400"/>
            <a:ext cx="3549650" cy="2662238"/>
          </a:xfrm>
          <a:ln/>
        </p:spPr>
      </p:sp>
      <p:sp>
        <p:nvSpPr>
          <p:cNvPr id="387074" name="Notes Placeholder 2"/>
          <p:cNvSpPr>
            <a:spLocks noGrp="1"/>
          </p:cNvSpPr>
          <p:nvPr>
            <p:ph type="body" idx="1"/>
          </p:nvPr>
        </p:nvSpPr>
        <p:spPr>
          <a:noFill/>
          <a:ln/>
        </p:spPr>
        <p:txBody>
          <a:bodyPr/>
          <a:lstStyle/>
          <a:p>
            <a:endParaRPr lang="en-US" smtClean="0"/>
          </a:p>
        </p:txBody>
      </p:sp>
      <p:sp>
        <p:nvSpPr>
          <p:cNvPr id="387075" name="Slide Number Placeholder 3"/>
          <p:cNvSpPr>
            <a:spLocks noGrp="1"/>
          </p:cNvSpPr>
          <p:nvPr>
            <p:ph type="sldNum" sz="quarter" idx="5"/>
          </p:nvPr>
        </p:nvSpPr>
        <p:spPr>
          <a:noFill/>
        </p:spPr>
        <p:txBody>
          <a:bodyPr/>
          <a:lstStyle/>
          <a:p>
            <a:pPr defTabSz="985657"/>
            <a:fld id="{CDA8768C-DCA4-4D67-B906-DD952DD0BFC2}" type="slidenum">
              <a:rPr lang="en-US">
                <a:solidFill>
                  <a:srgbClr val="000000"/>
                </a:solidFill>
              </a:rPr>
              <a:pPr defTabSz="985657"/>
              <a:t>76</a:t>
            </a:fld>
            <a:endParaRPr lang="en-US" dirty="0">
              <a:solidFill>
                <a:srgbClr val="000000"/>
              </a:solidFill>
            </a:endParaRPr>
          </a:p>
        </p:txBody>
      </p:sp>
    </p:spTree>
    <p:extLst>
      <p:ext uri="{BB962C8B-B14F-4D97-AF65-F5344CB8AC3E}">
        <p14:creationId xmlns:p14="http://schemas.microsoft.com/office/powerpoint/2010/main" val="881918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0254C8-F6BE-4CEB-B2AD-C164BE3DCC0D}"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0123053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9888" y="533400"/>
            <a:ext cx="3549650" cy="266223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921DC9-BFBD-264B-9462-68933093B2C5}" type="slidenum">
              <a:rPr lang="en-US">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37222767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B9DA76C0-9156-46B5-A58E-FB2CFA01191C}" type="slidenum">
              <a:rPr lang="en-US">
                <a:solidFill>
                  <a:prstClr val="black"/>
                </a:solidFill>
                <a:latin typeface="Arial" pitchFamily="34" charset="0"/>
              </a:rPr>
              <a:pPr/>
              <a:t>78</a:t>
            </a:fld>
            <a:endParaRPr lang="en-US">
              <a:solidFill>
                <a:prstClr val="black"/>
              </a:solidFill>
              <a:latin typeface="Arial" pitchFamily="34" charset="0"/>
            </a:endParaRPr>
          </a:p>
        </p:txBody>
      </p:sp>
      <p:sp>
        <p:nvSpPr>
          <p:cNvPr id="159747" name="Rectangle 2"/>
          <p:cNvSpPr>
            <a:spLocks noGrp="1" noRot="1" noChangeAspect="1" noChangeArrowheads="1" noTextEdit="1"/>
          </p:cNvSpPr>
          <p:nvPr>
            <p:ph type="sldImg"/>
          </p:nvPr>
        </p:nvSpPr>
        <p:spPr>
          <a:xfrm>
            <a:off x="2909888" y="533400"/>
            <a:ext cx="3549650" cy="2662238"/>
          </a:xfrm>
          <a:ln/>
        </p:spPr>
      </p:sp>
      <p:sp>
        <p:nvSpPr>
          <p:cNvPr id="159748" name="Rectangle 3"/>
          <p:cNvSpPr>
            <a:spLocks noGrp="1" noChangeArrowheads="1"/>
          </p:cNvSpPr>
          <p:nvPr>
            <p:ph type="body" idx="1"/>
          </p:nvPr>
        </p:nvSpPr>
        <p:spPr>
          <a:noFill/>
          <a:ln/>
        </p:spPr>
        <p:txBody>
          <a:bodyPr lIns="94320" tIns="47158" rIns="94320" bIns="47158"/>
          <a:lstStyle/>
          <a:p>
            <a:pPr eaLnBrk="1" hangingPunct="1"/>
            <a:endParaRPr lang="en-US" smtClean="0">
              <a:latin typeface="Arial" pitchFamily="34" charset="0"/>
            </a:endParaRPr>
          </a:p>
        </p:txBody>
      </p:sp>
    </p:spTree>
    <p:extLst>
      <p:ext uri="{BB962C8B-B14F-4D97-AF65-F5344CB8AC3E}">
        <p14:creationId xmlns:p14="http://schemas.microsoft.com/office/powerpoint/2010/main" val="42006058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bwMode="auto">
          <a:xfrm>
            <a:off x="3032125" y="544513"/>
            <a:ext cx="3640138" cy="2730500"/>
          </a:xfrm>
          <a:prstGeom prst="rect">
            <a:avLst/>
          </a:prstGeom>
          <a:noFill/>
          <a:ln>
            <a:solidFill>
              <a:srgbClr val="000000"/>
            </a:solidFill>
            <a:miter lim="800000"/>
            <a:headEnd/>
            <a:tailEnd/>
          </a:ln>
        </p:spPr>
      </p:sp>
      <p:sp>
        <p:nvSpPr>
          <p:cNvPr id="126979" name="Rectangle 3"/>
          <p:cNvSpPr>
            <a:spLocks noGrp="1" noChangeArrowheads="1"/>
          </p:cNvSpPr>
          <p:nvPr>
            <p:ph type="body" idx="1"/>
          </p:nvPr>
        </p:nvSpPr>
        <p:spPr bwMode="auto">
          <a:xfrm>
            <a:off x="971227" y="3457347"/>
            <a:ext cx="7760985" cy="3274659"/>
          </a:xfrm>
          <a:prstGeom prst="rect">
            <a:avLst/>
          </a:prstGeom>
          <a:noFill/>
          <a:ln>
            <a:miter lim="800000"/>
            <a:headEnd/>
            <a:tailEnd/>
          </a:ln>
        </p:spPr>
        <p:txBody>
          <a:bodyPr lIns="98890" tIns="49445" rIns="98890" bIns="49445"/>
          <a:lstStyle/>
          <a:p>
            <a:endParaRPr lang="en-US"/>
          </a:p>
        </p:txBody>
      </p:sp>
    </p:spTree>
    <p:extLst>
      <p:ext uri="{BB962C8B-B14F-4D97-AF65-F5344CB8AC3E}">
        <p14:creationId xmlns:p14="http://schemas.microsoft.com/office/powerpoint/2010/main" val="28776976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1204913" y="696913"/>
            <a:ext cx="4692650" cy="3519487"/>
          </a:xfrm>
          <a:prstGeom prst="rect">
            <a:avLst/>
          </a:prstGeom>
          <a:noFill/>
          <a:ln>
            <a:solidFill>
              <a:srgbClr val="000000"/>
            </a:solidFill>
            <a:miter lim="800000"/>
            <a:headEnd/>
            <a:tailEnd/>
          </a:ln>
        </p:spPr>
      </p:sp>
      <p:sp>
        <p:nvSpPr>
          <p:cNvPr id="53251" name="Rectangle 3"/>
          <p:cNvSpPr>
            <a:spLocks noGrp="1" noChangeArrowheads="1"/>
          </p:cNvSpPr>
          <p:nvPr>
            <p:ph type="body" idx="1"/>
          </p:nvPr>
        </p:nvSpPr>
        <p:spPr bwMode="auto">
          <a:xfrm>
            <a:off x="710896" y="4451124"/>
            <a:ext cx="5680694" cy="4215925"/>
          </a:xfrm>
          <a:prstGeom prst="rect">
            <a:avLst/>
          </a:prstGeom>
          <a:noFill/>
          <a:ln>
            <a:miter lim="800000"/>
            <a:headEnd/>
            <a:tailEnd/>
          </a:ln>
        </p:spPr>
        <p:txBody>
          <a:bodyPr lIns="99649" tIns="49826" rIns="99649" bIns="49826"/>
          <a:lstStyle/>
          <a:p>
            <a:endParaRPr lang="en-US"/>
          </a:p>
        </p:txBody>
      </p:sp>
    </p:spTree>
    <p:extLst>
      <p:ext uri="{BB962C8B-B14F-4D97-AF65-F5344CB8AC3E}">
        <p14:creationId xmlns:p14="http://schemas.microsoft.com/office/powerpoint/2010/main" val="26494890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bwMode="auto">
          <a:xfrm>
            <a:off x="1204913" y="696913"/>
            <a:ext cx="4692650" cy="3519487"/>
          </a:xfrm>
          <a:prstGeom prst="rect">
            <a:avLst/>
          </a:prstGeom>
          <a:noFill/>
          <a:ln>
            <a:solidFill>
              <a:srgbClr val="000000"/>
            </a:solidFill>
            <a:miter lim="800000"/>
            <a:headEnd/>
            <a:tailEnd/>
          </a:ln>
        </p:spPr>
      </p:sp>
      <p:sp>
        <p:nvSpPr>
          <p:cNvPr id="54275" name="Rectangle 3"/>
          <p:cNvSpPr>
            <a:spLocks noGrp="1" noChangeArrowheads="1"/>
          </p:cNvSpPr>
          <p:nvPr>
            <p:ph type="body" idx="1"/>
          </p:nvPr>
        </p:nvSpPr>
        <p:spPr bwMode="auto">
          <a:xfrm>
            <a:off x="710896" y="4451124"/>
            <a:ext cx="5680694" cy="4215925"/>
          </a:xfrm>
          <a:prstGeom prst="rect">
            <a:avLst/>
          </a:prstGeom>
          <a:noFill/>
          <a:ln>
            <a:miter lim="800000"/>
            <a:headEnd/>
            <a:tailEnd/>
          </a:ln>
        </p:spPr>
        <p:txBody>
          <a:bodyPr lIns="99649" tIns="49826" rIns="99649" bIns="49826"/>
          <a:lstStyle/>
          <a:p>
            <a:endParaRPr lang="en-US"/>
          </a:p>
        </p:txBody>
      </p:sp>
    </p:spTree>
    <p:extLst>
      <p:ext uri="{BB962C8B-B14F-4D97-AF65-F5344CB8AC3E}">
        <p14:creationId xmlns:p14="http://schemas.microsoft.com/office/powerpoint/2010/main" val="12523711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917575"/>
            <a:ext cx="6107113" cy="4581525"/>
          </a:xfrm>
          <a:prstGeom prst="rect">
            <a:avLst/>
          </a:prstGeom>
          <a:noFill/>
          <a:ln w="12700">
            <a:solidFill>
              <a:prstClr val="black"/>
            </a:solidFill>
          </a:ln>
        </p:spPr>
      </p:sp>
      <p:sp>
        <p:nvSpPr>
          <p:cNvPr id="3" name="Notes Placeholder 2"/>
          <p:cNvSpPr>
            <a:spLocks noGrp="1"/>
          </p:cNvSpPr>
          <p:nvPr>
            <p:ph type="body" idx="1"/>
          </p:nvPr>
        </p:nvSpPr>
        <p:spPr>
          <a:xfrm>
            <a:off x="524183" y="5805381"/>
            <a:ext cx="4191170" cy="5498233"/>
          </a:xfrm>
          <a:prstGeom prst="rect">
            <a:avLst/>
          </a:prstGeom>
        </p:spPr>
        <p:txBody>
          <a:bodyPr lIns="88998" tIns="44498" rIns="88998" bIns="44498">
            <a:normAutofit/>
          </a:bodyPr>
          <a:lstStyle/>
          <a:p>
            <a:endParaRPr lang="en-US"/>
          </a:p>
        </p:txBody>
      </p:sp>
    </p:spTree>
    <p:extLst>
      <p:ext uri="{BB962C8B-B14F-4D97-AF65-F5344CB8AC3E}">
        <p14:creationId xmlns:p14="http://schemas.microsoft.com/office/powerpoint/2010/main" val="25748372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917575"/>
            <a:ext cx="6107113" cy="4581525"/>
          </a:xfrm>
          <a:prstGeom prst="rect">
            <a:avLst/>
          </a:prstGeom>
          <a:noFill/>
          <a:ln w="12700">
            <a:solidFill>
              <a:prstClr val="black"/>
            </a:solidFill>
          </a:ln>
        </p:spPr>
      </p:sp>
      <p:sp>
        <p:nvSpPr>
          <p:cNvPr id="3" name="Notes Placeholder 2"/>
          <p:cNvSpPr>
            <a:spLocks noGrp="1"/>
          </p:cNvSpPr>
          <p:nvPr>
            <p:ph type="body" idx="1"/>
          </p:nvPr>
        </p:nvSpPr>
        <p:spPr>
          <a:xfrm>
            <a:off x="524183" y="5805381"/>
            <a:ext cx="4191170" cy="5498233"/>
          </a:xfrm>
          <a:prstGeom prst="rect">
            <a:avLst/>
          </a:prstGeom>
        </p:spPr>
        <p:txBody>
          <a:bodyPr lIns="88998" tIns="44498" rIns="88998" bIns="44498">
            <a:normAutofit/>
          </a:bodyPr>
          <a:lstStyle/>
          <a:p>
            <a:endParaRPr lang="en-US"/>
          </a:p>
        </p:txBody>
      </p:sp>
    </p:spTree>
    <p:extLst>
      <p:ext uri="{BB962C8B-B14F-4D97-AF65-F5344CB8AC3E}">
        <p14:creationId xmlns:p14="http://schemas.microsoft.com/office/powerpoint/2010/main" val="6055910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701675"/>
            <a:ext cx="4684713" cy="3514725"/>
          </a:xfrm>
          <a:prstGeom prst="rect">
            <a:avLst/>
          </a:prstGeom>
          <a:noFill/>
          <a:ln w="12700">
            <a:solidFill>
              <a:prstClr val="black"/>
            </a:solidFill>
          </a:ln>
        </p:spPr>
      </p:sp>
      <p:sp>
        <p:nvSpPr>
          <p:cNvPr id="3" name="Notes Placeholder 2"/>
          <p:cNvSpPr>
            <a:spLocks noGrp="1"/>
          </p:cNvSpPr>
          <p:nvPr>
            <p:ph type="body" idx="1"/>
          </p:nvPr>
        </p:nvSpPr>
        <p:spPr>
          <a:xfrm>
            <a:off x="710486" y="4450892"/>
            <a:ext cx="5681510" cy="4215021"/>
          </a:xfrm>
          <a:prstGeom prst="rect">
            <a:avLst/>
          </a:prstGeom>
        </p:spPr>
        <p:txBody>
          <a:bodyPr lIns="94086" tIns="47041" rIns="94086" bIns="47041">
            <a:normAutofit/>
          </a:bodyPr>
          <a:lstStyle/>
          <a:p>
            <a:endParaRPr lang="en-US"/>
          </a:p>
        </p:txBody>
      </p:sp>
    </p:spTree>
    <p:extLst>
      <p:ext uri="{BB962C8B-B14F-4D97-AF65-F5344CB8AC3E}">
        <p14:creationId xmlns:p14="http://schemas.microsoft.com/office/powerpoint/2010/main" val="24425415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xfrm>
            <a:off x="1209675" y="701675"/>
            <a:ext cx="4684713" cy="3514725"/>
          </a:xfrm>
          <a:prstGeom prst="rect">
            <a:avLst/>
          </a:prstGeom>
          <a:solidFill>
            <a:srgbClr val="FFFFFF"/>
          </a:solidFill>
          <a:ln>
            <a:solidFill>
              <a:srgbClr val="000000"/>
            </a:solidFill>
            <a:miter lim="800000"/>
            <a:headEnd/>
            <a:tailEnd/>
          </a:ln>
        </p:spPr>
      </p:sp>
      <p:sp>
        <p:nvSpPr>
          <p:cNvPr id="75779" name="Rectangle 3"/>
          <p:cNvSpPr>
            <a:spLocks noGrp="1" noChangeArrowheads="1"/>
          </p:cNvSpPr>
          <p:nvPr>
            <p:ph type="body" idx="1"/>
          </p:nvPr>
        </p:nvSpPr>
        <p:spPr bwMode="auto">
          <a:xfrm>
            <a:off x="710248" y="4450798"/>
            <a:ext cx="5681980" cy="4215283"/>
          </a:xfrm>
          <a:prstGeom prst="rect">
            <a:avLst/>
          </a:prstGeom>
          <a:solidFill>
            <a:srgbClr val="FFFFFF"/>
          </a:solidFill>
          <a:ln>
            <a:solidFill>
              <a:srgbClr val="000000"/>
            </a:solidFill>
            <a:miter lim="800000"/>
            <a:headEnd/>
            <a:tailEnd/>
          </a:ln>
        </p:spPr>
        <p:txBody>
          <a:bodyPr lIns="97824" tIns="48913" rIns="97824" bIns="48913"/>
          <a:lstStyle/>
          <a:p>
            <a:endParaRPr lang="en-US"/>
          </a:p>
        </p:txBody>
      </p:sp>
    </p:spTree>
    <p:extLst>
      <p:ext uri="{BB962C8B-B14F-4D97-AF65-F5344CB8AC3E}">
        <p14:creationId xmlns:p14="http://schemas.microsoft.com/office/powerpoint/2010/main" val="38989530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5BB386-5647-487E-9BB7-1DDE6ACBCA62}" type="slidenum">
              <a:rPr lang="en-US">
                <a:solidFill>
                  <a:prstClr val="black"/>
                </a:solidFill>
              </a:rPr>
              <a:pPr/>
              <a:t>88</a:t>
            </a:fld>
            <a:endParaRPr lang="en-US">
              <a:solidFill>
                <a:prstClr val="black"/>
              </a:solidFill>
            </a:endParaRPr>
          </a:p>
        </p:txBody>
      </p:sp>
      <p:sp>
        <p:nvSpPr>
          <p:cNvPr id="183298" name="Rectangle 2"/>
          <p:cNvSpPr>
            <a:spLocks noGrp="1" noRot="1" noChangeAspect="1" noChangeArrowheads="1" noTextEdit="1"/>
          </p:cNvSpPr>
          <p:nvPr>
            <p:ph type="sldImg"/>
          </p:nvPr>
        </p:nvSpPr>
        <p:spPr>
          <a:xfrm>
            <a:off x="2909888" y="533400"/>
            <a:ext cx="3549650" cy="2662238"/>
          </a:xfrm>
          <a:ln/>
        </p:spPr>
      </p:sp>
      <p:sp>
        <p:nvSpPr>
          <p:cNvPr id="183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04656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p:spPr>
        <p:txBody>
          <a:bodyPr/>
          <a:lstStyle/>
          <a:p>
            <a:pPr defTabSz="932415"/>
            <a:fld id="{B0CA5AAD-E08B-44D9-A55A-2AC3C40B5618}" type="slidenum">
              <a:rPr lang="en-US" smtClean="0">
                <a:solidFill>
                  <a:prstClr val="black"/>
                </a:solidFill>
              </a:rPr>
              <a:pPr defTabSz="932415"/>
              <a:t>9</a:t>
            </a:fld>
            <a:endParaRPr lang="en-US" smtClean="0">
              <a:solidFill>
                <a:prstClr val="black"/>
              </a:solidFill>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188347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9888" y="533400"/>
            <a:ext cx="3549650" cy="266223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9F6D66-F937-4D87-BB03-FCB5DA9DA77C}"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1207366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9888" y="533400"/>
            <a:ext cx="3549650" cy="266223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9F6D66-F937-4D87-BB03-FCB5DA9DA77C}"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36344626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5424835" y="6859094"/>
            <a:ext cx="4150724" cy="360565"/>
          </a:xfrm>
          <a:prstGeom prst="rect">
            <a:avLst/>
          </a:prstGeom>
          <a:ln/>
        </p:spPr>
        <p:txBody>
          <a:bodyPr lIns="94091" tIns="47047" rIns="94091" bIns="47047"/>
          <a:lstStyle/>
          <a:p>
            <a:fld id="{A65BCEE0-D049-4CD3-B38F-276B3FCDDE24}" type="slidenum">
              <a:rPr lang="en-US">
                <a:solidFill>
                  <a:prstClr val="black"/>
                </a:solidFill>
              </a:rPr>
              <a:pPr/>
              <a:t>92</a:t>
            </a:fld>
            <a:endParaRPr lang="en-US">
              <a:solidFill>
                <a:prstClr val="black"/>
              </a:solidFill>
            </a:endParaRPr>
          </a:p>
        </p:txBody>
      </p:sp>
      <p:sp>
        <p:nvSpPr>
          <p:cNvPr id="598018" name="Rectangle 2"/>
          <p:cNvSpPr>
            <a:spLocks noGrp="1" noRot="1" noChangeAspect="1" noChangeArrowheads="1" noTextEdit="1"/>
          </p:cNvSpPr>
          <p:nvPr>
            <p:ph type="sldImg"/>
          </p:nvPr>
        </p:nvSpPr>
        <p:spPr>
          <a:xfrm>
            <a:off x="2987675" y="541338"/>
            <a:ext cx="3606800" cy="2706687"/>
          </a:xfrm>
          <a:prstGeom prst="rect">
            <a:avLst/>
          </a:prstGeom>
          <a:ln/>
        </p:spPr>
      </p:sp>
      <p:sp>
        <p:nvSpPr>
          <p:cNvPr id="598019" name="Rectangle 3"/>
          <p:cNvSpPr>
            <a:spLocks noGrp="1" noChangeArrowheads="1"/>
          </p:cNvSpPr>
          <p:nvPr>
            <p:ph type="body" idx="1"/>
          </p:nvPr>
        </p:nvSpPr>
        <p:spPr>
          <a:xfrm>
            <a:off x="957763" y="3430152"/>
            <a:ext cx="7662108" cy="3249877"/>
          </a:xfrm>
          <a:prstGeom prst="rect">
            <a:avLst/>
          </a:prstGeom>
        </p:spPr>
        <p:txBody>
          <a:bodyPr lIns="97594" tIns="48796" rIns="97594" bIns="48796"/>
          <a:lstStyle/>
          <a:p>
            <a:endParaRPr lang="en-US"/>
          </a:p>
        </p:txBody>
      </p:sp>
    </p:spTree>
    <p:extLst>
      <p:ext uri="{BB962C8B-B14F-4D97-AF65-F5344CB8AC3E}">
        <p14:creationId xmlns:p14="http://schemas.microsoft.com/office/powerpoint/2010/main" val="966848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1277747" y="3430153"/>
            <a:ext cx="7022147" cy="3249875"/>
          </a:xfrm>
          <a:prstGeom prst="rect">
            <a:avLst/>
          </a:prstGeom>
          <a:noFill/>
          <a:ln w="9525">
            <a:noFill/>
            <a:miter lim="800000"/>
            <a:headEnd/>
            <a:tailEnd/>
          </a:ln>
        </p:spPr>
        <p:txBody>
          <a:bodyPr wrap="none" lIns="0" tIns="0" rIns="0" bIns="0"/>
          <a:lstStyle/>
          <a:p>
            <a:pPr defTabSz="997860" eaLnBrk="0" hangingPunct="0"/>
            <a:r>
              <a:rPr lang="en-US" sz="1300" dirty="0">
                <a:solidFill>
                  <a:srgbClr val="000000"/>
                </a:solidFill>
              </a:rPr>
              <a:t>8:30-9:30?Take copies of Active </a:t>
            </a:r>
            <a:r>
              <a:rPr lang="en-US" sz="1300" dirty="0" err="1">
                <a:solidFill>
                  <a:srgbClr val="000000"/>
                </a:solidFill>
              </a:rPr>
              <a:t>Lrn</a:t>
            </a:r>
            <a:r>
              <a:rPr lang="en-US" sz="1300" dirty="0">
                <a:solidFill>
                  <a:srgbClr val="000000"/>
                </a:solidFill>
              </a:rPr>
              <a:t>, HTMI, New Paradigms, </a:t>
            </a:r>
          </a:p>
        </p:txBody>
      </p:sp>
    </p:spTree>
    <p:extLst>
      <p:ext uri="{BB962C8B-B14F-4D97-AF65-F5344CB8AC3E}">
        <p14:creationId xmlns:p14="http://schemas.microsoft.com/office/powerpoint/2010/main" val="3336968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381000"/>
            <a:ext cx="7543800" cy="2136648"/>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cxnSp>
        <p:nvCxnSpPr>
          <p:cNvPr id="9" name="Straight Connector 8"/>
          <p:cNvCxnSpPr/>
          <p:nvPr/>
        </p:nvCxnSpPr>
        <p:spPr>
          <a:xfrm>
            <a:off x="960120" y="25146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002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 name="Rectangle 4"/>
          <p:cNvSpPr/>
          <p:nvPr userDrawn="1"/>
        </p:nvSpPr>
        <p:spPr>
          <a:xfrm>
            <a:off x="2382" y="6083808"/>
            <a:ext cx="9141619" cy="7741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019800"/>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pPr>
                <a:defRPr/>
              </a:pPr>
              <a:t>‹#›</a:t>
            </a:fld>
            <a:endParaRPr lang="en-US"/>
          </a:p>
        </p:txBody>
      </p:sp>
      <p:sp>
        <p:nvSpPr>
          <p:cNvPr id="7" name="Title Placeholder 1"/>
          <p:cNvSpPr>
            <a:spLocks noGrp="1"/>
          </p:cNvSpPr>
          <p:nvPr>
            <p:ph type="title"/>
          </p:nvPr>
        </p:nvSpPr>
        <p:spPr>
          <a:xfrm>
            <a:off x="457200" y="152400"/>
            <a:ext cx="8229599" cy="975361"/>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cxnSp>
        <p:nvCxnSpPr>
          <p:cNvPr id="8" name="Straight Connector 7"/>
          <p:cNvCxnSpPr/>
          <p:nvPr userDrawn="1"/>
        </p:nvCxnSpPr>
        <p:spPr>
          <a:xfrm>
            <a:off x="457200" y="1127761"/>
            <a:ext cx="8226974" cy="1523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3441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7700155" y="6458428"/>
            <a:ext cx="992908" cy="365125"/>
          </a:xfrm>
          <a:prstGeom prst="rect">
            <a:avLst/>
          </a:prstGeom>
        </p:spPr>
        <p:txBody>
          <a:bodyPr/>
          <a:lstStyle/>
          <a:p>
            <a:pPr>
              <a:defRPr/>
            </a:pPr>
            <a:fld id="{B3B34DAE-B99D-49BC-B584-E90BC5FFE4E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033499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7700155" y="6458428"/>
            <a:ext cx="992908" cy="365125"/>
          </a:xfrm>
          <a:prstGeom prst="rect">
            <a:avLst/>
          </a:prstGeom>
        </p:spPr>
        <p:txBody>
          <a:bodyPr/>
          <a:lstStyle/>
          <a:p>
            <a:pPr>
              <a:defRPr/>
            </a:pPr>
            <a:fld id="{AD480F26-910A-4BEF-8B05-07055F3A227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35059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5"/>
          <p:cNvSpPr>
            <a:spLocks noGrp="1"/>
          </p:cNvSpPr>
          <p:nvPr>
            <p:ph type="ftr" sz="quarter" idx="10"/>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0"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081280788"/>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3340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9"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96613687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342900">
              <a:defRPr/>
            </a:lvl1p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lvl1pPr defTabSz="342900">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defTabSz="342900">
              <a:defRPr/>
            </a:lvl1pPr>
          </a:lstStyle>
          <a:p>
            <a:pPr>
              <a:defRPr/>
            </a:pPr>
            <a:fld id="{32A4DE18-01EC-4E66-8BE6-C23D7B0B328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8235375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fld id="{82B7739A-DD55-46BB-82A4-FABEF272FECE}" type="slidenum">
              <a:rPr lang="en-US">
                <a:solidFill>
                  <a:srgbClr val="000000"/>
                </a:solidFill>
              </a:rPr>
              <a:pPr>
                <a:defRPr/>
              </a:pPr>
              <a:t>‹#›</a:t>
            </a:fld>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22546F-B68E-4039-92F1-BE963761F1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066552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fld id="{8834FE8E-6F5F-4DD9-BB10-0DA0B20F41C1}" type="slidenum">
              <a:rPr lang="en-US">
                <a:solidFill>
                  <a:srgbClr val="000000"/>
                </a:solidFill>
              </a:rPr>
              <a:pPr>
                <a:defRPr/>
              </a:pPr>
              <a:t>‹#›</a:t>
            </a:fld>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D147D23-41D1-4BF8-AA50-84CC28149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120981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white"/>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fld id="{34E6D8CE-B37F-4E4C-9245-DFDB044FFB57}" type="slidenum">
              <a:rPr lang="en-US">
                <a:solidFill>
                  <a:prstClr val="white"/>
                </a:solidFill>
              </a:rPr>
              <a:pPr/>
              <a:t>‹#›</a:t>
            </a:fld>
            <a:endParaRPr lang="en-US">
              <a:solidFill>
                <a:prstClr val="white"/>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9335E84-C18C-4D5D-8BEA-A93F1EDFF814}"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91020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7700155" y="6458428"/>
            <a:ext cx="992908" cy="365125"/>
          </a:xfrm>
          <a:prstGeom prst="rect">
            <a:avLst/>
          </a:prstGeom>
        </p:spPr>
        <p:txBody>
          <a:bodyPr/>
          <a:lstStyle>
            <a:lvl1pPr>
              <a:defRPr>
                <a:solidFill>
                  <a:schemeClr val="tx2"/>
                </a:solidFill>
              </a:defRPr>
            </a:lvl1pPr>
          </a:lstStyle>
          <a:p>
            <a:pPr>
              <a:defRPr/>
            </a:pPr>
            <a:fld id="{0090B9B4-98A0-4B8F-9FEE-3AA80C8F23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5082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7700155" y="6458428"/>
            <a:ext cx="992908" cy="365125"/>
          </a:xfrm>
          <a:prstGeom prst="rect">
            <a:avLst/>
          </a:prstGeom>
        </p:spPr>
        <p:txBody>
          <a:bodyPr/>
          <a:lstStyle/>
          <a:p>
            <a:pPr>
              <a:defRPr/>
            </a:pPr>
            <a:fld id="{0A0600A6-C7B4-48E4-A19D-595792C40A6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1972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7700155" y="6458428"/>
            <a:ext cx="992908" cy="365125"/>
          </a:xfrm>
          <a:prstGeom prst="rect">
            <a:avLst/>
          </a:prstGeom>
        </p:spPr>
        <p:txBody>
          <a:bodyPr/>
          <a:lstStyle/>
          <a:p>
            <a:pPr>
              <a:defRPr/>
            </a:pPr>
            <a:fld id="{B3B34DAE-B99D-49BC-B584-E90BC5FFE4E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6681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7700155" y="6458428"/>
            <a:ext cx="992908" cy="365125"/>
          </a:xfrm>
          <a:prstGeom prst="rect">
            <a:avLst/>
          </a:prstGeom>
        </p:spPr>
        <p:txBody>
          <a:bodyPr/>
          <a:lstStyle/>
          <a:p>
            <a:pPr>
              <a:defRPr/>
            </a:pPr>
            <a:fld id="{AD480F26-910A-4BEF-8B05-07055F3A227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0187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5"/>
          <p:cNvSpPr>
            <a:spLocks noGrp="1"/>
          </p:cNvSpPr>
          <p:nvPr>
            <p:ph type="ftr" sz="quarter" idx="10"/>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t>Chickering &amp; Gamson. (1987).  http://learningcommons.evergreen.edu/pdf/fall1987.pdf </a:t>
            </a:r>
            <a:endParaRPr lang="en-US" dirty="0"/>
          </a:p>
        </p:txBody>
      </p:sp>
      <p:sp>
        <p:nvSpPr>
          <p:cNvPr id="10"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pPr>
                <a:defRPr/>
              </a:pPr>
              <a:t>‹#›</a:t>
            </a:fld>
            <a:endParaRPr lang="en-US"/>
          </a:p>
        </p:txBody>
      </p:sp>
    </p:spTree>
    <p:extLst>
      <p:ext uri="{BB962C8B-B14F-4D97-AF65-F5344CB8AC3E}">
        <p14:creationId xmlns:p14="http://schemas.microsoft.com/office/powerpoint/2010/main" val="4044211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342900">
              <a:defRPr/>
            </a:lvl1pPr>
          </a:lstStyle>
          <a:p>
            <a:pPr>
              <a:defRPr/>
            </a:pPr>
            <a:endParaRPr lang="en-US"/>
          </a:p>
        </p:txBody>
      </p:sp>
      <p:sp>
        <p:nvSpPr>
          <p:cNvPr id="5" name="Footer Placeholder 4"/>
          <p:cNvSpPr>
            <a:spLocks noGrp="1"/>
          </p:cNvSpPr>
          <p:nvPr>
            <p:ph type="ftr" sz="quarter" idx="11"/>
          </p:nvPr>
        </p:nvSpPr>
        <p:spPr/>
        <p:txBody>
          <a:bodyPr/>
          <a:lstStyle>
            <a:lvl1pPr defTabSz="342900">
              <a:defRPr/>
            </a:lvl1pPr>
          </a:lstStyle>
          <a:p>
            <a:pPr>
              <a:defRPr/>
            </a:pPr>
            <a:endParaRPr lang="en-US"/>
          </a:p>
        </p:txBody>
      </p:sp>
      <p:sp>
        <p:nvSpPr>
          <p:cNvPr id="6" name="Slide Number Placeholder 5"/>
          <p:cNvSpPr>
            <a:spLocks noGrp="1"/>
          </p:cNvSpPr>
          <p:nvPr>
            <p:ph type="sldNum" sz="quarter" idx="12"/>
          </p:nvPr>
        </p:nvSpPr>
        <p:spPr/>
        <p:txBody>
          <a:bodyPr/>
          <a:lstStyle>
            <a:lvl1pPr defTabSz="342900">
              <a:defRPr/>
            </a:lvl1pPr>
          </a:lstStyle>
          <a:p>
            <a:pPr>
              <a:defRPr/>
            </a:pPr>
            <a:fld id="{32A4DE18-01EC-4E66-8BE6-C23D7B0B328C}" type="slidenum">
              <a:rPr lang="en-US"/>
              <a:pPr>
                <a:defRPr/>
              </a:pPr>
              <a:t>‹#›</a:t>
            </a:fld>
            <a:endParaRPr lang="en-US"/>
          </a:p>
        </p:txBody>
      </p:sp>
    </p:spTree>
    <p:extLst>
      <p:ext uri="{BB962C8B-B14F-4D97-AF65-F5344CB8AC3E}">
        <p14:creationId xmlns:p14="http://schemas.microsoft.com/office/powerpoint/2010/main" val="3300021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381000"/>
            <a:ext cx="7543800" cy="2136648"/>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cxnSp>
        <p:nvCxnSpPr>
          <p:cNvPr id="9" name="Straight Connector 8"/>
          <p:cNvCxnSpPr/>
          <p:nvPr/>
        </p:nvCxnSpPr>
        <p:spPr>
          <a:xfrm>
            <a:off x="960120" y="25146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660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388534"/>
            <a:ext cx="8229600" cy="48598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3"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20557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599"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2209800"/>
            <a:ext cx="8229600" cy="4038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endParaRPr lang="en-US" dirty="0">
              <a:solidFill>
                <a:prstClr val="white"/>
              </a:solidFill>
            </a:endParaRPr>
          </a:p>
        </p:txBody>
      </p:sp>
      <p:sp>
        <p:nvSpPr>
          <p:cNvPr id="13"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01722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388534"/>
            <a:ext cx="8229600" cy="48598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t>Chickering &amp; Gamson. (1987).  http://learningcommons.evergreen.edu/pdf/fall1987.pdf </a:t>
            </a:r>
            <a:endParaRPr lang="en-US" dirty="0"/>
          </a:p>
        </p:txBody>
      </p:sp>
      <p:sp>
        <p:nvSpPr>
          <p:cNvPr id="13"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pPr>
                <a:defRPr/>
              </a:pPr>
              <a:t>‹#›</a:t>
            </a:fld>
            <a:endParaRPr lang="en-US"/>
          </a:p>
        </p:txBody>
      </p:sp>
    </p:spTree>
    <p:extLst>
      <p:ext uri="{BB962C8B-B14F-4D97-AF65-F5344CB8AC3E}">
        <p14:creationId xmlns:p14="http://schemas.microsoft.com/office/powerpoint/2010/main" val="3432973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2746248"/>
          </a:xfrm>
        </p:spPr>
        <p:txBody>
          <a:bodyPr anchor="b" anchorCtr="0">
            <a:normAutofit/>
          </a:bodyPr>
          <a:lstStyle>
            <a:lvl1pPr>
              <a:lnSpc>
                <a:spcPct val="85000"/>
              </a:lnSpc>
              <a:defRPr sz="54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3657600"/>
            <a:ext cx="7543800" cy="2285999"/>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9" name="Straight Connector 8"/>
          <p:cNvCxnSpPr/>
          <p:nvPr/>
        </p:nvCxnSpPr>
        <p:spPr>
          <a:xfrm>
            <a:off x="960120" y="3581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2"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534374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5"/>
            <a:ext cx="7543800" cy="856395"/>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22960" y="1371600"/>
            <a:ext cx="3703320" cy="44974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371600"/>
            <a:ext cx="3703320" cy="449749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0"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690089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5"/>
            <a:ext cx="7543800" cy="85639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310958"/>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047240"/>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310958"/>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047240"/>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5"/>
          <p:cNvSpPr>
            <a:spLocks noGrp="1"/>
          </p:cNvSpPr>
          <p:nvPr>
            <p:ph type="ftr" sz="quarter" idx="10"/>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2" name="Slide Number Placeholder 6"/>
          <p:cNvSpPr>
            <a:spLocks noGrp="1"/>
          </p:cNvSpPr>
          <p:nvPr>
            <p:ph type="sldNum" sz="quarter" idx="11"/>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89886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7"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777627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p:cNvSpPr/>
          <p:nvPr userDrawn="1"/>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
        <p:nvSpPr>
          <p:cNvPr id="12" name="Title 1"/>
          <p:cNvSpPr>
            <a:spLocks noGrp="1"/>
          </p:cNvSpPr>
          <p:nvPr>
            <p:ph type="title"/>
          </p:nvPr>
        </p:nvSpPr>
        <p:spPr>
          <a:xfrm>
            <a:off x="457200" y="152400"/>
            <a:ext cx="8229599" cy="1676400"/>
          </a:xfrm>
        </p:spPr>
        <p:txBody>
          <a:bodyPr/>
          <a:lstStyle/>
          <a:p>
            <a:r>
              <a:rPr lang="en-US" dirty="0" smtClean="0"/>
              <a:t>Click to edit Master title style</a:t>
            </a:r>
            <a:endParaRPr lang="en-US" dirty="0"/>
          </a:p>
        </p:txBody>
      </p:sp>
      <p:sp>
        <p:nvSpPr>
          <p:cNvPr id="13" name="Content Placeholder 2"/>
          <p:cNvSpPr>
            <a:spLocks noGrp="1"/>
          </p:cNvSpPr>
          <p:nvPr>
            <p:ph idx="1"/>
          </p:nvPr>
        </p:nvSpPr>
        <p:spPr>
          <a:xfrm>
            <a:off x="457200" y="1981200"/>
            <a:ext cx="8229600" cy="4267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4" name="Straight Connector 13"/>
          <p:cNvCxnSpPr/>
          <p:nvPr userDrawn="1"/>
        </p:nvCxnSpPr>
        <p:spPr>
          <a:xfrm>
            <a:off x="457200" y="1828800"/>
            <a:ext cx="8226974" cy="1523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600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userDrawn="1"/>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1"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458433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 name="Rectangle 4"/>
          <p:cNvSpPr/>
          <p:nvPr userDrawn="1"/>
        </p:nvSpPr>
        <p:spPr>
          <a:xfrm>
            <a:off x="2382" y="6083808"/>
            <a:ext cx="9141619" cy="7741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019800"/>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
        <p:nvSpPr>
          <p:cNvPr id="7" name="Title Placeholder 1"/>
          <p:cNvSpPr>
            <a:spLocks noGrp="1"/>
          </p:cNvSpPr>
          <p:nvPr>
            <p:ph type="title"/>
          </p:nvPr>
        </p:nvSpPr>
        <p:spPr>
          <a:xfrm>
            <a:off x="457200" y="152400"/>
            <a:ext cx="8229599" cy="975361"/>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cxnSp>
        <p:nvCxnSpPr>
          <p:cNvPr id="8" name="Straight Connector 7"/>
          <p:cNvCxnSpPr/>
          <p:nvPr userDrawn="1"/>
        </p:nvCxnSpPr>
        <p:spPr>
          <a:xfrm>
            <a:off x="457200" y="1127761"/>
            <a:ext cx="8226974" cy="1523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620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7700155" y="6458428"/>
            <a:ext cx="992908" cy="365125"/>
          </a:xfrm>
          <a:prstGeom prst="rect">
            <a:avLst/>
          </a:prstGeom>
        </p:spPr>
        <p:txBody>
          <a:bodyPr/>
          <a:lstStyle>
            <a:lvl1pPr>
              <a:defRPr>
                <a:solidFill>
                  <a:schemeClr val="tx2"/>
                </a:solidFill>
              </a:defRPr>
            </a:lvl1pPr>
          </a:lstStyle>
          <a:p>
            <a:pPr>
              <a:defRPr/>
            </a:pPr>
            <a:fld id="{0090B9B4-98A0-4B8F-9FEE-3AA80C8F23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0264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7700155" y="6458428"/>
            <a:ext cx="992908" cy="365125"/>
          </a:xfrm>
          <a:prstGeom prst="rect">
            <a:avLst/>
          </a:prstGeom>
        </p:spPr>
        <p:txBody>
          <a:bodyPr/>
          <a:lstStyle/>
          <a:p>
            <a:pPr>
              <a:defRPr/>
            </a:pPr>
            <a:fld id="{0A0600A6-C7B4-48E4-A19D-595792C40A6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8047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7700155" y="6458428"/>
            <a:ext cx="992908" cy="365125"/>
          </a:xfrm>
          <a:prstGeom prst="rect">
            <a:avLst/>
          </a:prstGeom>
        </p:spPr>
        <p:txBody>
          <a:bodyPr/>
          <a:lstStyle/>
          <a:p>
            <a:pPr>
              <a:defRPr/>
            </a:pPr>
            <a:fld id="{B3B34DAE-B99D-49BC-B584-E90BC5FFE4E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8420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599"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2209800"/>
            <a:ext cx="8229600" cy="4038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endParaRPr lang="en-US" dirty="0"/>
          </a:p>
        </p:txBody>
      </p:sp>
      <p:sp>
        <p:nvSpPr>
          <p:cNvPr id="13"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pPr>
                <a:defRPr/>
              </a:pPr>
              <a:t>‹#›</a:t>
            </a:fld>
            <a:endParaRPr lang="en-US"/>
          </a:p>
        </p:txBody>
      </p:sp>
    </p:spTree>
    <p:extLst>
      <p:ext uri="{BB962C8B-B14F-4D97-AF65-F5344CB8AC3E}">
        <p14:creationId xmlns:p14="http://schemas.microsoft.com/office/powerpoint/2010/main" val="1639932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7700155" y="6458428"/>
            <a:ext cx="992908" cy="365125"/>
          </a:xfrm>
          <a:prstGeom prst="rect">
            <a:avLst/>
          </a:prstGeom>
        </p:spPr>
        <p:txBody>
          <a:bodyPr/>
          <a:lstStyle/>
          <a:p>
            <a:pPr>
              <a:defRPr/>
            </a:pPr>
            <a:fld id="{AD480F26-910A-4BEF-8B05-07055F3A227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0076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5"/>
          <p:cNvSpPr>
            <a:spLocks noGrp="1"/>
          </p:cNvSpPr>
          <p:nvPr>
            <p:ph type="ftr" sz="quarter" idx="10"/>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0"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07108503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3340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9"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18504272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342900">
              <a:defRPr/>
            </a:lvl1p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lvl1pPr defTabSz="342900">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defTabSz="342900">
              <a:defRPr/>
            </a:lvl1pPr>
          </a:lstStyle>
          <a:p>
            <a:pPr>
              <a:defRPr/>
            </a:pPr>
            <a:fld id="{32A4DE18-01EC-4E66-8BE6-C23D7B0B328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45042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fld id="{82B7739A-DD55-46BB-82A4-FABEF272FECE}" type="slidenum">
              <a:rPr lang="en-US">
                <a:solidFill>
                  <a:srgbClr val="000000"/>
                </a:solidFill>
              </a:rPr>
              <a:pPr>
                <a:defRPr/>
              </a:pPr>
              <a:t>‹#›</a:t>
            </a:fld>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22546F-B68E-4039-92F1-BE963761F1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899948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fld id="{8834FE8E-6F5F-4DD9-BB10-0DA0B20F41C1}" type="slidenum">
              <a:rPr lang="en-US">
                <a:solidFill>
                  <a:srgbClr val="000000"/>
                </a:solidFill>
              </a:rPr>
              <a:pPr>
                <a:defRPr/>
              </a:pPr>
              <a:t>‹#›</a:t>
            </a:fld>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D147D23-41D1-4BF8-AA50-84CC28149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342155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white"/>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fld id="{34E6D8CE-B37F-4E4C-9245-DFDB044FFB57}" type="slidenum">
              <a:rPr lang="en-US">
                <a:solidFill>
                  <a:prstClr val="white"/>
                </a:solidFill>
              </a:rPr>
              <a:pPr/>
              <a:t>‹#›</a:t>
            </a:fld>
            <a:endParaRPr lang="en-US">
              <a:solidFill>
                <a:prstClr val="white"/>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9335E84-C18C-4D5D-8BEA-A93F1EDFF814}"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79976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381000"/>
            <a:ext cx="7543800" cy="2136648"/>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cxnSp>
        <p:nvCxnSpPr>
          <p:cNvPr id="9" name="Straight Connector 8"/>
          <p:cNvCxnSpPr/>
          <p:nvPr/>
        </p:nvCxnSpPr>
        <p:spPr>
          <a:xfrm>
            <a:off x="960120" y="25146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980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388534"/>
            <a:ext cx="8229600" cy="48598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3"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528704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599"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2209800"/>
            <a:ext cx="8229600" cy="4038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endParaRPr lang="en-US" dirty="0">
              <a:solidFill>
                <a:prstClr val="white"/>
              </a:solidFill>
            </a:endParaRPr>
          </a:p>
        </p:txBody>
      </p:sp>
      <p:sp>
        <p:nvSpPr>
          <p:cNvPr id="13"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1511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2746248"/>
          </a:xfrm>
        </p:spPr>
        <p:txBody>
          <a:bodyPr anchor="b" anchorCtr="0">
            <a:normAutofit/>
          </a:bodyPr>
          <a:lstStyle>
            <a:lvl1pPr>
              <a:lnSpc>
                <a:spcPct val="85000"/>
              </a:lnSpc>
              <a:defRPr sz="54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3657600"/>
            <a:ext cx="7543800" cy="2285999"/>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9" name="Straight Connector 8"/>
          <p:cNvCxnSpPr/>
          <p:nvPr/>
        </p:nvCxnSpPr>
        <p:spPr>
          <a:xfrm>
            <a:off x="960120" y="3581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t>Chickering &amp; Gamson. (1987).  http://learningcommons.evergreen.edu/pdf/fall1987.pdf </a:t>
            </a:r>
            <a:endParaRPr lang="en-US" dirty="0"/>
          </a:p>
        </p:txBody>
      </p:sp>
      <p:sp>
        <p:nvSpPr>
          <p:cNvPr id="12"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pPr>
                <a:defRPr/>
              </a:pPr>
              <a:t>‹#›</a:t>
            </a:fld>
            <a:endParaRPr lang="en-US"/>
          </a:p>
        </p:txBody>
      </p:sp>
    </p:spTree>
    <p:extLst>
      <p:ext uri="{BB962C8B-B14F-4D97-AF65-F5344CB8AC3E}">
        <p14:creationId xmlns:p14="http://schemas.microsoft.com/office/powerpoint/2010/main" val="25660734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2746248"/>
          </a:xfrm>
        </p:spPr>
        <p:txBody>
          <a:bodyPr anchor="b" anchorCtr="0">
            <a:normAutofit/>
          </a:bodyPr>
          <a:lstStyle>
            <a:lvl1pPr>
              <a:lnSpc>
                <a:spcPct val="85000"/>
              </a:lnSpc>
              <a:defRPr sz="54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3657600"/>
            <a:ext cx="7543800" cy="2285999"/>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9" name="Straight Connector 8"/>
          <p:cNvCxnSpPr/>
          <p:nvPr/>
        </p:nvCxnSpPr>
        <p:spPr>
          <a:xfrm>
            <a:off x="960120" y="3581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2"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5464350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5"/>
            <a:ext cx="7543800" cy="856395"/>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22960" y="1371600"/>
            <a:ext cx="3703320" cy="44974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371600"/>
            <a:ext cx="3703320" cy="449749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0"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30655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5"/>
            <a:ext cx="7543800" cy="85639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310958"/>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047240"/>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310958"/>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047240"/>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5"/>
          <p:cNvSpPr>
            <a:spLocks noGrp="1"/>
          </p:cNvSpPr>
          <p:nvPr>
            <p:ph type="ftr" sz="quarter" idx="10"/>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2" name="Slide Number Placeholder 6"/>
          <p:cNvSpPr>
            <a:spLocks noGrp="1"/>
          </p:cNvSpPr>
          <p:nvPr>
            <p:ph type="sldNum" sz="quarter" idx="11"/>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16366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7"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938207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p:cNvSpPr/>
          <p:nvPr userDrawn="1"/>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
        <p:nvSpPr>
          <p:cNvPr id="12" name="Title 1"/>
          <p:cNvSpPr>
            <a:spLocks noGrp="1"/>
          </p:cNvSpPr>
          <p:nvPr>
            <p:ph type="title"/>
          </p:nvPr>
        </p:nvSpPr>
        <p:spPr>
          <a:xfrm>
            <a:off x="457200" y="152400"/>
            <a:ext cx="8229599" cy="1676400"/>
          </a:xfrm>
        </p:spPr>
        <p:txBody>
          <a:bodyPr/>
          <a:lstStyle/>
          <a:p>
            <a:r>
              <a:rPr lang="en-US" dirty="0" smtClean="0"/>
              <a:t>Click to edit Master title style</a:t>
            </a:r>
            <a:endParaRPr lang="en-US" dirty="0"/>
          </a:p>
        </p:txBody>
      </p:sp>
      <p:sp>
        <p:nvSpPr>
          <p:cNvPr id="13" name="Content Placeholder 2"/>
          <p:cNvSpPr>
            <a:spLocks noGrp="1"/>
          </p:cNvSpPr>
          <p:nvPr>
            <p:ph idx="1"/>
          </p:nvPr>
        </p:nvSpPr>
        <p:spPr>
          <a:xfrm>
            <a:off x="457200" y="1981200"/>
            <a:ext cx="8229600" cy="4267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4" name="Straight Connector 13"/>
          <p:cNvCxnSpPr/>
          <p:nvPr userDrawn="1"/>
        </p:nvCxnSpPr>
        <p:spPr>
          <a:xfrm>
            <a:off x="457200" y="1828800"/>
            <a:ext cx="8226974" cy="1523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355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userDrawn="1"/>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1"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132343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 name="Rectangle 4"/>
          <p:cNvSpPr/>
          <p:nvPr userDrawn="1"/>
        </p:nvSpPr>
        <p:spPr>
          <a:xfrm>
            <a:off x="2382" y="6083808"/>
            <a:ext cx="9141619" cy="7741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019800"/>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
        <p:nvSpPr>
          <p:cNvPr id="7" name="Title Placeholder 1"/>
          <p:cNvSpPr>
            <a:spLocks noGrp="1"/>
          </p:cNvSpPr>
          <p:nvPr>
            <p:ph type="title"/>
          </p:nvPr>
        </p:nvSpPr>
        <p:spPr>
          <a:xfrm>
            <a:off x="457200" y="152400"/>
            <a:ext cx="8229599" cy="975361"/>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cxnSp>
        <p:nvCxnSpPr>
          <p:cNvPr id="8" name="Straight Connector 7"/>
          <p:cNvCxnSpPr/>
          <p:nvPr userDrawn="1"/>
        </p:nvCxnSpPr>
        <p:spPr>
          <a:xfrm>
            <a:off x="457200" y="1127761"/>
            <a:ext cx="8226974" cy="1523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0463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7700155" y="6458428"/>
            <a:ext cx="992908" cy="365125"/>
          </a:xfrm>
          <a:prstGeom prst="rect">
            <a:avLst/>
          </a:prstGeom>
        </p:spPr>
        <p:txBody>
          <a:bodyPr/>
          <a:lstStyle>
            <a:lvl1pPr>
              <a:defRPr>
                <a:solidFill>
                  <a:schemeClr val="tx2"/>
                </a:solidFill>
              </a:defRPr>
            </a:lvl1pPr>
          </a:lstStyle>
          <a:p>
            <a:pPr>
              <a:defRPr/>
            </a:pPr>
            <a:fld id="{0090B9B4-98A0-4B8F-9FEE-3AA80C8F23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559145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7700155" y="6458428"/>
            <a:ext cx="992908" cy="365125"/>
          </a:xfrm>
          <a:prstGeom prst="rect">
            <a:avLst/>
          </a:prstGeom>
        </p:spPr>
        <p:txBody>
          <a:bodyPr/>
          <a:lstStyle/>
          <a:p>
            <a:pPr>
              <a:defRPr/>
            </a:pPr>
            <a:fld id="{0A0600A6-C7B4-48E4-A19D-595792C40A6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431546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7700155" y="6458428"/>
            <a:ext cx="992908" cy="365125"/>
          </a:xfrm>
          <a:prstGeom prst="rect">
            <a:avLst/>
          </a:prstGeom>
        </p:spPr>
        <p:txBody>
          <a:bodyPr/>
          <a:lstStyle/>
          <a:p>
            <a:pPr>
              <a:defRPr/>
            </a:pPr>
            <a:fld id="{B3B34DAE-B99D-49BC-B584-E90BC5FFE4E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9370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5"/>
            <a:ext cx="7543800" cy="856395"/>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22960" y="1371600"/>
            <a:ext cx="3703320" cy="44974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371600"/>
            <a:ext cx="3703320" cy="449749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t>Chickering &amp; Gamson. (1987).  http://learningcommons.evergreen.edu/pdf/fall1987.pdf </a:t>
            </a:r>
            <a:endParaRPr lang="en-US" dirty="0"/>
          </a:p>
        </p:txBody>
      </p:sp>
      <p:sp>
        <p:nvSpPr>
          <p:cNvPr id="10"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pPr>
                <a:defRPr/>
              </a:pPr>
              <a:t>‹#›</a:t>
            </a:fld>
            <a:endParaRPr lang="en-US"/>
          </a:p>
        </p:txBody>
      </p:sp>
    </p:spTree>
    <p:extLst>
      <p:ext uri="{BB962C8B-B14F-4D97-AF65-F5344CB8AC3E}">
        <p14:creationId xmlns:p14="http://schemas.microsoft.com/office/powerpoint/2010/main" val="3012483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7700155" y="6458428"/>
            <a:ext cx="992908" cy="365125"/>
          </a:xfrm>
          <a:prstGeom prst="rect">
            <a:avLst/>
          </a:prstGeom>
        </p:spPr>
        <p:txBody>
          <a:bodyPr/>
          <a:lstStyle/>
          <a:p>
            <a:pPr>
              <a:defRPr/>
            </a:pPr>
            <a:fld id="{AD480F26-910A-4BEF-8B05-07055F3A227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41900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5"/>
          <p:cNvSpPr>
            <a:spLocks noGrp="1"/>
          </p:cNvSpPr>
          <p:nvPr>
            <p:ph type="ftr" sz="quarter" idx="10"/>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0"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32899282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3340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9"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2512171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342900">
              <a:defRPr/>
            </a:lvl1p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lvl1pPr defTabSz="342900">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defTabSz="342900">
              <a:defRPr/>
            </a:lvl1pPr>
          </a:lstStyle>
          <a:p>
            <a:pPr>
              <a:defRPr/>
            </a:pPr>
            <a:fld id="{32A4DE18-01EC-4E66-8BE6-C23D7B0B328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5684764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fld id="{82B7739A-DD55-46BB-82A4-FABEF272FECE}" type="slidenum">
              <a:rPr lang="en-US">
                <a:solidFill>
                  <a:srgbClr val="000000"/>
                </a:solidFill>
              </a:rPr>
              <a:pPr>
                <a:defRPr/>
              </a:pPr>
              <a:t>‹#›</a:t>
            </a:fld>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22546F-B68E-4039-92F1-BE963761F1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248723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fld id="{8834FE8E-6F5F-4DD9-BB10-0DA0B20F41C1}" type="slidenum">
              <a:rPr lang="en-US">
                <a:solidFill>
                  <a:srgbClr val="000000"/>
                </a:solidFill>
              </a:rPr>
              <a:pPr>
                <a:defRPr/>
              </a:pPr>
              <a:t>‹#›</a:t>
            </a:fld>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D147D23-41D1-4BF8-AA50-84CC28149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143096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white"/>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fld id="{34E6D8CE-B37F-4E4C-9245-DFDB044FFB57}" type="slidenum">
              <a:rPr lang="en-US">
                <a:solidFill>
                  <a:prstClr val="white"/>
                </a:solidFill>
              </a:rPr>
              <a:pPr/>
              <a:t>‹#›</a:t>
            </a:fld>
            <a:endParaRPr lang="en-US">
              <a:solidFill>
                <a:prstClr val="white"/>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9335E84-C18C-4D5D-8BEA-A93F1EDFF814}"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671843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381000"/>
            <a:ext cx="7543800" cy="2136648"/>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cxnSp>
        <p:nvCxnSpPr>
          <p:cNvPr id="9" name="Straight Connector 8"/>
          <p:cNvCxnSpPr/>
          <p:nvPr/>
        </p:nvCxnSpPr>
        <p:spPr>
          <a:xfrm>
            <a:off x="960120" y="25146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5747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388534"/>
            <a:ext cx="8229600" cy="48598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3"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7052321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599"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2209800"/>
            <a:ext cx="8229600" cy="4038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endParaRPr lang="en-US" dirty="0">
              <a:solidFill>
                <a:prstClr val="white"/>
              </a:solidFill>
            </a:endParaRPr>
          </a:p>
        </p:txBody>
      </p:sp>
      <p:sp>
        <p:nvSpPr>
          <p:cNvPr id="13"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97174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5"/>
            <a:ext cx="7543800" cy="85639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310958"/>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047240"/>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310958"/>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047240"/>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5"/>
          <p:cNvSpPr>
            <a:spLocks noGrp="1"/>
          </p:cNvSpPr>
          <p:nvPr>
            <p:ph type="ftr" sz="quarter" idx="10"/>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t>Chickering &amp; Gamson. (1987).  http://learningcommons.evergreen.edu/pdf/fall1987.pdf </a:t>
            </a:r>
            <a:endParaRPr lang="en-US" dirty="0"/>
          </a:p>
        </p:txBody>
      </p:sp>
      <p:sp>
        <p:nvSpPr>
          <p:cNvPr id="12" name="Slide Number Placeholder 6"/>
          <p:cNvSpPr>
            <a:spLocks noGrp="1"/>
          </p:cNvSpPr>
          <p:nvPr>
            <p:ph type="sldNum" sz="quarter" idx="11"/>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pPr>
                <a:defRPr/>
              </a:pPr>
              <a:t>‹#›</a:t>
            </a:fld>
            <a:endParaRPr lang="en-US"/>
          </a:p>
        </p:txBody>
      </p:sp>
    </p:spTree>
    <p:extLst>
      <p:ext uri="{BB962C8B-B14F-4D97-AF65-F5344CB8AC3E}">
        <p14:creationId xmlns:p14="http://schemas.microsoft.com/office/powerpoint/2010/main" val="8854887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2746248"/>
          </a:xfrm>
        </p:spPr>
        <p:txBody>
          <a:bodyPr anchor="b" anchorCtr="0">
            <a:normAutofit/>
          </a:bodyPr>
          <a:lstStyle>
            <a:lvl1pPr>
              <a:lnSpc>
                <a:spcPct val="85000"/>
              </a:lnSpc>
              <a:defRPr sz="54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3657600"/>
            <a:ext cx="7543800" cy="2285999"/>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9" name="Straight Connector 8"/>
          <p:cNvCxnSpPr/>
          <p:nvPr/>
        </p:nvCxnSpPr>
        <p:spPr>
          <a:xfrm>
            <a:off x="960120" y="3581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2"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703293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5"/>
            <a:ext cx="7543800" cy="856395"/>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22960" y="1371600"/>
            <a:ext cx="3703320" cy="44974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371600"/>
            <a:ext cx="3703320" cy="449749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0"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63163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5"/>
            <a:ext cx="7543800" cy="85639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310958"/>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047240"/>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310958"/>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047240"/>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5"/>
          <p:cNvSpPr>
            <a:spLocks noGrp="1"/>
          </p:cNvSpPr>
          <p:nvPr>
            <p:ph type="ftr" sz="quarter" idx="10"/>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2" name="Slide Number Placeholder 6"/>
          <p:cNvSpPr>
            <a:spLocks noGrp="1"/>
          </p:cNvSpPr>
          <p:nvPr>
            <p:ph type="sldNum" sz="quarter" idx="11"/>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4980681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7"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8436652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p:cNvSpPr/>
          <p:nvPr userDrawn="1"/>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
        <p:nvSpPr>
          <p:cNvPr id="12" name="Title 1"/>
          <p:cNvSpPr>
            <a:spLocks noGrp="1"/>
          </p:cNvSpPr>
          <p:nvPr>
            <p:ph type="title"/>
          </p:nvPr>
        </p:nvSpPr>
        <p:spPr>
          <a:xfrm>
            <a:off x="457200" y="152400"/>
            <a:ext cx="8229599" cy="1676400"/>
          </a:xfrm>
        </p:spPr>
        <p:txBody>
          <a:bodyPr/>
          <a:lstStyle/>
          <a:p>
            <a:r>
              <a:rPr lang="en-US" dirty="0" smtClean="0"/>
              <a:t>Click to edit Master title style</a:t>
            </a:r>
            <a:endParaRPr lang="en-US" dirty="0"/>
          </a:p>
        </p:txBody>
      </p:sp>
      <p:sp>
        <p:nvSpPr>
          <p:cNvPr id="13" name="Content Placeholder 2"/>
          <p:cNvSpPr>
            <a:spLocks noGrp="1"/>
          </p:cNvSpPr>
          <p:nvPr>
            <p:ph idx="1"/>
          </p:nvPr>
        </p:nvSpPr>
        <p:spPr>
          <a:xfrm>
            <a:off x="457200" y="1981200"/>
            <a:ext cx="8229600" cy="4267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4" name="Straight Connector 13"/>
          <p:cNvCxnSpPr/>
          <p:nvPr userDrawn="1"/>
        </p:nvCxnSpPr>
        <p:spPr>
          <a:xfrm>
            <a:off x="457200" y="1828800"/>
            <a:ext cx="8226974" cy="1523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387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userDrawn="1"/>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1"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0201195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 name="Rectangle 4"/>
          <p:cNvSpPr/>
          <p:nvPr userDrawn="1"/>
        </p:nvSpPr>
        <p:spPr>
          <a:xfrm>
            <a:off x="2382" y="6083808"/>
            <a:ext cx="9141619" cy="7741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019800"/>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
        <p:nvSpPr>
          <p:cNvPr id="7" name="Title Placeholder 1"/>
          <p:cNvSpPr>
            <a:spLocks noGrp="1"/>
          </p:cNvSpPr>
          <p:nvPr>
            <p:ph type="title"/>
          </p:nvPr>
        </p:nvSpPr>
        <p:spPr>
          <a:xfrm>
            <a:off x="457200" y="152400"/>
            <a:ext cx="8229599" cy="975361"/>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cxnSp>
        <p:nvCxnSpPr>
          <p:cNvPr id="8" name="Straight Connector 7"/>
          <p:cNvCxnSpPr/>
          <p:nvPr userDrawn="1"/>
        </p:nvCxnSpPr>
        <p:spPr>
          <a:xfrm>
            <a:off x="457200" y="1127761"/>
            <a:ext cx="8226974" cy="1523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4444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7700155" y="6458428"/>
            <a:ext cx="992908" cy="365125"/>
          </a:xfrm>
          <a:prstGeom prst="rect">
            <a:avLst/>
          </a:prstGeom>
        </p:spPr>
        <p:txBody>
          <a:bodyPr/>
          <a:lstStyle>
            <a:lvl1pPr>
              <a:defRPr>
                <a:solidFill>
                  <a:schemeClr val="tx2"/>
                </a:solidFill>
              </a:defRPr>
            </a:lvl1pPr>
          </a:lstStyle>
          <a:p>
            <a:pPr>
              <a:defRPr/>
            </a:pPr>
            <a:fld id="{0090B9B4-98A0-4B8F-9FEE-3AA80C8F23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0957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7700155" y="6458428"/>
            <a:ext cx="992908" cy="365125"/>
          </a:xfrm>
          <a:prstGeom prst="rect">
            <a:avLst/>
          </a:prstGeom>
        </p:spPr>
        <p:txBody>
          <a:bodyPr/>
          <a:lstStyle/>
          <a:p>
            <a:pPr>
              <a:defRPr/>
            </a:pPr>
            <a:fld id="{0A0600A6-C7B4-48E4-A19D-595792C40A6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6517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7700155" y="6458428"/>
            <a:ext cx="992908" cy="365125"/>
          </a:xfrm>
          <a:prstGeom prst="rect">
            <a:avLst/>
          </a:prstGeom>
        </p:spPr>
        <p:txBody>
          <a:bodyPr/>
          <a:lstStyle/>
          <a:p>
            <a:pPr>
              <a:defRPr/>
            </a:pPr>
            <a:fld id="{B3B34DAE-B99D-49BC-B584-E90BC5FFE4E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4957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t>Chickering &amp; Gamson. (1987).  http://learningcommons.evergreen.edu/pdf/fall1987.pdf </a:t>
            </a:r>
            <a:endParaRPr lang="en-US" dirty="0"/>
          </a:p>
        </p:txBody>
      </p:sp>
      <p:sp>
        <p:nvSpPr>
          <p:cNvPr id="7"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pPr>
                <a:defRPr/>
              </a:pPr>
              <a:t>‹#›</a:t>
            </a:fld>
            <a:endParaRPr lang="en-US"/>
          </a:p>
        </p:txBody>
      </p:sp>
    </p:spTree>
    <p:extLst>
      <p:ext uri="{BB962C8B-B14F-4D97-AF65-F5344CB8AC3E}">
        <p14:creationId xmlns:p14="http://schemas.microsoft.com/office/powerpoint/2010/main" val="20844156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7700155" y="6458428"/>
            <a:ext cx="992908" cy="365125"/>
          </a:xfrm>
          <a:prstGeom prst="rect">
            <a:avLst/>
          </a:prstGeom>
        </p:spPr>
        <p:txBody>
          <a:bodyPr/>
          <a:lstStyle/>
          <a:p>
            <a:pPr>
              <a:defRPr/>
            </a:pPr>
            <a:fld id="{AD480F26-910A-4BEF-8B05-07055F3A227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64976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5"/>
          <p:cNvSpPr>
            <a:spLocks noGrp="1"/>
          </p:cNvSpPr>
          <p:nvPr>
            <p:ph type="ftr" sz="quarter" idx="10"/>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0"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50187716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3340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9"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60013966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342900">
              <a:defRPr/>
            </a:lvl1p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lvl1pPr defTabSz="342900">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defTabSz="342900">
              <a:defRPr/>
            </a:lvl1pPr>
          </a:lstStyle>
          <a:p>
            <a:pPr>
              <a:defRPr/>
            </a:pPr>
            <a:fld id="{32A4DE18-01EC-4E66-8BE6-C23D7B0B328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1621850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fld id="{82B7739A-DD55-46BB-82A4-FABEF272FECE}" type="slidenum">
              <a:rPr lang="en-US">
                <a:solidFill>
                  <a:srgbClr val="000000"/>
                </a:solidFill>
              </a:rPr>
              <a:pPr>
                <a:defRPr/>
              </a:pPr>
              <a:t>‹#›</a:t>
            </a:fld>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22546F-B68E-4039-92F1-BE963761F1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4140734"/>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fld id="{8834FE8E-6F5F-4DD9-BB10-0DA0B20F41C1}" type="slidenum">
              <a:rPr lang="en-US">
                <a:solidFill>
                  <a:srgbClr val="000000"/>
                </a:solidFill>
              </a:rPr>
              <a:pPr>
                <a:defRPr/>
              </a:pPr>
              <a:t>‹#›</a:t>
            </a:fld>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D147D23-41D1-4BF8-AA50-84CC28149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780687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white"/>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fld id="{34E6D8CE-B37F-4E4C-9245-DFDB044FFB57}" type="slidenum">
              <a:rPr lang="en-US">
                <a:solidFill>
                  <a:prstClr val="white"/>
                </a:solidFill>
              </a:rPr>
              <a:pPr/>
              <a:t>‹#›</a:t>
            </a:fld>
            <a:endParaRPr lang="en-US">
              <a:solidFill>
                <a:prstClr val="white"/>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9335E84-C18C-4D5D-8BEA-A93F1EDFF814}"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669895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34A3D4-3A04-4F91-B2A7-F9906CC838CB}" type="datetimeFigureOut">
              <a:rPr lang="en-US" smtClean="0">
                <a:solidFill>
                  <a:prstClr val="black">
                    <a:tint val="75000"/>
                  </a:prstClr>
                </a:solidFill>
              </a:rPr>
              <a:pPr/>
              <a:t>11/13/2015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38F6A8-44D1-4963-B11F-0D117B4EB9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7065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34A3D4-3A04-4F91-B2A7-F9906CC838CB}" type="datetimeFigureOut">
              <a:rPr lang="en-US" smtClean="0">
                <a:solidFill>
                  <a:prstClr val="black">
                    <a:tint val="75000"/>
                  </a:prstClr>
                </a:solidFill>
              </a:rPr>
              <a:pPr/>
              <a:t>11/13/2015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38F6A8-44D1-4963-B11F-0D117B4EB9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7902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34A3D4-3A04-4F91-B2A7-F9906CC838CB}" type="datetimeFigureOut">
              <a:rPr lang="en-US" smtClean="0">
                <a:solidFill>
                  <a:prstClr val="black">
                    <a:tint val="75000"/>
                  </a:prstClr>
                </a:solidFill>
              </a:rPr>
              <a:pPr/>
              <a:t>11/13/2015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38F6A8-44D1-4963-B11F-0D117B4EB9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95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p:cNvSpPr/>
          <p:nvPr userDrawn="1"/>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t>Chickering &amp; Gamson. (1987).  http://learningcommons.evergreen.edu/pdf/fall1987.pdf </a:t>
            </a:r>
            <a:endParaRPr lang="en-US" dirty="0"/>
          </a:p>
        </p:txBody>
      </p:sp>
      <p:sp>
        <p:nvSpPr>
          <p:cNvPr id="11"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pPr>
                <a:defRPr/>
              </a:pPr>
              <a:t>‹#›</a:t>
            </a:fld>
            <a:endParaRPr lang="en-US"/>
          </a:p>
        </p:txBody>
      </p:sp>
      <p:sp>
        <p:nvSpPr>
          <p:cNvPr id="12" name="Title 1"/>
          <p:cNvSpPr>
            <a:spLocks noGrp="1"/>
          </p:cNvSpPr>
          <p:nvPr>
            <p:ph type="title"/>
          </p:nvPr>
        </p:nvSpPr>
        <p:spPr>
          <a:xfrm>
            <a:off x="457200" y="152400"/>
            <a:ext cx="8229599" cy="1676400"/>
          </a:xfrm>
        </p:spPr>
        <p:txBody>
          <a:bodyPr/>
          <a:lstStyle/>
          <a:p>
            <a:r>
              <a:rPr lang="en-US" dirty="0" smtClean="0"/>
              <a:t>Click to edit Master title style</a:t>
            </a:r>
            <a:endParaRPr lang="en-US" dirty="0"/>
          </a:p>
        </p:txBody>
      </p:sp>
      <p:sp>
        <p:nvSpPr>
          <p:cNvPr id="13" name="Content Placeholder 2"/>
          <p:cNvSpPr>
            <a:spLocks noGrp="1"/>
          </p:cNvSpPr>
          <p:nvPr>
            <p:ph idx="1"/>
          </p:nvPr>
        </p:nvSpPr>
        <p:spPr>
          <a:xfrm>
            <a:off x="457200" y="1981200"/>
            <a:ext cx="8229600" cy="4267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4" name="Straight Connector 13"/>
          <p:cNvCxnSpPr/>
          <p:nvPr userDrawn="1"/>
        </p:nvCxnSpPr>
        <p:spPr>
          <a:xfrm>
            <a:off x="457200" y="1828800"/>
            <a:ext cx="8226974" cy="1523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3902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34A3D4-3A04-4F91-B2A7-F9906CC838CB}" type="datetimeFigureOut">
              <a:rPr lang="en-US" smtClean="0">
                <a:solidFill>
                  <a:prstClr val="black">
                    <a:tint val="75000"/>
                  </a:prstClr>
                </a:solidFill>
              </a:rPr>
              <a:pPr/>
              <a:t>11/13/2015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38F6A8-44D1-4963-B11F-0D117B4EB9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8219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34A3D4-3A04-4F91-B2A7-F9906CC838CB}" type="datetimeFigureOut">
              <a:rPr lang="en-US" smtClean="0">
                <a:solidFill>
                  <a:prstClr val="black">
                    <a:tint val="75000"/>
                  </a:prstClr>
                </a:solidFill>
              </a:rPr>
              <a:pPr/>
              <a:t>11/13/2015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38F6A8-44D1-4963-B11F-0D117B4EB9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6490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34A3D4-3A04-4F91-B2A7-F9906CC838CB}" type="datetimeFigureOut">
              <a:rPr lang="en-US" smtClean="0">
                <a:solidFill>
                  <a:prstClr val="black">
                    <a:tint val="75000"/>
                  </a:prstClr>
                </a:solidFill>
              </a:rPr>
              <a:pPr/>
              <a:t>11/13/2015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38F6A8-44D1-4963-B11F-0D117B4EB9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2145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4A3D4-3A04-4F91-B2A7-F9906CC838CB}" type="datetimeFigureOut">
              <a:rPr lang="en-US" smtClean="0">
                <a:solidFill>
                  <a:prstClr val="black">
                    <a:tint val="75000"/>
                  </a:prstClr>
                </a:solidFill>
              </a:rPr>
              <a:pPr/>
              <a:t>11/13/2015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38F6A8-44D1-4963-B11F-0D117B4EB9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7695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34A3D4-3A04-4F91-B2A7-F9906CC838CB}" type="datetimeFigureOut">
              <a:rPr lang="en-US" smtClean="0">
                <a:solidFill>
                  <a:prstClr val="black">
                    <a:tint val="75000"/>
                  </a:prstClr>
                </a:solidFill>
              </a:rPr>
              <a:pPr/>
              <a:t>11/13/2015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38F6A8-44D1-4963-B11F-0D117B4EB9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1574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34A3D4-3A04-4F91-B2A7-F9906CC838CB}" type="datetimeFigureOut">
              <a:rPr lang="en-US" smtClean="0">
                <a:solidFill>
                  <a:prstClr val="black">
                    <a:tint val="75000"/>
                  </a:prstClr>
                </a:solidFill>
              </a:rPr>
              <a:pPr/>
              <a:t>11/13/2015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38F6A8-44D1-4963-B11F-0D117B4EB9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3659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34A3D4-3A04-4F91-B2A7-F9906CC838CB}" type="datetimeFigureOut">
              <a:rPr lang="en-US" smtClean="0">
                <a:solidFill>
                  <a:prstClr val="black">
                    <a:tint val="75000"/>
                  </a:prstClr>
                </a:solidFill>
              </a:rPr>
              <a:pPr/>
              <a:t>11/13/2015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38F6A8-44D1-4963-B11F-0D117B4EB9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9093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34A3D4-3A04-4F91-B2A7-F9906CC838CB}" type="datetimeFigureOut">
              <a:rPr lang="en-US" smtClean="0">
                <a:solidFill>
                  <a:prstClr val="black">
                    <a:tint val="75000"/>
                  </a:prstClr>
                </a:solidFill>
              </a:rPr>
              <a:pPr/>
              <a:t>11/13/2015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38F6A8-44D1-4963-B11F-0D117B4EB9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0099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381000"/>
            <a:ext cx="7543800" cy="2136648"/>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cxnSp>
        <p:nvCxnSpPr>
          <p:cNvPr id="9" name="Straight Connector 8"/>
          <p:cNvCxnSpPr/>
          <p:nvPr/>
        </p:nvCxnSpPr>
        <p:spPr>
          <a:xfrm>
            <a:off x="960120" y="25146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0752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388534"/>
            <a:ext cx="8229600" cy="48598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3"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993927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userDrawn="1"/>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t>Chickering &amp; Gamson. (1987).  http://learningcommons.evergreen.edu/pdf/fall1987.pdf </a:t>
            </a:r>
            <a:endParaRPr lang="en-US" dirty="0"/>
          </a:p>
        </p:txBody>
      </p:sp>
      <p:sp>
        <p:nvSpPr>
          <p:cNvPr id="11"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pPr>
                <a:defRPr/>
              </a:pPr>
              <a:t>‹#›</a:t>
            </a:fld>
            <a:endParaRPr lang="en-US"/>
          </a:p>
        </p:txBody>
      </p:sp>
    </p:spTree>
    <p:extLst>
      <p:ext uri="{BB962C8B-B14F-4D97-AF65-F5344CB8AC3E}">
        <p14:creationId xmlns:p14="http://schemas.microsoft.com/office/powerpoint/2010/main" val="37533926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599"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2209800"/>
            <a:ext cx="8229600" cy="4038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endParaRPr lang="en-US" dirty="0">
              <a:solidFill>
                <a:prstClr val="white"/>
              </a:solidFill>
            </a:endParaRPr>
          </a:p>
        </p:txBody>
      </p:sp>
      <p:sp>
        <p:nvSpPr>
          <p:cNvPr id="13"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1684641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2746248"/>
          </a:xfrm>
        </p:spPr>
        <p:txBody>
          <a:bodyPr anchor="b" anchorCtr="0">
            <a:normAutofit/>
          </a:bodyPr>
          <a:lstStyle>
            <a:lvl1pPr>
              <a:lnSpc>
                <a:spcPct val="85000"/>
              </a:lnSpc>
              <a:defRPr sz="54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3657600"/>
            <a:ext cx="7543800" cy="2285999"/>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9" name="Straight Connector 8"/>
          <p:cNvCxnSpPr/>
          <p:nvPr/>
        </p:nvCxnSpPr>
        <p:spPr>
          <a:xfrm>
            <a:off x="960120" y="3581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2"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7777416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5"/>
            <a:ext cx="7543800" cy="856395"/>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22960" y="1371600"/>
            <a:ext cx="3703320" cy="44974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371600"/>
            <a:ext cx="3703320" cy="449749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0"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662299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5"/>
            <a:ext cx="7543800" cy="85639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310958"/>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047240"/>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310958"/>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047240"/>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5"/>
          <p:cNvSpPr>
            <a:spLocks noGrp="1"/>
          </p:cNvSpPr>
          <p:nvPr>
            <p:ph type="ftr" sz="quarter" idx="10"/>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2" name="Slide Number Placeholder 6"/>
          <p:cNvSpPr>
            <a:spLocks noGrp="1"/>
          </p:cNvSpPr>
          <p:nvPr>
            <p:ph type="sldNum" sz="quarter" idx="11"/>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4081032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7"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3187842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p:cNvSpPr/>
          <p:nvPr userDrawn="1"/>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
        <p:nvSpPr>
          <p:cNvPr id="12" name="Title 1"/>
          <p:cNvSpPr>
            <a:spLocks noGrp="1"/>
          </p:cNvSpPr>
          <p:nvPr>
            <p:ph type="title"/>
          </p:nvPr>
        </p:nvSpPr>
        <p:spPr>
          <a:xfrm>
            <a:off x="457200" y="152400"/>
            <a:ext cx="8229599" cy="1676400"/>
          </a:xfrm>
        </p:spPr>
        <p:txBody>
          <a:bodyPr/>
          <a:lstStyle/>
          <a:p>
            <a:r>
              <a:rPr lang="en-US" dirty="0" smtClean="0"/>
              <a:t>Click to edit Master title style</a:t>
            </a:r>
            <a:endParaRPr lang="en-US" dirty="0"/>
          </a:p>
        </p:txBody>
      </p:sp>
      <p:sp>
        <p:nvSpPr>
          <p:cNvPr id="13" name="Content Placeholder 2"/>
          <p:cNvSpPr>
            <a:spLocks noGrp="1"/>
          </p:cNvSpPr>
          <p:nvPr>
            <p:ph idx="1"/>
          </p:nvPr>
        </p:nvSpPr>
        <p:spPr>
          <a:xfrm>
            <a:off x="457200" y="1981200"/>
            <a:ext cx="8229600" cy="4267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4" name="Straight Connector 13"/>
          <p:cNvCxnSpPr/>
          <p:nvPr userDrawn="1"/>
        </p:nvCxnSpPr>
        <p:spPr>
          <a:xfrm>
            <a:off x="457200" y="1828800"/>
            <a:ext cx="8226974" cy="1523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6620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userDrawn="1"/>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1"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4242426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 name="Rectangle 4"/>
          <p:cNvSpPr/>
          <p:nvPr userDrawn="1"/>
        </p:nvSpPr>
        <p:spPr>
          <a:xfrm>
            <a:off x="2382" y="6083808"/>
            <a:ext cx="9141619" cy="7741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019800"/>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
        <p:nvSpPr>
          <p:cNvPr id="7" name="Title Placeholder 1"/>
          <p:cNvSpPr>
            <a:spLocks noGrp="1"/>
          </p:cNvSpPr>
          <p:nvPr>
            <p:ph type="title"/>
          </p:nvPr>
        </p:nvSpPr>
        <p:spPr>
          <a:xfrm>
            <a:off x="457200" y="152400"/>
            <a:ext cx="8229599" cy="975361"/>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cxnSp>
        <p:nvCxnSpPr>
          <p:cNvPr id="8" name="Straight Connector 7"/>
          <p:cNvCxnSpPr/>
          <p:nvPr userDrawn="1"/>
        </p:nvCxnSpPr>
        <p:spPr>
          <a:xfrm>
            <a:off x="457200" y="1127761"/>
            <a:ext cx="8226974" cy="1523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9180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7700155" y="6458428"/>
            <a:ext cx="992908" cy="365125"/>
          </a:xfrm>
          <a:prstGeom prst="rect">
            <a:avLst/>
          </a:prstGeom>
        </p:spPr>
        <p:txBody>
          <a:bodyPr/>
          <a:lstStyle>
            <a:lvl1pPr>
              <a:defRPr>
                <a:solidFill>
                  <a:schemeClr val="tx2"/>
                </a:solidFill>
              </a:defRPr>
            </a:lvl1pPr>
          </a:lstStyle>
          <a:p>
            <a:pPr>
              <a:defRPr/>
            </a:pPr>
            <a:fld id="{0090B9B4-98A0-4B8F-9FEE-3AA80C8F23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88833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pPr>
              <a:defRPr/>
            </a:pPr>
            <a:r>
              <a:rPr lang="en-US" smtClean="0">
                <a:solidFill>
                  <a:prstClr val="black">
                    <a:tint val="75000"/>
                  </a:prstClr>
                </a:solidFill>
              </a:rPr>
              <a:t>Chickering &amp; Gamson. (1987).  http://learningcommons.evergreen.edu/pdf/fall1987.pdf </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7700155" y="6458428"/>
            <a:ext cx="992908" cy="365125"/>
          </a:xfrm>
          <a:prstGeom prst="rect">
            <a:avLst/>
          </a:prstGeom>
        </p:spPr>
        <p:txBody>
          <a:bodyPr/>
          <a:lstStyle/>
          <a:p>
            <a:pPr>
              <a:defRPr/>
            </a:pPr>
            <a:fld id="{0A0600A6-C7B4-48E4-A19D-595792C40A6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6565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theme" Target="../theme/theme3.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theme" Target="../theme/theme4.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theme" Target="../theme/theme6.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57200" y="152400"/>
            <a:ext cx="8229599" cy="975361"/>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5400"/>
            <a:ext cx="8229600" cy="4876800"/>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p:nvCxnSpPr>
        <p:spPr>
          <a:xfrm>
            <a:off x="457200" y="1127761"/>
            <a:ext cx="8226974" cy="1523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4"/>
          <p:cNvSpPr>
            <a:spLocks noGrp="1"/>
          </p:cNvSpPr>
          <p:nvPr>
            <p:ph type="dt" sz="half" idx="2"/>
          </p:nvPr>
        </p:nvSpPr>
        <p:spPr>
          <a:xfrm>
            <a:off x="1066800" y="5257800"/>
            <a:ext cx="1854203" cy="365125"/>
          </a:xfrm>
          <a:prstGeom prst="rect">
            <a:avLst/>
          </a:prstGeom>
        </p:spPr>
        <p:txBody>
          <a:bodyPr/>
          <a:lstStyle>
            <a:lvl1pPr>
              <a:defRPr sz="1200">
                <a:solidFill>
                  <a:schemeClr val="bg1"/>
                </a:solidFill>
              </a:defRPr>
            </a:lvl1pPr>
          </a:lstStyle>
          <a:p>
            <a:pPr>
              <a:defRPr/>
            </a:pPr>
            <a:endParaRPr lang="en-US" dirty="0"/>
          </a:p>
        </p:txBody>
      </p:sp>
      <p:sp>
        <p:nvSpPr>
          <p:cNvPr id="13"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t>Chickering &amp; Gamson. (1987).  http://learningcommons.evergreen.edu/pdf/fall1987.pdf </a:t>
            </a:r>
            <a:endParaRPr lang="en-US" dirty="0"/>
          </a:p>
        </p:txBody>
      </p:sp>
      <p:sp>
        <p:nvSpPr>
          <p:cNvPr id="14"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pPr>
                <a:defRPr/>
              </a:pPr>
              <a:t>‹#›</a:t>
            </a:fld>
            <a:endParaRPr lang="en-US"/>
          </a:p>
        </p:txBody>
      </p:sp>
    </p:spTree>
    <p:extLst>
      <p:ext uri="{BB962C8B-B14F-4D97-AF65-F5344CB8AC3E}">
        <p14:creationId xmlns:p14="http://schemas.microsoft.com/office/powerpoint/2010/main" val="1028713395"/>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428" r:id="rId3"/>
    <p:sldLayoutId id="2147484377" r:id="rId4"/>
    <p:sldLayoutId id="2147484378" r:id="rId5"/>
    <p:sldLayoutId id="2147484379" r:id="rId6"/>
    <p:sldLayoutId id="2147484380" r:id="rId7"/>
    <p:sldLayoutId id="2147484381" r:id="rId8"/>
    <p:sldLayoutId id="2147484429" r:id="rId9"/>
    <p:sldLayoutId id="2147484431" r:id="rId10"/>
    <p:sldLayoutId id="2147484382" r:id="rId11"/>
    <p:sldLayoutId id="2147484383" r:id="rId12"/>
    <p:sldLayoutId id="2147484384" r:id="rId13"/>
    <p:sldLayoutId id="2147484385" r:id="rId14"/>
    <p:sldLayoutId id="2147484424" r:id="rId15"/>
    <p:sldLayoutId id="2147484430" r:id="rId16"/>
  </p:sldLayoutIdLst>
  <p:hf hdr="0" ftr="0" dt="0"/>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57200" y="152400"/>
            <a:ext cx="8229599" cy="975361"/>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5400"/>
            <a:ext cx="8229600" cy="4876800"/>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p:nvCxnSpPr>
        <p:spPr>
          <a:xfrm>
            <a:off x="457200" y="1127761"/>
            <a:ext cx="8226974" cy="1523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4"/>
          <p:cNvSpPr>
            <a:spLocks noGrp="1"/>
          </p:cNvSpPr>
          <p:nvPr>
            <p:ph type="dt" sz="half" idx="2"/>
          </p:nvPr>
        </p:nvSpPr>
        <p:spPr>
          <a:xfrm>
            <a:off x="1066800" y="5257800"/>
            <a:ext cx="1854203" cy="365125"/>
          </a:xfrm>
          <a:prstGeom prst="rect">
            <a:avLst/>
          </a:prstGeom>
        </p:spPr>
        <p:txBody>
          <a:bodyPr/>
          <a:lstStyle>
            <a:lvl1pPr>
              <a:defRPr sz="1200">
                <a:solidFill>
                  <a:schemeClr val="bg1"/>
                </a:solidFill>
              </a:defRPr>
            </a:lvl1pPr>
          </a:lstStyle>
          <a:p>
            <a:pPr>
              <a:defRPr/>
            </a:pPr>
            <a:endParaRPr lang="en-US" dirty="0">
              <a:solidFill>
                <a:prstClr val="white"/>
              </a:solidFill>
            </a:endParaRPr>
          </a:p>
        </p:txBody>
      </p:sp>
      <p:sp>
        <p:nvSpPr>
          <p:cNvPr id="13"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4"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93758528"/>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 id="2147484445" r:id="rId13"/>
    <p:sldLayoutId id="2147484446" r:id="rId14"/>
    <p:sldLayoutId id="2147484447" r:id="rId15"/>
    <p:sldLayoutId id="2147484448" r:id="rId16"/>
    <p:sldLayoutId id="2147484449" r:id="rId17"/>
    <p:sldLayoutId id="2147484450" r:id="rId18"/>
    <p:sldLayoutId id="2147484451" r:id="rId19"/>
    <p:sldLayoutId id="2147484452" r:id="rId20"/>
  </p:sldLayoutIdLst>
  <p:hf hdr="0" ftr="0" dt="0"/>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57200" y="152400"/>
            <a:ext cx="8229599" cy="975361"/>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5400"/>
            <a:ext cx="8229600" cy="4876800"/>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p:nvCxnSpPr>
        <p:spPr>
          <a:xfrm>
            <a:off x="457200" y="1127761"/>
            <a:ext cx="8226974" cy="1523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4"/>
          <p:cNvSpPr>
            <a:spLocks noGrp="1"/>
          </p:cNvSpPr>
          <p:nvPr>
            <p:ph type="dt" sz="half" idx="2"/>
          </p:nvPr>
        </p:nvSpPr>
        <p:spPr>
          <a:xfrm>
            <a:off x="1066800" y="5257800"/>
            <a:ext cx="1854203" cy="365125"/>
          </a:xfrm>
          <a:prstGeom prst="rect">
            <a:avLst/>
          </a:prstGeom>
        </p:spPr>
        <p:txBody>
          <a:bodyPr/>
          <a:lstStyle>
            <a:lvl1pPr>
              <a:defRPr sz="1200">
                <a:solidFill>
                  <a:schemeClr val="bg1"/>
                </a:solidFill>
              </a:defRPr>
            </a:lvl1pPr>
          </a:lstStyle>
          <a:p>
            <a:pPr>
              <a:defRPr/>
            </a:pPr>
            <a:endParaRPr lang="en-US" dirty="0">
              <a:solidFill>
                <a:prstClr val="white"/>
              </a:solidFill>
            </a:endParaRPr>
          </a:p>
        </p:txBody>
      </p:sp>
      <p:sp>
        <p:nvSpPr>
          <p:cNvPr id="13"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4"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297880275"/>
      </p:ext>
    </p:extLst>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 id="2147484465" r:id="rId12"/>
    <p:sldLayoutId id="2147484466" r:id="rId13"/>
    <p:sldLayoutId id="2147484467" r:id="rId14"/>
    <p:sldLayoutId id="2147484468" r:id="rId15"/>
    <p:sldLayoutId id="2147484469" r:id="rId16"/>
    <p:sldLayoutId id="2147484470" r:id="rId17"/>
    <p:sldLayoutId id="2147484471" r:id="rId18"/>
    <p:sldLayoutId id="2147484472" r:id="rId19"/>
    <p:sldLayoutId id="2147484473" r:id="rId20"/>
  </p:sldLayoutIdLst>
  <p:hf hdr="0" ftr="0" dt="0"/>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57200" y="152400"/>
            <a:ext cx="8229599" cy="975361"/>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5400"/>
            <a:ext cx="8229600" cy="4876800"/>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p:nvCxnSpPr>
        <p:spPr>
          <a:xfrm>
            <a:off x="457200" y="1127761"/>
            <a:ext cx="8226974" cy="1523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4"/>
          <p:cNvSpPr>
            <a:spLocks noGrp="1"/>
          </p:cNvSpPr>
          <p:nvPr>
            <p:ph type="dt" sz="half" idx="2"/>
          </p:nvPr>
        </p:nvSpPr>
        <p:spPr>
          <a:xfrm>
            <a:off x="1066800" y="5257800"/>
            <a:ext cx="1854203" cy="365125"/>
          </a:xfrm>
          <a:prstGeom prst="rect">
            <a:avLst/>
          </a:prstGeom>
        </p:spPr>
        <p:txBody>
          <a:bodyPr/>
          <a:lstStyle>
            <a:lvl1pPr>
              <a:defRPr sz="1200">
                <a:solidFill>
                  <a:schemeClr val="bg1"/>
                </a:solidFill>
              </a:defRPr>
            </a:lvl1pPr>
          </a:lstStyle>
          <a:p>
            <a:pPr>
              <a:defRPr/>
            </a:pPr>
            <a:endParaRPr lang="en-US" dirty="0">
              <a:solidFill>
                <a:prstClr val="white"/>
              </a:solidFill>
            </a:endParaRPr>
          </a:p>
        </p:txBody>
      </p:sp>
      <p:sp>
        <p:nvSpPr>
          <p:cNvPr id="13"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4"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792234903"/>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 id="2147484486" r:id="rId12"/>
    <p:sldLayoutId id="2147484487" r:id="rId13"/>
    <p:sldLayoutId id="2147484488" r:id="rId14"/>
    <p:sldLayoutId id="2147484489" r:id="rId15"/>
    <p:sldLayoutId id="2147484490" r:id="rId16"/>
    <p:sldLayoutId id="2147484491" r:id="rId17"/>
    <p:sldLayoutId id="2147484492" r:id="rId18"/>
    <p:sldLayoutId id="2147484493" r:id="rId19"/>
    <p:sldLayoutId id="2147484494" r:id="rId20"/>
  </p:sldLayoutIdLst>
  <p:hf hdr="0" ftr="0" dt="0"/>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4A3D4-3A04-4F91-B2A7-F9906CC838CB}" type="datetimeFigureOut">
              <a:rPr lang="en-US" smtClean="0">
                <a:solidFill>
                  <a:prstClr val="black">
                    <a:tint val="75000"/>
                  </a:prstClr>
                </a:solidFill>
              </a:rPr>
              <a:pPr/>
              <a:t>11/13/2015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38F6A8-44D1-4963-B11F-0D117B4EB9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611667"/>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57200" y="152400"/>
            <a:ext cx="8229599" cy="975361"/>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5400"/>
            <a:ext cx="8229600" cy="4876800"/>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p:nvCxnSpPr>
        <p:spPr>
          <a:xfrm>
            <a:off x="457200" y="1127761"/>
            <a:ext cx="8226974" cy="1523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4"/>
          <p:cNvSpPr>
            <a:spLocks noGrp="1"/>
          </p:cNvSpPr>
          <p:nvPr>
            <p:ph type="dt" sz="half" idx="2"/>
          </p:nvPr>
        </p:nvSpPr>
        <p:spPr>
          <a:xfrm>
            <a:off x="1066800" y="5257800"/>
            <a:ext cx="1854203" cy="365125"/>
          </a:xfrm>
          <a:prstGeom prst="rect">
            <a:avLst/>
          </a:prstGeom>
        </p:spPr>
        <p:txBody>
          <a:bodyPr/>
          <a:lstStyle>
            <a:lvl1pPr>
              <a:defRPr sz="1200">
                <a:solidFill>
                  <a:schemeClr val="bg1"/>
                </a:solidFill>
              </a:defRPr>
            </a:lvl1pPr>
          </a:lstStyle>
          <a:p>
            <a:pPr>
              <a:defRPr/>
            </a:pPr>
            <a:endParaRPr lang="en-US" dirty="0">
              <a:solidFill>
                <a:prstClr val="white"/>
              </a:solidFill>
            </a:endParaRPr>
          </a:p>
        </p:txBody>
      </p:sp>
      <p:sp>
        <p:nvSpPr>
          <p:cNvPr id="13" name="Footer Placeholder 5"/>
          <p:cNvSpPr>
            <a:spLocks noGrp="1"/>
          </p:cNvSpPr>
          <p:nvPr>
            <p:ph type="ftr" sz="quarter" idx="3"/>
          </p:nvPr>
        </p:nvSpPr>
        <p:spPr>
          <a:xfrm>
            <a:off x="457200" y="6446837"/>
            <a:ext cx="3617103" cy="365125"/>
          </a:xfrm>
          <a:prstGeom prst="rect">
            <a:avLst/>
          </a:prstGeom>
        </p:spPr>
        <p:txBody>
          <a:bodyPr/>
          <a:lstStyle>
            <a:lvl1pPr>
              <a:defRPr sz="1200">
                <a:solidFill>
                  <a:schemeClr val="bg1"/>
                </a:solidFill>
              </a:defRPr>
            </a:lvl1pPr>
          </a:lstStyle>
          <a:p>
            <a:pPr>
              <a:defRPr/>
            </a:pPr>
            <a:r>
              <a:rPr lang="en-US" smtClean="0">
                <a:solidFill>
                  <a:prstClr val="white"/>
                </a:solidFill>
              </a:rPr>
              <a:t>Chickering &amp; Gamson. (1987).  http://learningcommons.evergreen.edu/pdf/fall1987.pdf </a:t>
            </a:r>
            <a:endParaRPr lang="en-US" dirty="0">
              <a:solidFill>
                <a:prstClr val="white"/>
              </a:solidFill>
            </a:endParaRPr>
          </a:p>
        </p:txBody>
      </p:sp>
      <p:sp>
        <p:nvSpPr>
          <p:cNvPr id="14" name="Slide Number Placeholder 6"/>
          <p:cNvSpPr>
            <a:spLocks noGrp="1"/>
          </p:cNvSpPr>
          <p:nvPr>
            <p:ph type="sldNum" sz="quarter" idx="4"/>
          </p:nvPr>
        </p:nvSpPr>
        <p:spPr>
          <a:xfrm>
            <a:off x="7700155" y="6458428"/>
            <a:ext cx="992908" cy="365125"/>
          </a:xfrm>
          <a:prstGeom prst="rect">
            <a:avLst/>
          </a:prstGeom>
        </p:spPr>
        <p:txBody>
          <a:bodyPr/>
          <a:lstStyle>
            <a:lvl1pPr algn="r">
              <a:defRPr sz="1200">
                <a:solidFill>
                  <a:schemeClr val="bg1"/>
                </a:solidFill>
              </a:defRPr>
            </a:lvl1pPr>
          </a:lstStyle>
          <a:p>
            <a:pPr>
              <a:defRPr/>
            </a:pPr>
            <a:fld id="{7EFF6740-B92C-453A-A07A-EE6936DE5F7C}"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154988330"/>
      </p:ext>
    </p:extLst>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 id="2147484519" r:id="rId12"/>
    <p:sldLayoutId id="2147484520" r:id="rId13"/>
    <p:sldLayoutId id="2147484521" r:id="rId14"/>
    <p:sldLayoutId id="2147484522" r:id="rId15"/>
    <p:sldLayoutId id="2147484523" r:id="rId16"/>
    <p:sldLayoutId id="2147484524" r:id="rId17"/>
    <p:sldLayoutId id="2147484525" r:id="rId18"/>
    <p:sldLayoutId id="2147484526" r:id="rId19"/>
    <p:sldLayoutId id="2147484527" r:id="rId20"/>
  </p:sldLayoutIdLst>
  <p:hf hdr="0" ftr="0" dt="0"/>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hyperlink" Target="http://www.brookings.edu/press/Books/1997/pasteur.aspx"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7.png"/><Relationship Id="rId4" Type="http://schemas.openxmlformats.org/officeDocument/2006/relationships/diagramLayout" Target="../diagrams/layout1.xml"/><Relationship Id="rId9"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10.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hyperlink" Target="http://personal.cege.umn.edu/~smith/docs/CL-College-814.doc" TargetMode="Externa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12.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8" Type="http://schemas.openxmlformats.org/officeDocument/2006/relationships/hyperlink" Target="http://chemconnections.org/" TargetMode="External"/><Relationship Id="rId3" Type="http://schemas.openxmlformats.org/officeDocument/2006/relationships/hyperlink" Target="http://galileo.harvard.edu/" TargetMode="External"/><Relationship Id="rId7" Type="http://schemas.openxmlformats.org/officeDocument/2006/relationships/hyperlink" Target="http://www.wcer.wisc.edu/archive/cl1/flag/cat/contests/contests7.ht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chemcollective.org/tests" TargetMode="External"/><Relationship Id="rId11" Type="http://schemas.openxmlformats.org/officeDocument/2006/relationships/hyperlink" Target="http://bokcenter.harvard.edu/" TargetMode="External"/><Relationship Id="rId5" Type="http://schemas.openxmlformats.org/officeDocument/2006/relationships/hyperlink" Target="http://www.physics.indiana.edu/~hake/" TargetMode="External"/><Relationship Id="rId10" Type="http://schemas.openxmlformats.org/officeDocument/2006/relationships/hyperlink" Target="http://www.films.com/" TargetMode="External"/><Relationship Id="rId4" Type="http://schemas.openxmlformats.org/officeDocument/2006/relationships/hyperlink" Target="http://mazur.harvard.edu/research/detailspage.php?rowid=8" TargetMode="External"/><Relationship Id="rId9" Type="http://schemas.openxmlformats.org/officeDocument/2006/relationships/hyperlink" Target="http://k12s.phast.umass.edu/stemtec/"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36.wmf"/></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4.xml"/><Relationship Id="rId1" Type="http://schemas.openxmlformats.org/officeDocument/2006/relationships/tags" Target="../tags/tag16.xml"/><Relationship Id="rId5" Type="http://schemas.openxmlformats.org/officeDocument/2006/relationships/hyperlink" Target="http://personal.cege.umn.edu/~smith/docs/CL-College-814.doc" TargetMode="External"/><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4.xml"/><Relationship Id="rId1" Type="http://schemas.openxmlformats.org/officeDocument/2006/relationships/tags" Target="../tags/tag17.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5.xml"/><Relationship Id="rId1" Type="http://schemas.openxmlformats.org/officeDocument/2006/relationships/tags" Target="../tags/tag18.xml"/><Relationship Id="rId4" Type="http://schemas.openxmlformats.org/officeDocument/2006/relationships/image" Target="../media/image39.w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4.xml"/><Relationship Id="rId1" Type="http://schemas.openxmlformats.org/officeDocument/2006/relationships/tags" Target="../tags/tag1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5.xml"/><Relationship Id="rId1" Type="http://schemas.openxmlformats.org/officeDocument/2006/relationships/tags" Target="../tags/tag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76.xml"/><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65.xml"/><Relationship Id="rId4" Type="http://schemas.openxmlformats.org/officeDocument/2006/relationships/hyperlink" Target="https://www.youtube.com/watch?v=pV15JvPwOO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5.xml"/><Relationship Id="rId1" Type="http://schemas.openxmlformats.org/officeDocument/2006/relationships/tags" Target="../tags/tag21.xml"/><Relationship Id="rId5" Type="http://schemas.openxmlformats.org/officeDocument/2006/relationships/hyperlink" Target="http://personal.cege.umn.edu/~smith/docs/Smith-CL%20Handout%2008.pdf" TargetMode="External"/><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4.xml"/><Relationship Id="rId1" Type="http://schemas.openxmlformats.org/officeDocument/2006/relationships/tags" Target="../tags/tag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63.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chart" Target="../charts/chart1.xml"/><Relationship Id="rId5" Type="http://schemas.openxmlformats.org/officeDocument/2006/relationships/notesSlide" Target="../notesSlides/notesSlide58.xml"/><Relationship Id="rId4"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8.png"/><Relationship Id="rId5" Type="http://schemas.openxmlformats.org/officeDocument/2006/relationships/image" Target="../media/image48.png"/><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8.xml"/><Relationship Id="rId1" Type="http://schemas.openxmlformats.org/officeDocument/2006/relationships/tags" Target="../tags/tag30.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hyperlink" Target="http://www.nap.edu/catalog/18687/reaching-students-what-research-says-about-effective-instruction-in-undergraduate"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hyperlink" Target="http://www.nap.edu/catalog.php?record_id=13362" TargetMode="Externa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vmlDrawing" Target="../drawings/vmlDrawing1.vml"/><Relationship Id="rId6" Type="http://schemas.openxmlformats.org/officeDocument/2006/relationships/image" Target="../media/image51.png"/><Relationship Id="rId5" Type="http://schemas.openxmlformats.org/officeDocument/2006/relationships/oleObject" Target="../embeddings/oleObject1.bin"/><Relationship Id="rId4" Type="http://schemas.openxmlformats.org/officeDocument/2006/relationships/notesSlide" Target="../notesSlides/notesSlide6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8" Type="http://schemas.openxmlformats.org/officeDocument/2006/relationships/hyperlink" Target="http://youtu.be/lfT_hoiuY8w" TargetMode="External"/><Relationship Id="rId3" Type="http://schemas.openxmlformats.org/officeDocument/2006/relationships/image" Target="../media/image56.png"/><Relationship Id="rId7" Type="http://schemas.openxmlformats.org/officeDocument/2006/relationships/hyperlink" Target="http://www.youtube.com/watch?v=lfT_hoiuY8w" TargetMode="External"/><Relationship Id="rId2" Type="http://schemas.openxmlformats.org/officeDocument/2006/relationships/notesSlide" Target="../notesSlides/notesSlide69.xml"/><Relationship Id="rId1" Type="http://schemas.openxmlformats.org/officeDocument/2006/relationships/slideLayout" Target="../slideLayouts/slideLayout9.xml"/><Relationship Id="rId6" Type="http://schemas.openxmlformats.org/officeDocument/2006/relationships/hyperlink" Target="http://mediamill.cla.umn.edu/mediamill/embed/78755" TargetMode="External"/><Relationship Id="rId5" Type="http://schemas.openxmlformats.org/officeDocument/2006/relationships/image" Target="../media/image57.png"/><Relationship Id="rId4" Type="http://schemas.openxmlformats.org/officeDocument/2006/relationships/hyperlink" Target="http://www1.umn.edu/news/news-releases/2010/UR_CONTENT_248261.html"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vimeo.com/andyub/activeclassroom"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9.xml"/><Relationship Id="rId1" Type="http://schemas.openxmlformats.org/officeDocument/2006/relationships/tags" Target="../tags/tag35.xml"/><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8.xml"/><Relationship Id="rId1" Type="http://schemas.openxmlformats.org/officeDocument/2006/relationships/tags" Target="../tags/tag36.xml"/><Relationship Id="rId5" Type="http://schemas.openxmlformats.org/officeDocument/2006/relationships/image" Target="../media/image49.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3.xml"/></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8.xml"/><Relationship Id="rId1" Type="http://schemas.openxmlformats.org/officeDocument/2006/relationships/tags" Target="../tags/tag3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5.xml"/><Relationship Id="rId1" Type="http://schemas.openxmlformats.org/officeDocument/2006/relationships/tags" Target="../tags/tag38.xml"/><Relationship Id="rId4" Type="http://schemas.openxmlformats.org/officeDocument/2006/relationships/image" Target="../media/image63.png"/></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65.emf"/><Relationship Id="rId2" Type="http://schemas.openxmlformats.org/officeDocument/2006/relationships/tags" Target="../tags/tag39.xml"/><Relationship Id="rId1" Type="http://schemas.openxmlformats.org/officeDocument/2006/relationships/vmlDrawing" Target="../drawings/vmlDrawing2.vml"/><Relationship Id="rId6" Type="http://schemas.openxmlformats.org/officeDocument/2006/relationships/oleObject" Target="../embeddings/Microsoft_Word_97_-_2003_Document1.doc"/><Relationship Id="rId5" Type="http://schemas.openxmlformats.org/officeDocument/2006/relationships/oleObject" Target="../embeddings/oleObject2.bin"/><Relationship Id="rId4" Type="http://schemas.openxmlformats.org/officeDocument/2006/relationships/notesSlide" Target="../notesSlides/notesSlide78.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95.xml"/><Relationship Id="rId1" Type="http://schemas.openxmlformats.org/officeDocument/2006/relationships/tags" Target="../tags/tag40.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1.xml"/><Relationship Id="rId1" Type="http://schemas.openxmlformats.org/officeDocument/2006/relationships/slideLayout" Target="../slideLayouts/slideLayout96.xml"/></Relationships>
</file>

<file path=ppt/slides/_rels/slide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07819" y="152400"/>
            <a:ext cx="7543800" cy="2331206"/>
          </a:xfrm>
        </p:spPr>
        <p:txBody>
          <a:bodyPr>
            <a:normAutofit/>
          </a:bodyPr>
          <a:lstStyle/>
          <a:p>
            <a:pPr algn="ctr">
              <a:lnSpc>
                <a:spcPct val="120000"/>
              </a:lnSpc>
            </a:pPr>
            <a:r>
              <a:rPr lang="en-US" sz="4400" dirty="0">
                <a:solidFill>
                  <a:schemeClr val="tx1"/>
                </a:solidFill>
              </a:rPr>
              <a:t>Design and Implementation of Pedagogies of Engagement </a:t>
            </a:r>
            <a:r>
              <a:rPr lang="en-US" sz="3200" dirty="0" smtClean="0">
                <a:solidFill>
                  <a:schemeClr val="tx1"/>
                </a:solidFill>
              </a:rPr>
              <a:t/>
            </a:r>
            <a:br>
              <a:rPr lang="en-US" sz="3200" dirty="0" smtClean="0">
                <a:solidFill>
                  <a:schemeClr val="tx1"/>
                </a:solidFill>
              </a:rPr>
            </a:br>
            <a:r>
              <a:rPr lang="en-US" sz="2800" b="0" dirty="0" smtClean="0">
                <a:solidFill>
                  <a:schemeClr val="tx1"/>
                </a:solidFill>
              </a:rPr>
              <a:t>Cooperative </a:t>
            </a:r>
            <a:r>
              <a:rPr lang="en-US" sz="2800" b="0" dirty="0">
                <a:solidFill>
                  <a:schemeClr val="tx1"/>
                </a:solidFill>
              </a:rPr>
              <a:t>Learning and Problem-Based </a:t>
            </a:r>
            <a:r>
              <a:rPr lang="en-US" sz="2800" b="0" dirty="0" smtClean="0">
                <a:solidFill>
                  <a:schemeClr val="tx1"/>
                </a:solidFill>
              </a:rPr>
              <a:t>Learning</a:t>
            </a:r>
            <a:endParaRPr lang="en-US" sz="2800" b="0" dirty="0"/>
          </a:p>
        </p:txBody>
      </p:sp>
      <p:sp>
        <p:nvSpPr>
          <p:cNvPr id="9" name="TextBox 8"/>
          <p:cNvSpPr txBox="1"/>
          <p:nvPr/>
        </p:nvSpPr>
        <p:spPr>
          <a:xfrm>
            <a:off x="0" y="6421982"/>
            <a:ext cx="6858000" cy="400110"/>
          </a:xfrm>
          <a:prstGeom prst="rect">
            <a:avLst/>
          </a:prstGeom>
          <a:noFill/>
        </p:spPr>
        <p:txBody>
          <a:bodyPr wrap="square" rtlCol="0">
            <a:spAutoFit/>
          </a:bodyPr>
          <a:lstStyle/>
          <a:p>
            <a:pPr fontAlgn="ctr"/>
            <a:r>
              <a:rPr lang="en-US" sz="2000" dirty="0" smtClean="0">
                <a:solidFill>
                  <a:schemeClr val="bg1"/>
                </a:solidFill>
                <a:effectLst>
                  <a:outerShdw blurRad="38100" dist="38100" dir="2700000" algn="tl">
                    <a:srgbClr val="000000">
                      <a:alpha val="43137"/>
                    </a:srgbClr>
                  </a:outerShdw>
                </a:effectLst>
              </a:rPr>
              <a:t>Ball State University – Scientific Teaching Program</a:t>
            </a:r>
            <a:endParaRPr lang="en-US" sz="2000"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6827982" y="6421982"/>
            <a:ext cx="2240871" cy="400110"/>
          </a:xfrm>
          <a:prstGeom prst="rect">
            <a:avLst/>
          </a:prstGeom>
        </p:spPr>
        <p:txBody>
          <a:bodyPr wrap="none">
            <a:spAutoFit/>
          </a:bodyPr>
          <a:lstStyle/>
          <a:p>
            <a:pPr algn="ctr" eaLnBrk="0" fontAlgn="base" hangingPunct="0">
              <a:spcBef>
                <a:spcPct val="0"/>
              </a:spcBef>
              <a:spcAft>
                <a:spcPct val="0"/>
              </a:spcAft>
            </a:pPr>
            <a:r>
              <a:rPr lang="en-US" sz="2000" dirty="0" smtClean="0">
                <a:solidFill>
                  <a:schemeClr val="bg1"/>
                </a:solidFill>
                <a:effectLst>
                  <a:outerShdw blurRad="38100" dist="38100" dir="2700000" algn="tl">
                    <a:srgbClr val="000000">
                      <a:alpha val="43137"/>
                    </a:srgbClr>
                  </a:outerShdw>
                </a:effectLst>
              </a:rPr>
              <a:t>November 17, </a:t>
            </a:r>
            <a:r>
              <a:rPr lang="en-US" sz="2000" dirty="0">
                <a:solidFill>
                  <a:schemeClr val="bg1"/>
                </a:solidFill>
                <a:effectLst>
                  <a:outerShdw blurRad="38100" dist="38100" dir="2700000" algn="tl">
                    <a:srgbClr val="000000">
                      <a:alpha val="43137"/>
                    </a:srgbClr>
                  </a:outerShdw>
                </a:effectLst>
              </a:rPr>
              <a:t>2015</a:t>
            </a:r>
          </a:p>
        </p:txBody>
      </p:sp>
      <p:sp>
        <p:nvSpPr>
          <p:cNvPr id="13" name="Content Placeholder 5"/>
          <p:cNvSpPr txBox="1">
            <a:spLocks/>
          </p:cNvSpPr>
          <p:nvPr/>
        </p:nvSpPr>
        <p:spPr bwMode="auto">
          <a:xfrm>
            <a:off x="2850919" y="4531275"/>
            <a:ext cx="3657600" cy="164592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ea typeface="+mn-ea"/>
                <a:cs typeface="Arial" charset="0"/>
              </a:rPr>
              <a:t>Karl A. Smith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ea typeface="+mn-ea"/>
                <a:cs typeface="Arial" pitchFamily="34" charset="0"/>
              </a:rPr>
              <a:t>STEM Education Center / Civil Engineering – University of Minnesota &amp;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ea typeface="+mn-ea"/>
                <a:cs typeface="Arial" pitchFamily="34" charset="0"/>
              </a:rPr>
              <a:t>Engineering Education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ea typeface="+mn-ea"/>
                <a:cs typeface="Arial" pitchFamily="34" charset="0"/>
              </a:rPr>
              <a:t>– Purdue University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sng" strike="noStrike" kern="0" cap="none" spc="0" normalizeH="0" baseline="0" noProof="0" dirty="0" smtClean="0">
                <a:ln>
                  <a:noFill/>
                </a:ln>
                <a:solidFill>
                  <a:schemeClr val="accent1">
                    <a:lumMod val="75000"/>
                  </a:schemeClr>
                </a:solidFill>
                <a:effectLst/>
                <a:uLnTx/>
                <a:uFillTx/>
                <a:ea typeface="+mn-ea"/>
                <a:cs typeface="Arial" pitchFamily="34" charset="0"/>
              </a:rPr>
              <a:t>ksmith@umn.edu</a:t>
            </a:r>
            <a:r>
              <a:rPr kumimoji="0" lang="en-US" sz="1600" b="0" i="0" u="none" strike="noStrike" kern="0" cap="none" spc="0" normalizeH="0" baseline="0" noProof="0" dirty="0" smtClean="0">
                <a:ln>
                  <a:noFill/>
                </a:ln>
                <a:solidFill>
                  <a:srgbClr val="000000"/>
                </a:solidFill>
                <a:effectLst/>
                <a:uLnTx/>
                <a:uFillTx/>
                <a:ea typeface="+mn-ea"/>
                <a:cs typeface="Arial" pitchFamily="34" charset="0"/>
              </a:rPr>
              <a:t> </a:t>
            </a:r>
            <a:r>
              <a:rPr kumimoji="0" lang="en-US" sz="1400" b="0" i="0" u="none" strike="noStrike" kern="0" cap="none" spc="0" normalizeH="0" baseline="0" noProof="0" dirty="0" smtClean="0">
                <a:ln>
                  <a:noFill/>
                </a:ln>
                <a:solidFill>
                  <a:srgbClr val="000000"/>
                </a:solidFill>
                <a:effectLst/>
                <a:uLnTx/>
                <a:uFillTx/>
                <a:ea typeface="+mn-ea"/>
                <a:cs typeface="Arial" pitchFamily="34" charset="0"/>
              </a:rPr>
              <a:t> </a:t>
            </a:r>
            <a:r>
              <a:rPr kumimoji="0" lang="en-US" sz="1200" b="0" i="0" u="sng" strike="noStrike" kern="0" cap="none" spc="0" normalizeH="0" baseline="0" noProof="0" dirty="0" smtClean="0">
                <a:ln>
                  <a:noFill/>
                </a:ln>
                <a:solidFill>
                  <a:schemeClr val="accent1">
                    <a:lumMod val="75000"/>
                  </a:schemeClr>
                </a:solidFill>
                <a:effectLst/>
                <a:uLnTx/>
                <a:uFillTx/>
                <a:ea typeface="+mn-ea"/>
                <a:cs typeface="Arial" pitchFamily="34" charset="0"/>
              </a:rPr>
              <a:t>http://personal.cege.umn.edu/~smith/links.htm </a:t>
            </a:r>
            <a:endParaRPr kumimoji="0" lang="en-US" sz="1400" b="0" i="0" u="sng" strike="noStrike" kern="0" cap="none" spc="0" normalizeH="0" baseline="0" noProof="0" dirty="0" smtClean="0">
              <a:ln>
                <a:noFill/>
              </a:ln>
              <a:solidFill>
                <a:schemeClr val="accent1">
                  <a:lumMod val="75000"/>
                </a:schemeClr>
              </a:solidFill>
              <a:effectLst/>
              <a:uLnTx/>
              <a:uFillTx/>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ea typeface="+mn-ea"/>
            </a:endParaRPr>
          </a:p>
        </p:txBody>
      </p:sp>
      <p:pic>
        <p:nvPicPr>
          <p:cNvPr id="18" name="Picture 17" descr="Karl Smith"/>
          <p:cNvPicPr>
            <a:picLocks noChangeAspect="1"/>
          </p:cNvPicPr>
          <p:nvPr/>
        </p:nvPicPr>
        <p:blipFill rotWithShape="1">
          <a:blip r:embed="rId3">
            <a:extLst>
              <a:ext uri="{28A0092B-C50C-407E-A947-70E740481C1C}">
                <a14:useLocalDpi xmlns:a14="http://schemas.microsoft.com/office/drawing/2010/main" val="0"/>
              </a:ext>
            </a:extLst>
          </a:blip>
          <a:srcRect b="7863"/>
          <a:stretch/>
        </p:blipFill>
        <p:spPr bwMode="auto">
          <a:xfrm>
            <a:off x="3993919" y="2682805"/>
            <a:ext cx="1371600" cy="1787867"/>
          </a:xfrm>
          <a:prstGeom prst="rect">
            <a:avLst/>
          </a:prstGeom>
          <a:noFill/>
          <a:ln>
            <a:noFill/>
          </a:ln>
        </p:spPr>
      </p:pic>
    </p:spTree>
    <p:extLst>
      <p:ext uri="{BB962C8B-B14F-4D97-AF65-F5344CB8AC3E}">
        <p14:creationId xmlns:p14="http://schemas.microsoft.com/office/powerpoint/2010/main" val="3117055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543675" y="5535612"/>
            <a:ext cx="2303463" cy="274638"/>
          </a:xfrm>
          <a:prstGeom prst="rect">
            <a:avLst/>
          </a:prstGeom>
          <a:noFill/>
          <a:ln w="9525">
            <a:noFill/>
            <a:miter lim="800000"/>
            <a:headEnd/>
            <a:tailEnd/>
          </a:ln>
        </p:spPr>
        <p:txBody>
          <a:bodyPr lIns="0" tIns="0" rIns="0" bIns="0"/>
          <a:lstStyle/>
          <a:p>
            <a:pPr eaLnBrk="0" hangingPunct="0"/>
            <a:r>
              <a:rPr lang="en-US" sz="2000" dirty="0">
                <a:solidFill>
                  <a:srgbClr val="000000"/>
                </a:solidFill>
                <a:latin typeface="Staccato222 BT" pitchFamily="66" charset="0"/>
              </a:rPr>
              <a:t>Lila M. Smith</a:t>
            </a:r>
          </a:p>
        </p:txBody>
      </p:sp>
      <p:pic>
        <p:nvPicPr>
          <p:cNvPr id="46083" name="Picture 3" descr="smhd100dpi"/>
          <p:cNvPicPr>
            <a:picLocks noChangeAspect="1" noChangeArrowheads="1"/>
          </p:cNvPicPr>
          <p:nvPr/>
        </p:nvPicPr>
        <p:blipFill>
          <a:blip r:embed="rId4" cstate="print"/>
          <a:srcRect/>
          <a:stretch>
            <a:fillRect/>
          </a:stretch>
        </p:blipFill>
        <p:spPr bwMode="auto">
          <a:xfrm>
            <a:off x="2438400" y="609600"/>
            <a:ext cx="4105275" cy="5200650"/>
          </a:xfrm>
          <a:prstGeom prst="rect">
            <a:avLst/>
          </a:prstGeom>
          <a:noFill/>
          <a:ln w="9525">
            <a:noFill/>
            <a:miter lim="800000"/>
            <a:headEnd/>
            <a:tailEnd/>
          </a:ln>
        </p:spPr>
      </p:pic>
      <p:sp>
        <p:nvSpPr>
          <p:cNvPr id="5" name="Slide Number Placeholder 4"/>
          <p:cNvSpPr>
            <a:spLocks noGrp="1"/>
          </p:cNvSpPr>
          <p:nvPr>
            <p:ph type="sldNum" sz="quarter" idx="4"/>
          </p:nvPr>
        </p:nvSpPr>
        <p:spPr/>
        <p:txBody>
          <a:bodyPr/>
          <a:lstStyle/>
          <a:p>
            <a:pPr>
              <a:defRPr/>
            </a:pPr>
            <a:fld id="{7EFF6740-B92C-453A-A07A-EE6936DE5F7C}" type="slidenum">
              <a:rPr lang="en-US" smtClean="0"/>
              <a:pPr>
                <a:defRPr/>
              </a:pPr>
              <a:t>10</a:t>
            </a:fld>
            <a:endParaRPr lang="en-US"/>
          </a:p>
        </p:txBody>
      </p:sp>
    </p:spTree>
    <p:custDataLst>
      <p:tags r:id="rId1"/>
    </p:custDataLst>
    <p:extLst>
      <p:ext uri="{BB962C8B-B14F-4D97-AF65-F5344CB8AC3E}">
        <p14:creationId xmlns:p14="http://schemas.microsoft.com/office/powerpoint/2010/main" val="330168842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6113" name="Rectangle 2"/>
          <p:cNvSpPr>
            <a:spLocks noGrp="1" noChangeArrowheads="1"/>
          </p:cNvSpPr>
          <p:nvPr>
            <p:ph type="title"/>
          </p:nvPr>
        </p:nvSpPr>
        <p:spPr/>
        <p:txBody>
          <a:bodyPr/>
          <a:lstStyle/>
          <a:p>
            <a:r>
              <a:rPr lang="en-US" dirty="0" smtClean="0"/>
              <a:t>Engineering Education</a:t>
            </a:r>
          </a:p>
        </p:txBody>
      </p:sp>
      <p:sp>
        <p:nvSpPr>
          <p:cNvPr id="346114" name="Rectangle 3"/>
          <p:cNvSpPr>
            <a:spLocks noGrp="1" noChangeArrowheads="1"/>
          </p:cNvSpPr>
          <p:nvPr>
            <p:ph idx="1"/>
          </p:nvPr>
        </p:nvSpPr>
        <p:spPr>
          <a:xfrm>
            <a:off x="457200" y="1388534"/>
            <a:ext cx="6503098" cy="4859866"/>
          </a:xfrm>
        </p:spPr>
        <p:txBody>
          <a:bodyPr/>
          <a:lstStyle/>
          <a:p>
            <a:r>
              <a:rPr lang="en-US" dirty="0" smtClean="0"/>
              <a:t>Practice – Third-year course in metallurgical reactions – thermodynamics and kinetics</a:t>
            </a:r>
          </a:p>
          <a:p>
            <a:r>
              <a:rPr lang="en-US" dirty="0" smtClean="0"/>
              <a:t>Research – ? </a:t>
            </a:r>
          </a:p>
          <a:p>
            <a:r>
              <a:rPr lang="en-US" dirty="0" smtClean="0"/>
              <a:t>Theory – ?</a:t>
            </a:r>
          </a:p>
          <a:p>
            <a:endParaRPr lang="en-US" dirty="0" smtClean="0"/>
          </a:p>
        </p:txBody>
      </p:sp>
      <p:sp>
        <p:nvSpPr>
          <p:cNvPr id="5" name="Slide Number Placeholder 4"/>
          <p:cNvSpPr>
            <a:spLocks noGrp="1"/>
          </p:cNvSpPr>
          <p:nvPr>
            <p:ph type="sldNum" sz="quarter" idx="4"/>
          </p:nvPr>
        </p:nvSpPr>
        <p:spPr/>
        <p:txBody>
          <a:bodyPr/>
          <a:lstStyle/>
          <a:p>
            <a:pPr>
              <a:defRPr/>
            </a:pPr>
            <a:fld id="{7EFF6740-B92C-453A-A07A-EE6936DE5F7C}" type="slidenum">
              <a:rPr lang="en-US" smtClean="0"/>
              <a:pPr>
                <a:defRPr/>
              </a:pPr>
              <a:t>11</a:t>
            </a:fld>
            <a:endParaRPr lang="en-US"/>
          </a:p>
        </p:txBody>
      </p:sp>
      <p:sp>
        <p:nvSpPr>
          <p:cNvPr id="346115" name="AutoShape 4"/>
          <p:cNvSpPr>
            <a:spLocks noChangeArrowheads="1"/>
          </p:cNvSpPr>
          <p:nvPr/>
        </p:nvSpPr>
        <p:spPr bwMode="auto">
          <a:xfrm>
            <a:off x="6096000" y="4419600"/>
            <a:ext cx="1420813" cy="844550"/>
          </a:xfrm>
          <a:prstGeom prst="triangle">
            <a:avLst>
              <a:gd name="adj" fmla="val 50000"/>
            </a:avLst>
          </a:prstGeom>
          <a:noFill/>
          <a:ln w="9525">
            <a:solidFill>
              <a:schemeClr val="tx1"/>
            </a:solidFill>
            <a:miter lim="800000"/>
            <a:headEnd/>
            <a:tailEnd/>
          </a:ln>
        </p:spPr>
        <p:txBody>
          <a:bodyPr wrap="none" anchor="ctr"/>
          <a:lstStyle/>
          <a:p>
            <a:pPr algn="ctr" eaLnBrk="0" fontAlgn="base" hangingPunct="0">
              <a:spcBef>
                <a:spcPct val="0"/>
              </a:spcBef>
              <a:spcAft>
                <a:spcPct val="0"/>
              </a:spcAft>
            </a:pPr>
            <a:endParaRPr lang="en-US" sz="2400">
              <a:solidFill>
                <a:srgbClr val="000000"/>
              </a:solidFill>
              <a:cs typeface="Arial" charset="0"/>
            </a:endParaRPr>
          </a:p>
        </p:txBody>
      </p:sp>
      <p:sp>
        <p:nvSpPr>
          <p:cNvPr id="346116" name="Text Box 5"/>
          <p:cNvSpPr txBox="1">
            <a:spLocks noChangeArrowheads="1"/>
          </p:cNvSpPr>
          <p:nvPr/>
        </p:nvSpPr>
        <p:spPr bwMode="auto">
          <a:xfrm>
            <a:off x="6369394" y="3971925"/>
            <a:ext cx="913712"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2000">
                <a:solidFill>
                  <a:srgbClr val="000000"/>
                </a:solidFill>
                <a:cs typeface="Arial" charset="0"/>
              </a:rPr>
              <a:t>Theory</a:t>
            </a:r>
          </a:p>
        </p:txBody>
      </p:sp>
      <p:sp>
        <p:nvSpPr>
          <p:cNvPr id="346117" name="Text Box 6"/>
          <p:cNvSpPr txBox="1">
            <a:spLocks noChangeArrowheads="1"/>
          </p:cNvSpPr>
          <p:nvPr/>
        </p:nvSpPr>
        <p:spPr bwMode="auto">
          <a:xfrm>
            <a:off x="5525354" y="5289550"/>
            <a:ext cx="1130181" cy="707886"/>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2000" dirty="0" smtClean="0">
                <a:solidFill>
                  <a:srgbClr val="000000"/>
                </a:solidFill>
                <a:cs typeface="Arial" charset="0"/>
              </a:rPr>
              <a:t>Research</a:t>
            </a:r>
          </a:p>
          <a:p>
            <a:pPr algn="ctr" eaLnBrk="0" fontAlgn="base" hangingPunct="0">
              <a:spcBef>
                <a:spcPct val="0"/>
              </a:spcBef>
              <a:spcAft>
                <a:spcPct val="0"/>
              </a:spcAft>
            </a:pPr>
            <a:r>
              <a:rPr lang="en-US" sz="2000" dirty="0" smtClean="0">
                <a:solidFill>
                  <a:srgbClr val="000000"/>
                </a:solidFill>
                <a:cs typeface="Arial" charset="0"/>
              </a:rPr>
              <a:t>Evidence</a:t>
            </a:r>
            <a:endParaRPr lang="en-US" sz="2000" dirty="0">
              <a:solidFill>
                <a:srgbClr val="000000"/>
              </a:solidFill>
              <a:cs typeface="Arial" charset="0"/>
            </a:endParaRPr>
          </a:p>
        </p:txBody>
      </p:sp>
      <p:sp>
        <p:nvSpPr>
          <p:cNvPr id="346118" name="Text Box 7"/>
          <p:cNvSpPr txBox="1">
            <a:spLocks noChangeArrowheads="1"/>
          </p:cNvSpPr>
          <p:nvPr/>
        </p:nvSpPr>
        <p:spPr bwMode="auto">
          <a:xfrm>
            <a:off x="6960298" y="5289550"/>
            <a:ext cx="1017779"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2000">
                <a:solidFill>
                  <a:srgbClr val="000000"/>
                </a:solidFill>
                <a:cs typeface="Arial" charset="0"/>
              </a:rPr>
              <a:t>Practice</a:t>
            </a:r>
          </a:p>
        </p:txBody>
      </p:sp>
      <p:pic>
        <p:nvPicPr>
          <p:cNvPr id="8" name="Picture 3"/>
          <p:cNvPicPr>
            <a:picLocks noChangeArrowheads="1"/>
          </p:cNvPicPr>
          <p:nvPr/>
        </p:nvPicPr>
        <p:blipFill>
          <a:blip r:embed="rId3" cstate="print"/>
          <a:srcRect/>
          <a:stretch>
            <a:fillRect/>
          </a:stretch>
        </p:blipFill>
        <p:spPr bwMode="auto">
          <a:xfrm>
            <a:off x="6911277" y="1620628"/>
            <a:ext cx="2286000" cy="2414588"/>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3533654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7EFF6740-B92C-453A-A07A-EE6936DE5F7C}" type="slidenum">
              <a:rPr lang="en-US" smtClean="0"/>
              <a:pPr>
                <a:defRPr/>
              </a:pPr>
              <a:t>12</a:t>
            </a:fld>
            <a:endParaRPr lang="en-US"/>
          </a:p>
        </p:txBody>
      </p:sp>
      <p:sp>
        <p:nvSpPr>
          <p:cNvPr id="348161" name="Rectangle 2"/>
          <p:cNvSpPr>
            <a:spLocks noGrp="1" noChangeArrowheads="1"/>
          </p:cNvSpPr>
          <p:nvPr>
            <p:ph type="title"/>
          </p:nvPr>
        </p:nvSpPr>
        <p:spPr/>
        <p:txBody>
          <a:bodyPr>
            <a:normAutofit/>
          </a:bodyPr>
          <a:lstStyle/>
          <a:p>
            <a:r>
              <a:rPr lang="en-US" sz="3600" dirty="0" smtClean="0"/>
              <a:t>University of Minnesota College of Education</a:t>
            </a:r>
            <a:br>
              <a:rPr lang="en-US" sz="3600" dirty="0" smtClean="0"/>
            </a:br>
            <a:r>
              <a:rPr lang="en-US" sz="3600" dirty="0" smtClean="0"/>
              <a:t>Social, Psychological and Philosophical Foundations of Education</a:t>
            </a:r>
          </a:p>
        </p:txBody>
      </p:sp>
      <p:sp>
        <p:nvSpPr>
          <p:cNvPr id="348162" name="Rectangle 3"/>
          <p:cNvSpPr>
            <a:spLocks noGrp="1" noChangeArrowheads="1"/>
          </p:cNvSpPr>
          <p:nvPr>
            <p:ph idx="1"/>
          </p:nvPr>
        </p:nvSpPr>
        <p:spPr>
          <a:xfrm>
            <a:off x="609600" y="2057400"/>
            <a:ext cx="8077200" cy="4191000"/>
          </a:xfrm>
        </p:spPr>
        <p:txBody>
          <a:bodyPr>
            <a:normAutofit/>
          </a:bodyPr>
          <a:lstStyle/>
          <a:p>
            <a:pPr marL="228600" indent="-228600">
              <a:buFont typeface="Wingdings" panose="05000000000000000000" pitchFamily="2" charset="2"/>
              <a:buChar char="§"/>
            </a:pPr>
            <a:r>
              <a:rPr lang="en-US" sz="2400" dirty="0" smtClean="0"/>
              <a:t>Learning and Cognitive Psychology</a:t>
            </a:r>
          </a:p>
          <a:p>
            <a:pPr marL="228600" indent="-228600">
              <a:buFont typeface="Wingdings" panose="05000000000000000000" pitchFamily="2" charset="2"/>
              <a:buChar char="§"/>
            </a:pPr>
            <a:r>
              <a:rPr lang="en-US" sz="2400" dirty="0"/>
              <a:t>Social psychology of </a:t>
            </a:r>
            <a:r>
              <a:rPr lang="en-US" sz="2400" dirty="0" smtClean="0"/>
              <a:t>learning: Student </a:t>
            </a:r>
            <a:r>
              <a:rPr lang="en-US" sz="2400" dirty="0"/>
              <a:t>– student interaction</a:t>
            </a:r>
          </a:p>
          <a:p>
            <a:pPr marL="228600" indent="-228600">
              <a:buFont typeface="Wingdings" panose="05000000000000000000" pitchFamily="2" charset="2"/>
              <a:buChar char="§"/>
            </a:pPr>
            <a:r>
              <a:rPr lang="en-US" sz="2400" dirty="0" smtClean="0"/>
              <a:t>Statistics</a:t>
            </a:r>
            <a:r>
              <a:rPr lang="en-US" sz="2400" dirty="0"/>
              <a:t>, Measurement, Research Methodology</a:t>
            </a:r>
          </a:p>
          <a:p>
            <a:pPr marL="228600" indent="-228600">
              <a:buFont typeface="Wingdings" panose="05000000000000000000" pitchFamily="2" charset="2"/>
              <a:buChar char="§"/>
            </a:pPr>
            <a:r>
              <a:rPr lang="en-US" sz="2400" dirty="0"/>
              <a:t>Assessment and Evaluation</a:t>
            </a:r>
          </a:p>
          <a:p>
            <a:pPr marL="228600" indent="-228600">
              <a:buFont typeface="Wingdings" panose="05000000000000000000" pitchFamily="2" charset="2"/>
              <a:buChar char="§"/>
            </a:pPr>
            <a:r>
              <a:rPr lang="en-US" sz="2400" dirty="0" smtClean="0"/>
              <a:t>Knowledge Acquisition, Artificial Intelligence, Expert Systems</a:t>
            </a:r>
          </a:p>
          <a:p>
            <a:pPr marL="228600" indent="-228600">
              <a:buFont typeface="Wingdings" panose="05000000000000000000" pitchFamily="2" charset="2"/>
              <a:buChar char="§"/>
            </a:pPr>
            <a:r>
              <a:rPr lang="en-US" sz="2400" dirty="0" smtClean="0"/>
              <a:t>Development Theories</a:t>
            </a:r>
          </a:p>
          <a:p>
            <a:pPr marL="228600" indent="-228600">
              <a:buFont typeface="Wingdings" panose="05000000000000000000" pitchFamily="2" charset="2"/>
              <a:buChar char="§"/>
            </a:pPr>
            <a:r>
              <a:rPr lang="en-US" sz="2400" dirty="0" smtClean="0"/>
              <a:t>Motivation Theories</a:t>
            </a:r>
          </a:p>
        </p:txBody>
      </p:sp>
    </p:spTree>
    <p:extLst>
      <p:ext uri="{BB962C8B-B14F-4D97-AF65-F5344CB8AC3E}">
        <p14:creationId xmlns:p14="http://schemas.microsoft.com/office/powerpoint/2010/main" val="2471943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reeform 2"/>
          <p:cNvSpPr>
            <a:spLocks/>
          </p:cNvSpPr>
          <p:nvPr/>
        </p:nvSpPr>
        <p:spPr bwMode="auto">
          <a:xfrm>
            <a:off x="1162050" y="287338"/>
            <a:ext cx="6856413" cy="6354762"/>
          </a:xfrm>
          <a:custGeom>
            <a:avLst/>
            <a:gdLst>
              <a:gd name="T0" fmla="*/ 6854826 w 4319"/>
              <a:gd name="T1" fmla="*/ 0 h 4003"/>
              <a:gd name="T2" fmla="*/ 6854826 w 4319"/>
              <a:gd name="T3" fmla="*/ 6351587 h 4003"/>
              <a:gd name="T4" fmla="*/ 0 w 4319"/>
              <a:gd name="T5" fmla="*/ 6353175 h 4003"/>
              <a:gd name="T6" fmla="*/ 0 w 4319"/>
              <a:gd name="T7" fmla="*/ 1588 h 4003"/>
              <a:gd name="T8" fmla="*/ 6854826 w 4319"/>
              <a:gd name="T9" fmla="*/ 0 h 4003"/>
              <a:gd name="T10" fmla="*/ 0 60000 65536"/>
              <a:gd name="T11" fmla="*/ 0 60000 65536"/>
              <a:gd name="T12" fmla="*/ 0 60000 65536"/>
              <a:gd name="T13" fmla="*/ 0 60000 65536"/>
              <a:gd name="T14" fmla="*/ 0 60000 65536"/>
              <a:gd name="T15" fmla="*/ 0 w 4319"/>
              <a:gd name="T16" fmla="*/ 0 h 4003"/>
              <a:gd name="T17" fmla="*/ 4319 w 4319"/>
              <a:gd name="T18" fmla="*/ 4003 h 4003"/>
            </a:gdLst>
            <a:ahLst/>
            <a:cxnLst>
              <a:cxn ang="T10">
                <a:pos x="T0" y="T1"/>
              </a:cxn>
              <a:cxn ang="T11">
                <a:pos x="T2" y="T3"/>
              </a:cxn>
              <a:cxn ang="T12">
                <a:pos x="T4" y="T5"/>
              </a:cxn>
              <a:cxn ang="T13">
                <a:pos x="T6" y="T7"/>
              </a:cxn>
              <a:cxn ang="T14">
                <a:pos x="T8" y="T9"/>
              </a:cxn>
            </a:cxnLst>
            <a:rect l="T15" t="T16" r="T17" b="T18"/>
            <a:pathLst>
              <a:path w="4319" h="4003">
                <a:moveTo>
                  <a:pt x="4318" y="0"/>
                </a:moveTo>
                <a:lnTo>
                  <a:pt x="4318" y="4001"/>
                </a:lnTo>
                <a:lnTo>
                  <a:pt x="0" y="4002"/>
                </a:lnTo>
                <a:lnTo>
                  <a:pt x="0" y="1"/>
                </a:lnTo>
                <a:lnTo>
                  <a:pt x="4318" y="0"/>
                </a:lnTo>
              </a:path>
            </a:pathLst>
          </a:custGeom>
          <a:noFill/>
          <a:ln w="9525" cap="rnd">
            <a:noFill/>
            <a:round/>
            <a:headEnd/>
            <a:tailEnd/>
          </a:ln>
        </p:spPr>
        <p:txBody>
          <a:bodyPr/>
          <a:lstStyle/>
          <a:p>
            <a:endParaRPr lang="en-US">
              <a:solidFill>
                <a:srgbClr val="000000"/>
              </a:solidFill>
            </a:endParaRPr>
          </a:p>
        </p:txBody>
      </p:sp>
      <p:pic>
        <p:nvPicPr>
          <p:cNvPr id="49155" name="Picture 3" descr="heads100dpi"/>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1295400" y="0"/>
            <a:ext cx="6919914" cy="6368130"/>
          </a:xfrm>
          <a:prstGeom prst="rect">
            <a:avLst/>
          </a:prstGeom>
          <a:noFill/>
          <a:ln w="9525">
            <a:noFill/>
            <a:miter lim="800000"/>
            <a:headEnd/>
            <a:tailEnd/>
          </a:ln>
        </p:spPr>
      </p:pic>
      <p:sp>
        <p:nvSpPr>
          <p:cNvPr id="49156" name="Rectangle 4"/>
          <p:cNvSpPr>
            <a:spLocks noChangeArrowheads="1"/>
          </p:cNvSpPr>
          <p:nvPr/>
        </p:nvSpPr>
        <p:spPr bwMode="auto">
          <a:xfrm>
            <a:off x="6821400" y="5715000"/>
            <a:ext cx="2303463" cy="274638"/>
          </a:xfrm>
          <a:prstGeom prst="rect">
            <a:avLst/>
          </a:prstGeom>
          <a:noFill/>
          <a:ln w="9525">
            <a:noFill/>
            <a:miter lim="800000"/>
            <a:headEnd/>
            <a:tailEnd/>
          </a:ln>
        </p:spPr>
        <p:txBody>
          <a:bodyPr lIns="0" tIns="0" rIns="0" bIns="0"/>
          <a:lstStyle/>
          <a:p>
            <a:pPr eaLnBrk="0" hangingPunct="0"/>
            <a:r>
              <a:rPr lang="en-US" sz="2000" dirty="0">
                <a:solidFill>
                  <a:srgbClr val="000000"/>
                </a:solidFill>
                <a:latin typeface="Staccato222 BT" pitchFamily="66" charset="0"/>
              </a:rPr>
              <a:t>Lila M. Smith</a:t>
            </a:r>
          </a:p>
        </p:txBody>
      </p:sp>
      <p:sp>
        <p:nvSpPr>
          <p:cNvPr id="5" name="Slide Number Placeholder 4"/>
          <p:cNvSpPr>
            <a:spLocks noGrp="1"/>
          </p:cNvSpPr>
          <p:nvPr>
            <p:ph type="sldNum" sz="quarter" idx="4"/>
          </p:nvPr>
        </p:nvSpPr>
        <p:spPr/>
        <p:txBody>
          <a:bodyPr/>
          <a:lstStyle/>
          <a:p>
            <a:pPr>
              <a:defRPr/>
            </a:pPr>
            <a:fld id="{7EFF6740-B92C-453A-A07A-EE6936DE5F7C}" type="slidenum">
              <a:rPr lang="en-US" smtClean="0"/>
              <a:pPr>
                <a:defRPr/>
              </a:pPr>
              <a:t>13</a:t>
            </a:fld>
            <a:endParaRPr lang="en-US"/>
          </a:p>
        </p:txBody>
      </p:sp>
    </p:spTree>
    <p:custDataLst>
      <p:tags r:id="rId1"/>
    </p:custDataLst>
    <p:extLst>
      <p:ext uri="{BB962C8B-B14F-4D97-AF65-F5344CB8AC3E}">
        <p14:creationId xmlns:p14="http://schemas.microsoft.com/office/powerpoint/2010/main" val="186473913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0449" name="Rectangle 2"/>
          <p:cNvSpPr>
            <a:spLocks noGrp="1" noChangeArrowheads="1"/>
          </p:cNvSpPr>
          <p:nvPr>
            <p:ph type="title"/>
          </p:nvPr>
        </p:nvSpPr>
        <p:spPr/>
        <p:txBody>
          <a:bodyPr/>
          <a:lstStyle/>
          <a:p>
            <a:r>
              <a:rPr lang="en-US" dirty="0" smtClean="0">
                <a:solidFill>
                  <a:schemeClr val="tx1"/>
                </a:solidFill>
              </a:rPr>
              <a:t>Cooperative Learning</a:t>
            </a:r>
          </a:p>
        </p:txBody>
      </p:sp>
      <p:sp>
        <p:nvSpPr>
          <p:cNvPr id="360450" name="Rectangle 3"/>
          <p:cNvSpPr>
            <a:spLocks noGrp="1" noChangeArrowheads="1"/>
          </p:cNvSpPr>
          <p:nvPr>
            <p:ph idx="1"/>
          </p:nvPr>
        </p:nvSpPr>
        <p:spPr>
          <a:xfrm>
            <a:off x="685800" y="1752600"/>
            <a:ext cx="7772400" cy="4114800"/>
          </a:xfrm>
        </p:spPr>
        <p:txBody>
          <a:bodyPr>
            <a:normAutofit/>
          </a:bodyPr>
          <a:lstStyle/>
          <a:p>
            <a:r>
              <a:rPr lang="en-US" sz="3200" dirty="0" smtClean="0">
                <a:solidFill>
                  <a:schemeClr val="tx1"/>
                </a:solidFill>
              </a:rPr>
              <a:t>Theory – Social Interdependence – Lewin – Deutsch – Johnson &amp; Johnson</a:t>
            </a:r>
          </a:p>
          <a:p>
            <a:r>
              <a:rPr lang="en-US" sz="3200" dirty="0" smtClean="0">
                <a:solidFill>
                  <a:schemeClr val="tx1"/>
                </a:solidFill>
              </a:rPr>
              <a:t>Research – Randomized Design Field Experiments</a:t>
            </a:r>
          </a:p>
          <a:p>
            <a:r>
              <a:rPr lang="en-US" sz="3200" dirty="0" smtClean="0">
                <a:solidFill>
                  <a:schemeClr val="tx1"/>
                </a:solidFill>
              </a:rPr>
              <a:t>Practice – Formal Teams/Professor’s Role</a:t>
            </a:r>
          </a:p>
          <a:p>
            <a:endParaRPr lang="en-US" sz="3200" dirty="0" smtClean="0">
              <a:solidFill>
                <a:schemeClr val="tx1"/>
              </a:solidFill>
            </a:endParaRPr>
          </a:p>
        </p:txBody>
      </p:sp>
      <p:sp>
        <p:nvSpPr>
          <p:cNvPr id="360451" name="AutoShape 4"/>
          <p:cNvSpPr>
            <a:spLocks noChangeArrowheads="1"/>
          </p:cNvSpPr>
          <p:nvPr/>
        </p:nvSpPr>
        <p:spPr bwMode="auto">
          <a:xfrm>
            <a:off x="6386513" y="4746764"/>
            <a:ext cx="1420812" cy="844550"/>
          </a:xfrm>
          <a:prstGeom prst="triangle">
            <a:avLst>
              <a:gd name="adj" fmla="val 50000"/>
            </a:avLst>
          </a:prstGeom>
          <a:noFill/>
          <a:ln w="9525">
            <a:solidFill>
              <a:schemeClr val="tx1"/>
            </a:solidFill>
            <a:miter lim="800000"/>
            <a:headEnd/>
            <a:tailEnd/>
          </a:ln>
        </p:spPr>
        <p:txBody>
          <a:bodyPr wrap="none" anchor="ctr"/>
          <a:lstStyle/>
          <a:p>
            <a:pPr algn="ctr" eaLnBrk="0" fontAlgn="base" hangingPunct="0">
              <a:spcBef>
                <a:spcPct val="0"/>
              </a:spcBef>
              <a:spcAft>
                <a:spcPct val="0"/>
              </a:spcAft>
            </a:pPr>
            <a:endParaRPr lang="en-US" sz="2400">
              <a:cs typeface="Arial" charset="0"/>
            </a:endParaRPr>
          </a:p>
        </p:txBody>
      </p:sp>
      <p:sp>
        <p:nvSpPr>
          <p:cNvPr id="360452" name="Text Box 5"/>
          <p:cNvSpPr txBox="1">
            <a:spLocks noChangeArrowheads="1"/>
          </p:cNvSpPr>
          <p:nvPr/>
        </p:nvSpPr>
        <p:spPr bwMode="auto">
          <a:xfrm>
            <a:off x="6651154" y="4299089"/>
            <a:ext cx="931217"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2000" dirty="0">
                <a:cs typeface="Arial" charset="0"/>
              </a:rPr>
              <a:t>Theory</a:t>
            </a:r>
          </a:p>
        </p:txBody>
      </p:sp>
      <p:sp>
        <p:nvSpPr>
          <p:cNvPr id="360453" name="Text Box 6"/>
          <p:cNvSpPr txBox="1">
            <a:spLocks noChangeArrowheads="1"/>
          </p:cNvSpPr>
          <p:nvPr/>
        </p:nvSpPr>
        <p:spPr bwMode="auto">
          <a:xfrm>
            <a:off x="5807434" y="5616714"/>
            <a:ext cx="1147045" cy="707886"/>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2000">
                <a:cs typeface="Arial" charset="0"/>
              </a:rPr>
              <a:t>Research</a:t>
            </a:r>
          </a:p>
          <a:p>
            <a:pPr algn="ctr" eaLnBrk="0" fontAlgn="base" hangingPunct="0">
              <a:spcBef>
                <a:spcPct val="0"/>
              </a:spcBef>
              <a:spcAft>
                <a:spcPct val="0"/>
              </a:spcAft>
            </a:pPr>
            <a:r>
              <a:rPr lang="en-US" sz="2000">
                <a:cs typeface="Arial" charset="0"/>
              </a:rPr>
              <a:t>Evidence</a:t>
            </a:r>
          </a:p>
        </p:txBody>
      </p:sp>
      <p:sp>
        <p:nvSpPr>
          <p:cNvPr id="360454" name="Text Box 7"/>
          <p:cNvSpPr txBox="1">
            <a:spLocks noChangeArrowheads="1"/>
          </p:cNvSpPr>
          <p:nvPr/>
        </p:nvSpPr>
        <p:spPr bwMode="auto">
          <a:xfrm>
            <a:off x="7351755" y="5670689"/>
            <a:ext cx="102861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2000">
                <a:cs typeface="Arial" charset="0"/>
              </a:rPr>
              <a:t>Practice</a:t>
            </a:r>
          </a:p>
        </p:txBody>
      </p:sp>
      <p:sp>
        <p:nvSpPr>
          <p:cNvPr id="5" name="Slide Number Placeholder 4"/>
          <p:cNvSpPr>
            <a:spLocks noGrp="1"/>
          </p:cNvSpPr>
          <p:nvPr>
            <p:ph type="sldNum" sz="quarter" idx="4"/>
          </p:nvPr>
        </p:nvSpPr>
        <p:spPr/>
        <p:txBody>
          <a:bodyPr/>
          <a:lstStyle/>
          <a:p>
            <a:pPr>
              <a:defRPr/>
            </a:pPr>
            <a:fld id="{7EFF6740-B92C-453A-A07A-EE6936DE5F7C}" type="slidenum">
              <a:rPr lang="en-US" smtClean="0">
                <a:solidFill>
                  <a:schemeClr val="tx1"/>
                </a:solidFill>
              </a:rPr>
              <a:pPr>
                <a:defRPr/>
              </a:pPr>
              <a:t>14</a:t>
            </a:fld>
            <a:endParaRPr lang="en-US">
              <a:solidFill>
                <a:schemeClr val="tx1"/>
              </a:solidFill>
            </a:endParaRPr>
          </a:p>
        </p:txBody>
      </p:sp>
    </p:spTree>
    <p:custDataLst>
      <p:tags r:id="rId1"/>
    </p:custDataLst>
    <p:extLst>
      <p:ext uri="{BB962C8B-B14F-4D97-AF65-F5344CB8AC3E}">
        <p14:creationId xmlns:p14="http://schemas.microsoft.com/office/powerpoint/2010/main" val="3266537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
          </p:nvPr>
        </p:nvSpPr>
        <p:spPr/>
        <p:txBody>
          <a:bodyPr/>
          <a:lstStyle/>
          <a:p>
            <a:pPr>
              <a:defRPr/>
            </a:pPr>
            <a:fld id="{7EFF6740-B92C-453A-A07A-EE6936DE5F7C}" type="slidenum">
              <a:rPr lang="en-US" smtClean="0"/>
              <a:pPr>
                <a:defRPr/>
              </a:pPr>
              <a:t>15</a:t>
            </a:fld>
            <a:endParaRPr lang="en-US"/>
          </a:p>
        </p:txBody>
      </p:sp>
      <p:sp>
        <p:nvSpPr>
          <p:cNvPr id="5" name="Title 4"/>
          <p:cNvSpPr>
            <a:spLocks noGrp="1"/>
          </p:cNvSpPr>
          <p:nvPr>
            <p:ph type="title"/>
          </p:nvPr>
        </p:nvSpPr>
        <p:spPr/>
        <p:txBody>
          <a:bodyPr>
            <a:normAutofit/>
          </a:bodyPr>
          <a:lstStyle/>
          <a:p>
            <a:r>
              <a:rPr lang="en-US" dirty="0" smtClean="0"/>
              <a:t>Cooperative Learning Introduced to Engineering – 1981</a:t>
            </a:r>
            <a:endParaRPr lang="en-US" dirty="0"/>
          </a:p>
        </p:txBody>
      </p:sp>
      <p:sp>
        <p:nvSpPr>
          <p:cNvPr id="6" name="Content Placeholder 5"/>
          <p:cNvSpPr>
            <a:spLocks noGrp="1"/>
          </p:cNvSpPr>
          <p:nvPr>
            <p:ph idx="1"/>
          </p:nvPr>
        </p:nvSpPr>
        <p:spPr>
          <a:xfrm>
            <a:off x="457200" y="1981200"/>
            <a:ext cx="4343400" cy="4267200"/>
          </a:xfrm>
        </p:spPr>
        <p:txBody>
          <a:bodyPr>
            <a:normAutofit/>
          </a:bodyPr>
          <a:lstStyle/>
          <a:p>
            <a:r>
              <a:rPr lang="en-US" sz="2400" dirty="0" smtClean="0"/>
              <a:t>Smith, K.A., Johnson, D.W. and Johnson, R.T., 1981. The use of cooperative learning groups in engineering education.  In L.P. Grayson and J.M. </a:t>
            </a:r>
            <a:r>
              <a:rPr lang="en-US" sz="2400" dirty="0" err="1" smtClean="0"/>
              <a:t>Biedenbach</a:t>
            </a:r>
            <a:r>
              <a:rPr lang="en-US" sz="2400" dirty="0" smtClean="0"/>
              <a:t> (Eds.), </a:t>
            </a:r>
            <a:r>
              <a:rPr lang="en-US" sz="2400" i="1" dirty="0" smtClean="0"/>
              <a:t>Proceedings Eleventh Annual Frontiers in Education Conference</a:t>
            </a:r>
            <a:r>
              <a:rPr lang="en-US" sz="2400" dirty="0" smtClean="0"/>
              <a:t>, Rapid City, SD, Washington:  IEEE/ASEE, 26‑32.</a:t>
            </a:r>
          </a:p>
          <a:p>
            <a:pPr lvl="1"/>
            <a:endParaRPr lang="en-US" sz="1800" dirty="0"/>
          </a:p>
        </p:txBody>
      </p:sp>
      <p:pic>
        <p:nvPicPr>
          <p:cNvPr id="683010" name="Picture 2"/>
          <p:cNvPicPr>
            <a:picLocks noGrp="1" noChangeAspect="1" noChangeArrowheads="1"/>
          </p:cNvPicPr>
          <p:nvPr>
            <p:ph sz="half" idx="4294967295"/>
          </p:nvPr>
        </p:nvPicPr>
        <p:blipFill rotWithShape="1">
          <a:blip r:embed="rId4" cstate="print"/>
          <a:srcRect l="30909" t="15932" r="29984" b="2987"/>
          <a:stretch/>
        </p:blipFill>
        <p:spPr bwMode="auto">
          <a:xfrm>
            <a:off x="5709336" y="1962628"/>
            <a:ext cx="3405795" cy="4305650"/>
          </a:xfrm>
          <a:prstGeom prst="rect">
            <a:avLst/>
          </a:prstGeom>
          <a:noFill/>
          <a:ln w="9525">
            <a:noFill/>
            <a:miter lim="800000"/>
            <a:headEnd/>
            <a:tailEnd/>
          </a:ln>
        </p:spPr>
      </p:pic>
      <p:sp>
        <p:nvSpPr>
          <p:cNvPr id="9" name="TextBox 8"/>
          <p:cNvSpPr txBox="1"/>
          <p:nvPr/>
        </p:nvSpPr>
        <p:spPr>
          <a:xfrm>
            <a:off x="5867400" y="6032774"/>
            <a:ext cx="2040943" cy="369332"/>
          </a:xfrm>
          <a:prstGeom prst="rect">
            <a:avLst/>
          </a:prstGeom>
          <a:noFill/>
        </p:spPr>
        <p:txBody>
          <a:bodyPr wrap="none" rtlCol="0">
            <a:spAutoFit/>
          </a:bodyPr>
          <a:lstStyle/>
          <a:p>
            <a:r>
              <a:rPr lang="en-US" b="1" dirty="0" smtClean="0">
                <a:solidFill>
                  <a:srgbClr val="000000"/>
                </a:solidFill>
              </a:rPr>
              <a:t>JEE December 1981</a:t>
            </a:r>
            <a:endParaRPr lang="en-US" b="1" dirty="0">
              <a:solidFill>
                <a:srgbClr val="000000"/>
              </a:solidFill>
            </a:endParaRPr>
          </a:p>
        </p:txBody>
      </p:sp>
    </p:spTree>
    <p:custDataLst>
      <p:tags r:id="rId1"/>
    </p:custDataLst>
    <p:extLst>
      <p:ext uri="{BB962C8B-B14F-4D97-AF65-F5344CB8AC3E}">
        <p14:creationId xmlns:p14="http://schemas.microsoft.com/office/powerpoint/2010/main" val="166740805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ChangeArrowheads="1"/>
          </p:cNvSpPr>
          <p:nvPr/>
        </p:nvSpPr>
        <p:spPr bwMode="auto">
          <a:xfrm>
            <a:off x="381000" y="304800"/>
            <a:ext cx="8382000" cy="6154738"/>
          </a:xfrm>
          <a:prstGeom prst="rect">
            <a:avLst/>
          </a:prstGeom>
          <a:noFill/>
          <a:ln w="9525">
            <a:noFill/>
            <a:miter lim="800000"/>
            <a:headEnd/>
            <a:tailEnd/>
          </a:ln>
        </p:spPr>
        <p:txBody>
          <a:bodyPr lIns="0" tIns="0" rIns="0" bIns="0"/>
          <a:lstStyle/>
          <a:p>
            <a:pPr eaLnBrk="0" fontAlgn="base" hangingPunct="0">
              <a:spcBef>
                <a:spcPct val="0"/>
              </a:spcBef>
              <a:spcAft>
                <a:spcPct val="0"/>
              </a:spcAft>
            </a:pPr>
            <a:r>
              <a:rPr lang="en-US" sz="2600" b="1" dirty="0">
                <a:solidFill>
                  <a:srgbClr val="000000"/>
                </a:solidFill>
                <a:cs typeface="Arial" charset="0"/>
              </a:rPr>
              <a:t>Cooperative Learning</a:t>
            </a:r>
            <a:r>
              <a:rPr lang="en-US" sz="2600" dirty="0">
                <a:solidFill>
                  <a:srgbClr val="000000"/>
                </a:solidFill>
                <a:cs typeface="Arial" charset="0"/>
              </a:rPr>
              <a:t> is instruction that involves people working in teams to accomplish a common goal, under conditions that involve both </a:t>
            </a:r>
            <a:r>
              <a:rPr lang="en-US" sz="2600" i="1" dirty="0">
                <a:solidFill>
                  <a:srgbClr val="000000"/>
                </a:solidFill>
                <a:cs typeface="Arial" charset="0"/>
              </a:rPr>
              <a:t>positive interdependence</a:t>
            </a:r>
            <a:r>
              <a:rPr lang="en-US" sz="2600" dirty="0">
                <a:solidFill>
                  <a:srgbClr val="000000"/>
                </a:solidFill>
                <a:cs typeface="Arial" charset="0"/>
              </a:rPr>
              <a:t> (all members must cooperate to complete the task) and </a:t>
            </a:r>
            <a:r>
              <a:rPr lang="en-US" sz="2600" i="1" dirty="0">
                <a:solidFill>
                  <a:srgbClr val="000000"/>
                </a:solidFill>
                <a:cs typeface="Arial" charset="0"/>
              </a:rPr>
              <a:t>individual and group accountability</a:t>
            </a:r>
            <a:r>
              <a:rPr lang="en-US" sz="2600" dirty="0">
                <a:solidFill>
                  <a:srgbClr val="000000"/>
                </a:solidFill>
                <a:cs typeface="Arial" charset="0"/>
              </a:rPr>
              <a:t> (each member is accountable for the complete final outcome).</a:t>
            </a:r>
          </a:p>
          <a:p>
            <a:pPr eaLnBrk="0" fontAlgn="base" hangingPunct="0">
              <a:spcBef>
                <a:spcPct val="0"/>
              </a:spcBef>
              <a:spcAft>
                <a:spcPct val="0"/>
              </a:spcAft>
            </a:pPr>
            <a:endParaRPr lang="en-US" sz="1600" dirty="0">
              <a:solidFill>
                <a:srgbClr val="000000"/>
              </a:solidFill>
              <a:cs typeface="Arial" charset="0"/>
            </a:endParaRPr>
          </a:p>
          <a:p>
            <a:pPr eaLnBrk="0" fontAlgn="base" hangingPunct="0">
              <a:spcBef>
                <a:spcPct val="0"/>
              </a:spcBef>
              <a:spcAft>
                <a:spcPct val="0"/>
              </a:spcAft>
            </a:pPr>
            <a:r>
              <a:rPr lang="en-US" sz="3000" b="1" dirty="0">
                <a:solidFill>
                  <a:srgbClr val="000000"/>
                </a:solidFill>
                <a:cs typeface="Arial" charset="0"/>
              </a:rPr>
              <a:t>Key Concepts</a:t>
            </a:r>
          </a:p>
          <a:p>
            <a:pPr algn="ctr" eaLnBrk="0" fontAlgn="base" hangingPunct="0">
              <a:spcBef>
                <a:spcPct val="0"/>
              </a:spcBef>
              <a:spcAft>
                <a:spcPct val="0"/>
              </a:spcAft>
            </a:pPr>
            <a:endParaRPr lang="en-US" sz="1100" b="1" dirty="0">
              <a:solidFill>
                <a:srgbClr val="000000"/>
              </a:solidFill>
              <a:cs typeface="Arial" charset="0"/>
            </a:endParaRPr>
          </a:p>
          <a:p>
            <a:pPr eaLnBrk="0" fontAlgn="base" hangingPunct="0">
              <a:spcBef>
                <a:spcPct val="0"/>
              </a:spcBef>
              <a:spcAft>
                <a:spcPct val="0"/>
              </a:spcAft>
            </a:pPr>
            <a:r>
              <a:rPr lang="en-US" sz="3000" dirty="0">
                <a:solidFill>
                  <a:srgbClr val="000000"/>
                </a:solidFill>
                <a:cs typeface="Arial" charset="0"/>
              </a:rPr>
              <a:t>•Positive Interdependence</a:t>
            </a:r>
          </a:p>
          <a:p>
            <a:pPr eaLnBrk="0" fontAlgn="base" hangingPunct="0">
              <a:spcBef>
                <a:spcPct val="0"/>
              </a:spcBef>
              <a:spcAft>
                <a:spcPct val="0"/>
              </a:spcAft>
            </a:pPr>
            <a:r>
              <a:rPr lang="en-US" sz="3000" dirty="0">
                <a:solidFill>
                  <a:srgbClr val="000000"/>
                </a:solidFill>
                <a:cs typeface="Arial" charset="0"/>
              </a:rPr>
              <a:t>•Individual and Group Accountability</a:t>
            </a:r>
          </a:p>
          <a:p>
            <a:pPr eaLnBrk="0" fontAlgn="base" hangingPunct="0">
              <a:spcBef>
                <a:spcPct val="0"/>
              </a:spcBef>
              <a:spcAft>
                <a:spcPct val="0"/>
              </a:spcAft>
            </a:pPr>
            <a:r>
              <a:rPr lang="en-US" sz="3000" dirty="0">
                <a:solidFill>
                  <a:srgbClr val="000000"/>
                </a:solidFill>
                <a:cs typeface="Arial" charset="0"/>
              </a:rPr>
              <a:t>•Face-to-Face </a:t>
            </a:r>
            <a:r>
              <a:rPr lang="en-US" sz="3000" dirty="0" err="1">
                <a:solidFill>
                  <a:srgbClr val="000000"/>
                </a:solidFill>
                <a:cs typeface="Arial" charset="0"/>
              </a:rPr>
              <a:t>Promotive</a:t>
            </a:r>
            <a:r>
              <a:rPr lang="en-US" sz="3000" dirty="0">
                <a:solidFill>
                  <a:srgbClr val="000000"/>
                </a:solidFill>
                <a:cs typeface="Arial" charset="0"/>
              </a:rPr>
              <a:t> Interaction</a:t>
            </a:r>
          </a:p>
          <a:p>
            <a:pPr eaLnBrk="0" fontAlgn="base" hangingPunct="0">
              <a:spcBef>
                <a:spcPct val="0"/>
              </a:spcBef>
              <a:spcAft>
                <a:spcPct val="0"/>
              </a:spcAft>
            </a:pPr>
            <a:r>
              <a:rPr lang="en-US" sz="3000" dirty="0">
                <a:solidFill>
                  <a:srgbClr val="000000"/>
                </a:solidFill>
                <a:cs typeface="Arial" charset="0"/>
              </a:rPr>
              <a:t>•Teamwork Skills</a:t>
            </a:r>
          </a:p>
          <a:p>
            <a:pPr eaLnBrk="0" fontAlgn="base" hangingPunct="0">
              <a:spcBef>
                <a:spcPct val="0"/>
              </a:spcBef>
              <a:spcAft>
                <a:spcPct val="0"/>
              </a:spcAft>
            </a:pPr>
            <a:r>
              <a:rPr lang="en-US" sz="3000" dirty="0">
                <a:solidFill>
                  <a:srgbClr val="000000"/>
                </a:solidFill>
                <a:cs typeface="Arial" charset="0"/>
              </a:rPr>
              <a:t>•Group Processing</a:t>
            </a:r>
          </a:p>
        </p:txBody>
      </p:sp>
      <p:pic>
        <p:nvPicPr>
          <p:cNvPr id="371714" name="Picture 3"/>
          <p:cNvPicPr>
            <a:picLocks noChangeAspect="1" noChangeArrowheads="1"/>
          </p:cNvPicPr>
          <p:nvPr/>
        </p:nvPicPr>
        <p:blipFill>
          <a:blip r:embed="rId4" cstate="print"/>
          <a:srcRect l="25000" t="10222" r="26500" b="3236"/>
          <a:stretch>
            <a:fillRect/>
          </a:stretch>
        </p:blipFill>
        <p:spPr bwMode="auto">
          <a:xfrm>
            <a:off x="6172200" y="2585902"/>
            <a:ext cx="2701925" cy="3535498"/>
          </a:xfrm>
          <a:prstGeom prst="rect">
            <a:avLst/>
          </a:prstGeom>
          <a:noFill/>
          <a:ln w="12700">
            <a:noFill/>
            <a:miter lim="800000"/>
            <a:headEnd type="none" w="sm" len="sm"/>
            <a:tailEnd type="none" w="sm" len="sm"/>
          </a:ln>
        </p:spPr>
      </p:pic>
      <p:sp>
        <p:nvSpPr>
          <p:cNvPr id="4" name="Rectangle 3"/>
          <p:cNvSpPr>
            <a:spLocks noChangeArrowheads="1"/>
          </p:cNvSpPr>
          <p:nvPr/>
        </p:nvSpPr>
        <p:spPr bwMode="auto">
          <a:xfrm>
            <a:off x="257175" y="6458428"/>
            <a:ext cx="4232762" cy="338554"/>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600" dirty="0">
                <a:solidFill>
                  <a:schemeClr val="bg1"/>
                </a:solidFill>
                <a:cs typeface="Arial" charset="0"/>
              </a:rPr>
              <a:t>http://personal.cege.umn.edu/~smith/links.html</a:t>
            </a:r>
          </a:p>
        </p:txBody>
      </p:sp>
      <p:sp>
        <p:nvSpPr>
          <p:cNvPr id="6" name="Slide Number Placeholder 5"/>
          <p:cNvSpPr>
            <a:spLocks noGrp="1"/>
          </p:cNvSpPr>
          <p:nvPr>
            <p:ph type="sldNum" sz="quarter" idx="4"/>
          </p:nvPr>
        </p:nvSpPr>
        <p:spPr/>
        <p:txBody>
          <a:bodyPr/>
          <a:lstStyle/>
          <a:p>
            <a:pPr>
              <a:defRPr/>
            </a:pPr>
            <a:fld id="{7EFF6740-B92C-453A-A07A-EE6936DE5F7C}" type="slidenum">
              <a:rPr lang="en-US" smtClean="0"/>
              <a:pPr>
                <a:defRPr/>
              </a:pPr>
              <a:t>16</a:t>
            </a:fld>
            <a:endParaRPr lang="en-US"/>
          </a:p>
        </p:txBody>
      </p:sp>
    </p:spTree>
    <p:custDataLst>
      <p:tags r:id="rId1"/>
    </p:custDataLst>
    <p:extLst>
      <p:ext uri="{BB962C8B-B14F-4D97-AF65-F5344CB8AC3E}">
        <p14:creationId xmlns:p14="http://schemas.microsoft.com/office/powerpoint/2010/main" val="398437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3"/>
          <p:cNvSpPr>
            <a:spLocks noChangeArrowheads="1"/>
          </p:cNvSpPr>
          <p:nvPr/>
        </p:nvSpPr>
        <p:spPr bwMode="auto">
          <a:xfrm>
            <a:off x="304800" y="152400"/>
            <a:ext cx="8458200" cy="1007853"/>
          </a:xfrm>
          <a:prstGeom prst="rect">
            <a:avLst/>
          </a:prstGeom>
          <a:noFill/>
          <a:ln w="9525">
            <a:noFill/>
            <a:miter lim="800000"/>
            <a:headEnd/>
            <a:tailEnd/>
          </a:ln>
        </p:spPr>
        <p:txBody>
          <a:bodyPr lIns="0" tIns="0" rIns="0" bIns="0"/>
          <a:lstStyle/>
          <a:p>
            <a:pPr algn="ctr" eaLnBrk="0" fontAlgn="base" hangingPunct="0">
              <a:spcBef>
                <a:spcPct val="0"/>
              </a:spcBef>
              <a:spcAft>
                <a:spcPct val="0"/>
              </a:spcAft>
            </a:pPr>
            <a:r>
              <a:rPr lang="en-US" sz="2600" b="1" dirty="0">
                <a:solidFill>
                  <a:srgbClr val="000000"/>
                </a:solidFill>
                <a:cs typeface="Arial" charset="0"/>
              </a:rPr>
              <a:t>Cooperative Learning Research Support </a:t>
            </a:r>
            <a:endParaRPr lang="en-US" sz="2600" dirty="0">
              <a:solidFill>
                <a:srgbClr val="000000"/>
              </a:solidFill>
              <a:cs typeface="Arial" charset="0"/>
            </a:endParaRPr>
          </a:p>
          <a:p>
            <a:pPr marL="114300" algn="ctr" eaLnBrk="0" fontAlgn="base" hangingPunct="0">
              <a:spcBef>
                <a:spcPct val="0"/>
              </a:spcBef>
              <a:spcAft>
                <a:spcPct val="0"/>
              </a:spcAft>
            </a:pPr>
            <a:r>
              <a:rPr lang="en-US" sz="1700" dirty="0">
                <a:solidFill>
                  <a:srgbClr val="000000"/>
                </a:solidFill>
                <a:cs typeface="Arial" charset="0"/>
              </a:rPr>
              <a:t>Johnson, D.W., Johnson, R.T., &amp; Smith, K.A.  1998.  Cooperative learning returns to college: What evidence is there that it works?  </a:t>
            </a:r>
            <a:r>
              <a:rPr lang="en-US" sz="1700" i="1" dirty="0">
                <a:solidFill>
                  <a:srgbClr val="000000"/>
                </a:solidFill>
                <a:cs typeface="Arial" charset="0"/>
              </a:rPr>
              <a:t>Change</a:t>
            </a:r>
            <a:r>
              <a:rPr lang="en-US" sz="1700" dirty="0">
                <a:solidFill>
                  <a:srgbClr val="000000"/>
                </a:solidFill>
                <a:cs typeface="Arial" charset="0"/>
              </a:rPr>
              <a:t>, </a:t>
            </a:r>
            <a:r>
              <a:rPr lang="en-US" sz="1700" i="1" dirty="0">
                <a:solidFill>
                  <a:srgbClr val="000000"/>
                </a:solidFill>
                <a:cs typeface="Arial" charset="0"/>
              </a:rPr>
              <a:t>30</a:t>
            </a:r>
            <a:r>
              <a:rPr lang="en-US" sz="1700" dirty="0">
                <a:solidFill>
                  <a:srgbClr val="000000"/>
                </a:solidFill>
                <a:cs typeface="Arial" charset="0"/>
              </a:rPr>
              <a:t> (4), 26-35.</a:t>
            </a:r>
          </a:p>
          <a:p>
            <a:pPr algn="ctr" eaLnBrk="0" fontAlgn="base" hangingPunct="0">
              <a:spcBef>
                <a:spcPct val="0"/>
              </a:spcBef>
              <a:spcAft>
                <a:spcPct val="0"/>
              </a:spcAft>
            </a:pPr>
            <a:endParaRPr lang="en-US" sz="1700" dirty="0">
              <a:solidFill>
                <a:srgbClr val="000000"/>
              </a:solidFill>
              <a:cs typeface="Arial" charset="0"/>
            </a:endParaRPr>
          </a:p>
        </p:txBody>
      </p:sp>
      <p:sp>
        <p:nvSpPr>
          <p:cNvPr id="367619" name="Rectangle 4"/>
          <p:cNvSpPr>
            <a:spLocks noChangeArrowheads="1"/>
          </p:cNvSpPr>
          <p:nvPr/>
        </p:nvSpPr>
        <p:spPr bwMode="auto">
          <a:xfrm>
            <a:off x="533400" y="1234663"/>
            <a:ext cx="4267200" cy="4989925"/>
          </a:xfrm>
          <a:prstGeom prst="rect">
            <a:avLst/>
          </a:prstGeom>
          <a:noFill/>
          <a:ln w="9525">
            <a:noFill/>
            <a:miter lim="800000"/>
            <a:headEnd/>
            <a:tailEnd/>
          </a:ln>
        </p:spPr>
        <p:txBody>
          <a:bodyPr lIns="0" tIns="0" rIns="0" bIns="0"/>
          <a:lstStyle/>
          <a:p>
            <a:pPr marL="304800" indent="-304800" algn="ctr" eaLnBrk="0" fontAlgn="base" hangingPunct="0">
              <a:spcBef>
                <a:spcPct val="0"/>
              </a:spcBef>
              <a:spcAft>
                <a:spcPct val="0"/>
              </a:spcAft>
            </a:pPr>
            <a:endParaRPr lang="en-US" b="1" dirty="0" smtClean="0">
              <a:solidFill>
                <a:srgbClr val="000000"/>
              </a:solidFill>
              <a:cs typeface="Arial" charset="0"/>
            </a:endParaRPr>
          </a:p>
          <a:p>
            <a:pPr eaLnBrk="0" fontAlgn="base" hangingPunct="0">
              <a:spcBef>
                <a:spcPct val="0"/>
              </a:spcBef>
              <a:spcAft>
                <a:spcPct val="0"/>
              </a:spcAft>
            </a:pPr>
            <a:r>
              <a:rPr lang="en-US" sz="2400" dirty="0">
                <a:solidFill>
                  <a:srgbClr val="000000"/>
                </a:solidFill>
                <a:cs typeface="Arial" charset="0"/>
              </a:rPr>
              <a:t>• Over 300 Experimental Studies</a:t>
            </a:r>
          </a:p>
          <a:p>
            <a:pPr eaLnBrk="0" fontAlgn="base" hangingPunct="0">
              <a:spcBef>
                <a:spcPct val="0"/>
              </a:spcBef>
              <a:spcAft>
                <a:spcPct val="0"/>
              </a:spcAft>
            </a:pPr>
            <a:r>
              <a:rPr lang="en-US" sz="2400" dirty="0">
                <a:solidFill>
                  <a:srgbClr val="000000"/>
                </a:solidFill>
                <a:cs typeface="Arial" charset="0"/>
              </a:rPr>
              <a:t>• First study conducted in 1924</a:t>
            </a:r>
          </a:p>
          <a:p>
            <a:pPr eaLnBrk="0" fontAlgn="base" hangingPunct="0">
              <a:spcBef>
                <a:spcPct val="0"/>
              </a:spcBef>
              <a:spcAft>
                <a:spcPct val="0"/>
              </a:spcAft>
            </a:pPr>
            <a:r>
              <a:rPr lang="en-US" sz="2400" dirty="0">
                <a:solidFill>
                  <a:srgbClr val="000000"/>
                </a:solidFill>
                <a:cs typeface="Arial" charset="0"/>
              </a:rPr>
              <a:t>• High Generalizability</a:t>
            </a:r>
          </a:p>
          <a:p>
            <a:pPr eaLnBrk="0" fontAlgn="base" hangingPunct="0">
              <a:spcBef>
                <a:spcPct val="0"/>
              </a:spcBef>
              <a:spcAft>
                <a:spcPct val="0"/>
              </a:spcAft>
            </a:pPr>
            <a:r>
              <a:rPr lang="en-US" sz="2400" dirty="0">
                <a:solidFill>
                  <a:srgbClr val="000000"/>
                </a:solidFill>
                <a:cs typeface="Arial" charset="0"/>
              </a:rPr>
              <a:t>• Multiple Outcomes</a:t>
            </a:r>
          </a:p>
          <a:p>
            <a:pPr marL="304800" indent="-304800" algn="ctr" eaLnBrk="0" fontAlgn="base" hangingPunct="0">
              <a:spcBef>
                <a:spcPct val="0"/>
              </a:spcBef>
              <a:spcAft>
                <a:spcPct val="0"/>
              </a:spcAft>
            </a:pPr>
            <a:endParaRPr lang="en-US" b="1" dirty="0">
              <a:solidFill>
                <a:srgbClr val="000000"/>
              </a:solidFill>
              <a:cs typeface="Arial" charset="0"/>
            </a:endParaRPr>
          </a:p>
          <a:p>
            <a:pPr marL="304800" indent="-304800" eaLnBrk="0" fontAlgn="base" hangingPunct="0">
              <a:spcBef>
                <a:spcPct val="0"/>
              </a:spcBef>
              <a:spcAft>
                <a:spcPct val="0"/>
              </a:spcAft>
            </a:pPr>
            <a:r>
              <a:rPr lang="en-US" sz="2000" b="1" dirty="0" smtClean="0">
                <a:solidFill>
                  <a:srgbClr val="000000"/>
                </a:solidFill>
                <a:cs typeface="Arial" charset="0"/>
              </a:rPr>
              <a:t>Outcomes</a:t>
            </a:r>
            <a:endParaRPr lang="en-US" sz="2000" dirty="0">
              <a:solidFill>
                <a:srgbClr val="000000"/>
              </a:solidFill>
              <a:cs typeface="Arial" charset="0"/>
            </a:endParaRPr>
          </a:p>
          <a:p>
            <a:pPr marL="304800" indent="-304800" eaLnBrk="0" fontAlgn="base" hangingPunct="0">
              <a:spcBef>
                <a:spcPct val="0"/>
              </a:spcBef>
              <a:spcAft>
                <a:spcPct val="0"/>
              </a:spcAft>
            </a:pPr>
            <a:endParaRPr lang="en-US" sz="1100" dirty="0">
              <a:solidFill>
                <a:srgbClr val="000000"/>
              </a:solidFill>
              <a:cs typeface="Arial" charset="0"/>
            </a:endParaRPr>
          </a:p>
          <a:p>
            <a:pPr marL="304800" indent="-304800" eaLnBrk="0" fontAlgn="base" hangingPunct="0">
              <a:spcBef>
                <a:spcPct val="0"/>
              </a:spcBef>
              <a:spcAft>
                <a:spcPct val="0"/>
              </a:spcAft>
            </a:pPr>
            <a:r>
              <a:rPr lang="en-US" dirty="0">
                <a:solidFill>
                  <a:srgbClr val="000000"/>
                </a:solidFill>
                <a:cs typeface="Arial" charset="0"/>
              </a:rPr>
              <a:t>1. Achievement and retention</a:t>
            </a:r>
          </a:p>
          <a:p>
            <a:pPr marL="304800" indent="-304800" eaLnBrk="0" fontAlgn="base" hangingPunct="0">
              <a:spcBef>
                <a:spcPct val="0"/>
              </a:spcBef>
              <a:spcAft>
                <a:spcPct val="0"/>
              </a:spcAft>
            </a:pPr>
            <a:r>
              <a:rPr lang="en-US" dirty="0">
                <a:solidFill>
                  <a:srgbClr val="000000"/>
                </a:solidFill>
                <a:cs typeface="Arial" charset="0"/>
              </a:rPr>
              <a:t>2. Critical thinking and higher-level</a:t>
            </a:r>
          </a:p>
          <a:p>
            <a:pPr marL="304800" indent="-304800" eaLnBrk="0" fontAlgn="base" hangingPunct="0">
              <a:spcBef>
                <a:spcPct val="0"/>
              </a:spcBef>
              <a:spcAft>
                <a:spcPct val="0"/>
              </a:spcAft>
            </a:pPr>
            <a:r>
              <a:rPr lang="en-US" dirty="0">
                <a:solidFill>
                  <a:srgbClr val="000000"/>
                </a:solidFill>
                <a:cs typeface="Arial" charset="0"/>
              </a:rPr>
              <a:t>	reasoning</a:t>
            </a:r>
          </a:p>
          <a:p>
            <a:pPr marL="304800" indent="-304800" eaLnBrk="0" fontAlgn="base" hangingPunct="0">
              <a:spcBef>
                <a:spcPct val="0"/>
              </a:spcBef>
              <a:spcAft>
                <a:spcPct val="0"/>
              </a:spcAft>
            </a:pPr>
            <a:r>
              <a:rPr lang="en-US" dirty="0">
                <a:solidFill>
                  <a:srgbClr val="000000"/>
                </a:solidFill>
                <a:cs typeface="Arial" charset="0"/>
              </a:rPr>
              <a:t>3. Differentiated views of others</a:t>
            </a:r>
          </a:p>
          <a:p>
            <a:pPr marL="304800" indent="-304800" eaLnBrk="0" fontAlgn="base" hangingPunct="0">
              <a:spcBef>
                <a:spcPct val="0"/>
              </a:spcBef>
              <a:spcAft>
                <a:spcPct val="0"/>
              </a:spcAft>
            </a:pPr>
            <a:r>
              <a:rPr lang="en-US" dirty="0">
                <a:solidFill>
                  <a:srgbClr val="000000"/>
                </a:solidFill>
                <a:cs typeface="Arial" charset="0"/>
              </a:rPr>
              <a:t>4. Accurate understanding of others' perspectives</a:t>
            </a:r>
          </a:p>
          <a:p>
            <a:pPr marL="304800" indent="-304800" eaLnBrk="0" fontAlgn="base" hangingPunct="0">
              <a:spcBef>
                <a:spcPct val="0"/>
              </a:spcBef>
              <a:spcAft>
                <a:spcPct val="0"/>
              </a:spcAft>
            </a:pPr>
            <a:r>
              <a:rPr lang="en-US" dirty="0">
                <a:solidFill>
                  <a:srgbClr val="000000"/>
                </a:solidFill>
                <a:cs typeface="Arial" charset="0"/>
              </a:rPr>
              <a:t>5. Liking for classmates and teacher</a:t>
            </a:r>
          </a:p>
          <a:p>
            <a:pPr marL="304800" indent="-304800" eaLnBrk="0" fontAlgn="base" hangingPunct="0">
              <a:spcBef>
                <a:spcPct val="0"/>
              </a:spcBef>
              <a:spcAft>
                <a:spcPct val="0"/>
              </a:spcAft>
            </a:pPr>
            <a:r>
              <a:rPr lang="en-US" dirty="0">
                <a:solidFill>
                  <a:srgbClr val="000000"/>
                </a:solidFill>
                <a:cs typeface="Arial" charset="0"/>
              </a:rPr>
              <a:t>6.	Liking for subject areas</a:t>
            </a:r>
          </a:p>
          <a:p>
            <a:pPr marL="304800" indent="-304800" eaLnBrk="0" fontAlgn="base" hangingPunct="0">
              <a:spcBef>
                <a:spcPct val="0"/>
              </a:spcBef>
              <a:spcAft>
                <a:spcPct val="0"/>
              </a:spcAft>
            </a:pPr>
            <a:r>
              <a:rPr lang="en-US" dirty="0">
                <a:solidFill>
                  <a:srgbClr val="000000"/>
                </a:solidFill>
                <a:cs typeface="Arial" charset="0"/>
              </a:rPr>
              <a:t>7. Teamwork skills</a:t>
            </a:r>
          </a:p>
        </p:txBody>
      </p:sp>
      <p:pic>
        <p:nvPicPr>
          <p:cNvPr id="367620" name="Picture 5"/>
          <p:cNvPicPr>
            <a:picLocks noChangeAspect="1" noChangeArrowheads="1"/>
          </p:cNvPicPr>
          <p:nvPr/>
        </p:nvPicPr>
        <p:blipFill>
          <a:blip r:embed="rId4" cstate="print"/>
          <a:srcRect l="20000" t="2344" r="21875"/>
          <a:stretch>
            <a:fillRect/>
          </a:stretch>
        </p:blipFill>
        <p:spPr bwMode="auto">
          <a:xfrm>
            <a:off x="4434763" y="4343400"/>
            <a:ext cx="1099154" cy="1477264"/>
          </a:xfrm>
          <a:prstGeom prst="rect">
            <a:avLst/>
          </a:prstGeom>
          <a:noFill/>
          <a:ln w="9525">
            <a:noFill/>
            <a:miter lim="800000"/>
            <a:headEnd/>
            <a:tailEnd/>
          </a:ln>
        </p:spPr>
      </p:pic>
      <p:pic>
        <p:nvPicPr>
          <p:cNvPr id="367621" name="Picture 6"/>
          <p:cNvPicPr>
            <a:picLocks noChangeAspect="1" noChangeArrowheads="1"/>
          </p:cNvPicPr>
          <p:nvPr/>
        </p:nvPicPr>
        <p:blipFill>
          <a:blip r:embed="rId5" cstate="print"/>
          <a:srcRect t="14546"/>
          <a:stretch>
            <a:fillRect/>
          </a:stretch>
        </p:blipFill>
        <p:spPr bwMode="auto">
          <a:xfrm>
            <a:off x="5851614" y="4746483"/>
            <a:ext cx="1005225" cy="1303385"/>
          </a:xfrm>
          <a:prstGeom prst="rect">
            <a:avLst/>
          </a:prstGeom>
          <a:noFill/>
          <a:ln w="9525">
            <a:noFill/>
            <a:miter lim="800000"/>
            <a:headEnd/>
            <a:tailEnd/>
          </a:ln>
        </p:spPr>
      </p:pic>
      <p:sp>
        <p:nvSpPr>
          <p:cNvPr id="367622" name="Text Box 7"/>
          <p:cNvSpPr txBox="1">
            <a:spLocks noChangeArrowheads="1"/>
          </p:cNvSpPr>
          <p:nvPr/>
        </p:nvSpPr>
        <p:spPr bwMode="auto">
          <a:xfrm>
            <a:off x="4355385" y="5800805"/>
            <a:ext cx="1168077"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b="1" dirty="0">
                <a:solidFill>
                  <a:srgbClr val="000000"/>
                </a:solidFill>
                <a:cs typeface="Arial" charset="0"/>
              </a:rPr>
              <a:t>January 2005</a:t>
            </a:r>
          </a:p>
        </p:txBody>
      </p:sp>
      <p:sp>
        <p:nvSpPr>
          <p:cNvPr id="367623" name="Text Box 8"/>
          <p:cNvSpPr txBox="1">
            <a:spLocks noChangeArrowheads="1"/>
          </p:cNvSpPr>
          <p:nvPr/>
        </p:nvSpPr>
        <p:spPr bwMode="auto">
          <a:xfrm>
            <a:off x="5818110" y="6050126"/>
            <a:ext cx="1068562"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b="1" dirty="0">
                <a:solidFill>
                  <a:srgbClr val="000000"/>
                </a:solidFill>
                <a:cs typeface="Arial" charset="0"/>
              </a:rPr>
              <a:t>March 2007</a:t>
            </a:r>
          </a:p>
        </p:txBody>
      </p:sp>
      <p:sp>
        <p:nvSpPr>
          <p:cNvPr id="2" name="Rectangle 1"/>
          <p:cNvSpPr/>
          <p:nvPr/>
        </p:nvSpPr>
        <p:spPr>
          <a:xfrm>
            <a:off x="7126087" y="4812414"/>
            <a:ext cx="1862337" cy="1446550"/>
          </a:xfrm>
          <a:prstGeom prst="rect">
            <a:avLst/>
          </a:prstGeom>
        </p:spPr>
        <p:txBody>
          <a:bodyPr wrap="square">
            <a:spAutoFit/>
          </a:bodyPr>
          <a:lstStyle/>
          <a:p>
            <a:r>
              <a:rPr lang="en-US" sz="1100" dirty="0">
                <a:solidFill>
                  <a:srgbClr val="000000"/>
                </a:solidFill>
              </a:rPr>
              <a:t>Johnson, D. W., Johnson, R. T., &amp; Smith, K. A. (2014). Cooperative learning: Improving university instruction by basing practice on validated theory. Journal on Excellence in College </a:t>
            </a:r>
            <a:r>
              <a:rPr lang="en-US" sz="1100" dirty="0" smtClean="0">
                <a:solidFill>
                  <a:srgbClr val="000000"/>
                </a:solidFill>
              </a:rPr>
              <a:t>Teaching, </a:t>
            </a:r>
            <a:r>
              <a:rPr lang="en-US" sz="1100" i="1" dirty="0" smtClean="0">
                <a:solidFill>
                  <a:srgbClr val="000000"/>
                </a:solidFill>
              </a:rPr>
              <a:t>25</a:t>
            </a:r>
            <a:r>
              <a:rPr lang="en-US" sz="1100" dirty="0" smtClean="0">
                <a:solidFill>
                  <a:srgbClr val="000000"/>
                </a:solidFill>
              </a:rPr>
              <a:t>(3&amp;4)</a:t>
            </a:r>
            <a:endParaRPr lang="en-US" sz="1100" dirty="0">
              <a:solidFill>
                <a:srgbClr val="000000"/>
              </a:solidFill>
            </a:endParaRPr>
          </a:p>
        </p:txBody>
      </p:sp>
      <p:sp>
        <p:nvSpPr>
          <p:cNvPr id="6" name="Slide Number Placeholder 5"/>
          <p:cNvSpPr>
            <a:spLocks noGrp="1"/>
          </p:cNvSpPr>
          <p:nvPr>
            <p:ph type="sldNum" sz="quarter" idx="4"/>
          </p:nvPr>
        </p:nvSpPr>
        <p:spPr/>
        <p:txBody>
          <a:bodyPr/>
          <a:lstStyle/>
          <a:p>
            <a:pPr>
              <a:defRPr/>
            </a:pPr>
            <a:fld id="{7EFF6740-B92C-453A-A07A-EE6936DE5F7C}" type="slidenum">
              <a:rPr lang="en-US" smtClean="0"/>
              <a:pPr>
                <a:defRPr/>
              </a:pPr>
              <a:t>17</a:t>
            </a:fld>
            <a:endParaRPr lang="en-US"/>
          </a:p>
        </p:txBody>
      </p:sp>
      <p:pic>
        <p:nvPicPr>
          <p:cNvPr id="637954" name="Picture 2" descr="Image result for Cooperative Learning Resear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6564" y="1254427"/>
            <a:ext cx="3415422" cy="34154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2020509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2140" t="12521" r="4699" b="9071"/>
          <a:stretch/>
        </p:blipFill>
        <p:spPr>
          <a:xfrm>
            <a:off x="76198" y="846923"/>
            <a:ext cx="8915401" cy="5253720"/>
          </a:xfrm>
          <a:prstGeom prst="rect">
            <a:avLst/>
          </a:prstGeom>
        </p:spPr>
      </p:pic>
      <p:sp>
        <p:nvSpPr>
          <p:cNvPr id="2" name="TextBox 1"/>
          <p:cNvSpPr txBox="1"/>
          <p:nvPr/>
        </p:nvSpPr>
        <p:spPr>
          <a:xfrm>
            <a:off x="194469" y="6458428"/>
            <a:ext cx="8673725" cy="338554"/>
          </a:xfrm>
          <a:prstGeom prst="rect">
            <a:avLst/>
          </a:prstGeom>
          <a:noFill/>
        </p:spPr>
        <p:txBody>
          <a:bodyPr wrap="square" rtlCol="0">
            <a:spAutoFit/>
          </a:bodyPr>
          <a:lstStyle/>
          <a:p>
            <a:r>
              <a:rPr lang="en-US" sz="1600" dirty="0" smtClean="0">
                <a:solidFill>
                  <a:schemeClr val="bg1"/>
                </a:solidFill>
              </a:rPr>
              <a:t>http</a:t>
            </a:r>
            <a:r>
              <a:rPr lang="en-US" sz="1600" dirty="0">
                <a:solidFill>
                  <a:schemeClr val="bg1"/>
                </a:solidFill>
              </a:rPr>
              <a:t>://heri.ucla.edu/monographs/HERI-FAC2014-monograph.pdf</a:t>
            </a:r>
          </a:p>
        </p:txBody>
      </p:sp>
      <p:sp>
        <p:nvSpPr>
          <p:cNvPr id="6" name="Rectangle 5"/>
          <p:cNvSpPr/>
          <p:nvPr/>
        </p:nvSpPr>
        <p:spPr>
          <a:xfrm>
            <a:off x="0" y="259579"/>
            <a:ext cx="9144000" cy="461665"/>
          </a:xfrm>
          <a:prstGeom prst="rect">
            <a:avLst/>
          </a:prstGeom>
        </p:spPr>
        <p:txBody>
          <a:bodyPr wrap="square">
            <a:spAutoFit/>
          </a:bodyPr>
          <a:lstStyle/>
          <a:p>
            <a:pPr algn="ctr"/>
            <a:r>
              <a:rPr lang="en-US" sz="2400" b="1" dirty="0"/>
              <a:t>Undergraduate Teaching Faculty: The 2013–2014 HERI Faculty Survey</a:t>
            </a:r>
          </a:p>
        </p:txBody>
      </p:sp>
      <p:sp>
        <p:nvSpPr>
          <p:cNvPr id="7" name="Right Arrow 6"/>
          <p:cNvSpPr/>
          <p:nvPr/>
        </p:nvSpPr>
        <p:spPr>
          <a:xfrm rot="1439732">
            <a:off x="1920671" y="3920076"/>
            <a:ext cx="584120" cy="2012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4"/>
          </p:nvPr>
        </p:nvSpPr>
        <p:spPr/>
        <p:txBody>
          <a:bodyPr/>
          <a:lstStyle/>
          <a:p>
            <a:pPr>
              <a:defRPr/>
            </a:pPr>
            <a:fld id="{7EFF6740-B92C-453A-A07A-EE6936DE5F7C}" type="slidenum">
              <a:rPr lang="en-US" smtClean="0"/>
              <a:pPr>
                <a:defRPr/>
              </a:pPr>
              <a:t>18</a:t>
            </a:fld>
            <a:endParaRPr lang="en-US"/>
          </a:p>
        </p:txBody>
      </p:sp>
    </p:spTree>
    <p:extLst>
      <p:ext uri="{BB962C8B-B14F-4D97-AF65-F5344CB8AC3E}">
        <p14:creationId xmlns:p14="http://schemas.microsoft.com/office/powerpoint/2010/main" val="2101412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90" name="Rectangle 13"/>
          <p:cNvSpPr>
            <a:spLocks noGrp="1" noChangeArrowheads="1"/>
          </p:cNvSpPr>
          <p:nvPr>
            <p:ph type="title"/>
          </p:nvPr>
        </p:nvSpPr>
        <p:spPr>
          <a:noFill/>
        </p:spPr>
        <p:txBody>
          <a:bodyPr/>
          <a:lstStyle/>
          <a:p>
            <a:r>
              <a:rPr lang="en-US" dirty="0" smtClean="0"/>
              <a:t>Pedagogies of Engagement</a:t>
            </a:r>
          </a:p>
        </p:txBody>
      </p:sp>
      <p:sp>
        <p:nvSpPr>
          <p:cNvPr id="6" name="Slide Number Placeholder 5"/>
          <p:cNvSpPr>
            <a:spLocks noGrp="1"/>
          </p:cNvSpPr>
          <p:nvPr>
            <p:ph type="sldNum" sz="quarter" idx="4"/>
          </p:nvPr>
        </p:nvSpPr>
        <p:spPr/>
        <p:txBody>
          <a:bodyPr/>
          <a:lstStyle/>
          <a:p>
            <a:pPr>
              <a:defRPr/>
            </a:pPr>
            <a:fld id="{7EFF6740-B92C-453A-A07A-EE6936DE5F7C}" type="slidenum">
              <a:rPr lang="en-US" smtClean="0"/>
              <a:pPr>
                <a:defRPr/>
              </a:pPr>
              <a:t>19</a:t>
            </a:fld>
            <a:endParaRPr lang="en-US"/>
          </a:p>
        </p:txBody>
      </p:sp>
      <p:pic>
        <p:nvPicPr>
          <p:cNvPr id="50183" name="Picture 6"/>
          <p:cNvPicPr preferRelativeResize="0">
            <a:picLocks noGrp="1" noChangeAspect="1" noChangeArrowheads="1"/>
          </p:cNvPicPr>
          <p:nvPr>
            <p:ph sz="quarter" idx="4294967295"/>
          </p:nvPr>
        </p:nvPicPr>
        <p:blipFill>
          <a:blip r:embed="rId3" cstate="print"/>
          <a:srcRect/>
          <a:stretch>
            <a:fillRect/>
          </a:stretch>
        </p:blipFill>
        <p:spPr>
          <a:xfrm>
            <a:off x="2436565" y="3541713"/>
            <a:ext cx="2355850" cy="1579563"/>
          </a:xfrm>
          <a:noFill/>
        </p:spPr>
      </p:pic>
      <p:sp>
        <p:nvSpPr>
          <p:cNvPr id="50179" name="Rectangle 2"/>
          <p:cNvSpPr>
            <a:spLocks noGrp="1" noChangeArrowheads="1"/>
          </p:cNvSpPr>
          <p:nvPr>
            <p:ph type="body" sz="half" idx="4294967295"/>
          </p:nvPr>
        </p:nvSpPr>
        <p:spPr>
          <a:xfrm>
            <a:off x="0" y="1371600"/>
            <a:ext cx="3810000" cy="4114800"/>
          </a:xfrm>
          <a:noFill/>
        </p:spPr>
        <p:txBody>
          <a:bodyPr/>
          <a:lstStyle/>
          <a:p>
            <a:pPr>
              <a:buClr>
                <a:srgbClr val="FFFAEB"/>
              </a:buClr>
            </a:pPr>
            <a:endParaRPr lang="en-US" sz="2400" smtClean="0">
              <a:solidFill>
                <a:srgbClr val="000044"/>
              </a:solidFill>
            </a:endParaRPr>
          </a:p>
          <a:p>
            <a:pPr>
              <a:buClr>
                <a:srgbClr val="FFFAEB"/>
              </a:buClr>
            </a:pPr>
            <a:endParaRPr lang="en-US" sz="1800" smtClean="0">
              <a:solidFill>
                <a:srgbClr val="000066"/>
              </a:solidFill>
            </a:endParaRPr>
          </a:p>
          <a:p>
            <a:pPr>
              <a:buClr>
                <a:srgbClr val="FFFAEB"/>
              </a:buClr>
            </a:pPr>
            <a:endParaRPr lang="en-US" sz="1800" smtClean="0">
              <a:solidFill>
                <a:srgbClr val="000066"/>
              </a:solidFill>
            </a:endParaRPr>
          </a:p>
          <a:p>
            <a:pPr>
              <a:buClr>
                <a:srgbClr val="FFFAEB"/>
              </a:buClr>
            </a:pPr>
            <a:endParaRPr lang="en-US" sz="2000" smtClean="0">
              <a:solidFill>
                <a:srgbClr val="000066"/>
              </a:solidFill>
            </a:endParaRPr>
          </a:p>
          <a:p>
            <a:endParaRPr lang="en-US" sz="2000" smtClean="0">
              <a:solidFill>
                <a:srgbClr val="000066"/>
              </a:solidFill>
            </a:endParaRPr>
          </a:p>
        </p:txBody>
      </p:sp>
      <p:sp>
        <p:nvSpPr>
          <p:cNvPr id="50180" name="Line 3"/>
          <p:cNvSpPr>
            <a:spLocks noChangeShapeType="1"/>
          </p:cNvSpPr>
          <p:nvPr/>
        </p:nvSpPr>
        <p:spPr bwMode="auto">
          <a:xfrm flipV="1">
            <a:off x="4235575" y="2566989"/>
            <a:ext cx="762000" cy="609600"/>
          </a:xfrm>
          <a:prstGeom prst="line">
            <a:avLst/>
          </a:prstGeom>
          <a:noFill/>
          <a:ln w="76200">
            <a:solidFill>
              <a:srgbClr val="FF0000"/>
            </a:solidFill>
            <a:miter lim="800000"/>
            <a:headEnd/>
            <a:tailEnd type="stealth" w="lg" len="lg"/>
          </a:ln>
        </p:spPr>
        <p:txBody>
          <a:bodyPr wrap="none"/>
          <a:lstStyle/>
          <a:p>
            <a:endParaRPr lang="en-US">
              <a:solidFill>
                <a:srgbClr val="000000"/>
              </a:solidFill>
            </a:endParaRPr>
          </a:p>
        </p:txBody>
      </p:sp>
      <p:pic>
        <p:nvPicPr>
          <p:cNvPr id="50181" name="Picture 4" descr="DSC00004"/>
          <p:cNvPicPr preferRelativeResize="0">
            <a:picLocks noChangeAspect="1" noChangeArrowheads="1"/>
          </p:cNvPicPr>
          <p:nvPr/>
        </p:nvPicPr>
        <p:blipFill>
          <a:blip r:embed="rId4" cstate="print"/>
          <a:srcRect/>
          <a:stretch>
            <a:fillRect/>
          </a:stretch>
        </p:blipFill>
        <p:spPr bwMode="auto">
          <a:xfrm>
            <a:off x="190500" y="4033777"/>
            <a:ext cx="2241550" cy="1681163"/>
          </a:xfrm>
          <a:prstGeom prst="rect">
            <a:avLst/>
          </a:prstGeom>
          <a:noFill/>
          <a:ln w="9525">
            <a:noFill/>
            <a:miter lim="800000"/>
            <a:headEnd/>
            <a:tailEnd/>
          </a:ln>
        </p:spPr>
      </p:pic>
      <p:pic>
        <p:nvPicPr>
          <p:cNvPr id="50182" name="Picture 5" descr="engr100bridgepic5"/>
          <p:cNvPicPr preferRelativeResize="0">
            <a:picLocks noChangeAspect="1" noChangeArrowheads="1"/>
          </p:cNvPicPr>
          <p:nvPr/>
        </p:nvPicPr>
        <p:blipFill>
          <a:blip r:embed="rId5" cstate="print"/>
          <a:srcRect/>
          <a:stretch>
            <a:fillRect/>
          </a:stretch>
        </p:blipFill>
        <p:spPr bwMode="auto">
          <a:xfrm>
            <a:off x="5076032" y="1261589"/>
            <a:ext cx="3230562" cy="2028523"/>
          </a:xfrm>
          <a:prstGeom prst="rect">
            <a:avLst/>
          </a:prstGeom>
          <a:noFill/>
          <a:ln w="9525">
            <a:noFill/>
            <a:miter lim="800000"/>
            <a:headEnd/>
            <a:tailEnd/>
          </a:ln>
        </p:spPr>
      </p:pic>
      <p:pic>
        <p:nvPicPr>
          <p:cNvPr id="50184" name="Picture 7" descr="STOEBE"/>
          <p:cNvPicPr preferRelativeResize="0">
            <a:picLocks noChangeAspect="1" noChangeArrowheads="1"/>
          </p:cNvPicPr>
          <p:nvPr/>
        </p:nvPicPr>
        <p:blipFill>
          <a:blip r:embed="rId6" cstate="print"/>
          <a:srcRect/>
          <a:stretch>
            <a:fillRect/>
          </a:stretch>
        </p:blipFill>
        <p:spPr bwMode="auto">
          <a:xfrm>
            <a:off x="203200" y="2417763"/>
            <a:ext cx="2478088" cy="1897062"/>
          </a:xfrm>
          <a:prstGeom prst="rect">
            <a:avLst/>
          </a:prstGeom>
          <a:noFill/>
          <a:ln w="9525">
            <a:noFill/>
            <a:miter lim="800000"/>
            <a:headEnd/>
            <a:tailEnd/>
          </a:ln>
        </p:spPr>
      </p:pic>
      <p:sp>
        <p:nvSpPr>
          <p:cNvPr id="50186" name="Line 9"/>
          <p:cNvSpPr>
            <a:spLocks noChangeShapeType="1"/>
          </p:cNvSpPr>
          <p:nvPr/>
        </p:nvSpPr>
        <p:spPr bwMode="auto">
          <a:xfrm flipV="1">
            <a:off x="4918075" y="4403725"/>
            <a:ext cx="762000" cy="609600"/>
          </a:xfrm>
          <a:prstGeom prst="line">
            <a:avLst/>
          </a:prstGeom>
          <a:noFill/>
          <a:ln w="76200">
            <a:solidFill>
              <a:srgbClr val="FF0000"/>
            </a:solidFill>
            <a:miter lim="800000"/>
            <a:headEnd/>
            <a:tailEnd type="stealth" w="lg" len="lg"/>
          </a:ln>
        </p:spPr>
        <p:txBody>
          <a:bodyPr wrap="none"/>
          <a:lstStyle/>
          <a:p>
            <a:endParaRPr lang="en-US">
              <a:solidFill>
                <a:srgbClr val="000000"/>
              </a:solidFill>
            </a:endParaRPr>
          </a:p>
        </p:txBody>
      </p:sp>
      <p:pic>
        <p:nvPicPr>
          <p:cNvPr id="50187" name="Picture 10"/>
          <p:cNvPicPr preferRelativeResize="0">
            <a:picLocks noChangeAspect="1" noChangeArrowheads="1"/>
          </p:cNvPicPr>
          <p:nvPr/>
        </p:nvPicPr>
        <p:blipFill>
          <a:blip r:embed="rId7" cstate="print"/>
          <a:srcRect/>
          <a:stretch>
            <a:fillRect/>
          </a:stretch>
        </p:blipFill>
        <p:spPr bwMode="auto">
          <a:xfrm>
            <a:off x="3512467" y="4958644"/>
            <a:ext cx="1295400" cy="1341319"/>
          </a:xfrm>
          <a:prstGeom prst="rect">
            <a:avLst/>
          </a:prstGeom>
          <a:noFill/>
          <a:ln w="9525">
            <a:noFill/>
            <a:miter lim="800000"/>
            <a:headEnd/>
            <a:tailEnd/>
          </a:ln>
        </p:spPr>
      </p:pic>
      <p:pic>
        <p:nvPicPr>
          <p:cNvPr id="50188" name="Picture 11" descr="lecture"/>
          <p:cNvPicPr preferRelativeResize="0">
            <a:picLocks noChangeAspect="1" noChangeArrowheads="1"/>
          </p:cNvPicPr>
          <p:nvPr/>
        </p:nvPicPr>
        <p:blipFill>
          <a:blip r:embed="rId8" cstate="print"/>
          <a:srcRect/>
          <a:stretch>
            <a:fillRect/>
          </a:stretch>
        </p:blipFill>
        <p:spPr bwMode="auto">
          <a:xfrm>
            <a:off x="1635125" y="1684338"/>
            <a:ext cx="2874963" cy="1123950"/>
          </a:xfrm>
          <a:prstGeom prst="rect">
            <a:avLst/>
          </a:prstGeom>
          <a:noFill/>
          <a:ln w="9525">
            <a:noFill/>
            <a:miter lim="800000"/>
            <a:headEnd/>
            <a:tailEnd/>
          </a:ln>
        </p:spPr>
      </p:pic>
      <p:pic>
        <p:nvPicPr>
          <p:cNvPr id="50189" name="Picture 12" descr="group"/>
          <p:cNvPicPr preferRelativeResize="0">
            <a:picLocks noChangeAspect="1" noChangeArrowheads="1"/>
          </p:cNvPicPr>
          <p:nvPr/>
        </p:nvPicPr>
        <p:blipFill>
          <a:blip r:embed="rId9" cstate="print"/>
          <a:srcRect/>
          <a:stretch>
            <a:fillRect/>
          </a:stretch>
        </p:blipFill>
        <p:spPr bwMode="auto">
          <a:xfrm>
            <a:off x="5805735" y="4876800"/>
            <a:ext cx="3141415" cy="1447800"/>
          </a:xfrm>
          <a:prstGeom prst="rect">
            <a:avLst/>
          </a:prstGeom>
          <a:noFill/>
          <a:ln w="9525">
            <a:noFill/>
            <a:miter lim="800000"/>
            <a:headEnd/>
            <a:tailEnd/>
          </a:ln>
        </p:spPr>
      </p:pic>
      <p:pic>
        <p:nvPicPr>
          <p:cNvPr id="50185" name="Picture 8"/>
          <p:cNvPicPr preferRelativeResize="0">
            <a:picLocks noGrp="1" noChangeAspect="1" noChangeArrowheads="1"/>
          </p:cNvPicPr>
          <p:nvPr>
            <p:ph idx="1"/>
          </p:nvPr>
        </p:nvPicPr>
        <p:blipFill>
          <a:blip r:embed="rId10" cstate="print"/>
          <a:stretch>
            <a:fillRect/>
          </a:stretch>
        </p:blipFill>
        <p:spPr>
          <a:xfrm>
            <a:off x="5836990" y="2879725"/>
            <a:ext cx="3152775" cy="1828800"/>
          </a:xfrm>
          <a:noFill/>
        </p:spPr>
      </p:pic>
    </p:spTree>
    <p:extLst>
      <p:ext uri="{BB962C8B-B14F-4D97-AF65-F5344CB8AC3E}">
        <p14:creationId xmlns:p14="http://schemas.microsoft.com/office/powerpoint/2010/main" val="2147334891"/>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lstStyle/>
          <a:p>
            <a:r>
              <a:rPr lang="en-US" dirty="0" smtClean="0"/>
              <a:t>Session Layout</a:t>
            </a:r>
            <a:endParaRPr lang="en-US" dirty="0"/>
          </a:p>
        </p:txBody>
      </p:sp>
      <p:sp>
        <p:nvSpPr>
          <p:cNvPr id="325635" name="Rectangle 3"/>
          <p:cNvSpPr>
            <a:spLocks noGrp="1" noChangeArrowheads="1"/>
          </p:cNvSpPr>
          <p:nvPr>
            <p:ph idx="1"/>
          </p:nvPr>
        </p:nvSpPr>
        <p:spPr/>
        <p:txBody>
          <a:bodyPr>
            <a:normAutofit fontScale="85000" lnSpcReduction="20000"/>
          </a:bodyPr>
          <a:lstStyle/>
          <a:p>
            <a:pPr>
              <a:lnSpc>
                <a:spcPct val="120000"/>
              </a:lnSpc>
              <a:spcAft>
                <a:spcPts val="0"/>
              </a:spcAft>
            </a:pPr>
            <a:r>
              <a:rPr lang="en-US" sz="2800" dirty="0"/>
              <a:t>Welcome &amp; Overview</a:t>
            </a:r>
          </a:p>
          <a:p>
            <a:pPr>
              <a:lnSpc>
                <a:spcPct val="120000"/>
              </a:lnSpc>
              <a:spcAft>
                <a:spcPts val="0"/>
              </a:spcAft>
            </a:pPr>
            <a:r>
              <a:rPr lang="en-US" sz="2800" dirty="0" smtClean="0"/>
              <a:t>Rationale for Evidence-Based Practices</a:t>
            </a:r>
            <a:endParaRPr lang="en-US" sz="2400" dirty="0" smtClean="0"/>
          </a:p>
          <a:p>
            <a:pPr>
              <a:lnSpc>
                <a:spcPct val="120000"/>
              </a:lnSpc>
              <a:spcAft>
                <a:spcPts val="0"/>
              </a:spcAft>
            </a:pPr>
            <a:r>
              <a:rPr lang="en-US" sz="2800" dirty="0"/>
              <a:t>Course Design Foundations </a:t>
            </a:r>
          </a:p>
          <a:p>
            <a:pPr lvl="1">
              <a:lnSpc>
                <a:spcPct val="120000"/>
              </a:lnSpc>
              <a:spcAft>
                <a:spcPts val="0"/>
              </a:spcAft>
            </a:pPr>
            <a:r>
              <a:rPr lang="en-US" sz="2400" dirty="0" smtClean="0"/>
              <a:t>How Learning Works</a:t>
            </a:r>
          </a:p>
          <a:p>
            <a:pPr lvl="1">
              <a:lnSpc>
                <a:spcPct val="120000"/>
              </a:lnSpc>
              <a:spcAft>
                <a:spcPts val="0"/>
              </a:spcAft>
            </a:pPr>
            <a:r>
              <a:rPr lang="en-US" sz="2400" dirty="0" smtClean="0"/>
              <a:t>How </a:t>
            </a:r>
            <a:r>
              <a:rPr lang="en-US" sz="2400" dirty="0"/>
              <a:t>People Learn</a:t>
            </a:r>
          </a:p>
          <a:p>
            <a:pPr lvl="1">
              <a:lnSpc>
                <a:spcPct val="120000"/>
              </a:lnSpc>
              <a:spcAft>
                <a:spcPts val="0"/>
              </a:spcAft>
            </a:pPr>
            <a:r>
              <a:rPr lang="en-US" sz="2400" dirty="0"/>
              <a:t>Understanding by Design</a:t>
            </a:r>
          </a:p>
          <a:p>
            <a:pPr>
              <a:lnSpc>
                <a:spcPct val="120000"/>
              </a:lnSpc>
              <a:spcAft>
                <a:spcPts val="0"/>
              </a:spcAft>
            </a:pPr>
            <a:r>
              <a:rPr lang="en-US" sz="2800" dirty="0" smtClean="0"/>
              <a:t>Pedagogies of Engagement: Cooperative Learning &amp; Problem-based Learning</a:t>
            </a:r>
          </a:p>
          <a:p>
            <a:pPr lvl="1">
              <a:lnSpc>
                <a:spcPct val="120000"/>
              </a:lnSpc>
              <a:spcAft>
                <a:spcPts val="0"/>
              </a:spcAft>
            </a:pPr>
            <a:r>
              <a:rPr lang="en-US" sz="2400" dirty="0" smtClean="0"/>
              <a:t>Key Elements</a:t>
            </a:r>
          </a:p>
          <a:p>
            <a:pPr lvl="1">
              <a:lnSpc>
                <a:spcPct val="120000"/>
              </a:lnSpc>
              <a:spcAft>
                <a:spcPts val="0"/>
              </a:spcAft>
            </a:pPr>
            <a:r>
              <a:rPr lang="en-US" dirty="0" smtClean="0"/>
              <a:t>Instructor’s Role</a:t>
            </a:r>
            <a:endParaRPr lang="en-US" sz="2400" dirty="0" smtClean="0"/>
          </a:p>
          <a:p>
            <a:pPr>
              <a:lnSpc>
                <a:spcPct val="120000"/>
              </a:lnSpc>
              <a:spcAft>
                <a:spcPts val="0"/>
              </a:spcAft>
            </a:pPr>
            <a:r>
              <a:rPr lang="en-US" sz="2800" dirty="0" smtClean="0"/>
              <a:t>Applications of Pedagogies of Engagement</a:t>
            </a:r>
          </a:p>
        </p:txBody>
      </p:sp>
      <p:sp>
        <p:nvSpPr>
          <p:cNvPr id="6" name="Slide Number Placeholder 5"/>
          <p:cNvSpPr>
            <a:spLocks noGrp="1"/>
          </p:cNvSpPr>
          <p:nvPr>
            <p:ph type="sldNum" sz="quarter" idx="4"/>
          </p:nvPr>
        </p:nvSpPr>
        <p:spPr/>
        <p:txBody>
          <a:bodyPr/>
          <a:lstStyle/>
          <a:p>
            <a:pPr>
              <a:defRPr/>
            </a:pPr>
            <a:fld id="{7EFF6740-B92C-453A-A07A-EE6936DE5F7C}" type="slidenum">
              <a:rPr lang="en-US" smtClean="0"/>
              <a:pPr>
                <a:defRPr/>
              </a:pPr>
              <a:t>2</a:t>
            </a:fld>
            <a:endParaRPr lang="en-US"/>
          </a:p>
        </p:txBody>
      </p:sp>
    </p:spTree>
    <p:custDataLst>
      <p:tags r:id="rId1"/>
    </p:custDataLst>
    <p:extLst>
      <p:ext uri="{BB962C8B-B14F-4D97-AF65-F5344CB8AC3E}">
        <p14:creationId xmlns:p14="http://schemas.microsoft.com/office/powerpoint/2010/main" val="2992786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normAutofit/>
          </a:bodyPr>
          <a:lstStyle/>
          <a:p>
            <a:r>
              <a:rPr lang="en-US" dirty="0"/>
              <a:t>Reflection and Dialogue</a:t>
            </a:r>
          </a:p>
        </p:txBody>
      </p:sp>
      <p:sp>
        <p:nvSpPr>
          <p:cNvPr id="409603" name="Rectangle 3"/>
          <p:cNvSpPr>
            <a:spLocks noGrp="1" noChangeArrowheads="1"/>
          </p:cNvSpPr>
          <p:nvPr>
            <p:ph idx="1"/>
          </p:nvPr>
        </p:nvSpPr>
        <p:spPr/>
        <p:txBody>
          <a:bodyPr/>
          <a:lstStyle/>
          <a:p>
            <a:r>
              <a:rPr lang="en-US" sz="2800" dirty="0"/>
              <a:t>Individually reflect on </a:t>
            </a:r>
            <a:r>
              <a:rPr lang="en-US" sz="2800" dirty="0" smtClean="0">
                <a:solidFill>
                  <a:schemeClr val="tx1"/>
                </a:solidFill>
              </a:rPr>
              <a:t>your story. </a:t>
            </a:r>
            <a:r>
              <a:rPr lang="en-US" sz="2800" b="1" dirty="0" smtClean="0">
                <a:solidFill>
                  <a:schemeClr val="tx1"/>
                </a:solidFill>
              </a:rPr>
              <a:t>How did </a:t>
            </a:r>
            <a:r>
              <a:rPr lang="en-US" b="1" dirty="0" smtClean="0">
                <a:solidFill>
                  <a:schemeClr val="tx1"/>
                </a:solidFill>
              </a:rPr>
              <a:t>you become interested in </a:t>
            </a:r>
            <a:r>
              <a:rPr lang="en-US" b="1" dirty="0">
                <a:solidFill>
                  <a:schemeClr val="tx1"/>
                </a:solidFill>
              </a:rPr>
              <a:t>e</a:t>
            </a:r>
            <a:r>
              <a:rPr lang="en-US" sz="2800" b="1" dirty="0" smtClean="0">
                <a:solidFill>
                  <a:schemeClr val="tx1"/>
                </a:solidFill>
              </a:rPr>
              <a:t>ngaging </a:t>
            </a:r>
            <a:r>
              <a:rPr lang="en-US" b="1" dirty="0" smtClean="0">
                <a:solidFill>
                  <a:schemeClr val="tx1"/>
                </a:solidFill>
              </a:rPr>
              <a:t>s</a:t>
            </a:r>
            <a:r>
              <a:rPr lang="en-US" sz="2800" b="1" dirty="0" smtClean="0">
                <a:solidFill>
                  <a:schemeClr val="tx1"/>
                </a:solidFill>
              </a:rPr>
              <a:t>tudents</a:t>
            </a:r>
            <a:r>
              <a:rPr lang="en-US" b="1" dirty="0"/>
              <a:t>?</a:t>
            </a:r>
            <a:r>
              <a:rPr lang="en-US" sz="2800" b="1" dirty="0" smtClean="0"/>
              <a:t> </a:t>
            </a:r>
            <a:r>
              <a:rPr lang="en-US" sz="2800" dirty="0"/>
              <a:t>Write for about 1 </a:t>
            </a:r>
            <a:r>
              <a:rPr lang="en-US" sz="2800" dirty="0" smtClean="0"/>
              <a:t>minute.</a:t>
            </a:r>
            <a:endParaRPr lang="en-US" sz="2800" dirty="0"/>
          </a:p>
          <a:p>
            <a:pPr lvl="1"/>
            <a:endParaRPr lang="en-US" sz="2400" dirty="0" smtClean="0">
              <a:solidFill>
                <a:srgbClr val="000000"/>
              </a:solidFill>
            </a:endParaRPr>
          </a:p>
          <a:p>
            <a:pPr lvl="1"/>
            <a:endParaRPr lang="en-US" sz="2400" dirty="0">
              <a:solidFill>
                <a:srgbClr val="000000"/>
              </a:solidFill>
            </a:endParaRPr>
          </a:p>
          <a:p>
            <a:r>
              <a:rPr lang="en-US" sz="2800" dirty="0" smtClean="0"/>
              <a:t>Discuss </a:t>
            </a:r>
            <a:r>
              <a:rPr lang="en-US" sz="2800" dirty="0"/>
              <a:t>with your neighbor for about </a:t>
            </a:r>
            <a:r>
              <a:rPr lang="en-US" sz="2800" dirty="0" smtClean="0"/>
              <a:t>2 </a:t>
            </a:r>
            <a:r>
              <a:rPr lang="en-US" sz="2800" dirty="0"/>
              <a:t>minutes</a:t>
            </a:r>
          </a:p>
          <a:p>
            <a:pPr lvl="1"/>
            <a:r>
              <a:rPr lang="en-US" sz="2400" dirty="0" smtClean="0"/>
              <a:t>Select/create a response to </a:t>
            </a:r>
            <a:r>
              <a:rPr lang="en-US" sz="2400" dirty="0"/>
              <a:t>present to the whole group if you are randomly selected</a:t>
            </a:r>
          </a:p>
        </p:txBody>
      </p:sp>
      <p:sp>
        <p:nvSpPr>
          <p:cNvPr id="5" name="Slide Number Placeholder 4"/>
          <p:cNvSpPr>
            <a:spLocks noGrp="1"/>
          </p:cNvSpPr>
          <p:nvPr>
            <p:ph type="sldNum" sz="quarter" idx="4"/>
          </p:nvPr>
        </p:nvSpPr>
        <p:spPr/>
        <p:txBody>
          <a:bodyPr/>
          <a:lstStyle/>
          <a:p>
            <a:pPr>
              <a:defRPr/>
            </a:pPr>
            <a:fld id="{7EFF6740-B92C-453A-A07A-EE6936DE5F7C}" type="slidenum">
              <a:rPr lang="en-US" smtClean="0"/>
              <a:pPr>
                <a:defRPr/>
              </a:pPr>
              <a:t>20</a:t>
            </a:fld>
            <a:endParaRPr lang="en-US"/>
          </a:p>
        </p:txBody>
      </p:sp>
    </p:spTree>
    <p:extLst>
      <p:ext uri="{BB962C8B-B14F-4D97-AF65-F5344CB8AC3E}">
        <p14:creationId xmlns:p14="http://schemas.microsoft.com/office/powerpoint/2010/main" val="199430505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2"/>
          <p:cNvSpPr txBox="1">
            <a:spLocks noChangeArrowheads="1"/>
          </p:cNvSpPr>
          <p:nvPr/>
        </p:nvSpPr>
        <p:spPr bwMode="auto">
          <a:xfrm>
            <a:off x="541338" y="381000"/>
            <a:ext cx="7977188" cy="438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Calibri" pitchFamily="34" charset="0"/>
              </a:defRPr>
            </a:lvl1pPr>
            <a:lvl2pPr marL="742950" indent="-285750" defTabSz="381000">
              <a:defRPr>
                <a:solidFill>
                  <a:schemeClr val="tx1"/>
                </a:solidFill>
                <a:latin typeface="Calibri" pitchFamily="34" charset="0"/>
              </a:defRPr>
            </a:lvl2pPr>
            <a:lvl3pPr marL="1143000" indent="-228600" defTabSz="381000">
              <a:defRPr>
                <a:solidFill>
                  <a:schemeClr val="tx1"/>
                </a:solidFill>
                <a:latin typeface="Calibri" pitchFamily="34" charset="0"/>
              </a:defRPr>
            </a:lvl3pPr>
            <a:lvl4pPr marL="1600200" indent="-228600" defTabSz="381000">
              <a:defRPr>
                <a:solidFill>
                  <a:schemeClr val="tx1"/>
                </a:solidFill>
                <a:latin typeface="Calibri" pitchFamily="34" charset="0"/>
              </a:defRPr>
            </a:lvl4pPr>
            <a:lvl5pPr marL="2057400" indent="-228600" defTabSz="381000">
              <a:defRPr>
                <a:solidFill>
                  <a:schemeClr val="tx1"/>
                </a:solidFill>
                <a:latin typeface="Calibri" pitchFamily="34" charset="0"/>
              </a:defRPr>
            </a:lvl5pPr>
            <a:lvl6pPr marL="2514600" indent="-228600" defTabSz="381000" fontAlgn="base">
              <a:spcBef>
                <a:spcPct val="0"/>
              </a:spcBef>
              <a:spcAft>
                <a:spcPct val="0"/>
              </a:spcAft>
              <a:defRPr>
                <a:solidFill>
                  <a:schemeClr val="tx1"/>
                </a:solidFill>
                <a:latin typeface="Calibri" pitchFamily="34" charset="0"/>
              </a:defRPr>
            </a:lvl6pPr>
            <a:lvl7pPr marL="2971800" indent="-228600" defTabSz="381000" fontAlgn="base">
              <a:spcBef>
                <a:spcPct val="0"/>
              </a:spcBef>
              <a:spcAft>
                <a:spcPct val="0"/>
              </a:spcAft>
              <a:defRPr>
                <a:solidFill>
                  <a:schemeClr val="tx1"/>
                </a:solidFill>
                <a:latin typeface="Calibri" pitchFamily="34" charset="0"/>
              </a:defRPr>
            </a:lvl7pPr>
            <a:lvl8pPr marL="3429000" indent="-228600" defTabSz="381000" fontAlgn="base">
              <a:spcBef>
                <a:spcPct val="0"/>
              </a:spcBef>
              <a:spcAft>
                <a:spcPct val="0"/>
              </a:spcAft>
              <a:defRPr>
                <a:solidFill>
                  <a:schemeClr val="tx1"/>
                </a:solidFill>
                <a:latin typeface="Calibri" pitchFamily="34" charset="0"/>
              </a:defRPr>
            </a:lvl8pPr>
            <a:lvl9pPr marL="3886200" indent="-228600" defTabSz="381000" fontAlgn="base">
              <a:spcBef>
                <a:spcPct val="0"/>
              </a:spcBef>
              <a:spcAft>
                <a:spcPct val="0"/>
              </a:spcAft>
              <a:defRPr>
                <a:solidFill>
                  <a:schemeClr val="tx1"/>
                </a:solidFill>
                <a:latin typeface="Calibri" pitchFamily="34" charset="0"/>
              </a:defRPr>
            </a:lvl9pPr>
          </a:lstStyle>
          <a:p>
            <a:pPr eaLnBrk="0" fontAlgn="base" hangingPunct="0">
              <a:lnSpc>
                <a:spcPct val="114000"/>
              </a:lnSpc>
              <a:spcBef>
                <a:spcPct val="0"/>
              </a:spcBef>
              <a:spcAft>
                <a:spcPct val="0"/>
              </a:spcAft>
            </a:pPr>
            <a:r>
              <a:rPr lang="en-US" sz="3600" dirty="0">
                <a:solidFill>
                  <a:srgbClr val="000000"/>
                </a:solidFill>
                <a:latin typeface="+mn-lt"/>
                <a:cs typeface="Arial" pitchFamily="34" charset="0"/>
              </a:rPr>
              <a:t>“It could well be that faculty members of the twenty-first century college or university will find it necessary to set aside their roles as teachers and instead become </a:t>
            </a:r>
            <a:r>
              <a:rPr lang="en-US" sz="3600" b="1" dirty="0">
                <a:solidFill>
                  <a:srgbClr val="000000"/>
                </a:solidFill>
                <a:latin typeface="+mn-lt"/>
                <a:cs typeface="Arial" pitchFamily="34" charset="0"/>
              </a:rPr>
              <a:t>designers</a:t>
            </a:r>
            <a:r>
              <a:rPr lang="en-US" sz="3600" dirty="0">
                <a:solidFill>
                  <a:srgbClr val="000000"/>
                </a:solidFill>
                <a:latin typeface="+mn-lt"/>
                <a:cs typeface="Arial" pitchFamily="34" charset="0"/>
              </a:rPr>
              <a:t> of learning experiences, processes, and environments.” </a:t>
            </a:r>
          </a:p>
          <a:p>
            <a:pPr eaLnBrk="0" fontAlgn="base" hangingPunct="0">
              <a:lnSpc>
                <a:spcPct val="114000"/>
              </a:lnSpc>
              <a:spcBef>
                <a:spcPct val="0"/>
              </a:spcBef>
              <a:spcAft>
                <a:spcPct val="0"/>
              </a:spcAft>
            </a:pPr>
            <a:endParaRPr lang="en-US" sz="3600" dirty="0">
              <a:solidFill>
                <a:srgbClr val="000000"/>
              </a:solidFill>
              <a:latin typeface="+mn-lt"/>
              <a:cs typeface="Arial" pitchFamily="34" charset="0"/>
            </a:endParaRPr>
          </a:p>
        </p:txBody>
      </p:sp>
      <p:pic>
        <p:nvPicPr>
          <p:cNvPr id="54276" name="Picture 3" descr="duderstad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008" y="3886200"/>
            <a:ext cx="2654791"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4"/>
          <p:cNvSpPr txBox="1">
            <a:spLocks noChangeArrowheads="1"/>
          </p:cNvSpPr>
          <p:nvPr/>
        </p:nvSpPr>
        <p:spPr bwMode="auto">
          <a:xfrm>
            <a:off x="541338" y="4724400"/>
            <a:ext cx="50974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fontAlgn="base" hangingPunct="0">
              <a:spcBef>
                <a:spcPct val="0"/>
              </a:spcBef>
              <a:spcAft>
                <a:spcPct val="0"/>
              </a:spcAft>
            </a:pPr>
            <a:r>
              <a:rPr lang="en-US" sz="2400" dirty="0">
                <a:solidFill>
                  <a:srgbClr val="000000"/>
                </a:solidFill>
                <a:latin typeface="Arial" pitchFamily="34" charset="0"/>
                <a:cs typeface="Arial" pitchFamily="34" charset="0"/>
              </a:rPr>
              <a:t>James </a:t>
            </a:r>
            <a:r>
              <a:rPr lang="en-US" sz="2400" dirty="0" err="1">
                <a:solidFill>
                  <a:srgbClr val="000000"/>
                </a:solidFill>
                <a:latin typeface="Arial" pitchFamily="34" charset="0"/>
                <a:cs typeface="Arial" pitchFamily="34" charset="0"/>
              </a:rPr>
              <a:t>Duderstadt</a:t>
            </a:r>
            <a:r>
              <a:rPr lang="en-US" sz="2400" dirty="0">
                <a:solidFill>
                  <a:srgbClr val="000000"/>
                </a:solidFill>
                <a:latin typeface="Arial" pitchFamily="34" charset="0"/>
                <a:cs typeface="Arial" pitchFamily="34" charset="0"/>
              </a:rPr>
              <a:t>, 1999 </a:t>
            </a:r>
          </a:p>
          <a:p>
            <a:pPr eaLnBrk="0" fontAlgn="base" hangingPunct="0">
              <a:spcBef>
                <a:spcPct val="0"/>
              </a:spcBef>
              <a:spcAft>
                <a:spcPct val="0"/>
              </a:spcAft>
            </a:pPr>
            <a:r>
              <a:rPr lang="en-US" sz="2000" dirty="0">
                <a:solidFill>
                  <a:srgbClr val="000000"/>
                </a:solidFill>
                <a:latin typeface="Arial" pitchFamily="34" charset="0"/>
                <a:cs typeface="Arial" pitchFamily="34" charset="0"/>
              </a:rPr>
              <a:t>Nuclear Engineering Professor;  </a:t>
            </a:r>
            <a:r>
              <a:rPr lang="en-US" sz="2000" dirty="0" smtClean="0">
                <a:solidFill>
                  <a:srgbClr val="000000"/>
                </a:solidFill>
                <a:latin typeface="Arial" pitchFamily="34" charset="0"/>
                <a:cs typeface="Arial" pitchFamily="34" charset="0"/>
              </a:rPr>
              <a:t>Former Dean</a:t>
            </a:r>
            <a:r>
              <a:rPr lang="en-US" sz="2000" dirty="0">
                <a:solidFill>
                  <a:srgbClr val="000000"/>
                </a:solidFill>
                <a:latin typeface="Arial" pitchFamily="34" charset="0"/>
                <a:cs typeface="Arial" pitchFamily="34" charset="0"/>
              </a:rPr>
              <a:t>, Provost and President of the University of Michigan</a:t>
            </a:r>
          </a:p>
        </p:txBody>
      </p:sp>
      <p:sp>
        <p:nvSpPr>
          <p:cNvPr id="6" name="Slide Number Placeholder 5"/>
          <p:cNvSpPr>
            <a:spLocks noGrp="1"/>
          </p:cNvSpPr>
          <p:nvPr>
            <p:ph type="sldNum" sz="quarter" idx="4"/>
          </p:nvPr>
        </p:nvSpPr>
        <p:spPr/>
        <p:txBody>
          <a:bodyPr/>
          <a:lstStyle/>
          <a:p>
            <a:pPr>
              <a:defRPr/>
            </a:pPr>
            <a:fld id="{7EFF6740-B92C-453A-A07A-EE6936DE5F7C}" type="slidenum">
              <a:rPr lang="en-US" smtClean="0"/>
              <a:pPr>
                <a:defRPr/>
              </a:pPr>
              <a:t>21</a:t>
            </a:fld>
            <a:endParaRPr lang="en-US"/>
          </a:p>
        </p:txBody>
      </p:sp>
    </p:spTree>
    <p:custDataLst>
      <p:tags r:id="rId1"/>
    </p:custDataLst>
    <p:extLst>
      <p:ext uri="{BB962C8B-B14F-4D97-AF65-F5344CB8AC3E}">
        <p14:creationId xmlns:p14="http://schemas.microsoft.com/office/powerpoint/2010/main" val="1146326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7EFF6740-B92C-453A-A07A-EE6936DE5F7C}" type="slidenum">
              <a:rPr lang="en-US" smtClean="0"/>
              <a:pPr>
                <a:defRPr/>
              </a:pPr>
              <a:t>22</a:t>
            </a:fld>
            <a:endParaRPr lang="en-US"/>
          </a:p>
        </p:txBody>
      </p:sp>
      <p:sp>
        <p:nvSpPr>
          <p:cNvPr id="2" name="Title 1"/>
          <p:cNvSpPr>
            <a:spLocks noGrp="1"/>
          </p:cNvSpPr>
          <p:nvPr>
            <p:ph type="title"/>
          </p:nvPr>
        </p:nvSpPr>
        <p:spPr/>
        <p:txBody>
          <a:bodyPr>
            <a:normAutofit/>
          </a:bodyPr>
          <a:lstStyle/>
          <a:p>
            <a:r>
              <a:rPr lang="en-US" dirty="0"/>
              <a:t>What is your experience with course (re)design?</a:t>
            </a:r>
          </a:p>
        </p:txBody>
      </p:sp>
      <p:sp>
        <p:nvSpPr>
          <p:cNvPr id="5" name="Content Placeholder 4"/>
          <p:cNvSpPr>
            <a:spLocks noGrp="1"/>
          </p:cNvSpPr>
          <p:nvPr>
            <p:ph idx="1"/>
          </p:nvPr>
        </p:nvSpPr>
        <p:spPr>
          <a:xfrm>
            <a:off x="762000" y="2209800"/>
            <a:ext cx="7924800" cy="4038600"/>
          </a:xfrm>
        </p:spPr>
        <p:txBody>
          <a:bodyPr/>
          <a:lstStyle/>
          <a:p>
            <a:pPr marL="385763" indent="-385763">
              <a:buFontTx/>
              <a:buAutoNum type="arabicPeriod"/>
            </a:pPr>
            <a:r>
              <a:rPr lang="en-US" dirty="0"/>
              <a:t>Little 1</a:t>
            </a:r>
          </a:p>
          <a:p>
            <a:pPr marL="385763" indent="-385763">
              <a:buFontTx/>
              <a:buAutoNum type="arabicPeriod"/>
            </a:pPr>
            <a:r>
              <a:rPr lang="en-US" dirty="0"/>
              <a:t>Between 1&amp;3</a:t>
            </a:r>
          </a:p>
          <a:p>
            <a:pPr marL="385763" indent="-385763">
              <a:buFontTx/>
              <a:buAutoNum type="arabicPeriod"/>
            </a:pPr>
            <a:r>
              <a:rPr lang="en-US" dirty="0"/>
              <a:t>Moderate 3</a:t>
            </a:r>
          </a:p>
          <a:p>
            <a:pPr marL="385763" indent="-385763">
              <a:buFontTx/>
              <a:buAutoNum type="arabicPeriod"/>
            </a:pPr>
            <a:r>
              <a:rPr lang="en-US" dirty="0"/>
              <a:t>Between 3&amp;5</a:t>
            </a:r>
          </a:p>
          <a:p>
            <a:pPr marL="385763" indent="-385763">
              <a:buFontTx/>
              <a:buAutoNum type="arabicPeriod"/>
            </a:pPr>
            <a:r>
              <a:rPr lang="en-US" dirty="0"/>
              <a:t>Extensive 5</a:t>
            </a:r>
          </a:p>
          <a:p>
            <a:endParaRPr lang="en-US" dirty="0"/>
          </a:p>
        </p:txBody>
      </p:sp>
      <p:sp>
        <p:nvSpPr>
          <p:cNvPr id="3" name="TextBox 2"/>
          <p:cNvSpPr txBox="1"/>
          <p:nvPr/>
        </p:nvSpPr>
        <p:spPr>
          <a:xfrm>
            <a:off x="738770" y="5105400"/>
            <a:ext cx="7490830" cy="1077218"/>
          </a:xfrm>
          <a:prstGeom prst="rect">
            <a:avLst/>
          </a:prstGeom>
          <a:noFill/>
        </p:spPr>
        <p:txBody>
          <a:bodyPr wrap="square" rtlCol="0">
            <a:spAutoFit/>
          </a:bodyPr>
          <a:lstStyle/>
          <a:p>
            <a:r>
              <a:rPr lang="en-US" sz="3200" dirty="0" smtClean="0"/>
              <a:t>Record your response (1, 2, 3, 4 or 5) on a Post-It note and add it to the histogram</a:t>
            </a:r>
            <a:endParaRPr lang="en-US" sz="3200" dirty="0"/>
          </a:p>
        </p:txBody>
      </p:sp>
    </p:spTree>
    <p:extLst>
      <p:ext uri="{BB962C8B-B14F-4D97-AF65-F5344CB8AC3E}">
        <p14:creationId xmlns:p14="http://schemas.microsoft.com/office/powerpoint/2010/main" val="1996878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7EFF6740-B92C-453A-A07A-EE6936DE5F7C}" type="slidenum">
              <a:rPr lang="en-US" smtClean="0"/>
              <a:pPr>
                <a:defRPr/>
              </a:pPr>
              <a:t>23</a:t>
            </a:fld>
            <a:endParaRPr lang="en-US"/>
          </a:p>
        </p:txBody>
      </p:sp>
      <p:sp>
        <p:nvSpPr>
          <p:cNvPr id="2" name="Title 1"/>
          <p:cNvSpPr>
            <a:spLocks noGrp="1"/>
          </p:cNvSpPr>
          <p:nvPr>
            <p:ph type="title"/>
          </p:nvPr>
        </p:nvSpPr>
        <p:spPr/>
        <p:txBody>
          <a:bodyPr>
            <a:normAutofit/>
          </a:bodyPr>
          <a:lstStyle/>
          <a:p>
            <a:r>
              <a:rPr lang="en-US" dirty="0"/>
              <a:t>What do you already know about course design?</a:t>
            </a:r>
          </a:p>
        </p:txBody>
      </p:sp>
      <p:sp>
        <p:nvSpPr>
          <p:cNvPr id="5" name="Content Placeholder 4"/>
          <p:cNvSpPr>
            <a:spLocks noGrp="1"/>
          </p:cNvSpPr>
          <p:nvPr>
            <p:ph idx="1"/>
          </p:nvPr>
        </p:nvSpPr>
        <p:spPr/>
        <p:txBody>
          <a:bodyPr/>
          <a:lstStyle/>
          <a:p>
            <a:pPr>
              <a:lnSpc>
                <a:spcPct val="110000"/>
              </a:lnSpc>
              <a:spcBef>
                <a:spcPct val="0"/>
              </a:spcBef>
              <a:spcAft>
                <a:spcPts val="450"/>
              </a:spcAft>
            </a:pPr>
            <a:r>
              <a:rPr lang="en-US" u="sng" dirty="0"/>
              <a:t>Short Answer </a:t>
            </a:r>
            <a:r>
              <a:rPr lang="en-US" u="sng" dirty="0" smtClean="0"/>
              <a:t>Questions</a:t>
            </a:r>
          </a:p>
          <a:p>
            <a:pPr>
              <a:lnSpc>
                <a:spcPct val="110000"/>
              </a:lnSpc>
              <a:spcBef>
                <a:spcPct val="0"/>
              </a:spcBef>
              <a:spcAft>
                <a:spcPts val="450"/>
              </a:spcAft>
            </a:pPr>
            <a:endParaRPr lang="en-US" dirty="0" smtClean="0"/>
          </a:p>
          <a:p>
            <a:pPr>
              <a:lnSpc>
                <a:spcPct val="110000"/>
              </a:lnSpc>
              <a:spcBef>
                <a:spcPct val="0"/>
              </a:spcBef>
              <a:spcAft>
                <a:spcPts val="450"/>
              </a:spcAft>
            </a:pPr>
            <a:r>
              <a:rPr lang="en-US" dirty="0" smtClean="0"/>
              <a:t>What </a:t>
            </a:r>
            <a:r>
              <a:rPr lang="en-US" dirty="0"/>
              <a:t>do you feel are important considerations about course (</a:t>
            </a:r>
            <a:r>
              <a:rPr lang="en-US" dirty="0" smtClean="0"/>
              <a:t>re)design?</a:t>
            </a:r>
          </a:p>
          <a:p>
            <a:pPr>
              <a:lnSpc>
                <a:spcPct val="110000"/>
              </a:lnSpc>
              <a:spcBef>
                <a:spcPct val="0"/>
              </a:spcBef>
              <a:spcAft>
                <a:spcPts val="450"/>
              </a:spcAft>
            </a:pPr>
            <a:endParaRPr lang="en-US" dirty="0"/>
          </a:p>
          <a:p>
            <a:pPr>
              <a:lnSpc>
                <a:spcPct val="110000"/>
              </a:lnSpc>
              <a:spcBef>
                <a:spcPct val="0"/>
              </a:spcBef>
              <a:spcAft>
                <a:spcPts val="450"/>
              </a:spcAft>
            </a:pPr>
            <a:r>
              <a:rPr lang="en-US" dirty="0"/>
              <a:t>What are challenges you have faced with course (</a:t>
            </a:r>
            <a:r>
              <a:rPr lang="en-US" dirty="0" smtClean="0"/>
              <a:t>re)design</a:t>
            </a:r>
            <a:r>
              <a:rPr lang="en-US" dirty="0"/>
              <a:t>?</a:t>
            </a:r>
          </a:p>
          <a:p>
            <a:endParaRPr lang="en-US" dirty="0"/>
          </a:p>
        </p:txBody>
      </p:sp>
    </p:spTree>
    <p:extLst>
      <p:ext uri="{BB962C8B-B14F-4D97-AF65-F5344CB8AC3E}">
        <p14:creationId xmlns:p14="http://schemas.microsoft.com/office/powerpoint/2010/main" val="459787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17" name="Straight Arrow Connector 16"/>
          <p:cNvCxnSpPr/>
          <p:nvPr/>
        </p:nvCxnSpPr>
        <p:spPr>
          <a:xfrm>
            <a:off x="914400" y="2747665"/>
            <a:ext cx="228600" cy="1290935"/>
          </a:xfrm>
          <a:prstGeom prst="straightConnector1">
            <a:avLst/>
          </a:prstGeom>
          <a:ln w="381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667000" y="2057400"/>
            <a:ext cx="12954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685800" y="37032"/>
            <a:ext cx="7772400" cy="1143000"/>
          </a:xfrm>
        </p:spPr>
        <p:txBody>
          <a:bodyPr>
            <a:normAutofit/>
          </a:bodyPr>
          <a:lstStyle/>
          <a:p>
            <a:r>
              <a:rPr lang="en-US" dirty="0"/>
              <a:t>Course Design Foundations</a:t>
            </a:r>
          </a:p>
        </p:txBody>
      </p:sp>
      <p:graphicFrame>
        <p:nvGraphicFramePr>
          <p:cNvPr id="187395" name="Group 3"/>
          <p:cNvGraphicFramePr>
            <a:graphicFrameLocks noGrp="1"/>
          </p:cNvGraphicFramePr>
          <p:nvPr>
            <p:ph idx="1"/>
            <p:extLst/>
          </p:nvPr>
        </p:nvGraphicFramePr>
        <p:xfrm>
          <a:off x="1676400" y="2743200"/>
          <a:ext cx="7262812" cy="3200400"/>
        </p:xfrm>
        <a:graphic>
          <a:graphicData uri="http://schemas.openxmlformats.org/drawingml/2006/table">
            <a:tbl>
              <a:tblPr/>
              <a:tblGrid>
                <a:gridCol w="1792014"/>
                <a:gridCol w="2736244"/>
                <a:gridCol w="2734554"/>
              </a:tblGrid>
              <a:tr h="393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ahoma" pitchFamily="34" charset="0"/>
                      </a:endParaRPr>
                    </a:p>
                  </a:txBody>
                  <a:tcPr marL="117880" marR="117880"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cs typeface="Tahoma" pitchFamily="34" charset="0"/>
                        </a:rPr>
                        <a:t>No</a:t>
                      </a:r>
                    </a:p>
                  </a:txBody>
                  <a:tcPr marL="117880" marR="117880"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cs typeface="Tahoma" pitchFamily="34" charset="0"/>
                        </a:rPr>
                        <a:t>Yes</a:t>
                      </a:r>
                    </a:p>
                  </a:txBody>
                  <a:tcPr marL="117880" marR="117880"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136883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Tahoma" pitchFamily="34" charset="0"/>
                        <a:cs typeface="Tahoma"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cs typeface="Tahoma" pitchFamily="34" charset="0"/>
                        </a:rPr>
                        <a:t>Yes</a:t>
                      </a:r>
                    </a:p>
                  </a:txBody>
                  <a:tcPr marL="117880" marR="11788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34" charset="0"/>
                        </a:rPr>
                        <a:t>Good Theory/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34" charset="0"/>
                        </a:rPr>
                        <a:t>Poor Practice</a:t>
                      </a:r>
                    </a:p>
                  </a:txBody>
                  <a:tcPr marL="117880" marR="1178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34" charset="0"/>
                        </a:rPr>
                        <a:t>Good Theory &amp; Good Practice</a:t>
                      </a:r>
                    </a:p>
                  </a:txBody>
                  <a:tcPr marL="117880" marR="1178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37436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Tahoma" pitchFamily="34" charset="0"/>
                        <a:cs typeface="Tahoma"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cs typeface="Tahoma" pitchFamily="34" charset="0"/>
                        </a:rPr>
                        <a:t>No</a:t>
                      </a:r>
                    </a:p>
                  </a:txBody>
                  <a:tcPr marL="117880" marR="117880"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pitchFamily="34" charset="0"/>
                        </a:rPr>
                        <a:t> </a:t>
                      </a:r>
                    </a:p>
                  </a:txBody>
                  <a:tcPr marL="117880" marR="1178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34" charset="0"/>
                        </a:rPr>
                        <a:t>Good Practice/ Poor Theory</a:t>
                      </a:r>
                    </a:p>
                  </a:txBody>
                  <a:tcPr marL="117880" marR="1178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7586" name="Text Box 27"/>
          <p:cNvSpPr txBox="1">
            <a:spLocks noChangeArrowheads="1"/>
          </p:cNvSpPr>
          <p:nvPr/>
        </p:nvSpPr>
        <p:spPr bwMode="auto">
          <a:xfrm>
            <a:off x="693738" y="1330325"/>
            <a:ext cx="184150" cy="398463"/>
          </a:xfrm>
          <a:prstGeom prst="rect">
            <a:avLst/>
          </a:prstGeom>
          <a:noFill/>
          <a:ln w="9525">
            <a:noFill/>
            <a:miter lim="800000"/>
            <a:headEnd/>
            <a:tailEnd/>
          </a:ln>
        </p:spPr>
        <p:txBody>
          <a:bodyPr wrap="none">
            <a:spAutoFit/>
          </a:bodyPr>
          <a:lstStyle/>
          <a:p>
            <a:pPr fontAlgn="base">
              <a:spcBef>
                <a:spcPct val="0"/>
              </a:spcBef>
              <a:spcAft>
                <a:spcPct val="0"/>
              </a:spcAft>
            </a:pPr>
            <a:endParaRPr lang="en-US" sz="2000">
              <a:solidFill>
                <a:srgbClr val="FFFF00"/>
              </a:solidFill>
              <a:latin typeface="Tahoma" pitchFamily="34" charset="0"/>
            </a:endParaRPr>
          </a:p>
        </p:txBody>
      </p:sp>
      <p:sp>
        <p:nvSpPr>
          <p:cNvPr id="12308" name="Rectangle 28">
            <a:hlinkClick r:id="rId4"/>
          </p:cNvPr>
          <p:cNvSpPr>
            <a:spLocks noChangeArrowheads="1"/>
          </p:cNvSpPr>
          <p:nvPr/>
        </p:nvSpPr>
        <p:spPr bwMode="auto">
          <a:xfrm>
            <a:off x="304800" y="6324599"/>
            <a:ext cx="8458200" cy="498953"/>
          </a:xfrm>
          <a:prstGeom prst="rect">
            <a:avLst/>
          </a:prstGeom>
          <a:noFill/>
          <a:ln w="9525">
            <a:noFill/>
            <a:miter lim="800000"/>
            <a:headEnd/>
            <a:tailEnd/>
          </a:ln>
        </p:spPr>
        <p:txBody>
          <a:bodyPr anchor="t"/>
          <a:lstStyle/>
          <a:p>
            <a:pPr fontAlgn="base">
              <a:spcBef>
                <a:spcPct val="0"/>
              </a:spcBef>
              <a:spcAft>
                <a:spcPct val="0"/>
              </a:spcAft>
              <a:defRPr/>
            </a:pPr>
            <a:r>
              <a:rPr lang="en-US" sz="1400" dirty="0" err="1" smtClean="0">
                <a:solidFill>
                  <a:schemeClr val="bg1"/>
                </a:solidFill>
              </a:rPr>
              <a:t>Bransford</a:t>
            </a:r>
            <a:r>
              <a:rPr lang="en-US" sz="1400" dirty="0">
                <a:solidFill>
                  <a:schemeClr val="bg1"/>
                </a:solidFill>
              </a:rPr>
              <a:t>, Brown &amp; Cocking. 1999. </a:t>
            </a:r>
            <a:r>
              <a:rPr lang="en-US" sz="1400" i="1" dirty="0">
                <a:solidFill>
                  <a:schemeClr val="bg1"/>
                </a:solidFill>
              </a:rPr>
              <a:t>How </a:t>
            </a:r>
            <a:r>
              <a:rPr lang="en-US" sz="1400" i="1" dirty="0" smtClean="0">
                <a:solidFill>
                  <a:schemeClr val="bg1"/>
                </a:solidFill>
              </a:rPr>
              <a:t>People Learn</a:t>
            </a:r>
            <a:r>
              <a:rPr lang="en-US" sz="1400" i="1" dirty="0">
                <a:solidFill>
                  <a:schemeClr val="bg1"/>
                </a:solidFill>
              </a:rPr>
              <a:t>. </a:t>
            </a:r>
            <a:r>
              <a:rPr lang="en-US" sz="1400" dirty="0">
                <a:solidFill>
                  <a:schemeClr val="bg1"/>
                </a:solidFill>
              </a:rPr>
              <a:t>National Academy </a:t>
            </a:r>
            <a:r>
              <a:rPr lang="en-US" sz="1400" dirty="0" smtClean="0">
                <a:solidFill>
                  <a:schemeClr val="bg1"/>
                </a:solidFill>
              </a:rPr>
              <a:t>Press.</a:t>
            </a:r>
            <a:br>
              <a:rPr lang="en-US" sz="1400" dirty="0" smtClean="0">
                <a:solidFill>
                  <a:schemeClr val="bg1"/>
                </a:solidFill>
              </a:rPr>
            </a:br>
            <a:r>
              <a:rPr lang="en-US" sz="1400" dirty="0" smtClean="0">
                <a:solidFill>
                  <a:schemeClr val="bg1"/>
                </a:solidFill>
              </a:rPr>
              <a:t>Wiggins &amp; </a:t>
            </a:r>
            <a:r>
              <a:rPr lang="en-US" sz="1400" dirty="0" err="1" smtClean="0">
                <a:solidFill>
                  <a:schemeClr val="bg1"/>
                </a:solidFill>
              </a:rPr>
              <a:t>McTighe</a:t>
            </a:r>
            <a:r>
              <a:rPr lang="en-US" sz="1400" dirty="0" smtClean="0">
                <a:solidFill>
                  <a:schemeClr val="bg1"/>
                </a:solidFill>
              </a:rPr>
              <a:t>, 2005. </a:t>
            </a:r>
            <a:r>
              <a:rPr lang="en-US" sz="1400" i="1" dirty="0" smtClean="0">
                <a:solidFill>
                  <a:schemeClr val="bg1"/>
                </a:solidFill>
              </a:rPr>
              <a:t>Understanding by Design, </a:t>
            </a:r>
            <a:r>
              <a:rPr lang="en-US" sz="1400" i="1" dirty="0" err="1" smtClean="0">
                <a:solidFill>
                  <a:schemeClr val="bg1"/>
                </a:solidFill>
              </a:rPr>
              <a:t>2ed</a:t>
            </a:r>
            <a:r>
              <a:rPr lang="en-US" sz="1400" dirty="0" smtClean="0">
                <a:solidFill>
                  <a:schemeClr val="bg1"/>
                </a:solidFill>
              </a:rPr>
              <a:t>. </a:t>
            </a:r>
            <a:r>
              <a:rPr lang="en-US" sz="1400" dirty="0" err="1" smtClean="0">
                <a:solidFill>
                  <a:schemeClr val="bg1"/>
                </a:solidFill>
              </a:rPr>
              <a:t>ASCD</a:t>
            </a:r>
            <a:r>
              <a:rPr lang="en-US" sz="1400" dirty="0" smtClean="0">
                <a:solidFill>
                  <a:schemeClr val="bg1"/>
                </a:solidFill>
              </a:rPr>
              <a:t>.</a:t>
            </a:r>
            <a:endParaRPr lang="en-US" sz="1400" dirty="0">
              <a:solidFill>
                <a:schemeClr val="bg1"/>
              </a:solidFill>
            </a:endParaRPr>
          </a:p>
        </p:txBody>
      </p:sp>
      <p:sp>
        <p:nvSpPr>
          <p:cNvPr id="237588" name="Text Box 29"/>
          <p:cNvSpPr txBox="1">
            <a:spLocks noChangeArrowheads="1"/>
          </p:cNvSpPr>
          <p:nvPr/>
        </p:nvSpPr>
        <p:spPr bwMode="auto">
          <a:xfrm>
            <a:off x="3854054" y="2286000"/>
            <a:ext cx="4604146"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dirty="0" smtClean="0">
                <a:solidFill>
                  <a:prstClr val="black"/>
                </a:solidFill>
                <a:latin typeface="Tahoma" pitchFamily="34" charset="0"/>
                <a:cs typeface="Tahoma" pitchFamily="34" charset="0"/>
              </a:rPr>
              <a:t>Science of Instruction (</a:t>
            </a:r>
            <a:r>
              <a:rPr lang="en-US" sz="2400" b="1" dirty="0" err="1" smtClean="0">
                <a:solidFill>
                  <a:prstClr val="black"/>
                </a:solidFill>
                <a:latin typeface="Tahoma" pitchFamily="34" charset="0"/>
                <a:cs typeface="Tahoma" pitchFamily="34" charset="0"/>
              </a:rPr>
              <a:t>UbD</a:t>
            </a:r>
            <a:r>
              <a:rPr lang="en-US" sz="2400" b="1" dirty="0" smtClean="0">
                <a:solidFill>
                  <a:prstClr val="black"/>
                </a:solidFill>
                <a:latin typeface="Tahoma" pitchFamily="34" charset="0"/>
                <a:cs typeface="Tahoma" pitchFamily="34" charset="0"/>
              </a:rPr>
              <a:t>)</a:t>
            </a:r>
            <a:endParaRPr lang="en-US" sz="2400" b="1" dirty="0">
              <a:solidFill>
                <a:prstClr val="black"/>
              </a:solidFill>
              <a:latin typeface="Tahoma" pitchFamily="34" charset="0"/>
              <a:cs typeface="Tahoma" pitchFamily="34" charset="0"/>
            </a:endParaRPr>
          </a:p>
        </p:txBody>
      </p:sp>
      <p:sp>
        <p:nvSpPr>
          <p:cNvPr id="237589" name="Text Box 30"/>
          <p:cNvSpPr txBox="1">
            <a:spLocks noChangeArrowheads="1"/>
          </p:cNvSpPr>
          <p:nvPr/>
        </p:nvSpPr>
        <p:spPr bwMode="auto">
          <a:xfrm>
            <a:off x="304800" y="4114800"/>
            <a:ext cx="2743200" cy="120032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400" b="1" dirty="0" smtClean="0">
                <a:solidFill>
                  <a:prstClr val="black"/>
                </a:solidFill>
                <a:latin typeface="Tahoma" pitchFamily="34" charset="0"/>
                <a:cs typeface="Tahoma" pitchFamily="34" charset="0"/>
              </a:rPr>
              <a:t>Science of Learning </a:t>
            </a:r>
            <a:endParaRPr lang="en-US" sz="2400" b="1" dirty="0">
              <a:solidFill>
                <a:prstClr val="black"/>
              </a:solidFill>
              <a:latin typeface="Tahoma" pitchFamily="34" charset="0"/>
              <a:cs typeface="Tahoma" pitchFamily="34" charset="0"/>
            </a:endParaRPr>
          </a:p>
          <a:p>
            <a:pPr algn="ctr" fontAlgn="base">
              <a:spcBef>
                <a:spcPct val="0"/>
              </a:spcBef>
              <a:spcAft>
                <a:spcPct val="0"/>
              </a:spcAft>
            </a:pPr>
            <a:r>
              <a:rPr lang="en-US" sz="2400" b="1" dirty="0" smtClean="0">
                <a:solidFill>
                  <a:prstClr val="black"/>
                </a:solidFill>
                <a:latin typeface="Tahoma" pitchFamily="34" charset="0"/>
                <a:cs typeface="Tahoma" pitchFamily="34" charset="0"/>
              </a:rPr>
              <a:t>(HPL)</a:t>
            </a:r>
            <a:endParaRPr lang="en-US" sz="2400" b="1" dirty="0">
              <a:solidFill>
                <a:prstClr val="black"/>
              </a:solidFill>
              <a:latin typeface="Tahoma" pitchFamily="34" charset="0"/>
              <a:cs typeface="Tahoma" pitchFamily="34" charset="0"/>
            </a:endParaRPr>
          </a:p>
        </p:txBody>
      </p:sp>
      <p:grpSp>
        <p:nvGrpSpPr>
          <p:cNvPr id="6" name="Group 5"/>
          <p:cNvGrpSpPr/>
          <p:nvPr/>
        </p:nvGrpSpPr>
        <p:grpSpPr>
          <a:xfrm>
            <a:off x="152400" y="1219200"/>
            <a:ext cx="3034903" cy="2057400"/>
            <a:chOff x="609600" y="1371600"/>
            <a:chExt cx="3034903" cy="2057400"/>
          </a:xfrm>
        </p:grpSpPr>
        <p:pic>
          <p:nvPicPr>
            <p:cNvPr id="12" name="Picture 4"/>
            <p:cNvPicPr>
              <a:picLocks noChangeAspect="1" noChangeArrowheads="1"/>
            </p:cNvPicPr>
            <p:nvPr/>
          </p:nvPicPr>
          <p:blipFill>
            <a:blip r:embed="rId5" cstate="print"/>
            <a:srcRect/>
            <a:stretch>
              <a:fillRect/>
            </a:stretch>
          </p:blipFill>
          <p:spPr>
            <a:xfrm>
              <a:off x="609600" y="1371600"/>
              <a:ext cx="1524000" cy="2049492"/>
            </a:xfrm>
            <a:prstGeom prst="rect">
              <a:avLst/>
            </a:prstGeom>
            <a:noFill/>
            <a:ln/>
          </p:spPr>
        </p:pic>
        <p:pic>
          <p:nvPicPr>
            <p:cNvPr id="15" name="Picture 8"/>
            <p:cNvPicPr>
              <a:picLocks noChangeAspect="1" noChangeArrowheads="1"/>
            </p:cNvPicPr>
            <p:nvPr/>
          </p:nvPicPr>
          <p:blipFill>
            <a:blip r:embed="rId6" cstate="print"/>
            <a:srcRect l="36000" t="19231" r="22000" b="7692"/>
            <a:stretch>
              <a:fillRect/>
            </a:stretch>
          </p:blipFill>
          <p:spPr>
            <a:xfrm>
              <a:off x="2133600" y="1371600"/>
              <a:ext cx="1510903" cy="2057400"/>
            </a:xfrm>
            <a:prstGeom prst="rect">
              <a:avLst/>
            </a:prstGeom>
          </p:spPr>
        </p:pic>
      </p:grpSp>
      <p:sp>
        <p:nvSpPr>
          <p:cNvPr id="7" name="Slide Number Placeholder 6"/>
          <p:cNvSpPr>
            <a:spLocks noGrp="1"/>
          </p:cNvSpPr>
          <p:nvPr>
            <p:ph type="sldNum" sz="quarter" idx="4"/>
          </p:nvPr>
        </p:nvSpPr>
        <p:spPr/>
        <p:txBody>
          <a:bodyPr/>
          <a:lstStyle/>
          <a:p>
            <a:pPr>
              <a:defRPr/>
            </a:pPr>
            <a:fld id="{7EFF6740-B92C-453A-A07A-EE6936DE5F7C}" type="slidenum">
              <a:rPr lang="en-US" smtClean="0"/>
              <a:pPr>
                <a:defRPr/>
              </a:pPr>
              <a:t>24</a:t>
            </a:fld>
            <a:endParaRPr lang="en-US"/>
          </a:p>
        </p:txBody>
      </p:sp>
    </p:spTree>
    <p:custDataLst>
      <p:tags r:id="rId1"/>
    </p:custDataLst>
    <p:extLst>
      <p:ext uri="{BB962C8B-B14F-4D97-AF65-F5344CB8AC3E}">
        <p14:creationId xmlns:p14="http://schemas.microsoft.com/office/powerpoint/2010/main" val="3738040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600" dirty="0" smtClean="0">
                <a:solidFill>
                  <a:srgbClr val="000000"/>
                </a:solidFill>
                <a:cs typeface="Arial" pitchFamily="34" charset="0"/>
              </a:rPr>
              <a:t>The Big Picture (Good Learning Theory and Good Instructional Practice)</a:t>
            </a:r>
            <a:endParaRPr lang="en-US" sz="3600" dirty="0">
              <a:solidFill>
                <a:srgbClr val="000000"/>
              </a:solidFill>
              <a:cs typeface="Arial" pitchFamily="34" charset="0"/>
            </a:endParaRPr>
          </a:p>
        </p:txBody>
      </p:sp>
      <p:sp>
        <p:nvSpPr>
          <p:cNvPr id="6" name="Slide Number Placeholder 5"/>
          <p:cNvSpPr>
            <a:spLocks noGrp="1"/>
          </p:cNvSpPr>
          <p:nvPr>
            <p:ph type="sldNum" sz="quarter" idx="4"/>
          </p:nvPr>
        </p:nvSpPr>
        <p:spPr/>
        <p:txBody>
          <a:bodyPr/>
          <a:lstStyle/>
          <a:p>
            <a:pPr>
              <a:defRPr/>
            </a:pPr>
            <a:fld id="{7EFF6740-B92C-453A-A07A-EE6936DE5F7C}" type="slidenum">
              <a:rPr lang="en-US" smtClean="0"/>
              <a:pPr>
                <a:defRPr/>
              </a:pPr>
              <a:t>25</a:t>
            </a:fld>
            <a:endParaRPr lang="en-US"/>
          </a:p>
        </p:txBody>
      </p:sp>
      <p:graphicFrame>
        <p:nvGraphicFramePr>
          <p:cNvPr id="9" name="Diagram 8"/>
          <p:cNvGraphicFramePr/>
          <p:nvPr>
            <p:extLst>
              <p:ext uri="{D42A27DB-BD31-4B8C-83A1-F6EECF244321}">
                <p14:modId xmlns:p14="http://schemas.microsoft.com/office/powerpoint/2010/main" val="272644687"/>
              </p:ext>
            </p:extLst>
          </p:nvPr>
        </p:nvGraphicFramePr>
        <p:xfrm>
          <a:off x="1143000" y="1295400"/>
          <a:ext cx="6324600" cy="4800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p:cNvPicPr>
            <a:picLocks noChangeAspect="1" noChangeArrowheads="1"/>
          </p:cNvPicPr>
          <p:nvPr/>
        </p:nvPicPr>
        <p:blipFill>
          <a:blip r:embed="rId8" cstate="print"/>
          <a:srcRect/>
          <a:stretch>
            <a:fillRect/>
          </a:stretch>
        </p:blipFill>
        <p:spPr bwMode="auto">
          <a:xfrm>
            <a:off x="5638799" y="1447800"/>
            <a:ext cx="980660" cy="1463040"/>
          </a:xfrm>
          <a:prstGeom prst="rect">
            <a:avLst/>
          </a:prstGeom>
          <a:noFill/>
          <a:ln w="9525">
            <a:noFill/>
            <a:miter lim="800000"/>
            <a:headEnd/>
            <a:tailEnd/>
          </a:ln>
        </p:spPr>
      </p:pic>
      <p:pic>
        <p:nvPicPr>
          <p:cNvPr id="10" name="Picture 2"/>
          <p:cNvPicPr>
            <a:picLocks noChangeAspect="1" noChangeArrowheads="1"/>
          </p:cNvPicPr>
          <p:nvPr/>
        </p:nvPicPr>
        <p:blipFill>
          <a:blip r:embed="rId9" cstate="print"/>
          <a:srcRect/>
          <a:stretch>
            <a:fillRect/>
          </a:stretch>
        </p:blipFill>
        <p:spPr bwMode="auto">
          <a:xfrm>
            <a:off x="609600" y="3065780"/>
            <a:ext cx="1225296" cy="1645920"/>
          </a:xfrm>
          <a:prstGeom prst="rect">
            <a:avLst/>
          </a:prstGeom>
          <a:noFill/>
          <a:ln w="9525">
            <a:noFill/>
            <a:miter lim="800000"/>
            <a:headEnd/>
            <a:tailEnd/>
          </a:ln>
        </p:spPr>
      </p:pic>
      <p:pic>
        <p:nvPicPr>
          <p:cNvPr id="11" name="Picture 8"/>
          <p:cNvPicPr>
            <a:picLocks noChangeAspect="1" noChangeArrowheads="1"/>
          </p:cNvPicPr>
          <p:nvPr/>
        </p:nvPicPr>
        <p:blipFill>
          <a:blip r:embed="rId10" cstate="print"/>
          <a:srcRect l="36000" t="19231" r="22000" b="7692"/>
          <a:stretch>
            <a:fillRect/>
          </a:stretch>
        </p:blipFill>
        <p:spPr>
          <a:xfrm>
            <a:off x="7452677" y="3901440"/>
            <a:ext cx="1208722" cy="1645920"/>
          </a:xfrm>
          <a:prstGeom prst="rect">
            <a:avLst/>
          </a:prstGeom>
        </p:spPr>
      </p:pic>
    </p:spTree>
    <p:extLst>
      <p:ext uri="{BB962C8B-B14F-4D97-AF65-F5344CB8AC3E}">
        <p14:creationId xmlns:p14="http://schemas.microsoft.com/office/powerpoint/2010/main" val="25209149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57400" y="264378"/>
            <a:ext cx="6900392" cy="5755422"/>
          </a:xfrm>
          <a:prstGeom prst="rect">
            <a:avLst/>
          </a:prstGeom>
          <a:noFill/>
        </p:spPr>
        <p:txBody>
          <a:bodyPr wrap="square" rtlCol="0">
            <a:spAutoFit/>
          </a:bodyPr>
          <a:lstStyle/>
          <a:p>
            <a:pPr marL="342900" indent="-342900">
              <a:buFont typeface="+mj-lt"/>
              <a:buAutoNum type="arabicPeriod"/>
            </a:pPr>
            <a:r>
              <a:rPr lang="en-US" sz="2300" dirty="0" smtClean="0">
                <a:solidFill>
                  <a:srgbClr val="000000"/>
                </a:solidFill>
              </a:rPr>
              <a:t>Students prior knowledge can help or hinder learning</a:t>
            </a:r>
          </a:p>
          <a:p>
            <a:pPr marL="342900" indent="-342900">
              <a:buFont typeface="+mj-lt"/>
              <a:buAutoNum type="arabicPeriod"/>
            </a:pPr>
            <a:r>
              <a:rPr lang="en-US" sz="2300" dirty="0" smtClean="0">
                <a:solidFill>
                  <a:srgbClr val="000000"/>
                </a:solidFill>
              </a:rPr>
              <a:t>How student organize knowledge influences how they learn and apply what they know</a:t>
            </a:r>
          </a:p>
          <a:p>
            <a:pPr marL="342900" indent="-342900">
              <a:buFont typeface="+mj-lt"/>
              <a:buAutoNum type="arabicPeriod"/>
            </a:pPr>
            <a:r>
              <a:rPr lang="en-US" sz="2300" dirty="0" smtClean="0">
                <a:solidFill>
                  <a:srgbClr val="000000"/>
                </a:solidFill>
              </a:rPr>
              <a:t>Students’ motivation determines, directs, and sustains what they do to learn</a:t>
            </a:r>
          </a:p>
          <a:p>
            <a:pPr marL="342900" indent="-342900">
              <a:buFont typeface="+mj-lt"/>
              <a:buAutoNum type="arabicPeriod"/>
            </a:pPr>
            <a:r>
              <a:rPr lang="en-US" sz="2300" dirty="0" smtClean="0">
                <a:solidFill>
                  <a:srgbClr val="000000"/>
                </a:solidFill>
              </a:rPr>
              <a:t>To develop mastery, students must acquire component skills, practice integrating them, and know when to apply what they have learned </a:t>
            </a:r>
          </a:p>
          <a:p>
            <a:pPr marL="342900" indent="-342900">
              <a:buFont typeface="+mj-lt"/>
              <a:buAutoNum type="arabicPeriod"/>
            </a:pPr>
            <a:r>
              <a:rPr lang="en-US" sz="2300" dirty="0" smtClean="0">
                <a:solidFill>
                  <a:srgbClr val="000000"/>
                </a:solidFill>
              </a:rPr>
              <a:t>Goal-directed practice coupled with targeted feedback enhances the quality of students’ learning</a:t>
            </a:r>
          </a:p>
          <a:p>
            <a:pPr marL="342900" indent="-342900">
              <a:buFont typeface="+mj-lt"/>
              <a:buAutoNum type="arabicPeriod"/>
            </a:pPr>
            <a:r>
              <a:rPr lang="en-US" sz="2300" dirty="0" smtClean="0">
                <a:solidFill>
                  <a:srgbClr val="000000"/>
                </a:solidFill>
              </a:rPr>
              <a:t>Students’ current level of development  interacts with the social, emotional, and intellectual climate of the course to impact learning</a:t>
            </a:r>
          </a:p>
          <a:p>
            <a:pPr marL="342900" indent="-342900">
              <a:buFont typeface="+mj-lt"/>
              <a:buAutoNum type="arabicPeriod"/>
            </a:pPr>
            <a:r>
              <a:rPr lang="en-US" sz="2300" dirty="0" smtClean="0">
                <a:solidFill>
                  <a:srgbClr val="000000"/>
                </a:solidFill>
              </a:rPr>
              <a:t>To become self-directed learners, students must learn to monitor and adjust their approach to learning</a:t>
            </a:r>
            <a:endParaRPr lang="en-US" sz="2300" dirty="0">
              <a:solidFill>
                <a:srgbClr val="000000"/>
              </a:solidFill>
            </a:endParaRPr>
          </a:p>
        </p:txBody>
      </p:sp>
      <p:pic>
        <p:nvPicPr>
          <p:cNvPr id="4" name="Picture 2"/>
          <p:cNvPicPr>
            <a:picLocks noChangeAspect="1" noChangeArrowheads="1"/>
          </p:cNvPicPr>
          <p:nvPr/>
        </p:nvPicPr>
        <p:blipFill>
          <a:blip r:embed="rId3" cstate="print"/>
          <a:srcRect/>
          <a:stretch>
            <a:fillRect/>
          </a:stretch>
        </p:blipFill>
        <p:spPr bwMode="auto">
          <a:xfrm>
            <a:off x="228600" y="304800"/>
            <a:ext cx="1659147" cy="2475267"/>
          </a:xfrm>
          <a:prstGeom prst="rect">
            <a:avLst/>
          </a:prstGeom>
          <a:noFill/>
          <a:ln w="9525">
            <a:noFill/>
            <a:miter lim="800000"/>
            <a:headEnd/>
            <a:tailEnd/>
          </a:ln>
        </p:spPr>
      </p:pic>
      <p:sp>
        <p:nvSpPr>
          <p:cNvPr id="8" name="Slide Number Placeholder 7"/>
          <p:cNvSpPr>
            <a:spLocks noGrp="1"/>
          </p:cNvSpPr>
          <p:nvPr>
            <p:ph type="sldNum" sz="quarter" idx="4"/>
          </p:nvPr>
        </p:nvSpPr>
        <p:spPr/>
        <p:txBody>
          <a:bodyPr/>
          <a:lstStyle/>
          <a:p>
            <a:pPr>
              <a:defRPr/>
            </a:pPr>
            <a:fld id="{7EFF6740-B92C-453A-A07A-EE6936DE5F7C}" type="slidenum">
              <a:rPr lang="en-US" smtClean="0"/>
              <a:pPr>
                <a:defRPr/>
              </a:pPr>
              <a:t>26</a:t>
            </a:fld>
            <a:endParaRPr lang="en-US"/>
          </a:p>
        </p:txBody>
      </p:sp>
    </p:spTree>
    <p:extLst>
      <p:ext uri="{BB962C8B-B14F-4D97-AF65-F5344CB8AC3E}">
        <p14:creationId xmlns:p14="http://schemas.microsoft.com/office/powerpoint/2010/main" val="1593395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How People Learn</a:t>
            </a:r>
            <a:endParaRPr lang="en-US" dirty="0"/>
          </a:p>
        </p:txBody>
      </p:sp>
      <p:sp>
        <p:nvSpPr>
          <p:cNvPr id="3" name="Content Placeholder 2"/>
          <p:cNvSpPr>
            <a:spLocks noGrp="1"/>
          </p:cNvSpPr>
          <p:nvPr>
            <p:ph sz="half" idx="1"/>
          </p:nvPr>
        </p:nvSpPr>
        <p:spPr/>
        <p:txBody>
          <a:bodyPr/>
          <a:lstStyle/>
          <a:p>
            <a:pPr marL="0" indent="0" algn="ctr">
              <a:buNone/>
            </a:pPr>
            <a:r>
              <a:rPr lang="en-US" dirty="0" err="1" smtClean="0"/>
              <a:t>HPL</a:t>
            </a:r>
            <a:r>
              <a:rPr lang="en-US" dirty="0" smtClean="0"/>
              <a:t> Framework</a:t>
            </a:r>
            <a:endParaRPr lang="en-US" dirty="0"/>
          </a:p>
        </p:txBody>
      </p:sp>
      <p:sp>
        <p:nvSpPr>
          <p:cNvPr id="11" name="Rectangle 3"/>
          <p:cNvSpPr>
            <a:spLocks noGrp="1" noChangeArrowheads="1"/>
          </p:cNvSpPr>
          <p:nvPr>
            <p:ph sz="half" idx="2"/>
          </p:nvPr>
        </p:nvSpPr>
        <p:spPr/>
        <p:txBody>
          <a:bodyPr>
            <a:noAutofit/>
          </a:bodyPr>
          <a:lstStyle/>
          <a:p>
            <a:r>
              <a:rPr lang="en-US" sz="2800" dirty="0" smtClean="0"/>
              <a:t>Expertise implies (Ch. 2):</a:t>
            </a:r>
          </a:p>
          <a:p>
            <a:pPr lvl="1"/>
            <a:r>
              <a:rPr lang="en-US" sz="2400" dirty="0" smtClean="0"/>
              <a:t>a </a:t>
            </a:r>
            <a:r>
              <a:rPr lang="en-US" sz="2400" dirty="0"/>
              <a:t>set of cognitive and </a:t>
            </a:r>
            <a:r>
              <a:rPr lang="en-US" sz="2400" dirty="0" err="1"/>
              <a:t>metacognitive</a:t>
            </a:r>
            <a:r>
              <a:rPr lang="en-US" sz="2400" dirty="0"/>
              <a:t> skills</a:t>
            </a:r>
          </a:p>
          <a:p>
            <a:pPr lvl="1"/>
            <a:r>
              <a:rPr lang="en-US" sz="2400" dirty="0"/>
              <a:t>an organized body of knowledge that is deep and contextualized</a:t>
            </a:r>
          </a:p>
          <a:p>
            <a:pPr lvl="1"/>
            <a:r>
              <a:rPr lang="en-US" sz="2400" dirty="0"/>
              <a:t>an ability to notice patterns of information in a new situation</a:t>
            </a:r>
          </a:p>
          <a:p>
            <a:pPr lvl="1"/>
            <a:r>
              <a:rPr lang="en-US" sz="2400" dirty="0"/>
              <a:t>flexibility in retrieving and applying that knowledge to a new problem</a:t>
            </a:r>
          </a:p>
        </p:txBody>
      </p:sp>
      <p:sp>
        <p:nvSpPr>
          <p:cNvPr id="294917" name="Rectangle 5"/>
          <p:cNvSpPr>
            <a:spLocks noChangeArrowheads="1"/>
          </p:cNvSpPr>
          <p:nvPr/>
        </p:nvSpPr>
        <p:spPr bwMode="auto">
          <a:xfrm>
            <a:off x="320675" y="6430131"/>
            <a:ext cx="7609840" cy="369332"/>
          </a:xfrm>
          <a:prstGeom prst="rect">
            <a:avLst/>
          </a:prstGeom>
          <a:noFill/>
          <a:ln w="139700" algn="ctr">
            <a:noFill/>
            <a:miter lim="800000"/>
            <a:headEnd/>
            <a:tailEnd/>
          </a:ln>
          <a:effectLst/>
        </p:spPr>
        <p:txBody>
          <a:bodyPr wrap="none" anchor="ctr">
            <a:spAutoFit/>
          </a:bodyPr>
          <a:lstStyle/>
          <a:p>
            <a:pPr fontAlgn="base">
              <a:spcBef>
                <a:spcPct val="0"/>
              </a:spcBef>
              <a:spcAft>
                <a:spcPct val="0"/>
              </a:spcAft>
            </a:pPr>
            <a:r>
              <a:rPr lang="en-US" dirty="0" err="1">
                <a:solidFill>
                  <a:schemeClr val="bg1"/>
                </a:solidFill>
              </a:rPr>
              <a:t>Bransford</a:t>
            </a:r>
            <a:r>
              <a:rPr lang="en-US" dirty="0">
                <a:solidFill>
                  <a:schemeClr val="bg1"/>
                </a:solidFill>
              </a:rPr>
              <a:t>, Brown &amp; Cocking. 1999. </a:t>
            </a:r>
            <a:r>
              <a:rPr lang="en-US" i="1" dirty="0">
                <a:solidFill>
                  <a:schemeClr val="bg1"/>
                </a:solidFill>
              </a:rPr>
              <a:t>How people learn. </a:t>
            </a:r>
            <a:r>
              <a:rPr lang="en-US" dirty="0">
                <a:solidFill>
                  <a:schemeClr val="bg1"/>
                </a:solidFill>
              </a:rPr>
              <a:t>National Academy Press. </a:t>
            </a:r>
          </a:p>
        </p:txBody>
      </p:sp>
      <p:pic>
        <p:nvPicPr>
          <p:cNvPr id="9" name="Picture 3"/>
          <p:cNvPicPr>
            <a:picLocks noChangeAspect="1" noChangeArrowheads="1"/>
          </p:cNvPicPr>
          <p:nvPr/>
        </p:nvPicPr>
        <p:blipFill>
          <a:blip r:embed="rId4" cstate="print"/>
          <a:srcRect/>
          <a:stretch>
            <a:fillRect/>
          </a:stretch>
        </p:blipFill>
        <p:spPr bwMode="auto">
          <a:xfrm>
            <a:off x="651788" y="2135294"/>
            <a:ext cx="3861792" cy="3962400"/>
          </a:xfrm>
          <a:prstGeom prst="rect">
            <a:avLst/>
          </a:prstGeom>
          <a:noFill/>
          <a:ln w="9525">
            <a:noFill/>
            <a:miter lim="800000"/>
            <a:headEnd/>
            <a:tailEnd/>
          </a:ln>
          <a:effectLst/>
        </p:spPr>
      </p:pic>
      <p:sp>
        <p:nvSpPr>
          <p:cNvPr id="10" name="Slide Number Placeholder 9"/>
          <p:cNvSpPr>
            <a:spLocks noGrp="1"/>
          </p:cNvSpPr>
          <p:nvPr>
            <p:ph type="sldNum" sz="quarter" idx="4"/>
          </p:nvPr>
        </p:nvSpPr>
        <p:spPr/>
        <p:txBody>
          <a:bodyPr/>
          <a:lstStyle/>
          <a:p>
            <a:pPr>
              <a:defRPr/>
            </a:pPr>
            <a:fld id="{7EFF6740-B92C-453A-A07A-EE6936DE5F7C}" type="slidenum">
              <a:rPr lang="en-US" smtClean="0"/>
              <a:pPr>
                <a:defRPr/>
              </a:pPr>
              <a:t>27</a:t>
            </a:fld>
            <a:endParaRPr lang="en-US"/>
          </a:p>
        </p:txBody>
      </p:sp>
    </p:spTree>
    <p:custDataLst>
      <p:tags r:id="rId1"/>
    </p:custDataLst>
    <p:extLst>
      <p:ext uri="{BB962C8B-B14F-4D97-AF65-F5344CB8AC3E}">
        <p14:creationId xmlns:p14="http://schemas.microsoft.com/office/powerpoint/2010/main" val="3920961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450"/>
            <a:ext cx="7772400" cy="1143000"/>
          </a:xfrm>
        </p:spPr>
        <p:txBody>
          <a:bodyPr/>
          <a:lstStyle/>
          <a:p>
            <a:pPr algn="l"/>
            <a:r>
              <a:rPr lang="en-US" sz="4000" dirty="0" smtClean="0"/>
              <a:t>Understanding by Design Process</a:t>
            </a:r>
            <a:endParaRPr lang="en-US" sz="4000" dirty="0"/>
          </a:p>
        </p:txBody>
      </p:sp>
      <p:graphicFrame>
        <p:nvGraphicFramePr>
          <p:cNvPr id="5" name="Diagram 4"/>
          <p:cNvGraphicFramePr/>
          <p:nvPr>
            <p:extLst>
              <p:ext uri="{D42A27DB-BD31-4B8C-83A1-F6EECF244321}">
                <p14:modId xmlns:p14="http://schemas.microsoft.com/office/powerpoint/2010/main" val="52370446"/>
              </p:ext>
            </p:extLst>
          </p:nvPr>
        </p:nvGraphicFramePr>
        <p:xfrm>
          <a:off x="3671273" y="1417999"/>
          <a:ext cx="6553200" cy="47888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ular Callout 7"/>
          <p:cNvSpPr/>
          <p:nvPr/>
        </p:nvSpPr>
        <p:spPr bwMode="auto">
          <a:xfrm>
            <a:off x="465016" y="1336431"/>
            <a:ext cx="3089029" cy="644769"/>
          </a:xfrm>
          <a:prstGeom prst="wedgeRectCallout">
            <a:avLst>
              <a:gd name="adj1" fmla="val 73557"/>
              <a:gd name="adj2" fmla="val 89772"/>
            </a:avLst>
          </a:prstGeom>
          <a:solidFill>
            <a:schemeClr val="accent3">
              <a:lumMod val="20000"/>
              <a:lumOff val="80000"/>
            </a:schemeClr>
          </a:solidFill>
          <a:ln w="12700" cap="flat" cmpd="sng" algn="ctr">
            <a:solidFill>
              <a:schemeClr val="accent3">
                <a:lumMod val="60000"/>
                <a:lumOff val="40000"/>
              </a:schemeClr>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1600" dirty="0" smtClean="0">
                <a:solidFill>
                  <a:srgbClr val="000000"/>
                </a:solidFill>
                <a:cs typeface="Arial" pitchFamily="34" charset="0"/>
              </a:rPr>
              <a:t>What should learners know, understand and be able to do?</a:t>
            </a:r>
          </a:p>
        </p:txBody>
      </p:sp>
      <p:sp>
        <p:nvSpPr>
          <p:cNvPr id="9" name="Rectangular Callout 8"/>
          <p:cNvSpPr/>
          <p:nvPr/>
        </p:nvSpPr>
        <p:spPr bwMode="auto">
          <a:xfrm>
            <a:off x="439616" y="2696308"/>
            <a:ext cx="3815862" cy="1371600"/>
          </a:xfrm>
          <a:prstGeom prst="wedgeRectCallout">
            <a:avLst>
              <a:gd name="adj1" fmla="val 58302"/>
              <a:gd name="adj2" fmla="val 66995"/>
            </a:avLst>
          </a:prstGeom>
          <a:solidFill>
            <a:schemeClr val="accent3">
              <a:lumMod val="20000"/>
              <a:lumOff val="80000"/>
            </a:schemeClr>
          </a:solidFill>
          <a:ln w="12700" cap="flat" cmpd="sng" algn="ctr">
            <a:solidFill>
              <a:schemeClr val="accent3">
                <a:lumMod val="60000"/>
                <a:lumOff val="40000"/>
              </a:schemeClr>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1600" dirty="0" smtClean="0">
                <a:solidFill>
                  <a:srgbClr val="000000"/>
                </a:solidFill>
                <a:cs typeface="Arial" pitchFamily="34" charset="0"/>
              </a:rPr>
              <a:t>How will we know if the learners have achieved the desired results?</a:t>
            </a:r>
          </a:p>
          <a:p>
            <a:pPr eaLnBrk="0" fontAlgn="base" hangingPunct="0">
              <a:spcBef>
                <a:spcPct val="0"/>
              </a:spcBef>
              <a:spcAft>
                <a:spcPct val="0"/>
              </a:spcAft>
            </a:pPr>
            <a:r>
              <a:rPr lang="en-US" sz="1600" dirty="0" smtClean="0">
                <a:solidFill>
                  <a:srgbClr val="000000"/>
                </a:solidFill>
                <a:cs typeface="Arial" pitchFamily="34" charset="0"/>
              </a:rPr>
              <a:t>What will be accepted as evidence of Learners’ understanding and proficiency?</a:t>
            </a:r>
          </a:p>
        </p:txBody>
      </p:sp>
      <p:sp>
        <p:nvSpPr>
          <p:cNvPr id="10" name="Rectangular Callout 9"/>
          <p:cNvSpPr/>
          <p:nvPr/>
        </p:nvSpPr>
        <p:spPr bwMode="auto">
          <a:xfrm>
            <a:off x="451338" y="4630614"/>
            <a:ext cx="3815862" cy="1184031"/>
          </a:xfrm>
          <a:prstGeom prst="wedgeRectCallout">
            <a:avLst>
              <a:gd name="adj1" fmla="val 58302"/>
              <a:gd name="adj2" fmla="val 66995"/>
            </a:avLst>
          </a:prstGeom>
          <a:solidFill>
            <a:schemeClr val="accent3">
              <a:lumMod val="20000"/>
              <a:lumOff val="80000"/>
            </a:schemeClr>
          </a:solidFill>
          <a:ln w="12700" cap="flat" cmpd="sng" algn="ctr">
            <a:solidFill>
              <a:schemeClr val="accent3">
                <a:lumMod val="60000"/>
                <a:lumOff val="40000"/>
              </a:schemeClr>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1600" dirty="0" smtClean="0">
                <a:solidFill>
                  <a:srgbClr val="000000"/>
                </a:solidFill>
                <a:cs typeface="Arial" pitchFamily="34" charset="0"/>
              </a:rPr>
              <a:t>What activities will equip learners with the needed knowledge and skills?</a:t>
            </a:r>
          </a:p>
          <a:p>
            <a:pPr eaLnBrk="0" fontAlgn="base" hangingPunct="0">
              <a:spcBef>
                <a:spcPct val="0"/>
              </a:spcBef>
              <a:spcAft>
                <a:spcPct val="0"/>
              </a:spcAft>
            </a:pPr>
            <a:r>
              <a:rPr lang="en-US" sz="1600" dirty="0" smtClean="0">
                <a:solidFill>
                  <a:srgbClr val="000000"/>
                </a:solidFill>
                <a:cs typeface="Arial" pitchFamily="34" charset="0"/>
              </a:rPr>
              <a:t>What materials and resources will be useful?</a:t>
            </a:r>
          </a:p>
        </p:txBody>
      </p:sp>
      <p:sp>
        <p:nvSpPr>
          <p:cNvPr id="7" name="Slide Number Placeholder 6"/>
          <p:cNvSpPr>
            <a:spLocks noGrp="1"/>
          </p:cNvSpPr>
          <p:nvPr>
            <p:ph type="sldNum" sz="quarter" idx="4"/>
          </p:nvPr>
        </p:nvSpPr>
        <p:spPr/>
        <p:txBody>
          <a:bodyPr/>
          <a:lstStyle/>
          <a:p>
            <a:pPr>
              <a:defRPr/>
            </a:pPr>
            <a:fld id="{7EFF6740-B92C-453A-A07A-EE6936DE5F7C}" type="slidenum">
              <a:rPr lang="en-US" smtClean="0"/>
              <a:pPr>
                <a:defRPr/>
              </a:pPr>
              <a:t>28</a:t>
            </a:fld>
            <a:endParaRPr lang="en-US"/>
          </a:p>
        </p:txBody>
      </p:sp>
    </p:spTree>
    <p:extLst>
      <p:ext uri="{BB962C8B-B14F-4D97-AF65-F5344CB8AC3E}">
        <p14:creationId xmlns:p14="http://schemas.microsoft.com/office/powerpoint/2010/main" val="350122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450"/>
            <a:ext cx="7772400" cy="781785"/>
          </a:xfrm>
        </p:spPr>
        <p:txBody>
          <a:bodyPr/>
          <a:lstStyle/>
          <a:p>
            <a:pPr algn="l"/>
            <a:r>
              <a:rPr lang="en-US" sz="3600" dirty="0" smtClean="0"/>
              <a:t>Understanding by Design Process</a:t>
            </a:r>
            <a:endParaRPr lang="en-US" sz="3600" dirty="0"/>
          </a:p>
        </p:txBody>
      </p:sp>
      <p:sp>
        <p:nvSpPr>
          <p:cNvPr id="3" name="TextBox 2"/>
          <p:cNvSpPr txBox="1"/>
          <p:nvPr/>
        </p:nvSpPr>
        <p:spPr>
          <a:xfrm>
            <a:off x="1155126" y="591783"/>
            <a:ext cx="7537937" cy="646331"/>
          </a:xfrm>
          <a:prstGeom prst="rect">
            <a:avLst/>
          </a:prstGeom>
          <a:noFill/>
        </p:spPr>
        <p:txBody>
          <a:bodyPr wrap="square" rtlCol="0">
            <a:spAutoFit/>
          </a:bodyPr>
          <a:lstStyle/>
          <a:p>
            <a:pPr defTabSz="457200" fontAlgn="base">
              <a:spcBef>
                <a:spcPct val="0"/>
              </a:spcBef>
              <a:spcAft>
                <a:spcPct val="0"/>
              </a:spcAft>
            </a:pPr>
            <a:r>
              <a:rPr lang="en-US" sz="3600" dirty="0" smtClean="0">
                <a:solidFill>
                  <a:srgbClr val="2D2DB9">
                    <a:lumMod val="60000"/>
                    <a:lumOff val="40000"/>
                  </a:srgbClr>
                </a:solidFill>
                <a:cs typeface="Arial" pitchFamily="34" charset="0"/>
              </a:rPr>
              <a:t>vs. Engineering Design Process</a:t>
            </a:r>
            <a:endParaRPr lang="en-US" sz="3600" dirty="0">
              <a:solidFill>
                <a:srgbClr val="2D2DB9">
                  <a:lumMod val="60000"/>
                  <a:lumOff val="40000"/>
                </a:srgbClr>
              </a:solidFill>
              <a:cs typeface="Arial" pitchFamily="34" charset="0"/>
            </a:endParaRPr>
          </a:p>
        </p:txBody>
      </p:sp>
      <p:graphicFrame>
        <p:nvGraphicFramePr>
          <p:cNvPr id="6" name="Diagram 5"/>
          <p:cNvGraphicFramePr/>
          <p:nvPr>
            <p:extLst>
              <p:ext uri="{D42A27DB-BD31-4B8C-83A1-F6EECF244321}">
                <p14:modId xmlns:p14="http://schemas.microsoft.com/office/powerpoint/2010/main" val="2573578515"/>
              </p:ext>
            </p:extLst>
          </p:nvPr>
        </p:nvGraphicFramePr>
        <p:xfrm>
          <a:off x="-685800" y="1489129"/>
          <a:ext cx="7098323" cy="4593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5292436" y="4343400"/>
            <a:ext cx="3851564" cy="2031325"/>
          </a:xfrm>
          <a:prstGeom prst="rect">
            <a:avLst/>
          </a:prstGeom>
          <a:noFill/>
        </p:spPr>
        <p:txBody>
          <a:bodyPr wrap="square" rtlCol="0">
            <a:spAutoFit/>
          </a:bodyPr>
          <a:lstStyle/>
          <a:p>
            <a:pPr defTabSz="457200" fontAlgn="base">
              <a:spcBef>
                <a:spcPct val="0"/>
              </a:spcBef>
              <a:spcAft>
                <a:spcPct val="0"/>
              </a:spcAft>
            </a:pPr>
            <a:r>
              <a:rPr lang="en-US" sz="1400" dirty="0" err="1">
                <a:solidFill>
                  <a:prstClr val="black"/>
                </a:solidFill>
                <a:latin typeface="Calibri" pitchFamily="34" charset="0"/>
                <a:cs typeface="Arial" pitchFamily="34" charset="0"/>
              </a:rPr>
              <a:t>Streveler</a:t>
            </a:r>
            <a:r>
              <a:rPr lang="en-US" sz="1400" dirty="0">
                <a:solidFill>
                  <a:prstClr val="black"/>
                </a:solidFill>
                <a:latin typeface="Calibri" pitchFamily="34" charset="0"/>
                <a:cs typeface="Arial" pitchFamily="34" charset="0"/>
              </a:rPr>
              <a:t>, R.A, Smith, K.A., &amp; </a:t>
            </a:r>
            <a:r>
              <a:rPr lang="en-US" sz="1400" dirty="0" err="1">
                <a:solidFill>
                  <a:prstClr val="black"/>
                </a:solidFill>
                <a:latin typeface="Calibri" pitchFamily="34" charset="0"/>
                <a:cs typeface="Arial" pitchFamily="34" charset="0"/>
              </a:rPr>
              <a:t>Pilotte</a:t>
            </a:r>
            <a:r>
              <a:rPr lang="en-US" sz="1400" dirty="0">
                <a:solidFill>
                  <a:prstClr val="black"/>
                </a:solidFill>
                <a:latin typeface="Calibri" pitchFamily="34" charset="0"/>
                <a:cs typeface="Arial" pitchFamily="34" charset="0"/>
              </a:rPr>
              <a:t>, M. 2012. Aligning course content, assessment, and delivery:  Creating a context for outcomes-based education. </a:t>
            </a:r>
            <a:r>
              <a:rPr lang="en-US" sz="1400" u="sng" dirty="0">
                <a:solidFill>
                  <a:prstClr val="black"/>
                </a:solidFill>
                <a:latin typeface="Calibri" pitchFamily="34" charset="0"/>
                <a:cs typeface="Arial" pitchFamily="34" charset="0"/>
              </a:rPr>
              <a:t>In</a:t>
            </a:r>
            <a:r>
              <a:rPr lang="en-US" sz="1400" dirty="0">
                <a:solidFill>
                  <a:prstClr val="black"/>
                </a:solidFill>
                <a:latin typeface="Calibri" pitchFamily="34" charset="0"/>
                <a:cs typeface="Arial" pitchFamily="34" charset="0"/>
              </a:rPr>
              <a:t> </a:t>
            </a:r>
            <a:r>
              <a:rPr lang="en-US" sz="1400" dirty="0" err="1">
                <a:solidFill>
                  <a:prstClr val="black"/>
                </a:solidFill>
                <a:latin typeface="Calibri" pitchFamily="34" charset="0"/>
                <a:cs typeface="Arial" pitchFamily="34" charset="0"/>
              </a:rPr>
              <a:t>Khairiyah</a:t>
            </a:r>
            <a:r>
              <a:rPr lang="en-US" sz="1400" dirty="0">
                <a:solidFill>
                  <a:prstClr val="black"/>
                </a:solidFill>
                <a:latin typeface="Calibri" pitchFamily="34" charset="0"/>
                <a:cs typeface="Arial" pitchFamily="34" charset="0"/>
              </a:rPr>
              <a:t> </a:t>
            </a:r>
            <a:r>
              <a:rPr lang="en-US" sz="1400" dirty="0" err="1">
                <a:solidFill>
                  <a:prstClr val="black"/>
                </a:solidFill>
                <a:latin typeface="Calibri" pitchFamily="34" charset="0"/>
                <a:cs typeface="Arial" pitchFamily="34" charset="0"/>
              </a:rPr>
              <a:t>Mohd</a:t>
            </a:r>
            <a:r>
              <a:rPr lang="en-US" sz="1400" dirty="0">
                <a:solidFill>
                  <a:prstClr val="black"/>
                </a:solidFill>
                <a:latin typeface="Calibri" pitchFamily="34" charset="0"/>
                <a:cs typeface="Arial" pitchFamily="34" charset="0"/>
              </a:rPr>
              <a:t> </a:t>
            </a:r>
            <a:r>
              <a:rPr lang="en-US" sz="1400" dirty="0" err="1">
                <a:solidFill>
                  <a:prstClr val="black"/>
                </a:solidFill>
                <a:latin typeface="Calibri" pitchFamily="34" charset="0"/>
                <a:cs typeface="Arial" pitchFamily="34" charset="0"/>
              </a:rPr>
              <a:t>Yusof</a:t>
            </a:r>
            <a:r>
              <a:rPr lang="en-US" sz="1400" dirty="0">
                <a:solidFill>
                  <a:prstClr val="black"/>
                </a:solidFill>
                <a:latin typeface="Calibri" pitchFamily="34" charset="0"/>
                <a:cs typeface="Arial" pitchFamily="34" charset="0"/>
              </a:rPr>
              <a:t>, </a:t>
            </a:r>
            <a:r>
              <a:rPr lang="en-US" sz="1400" dirty="0" err="1">
                <a:solidFill>
                  <a:prstClr val="black"/>
                </a:solidFill>
                <a:latin typeface="Calibri" pitchFamily="34" charset="0"/>
                <a:cs typeface="Arial" pitchFamily="34" charset="0"/>
              </a:rPr>
              <a:t>Shahrin</a:t>
            </a:r>
            <a:r>
              <a:rPr lang="en-US" sz="1400" dirty="0">
                <a:solidFill>
                  <a:prstClr val="black"/>
                </a:solidFill>
                <a:latin typeface="Calibri" pitchFamily="34" charset="0"/>
                <a:cs typeface="Arial" pitchFamily="34" charset="0"/>
              </a:rPr>
              <a:t> Mohammad, </a:t>
            </a:r>
            <a:r>
              <a:rPr lang="en-US" sz="1400" dirty="0" err="1">
                <a:solidFill>
                  <a:prstClr val="black"/>
                </a:solidFill>
                <a:latin typeface="Calibri" pitchFamily="34" charset="0"/>
                <a:cs typeface="Arial" pitchFamily="34" charset="0"/>
              </a:rPr>
              <a:t>Naziha</a:t>
            </a:r>
            <a:r>
              <a:rPr lang="en-US" sz="1400" dirty="0">
                <a:solidFill>
                  <a:prstClr val="black"/>
                </a:solidFill>
                <a:latin typeface="Calibri" pitchFamily="34" charset="0"/>
                <a:cs typeface="Arial" pitchFamily="34" charset="0"/>
              </a:rPr>
              <a:t> Ahmad </a:t>
            </a:r>
            <a:r>
              <a:rPr lang="en-US" sz="1400" dirty="0" err="1">
                <a:solidFill>
                  <a:prstClr val="black"/>
                </a:solidFill>
                <a:latin typeface="Calibri" pitchFamily="34" charset="0"/>
                <a:cs typeface="Arial" pitchFamily="34" charset="0"/>
              </a:rPr>
              <a:t>Azli</a:t>
            </a:r>
            <a:r>
              <a:rPr lang="en-US" sz="1400" dirty="0">
                <a:solidFill>
                  <a:prstClr val="black"/>
                </a:solidFill>
                <a:latin typeface="Calibri" pitchFamily="34" charset="0"/>
                <a:cs typeface="Arial" pitchFamily="34" charset="0"/>
              </a:rPr>
              <a:t>, Mohamed Noor Hassan, </a:t>
            </a:r>
            <a:r>
              <a:rPr lang="en-US" sz="1400" dirty="0" err="1">
                <a:solidFill>
                  <a:prstClr val="black"/>
                </a:solidFill>
                <a:latin typeface="Calibri" pitchFamily="34" charset="0"/>
                <a:cs typeface="Arial" pitchFamily="34" charset="0"/>
              </a:rPr>
              <a:t>Azlina</a:t>
            </a:r>
            <a:r>
              <a:rPr lang="en-US" sz="1400" dirty="0">
                <a:solidFill>
                  <a:prstClr val="black"/>
                </a:solidFill>
                <a:latin typeface="Calibri" pitchFamily="34" charset="0"/>
                <a:cs typeface="Arial" pitchFamily="34" charset="0"/>
              </a:rPr>
              <a:t> </a:t>
            </a:r>
            <a:r>
              <a:rPr lang="en-US" sz="1400" dirty="0" err="1">
                <a:solidFill>
                  <a:prstClr val="black"/>
                </a:solidFill>
                <a:latin typeface="Calibri" pitchFamily="34" charset="0"/>
                <a:cs typeface="Arial" pitchFamily="34" charset="0"/>
              </a:rPr>
              <a:t>Kosnin</a:t>
            </a:r>
            <a:r>
              <a:rPr lang="en-US" sz="1400" dirty="0">
                <a:solidFill>
                  <a:prstClr val="black"/>
                </a:solidFill>
                <a:latin typeface="Calibri" pitchFamily="34" charset="0"/>
                <a:cs typeface="Arial" pitchFamily="34" charset="0"/>
              </a:rPr>
              <a:t> &amp; </a:t>
            </a:r>
            <a:r>
              <a:rPr lang="en-US" sz="1400" dirty="0" err="1">
                <a:solidFill>
                  <a:prstClr val="black"/>
                </a:solidFill>
                <a:latin typeface="Calibri" pitchFamily="34" charset="0"/>
                <a:cs typeface="Arial" pitchFamily="34" charset="0"/>
              </a:rPr>
              <a:t>Sharifah</a:t>
            </a:r>
            <a:r>
              <a:rPr lang="en-US" sz="1400" dirty="0">
                <a:solidFill>
                  <a:prstClr val="black"/>
                </a:solidFill>
                <a:latin typeface="Calibri" pitchFamily="34" charset="0"/>
                <a:cs typeface="Arial" pitchFamily="34" charset="0"/>
              </a:rPr>
              <a:t> </a:t>
            </a:r>
            <a:r>
              <a:rPr lang="en-US" sz="1400" dirty="0" err="1">
                <a:solidFill>
                  <a:prstClr val="black"/>
                </a:solidFill>
                <a:latin typeface="Calibri" pitchFamily="34" charset="0"/>
                <a:cs typeface="Arial" pitchFamily="34" charset="0"/>
              </a:rPr>
              <a:t>Kamilah</a:t>
            </a:r>
            <a:r>
              <a:rPr lang="en-US" sz="1400" dirty="0">
                <a:solidFill>
                  <a:prstClr val="black"/>
                </a:solidFill>
                <a:latin typeface="Calibri" pitchFamily="34" charset="0"/>
                <a:cs typeface="Arial" pitchFamily="34" charset="0"/>
              </a:rPr>
              <a:t> Syed </a:t>
            </a:r>
            <a:r>
              <a:rPr lang="en-US" sz="1400" dirty="0" err="1">
                <a:solidFill>
                  <a:prstClr val="black"/>
                </a:solidFill>
                <a:latin typeface="Calibri" pitchFamily="34" charset="0"/>
                <a:cs typeface="Arial" pitchFamily="34" charset="0"/>
              </a:rPr>
              <a:t>Yusof</a:t>
            </a:r>
            <a:r>
              <a:rPr lang="en-US" sz="1400" dirty="0">
                <a:solidFill>
                  <a:prstClr val="black"/>
                </a:solidFill>
                <a:latin typeface="Calibri" pitchFamily="34" charset="0"/>
                <a:cs typeface="Arial" pitchFamily="34" charset="0"/>
              </a:rPr>
              <a:t> (Eds.). </a:t>
            </a:r>
            <a:r>
              <a:rPr lang="en-US" sz="1400" i="1" dirty="0">
                <a:solidFill>
                  <a:prstClr val="black"/>
                </a:solidFill>
                <a:latin typeface="Calibri" pitchFamily="34" charset="0"/>
                <a:cs typeface="Arial" pitchFamily="34" charset="0"/>
              </a:rPr>
              <a:t>Outcome-based science, technology, engineering and mathematics: Innovative Practices</a:t>
            </a:r>
            <a:r>
              <a:rPr lang="en-US" sz="1400" dirty="0">
                <a:solidFill>
                  <a:prstClr val="black"/>
                </a:solidFill>
                <a:latin typeface="Calibri" pitchFamily="34" charset="0"/>
                <a:cs typeface="Arial" pitchFamily="34" charset="0"/>
              </a:rPr>
              <a:t>. (pp. 1 – 26). Hersey, PA: IGI Global.</a:t>
            </a:r>
          </a:p>
        </p:txBody>
      </p:sp>
      <p:pic>
        <p:nvPicPr>
          <p:cNvPr id="4" name="Picture 3"/>
          <p:cNvPicPr>
            <a:picLocks noChangeAspect="1"/>
          </p:cNvPicPr>
          <p:nvPr/>
        </p:nvPicPr>
        <p:blipFill>
          <a:blip r:embed="rId8"/>
          <a:stretch>
            <a:fillRect/>
          </a:stretch>
        </p:blipFill>
        <p:spPr>
          <a:xfrm>
            <a:off x="6172200" y="1600158"/>
            <a:ext cx="1863006" cy="2523815"/>
          </a:xfrm>
          <a:prstGeom prst="rect">
            <a:avLst/>
          </a:prstGeom>
        </p:spPr>
      </p:pic>
      <p:sp>
        <p:nvSpPr>
          <p:cNvPr id="10" name="Slide Number Placeholder 9"/>
          <p:cNvSpPr>
            <a:spLocks noGrp="1"/>
          </p:cNvSpPr>
          <p:nvPr>
            <p:ph type="sldNum" sz="quarter" idx="4"/>
          </p:nvPr>
        </p:nvSpPr>
        <p:spPr/>
        <p:txBody>
          <a:bodyPr/>
          <a:lstStyle/>
          <a:p>
            <a:pPr>
              <a:defRPr/>
            </a:pPr>
            <a:fld id="{7EFF6740-B92C-453A-A07A-EE6936DE5F7C}" type="slidenum">
              <a:rPr lang="en-US" smtClean="0"/>
              <a:pPr>
                <a:defRPr/>
              </a:pPr>
              <a:t>29</a:t>
            </a:fld>
            <a:endParaRPr lang="en-US"/>
          </a:p>
        </p:txBody>
      </p:sp>
    </p:spTree>
    <p:extLst>
      <p:ext uri="{BB962C8B-B14F-4D97-AF65-F5344CB8AC3E}">
        <p14:creationId xmlns:p14="http://schemas.microsoft.com/office/powerpoint/2010/main" val="744342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Goal</a:t>
            </a:r>
            <a:endParaRPr lang="en-US" dirty="0"/>
          </a:p>
        </p:txBody>
      </p:sp>
      <p:sp>
        <p:nvSpPr>
          <p:cNvPr id="3" name="Content Placeholder 2"/>
          <p:cNvSpPr>
            <a:spLocks noGrp="1"/>
          </p:cNvSpPr>
          <p:nvPr>
            <p:ph idx="1"/>
          </p:nvPr>
        </p:nvSpPr>
        <p:spPr/>
        <p:txBody>
          <a:bodyPr>
            <a:normAutofit/>
          </a:bodyPr>
          <a:lstStyle/>
          <a:p>
            <a:pPr>
              <a:lnSpc>
                <a:spcPct val="150000"/>
              </a:lnSpc>
            </a:pPr>
            <a:endParaRPr lang="en-US" sz="1800" dirty="0" smtClean="0"/>
          </a:p>
          <a:p>
            <a:pPr>
              <a:lnSpc>
                <a:spcPct val="150000"/>
              </a:lnSpc>
            </a:pPr>
            <a:r>
              <a:rPr lang="en-US" sz="3200" dirty="0" smtClean="0"/>
              <a:t>Build your knowledge of evidence-based </a:t>
            </a:r>
            <a:r>
              <a:rPr lang="en-US" sz="3200" dirty="0"/>
              <a:t>p</a:t>
            </a:r>
            <a:r>
              <a:rPr lang="en-US" sz="3200" dirty="0" smtClean="0"/>
              <a:t>ractices for engaging students and your implementation repertoire.</a:t>
            </a:r>
            <a:endParaRPr lang="en-US" sz="3200" dirty="0"/>
          </a:p>
        </p:txBody>
      </p:sp>
      <p:sp>
        <p:nvSpPr>
          <p:cNvPr id="8" name="Slide Number Placeholder 7"/>
          <p:cNvSpPr>
            <a:spLocks noGrp="1"/>
          </p:cNvSpPr>
          <p:nvPr>
            <p:ph type="sldNum" sz="quarter" idx="4"/>
          </p:nvPr>
        </p:nvSpPr>
        <p:spPr/>
        <p:txBody>
          <a:bodyPr/>
          <a:lstStyle/>
          <a:p>
            <a:pPr>
              <a:defRPr/>
            </a:pPr>
            <a:fld id="{7EFF6740-B92C-453A-A07A-EE6936DE5F7C}" type="slidenum">
              <a:rPr lang="en-US" smtClean="0"/>
              <a:pPr>
                <a:defRPr/>
              </a:pPr>
              <a:t>3</a:t>
            </a:fld>
            <a:endParaRPr lang="en-US"/>
          </a:p>
        </p:txBody>
      </p:sp>
    </p:spTree>
    <p:extLst>
      <p:ext uri="{BB962C8B-B14F-4D97-AF65-F5344CB8AC3E}">
        <p14:creationId xmlns:p14="http://schemas.microsoft.com/office/powerpoint/2010/main" val="3056168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cs typeface="Arial" pitchFamily="34" charset="0"/>
              </a:rPr>
              <a:t>Concept: Curricular Priorities </a:t>
            </a:r>
            <a:endParaRPr lang="en-US" dirty="0">
              <a:cs typeface="Arial" pitchFamily="34" charset="0"/>
            </a:endParaRPr>
          </a:p>
        </p:txBody>
      </p:sp>
      <p:sp>
        <p:nvSpPr>
          <p:cNvPr id="7" name="Slide Number Placeholder 6"/>
          <p:cNvSpPr>
            <a:spLocks noGrp="1"/>
          </p:cNvSpPr>
          <p:nvPr>
            <p:ph type="sldNum" sz="quarter" idx="4"/>
          </p:nvPr>
        </p:nvSpPr>
        <p:spPr/>
        <p:txBody>
          <a:bodyPr/>
          <a:lstStyle/>
          <a:p>
            <a:pPr>
              <a:defRPr/>
            </a:pPr>
            <a:fld id="{7EFF6740-B92C-453A-A07A-EE6936DE5F7C}" type="slidenum">
              <a:rPr lang="en-US" smtClean="0"/>
              <a:pPr>
                <a:defRPr/>
              </a:pPr>
              <a:t>30</a:t>
            </a:fld>
            <a:endParaRPr lang="en-US"/>
          </a:p>
        </p:txBody>
      </p:sp>
      <p:sp>
        <p:nvSpPr>
          <p:cNvPr id="3" name="TextBox 2"/>
          <p:cNvSpPr txBox="1"/>
          <p:nvPr/>
        </p:nvSpPr>
        <p:spPr>
          <a:xfrm>
            <a:off x="1219201" y="805235"/>
            <a:ext cx="7537937" cy="646331"/>
          </a:xfrm>
          <a:prstGeom prst="rect">
            <a:avLst/>
          </a:prstGeom>
          <a:noFill/>
        </p:spPr>
        <p:txBody>
          <a:bodyPr wrap="square" rtlCol="0">
            <a:spAutoFit/>
          </a:bodyPr>
          <a:lstStyle/>
          <a:p>
            <a:pPr defTabSz="457200" fontAlgn="base">
              <a:spcBef>
                <a:spcPct val="0"/>
              </a:spcBef>
              <a:spcAft>
                <a:spcPct val="0"/>
              </a:spcAft>
            </a:pPr>
            <a:endParaRPr lang="en-US" sz="3600" dirty="0">
              <a:solidFill>
                <a:srgbClr val="F79646">
                  <a:lumMod val="60000"/>
                  <a:lumOff val="40000"/>
                </a:srgbClr>
              </a:solidFill>
              <a:latin typeface="Arial" pitchFamily="34" charset="0"/>
              <a:cs typeface="Arial" pitchFamily="34" charset="0"/>
            </a:endParaRPr>
          </a:p>
        </p:txBody>
      </p:sp>
      <p:graphicFrame>
        <p:nvGraphicFramePr>
          <p:cNvPr id="12" name="Diagram 11"/>
          <p:cNvGraphicFramePr/>
          <p:nvPr>
            <p:extLst>
              <p:ext uri="{D42A27DB-BD31-4B8C-83A1-F6EECF244321}">
                <p14:modId xmlns:p14="http://schemas.microsoft.com/office/powerpoint/2010/main" val="2024005576"/>
              </p:ext>
            </p:extLst>
          </p:nvPr>
        </p:nvGraphicFramePr>
        <p:xfrm>
          <a:off x="-581891" y="1451566"/>
          <a:ext cx="6384966" cy="4369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304800" y="6477000"/>
            <a:ext cx="5867400" cy="338554"/>
          </a:xfrm>
          <a:prstGeom prst="rect">
            <a:avLst/>
          </a:prstGeom>
          <a:noFill/>
        </p:spPr>
        <p:txBody>
          <a:bodyPr wrap="square" rtlCol="0">
            <a:spAutoFit/>
          </a:bodyPr>
          <a:lstStyle/>
          <a:p>
            <a:pPr defTabSz="457200" fontAlgn="base">
              <a:spcBef>
                <a:spcPct val="0"/>
              </a:spcBef>
              <a:spcAft>
                <a:spcPct val="0"/>
              </a:spcAft>
            </a:pPr>
            <a:r>
              <a:rPr lang="en-US" sz="1600" dirty="0" smtClean="0">
                <a:solidFill>
                  <a:schemeClr val="bg1"/>
                </a:solidFill>
                <a:cs typeface="Arial" pitchFamily="34" charset="0"/>
              </a:rPr>
              <a:t>Understanding by Design,  Wiggins and McTighe (1998)</a:t>
            </a:r>
            <a:endParaRPr lang="en-US" sz="1600" dirty="0" smtClean="0">
              <a:solidFill>
                <a:schemeClr val="bg1"/>
              </a:solidFill>
              <a:latin typeface="Arial" pitchFamily="34" charset="0"/>
              <a:ea typeface="ヒラギノ角ゴ Pro W3"/>
              <a:cs typeface="ヒラギノ角ゴ Pro W3"/>
            </a:endParaRPr>
          </a:p>
        </p:txBody>
      </p:sp>
      <p:sp>
        <p:nvSpPr>
          <p:cNvPr id="14" name="TextBox 13"/>
          <p:cNvSpPr txBox="1"/>
          <p:nvPr/>
        </p:nvSpPr>
        <p:spPr>
          <a:xfrm>
            <a:off x="4928263" y="1522816"/>
            <a:ext cx="3895106" cy="4555093"/>
          </a:xfrm>
          <a:prstGeom prst="rect">
            <a:avLst/>
          </a:prstGeom>
          <a:solidFill>
            <a:schemeClr val="bg1">
              <a:lumMod val="95000"/>
            </a:schemeClr>
          </a:solidFill>
          <a:effectLst/>
        </p:spPr>
        <p:txBody>
          <a:bodyPr wrap="square" rtlCol="0">
            <a:spAutoFit/>
          </a:bodyPr>
          <a:lstStyle/>
          <a:p>
            <a:pPr defTabSz="457200" fontAlgn="base">
              <a:spcBef>
                <a:spcPct val="0"/>
              </a:spcBef>
              <a:spcAft>
                <a:spcPct val="0"/>
              </a:spcAft>
            </a:pPr>
            <a:r>
              <a:rPr lang="en-US" sz="2000" dirty="0" smtClean="0">
                <a:solidFill>
                  <a:prstClr val="black"/>
                </a:solidFill>
                <a:cs typeface="Arial" pitchFamily="34" charset="0"/>
              </a:rPr>
              <a:t>Things to Consider:</a:t>
            </a:r>
          </a:p>
          <a:p>
            <a:pPr defTabSz="457200" fontAlgn="base">
              <a:spcBef>
                <a:spcPct val="0"/>
              </a:spcBef>
              <a:spcAft>
                <a:spcPct val="0"/>
              </a:spcAft>
            </a:pPr>
            <a:endParaRPr lang="en-US" dirty="0" smtClean="0">
              <a:solidFill>
                <a:prstClr val="black"/>
              </a:solidFill>
              <a:cs typeface="Arial" pitchFamily="34" charset="0"/>
            </a:endParaRPr>
          </a:p>
          <a:p>
            <a:pPr defTabSz="457200" fontAlgn="base">
              <a:spcBef>
                <a:spcPct val="0"/>
              </a:spcBef>
              <a:spcAft>
                <a:spcPct val="0"/>
              </a:spcAft>
              <a:buFont typeface="Arial" pitchFamily="34" charset="0"/>
              <a:buChar char="•"/>
            </a:pPr>
            <a:r>
              <a:rPr lang="en-US" dirty="0" smtClean="0">
                <a:solidFill>
                  <a:prstClr val="black"/>
                </a:solidFill>
                <a:cs typeface="Arial" pitchFamily="34" charset="0"/>
              </a:rPr>
              <a:t> Are the topics </a:t>
            </a:r>
            <a:r>
              <a:rPr lang="en-US" b="1" dirty="0" smtClean="0">
                <a:solidFill>
                  <a:prstClr val="black"/>
                </a:solidFill>
                <a:cs typeface="Arial" pitchFamily="34" charset="0"/>
              </a:rPr>
              <a:t>enduring and transferable </a:t>
            </a:r>
            <a:r>
              <a:rPr lang="en-US" dirty="0" smtClean="0">
                <a:solidFill>
                  <a:prstClr val="black"/>
                </a:solidFill>
                <a:cs typeface="Arial" pitchFamily="34" charset="0"/>
              </a:rPr>
              <a:t>big ideas having value beyond the classroom?</a:t>
            </a:r>
          </a:p>
          <a:p>
            <a:pPr defTabSz="457200" fontAlgn="base">
              <a:spcBef>
                <a:spcPct val="0"/>
              </a:spcBef>
              <a:spcAft>
                <a:spcPct val="0"/>
              </a:spcAft>
            </a:pPr>
            <a:endParaRPr lang="en-US" dirty="0" smtClean="0">
              <a:solidFill>
                <a:prstClr val="black"/>
              </a:solidFill>
              <a:cs typeface="Arial" pitchFamily="34" charset="0"/>
            </a:endParaRPr>
          </a:p>
          <a:p>
            <a:pPr defTabSz="457200" fontAlgn="base">
              <a:spcBef>
                <a:spcPct val="0"/>
              </a:spcBef>
              <a:spcAft>
                <a:spcPct val="0"/>
              </a:spcAft>
              <a:buFont typeface="Arial" pitchFamily="34" charset="0"/>
              <a:buChar char="•"/>
            </a:pPr>
            <a:r>
              <a:rPr lang="en-US" dirty="0" smtClean="0">
                <a:solidFill>
                  <a:prstClr val="black"/>
                </a:solidFill>
                <a:cs typeface="Arial" pitchFamily="34" charset="0"/>
              </a:rPr>
              <a:t> Are the topics big ideas and </a:t>
            </a:r>
            <a:r>
              <a:rPr lang="en-US" b="1" dirty="0" smtClean="0">
                <a:solidFill>
                  <a:prstClr val="black"/>
                </a:solidFill>
                <a:cs typeface="Arial" pitchFamily="34" charset="0"/>
              </a:rPr>
              <a:t>core processes </a:t>
            </a:r>
            <a:r>
              <a:rPr lang="en-US" dirty="0" smtClean="0">
                <a:solidFill>
                  <a:prstClr val="black"/>
                </a:solidFill>
                <a:cs typeface="Arial" pitchFamily="34" charset="0"/>
              </a:rPr>
              <a:t>at the heart of the discipline?</a:t>
            </a:r>
          </a:p>
          <a:p>
            <a:pPr defTabSz="457200" fontAlgn="base">
              <a:spcBef>
                <a:spcPct val="0"/>
              </a:spcBef>
              <a:spcAft>
                <a:spcPct val="0"/>
              </a:spcAft>
              <a:buFont typeface="Arial" pitchFamily="34" charset="0"/>
              <a:buChar char="•"/>
            </a:pPr>
            <a:endParaRPr lang="en-US" dirty="0" smtClean="0">
              <a:solidFill>
                <a:prstClr val="black"/>
              </a:solidFill>
              <a:cs typeface="Arial" pitchFamily="34" charset="0"/>
            </a:endParaRPr>
          </a:p>
          <a:p>
            <a:pPr defTabSz="457200" fontAlgn="base">
              <a:spcBef>
                <a:spcPct val="0"/>
              </a:spcBef>
              <a:spcAft>
                <a:spcPct val="0"/>
              </a:spcAft>
              <a:buFont typeface="Arial" pitchFamily="34" charset="0"/>
              <a:buChar char="•"/>
            </a:pPr>
            <a:r>
              <a:rPr lang="en-US" dirty="0" smtClean="0">
                <a:solidFill>
                  <a:prstClr val="black"/>
                </a:solidFill>
                <a:cs typeface="Arial" pitchFamily="34" charset="0"/>
              </a:rPr>
              <a:t> Are the topics </a:t>
            </a:r>
            <a:r>
              <a:rPr lang="en-US" b="1" dirty="0" smtClean="0">
                <a:solidFill>
                  <a:prstClr val="black"/>
                </a:solidFill>
                <a:cs typeface="Arial" pitchFamily="34" charset="0"/>
              </a:rPr>
              <a:t>abstract, counterintuitive, often misunderstood, or easily misunderstood </a:t>
            </a:r>
            <a:r>
              <a:rPr lang="en-US" dirty="0" smtClean="0">
                <a:solidFill>
                  <a:prstClr val="black"/>
                </a:solidFill>
                <a:cs typeface="Arial" pitchFamily="34" charset="0"/>
              </a:rPr>
              <a:t>ideas requiring uncoverage?</a:t>
            </a:r>
          </a:p>
          <a:p>
            <a:pPr defTabSz="457200" fontAlgn="base">
              <a:spcBef>
                <a:spcPct val="0"/>
              </a:spcBef>
              <a:spcAft>
                <a:spcPct val="0"/>
              </a:spcAft>
            </a:pPr>
            <a:endParaRPr lang="en-US" dirty="0" smtClean="0">
              <a:solidFill>
                <a:prstClr val="black"/>
              </a:solidFill>
              <a:cs typeface="Arial" pitchFamily="34" charset="0"/>
            </a:endParaRPr>
          </a:p>
          <a:p>
            <a:pPr defTabSz="457200" fontAlgn="base">
              <a:spcBef>
                <a:spcPct val="0"/>
              </a:spcBef>
              <a:spcAft>
                <a:spcPct val="0"/>
              </a:spcAft>
              <a:buFont typeface="Arial" pitchFamily="34" charset="0"/>
              <a:buChar char="•"/>
            </a:pPr>
            <a:r>
              <a:rPr lang="en-US" dirty="0" smtClean="0">
                <a:solidFill>
                  <a:prstClr val="black"/>
                </a:solidFill>
                <a:cs typeface="Arial" pitchFamily="34" charset="0"/>
              </a:rPr>
              <a:t>  Are the topics big ideas </a:t>
            </a:r>
            <a:r>
              <a:rPr lang="en-US" b="1" dirty="0" smtClean="0">
                <a:solidFill>
                  <a:prstClr val="black"/>
                </a:solidFill>
                <a:cs typeface="Arial" pitchFamily="34" charset="0"/>
              </a:rPr>
              <a:t>embedded in facts, skills and activities</a:t>
            </a:r>
            <a:r>
              <a:rPr lang="en-US" dirty="0" smtClean="0">
                <a:solidFill>
                  <a:prstClr val="black"/>
                </a:solidFill>
                <a:cs typeface="Arial" pitchFamily="34" charset="0"/>
              </a:rPr>
              <a:t>?</a:t>
            </a:r>
          </a:p>
        </p:txBody>
      </p:sp>
    </p:spTree>
    <p:extLst>
      <p:ext uri="{BB962C8B-B14F-4D97-AF65-F5344CB8AC3E}">
        <p14:creationId xmlns:p14="http://schemas.microsoft.com/office/powerpoint/2010/main" val="3188746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itle 2"/>
          <p:cNvSpPr>
            <a:spLocks noGrp="1"/>
          </p:cNvSpPr>
          <p:nvPr>
            <p:ph type="title"/>
          </p:nvPr>
        </p:nvSpPr>
        <p:spPr/>
        <p:txBody>
          <a:bodyPr/>
          <a:lstStyle/>
          <a:p>
            <a:pPr algn="l"/>
            <a:r>
              <a:rPr lang="en-US" sz="4000" dirty="0" smtClean="0">
                <a:ea typeface="ヒラギノ角ゴ Pro W3"/>
                <a:cs typeface="ヒラギノ角ゴ Pro W3"/>
              </a:rPr>
              <a:t>Identifying Big Ideas - Exercise</a:t>
            </a:r>
          </a:p>
        </p:txBody>
      </p:sp>
      <p:sp>
        <p:nvSpPr>
          <p:cNvPr id="4" name="Content Placeholder 3"/>
          <p:cNvSpPr>
            <a:spLocks noGrp="1"/>
          </p:cNvSpPr>
          <p:nvPr>
            <p:ph idx="1"/>
          </p:nvPr>
        </p:nvSpPr>
        <p:spPr/>
        <p:txBody>
          <a:bodyPr/>
          <a:lstStyle/>
          <a:p>
            <a:r>
              <a:rPr lang="en-US" dirty="0" smtClean="0"/>
              <a:t>Individually identify 2-3 big ideas in a course you are designing or re-designing. Write them down.</a:t>
            </a:r>
          </a:p>
          <a:p>
            <a:r>
              <a:rPr lang="en-US" dirty="0" smtClean="0"/>
              <a:t>Break into pairs to discuss</a:t>
            </a:r>
            <a:endParaRPr lang="en-US" dirty="0"/>
          </a:p>
        </p:txBody>
      </p:sp>
      <p:sp>
        <p:nvSpPr>
          <p:cNvPr id="3" name="Slide Number Placeholder 2"/>
          <p:cNvSpPr>
            <a:spLocks noGrp="1"/>
          </p:cNvSpPr>
          <p:nvPr>
            <p:ph type="sldNum" sz="quarter" idx="4"/>
          </p:nvPr>
        </p:nvSpPr>
        <p:spPr>
          <a:prstGeom prst="rect">
            <a:avLst/>
          </a:prstGeom>
        </p:spPr>
        <p:txBody>
          <a:bodyPr/>
          <a:lstStyle/>
          <a:p>
            <a:pPr>
              <a:defRPr/>
            </a:pPr>
            <a:fld id="{42C5C9D6-6223-4971-B372-89F5A270F38B}" type="slidenum">
              <a:rPr lang="en-US"/>
              <a:pPr>
                <a:defRPr/>
              </a:pPr>
              <a:t>31</a:t>
            </a:fld>
            <a:endParaRPr lang="en-US" dirty="0"/>
          </a:p>
        </p:txBody>
      </p:sp>
    </p:spTree>
    <p:extLst>
      <p:ext uri="{BB962C8B-B14F-4D97-AF65-F5344CB8AC3E}">
        <p14:creationId xmlns:p14="http://schemas.microsoft.com/office/powerpoint/2010/main" val="41370652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normAutofit fontScale="90000"/>
          </a:bodyPr>
          <a:lstStyle/>
          <a:p>
            <a:pPr eaLnBrk="1" hangingPunct="1"/>
            <a:r>
              <a:rPr lang="en-US" sz="3600" dirty="0" smtClean="0">
                <a:solidFill>
                  <a:srgbClr val="000000"/>
                </a:solidFill>
              </a:rPr>
              <a:t>Active Learning: Cooperation in the College Classroom</a:t>
            </a:r>
          </a:p>
        </p:txBody>
      </p:sp>
      <p:pic>
        <p:nvPicPr>
          <p:cNvPr id="52230" name="Picture 5" descr="Active_Learning-3"/>
          <p:cNvPicPr>
            <a:picLocks noGrp="1" noChangeAspect="1" noChangeArrowheads="1"/>
          </p:cNvPicPr>
          <p:nvPr>
            <p:ph idx="1"/>
          </p:nvPr>
        </p:nvPicPr>
        <p:blipFill>
          <a:blip r:embed="rId4" cstate="print"/>
          <a:stretch>
            <a:fillRect/>
          </a:stretch>
        </p:blipFill>
        <p:spPr>
          <a:xfrm>
            <a:off x="5575478" y="1524000"/>
            <a:ext cx="3124200" cy="4114800"/>
          </a:xfrm>
          <a:noFill/>
        </p:spPr>
      </p:pic>
      <p:sp>
        <p:nvSpPr>
          <p:cNvPr id="6" name="Slide Number Placeholder 5"/>
          <p:cNvSpPr>
            <a:spLocks noGrp="1"/>
          </p:cNvSpPr>
          <p:nvPr>
            <p:ph type="sldNum" sz="quarter" idx="4"/>
          </p:nvPr>
        </p:nvSpPr>
        <p:spPr/>
        <p:txBody>
          <a:bodyPr/>
          <a:lstStyle/>
          <a:p>
            <a:pPr>
              <a:defRPr/>
            </a:pPr>
            <a:fld id="{7EFF6740-B92C-453A-A07A-EE6936DE5F7C}" type="slidenum">
              <a:rPr lang="en-US" smtClean="0"/>
              <a:pPr>
                <a:defRPr/>
              </a:pPr>
              <a:t>32</a:t>
            </a:fld>
            <a:endParaRPr lang="en-US"/>
          </a:p>
        </p:txBody>
      </p:sp>
      <p:sp>
        <p:nvSpPr>
          <p:cNvPr id="52228" name="Rectangle 3"/>
          <p:cNvSpPr>
            <a:spLocks noGrp="1" noChangeArrowheads="1"/>
          </p:cNvSpPr>
          <p:nvPr>
            <p:ph type="body" sz="half" idx="4294967295"/>
          </p:nvPr>
        </p:nvSpPr>
        <p:spPr>
          <a:xfrm>
            <a:off x="914400" y="1768415"/>
            <a:ext cx="3810000" cy="4114800"/>
          </a:xfrm>
        </p:spPr>
        <p:txBody>
          <a:bodyPr/>
          <a:lstStyle/>
          <a:p>
            <a:pPr eaLnBrk="1" hangingPunct="1"/>
            <a:r>
              <a:rPr lang="en-US" sz="2800" b="1" dirty="0" smtClean="0">
                <a:solidFill>
                  <a:srgbClr val="000000"/>
                </a:solidFill>
              </a:rPr>
              <a:t>Informal</a:t>
            </a:r>
            <a:r>
              <a:rPr lang="en-US" sz="2800" dirty="0" smtClean="0">
                <a:solidFill>
                  <a:srgbClr val="000000"/>
                </a:solidFill>
              </a:rPr>
              <a:t> Cooperative Learning Groups</a:t>
            </a:r>
          </a:p>
          <a:p>
            <a:pPr eaLnBrk="1" hangingPunct="1"/>
            <a:r>
              <a:rPr lang="en-US" sz="2800" b="1" dirty="0" smtClean="0">
                <a:solidFill>
                  <a:srgbClr val="000000"/>
                </a:solidFill>
              </a:rPr>
              <a:t>Formal</a:t>
            </a:r>
            <a:r>
              <a:rPr lang="en-US" sz="2800" dirty="0" smtClean="0">
                <a:solidFill>
                  <a:srgbClr val="000000"/>
                </a:solidFill>
              </a:rPr>
              <a:t> Cooperative Learning Groups</a:t>
            </a:r>
          </a:p>
          <a:p>
            <a:pPr eaLnBrk="1" hangingPunct="1"/>
            <a:r>
              <a:rPr lang="en-US" sz="2800" dirty="0" smtClean="0">
                <a:solidFill>
                  <a:srgbClr val="000000"/>
                </a:solidFill>
              </a:rPr>
              <a:t>Cooperative </a:t>
            </a:r>
            <a:r>
              <a:rPr lang="en-US" sz="2800" b="1" dirty="0" smtClean="0">
                <a:solidFill>
                  <a:srgbClr val="000000"/>
                </a:solidFill>
              </a:rPr>
              <a:t>Base</a:t>
            </a:r>
            <a:r>
              <a:rPr lang="en-US" sz="2800" dirty="0" smtClean="0">
                <a:solidFill>
                  <a:srgbClr val="000000"/>
                </a:solidFill>
              </a:rPr>
              <a:t> Groups</a:t>
            </a:r>
          </a:p>
        </p:txBody>
      </p:sp>
      <p:sp>
        <p:nvSpPr>
          <p:cNvPr id="52229" name="Text Box 4"/>
          <p:cNvSpPr txBox="1">
            <a:spLocks noChangeArrowheads="1"/>
          </p:cNvSpPr>
          <p:nvPr/>
        </p:nvSpPr>
        <p:spPr bwMode="auto">
          <a:xfrm>
            <a:off x="762000" y="5410200"/>
            <a:ext cx="3493264" cy="1200329"/>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b="1" dirty="0" smtClean="0">
                <a:solidFill>
                  <a:srgbClr val="000000"/>
                </a:solidFill>
                <a:cs typeface="Arial" pitchFamily="34" charset="0"/>
              </a:rPr>
              <a:t>Notes: Cooperative </a:t>
            </a:r>
            <a:r>
              <a:rPr lang="en-US" b="1" dirty="0">
                <a:solidFill>
                  <a:srgbClr val="000000"/>
                </a:solidFill>
                <a:cs typeface="Arial" pitchFamily="34" charset="0"/>
              </a:rPr>
              <a:t>Learning </a:t>
            </a:r>
          </a:p>
          <a:p>
            <a:pPr eaLnBrk="0" fontAlgn="base" hangingPunct="0">
              <a:spcBef>
                <a:spcPct val="0"/>
              </a:spcBef>
              <a:spcAft>
                <a:spcPct val="0"/>
              </a:spcAft>
            </a:pPr>
            <a:r>
              <a:rPr lang="en-US" b="1" dirty="0">
                <a:solidFill>
                  <a:srgbClr val="000000"/>
                </a:solidFill>
                <a:cs typeface="Arial" pitchFamily="34" charset="0"/>
              </a:rPr>
              <a:t>Handout (</a:t>
            </a:r>
            <a:r>
              <a:rPr lang="en-US" b="1" dirty="0" smtClean="0">
                <a:solidFill>
                  <a:srgbClr val="000000"/>
                </a:solidFill>
                <a:cs typeface="Arial" pitchFamily="34" charset="0"/>
              </a:rPr>
              <a:t>CL-College-814.doc)</a:t>
            </a:r>
          </a:p>
          <a:p>
            <a:pPr eaLnBrk="0" fontAlgn="base" hangingPunct="0">
              <a:spcBef>
                <a:spcPct val="0"/>
              </a:spcBef>
              <a:spcAft>
                <a:spcPct val="0"/>
              </a:spcAft>
            </a:pPr>
            <a:r>
              <a:rPr lang="en-US" dirty="0" smtClean="0"/>
              <a:t>[</a:t>
            </a:r>
            <a:r>
              <a:rPr lang="en-US" dirty="0" smtClean="0">
                <a:hlinkClick r:id="rId5"/>
              </a:rPr>
              <a:t>CL-College-814.doc</a:t>
            </a:r>
            <a:r>
              <a:rPr lang="en-US" dirty="0"/>
              <a:t>]</a:t>
            </a:r>
          </a:p>
          <a:p>
            <a:pPr eaLnBrk="0" fontAlgn="base" hangingPunct="0">
              <a:spcBef>
                <a:spcPct val="0"/>
              </a:spcBef>
              <a:spcAft>
                <a:spcPct val="0"/>
              </a:spcAft>
            </a:pPr>
            <a:endParaRPr lang="en-US" b="1" dirty="0">
              <a:solidFill>
                <a:srgbClr val="000000"/>
              </a:solidFill>
              <a:cs typeface="Arial" pitchFamily="34" charset="0"/>
            </a:endParaRPr>
          </a:p>
        </p:txBody>
      </p:sp>
      <p:sp>
        <p:nvSpPr>
          <p:cNvPr id="8" name="AutoShape 6"/>
          <p:cNvSpPr>
            <a:spLocks noChangeArrowheads="1"/>
          </p:cNvSpPr>
          <p:nvPr/>
        </p:nvSpPr>
        <p:spPr bwMode="auto">
          <a:xfrm>
            <a:off x="145961" y="1905000"/>
            <a:ext cx="685800" cy="304800"/>
          </a:xfrm>
          <a:prstGeom prst="rightArrow">
            <a:avLst>
              <a:gd name="adj1" fmla="val 50000"/>
              <a:gd name="adj2" fmla="val 56250"/>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1400">
              <a:solidFill>
                <a:srgbClr val="000000"/>
              </a:solidFill>
            </a:endParaRPr>
          </a:p>
        </p:txBody>
      </p:sp>
    </p:spTree>
    <p:custDataLst>
      <p:tags r:id="rId1"/>
    </p:custDataLst>
    <p:extLst>
      <p:ext uri="{BB962C8B-B14F-4D97-AF65-F5344CB8AC3E}">
        <p14:creationId xmlns:p14="http://schemas.microsoft.com/office/powerpoint/2010/main" val="1781055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2" descr="Bookendcrop"/>
          <p:cNvPicPr>
            <a:picLocks noChangeAspect="1" noChangeArrowheads="1"/>
          </p:cNvPicPr>
          <p:nvPr/>
        </p:nvPicPr>
        <p:blipFill rotWithShape="1">
          <a:blip r:embed="rId4" cstate="print"/>
          <a:srcRect t="1471" b="8740"/>
          <a:stretch/>
        </p:blipFill>
        <p:spPr bwMode="auto">
          <a:xfrm>
            <a:off x="647700" y="1219200"/>
            <a:ext cx="6781800" cy="4648200"/>
          </a:xfrm>
          <a:prstGeom prst="rect">
            <a:avLst/>
          </a:prstGeom>
          <a:noFill/>
          <a:ln w="9525">
            <a:noFill/>
            <a:miter lim="800000"/>
            <a:headEnd/>
            <a:tailEnd/>
          </a:ln>
        </p:spPr>
      </p:pic>
      <p:sp>
        <p:nvSpPr>
          <p:cNvPr id="7" name="Rectangle 6"/>
          <p:cNvSpPr/>
          <p:nvPr/>
        </p:nvSpPr>
        <p:spPr>
          <a:xfrm>
            <a:off x="228600" y="6146167"/>
            <a:ext cx="7620000" cy="738664"/>
          </a:xfrm>
          <a:prstGeom prst="rect">
            <a:avLst/>
          </a:prstGeom>
        </p:spPr>
        <p:txBody>
          <a:bodyPr wrap="square">
            <a:spAutoFit/>
          </a:bodyPr>
          <a:lstStyle/>
          <a:p>
            <a:pPr fontAlgn="base">
              <a:spcBef>
                <a:spcPct val="0"/>
              </a:spcBef>
              <a:spcAft>
                <a:spcPct val="0"/>
              </a:spcAft>
            </a:pPr>
            <a:r>
              <a:rPr lang="en-US" sz="1400" dirty="0" smtClean="0">
                <a:solidFill>
                  <a:schemeClr val="bg1"/>
                </a:solidFill>
              </a:rPr>
              <a:t>Smith, K.A. 2000. Going deeper: Formal small-group learning in large classes. Energizing large classes: From small groups to learning communities. </a:t>
            </a:r>
            <a:r>
              <a:rPr lang="en-US" sz="1400" i="1" dirty="0" smtClean="0">
                <a:solidFill>
                  <a:schemeClr val="bg1"/>
                </a:solidFill>
              </a:rPr>
              <a:t>New Directions for Teaching and Learning</a:t>
            </a:r>
            <a:r>
              <a:rPr lang="en-US" sz="1400" dirty="0" smtClean="0">
                <a:solidFill>
                  <a:schemeClr val="bg1"/>
                </a:solidFill>
              </a:rPr>
              <a:t>, 2000, 81, 25-46. [NDTL81Ch3GoingDeeper.pdf]  </a:t>
            </a:r>
            <a:endParaRPr lang="en-US" sz="1400" dirty="0">
              <a:solidFill>
                <a:schemeClr val="bg1"/>
              </a:solidFill>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2585" y="1191102"/>
            <a:ext cx="1404359" cy="1778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4"/>
          </p:nvPr>
        </p:nvSpPr>
        <p:spPr/>
        <p:txBody>
          <a:bodyPr/>
          <a:lstStyle/>
          <a:p>
            <a:pPr>
              <a:defRPr/>
            </a:pPr>
            <a:fld id="{7EFF6740-B92C-453A-A07A-EE6936DE5F7C}" type="slidenum">
              <a:rPr lang="en-US" smtClean="0"/>
              <a:pPr>
                <a:defRPr/>
              </a:pPr>
              <a:t>33</a:t>
            </a:fld>
            <a:endParaRPr lang="en-US" dirty="0"/>
          </a:p>
        </p:txBody>
      </p:sp>
      <p:sp>
        <p:nvSpPr>
          <p:cNvPr id="13" name="Title 1"/>
          <p:cNvSpPr>
            <a:spLocks noGrp="1"/>
          </p:cNvSpPr>
          <p:nvPr>
            <p:ph type="title"/>
          </p:nvPr>
        </p:nvSpPr>
        <p:spPr>
          <a:xfrm>
            <a:off x="457200" y="152400"/>
            <a:ext cx="8229599" cy="975361"/>
          </a:xfrm>
        </p:spPr>
        <p:txBody>
          <a:bodyPr>
            <a:normAutofit/>
          </a:bodyPr>
          <a:lstStyle/>
          <a:p>
            <a:pPr algn="l"/>
            <a:r>
              <a:rPr lang="en-US" dirty="0" smtClean="0">
                <a:cs typeface="Arial" pitchFamily="34" charset="0"/>
              </a:rPr>
              <a:t>Book Ends on a Class Session</a:t>
            </a:r>
            <a:endParaRPr lang="en-US" dirty="0">
              <a:cs typeface="Arial" pitchFamily="34" charset="0"/>
            </a:endParaRPr>
          </a:p>
        </p:txBody>
      </p:sp>
    </p:spTree>
    <p:custDataLst>
      <p:tags r:id="rId1"/>
    </p:custDataLst>
    <p:extLst>
      <p:ext uri="{BB962C8B-B14F-4D97-AF65-F5344CB8AC3E}">
        <p14:creationId xmlns:p14="http://schemas.microsoft.com/office/powerpoint/2010/main" val="392663465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Book Ends on a Class Session</a:t>
            </a:r>
            <a:endParaRPr lang="en-US" dirty="0"/>
          </a:p>
        </p:txBody>
      </p:sp>
      <p:sp>
        <p:nvSpPr>
          <p:cNvPr id="7" name="Content Placeholder 6"/>
          <p:cNvSpPr>
            <a:spLocks noGrp="1"/>
          </p:cNvSpPr>
          <p:nvPr>
            <p:ph idx="1"/>
          </p:nvPr>
        </p:nvSpPr>
        <p:spPr/>
        <p:txBody>
          <a:bodyPr>
            <a:normAutofit/>
          </a:bodyPr>
          <a:lstStyle/>
          <a:p>
            <a:pPr marL="457200" indent="-457200" eaLnBrk="0" fontAlgn="base" hangingPunct="0">
              <a:lnSpc>
                <a:spcPct val="100000"/>
              </a:lnSpc>
              <a:spcBef>
                <a:spcPct val="0"/>
              </a:spcBef>
              <a:spcAft>
                <a:spcPct val="0"/>
              </a:spcAft>
              <a:buClr>
                <a:schemeClr val="accent1">
                  <a:lumMod val="50000"/>
                </a:schemeClr>
              </a:buClr>
              <a:buFontTx/>
              <a:buAutoNum type="arabicPeriod"/>
            </a:pPr>
            <a:r>
              <a:rPr lang="en-US" sz="3200" dirty="0">
                <a:solidFill>
                  <a:srgbClr val="000000"/>
                </a:solidFill>
              </a:rPr>
              <a:t>Advance </a:t>
            </a:r>
            <a:r>
              <a:rPr lang="en-US" sz="3200" dirty="0" smtClean="0">
                <a:solidFill>
                  <a:srgbClr val="000000"/>
                </a:solidFill>
              </a:rPr>
              <a:t>Organizer</a:t>
            </a:r>
          </a:p>
          <a:p>
            <a:pPr marL="457200" indent="-457200" eaLnBrk="0" fontAlgn="base" hangingPunct="0">
              <a:lnSpc>
                <a:spcPct val="100000"/>
              </a:lnSpc>
              <a:spcBef>
                <a:spcPct val="0"/>
              </a:spcBef>
              <a:spcAft>
                <a:spcPct val="0"/>
              </a:spcAft>
              <a:buClr>
                <a:schemeClr val="accent1">
                  <a:lumMod val="50000"/>
                </a:schemeClr>
              </a:buClr>
              <a:buFontTx/>
              <a:buAutoNum type="arabicPeriod"/>
            </a:pPr>
            <a:endParaRPr lang="en-US" sz="1800" dirty="0">
              <a:solidFill>
                <a:srgbClr val="000000"/>
              </a:solidFill>
            </a:endParaRPr>
          </a:p>
          <a:p>
            <a:pPr marL="457200" indent="-457200" eaLnBrk="0" fontAlgn="base" hangingPunct="0">
              <a:lnSpc>
                <a:spcPct val="100000"/>
              </a:lnSpc>
              <a:spcBef>
                <a:spcPct val="0"/>
              </a:spcBef>
              <a:spcAft>
                <a:spcPct val="0"/>
              </a:spcAft>
              <a:buClr>
                <a:schemeClr val="accent1">
                  <a:lumMod val="50000"/>
                </a:schemeClr>
              </a:buClr>
              <a:buFontTx/>
              <a:buAutoNum type="arabicPeriod"/>
            </a:pPr>
            <a:r>
              <a:rPr lang="en-US" sz="3200" dirty="0">
                <a:solidFill>
                  <a:srgbClr val="000000"/>
                </a:solidFill>
              </a:rPr>
              <a:t>Formulate-Share-Listen-Create (</a:t>
            </a:r>
            <a:r>
              <a:rPr lang="en-US" sz="3200" dirty="0" smtClean="0">
                <a:solidFill>
                  <a:srgbClr val="000000"/>
                </a:solidFill>
              </a:rPr>
              <a:t>Turn-to-your-neighbor) -- repeated every </a:t>
            </a:r>
            <a:r>
              <a:rPr lang="en-US" sz="3200" dirty="0">
                <a:solidFill>
                  <a:srgbClr val="000000"/>
                </a:solidFill>
              </a:rPr>
              <a:t>10-12 </a:t>
            </a:r>
            <a:r>
              <a:rPr lang="en-US" sz="3200" dirty="0" smtClean="0">
                <a:solidFill>
                  <a:srgbClr val="000000"/>
                </a:solidFill>
              </a:rPr>
              <a:t>minutes</a:t>
            </a:r>
          </a:p>
          <a:p>
            <a:pPr marL="457200" indent="-457200" eaLnBrk="0" fontAlgn="base" hangingPunct="0">
              <a:lnSpc>
                <a:spcPct val="100000"/>
              </a:lnSpc>
              <a:spcBef>
                <a:spcPct val="0"/>
              </a:spcBef>
              <a:spcAft>
                <a:spcPct val="0"/>
              </a:spcAft>
              <a:buClr>
                <a:schemeClr val="accent1">
                  <a:lumMod val="50000"/>
                </a:schemeClr>
              </a:buClr>
              <a:buFontTx/>
              <a:buAutoNum type="arabicPeriod"/>
            </a:pPr>
            <a:endParaRPr lang="en-US" sz="1800" dirty="0">
              <a:solidFill>
                <a:srgbClr val="000000"/>
              </a:solidFill>
            </a:endParaRPr>
          </a:p>
          <a:p>
            <a:pPr marL="457200" indent="-457200" eaLnBrk="0" fontAlgn="base" hangingPunct="0">
              <a:lnSpc>
                <a:spcPct val="100000"/>
              </a:lnSpc>
              <a:spcBef>
                <a:spcPct val="0"/>
              </a:spcBef>
              <a:spcAft>
                <a:spcPct val="0"/>
              </a:spcAft>
              <a:buClr>
                <a:schemeClr val="accent1">
                  <a:lumMod val="50000"/>
                </a:schemeClr>
              </a:buClr>
              <a:buFontTx/>
              <a:buAutoNum type="arabicPeriod"/>
            </a:pPr>
            <a:r>
              <a:rPr lang="en-US" sz="3200" dirty="0">
                <a:solidFill>
                  <a:srgbClr val="000000"/>
                </a:solidFill>
              </a:rPr>
              <a:t>Session Summary (Minute Paper)</a:t>
            </a:r>
            <a:endParaRPr lang="en-US" dirty="0">
              <a:solidFill>
                <a:srgbClr val="000000"/>
              </a:solidFill>
            </a:endParaRPr>
          </a:p>
          <a:p>
            <a:pPr marL="971550" lvl="4" indent="-514350" eaLnBrk="0" fontAlgn="base" hangingPunct="0">
              <a:lnSpc>
                <a:spcPct val="100000"/>
              </a:lnSpc>
              <a:spcBef>
                <a:spcPct val="0"/>
              </a:spcBef>
              <a:spcAft>
                <a:spcPct val="0"/>
              </a:spcAft>
              <a:buClr>
                <a:schemeClr val="accent1">
                  <a:lumMod val="50000"/>
                </a:schemeClr>
              </a:buClr>
              <a:buFont typeface="+mj-lt"/>
              <a:buAutoNum type="romanUcPeriod"/>
            </a:pPr>
            <a:r>
              <a:rPr lang="en-US" sz="2400" dirty="0">
                <a:solidFill>
                  <a:srgbClr val="000000"/>
                </a:solidFill>
              </a:rPr>
              <a:t>What was the most useful or meaningful thing you learned during this session?</a:t>
            </a:r>
          </a:p>
          <a:p>
            <a:pPr marL="971550" lvl="4" indent="-514350" eaLnBrk="0" fontAlgn="base" hangingPunct="0">
              <a:lnSpc>
                <a:spcPct val="100000"/>
              </a:lnSpc>
              <a:spcBef>
                <a:spcPct val="0"/>
              </a:spcBef>
              <a:spcAft>
                <a:spcPct val="0"/>
              </a:spcAft>
              <a:buClr>
                <a:schemeClr val="accent1">
                  <a:lumMod val="50000"/>
                </a:schemeClr>
              </a:buClr>
              <a:buFont typeface="+mj-lt"/>
              <a:buAutoNum type="romanUcPeriod"/>
            </a:pPr>
            <a:r>
              <a:rPr lang="en-US" sz="2400" dirty="0">
                <a:solidFill>
                  <a:srgbClr val="000000"/>
                </a:solidFill>
              </a:rPr>
              <a:t>What question(s) remain uppermost in your mind as we end this session?</a:t>
            </a:r>
          </a:p>
          <a:p>
            <a:pPr marL="971550" lvl="4" indent="-514350" eaLnBrk="0" fontAlgn="base" hangingPunct="0">
              <a:lnSpc>
                <a:spcPct val="100000"/>
              </a:lnSpc>
              <a:spcBef>
                <a:spcPct val="0"/>
              </a:spcBef>
              <a:spcAft>
                <a:spcPct val="0"/>
              </a:spcAft>
              <a:buClr>
                <a:schemeClr val="accent1">
                  <a:lumMod val="50000"/>
                </a:schemeClr>
              </a:buClr>
              <a:buFont typeface="+mj-lt"/>
              <a:buAutoNum type="romanUcPeriod"/>
            </a:pPr>
            <a:r>
              <a:rPr lang="en-US" sz="2400" dirty="0">
                <a:solidFill>
                  <a:srgbClr val="000000"/>
                </a:solidFill>
              </a:rPr>
              <a:t>What was the “muddiest” point in this session?</a:t>
            </a:r>
          </a:p>
          <a:p>
            <a:pPr>
              <a:lnSpc>
                <a:spcPct val="100000"/>
              </a:lnSpc>
              <a:buClr>
                <a:schemeClr val="accent1">
                  <a:lumMod val="50000"/>
                </a:schemeClr>
              </a:buClr>
            </a:pPr>
            <a:endParaRPr lang="en-US" sz="2400" dirty="0"/>
          </a:p>
        </p:txBody>
      </p:sp>
      <p:sp>
        <p:nvSpPr>
          <p:cNvPr id="5" name="Slide Number Placeholder 4"/>
          <p:cNvSpPr>
            <a:spLocks noGrp="1"/>
          </p:cNvSpPr>
          <p:nvPr>
            <p:ph type="sldNum" sz="quarter" idx="4"/>
          </p:nvPr>
        </p:nvSpPr>
        <p:spPr/>
        <p:txBody>
          <a:bodyPr/>
          <a:lstStyle/>
          <a:p>
            <a:pPr>
              <a:defRPr/>
            </a:pPr>
            <a:fld id="{7EFF6740-B92C-453A-A07A-EE6936DE5F7C}" type="slidenum">
              <a:rPr lang="en-US" smtClean="0"/>
              <a:pPr>
                <a:defRPr/>
              </a:pPr>
              <a:t>34</a:t>
            </a:fld>
            <a:endParaRPr lang="en-US"/>
          </a:p>
        </p:txBody>
      </p:sp>
    </p:spTree>
    <p:extLst>
      <p:ext uri="{BB962C8B-B14F-4D97-AF65-F5344CB8AC3E}">
        <p14:creationId xmlns:p14="http://schemas.microsoft.com/office/powerpoint/2010/main" val="2873704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2"/>
          <p:cNvSpPr txBox="1">
            <a:spLocks noChangeArrowheads="1"/>
          </p:cNvSpPr>
          <p:nvPr/>
        </p:nvSpPr>
        <p:spPr bwMode="auto">
          <a:xfrm>
            <a:off x="390525" y="414338"/>
            <a:ext cx="8408988" cy="5863144"/>
          </a:xfrm>
          <a:prstGeom prst="rect">
            <a:avLst/>
          </a:prstGeom>
          <a:noFill/>
          <a:ln w="9525">
            <a:noFill/>
            <a:miter lim="800000"/>
            <a:headEnd/>
            <a:tailEnd/>
          </a:ln>
        </p:spPr>
        <p:txBody>
          <a:bodyPr lIns="0" tIns="0" rIns="0" bIns="0">
            <a:spAutoFit/>
          </a:bodyPr>
          <a:lstStyle/>
          <a:p>
            <a:pPr marL="457200" indent="-457200" algn="ctr" defTabSz="381000" eaLnBrk="0" fontAlgn="base" hangingPunct="0">
              <a:spcBef>
                <a:spcPct val="0"/>
              </a:spcBef>
              <a:spcAft>
                <a:spcPct val="0"/>
              </a:spcAft>
            </a:pPr>
            <a:r>
              <a:rPr lang="en-US" sz="3200" b="1" dirty="0">
                <a:solidFill>
                  <a:srgbClr val="000000"/>
                </a:solidFill>
              </a:rPr>
              <a:t>Formulate-Share-Listen-Create</a:t>
            </a:r>
          </a:p>
          <a:p>
            <a:pPr marL="457200" indent="-457200" algn="ctr" defTabSz="381000" eaLnBrk="0" fontAlgn="base" hangingPunct="0">
              <a:spcBef>
                <a:spcPct val="0"/>
              </a:spcBef>
              <a:spcAft>
                <a:spcPct val="0"/>
              </a:spcAft>
            </a:pPr>
            <a:endParaRPr lang="en-US" sz="3100" dirty="0">
              <a:solidFill>
                <a:srgbClr val="000000"/>
              </a:solidFill>
            </a:endParaRPr>
          </a:p>
          <a:p>
            <a:pPr marL="457200" indent="-457200" algn="ctr" defTabSz="381000" eaLnBrk="0" fontAlgn="base" hangingPunct="0">
              <a:spcBef>
                <a:spcPct val="0"/>
              </a:spcBef>
              <a:spcAft>
                <a:spcPct val="0"/>
              </a:spcAft>
            </a:pPr>
            <a:r>
              <a:rPr lang="en-US" sz="2100" dirty="0">
                <a:solidFill>
                  <a:srgbClr val="000000"/>
                </a:solidFill>
              </a:rPr>
              <a:t>Informal Cooperative Learning Group</a:t>
            </a:r>
          </a:p>
          <a:p>
            <a:pPr marL="457200" indent="-457200" algn="ctr" defTabSz="381000" eaLnBrk="0" fontAlgn="base" hangingPunct="0">
              <a:spcBef>
                <a:spcPct val="0"/>
              </a:spcBef>
              <a:spcAft>
                <a:spcPct val="0"/>
              </a:spcAft>
            </a:pPr>
            <a:r>
              <a:rPr lang="en-US" sz="2100" dirty="0">
                <a:solidFill>
                  <a:srgbClr val="000000"/>
                </a:solidFill>
              </a:rPr>
              <a:t>Introductory Pair Discussion of a</a:t>
            </a:r>
          </a:p>
          <a:p>
            <a:pPr marL="457200" indent="-457200" algn="ctr" defTabSz="381000" eaLnBrk="0" fontAlgn="base" hangingPunct="0">
              <a:spcBef>
                <a:spcPct val="0"/>
              </a:spcBef>
              <a:spcAft>
                <a:spcPct val="0"/>
              </a:spcAft>
            </a:pPr>
            <a:endParaRPr lang="en-US" sz="2100" dirty="0">
              <a:solidFill>
                <a:srgbClr val="000000"/>
              </a:solidFill>
            </a:endParaRPr>
          </a:p>
          <a:p>
            <a:pPr marL="457200" indent="-457200" algn="ctr" defTabSz="381000" eaLnBrk="0" fontAlgn="base" hangingPunct="0">
              <a:spcBef>
                <a:spcPct val="0"/>
              </a:spcBef>
              <a:spcAft>
                <a:spcPct val="0"/>
              </a:spcAft>
            </a:pPr>
            <a:r>
              <a:rPr lang="en-US" sz="5200" i="1" dirty="0">
                <a:solidFill>
                  <a:srgbClr val="000000"/>
                </a:solidFill>
              </a:rPr>
              <a:t>FOCUS </a:t>
            </a:r>
            <a:r>
              <a:rPr lang="en-US" sz="5200" i="1" dirty="0" smtClean="0">
                <a:solidFill>
                  <a:srgbClr val="000000"/>
                </a:solidFill>
              </a:rPr>
              <a:t>QUESTION</a:t>
            </a:r>
            <a:endParaRPr lang="en-US" sz="2000" i="1" dirty="0" smtClean="0">
              <a:solidFill>
                <a:srgbClr val="000000"/>
              </a:solidFill>
            </a:endParaRPr>
          </a:p>
          <a:p>
            <a:pPr marL="457200" indent="-457200" algn="ctr" defTabSz="381000" eaLnBrk="0" fontAlgn="base" hangingPunct="0">
              <a:spcBef>
                <a:spcPct val="0"/>
              </a:spcBef>
              <a:spcAft>
                <a:spcPct val="0"/>
              </a:spcAft>
            </a:pPr>
            <a:endParaRPr lang="en-US" dirty="0">
              <a:solidFill>
                <a:srgbClr val="000000"/>
              </a:solidFill>
            </a:endParaRPr>
          </a:p>
          <a:p>
            <a:pPr marL="457200" indent="-457200" defTabSz="381000" eaLnBrk="0" fontAlgn="base" hangingPunct="0">
              <a:spcBef>
                <a:spcPct val="0"/>
              </a:spcBef>
              <a:spcAft>
                <a:spcPct val="0"/>
              </a:spcAft>
              <a:buFontTx/>
              <a:buAutoNum type="arabicPeriod"/>
            </a:pPr>
            <a:r>
              <a:rPr lang="en-US" sz="3100" dirty="0">
                <a:solidFill>
                  <a:srgbClr val="000000"/>
                </a:solidFill>
              </a:rPr>
              <a:t>Formulate your response to the question </a:t>
            </a:r>
            <a:r>
              <a:rPr lang="en-US" sz="3100" b="1" dirty="0">
                <a:solidFill>
                  <a:srgbClr val="000000"/>
                </a:solidFill>
              </a:rPr>
              <a:t>individually</a:t>
            </a:r>
          </a:p>
          <a:p>
            <a:pPr marL="457200" indent="-457200" defTabSz="381000" eaLnBrk="0" fontAlgn="base" hangingPunct="0">
              <a:spcBef>
                <a:spcPct val="0"/>
              </a:spcBef>
              <a:spcAft>
                <a:spcPct val="0"/>
              </a:spcAft>
              <a:buFontTx/>
              <a:buAutoNum type="arabicPeriod"/>
            </a:pPr>
            <a:r>
              <a:rPr lang="en-US" sz="3100" dirty="0">
                <a:solidFill>
                  <a:srgbClr val="000000"/>
                </a:solidFill>
              </a:rPr>
              <a:t>Share your answer with a partner</a:t>
            </a:r>
          </a:p>
          <a:p>
            <a:pPr marL="457200" indent="-457200" defTabSz="381000" eaLnBrk="0" fontAlgn="base" hangingPunct="0">
              <a:spcBef>
                <a:spcPct val="0"/>
              </a:spcBef>
              <a:spcAft>
                <a:spcPct val="0"/>
              </a:spcAft>
              <a:buFontTx/>
              <a:buAutoNum type="arabicPeriod"/>
            </a:pPr>
            <a:r>
              <a:rPr lang="en-US" sz="3100" dirty="0">
                <a:solidFill>
                  <a:srgbClr val="000000"/>
                </a:solidFill>
              </a:rPr>
              <a:t>Listen carefully to your partner's answer</a:t>
            </a:r>
          </a:p>
          <a:p>
            <a:pPr marL="457200" indent="-457200" defTabSz="381000" eaLnBrk="0" fontAlgn="base" hangingPunct="0">
              <a:spcBef>
                <a:spcPct val="0"/>
              </a:spcBef>
              <a:spcAft>
                <a:spcPct val="0"/>
              </a:spcAft>
              <a:buFontTx/>
              <a:buAutoNum type="arabicPeriod"/>
            </a:pPr>
            <a:r>
              <a:rPr lang="en-US" sz="3100" dirty="0">
                <a:solidFill>
                  <a:srgbClr val="000000"/>
                </a:solidFill>
              </a:rPr>
              <a:t>Work together to Create a new answer through discussion</a:t>
            </a:r>
          </a:p>
        </p:txBody>
      </p:sp>
      <p:sp>
        <p:nvSpPr>
          <p:cNvPr id="6" name="Slide Number Placeholder 5"/>
          <p:cNvSpPr>
            <a:spLocks noGrp="1"/>
          </p:cNvSpPr>
          <p:nvPr>
            <p:ph type="sldNum" sz="quarter" idx="4"/>
          </p:nvPr>
        </p:nvSpPr>
        <p:spPr/>
        <p:txBody>
          <a:bodyPr/>
          <a:lstStyle/>
          <a:p>
            <a:pPr>
              <a:defRPr/>
            </a:pPr>
            <a:fld id="{7EFF6740-B92C-453A-A07A-EE6936DE5F7C}" type="slidenum">
              <a:rPr lang="en-US" smtClean="0"/>
              <a:pPr>
                <a:defRPr/>
              </a:pPr>
              <a:t>35</a:t>
            </a:fld>
            <a:endParaRPr lang="en-US"/>
          </a:p>
        </p:txBody>
      </p:sp>
    </p:spTree>
    <p:extLst>
      <p:ext uri="{BB962C8B-B14F-4D97-AF65-F5344CB8AC3E}">
        <p14:creationId xmlns:p14="http://schemas.microsoft.com/office/powerpoint/2010/main" val="896179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4000" dirty="0">
                <a:solidFill>
                  <a:srgbClr val="000000"/>
                </a:solidFill>
              </a:rPr>
              <a:t>Informal CL (Book Ends on a Class Session) with Concept </a:t>
            </a:r>
            <a:r>
              <a:rPr lang="en-US" sz="4000" dirty="0" smtClean="0">
                <a:solidFill>
                  <a:srgbClr val="000000"/>
                </a:solidFill>
              </a:rPr>
              <a:t>Tests</a:t>
            </a:r>
            <a:endParaRPr lang="en-US" sz="4000" dirty="0"/>
          </a:p>
        </p:txBody>
      </p:sp>
      <p:sp>
        <p:nvSpPr>
          <p:cNvPr id="8" name="Content Placeholder 7"/>
          <p:cNvSpPr>
            <a:spLocks noGrp="1"/>
          </p:cNvSpPr>
          <p:nvPr>
            <p:ph idx="1"/>
          </p:nvPr>
        </p:nvSpPr>
        <p:spPr/>
        <p:txBody>
          <a:bodyPr>
            <a:noAutofit/>
          </a:bodyPr>
          <a:lstStyle/>
          <a:p>
            <a:pPr defTabSz="381000" eaLnBrk="0" fontAlgn="base" hangingPunct="0">
              <a:lnSpc>
                <a:spcPct val="120000"/>
              </a:lnSpc>
              <a:spcBef>
                <a:spcPct val="0"/>
              </a:spcBef>
              <a:spcAft>
                <a:spcPct val="0"/>
              </a:spcAft>
            </a:pPr>
            <a:r>
              <a:rPr lang="en-US" sz="2000" dirty="0" smtClean="0">
                <a:solidFill>
                  <a:srgbClr val="000000"/>
                </a:solidFill>
              </a:rPr>
              <a:t> </a:t>
            </a:r>
            <a:r>
              <a:rPr lang="en-US" sz="2000" u="sng" dirty="0" smtClean="0">
                <a:solidFill>
                  <a:srgbClr val="000000"/>
                </a:solidFill>
              </a:rPr>
              <a:t>Physics</a:t>
            </a:r>
            <a:endParaRPr lang="en-US" sz="2000" dirty="0">
              <a:solidFill>
                <a:srgbClr val="000000"/>
              </a:solidFill>
            </a:endParaRPr>
          </a:p>
          <a:p>
            <a:pPr lvl="1" defTabSz="381000" eaLnBrk="0" fontAlgn="base" hangingPunct="0">
              <a:lnSpc>
                <a:spcPct val="120000"/>
              </a:lnSpc>
              <a:spcBef>
                <a:spcPct val="0"/>
              </a:spcBef>
              <a:spcAft>
                <a:spcPct val="0"/>
              </a:spcAft>
            </a:pPr>
            <a:r>
              <a:rPr lang="en-US" sz="1400" dirty="0" smtClean="0">
                <a:solidFill>
                  <a:srgbClr val="000000"/>
                </a:solidFill>
              </a:rPr>
              <a:t>Eric </a:t>
            </a:r>
            <a:r>
              <a:rPr lang="en-US" sz="1400" dirty="0">
                <a:solidFill>
                  <a:srgbClr val="000000"/>
                </a:solidFill>
              </a:rPr>
              <a:t>Mazur - Harvard – </a:t>
            </a:r>
            <a:r>
              <a:rPr lang="en-US" sz="1400" dirty="0">
                <a:solidFill>
                  <a:srgbClr val="000000"/>
                </a:solidFill>
                <a:hlinkClick r:id="rId3"/>
              </a:rPr>
              <a:t>http://galileo.harvard.edu</a:t>
            </a:r>
            <a:r>
              <a:rPr lang="en-US" sz="1400" dirty="0">
                <a:solidFill>
                  <a:srgbClr val="000000"/>
                </a:solidFill>
              </a:rPr>
              <a:t> </a:t>
            </a:r>
            <a:endParaRPr lang="en-US" sz="1400" dirty="0" smtClean="0">
              <a:solidFill>
                <a:srgbClr val="000000"/>
              </a:solidFill>
            </a:endParaRPr>
          </a:p>
          <a:p>
            <a:pPr lvl="1" defTabSz="381000" eaLnBrk="0" fontAlgn="base" hangingPunct="0">
              <a:lnSpc>
                <a:spcPct val="120000"/>
              </a:lnSpc>
              <a:spcBef>
                <a:spcPct val="0"/>
              </a:spcBef>
              <a:spcAft>
                <a:spcPct val="0"/>
              </a:spcAft>
            </a:pPr>
            <a:r>
              <a:rPr lang="en-US" sz="1400" dirty="0" smtClean="0">
                <a:solidFill>
                  <a:srgbClr val="000000"/>
                </a:solidFill>
              </a:rPr>
              <a:t>Peer </a:t>
            </a:r>
            <a:r>
              <a:rPr lang="en-US" sz="1400" dirty="0">
                <a:solidFill>
                  <a:srgbClr val="000000"/>
                </a:solidFill>
              </a:rPr>
              <a:t>Instruction – </a:t>
            </a:r>
            <a:r>
              <a:rPr lang="en-US" sz="1400" dirty="0">
                <a:solidFill>
                  <a:srgbClr val="000000"/>
                </a:solidFill>
                <a:hlinkClick r:id="rId4"/>
              </a:rPr>
              <a:t>http://mazur.harvard.edu/research/detailspage.php?rowid=8</a:t>
            </a:r>
            <a:r>
              <a:rPr lang="en-US" sz="1400" dirty="0">
                <a:solidFill>
                  <a:srgbClr val="000000"/>
                </a:solidFill>
              </a:rPr>
              <a:t> </a:t>
            </a:r>
          </a:p>
          <a:p>
            <a:pPr lvl="1" defTabSz="381000" eaLnBrk="0" fontAlgn="base" hangingPunct="0">
              <a:lnSpc>
                <a:spcPct val="120000"/>
              </a:lnSpc>
              <a:spcBef>
                <a:spcPct val="0"/>
              </a:spcBef>
              <a:spcAft>
                <a:spcPct val="0"/>
              </a:spcAft>
            </a:pPr>
            <a:r>
              <a:rPr lang="en-US" sz="1400" dirty="0" smtClean="0">
                <a:solidFill>
                  <a:srgbClr val="000000"/>
                </a:solidFill>
              </a:rPr>
              <a:t>Richard </a:t>
            </a:r>
            <a:r>
              <a:rPr lang="en-US" sz="1400" dirty="0">
                <a:solidFill>
                  <a:srgbClr val="000000"/>
                </a:solidFill>
              </a:rPr>
              <a:t>Hake – </a:t>
            </a:r>
            <a:r>
              <a:rPr lang="en-US" sz="1400" dirty="0">
                <a:solidFill>
                  <a:srgbClr val="000000"/>
                </a:solidFill>
                <a:hlinkClick r:id="rId5"/>
              </a:rPr>
              <a:t>http://www.physics.indiana.edu/~hake/</a:t>
            </a:r>
            <a:r>
              <a:rPr lang="en-US" sz="1400" dirty="0">
                <a:solidFill>
                  <a:srgbClr val="000000"/>
                </a:solidFill>
              </a:rPr>
              <a:t> </a:t>
            </a:r>
            <a:endParaRPr lang="en-US" sz="1400" dirty="0" smtClean="0">
              <a:solidFill>
                <a:srgbClr val="000000"/>
              </a:solidFill>
            </a:endParaRPr>
          </a:p>
          <a:p>
            <a:pPr marL="201168" lvl="1" indent="0" defTabSz="381000" eaLnBrk="0" fontAlgn="base" hangingPunct="0">
              <a:lnSpc>
                <a:spcPct val="120000"/>
              </a:lnSpc>
              <a:spcBef>
                <a:spcPct val="0"/>
              </a:spcBef>
              <a:spcAft>
                <a:spcPct val="0"/>
              </a:spcAft>
              <a:buNone/>
            </a:pPr>
            <a:endParaRPr lang="en-US" sz="800" dirty="0">
              <a:solidFill>
                <a:srgbClr val="000000"/>
              </a:solidFill>
            </a:endParaRPr>
          </a:p>
          <a:p>
            <a:pPr defTabSz="381000" eaLnBrk="0" fontAlgn="base" hangingPunct="0">
              <a:lnSpc>
                <a:spcPct val="120000"/>
              </a:lnSpc>
              <a:spcBef>
                <a:spcPct val="0"/>
              </a:spcBef>
              <a:spcAft>
                <a:spcPct val="0"/>
              </a:spcAft>
            </a:pPr>
            <a:r>
              <a:rPr lang="en-US" sz="2000" u="sng" dirty="0" smtClean="0">
                <a:solidFill>
                  <a:srgbClr val="000000"/>
                </a:solidFill>
              </a:rPr>
              <a:t>Chemistry</a:t>
            </a:r>
            <a:r>
              <a:rPr lang="en-US" sz="2000" dirty="0" smtClean="0">
                <a:solidFill>
                  <a:srgbClr val="000000"/>
                </a:solidFill>
              </a:rPr>
              <a:t> </a:t>
            </a:r>
          </a:p>
          <a:p>
            <a:pPr lvl="1" defTabSz="381000" eaLnBrk="0" fontAlgn="base" hangingPunct="0">
              <a:lnSpc>
                <a:spcPct val="120000"/>
              </a:lnSpc>
              <a:spcBef>
                <a:spcPct val="0"/>
              </a:spcBef>
              <a:spcAft>
                <a:spcPct val="0"/>
              </a:spcAft>
            </a:pPr>
            <a:r>
              <a:rPr lang="en-US" sz="1400" dirty="0" smtClean="0">
                <a:solidFill>
                  <a:srgbClr val="000000"/>
                </a:solidFill>
              </a:rPr>
              <a:t>Chemistry </a:t>
            </a:r>
            <a:r>
              <a:rPr lang="en-US" sz="1400" dirty="0" err="1">
                <a:solidFill>
                  <a:srgbClr val="000000"/>
                </a:solidFill>
              </a:rPr>
              <a:t>ConcepTests</a:t>
            </a:r>
            <a:r>
              <a:rPr lang="en-US" sz="1400" dirty="0">
                <a:solidFill>
                  <a:srgbClr val="000000"/>
                </a:solidFill>
              </a:rPr>
              <a:t> - UW Madison -  </a:t>
            </a:r>
            <a:r>
              <a:rPr lang="en-US" sz="1400" dirty="0">
                <a:solidFill>
                  <a:srgbClr val="000000"/>
                </a:solidFill>
                <a:hlinkClick r:id="rId6"/>
              </a:rPr>
              <a:t>http://chemcollective.org/tests</a:t>
            </a:r>
            <a:r>
              <a:rPr lang="en-US" sz="1400" dirty="0">
                <a:solidFill>
                  <a:srgbClr val="000000"/>
                </a:solidFill>
              </a:rPr>
              <a:t>  </a:t>
            </a:r>
            <a:endParaRPr lang="en-US" sz="1400" dirty="0" smtClean="0">
              <a:solidFill>
                <a:srgbClr val="000000"/>
              </a:solidFill>
            </a:endParaRPr>
          </a:p>
          <a:p>
            <a:pPr marL="384048" lvl="2" indent="0" defTabSz="381000" eaLnBrk="0" fontAlgn="base" hangingPunct="0">
              <a:lnSpc>
                <a:spcPct val="120000"/>
              </a:lnSpc>
              <a:spcBef>
                <a:spcPct val="0"/>
              </a:spcBef>
              <a:spcAft>
                <a:spcPct val="0"/>
              </a:spcAft>
              <a:buNone/>
            </a:pPr>
            <a:r>
              <a:rPr lang="en-US" sz="1400" dirty="0" smtClean="0">
                <a:solidFill>
                  <a:srgbClr val="000000"/>
                </a:solidFill>
              </a:rPr>
              <a:t>Video</a:t>
            </a:r>
            <a:r>
              <a:rPr lang="en-US" sz="1400" dirty="0">
                <a:solidFill>
                  <a:srgbClr val="000000"/>
                </a:solidFill>
              </a:rPr>
              <a:t>: Making Lectures Interactive with </a:t>
            </a:r>
            <a:r>
              <a:rPr lang="en-US" sz="1400" dirty="0" err="1" smtClean="0">
                <a:solidFill>
                  <a:srgbClr val="000000"/>
                </a:solidFill>
              </a:rPr>
              <a:t>ConcepTests</a:t>
            </a:r>
            <a:r>
              <a:rPr lang="en-US" sz="1400" dirty="0">
                <a:solidFill>
                  <a:srgbClr val="000000"/>
                </a:solidFill>
              </a:rPr>
              <a:t> </a:t>
            </a:r>
            <a:r>
              <a:rPr lang="en-US" sz="1400" dirty="0" smtClean="0">
                <a:solidFill>
                  <a:srgbClr val="000000"/>
                </a:solidFill>
                <a:hlinkClick r:id="rId7"/>
              </a:rPr>
              <a:t>http</a:t>
            </a:r>
            <a:r>
              <a:rPr lang="en-US" sz="1400" dirty="0">
                <a:solidFill>
                  <a:srgbClr val="000000"/>
                </a:solidFill>
                <a:hlinkClick r:id="rId7"/>
              </a:rPr>
              <a:t>://www.wcer.wisc.edu/archive/cl1/flag/cat/contests/contests7.htm</a:t>
            </a:r>
            <a:r>
              <a:rPr lang="en-US" sz="1400" dirty="0">
                <a:solidFill>
                  <a:srgbClr val="000000"/>
                </a:solidFill>
              </a:rPr>
              <a:t> </a:t>
            </a:r>
          </a:p>
          <a:p>
            <a:pPr lvl="1" defTabSz="381000" eaLnBrk="0" fontAlgn="base" hangingPunct="0">
              <a:lnSpc>
                <a:spcPct val="120000"/>
              </a:lnSpc>
              <a:spcBef>
                <a:spcPct val="0"/>
              </a:spcBef>
              <a:spcAft>
                <a:spcPct val="0"/>
              </a:spcAft>
            </a:pPr>
            <a:r>
              <a:rPr lang="en-US" sz="1400" dirty="0" err="1" smtClean="0">
                <a:solidFill>
                  <a:srgbClr val="000000"/>
                </a:solidFill>
              </a:rPr>
              <a:t>ModularChem</a:t>
            </a:r>
            <a:r>
              <a:rPr lang="en-US" sz="1400" dirty="0" smtClean="0">
                <a:solidFill>
                  <a:srgbClr val="000000"/>
                </a:solidFill>
              </a:rPr>
              <a:t> </a:t>
            </a:r>
            <a:r>
              <a:rPr lang="en-US" sz="1400" dirty="0">
                <a:solidFill>
                  <a:srgbClr val="000000"/>
                </a:solidFill>
              </a:rPr>
              <a:t>Consortium – </a:t>
            </a:r>
            <a:r>
              <a:rPr lang="en-US" sz="1400" dirty="0">
                <a:solidFill>
                  <a:srgbClr val="000000"/>
                </a:solidFill>
                <a:hlinkClick r:id="rId8"/>
              </a:rPr>
              <a:t>http://chemconnections.org/</a:t>
            </a:r>
            <a:r>
              <a:rPr lang="en-US" sz="1400" dirty="0">
                <a:solidFill>
                  <a:srgbClr val="000000"/>
                </a:solidFill>
              </a:rPr>
              <a:t> </a:t>
            </a:r>
          </a:p>
          <a:p>
            <a:pPr defTabSz="381000" eaLnBrk="0" fontAlgn="base" hangingPunct="0">
              <a:lnSpc>
                <a:spcPct val="120000"/>
              </a:lnSpc>
              <a:spcBef>
                <a:spcPct val="0"/>
              </a:spcBef>
              <a:spcAft>
                <a:spcPct val="0"/>
              </a:spcAft>
            </a:pPr>
            <a:endParaRPr lang="en-US" sz="800" dirty="0">
              <a:solidFill>
                <a:srgbClr val="000000"/>
              </a:solidFill>
            </a:endParaRPr>
          </a:p>
          <a:p>
            <a:pPr defTabSz="381000" eaLnBrk="0" fontAlgn="base" hangingPunct="0">
              <a:lnSpc>
                <a:spcPct val="120000"/>
              </a:lnSpc>
              <a:spcBef>
                <a:spcPct val="0"/>
              </a:spcBef>
              <a:spcAft>
                <a:spcPct val="0"/>
              </a:spcAft>
            </a:pPr>
            <a:r>
              <a:rPr lang="en-US" sz="2000" u="sng" dirty="0">
                <a:solidFill>
                  <a:srgbClr val="000000"/>
                </a:solidFill>
              </a:rPr>
              <a:t>STEMTEC</a:t>
            </a:r>
            <a:r>
              <a:rPr lang="en-US" sz="2000" dirty="0">
                <a:solidFill>
                  <a:srgbClr val="000000"/>
                </a:solidFill>
              </a:rPr>
              <a:t> - </a:t>
            </a:r>
            <a:r>
              <a:rPr lang="en-US" sz="1400" dirty="0">
                <a:solidFill>
                  <a:srgbClr val="000000"/>
                </a:solidFill>
                <a:hlinkClick r:id="rId9"/>
              </a:rPr>
              <a:t>http://k12s.phast.umass.edu/stemtec/</a:t>
            </a:r>
            <a:r>
              <a:rPr lang="en-US" sz="1400" dirty="0">
                <a:solidFill>
                  <a:srgbClr val="000000"/>
                </a:solidFill>
              </a:rPr>
              <a:t> </a:t>
            </a:r>
          </a:p>
          <a:p>
            <a:pPr lvl="1" defTabSz="381000" eaLnBrk="0" fontAlgn="base" hangingPunct="0">
              <a:lnSpc>
                <a:spcPct val="120000"/>
              </a:lnSpc>
              <a:spcBef>
                <a:spcPct val="0"/>
              </a:spcBef>
              <a:spcAft>
                <a:spcPct val="0"/>
              </a:spcAft>
            </a:pPr>
            <a:r>
              <a:rPr lang="en-US" sz="1400" dirty="0">
                <a:solidFill>
                  <a:srgbClr val="000000"/>
                </a:solidFill>
              </a:rPr>
              <a:t>Video: How Change Happens: Breaking the “Teach as You Were Taught” Cycle – Films for the Humanities &amp; Sciences – </a:t>
            </a:r>
            <a:r>
              <a:rPr lang="en-US" sz="1400" dirty="0">
                <a:solidFill>
                  <a:srgbClr val="000000"/>
                </a:solidFill>
                <a:hlinkClick r:id="rId10"/>
              </a:rPr>
              <a:t>www.films.com</a:t>
            </a:r>
            <a:r>
              <a:rPr lang="en-US" sz="1400" dirty="0">
                <a:solidFill>
                  <a:srgbClr val="000000"/>
                </a:solidFill>
              </a:rPr>
              <a:t> </a:t>
            </a:r>
          </a:p>
          <a:p>
            <a:pPr defTabSz="381000" eaLnBrk="0" fontAlgn="base" hangingPunct="0">
              <a:lnSpc>
                <a:spcPct val="120000"/>
              </a:lnSpc>
              <a:spcBef>
                <a:spcPct val="0"/>
              </a:spcBef>
              <a:spcAft>
                <a:spcPct val="0"/>
              </a:spcAft>
            </a:pPr>
            <a:endParaRPr lang="en-US" sz="800" dirty="0">
              <a:solidFill>
                <a:srgbClr val="000000"/>
              </a:solidFill>
            </a:endParaRPr>
          </a:p>
          <a:p>
            <a:pPr defTabSz="381000" eaLnBrk="0" fontAlgn="base" hangingPunct="0">
              <a:lnSpc>
                <a:spcPct val="120000"/>
              </a:lnSpc>
              <a:spcBef>
                <a:spcPct val="0"/>
              </a:spcBef>
              <a:spcAft>
                <a:spcPct val="0"/>
              </a:spcAft>
            </a:pPr>
            <a:r>
              <a:rPr lang="en-US" sz="2000" u="sng" dirty="0">
                <a:solidFill>
                  <a:srgbClr val="000000"/>
                </a:solidFill>
              </a:rPr>
              <a:t>Harvard – Derek Bok Center </a:t>
            </a:r>
          </a:p>
          <a:p>
            <a:pPr lvl="1" defTabSz="381000" eaLnBrk="0" fontAlgn="base" hangingPunct="0">
              <a:lnSpc>
                <a:spcPct val="120000"/>
              </a:lnSpc>
              <a:spcBef>
                <a:spcPct val="0"/>
              </a:spcBef>
              <a:spcAft>
                <a:spcPct val="0"/>
              </a:spcAft>
            </a:pPr>
            <a:r>
              <a:rPr lang="en-US" sz="1400" dirty="0">
                <a:solidFill>
                  <a:srgbClr val="000000"/>
                </a:solidFill>
              </a:rPr>
              <a:t>Thinking Together &amp; From Questions to Concepts: Interactive Teaching in Physics – </a:t>
            </a:r>
            <a:r>
              <a:rPr lang="en-US" sz="1400" dirty="0">
                <a:solidFill>
                  <a:srgbClr val="000000"/>
                </a:solidFill>
                <a:hlinkClick r:id="rId11"/>
              </a:rPr>
              <a:t>http://bokcenter.harvard.edu/</a:t>
            </a:r>
            <a:r>
              <a:rPr lang="en-US" sz="1400" dirty="0">
                <a:solidFill>
                  <a:srgbClr val="000000"/>
                </a:solidFill>
              </a:rPr>
              <a:t> </a:t>
            </a:r>
            <a:endParaRPr lang="en-US" sz="1400" dirty="0"/>
          </a:p>
        </p:txBody>
      </p:sp>
      <p:sp>
        <p:nvSpPr>
          <p:cNvPr id="6" name="Slide Number Placeholder 5"/>
          <p:cNvSpPr>
            <a:spLocks noGrp="1"/>
          </p:cNvSpPr>
          <p:nvPr>
            <p:ph type="sldNum" sz="quarter" idx="4"/>
          </p:nvPr>
        </p:nvSpPr>
        <p:spPr/>
        <p:txBody>
          <a:bodyPr/>
          <a:lstStyle/>
          <a:p>
            <a:pPr>
              <a:defRPr/>
            </a:pPr>
            <a:fld id="{7EFF6740-B92C-453A-A07A-EE6936DE5F7C}" type="slidenum">
              <a:rPr lang="en-US" smtClean="0"/>
              <a:pPr>
                <a:defRPr/>
              </a:pPr>
              <a:t>36</a:t>
            </a:fld>
            <a:endParaRPr lang="en-US"/>
          </a:p>
        </p:txBody>
      </p:sp>
    </p:spTree>
    <p:extLst>
      <p:ext uri="{BB962C8B-B14F-4D97-AF65-F5344CB8AC3E}">
        <p14:creationId xmlns:p14="http://schemas.microsoft.com/office/powerpoint/2010/main" val="31308268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Conceptual Understanding</a:t>
            </a:r>
            <a:endParaRPr lang="en-US" dirty="0"/>
          </a:p>
        </p:txBody>
      </p:sp>
      <p:pic>
        <p:nvPicPr>
          <p:cNvPr id="4" name="Content Placeholder 3" descr="Screen shot 2012-11-07 at 1.38.04 PM.png"/>
          <p:cNvPicPr>
            <a:picLocks noGrp="1" noChangeAspect="1"/>
          </p:cNvPicPr>
          <p:nvPr>
            <p:ph idx="1"/>
          </p:nvPr>
        </p:nvPicPr>
        <p:blipFill>
          <a:blip r:embed="rId3" cstate="print"/>
          <a:stretch>
            <a:fillRect/>
          </a:stretch>
        </p:blipFill>
        <p:spPr>
          <a:xfrm>
            <a:off x="304800" y="1524000"/>
            <a:ext cx="8648191" cy="4674334"/>
          </a:xfrm>
        </p:spPr>
      </p:pic>
      <p:sp>
        <p:nvSpPr>
          <p:cNvPr id="8" name="Slide Number Placeholder 7"/>
          <p:cNvSpPr>
            <a:spLocks noGrp="1"/>
          </p:cNvSpPr>
          <p:nvPr>
            <p:ph type="sldNum" sz="quarter" idx="4"/>
          </p:nvPr>
        </p:nvSpPr>
        <p:spPr/>
        <p:txBody>
          <a:bodyPr/>
          <a:lstStyle/>
          <a:p>
            <a:pPr>
              <a:defRPr/>
            </a:pPr>
            <a:fld id="{7EFF6740-B92C-453A-A07A-EE6936DE5F7C}" type="slidenum">
              <a:rPr lang="en-US" smtClean="0"/>
              <a:pPr>
                <a:defRPr/>
              </a:pPr>
              <a:t>37</a:t>
            </a:fld>
            <a:endParaRPr lang="en-US"/>
          </a:p>
        </p:txBody>
      </p:sp>
      <p:sp>
        <p:nvSpPr>
          <p:cNvPr id="5" name="TextBox 4"/>
          <p:cNvSpPr txBox="1"/>
          <p:nvPr/>
        </p:nvSpPr>
        <p:spPr>
          <a:xfrm>
            <a:off x="304800" y="6428821"/>
            <a:ext cx="7276590" cy="338554"/>
          </a:xfrm>
          <a:prstGeom prst="rect">
            <a:avLst/>
          </a:prstGeom>
          <a:noFill/>
        </p:spPr>
        <p:txBody>
          <a:bodyPr wrap="square" rtlCol="0">
            <a:spAutoFit/>
          </a:bodyPr>
          <a:lstStyle/>
          <a:p>
            <a:r>
              <a:rPr lang="en-US" sz="1600" dirty="0" smtClean="0">
                <a:solidFill>
                  <a:schemeClr val="bg1"/>
                </a:solidFill>
              </a:rPr>
              <a:t>http://groups.physics.umn.edu/physed/Research/MNModel/FCI.html</a:t>
            </a:r>
            <a:endParaRPr lang="en-US" sz="1600" dirty="0">
              <a:solidFill>
                <a:schemeClr val="bg1"/>
              </a:solidFill>
            </a:endParaRPr>
          </a:p>
        </p:txBody>
      </p:sp>
    </p:spTree>
    <p:extLst>
      <p:ext uri="{BB962C8B-B14F-4D97-AF65-F5344CB8AC3E}">
        <p14:creationId xmlns:p14="http://schemas.microsoft.com/office/powerpoint/2010/main" val="969007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7EFF6740-B92C-453A-A07A-EE6936DE5F7C}" type="slidenum">
              <a:rPr lang="en-US" smtClean="0"/>
              <a:pPr>
                <a:defRPr/>
              </a:pPr>
              <a:t>38</a:t>
            </a:fld>
            <a:endParaRPr lang="en-US"/>
          </a:p>
        </p:txBody>
      </p:sp>
      <p:sp>
        <p:nvSpPr>
          <p:cNvPr id="65539" name="Rectangle 2"/>
          <p:cNvSpPr>
            <a:spLocks noGrp="1" noChangeArrowheads="1"/>
          </p:cNvSpPr>
          <p:nvPr>
            <p:ph type="title"/>
          </p:nvPr>
        </p:nvSpPr>
        <p:spPr/>
        <p:txBody>
          <a:bodyPr>
            <a:normAutofit/>
          </a:bodyPr>
          <a:lstStyle/>
          <a:p>
            <a:pPr eaLnBrk="1" hangingPunct="1"/>
            <a:r>
              <a:rPr lang="en-US" sz="3600" smtClean="0"/>
              <a:t>Physics (Mechanics) Concepts:</a:t>
            </a:r>
            <a:br>
              <a:rPr lang="en-US" sz="3600" smtClean="0"/>
            </a:br>
            <a:r>
              <a:rPr lang="en-US" sz="3600" smtClean="0"/>
              <a:t>The Force Concept Inventory (FCI)</a:t>
            </a:r>
          </a:p>
        </p:txBody>
      </p:sp>
      <p:sp>
        <p:nvSpPr>
          <p:cNvPr id="65540" name="Rectangle 3"/>
          <p:cNvSpPr>
            <a:spLocks noGrp="1" noChangeArrowheads="1"/>
          </p:cNvSpPr>
          <p:nvPr>
            <p:ph idx="1"/>
          </p:nvPr>
        </p:nvSpPr>
        <p:spPr>
          <a:xfrm>
            <a:off x="457200" y="2209800"/>
            <a:ext cx="8229600" cy="4038600"/>
          </a:xfrm>
        </p:spPr>
        <p:txBody>
          <a:bodyPr>
            <a:normAutofit/>
          </a:bodyPr>
          <a:lstStyle/>
          <a:p>
            <a:pPr eaLnBrk="1" hangingPunct="1">
              <a:lnSpc>
                <a:spcPct val="90000"/>
              </a:lnSpc>
            </a:pPr>
            <a:r>
              <a:rPr lang="en-US" sz="2400" dirty="0" smtClean="0"/>
              <a:t>A 30 item multiple choice test to probe student's understanding of basic concepts in mechanics.</a:t>
            </a:r>
          </a:p>
          <a:p>
            <a:pPr eaLnBrk="1" hangingPunct="1">
              <a:lnSpc>
                <a:spcPct val="90000"/>
              </a:lnSpc>
            </a:pPr>
            <a:r>
              <a:rPr lang="en-US" sz="2400" dirty="0" smtClean="0"/>
              <a:t>The choice of topics is based on careful thought about what the fundamental issues and concepts are in Newtonian dynamics.</a:t>
            </a:r>
          </a:p>
          <a:p>
            <a:pPr eaLnBrk="1" hangingPunct="1">
              <a:lnSpc>
                <a:spcPct val="90000"/>
              </a:lnSpc>
            </a:pPr>
            <a:r>
              <a:rPr lang="en-US" sz="2400" dirty="0" smtClean="0"/>
              <a:t>Uses common speech rather than cueing specific physics principles. </a:t>
            </a:r>
          </a:p>
          <a:p>
            <a:pPr eaLnBrk="1" hangingPunct="1">
              <a:lnSpc>
                <a:spcPct val="90000"/>
              </a:lnSpc>
            </a:pPr>
            <a:r>
              <a:rPr lang="en-US" sz="2400" dirty="0" smtClean="0"/>
              <a:t>The distractors (wrong answers) are </a:t>
            </a:r>
            <a:br>
              <a:rPr lang="en-US" sz="2400" dirty="0" smtClean="0"/>
            </a:br>
            <a:r>
              <a:rPr lang="en-US" sz="2400" dirty="0" smtClean="0"/>
              <a:t>based on students' common inferences.</a:t>
            </a:r>
          </a:p>
        </p:txBody>
      </p:sp>
    </p:spTree>
    <p:custDataLst>
      <p:tags r:id="rId1"/>
    </p:custDataLst>
    <p:extLst>
      <p:ext uri="{BB962C8B-B14F-4D97-AF65-F5344CB8AC3E}">
        <p14:creationId xmlns:p14="http://schemas.microsoft.com/office/powerpoint/2010/main" val="423723069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Informal Cooperative Learning Groups</a:t>
            </a:r>
            <a:endParaRPr lang="en-US" dirty="0"/>
          </a:p>
        </p:txBody>
      </p:sp>
      <p:sp>
        <p:nvSpPr>
          <p:cNvPr id="7" name="Content Placeholder 6"/>
          <p:cNvSpPr>
            <a:spLocks noGrp="1"/>
          </p:cNvSpPr>
          <p:nvPr>
            <p:ph idx="1"/>
          </p:nvPr>
        </p:nvSpPr>
        <p:spPr/>
        <p:txBody>
          <a:bodyPr>
            <a:normAutofit lnSpcReduction="10000"/>
          </a:bodyPr>
          <a:lstStyle/>
          <a:p>
            <a:pPr eaLnBrk="0" fontAlgn="base" hangingPunct="0">
              <a:lnSpc>
                <a:spcPct val="100000"/>
              </a:lnSpc>
              <a:spcBef>
                <a:spcPct val="0"/>
              </a:spcBef>
              <a:spcAft>
                <a:spcPts val="600"/>
              </a:spcAft>
              <a:tabLst>
                <a:tab pos="4122738" algn="ctr"/>
              </a:tabLst>
            </a:pPr>
            <a:r>
              <a:rPr lang="en-US" dirty="0">
                <a:solidFill>
                  <a:srgbClr val="000000"/>
                </a:solidFill>
              </a:rPr>
              <a:t>Can be used at any time</a:t>
            </a:r>
          </a:p>
          <a:p>
            <a:pPr eaLnBrk="0" fontAlgn="base" hangingPunct="0">
              <a:lnSpc>
                <a:spcPct val="100000"/>
              </a:lnSpc>
              <a:spcBef>
                <a:spcPct val="0"/>
              </a:spcBef>
              <a:spcAft>
                <a:spcPts val="600"/>
              </a:spcAft>
              <a:tabLst>
                <a:tab pos="4122738" algn="ctr"/>
              </a:tabLst>
            </a:pPr>
            <a:r>
              <a:rPr lang="en-US" dirty="0">
                <a:solidFill>
                  <a:srgbClr val="000000"/>
                </a:solidFill>
              </a:rPr>
              <a:t>Can be short term and ad hoc</a:t>
            </a:r>
          </a:p>
          <a:p>
            <a:pPr eaLnBrk="0" fontAlgn="base" hangingPunct="0">
              <a:lnSpc>
                <a:spcPct val="100000"/>
              </a:lnSpc>
              <a:spcBef>
                <a:spcPct val="0"/>
              </a:spcBef>
              <a:spcAft>
                <a:spcPts val="600"/>
              </a:spcAft>
              <a:tabLst>
                <a:tab pos="4122738" algn="ctr"/>
              </a:tabLst>
            </a:pPr>
            <a:r>
              <a:rPr lang="en-US" dirty="0">
                <a:solidFill>
                  <a:srgbClr val="000000"/>
                </a:solidFill>
              </a:rPr>
              <a:t>May be used to break up a long lecture</a:t>
            </a:r>
          </a:p>
          <a:p>
            <a:pPr eaLnBrk="0" fontAlgn="base" hangingPunct="0">
              <a:lnSpc>
                <a:spcPct val="100000"/>
              </a:lnSpc>
              <a:spcBef>
                <a:spcPct val="0"/>
              </a:spcBef>
              <a:spcAft>
                <a:spcPts val="600"/>
              </a:spcAft>
              <a:tabLst>
                <a:tab pos="4122738" algn="ctr"/>
              </a:tabLst>
            </a:pPr>
            <a:r>
              <a:rPr lang="en-US" b="1" dirty="0">
                <a:solidFill>
                  <a:srgbClr val="000000"/>
                </a:solidFill>
              </a:rPr>
              <a:t>Provides an opportunity for students to process material  they have been listening to (Cognitive Rehearsal)</a:t>
            </a:r>
          </a:p>
          <a:p>
            <a:pPr eaLnBrk="0" fontAlgn="base" hangingPunct="0">
              <a:lnSpc>
                <a:spcPct val="100000"/>
              </a:lnSpc>
              <a:spcBef>
                <a:spcPct val="0"/>
              </a:spcBef>
              <a:spcAft>
                <a:spcPts val="600"/>
              </a:spcAft>
              <a:tabLst>
                <a:tab pos="4122738" algn="ctr"/>
              </a:tabLst>
            </a:pPr>
            <a:r>
              <a:rPr lang="en-US" dirty="0">
                <a:solidFill>
                  <a:srgbClr val="000000"/>
                </a:solidFill>
              </a:rPr>
              <a:t>Are especially effective in large lectures</a:t>
            </a:r>
          </a:p>
          <a:p>
            <a:pPr eaLnBrk="0" fontAlgn="base" hangingPunct="0">
              <a:lnSpc>
                <a:spcPct val="100000"/>
              </a:lnSpc>
              <a:spcBef>
                <a:spcPct val="0"/>
              </a:spcBef>
              <a:spcAft>
                <a:spcPts val="600"/>
              </a:spcAft>
              <a:tabLst>
                <a:tab pos="4122738" algn="ctr"/>
              </a:tabLst>
            </a:pPr>
            <a:r>
              <a:rPr lang="en-US" dirty="0">
                <a:solidFill>
                  <a:srgbClr val="000000"/>
                </a:solidFill>
              </a:rPr>
              <a:t>Include "book ends" procedure</a:t>
            </a:r>
          </a:p>
          <a:p>
            <a:pPr eaLnBrk="0" fontAlgn="base" hangingPunct="0">
              <a:lnSpc>
                <a:spcPct val="100000"/>
              </a:lnSpc>
              <a:spcBef>
                <a:spcPct val="0"/>
              </a:spcBef>
              <a:spcAft>
                <a:spcPts val="600"/>
              </a:spcAft>
              <a:tabLst>
                <a:tab pos="4122738" algn="ctr"/>
              </a:tabLst>
            </a:pPr>
            <a:r>
              <a:rPr lang="en-US" dirty="0">
                <a:solidFill>
                  <a:srgbClr val="000000"/>
                </a:solidFill>
              </a:rPr>
              <a:t>Are not as effective as Formal Cooperative Learning or Cooperative Base Groups</a:t>
            </a:r>
          </a:p>
          <a:p>
            <a:pPr>
              <a:lnSpc>
                <a:spcPct val="100000"/>
              </a:lnSpc>
              <a:spcAft>
                <a:spcPts val="600"/>
              </a:spcAft>
            </a:pPr>
            <a:endParaRPr lang="en-US" dirty="0"/>
          </a:p>
        </p:txBody>
      </p:sp>
      <p:sp>
        <p:nvSpPr>
          <p:cNvPr id="5" name="Slide Number Placeholder 4"/>
          <p:cNvSpPr>
            <a:spLocks noGrp="1"/>
          </p:cNvSpPr>
          <p:nvPr>
            <p:ph type="sldNum" sz="quarter" idx="4"/>
          </p:nvPr>
        </p:nvSpPr>
        <p:spPr/>
        <p:txBody>
          <a:bodyPr/>
          <a:lstStyle/>
          <a:p>
            <a:pPr>
              <a:defRPr/>
            </a:pPr>
            <a:fld id="{7EFF6740-B92C-453A-A07A-EE6936DE5F7C}" type="slidenum">
              <a:rPr lang="en-US" smtClean="0"/>
              <a:pPr>
                <a:defRPr/>
              </a:pPr>
              <a:t>39</a:t>
            </a:fld>
            <a:endParaRPr lang="en-US"/>
          </a:p>
        </p:txBody>
      </p:sp>
    </p:spTree>
    <p:custDataLst>
      <p:tags r:id="rId1"/>
    </p:custDataLst>
    <p:extLst>
      <p:ext uri="{BB962C8B-B14F-4D97-AF65-F5344CB8AC3E}">
        <p14:creationId xmlns:p14="http://schemas.microsoft.com/office/powerpoint/2010/main" val="114145356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normAutofit/>
          </a:bodyPr>
          <a:lstStyle/>
          <a:p>
            <a:r>
              <a:rPr lang="en-US" dirty="0" smtClean="0"/>
              <a:t>Workshop </a:t>
            </a:r>
            <a:r>
              <a:rPr lang="en-US" dirty="0"/>
              <a:t>Objectives</a:t>
            </a:r>
            <a:endParaRPr lang="en-US" sz="4000" dirty="0"/>
          </a:p>
        </p:txBody>
      </p:sp>
      <p:sp>
        <p:nvSpPr>
          <p:cNvPr id="334851" name="Rectangle 3"/>
          <p:cNvSpPr>
            <a:spLocks noGrp="1" noChangeArrowheads="1"/>
          </p:cNvSpPr>
          <p:nvPr>
            <p:ph idx="1"/>
          </p:nvPr>
        </p:nvSpPr>
        <p:spPr/>
        <p:txBody>
          <a:bodyPr>
            <a:normAutofit fontScale="92500" lnSpcReduction="20000"/>
          </a:bodyPr>
          <a:lstStyle/>
          <a:p>
            <a:pPr>
              <a:lnSpc>
                <a:spcPct val="110000"/>
              </a:lnSpc>
            </a:pPr>
            <a:r>
              <a:rPr lang="en-US" sz="2800" dirty="0"/>
              <a:t>Participants will be able </a:t>
            </a:r>
            <a:r>
              <a:rPr lang="en-US" sz="2800" dirty="0" smtClean="0"/>
              <a:t>to:</a:t>
            </a:r>
            <a:endParaRPr lang="en-US" sz="2800" dirty="0"/>
          </a:p>
          <a:p>
            <a:pPr lvl="1">
              <a:lnSpc>
                <a:spcPct val="110000"/>
              </a:lnSpc>
            </a:pPr>
            <a:r>
              <a:rPr lang="en-US" sz="2400" dirty="0"/>
              <a:t>Describe </a:t>
            </a:r>
            <a:r>
              <a:rPr lang="en-US" sz="2400" dirty="0" smtClean="0"/>
              <a:t>key features </a:t>
            </a:r>
            <a:r>
              <a:rPr lang="en-US" sz="2400" dirty="0"/>
              <a:t>of </a:t>
            </a:r>
            <a:r>
              <a:rPr lang="en-US" sz="2400" dirty="0" smtClean="0"/>
              <a:t>evidence-based instruction and effective, interactive strategies for facilitating learning</a:t>
            </a:r>
          </a:p>
          <a:p>
            <a:pPr lvl="1">
              <a:lnSpc>
                <a:spcPct val="110000"/>
              </a:lnSpc>
            </a:pPr>
            <a:r>
              <a:rPr lang="en-US" sz="2400" dirty="0" smtClean="0"/>
              <a:t>Summarize key elements of Course Design Foundations</a:t>
            </a:r>
          </a:p>
          <a:p>
            <a:pPr lvl="2">
              <a:lnSpc>
                <a:spcPct val="110000"/>
              </a:lnSpc>
            </a:pPr>
            <a:r>
              <a:rPr lang="en-US" sz="2000" i="1" dirty="0" smtClean="0"/>
              <a:t>How Learning Works </a:t>
            </a:r>
            <a:r>
              <a:rPr lang="en-US" sz="2000" dirty="0" smtClean="0"/>
              <a:t>and </a:t>
            </a:r>
            <a:r>
              <a:rPr lang="en-US" sz="2000" i="1" dirty="0" smtClean="0"/>
              <a:t>How People Learn (HPL)</a:t>
            </a:r>
            <a:endParaRPr lang="en-US" sz="2000" dirty="0" smtClean="0"/>
          </a:p>
          <a:p>
            <a:pPr lvl="2">
              <a:lnSpc>
                <a:spcPct val="110000"/>
              </a:lnSpc>
            </a:pPr>
            <a:r>
              <a:rPr lang="en-US" sz="2000" i="1" dirty="0" smtClean="0">
                <a:solidFill>
                  <a:srgbClr val="000000"/>
                </a:solidFill>
              </a:rPr>
              <a:t>Understanding by Design </a:t>
            </a:r>
            <a:r>
              <a:rPr lang="en-US" sz="2000" dirty="0" smtClean="0">
                <a:solidFill>
                  <a:srgbClr val="000000"/>
                </a:solidFill>
              </a:rPr>
              <a:t>(</a:t>
            </a:r>
            <a:r>
              <a:rPr lang="en-US" sz="2000" dirty="0" err="1" smtClean="0">
                <a:solidFill>
                  <a:srgbClr val="000000"/>
                </a:solidFill>
              </a:rPr>
              <a:t>UbD</a:t>
            </a:r>
            <a:r>
              <a:rPr lang="en-US" sz="2000" dirty="0" smtClean="0">
                <a:solidFill>
                  <a:srgbClr val="000000"/>
                </a:solidFill>
              </a:rPr>
              <a:t>) process – Content (outcomes) – Assessment – Pedagogy</a:t>
            </a:r>
          </a:p>
          <a:p>
            <a:pPr lvl="1">
              <a:lnSpc>
                <a:spcPct val="110000"/>
              </a:lnSpc>
            </a:pPr>
            <a:r>
              <a:rPr lang="en-US" sz="2400" dirty="0" smtClean="0">
                <a:solidFill>
                  <a:srgbClr val="000000"/>
                </a:solidFill>
              </a:rPr>
              <a:t>Explain key features of and instructor’s role for Pedagogies of Engagement – Cooperative Learning and </a:t>
            </a:r>
            <a:r>
              <a:rPr lang="en-US" dirty="0" smtClean="0">
                <a:solidFill>
                  <a:srgbClr val="000000"/>
                </a:solidFill>
              </a:rPr>
              <a:t>Problem</a:t>
            </a:r>
            <a:r>
              <a:rPr lang="en-US" sz="2400" dirty="0" smtClean="0">
                <a:solidFill>
                  <a:srgbClr val="000000"/>
                </a:solidFill>
              </a:rPr>
              <a:t>-Based learning</a:t>
            </a:r>
            <a:endParaRPr lang="en-US" sz="2400" dirty="0">
              <a:solidFill>
                <a:srgbClr val="000000"/>
              </a:solidFill>
            </a:endParaRPr>
          </a:p>
          <a:p>
            <a:pPr lvl="1">
              <a:lnSpc>
                <a:spcPct val="110000"/>
              </a:lnSpc>
            </a:pPr>
            <a:r>
              <a:rPr lang="en-US" sz="2400" dirty="0" smtClean="0">
                <a:solidFill>
                  <a:srgbClr val="000000"/>
                </a:solidFill>
              </a:rPr>
              <a:t>Identify </a:t>
            </a:r>
            <a:r>
              <a:rPr lang="en-US" sz="2400" dirty="0">
                <a:solidFill>
                  <a:srgbClr val="000000"/>
                </a:solidFill>
              </a:rPr>
              <a:t>connections between cooperative learning and desired outcomes of courses and programs</a:t>
            </a:r>
          </a:p>
          <a:p>
            <a:pPr>
              <a:lnSpc>
                <a:spcPct val="110000"/>
              </a:lnSpc>
            </a:pPr>
            <a:r>
              <a:rPr lang="en-US" sz="2800" dirty="0"/>
              <a:t>Participants will begin applying key elements to the design on a course, class session or learning </a:t>
            </a:r>
            <a:r>
              <a:rPr lang="en-US" sz="2800" dirty="0" smtClean="0"/>
              <a:t>module</a:t>
            </a:r>
            <a:endParaRPr lang="en-US" sz="2800" dirty="0"/>
          </a:p>
        </p:txBody>
      </p:sp>
      <p:sp>
        <p:nvSpPr>
          <p:cNvPr id="12" name="Slide Number Placeholder 11"/>
          <p:cNvSpPr>
            <a:spLocks noGrp="1"/>
          </p:cNvSpPr>
          <p:nvPr>
            <p:ph type="sldNum" sz="quarter" idx="4"/>
          </p:nvPr>
        </p:nvSpPr>
        <p:spPr/>
        <p:txBody>
          <a:bodyPr/>
          <a:lstStyle/>
          <a:p>
            <a:pPr>
              <a:defRPr/>
            </a:pPr>
            <a:fld id="{7EFF6740-B92C-453A-A07A-EE6936DE5F7C}" type="slidenum">
              <a:rPr lang="en-US" smtClean="0"/>
              <a:pPr>
                <a:defRPr/>
              </a:pPr>
              <a:t>4</a:t>
            </a:fld>
            <a:endParaRPr lang="en-US"/>
          </a:p>
        </p:txBody>
      </p:sp>
    </p:spTree>
    <p:extLst>
      <p:ext uri="{BB962C8B-B14F-4D97-AF65-F5344CB8AC3E}">
        <p14:creationId xmlns:p14="http://schemas.microsoft.com/office/powerpoint/2010/main" val="714856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4953000" y="381000"/>
            <a:ext cx="3814763" cy="5807075"/>
          </a:xfrm>
          <a:prstGeom prst="rect">
            <a:avLst/>
          </a:prstGeom>
          <a:noFill/>
          <a:ln w="9525">
            <a:noFill/>
            <a:miter lim="800000"/>
            <a:headEnd/>
            <a:tailEnd/>
          </a:ln>
        </p:spPr>
        <p:txBody>
          <a:bodyPr lIns="0" tIns="0" rIns="0" bIns="0"/>
          <a:lstStyle/>
          <a:p>
            <a:pPr algn="ctr" eaLnBrk="0" fontAlgn="base" hangingPunct="0">
              <a:spcBef>
                <a:spcPct val="0"/>
              </a:spcBef>
              <a:spcAft>
                <a:spcPct val="0"/>
              </a:spcAft>
            </a:pPr>
            <a:r>
              <a:rPr lang="en-US" sz="2600" b="1" i="1">
                <a:solidFill>
                  <a:srgbClr val="000000"/>
                </a:solidFill>
              </a:rPr>
              <a:t>Strategies for Energizing Large Classes: From Small Groups to</a:t>
            </a:r>
          </a:p>
          <a:p>
            <a:pPr algn="ctr" eaLnBrk="0" fontAlgn="base" hangingPunct="0">
              <a:spcBef>
                <a:spcPct val="0"/>
              </a:spcBef>
              <a:spcAft>
                <a:spcPct val="0"/>
              </a:spcAft>
            </a:pPr>
            <a:r>
              <a:rPr lang="en-US" sz="2600" b="1" i="1">
                <a:solidFill>
                  <a:srgbClr val="000000"/>
                </a:solidFill>
              </a:rPr>
              <a:t>Learning Communities:</a:t>
            </a:r>
          </a:p>
          <a:p>
            <a:pPr algn="ctr" eaLnBrk="0" fontAlgn="base" hangingPunct="0">
              <a:spcBef>
                <a:spcPct val="0"/>
              </a:spcBef>
              <a:spcAft>
                <a:spcPct val="0"/>
              </a:spcAft>
            </a:pPr>
            <a:endParaRPr lang="en-US" sz="2600">
              <a:solidFill>
                <a:srgbClr val="000000"/>
              </a:solidFill>
            </a:endParaRPr>
          </a:p>
          <a:p>
            <a:pPr algn="ctr" eaLnBrk="0" fontAlgn="base" hangingPunct="0">
              <a:spcBef>
                <a:spcPct val="0"/>
              </a:spcBef>
              <a:spcAft>
                <a:spcPct val="0"/>
              </a:spcAft>
            </a:pPr>
            <a:r>
              <a:rPr lang="en-US" sz="2600">
                <a:solidFill>
                  <a:srgbClr val="000000"/>
                </a:solidFill>
              </a:rPr>
              <a:t>Jean MacGregor,</a:t>
            </a:r>
          </a:p>
          <a:p>
            <a:pPr algn="ctr" eaLnBrk="0" fontAlgn="base" hangingPunct="0">
              <a:spcBef>
                <a:spcPct val="0"/>
              </a:spcBef>
              <a:spcAft>
                <a:spcPct val="0"/>
              </a:spcAft>
            </a:pPr>
            <a:r>
              <a:rPr lang="en-US" sz="2600">
                <a:solidFill>
                  <a:srgbClr val="000000"/>
                </a:solidFill>
              </a:rPr>
              <a:t>James Cooper,</a:t>
            </a:r>
          </a:p>
          <a:p>
            <a:pPr algn="ctr" eaLnBrk="0" fontAlgn="base" hangingPunct="0">
              <a:spcBef>
                <a:spcPct val="0"/>
              </a:spcBef>
              <a:spcAft>
                <a:spcPct val="0"/>
              </a:spcAft>
            </a:pPr>
            <a:r>
              <a:rPr lang="en-US" sz="2600">
                <a:solidFill>
                  <a:srgbClr val="000000"/>
                </a:solidFill>
              </a:rPr>
              <a:t>Karl Smith,</a:t>
            </a:r>
          </a:p>
          <a:p>
            <a:pPr algn="ctr" eaLnBrk="0" fontAlgn="base" hangingPunct="0">
              <a:spcBef>
                <a:spcPct val="0"/>
              </a:spcBef>
              <a:spcAft>
                <a:spcPct val="0"/>
              </a:spcAft>
            </a:pPr>
            <a:r>
              <a:rPr lang="en-US" sz="2600">
                <a:solidFill>
                  <a:srgbClr val="000000"/>
                </a:solidFill>
              </a:rPr>
              <a:t>Pamela Robinson</a:t>
            </a:r>
          </a:p>
          <a:p>
            <a:pPr algn="ctr" eaLnBrk="0" fontAlgn="base" hangingPunct="0">
              <a:spcBef>
                <a:spcPct val="0"/>
              </a:spcBef>
              <a:spcAft>
                <a:spcPct val="0"/>
              </a:spcAft>
            </a:pPr>
            <a:endParaRPr lang="en-US" sz="2600">
              <a:solidFill>
                <a:srgbClr val="000000"/>
              </a:solidFill>
            </a:endParaRPr>
          </a:p>
          <a:p>
            <a:pPr algn="ctr" eaLnBrk="0" fontAlgn="base" hangingPunct="0">
              <a:spcBef>
                <a:spcPct val="0"/>
              </a:spcBef>
              <a:spcAft>
                <a:spcPct val="0"/>
              </a:spcAft>
            </a:pPr>
            <a:r>
              <a:rPr lang="en-US" sz="2600" i="1">
                <a:solidFill>
                  <a:srgbClr val="000000"/>
                </a:solidFill>
              </a:rPr>
              <a:t>New Directions for Teaching and Learning</a:t>
            </a:r>
            <a:r>
              <a:rPr lang="en-US" sz="2600">
                <a:solidFill>
                  <a:srgbClr val="000000"/>
                </a:solidFill>
              </a:rPr>
              <a:t>, No. </a:t>
            </a:r>
            <a:r>
              <a:rPr lang="en-US" sz="2600" i="1">
                <a:solidFill>
                  <a:srgbClr val="000000"/>
                </a:solidFill>
              </a:rPr>
              <a:t>81</a:t>
            </a:r>
            <a:r>
              <a:rPr lang="en-US" sz="2600">
                <a:solidFill>
                  <a:srgbClr val="000000"/>
                </a:solidFill>
              </a:rPr>
              <a:t>, 2000.</a:t>
            </a:r>
          </a:p>
          <a:p>
            <a:pPr algn="ctr" eaLnBrk="0" fontAlgn="base" hangingPunct="0">
              <a:spcBef>
                <a:spcPct val="0"/>
              </a:spcBef>
              <a:spcAft>
                <a:spcPct val="0"/>
              </a:spcAft>
            </a:pPr>
            <a:r>
              <a:rPr lang="en-US" sz="2600">
                <a:solidFill>
                  <a:srgbClr val="000000"/>
                </a:solidFill>
              </a:rPr>
              <a:t>Jossey- Bass</a:t>
            </a:r>
          </a:p>
        </p:txBody>
      </p:sp>
      <p:pic>
        <p:nvPicPr>
          <p:cNvPr id="67587" name="Picture 3"/>
          <p:cNvPicPr>
            <a:picLocks noChangeArrowheads="1"/>
          </p:cNvPicPr>
          <p:nvPr/>
        </p:nvPicPr>
        <p:blipFill>
          <a:blip r:embed="rId4" cstate="print"/>
          <a:srcRect/>
          <a:stretch>
            <a:fillRect/>
          </a:stretch>
        </p:blipFill>
        <p:spPr bwMode="auto">
          <a:xfrm>
            <a:off x="457200" y="129638"/>
            <a:ext cx="4114800" cy="6096000"/>
          </a:xfrm>
          <a:prstGeom prst="rect">
            <a:avLst/>
          </a:prstGeom>
          <a:solidFill>
            <a:srgbClr val="FFFFFF"/>
          </a:solidFill>
          <a:ln w="9525">
            <a:noFill/>
            <a:miter lim="800000"/>
            <a:headEnd/>
            <a:tailEnd/>
          </a:ln>
        </p:spPr>
      </p:pic>
      <p:sp>
        <p:nvSpPr>
          <p:cNvPr id="5" name="Slide Number Placeholder 4"/>
          <p:cNvSpPr>
            <a:spLocks noGrp="1"/>
          </p:cNvSpPr>
          <p:nvPr>
            <p:ph type="sldNum" sz="quarter" idx="4"/>
          </p:nvPr>
        </p:nvSpPr>
        <p:spPr/>
        <p:txBody>
          <a:bodyPr/>
          <a:lstStyle/>
          <a:p>
            <a:pPr>
              <a:defRPr/>
            </a:pPr>
            <a:fld id="{7EFF6740-B92C-453A-A07A-EE6936DE5F7C}" type="slidenum">
              <a:rPr lang="en-US" smtClean="0"/>
              <a:pPr>
                <a:defRPr/>
              </a:pPr>
              <a:t>40</a:t>
            </a:fld>
            <a:endParaRPr lang="en-US"/>
          </a:p>
        </p:txBody>
      </p:sp>
    </p:spTree>
    <p:custDataLst>
      <p:tags r:id="rId1"/>
    </p:custDataLst>
    <p:extLst>
      <p:ext uri="{BB962C8B-B14F-4D97-AF65-F5344CB8AC3E}">
        <p14:creationId xmlns:p14="http://schemas.microsoft.com/office/powerpoint/2010/main" val="119698728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3460" name="Picture 4"/>
          <p:cNvPicPr>
            <a:picLocks noChangeAspect="1" noChangeArrowheads="1"/>
          </p:cNvPicPr>
          <p:nvPr/>
        </p:nvPicPr>
        <p:blipFill rotWithShape="1">
          <a:blip r:embed="rId3" cstate="print"/>
          <a:srcRect l="16771" t="29716" r="55078" b="14814"/>
          <a:stretch/>
        </p:blipFill>
        <p:spPr bwMode="auto">
          <a:xfrm>
            <a:off x="149087" y="420757"/>
            <a:ext cx="4419600" cy="5867400"/>
          </a:xfrm>
          <a:prstGeom prst="rect">
            <a:avLst/>
          </a:prstGeom>
          <a:noFill/>
          <a:ln w="9525">
            <a:noFill/>
            <a:miter lim="800000"/>
            <a:headEnd/>
            <a:tailEnd/>
          </a:ln>
        </p:spPr>
      </p:pic>
      <p:pic>
        <p:nvPicPr>
          <p:cNvPr id="5" name="Picture 4"/>
          <p:cNvPicPr>
            <a:picLocks noChangeAspect="1" noChangeArrowheads="1"/>
          </p:cNvPicPr>
          <p:nvPr/>
        </p:nvPicPr>
        <p:blipFill rotWithShape="1">
          <a:blip r:embed="rId3" cstate="print"/>
          <a:srcRect l="55817" t="26822" r="16032" b="17708"/>
          <a:stretch/>
        </p:blipFill>
        <p:spPr bwMode="auto">
          <a:xfrm>
            <a:off x="4572000" y="308113"/>
            <a:ext cx="4419600" cy="6013174"/>
          </a:xfrm>
          <a:prstGeom prst="rect">
            <a:avLst/>
          </a:prstGeom>
          <a:noFill/>
          <a:ln w="9525">
            <a:noFill/>
            <a:miter lim="800000"/>
            <a:headEnd/>
            <a:tailEnd/>
          </a:ln>
        </p:spPr>
      </p:pic>
      <p:sp>
        <p:nvSpPr>
          <p:cNvPr id="8" name="Slide Number Placeholder 7"/>
          <p:cNvSpPr>
            <a:spLocks noGrp="1"/>
          </p:cNvSpPr>
          <p:nvPr>
            <p:ph type="sldNum" sz="quarter" idx="4"/>
          </p:nvPr>
        </p:nvSpPr>
        <p:spPr/>
        <p:txBody>
          <a:bodyPr/>
          <a:lstStyle/>
          <a:p>
            <a:pPr>
              <a:defRPr/>
            </a:pPr>
            <a:fld id="{7EFF6740-B92C-453A-A07A-EE6936DE5F7C}" type="slidenum">
              <a:rPr lang="en-US" smtClean="0"/>
              <a:pPr>
                <a:defRPr/>
              </a:pPr>
              <a:t>41</a:t>
            </a:fld>
            <a:endParaRPr lang="en-US"/>
          </a:p>
        </p:txBody>
      </p:sp>
      <p:sp>
        <p:nvSpPr>
          <p:cNvPr id="9" name="Rectangle 8"/>
          <p:cNvSpPr/>
          <p:nvPr/>
        </p:nvSpPr>
        <p:spPr>
          <a:xfrm>
            <a:off x="149087" y="6463983"/>
            <a:ext cx="3425490" cy="338554"/>
          </a:xfrm>
          <a:prstGeom prst="rect">
            <a:avLst/>
          </a:prstGeom>
        </p:spPr>
        <p:txBody>
          <a:bodyPr wrap="none">
            <a:spAutoFit/>
          </a:bodyPr>
          <a:lstStyle/>
          <a:p>
            <a:r>
              <a:rPr lang="en-US" sz="1600" dirty="0">
                <a:solidFill>
                  <a:schemeClr val="bg1"/>
                </a:solidFill>
              </a:rPr>
              <a:t>http://personal.cege.umn.edu/~smith/</a:t>
            </a:r>
          </a:p>
        </p:txBody>
      </p:sp>
    </p:spTree>
    <p:extLst>
      <p:ext uri="{BB962C8B-B14F-4D97-AF65-F5344CB8AC3E}">
        <p14:creationId xmlns:p14="http://schemas.microsoft.com/office/powerpoint/2010/main" val="271469009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dirty="0" smtClean="0"/>
              <a:t>Session Summary (Minute Paper)</a:t>
            </a:r>
          </a:p>
        </p:txBody>
      </p:sp>
      <p:sp>
        <p:nvSpPr>
          <p:cNvPr id="60419" name="Rectangle 3"/>
          <p:cNvSpPr>
            <a:spLocks noGrp="1" noChangeArrowheads="1"/>
          </p:cNvSpPr>
          <p:nvPr>
            <p:ph idx="1"/>
          </p:nvPr>
        </p:nvSpPr>
        <p:spPr/>
        <p:txBody>
          <a:bodyPr rtlCol="0">
            <a:normAutofit/>
          </a:bodyPr>
          <a:lstStyle/>
          <a:p>
            <a:pPr marL="609600" indent="-609600" fontAlgn="auto">
              <a:spcAft>
                <a:spcPts val="0"/>
              </a:spcAft>
              <a:buFont typeface="Wingdings" pitchFamily="2" charset="2"/>
              <a:buNone/>
              <a:defRPr/>
            </a:pPr>
            <a:r>
              <a:rPr lang="en-US" b="1" dirty="0"/>
              <a:t>Reflect on the session</a:t>
            </a:r>
          </a:p>
          <a:p>
            <a:pPr marL="609600" indent="-609600" fontAlgn="auto">
              <a:spcAft>
                <a:spcPts val="0"/>
              </a:spcAft>
              <a:buFont typeface="Arial"/>
              <a:buChar char="•"/>
              <a:defRPr/>
            </a:pPr>
            <a:endParaRPr lang="en-US" sz="1000" b="1" dirty="0"/>
          </a:p>
          <a:p>
            <a:pPr indent="-457200" fontAlgn="auto">
              <a:spcAft>
                <a:spcPts val="0"/>
              </a:spcAft>
              <a:buClr>
                <a:srgbClr val="996600"/>
              </a:buClr>
              <a:buSzPct val="100000"/>
              <a:buFont typeface="Wingdings" pitchFamily="2" charset="2"/>
              <a:buAutoNum type="arabicPeriod"/>
              <a:defRPr/>
            </a:pPr>
            <a:r>
              <a:rPr lang="en-US" sz="2800" dirty="0"/>
              <a:t>Most interesting, valuable, useful thing you learned.</a:t>
            </a:r>
          </a:p>
          <a:p>
            <a:pPr indent="-457200" fontAlgn="auto">
              <a:spcAft>
                <a:spcPts val="0"/>
              </a:spcAft>
              <a:buClr>
                <a:srgbClr val="996600"/>
              </a:buClr>
              <a:buSzPct val="100000"/>
              <a:buFont typeface="Wingdings" pitchFamily="2" charset="2"/>
              <a:buAutoNum type="arabicPeriod"/>
              <a:defRPr/>
            </a:pPr>
            <a:r>
              <a:rPr lang="en-US" sz="2800" dirty="0"/>
              <a:t>Things that helped you learn.</a:t>
            </a:r>
          </a:p>
          <a:p>
            <a:pPr indent="-457200" fontAlgn="auto">
              <a:spcAft>
                <a:spcPts val="0"/>
              </a:spcAft>
              <a:buClr>
                <a:srgbClr val="996600"/>
              </a:buClr>
              <a:buSzPct val="100000"/>
              <a:buFont typeface="Wingdings" pitchFamily="2" charset="2"/>
              <a:buAutoNum type="arabicPeriod"/>
              <a:defRPr/>
            </a:pPr>
            <a:r>
              <a:rPr lang="en-US" sz="2800" dirty="0"/>
              <a:t>Question, comments, suggestions.</a:t>
            </a:r>
          </a:p>
          <a:p>
            <a:pPr indent="-457200" fontAlgn="auto">
              <a:spcAft>
                <a:spcPts val="0"/>
              </a:spcAft>
              <a:buClr>
                <a:srgbClr val="996600"/>
              </a:buClr>
              <a:buSzPct val="100000"/>
              <a:buFont typeface="Wingdings" pitchFamily="2" charset="2"/>
              <a:buAutoNum type="arabicPeriod"/>
              <a:defRPr/>
            </a:pPr>
            <a:r>
              <a:rPr lang="en-US" sz="2800" dirty="0"/>
              <a:t>Pace: Too slow 1 </a:t>
            </a:r>
            <a:r>
              <a:rPr lang="en-US" sz="2800" dirty="0" smtClean="0"/>
              <a:t>2 3 4 5 </a:t>
            </a:r>
            <a:r>
              <a:rPr lang="en-US" sz="2800" dirty="0"/>
              <a:t>Too fast</a:t>
            </a:r>
          </a:p>
          <a:p>
            <a:pPr indent="-457200" fontAlgn="auto">
              <a:spcAft>
                <a:spcPts val="0"/>
              </a:spcAft>
              <a:buClr>
                <a:srgbClr val="996600"/>
              </a:buClr>
              <a:buSzPct val="100000"/>
              <a:buFont typeface="Wingdings" pitchFamily="2" charset="2"/>
              <a:buAutoNum type="arabicPeriod"/>
              <a:defRPr/>
            </a:pPr>
            <a:r>
              <a:rPr lang="en-US" sz="2800" dirty="0"/>
              <a:t>Relevance: Little 1 </a:t>
            </a:r>
            <a:r>
              <a:rPr lang="en-US" sz="2800" dirty="0" smtClean="0"/>
              <a:t>2 3 4 5 </a:t>
            </a:r>
            <a:r>
              <a:rPr lang="en-US" sz="2800" dirty="0"/>
              <a:t>Lots</a:t>
            </a:r>
          </a:p>
          <a:p>
            <a:pPr indent="-457200" fontAlgn="auto">
              <a:spcAft>
                <a:spcPts val="0"/>
              </a:spcAft>
              <a:buClr>
                <a:srgbClr val="996600"/>
              </a:buClr>
              <a:buSzPct val="100000"/>
              <a:buFont typeface="Wingdings" pitchFamily="2" charset="2"/>
              <a:buAutoNum type="arabicPeriod"/>
              <a:defRPr/>
            </a:pPr>
            <a:r>
              <a:rPr lang="en-US" sz="2800" dirty="0"/>
              <a:t>Instructional Format: Ugh 1 </a:t>
            </a:r>
            <a:r>
              <a:rPr lang="en-US" sz="2800" dirty="0" smtClean="0"/>
              <a:t>2 3 4 5 </a:t>
            </a:r>
            <a:r>
              <a:rPr lang="en-US" sz="2800" dirty="0"/>
              <a:t>Ah</a:t>
            </a:r>
          </a:p>
        </p:txBody>
      </p:sp>
      <p:sp>
        <p:nvSpPr>
          <p:cNvPr id="6" name="Slide Number Placeholder 5"/>
          <p:cNvSpPr>
            <a:spLocks noGrp="1"/>
          </p:cNvSpPr>
          <p:nvPr>
            <p:ph type="sldNum" sz="quarter" idx="4"/>
          </p:nvPr>
        </p:nvSpPr>
        <p:spPr/>
        <p:txBody>
          <a:bodyPr/>
          <a:lstStyle/>
          <a:p>
            <a:pPr>
              <a:defRPr/>
            </a:pPr>
            <a:fld id="{7EFF6740-B92C-453A-A07A-EE6936DE5F7C}" type="slidenum">
              <a:rPr lang="en-US" smtClean="0"/>
              <a:pPr>
                <a:defRPr/>
              </a:pPr>
              <a:t>42</a:t>
            </a:fld>
            <a:endParaRPr lang="en-US"/>
          </a:p>
        </p:txBody>
      </p:sp>
    </p:spTree>
    <p:extLst>
      <p:ext uri="{BB962C8B-B14F-4D97-AF65-F5344CB8AC3E}">
        <p14:creationId xmlns:p14="http://schemas.microsoft.com/office/powerpoint/2010/main" val="19118373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p:txBody>
          <a:bodyPr>
            <a:noAutofit/>
          </a:bodyPr>
          <a:lstStyle/>
          <a:p>
            <a:pPr eaLnBrk="1" hangingPunct="1"/>
            <a:r>
              <a:rPr lang="en-US" sz="4400" dirty="0" smtClean="0">
                <a:solidFill>
                  <a:srgbClr val="000000"/>
                </a:solidFill>
              </a:rPr>
              <a:t>Active Learning: Cooperation in the College Classroom</a:t>
            </a:r>
          </a:p>
        </p:txBody>
      </p:sp>
      <p:pic>
        <p:nvPicPr>
          <p:cNvPr id="68614" name="Picture 5" descr="Active_Learning-3"/>
          <p:cNvPicPr>
            <a:picLocks noGrp="1" noChangeAspect="1" noChangeArrowheads="1"/>
          </p:cNvPicPr>
          <p:nvPr>
            <p:ph idx="1"/>
          </p:nvPr>
        </p:nvPicPr>
        <p:blipFill>
          <a:blip r:embed="rId4" cstate="print"/>
          <a:stretch>
            <a:fillRect/>
          </a:stretch>
        </p:blipFill>
        <p:spPr>
          <a:xfrm>
            <a:off x="5562600" y="1981200"/>
            <a:ext cx="3124200" cy="4114800"/>
          </a:xfrm>
          <a:noFill/>
        </p:spPr>
      </p:pic>
      <p:sp>
        <p:nvSpPr>
          <p:cNvPr id="68612" name="Rectangle 3"/>
          <p:cNvSpPr>
            <a:spLocks noGrp="1" noChangeArrowheads="1"/>
          </p:cNvSpPr>
          <p:nvPr>
            <p:ph type="body" sz="half" idx="4294967295"/>
          </p:nvPr>
        </p:nvSpPr>
        <p:spPr>
          <a:xfrm>
            <a:off x="1295400" y="2057400"/>
            <a:ext cx="3810000" cy="3124200"/>
          </a:xfrm>
        </p:spPr>
        <p:txBody>
          <a:bodyPr/>
          <a:lstStyle/>
          <a:p>
            <a:pPr marL="457200" indent="-457200" eaLnBrk="1" hangingPunct="1">
              <a:buFont typeface="Wingdings" pitchFamily="2" charset="2"/>
              <a:buChar char="q"/>
            </a:pPr>
            <a:r>
              <a:rPr lang="en-US" sz="2800" b="1" dirty="0" smtClean="0">
                <a:solidFill>
                  <a:srgbClr val="000000"/>
                </a:solidFill>
              </a:rPr>
              <a:t>Informal</a:t>
            </a:r>
            <a:r>
              <a:rPr lang="en-US" sz="2800" dirty="0" smtClean="0">
                <a:solidFill>
                  <a:srgbClr val="000000"/>
                </a:solidFill>
              </a:rPr>
              <a:t> Cooperative Learning Groups</a:t>
            </a:r>
          </a:p>
          <a:p>
            <a:pPr marL="457200" indent="-457200" eaLnBrk="1" hangingPunct="1">
              <a:buFont typeface="Wingdings" pitchFamily="2" charset="2"/>
              <a:buChar char="q"/>
            </a:pPr>
            <a:r>
              <a:rPr lang="en-US" sz="2800" b="1" dirty="0" smtClean="0">
                <a:solidFill>
                  <a:srgbClr val="000000"/>
                </a:solidFill>
              </a:rPr>
              <a:t>Formal</a:t>
            </a:r>
            <a:r>
              <a:rPr lang="en-US" sz="2800" dirty="0" smtClean="0">
                <a:solidFill>
                  <a:srgbClr val="000000"/>
                </a:solidFill>
              </a:rPr>
              <a:t> Cooperative Learning Groups</a:t>
            </a:r>
          </a:p>
          <a:p>
            <a:pPr marL="457200" indent="-457200" eaLnBrk="1" hangingPunct="1">
              <a:buFont typeface="Wingdings" pitchFamily="2" charset="2"/>
              <a:buChar char="q"/>
            </a:pPr>
            <a:r>
              <a:rPr lang="en-US" sz="2800" dirty="0" smtClean="0">
                <a:solidFill>
                  <a:srgbClr val="000000"/>
                </a:solidFill>
              </a:rPr>
              <a:t>Cooperative </a:t>
            </a:r>
            <a:r>
              <a:rPr lang="en-US" sz="2800" b="1" dirty="0" smtClean="0">
                <a:solidFill>
                  <a:srgbClr val="000000"/>
                </a:solidFill>
              </a:rPr>
              <a:t>Base</a:t>
            </a:r>
            <a:r>
              <a:rPr lang="en-US" sz="2800" dirty="0" smtClean="0">
                <a:solidFill>
                  <a:srgbClr val="000000"/>
                </a:solidFill>
              </a:rPr>
              <a:t> Groups</a:t>
            </a:r>
          </a:p>
        </p:txBody>
      </p:sp>
      <p:sp>
        <p:nvSpPr>
          <p:cNvPr id="68615" name="AutoShape 6"/>
          <p:cNvSpPr>
            <a:spLocks noChangeArrowheads="1"/>
          </p:cNvSpPr>
          <p:nvPr/>
        </p:nvSpPr>
        <p:spPr bwMode="auto">
          <a:xfrm>
            <a:off x="368300" y="3111500"/>
            <a:ext cx="685800" cy="304800"/>
          </a:xfrm>
          <a:prstGeom prst="rightArrow">
            <a:avLst>
              <a:gd name="adj1" fmla="val 50000"/>
              <a:gd name="adj2" fmla="val 56250"/>
            </a:avLst>
          </a:prstGeom>
          <a:solidFill>
            <a:schemeClr val="accent1"/>
          </a:solidFill>
          <a:ln w="9525">
            <a:solidFill>
              <a:schemeClr val="tx1"/>
            </a:solidFill>
            <a:miter lim="800000"/>
            <a:headEnd/>
            <a:tailEnd/>
          </a:ln>
        </p:spPr>
        <p:txBody>
          <a:bodyPr wrap="none" anchor="ctr"/>
          <a:lstStyle/>
          <a:p>
            <a:pPr algn="ctr" eaLnBrk="0" fontAlgn="base" hangingPunct="0">
              <a:spcBef>
                <a:spcPct val="0"/>
              </a:spcBef>
              <a:spcAft>
                <a:spcPct val="0"/>
              </a:spcAft>
            </a:pPr>
            <a:endParaRPr lang="en-US" sz="1400">
              <a:solidFill>
                <a:srgbClr val="000000"/>
              </a:solidFill>
            </a:endParaRPr>
          </a:p>
        </p:txBody>
      </p:sp>
      <p:sp>
        <p:nvSpPr>
          <p:cNvPr id="8" name="Text Box 4"/>
          <p:cNvSpPr txBox="1">
            <a:spLocks noChangeArrowheads="1"/>
          </p:cNvSpPr>
          <p:nvPr/>
        </p:nvSpPr>
        <p:spPr bwMode="auto">
          <a:xfrm>
            <a:off x="1295400" y="5029200"/>
            <a:ext cx="3493264" cy="1200329"/>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2400" b="1" dirty="0">
                <a:solidFill>
                  <a:srgbClr val="000000"/>
                </a:solidFill>
                <a:cs typeface="Arial" pitchFamily="34" charset="0"/>
              </a:rPr>
              <a:t>Notes: Cooperative Learning </a:t>
            </a:r>
          </a:p>
          <a:p>
            <a:pPr eaLnBrk="0" fontAlgn="base" hangingPunct="0">
              <a:spcBef>
                <a:spcPct val="0"/>
              </a:spcBef>
              <a:spcAft>
                <a:spcPct val="0"/>
              </a:spcAft>
            </a:pPr>
            <a:r>
              <a:rPr lang="en-US" sz="2400" b="1" dirty="0">
                <a:solidFill>
                  <a:srgbClr val="000000"/>
                </a:solidFill>
                <a:cs typeface="Arial" pitchFamily="34" charset="0"/>
              </a:rPr>
              <a:t>Handout (CL-College-814.doc)</a:t>
            </a:r>
          </a:p>
          <a:p>
            <a:pPr eaLnBrk="0" fontAlgn="base" hangingPunct="0">
              <a:spcBef>
                <a:spcPct val="0"/>
              </a:spcBef>
              <a:spcAft>
                <a:spcPct val="0"/>
              </a:spcAft>
            </a:pPr>
            <a:r>
              <a:rPr lang="en-US" sz="2400" dirty="0">
                <a:solidFill>
                  <a:srgbClr val="000000"/>
                </a:solidFill>
              </a:rPr>
              <a:t>[</a:t>
            </a:r>
            <a:r>
              <a:rPr lang="en-US" sz="2400" dirty="0">
                <a:solidFill>
                  <a:srgbClr val="000000"/>
                </a:solidFill>
                <a:hlinkClick r:id="rId5"/>
              </a:rPr>
              <a:t>CL-College-814.doc</a:t>
            </a:r>
            <a:r>
              <a:rPr lang="en-US" sz="2400" dirty="0">
                <a:solidFill>
                  <a:srgbClr val="000000"/>
                </a:solidFill>
              </a:rPr>
              <a:t>]</a:t>
            </a:r>
          </a:p>
          <a:p>
            <a:pPr eaLnBrk="0" fontAlgn="base" hangingPunct="0">
              <a:spcBef>
                <a:spcPct val="0"/>
              </a:spcBef>
              <a:spcAft>
                <a:spcPct val="0"/>
              </a:spcAft>
            </a:pPr>
            <a:endParaRPr lang="en-US" sz="2400" b="1" dirty="0">
              <a:solidFill>
                <a:srgbClr val="000000"/>
              </a:solidFill>
              <a:cs typeface="Arial" pitchFamily="34" charset="0"/>
            </a:endParaRPr>
          </a:p>
        </p:txBody>
      </p:sp>
    </p:spTree>
    <p:custDataLst>
      <p:tags r:id="rId1"/>
    </p:custDataLst>
    <p:extLst>
      <p:ext uri="{BB962C8B-B14F-4D97-AF65-F5344CB8AC3E}">
        <p14:creationId xmlns:p14="http://schemas.microsoft.com/office/powerpoint/2010/main" val="4070020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417172" y="5486400"/>
            <a:ext cx="8001675" cy="533400"/>
          </a:xfrm>
          <a:prstGeom prst="rect">
            <a:avLst/>
          </a:prstGeom>
          <a:noFill/>
          <a:ln w="9525">
            <a:noFill/>
            <a:miter lim="800000"/>
            <a:headEnd/>
            <a:tailEnd/>
          </a:ln>
        </p:spPr>
        <p:txBody>
          <a:bodyPr lIns="0" tIns="0" rIns="0" bIns="0"/>
          <a:lstStyle/>
          <a:p>
            <a:pPr algn="ctr" eaLnBrk="0" fontAlgn="base" hangingPunct="0">
              <a:spcBef>
                <a:spcPct val="0"/>
              </a:spcBef>
              <a:spcAft>
                <a:spcPct val="0"/>
              </a:spcAft>
            </a:pPr>
            <a:r>
              <a:rPr lang="en-US" sz="3600" dirty="0">
                <a:solidFill>
                  <a:srgbClr val="500000"/>
                </a:solidFill>
              </a:rPr>
              <a:t>Formal Cooperative Learning Task Groups</a:t>
            </a:r>
          </a:p>
        </p:txBody>
      </p:sp>
      <p:sp>
        <p:nvSpPr>
          <p:cNvPr id="3" name="Title 2"/>
          <p:cNvSpPr>
            <a:spLocks noGrp="1"/>
          </p:cNvSpPr>
          <p:nvPr>
            <p:ph type="title"/>
          </p:nvPr>
        </p:nvSpPr>
        <p:spPr/>
        <p:txBody>
          <a:bodyPr>
            <a:normAutofit/>
          </a:bodyPr>
          <a:lstStyle/>
          <a:p>
            <a:r>
              <a:rPr lang="en-US" dirty="0" smtClean="0"/>
              <a:t>Structuring Teamwork in the Classroom</a:t>
            </a:r>
            <a:endParaRPr lang="en-US" dirty="0"/>
          </a:p>
        </p:txBody>
      </p:sp>
      <p:pic>
        <p:nvPicPr>
          <p:cNvPr id="69635" name="Picture 3" descr="4persgroup"/>
          <p:cNvPicPr>
            <a:picLocks noGrp="1" noChangeAspect="1" noChangeArrowheads="1"/>
          </p:cNvPicPr>
          <p:nvPr>
            <p:ph idx="1"/>
          </p:nvPr>
        </p:nvPicPr>
        <p:blipFill>
          <a:blip r:embed="rId4" cstate="print"/>
          <a:stretch>
            <a:fillRect/>
          </a:stretch>
        </p:blipFill>
        <p:spPr>
          <a:xfrm>
            <a:off x="1524000" y="2219102"/>
            <a:ext cx="6182957" cy="3255266"/>
          </a:xfrm>
          <a:noFill/>
        </p:spPr>
      </p:pic>
    </p:spTree>
    <p:custDataLst>
      <p:tags r:id="rId1"/>
    </p:custDataLst>
    <p:extLst>
      <p:ext uri="{BB962C8B-B14F-4D97-AF65-F5344CB8AC3E}">
        <p14:creationId xmlns:p14="http://schemas.microsoft.com/office/powerpoint/2010/main" val="2577430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eamperf"/>
          <p:cNvPicPr>
            <a:picLocks noChangeAspect="1" noChangeArrowheads="1"/>
          </p:cNvPicPr>
          <p:nvPr/>
        </p:nvPicPr>
        <p:blipFill>
          <a:blip r:embed="rId4" cstate="print"/>
          <a:srcRect/>
          <a:stretch>
            <a:fillRect/>
          </a:stretch>
        </p:blipFill>
        <p:spPr bwMode="auto">
          <a:xfrm>
            <a:off x="1828800" y="533400"/>
            <a:ext cx="5646738" cy="5670550"/>
          </a:xfrm>
          <a:prstGeom prst="rect">
            <a:avLst/>
          </a:prstGeom>
          <a:noFill/>
        </p:spPr>
      </p:pic>
      <p:sp>
        <p:nvSpPr>
          <p:cNvPr id="11267" name="Text Box 3"/>
          <p:cNvSpPr txBox="1">
            <a:spLocks noChangeArrowheads="1"/>
          </p:cNvSpPr>
          <p:nvPr/>
        </p:nvSpPr>
        <p:spPr bwMode="auto">
          <a:xfrm>
            <a:off x="3048002" y="457200"/>
            <a:ext cx="3137141" cy="923330"/>
          </a:xfrm>
          <a:prstGeom prst="rect">
            <a:avLst/>
          </a:prstGeom>
          <a:noFill/>
          <a:ln w="12700">
            <a:noFill/>
            <a:miter lim="800000"/>
            <a:headEnd type="none" w="sm" len="sm"/>
            <a:tailEnd type="none" w="sm" len="sm"/>
          </a:ln>
          <a:effectLst/>
        </p:spPr>
        <p:txBody>
          <a:bodyPr wrap="none">
            <a:spAutoFit/>
          </a:bodyPr>
          <a:lstStyle/>
          <a:p>
            <a:pPr eaLnBrk="0" fontAlgn="base" hangingPunct="0">
              <a:spcBef>
                <a:spcPct val="0"/>
              </a:spcBef>
              <a:spcAft>
                <a:spcPct val="0"/>
              </a:spcAft>
            </a:pPr>
            <a:r>
              <a:rPr lang="en-US" sz="5400">
                <a:solidFill>
                  <a:srgbClr val="000000"/>
                </a:solidFill>
                <a:latin typeface="Times New Roman" pitchFamily="18" charset="0"/>
              </a:rPr>
              <a:t>Teamwork</a:t>
            </a:r>
          </a:p>
        </p:txBody>
      </p:sp>
    </p:spTree>
    <p:custDataLst>
      <p:tags r:id="rId1"/>
    </p:custDataLst>
    <p:extLst>
      <p:ext uri="{BB962C8B-B14F-4D97-AF65-F5344CB8AC3E}">
        <p14:creationId xmlns:p14="http://schemas.microsoft.com/office/powerpoint/2010/main" val="206076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normAutofit/>
          </a:bodyPr>
          <a:lstStyle/>
          <a:p>
            <a:r>
              <a:rPr lang="en-US" dirty="0"/>
              <a:t>Reflection and Dialogue</a:t>
            </a:r>
          </a:p>
        </p:txBody>
      </p:sp>
      <p:sp>
        <p:nvSpPr>
          <p:cNvPr id="409603" name="Rectangle 3"/>
          <p:cNvSpPr>
            <a:spLocks noGrp="1" noChangeArrowheads="1"/>
          </p:cNvSpPr>
          <p:nvPr>
            <p:ph idx="1"/>
          </p:nvPr>
        </p:nvSpPr>
        <p:spPr/>
        <p:txBody>
          <a:bodyPr/>
          <a:lstStyle/>
          <a:p>
            <a:r>
              <a:rPr lang="en-US" sz="2800" dirty="0"/>
              <a:t>Individually reflect on </a:t>
            </a:r>
            <a:r>
              <a:rPr lang="en-US" sz="2800" dirty="0" smtClean="0">
                <a:solidFill>
                  <a:schemeClr val="tx1"/>
                </a:solidFill>
              </a:rPr>
              <a:t>the Characteristics of Hig</a:t>
            </a:r>
            <a:r>
              <a:rPr lang="en-US" sz="2800" dirty="0" smtClean="0"/>
              <a:t>h Performing Teams</a:t>
            </a:r>
            <a:r>
              <a:rPr lang="en-US" sz="2800" dirty="0" smtClean="0">
                <a:solidFill>
                  <a:schemeClr val="tx1"/>
                </a:solidFill>
              </a:rPr>
              <a:t>. Think/</a:t>
            </a:r>
            <a:r>
              <a:rPr lang="en-US" sz="2800" dirty="0" smtClean="0"/>
              <a:t>Write </a:t>
            </a:r>
            <a:r>
              <a:rPr lang="en-US" sz="2800" dirty="0"/>
              <a:t>for about 1 minute</a:t>
            </a:r>
          </a:p>
          <a:p>
            <a:pPr lvl="1">
              <a:spcBef>
                <a:spcPts val="1200"/>
              </a:spcBef>
              <a:spcAft>
                <a:spcPts val="600"/>
              </a:spcAft>
            </a:pPr>
            <a:r>
              <a:rPr lang="en-US" sz="2400" dirty="0" smtClean="0">
                <a:solidFill>
                  <a:srgbClr val="000000"/>
                </a:solidFill>
              </a:rPr>
              <a:t>Base on your experience on high performing teams, </a:t>
            </a:r>
          </a:p>
          <a:p>
            <a:pPr lvl="1"/>
            <a:r>
              <a:rPr lang="en-US" sz="2400" dirty="0" smtClean="0">
                <a:solidFill>
                  <a:srgbClr val="000000"/>
                </a:solidFill>
              </a:rPr>
              <a:t>Or your facilitation of high performing teams in your classes, or</a:t>
            </a:r>
          </a:p>
          <a:p>
            <a:pPr lvl="1"/>
            <a:r>
              <a:rPr lang="en-US" sz="2400" dirty="0" smtClean="0">
                <a:solidFill>
                  <a:srgbClr val="000000"/>
                </a:solidFill>
              </a:rPr>
              <a:t>Or your imagination</a:t>
            </a:r>
          </a:p>
          <a:p>
            <a:r>
              <a:rPr lang="en-US" sz="2800" dirty="0" smtClean="0"/>
              <a:t>Discuss with your team for about 3 minutes and record a list</a:t>
            </a:r>
            <a:endParaRPr lang="en-US" sz="2400" dirty="0"/>
          </a:p>
        </p:txBody>
      </p:sp>
    </p:spTree>
    <p:extLst>
      <p:ext uri="{BB962C8B-B14F-4D97-AF65-F5344CB8AC3E}">
        <p14:creationId xmlns:p14="http://schemas.microsoft.com/office/powerpoint/2010/main" val="3373513471"/>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Characteristics of High Performing Teams</a:t>
            </a:r>
            <a:endParaRPr lang="en-US" dirty="0"/>
          </a:p>
        </p:txBody>
      </p:sp>
      <p:sp>
        <p:nvSpPr>
          <p:cNvPr id="5" name="Content Placeholder 4"/>
          <p:cNvSpPr>
            <a:spLocks noGrp="1"/>
          </p:cNvSpPr>
          <p:nvPr>
            <p:ph idx="1"/>
          </p:nvPr>
        </p:nvSpPr>
        <p:spPr>
          <a:xfrm>
            <a:off x="457200" y="2286000"/>
            <a:ext cx="8229600" cy="3962400"/>
          </a:xfrm>
        </p:spPr>
        <p:txBody>
          <a:bodyPr/>
          <a:lstStyle/>
          <a:p>
            <a:pPr marL="457200" indent="-457200">
              <a:buFont typeface="Wingdings" pitchFamily="2" charset="2"/>
              <a:buChar char="q"/>
            </a:pPr>
            <a:r>
              <a:rPr lang="en-US" dirty="0" smtClean="0"/>
              <a:t>?</a:t>
            </a:r>
          </a:p>
          <a:p>
            <a:pPr marL="457200" indent="-457200">
              <a:buFont typeface="Wingdings" pitchFamily="2" charset="2"/>
              <a:buChar char="q"/>
            </a:pPr>
            <a:r>
              <a:rPr lang="en-US" dirty="0"/>
              <a:t>?</a:t>
            </a:r>
          </a:p>
        </p:txBody>
      </p:sp>
    </p:spTree>
    <p:custDataLst>
      <p:tags r:id="rId1"/>
    </p:custDataLst>
    <p:extLst>
      <p:ext uri="{BB962C8B-B14F-4D97-AF65-F5344CB8AC3E}">
        <p14:creationId xmlns:p14="http://schemas.microsoft.com/office/powerpoint/2010/main" val="494820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457200" y="685800"/>
            <a:ext cx="8142288" cy="5181600"/>
          </a:xfrm>
          <a:prstGeom prst="rect">
            <a:avLst/>
          </a:prstGeom>
          <a:noFill/>
          <a:ln w="9525">
            <a:noFill/>
            <a:miter lim="800000"/>
            <a:headEnd/>
            <a:tailEnd/>
          </a:ln>
          <a:effectLst/>
        </p:spPr>
        <p:txBody>
          <a:bodyPr lIns="0" tIns="0" rIns="0" bIns="0"/>
          <a:lstStyle/>
          <a:p>
            <a:pPr eaLnBrk="0" fontAlgn="base" hangingPunct="0">
              <a:spcBef>
                <a:spcPct val="0"/>
              </a:spcBef>
              <a:spcAft>
                <a:spcPts val="600"/>
              </a:spcAft>
              <a:tabLst>
                <a:tab pos="457200" algn="l"/>
              </a:tabLst>
            </a:pPr>
            <a:r>
              <a:rPr lang="en-US" sz="2800" dirty="0">
                <a:solidFill>
                  <a:srgbClr val="000000"/>
                </a:solidFill>
              </a:rPr>
              <a:t>A</a:t>
            </a:r>
            <a:r>
              <a:rPr lang="en-US" sz="2800" dirty="0" smtClean="0">
                <a:solidFill>
                  <a:srgbClr val="000000"/>
                </a:solidFill>
              </a:rPr>
              <a:t> </a:t>
            </a:r>
            <a:r>
              <a:rPr lang="en-US" sz="2800" dirty="0">
                <a:solidFill>
                  <a:srgbClr val="000000"/>
                </a:solidFill>
              </a:rPr>
              <a:t>team is a small number of people with complementary skills who are committed to a common purpose, performance goals, and approach for which they hold themselves mutually </a:t>
            </a:r>
            <a:r>
              <a:rPr lang="en-US" sz="2800" dirty="0" smtClean="0">
                <a:solidFill>
                  <a:srgbClr val="000000"/>
                </a:solidFill>
              </a:rPr>
              <a:t>accountable:</a:t>
            </a:r>
          </a:p>
          <a:p>
            <a:pPr eaLnBrk="0" fontAlgn="base" hangingPunct="0">
              <a:spcBef>
                <a:spcPct val="0"/>
              </a:spcBef>
              <a:spcAft>
                <a:spcPts val="600"/>
              </a:spcAft>
              <a:tabLst>
                <a:tab pos="457200" algn="l"/>
              </a:tabLst>
            </a:pPr>
            <a:endParaRPr lang="en-US" sz="2400" dirty="0">
              <a:solidFill>
                <a:srgbClr val="000000"/>
              </a:solidFill>
            </a:endParaRPr>
          </a:p>
          <a:p>
            <a:pPr marL="800100" indent="-342900" eaLnBrk="0" fontAlgn="base" hangingPunct="0">
              <a:spcBef>
                <a:spcPct val="0"/>
              </a:spcBef>
              <a:spcAft>
                <a:spcPts val="600"/>
              </a:spcAft>
              <a:buClr>
                <a:srgbClr val="94B6D2"/>
              </a:buClr>
              <a:buFont typeface="Wingdings" pitchFamily="2" charset="2"/>
              <a:buChar char="q"/>
              <a:tabLst>
                <a:tab pos="457200" algn="l"/>
              </a:tabLst>
            </a:pPr>
            <a:r>
              <a:rPr lang="en-US" sz="2400" dirty="0" smtClean="0">
                <a:solidFill>
                  <a:srgbClr val="000000"/>
                </a:solidFill>
              </a:rPr>
              <a:t>SMALL NUMBER</a:t>
            </a:r>
            <a:endParaRPr lang="en-US" sz="2400" dirty="0">
              <a:solidFill>
                <a:srgbClr val="000000"/>
              </a:solidFill>
            </a:endParaRPr>
          </a:p>
          <a:p>
            <a:pPr marL="800100" indent="-342900" eaLnBrk="0" fontAlgn="base" hangingPunct="0">
              <a:spcBef>
                <a:spcPct val="0"/>
              </a:spcBef>
              <a:spcAft>
                <a:spcPts val="600"/>
              </a:spcAft>
              <a:buClr>
                <a:srgbClr val="94B6D2"/>
              </a:buClr>
              <a:buFont typeface="Wingdings" pitchFamily="2" charset="2"/>
              <a:buChar char="q"/>
              <a:tabLst>
                <a:tab pos="457200" algn="l"/>
              </a:tabLst>
            </a:pPr>
            <a:r>
              <a:rPr lang="en-US" sz="2400" dirty="0" smtClean="0">
                <a:solidFill>
                  <a:srgbClr val="000000"/>
                </a:solidFill>
              </a:rPr>
              <a:t>COMPLEMENTARY SKILLS</a:t>
            </a:r>
            <a:endParaRPr lang="en-US" sz="2400" dirty="0">
              <a:solidFill>
                <a:srgbClr val="000000"/>
              </a:solidFill>
            </a:endParaRPr>
          </a:p>
          <a:p>
            <a:pPr marL="800100" indent="-342900" eaLnBrk="0" fontAlgn="base" hangingPunct="0">
              <a:spcBef>
                <a:spcPct val="0"/>
              </a:spcBef>
              <a:spcAft>
                <a:spcPts val="600"/>
              </a:spcAft>
              <a:buClr>
                <a:srgbClr val="94B6D2"/>
              </a:buClr>
              <a:buFont typeface="Wingdings" pitchFamily="2" charset="2"/>
              <a:buChar char="q"/>
              <a:tabLst>
                <a:tab pos="457200" algn="l"/>
              </a:tabLst>
            </a:pPr>
            <a:r>
              <a:rPr lang="en-US" sz="2400" dirty="0" smtClean="0">
                <a:solidFill>
                  <a:srgbClr val="000000"/>
                </a:solidFill>
              </a:rPr>
              <a:t>COMMON </a:t>
            </a:r>
            <a:r>
              <a:rPr lang="en-US" sz="2400" dirty="0">
                <a:solidFill>
                  <a:srgbClr val="000000"/>
                </a:solidFill>
              </a:rPr>
              <a:t>PURPOSE &amp; PERFORMANCE </a:t>
            </a:r>
            <a:r>
              <a:rPr lang="en-US" sz="2400" dirty="0" smtClean="0">
                <a:solidFill>
                  <a:srgbClr val="000000"/>
                </a:solidFill>
              </a:rPr>
              <a:t>GOALS</a:t>
            </a:r>
            <a:endParaRPr lang="en-US" sz="2400" dirty="0">
              <a:solidFill>
                <a:srgbClr val="000000"/>
              </a:solidFill>
            </a:endParaRPr>
          </a:p>
          <a:p>
            <a:pPr marL="800100" indent="-342900" eaLnBrk="0" fontAlgn="base" hangingPunct="0">
              <a:spcBef>
                <a:spcPct val="0"/>
              </a:spcBef>
              <a:spcAft>
                <a:spcPts val="600"/>
              </a:spcAft>
              <a:buClr>
                <a:srgbClr val="94B6D2"/>
              </a:buClr>
              <a:buFont typeface="Wingdings" pitchFamily="2" charset="2"/>
              <a:buChar char="q"/>
              <a:tabLst>
                <a:tab pos="457200" algn="l"/>
              </a:tabLst>
            </a:pPr>
            <a:r>
              <a:rPr lang="en-US" sz="2400" dirty="0" smtClean="0">
                <a:solidFill>
                  <a:srgbClr val="000000"/>
                </a:solidFill>
              </a:rPr>
              <a:t>COMMON APPROACH</a:t>
            </a:r>
            <a:endParaRPr lang="en-US" sz="2400" dirty="0">
              <a:solidFill>
                <a:srgbClr val="000000"/>
              </a:solidFill>
            </a:endParaRPr>
          </a:p>
          <a:p>
            <a:pPr marL="800100" indent="-342900" eaLnBrk="0" fontAlgn="base" hangingPunct="0">
              <a:spcBef>
                <a:spcPct val="0"/>
              </a:spcBef>
              <a:spcAft>
                <a:spcPts val="600"/>
              </a:spcAft>
              <a:buClr>
                <a:srgbClr val="94B6D2"/>
              </a:buClr>
              <a:buFont typeface="Wingdings" pitchFamily="2" charset="2"/>
              <a:buChar char="q"/>
              <a:tabLst>
                <a:tab pos="457200" algn="l"/>
              </a:tabLst>
            </a:pPr>
            <a:r>
              <a:rPr lang="en-US" sz="2400" dirty="0" smtClean="0">
                <a:solidFill>
                  <a:srgbClr val="000000"/>
                </a:solidFill>
              </a:rPr>
              <a:t>MUTUAL </a:t>
            </a:r>
            <a:r>
              <a:rPr lang="en-US" sz="2400" dirty="0">
                <a:solidFill>
                  <a:srgbClr val="000000"/>
                </a:solidFill>
              </a:rPr>
              <a:t>ACCOUNTABILITY</a:t>
            </a:r>
          </a:p>
          <a:p>
            <a:pPr algn="ctr" eaLnBrk="0" fontAlgn="base" hangingPunct="0">
              <a:spcBef>
                <a:spcPct val="0"/>
              </a:spcBef>
              <a:spcAft>
                <a:spcPts val="600"/>
              </a:spcAft>
              <a:tabLst>
                <a:tab pos="457200" algn="l"/>
              </a:tabLst>
            </a:pPr>
            <a:r>
              <a:rPr lang="en-US" sz="2400" dirty="0" smtClean="0">
                <a:solidFill>
                  <a:srgbClr val="000000"/>
                </a:solidFill>
              </a:rPr>
              <a:t>--</a:t>
            </a:r>
            <a:r>
              <a:rPr lang="en-US" sz="2400" dirty="0" err="1">
                <a:solidFill>
                  <a:srgbClr val="000000"/>
                </a:solidFill>
              </a:rPr>
              <a:t>Katzenbach</a:t>
            </a:r>
            <a:r>
              <a:rPr lang="en-US" sz="2400" dirty="0">
                <a:solidFill>
                  <a:srgbClr val="000000"/>
                </a:solidFill>
              </a:rPr>
              <a:t> &amp; Smith (1993)</a:t>
            </a:r>
          </a:p>
          <a:p>
            <a:pPr algn="ctr" eaLnBrk="0" fontAlgn="base" hangingPunct="0">
              <a:spcBef>
                <a:spcPct val="0"/>
              </a:spcBef>
              <a:spcAft>
                <a:spcPts val="600"/>
              </a:spcAft>
              <a:tabLst>
                <a:tab pos="457200" algn="l"/>
              </a:tabLst>
            </a:pPr>
            <a:r>
              <a:rPr lang="en-US" sz="2400" i="1" dirty="0">
                <a:solidFill>
                  <a:srgbClr val="000000"/>
                </a:solidFill>
              </a:rPr>
              <a:t>The Wisdom of Teams</a:t>
            </a:r>
          </a:p>
        </p:txBody>
      </p:sp>
    </p:spTree>
    <p:custDataLst>
      <p:tags r:id="rId1"/>
    </p:custDataLst>
    <p:extLst>
      <p:ext uri="{BB962C8B-B14F-4D97-AF65-F5344CB8AC3E}">
        <p14:creationId xmlns:p14="http://schemas.microsoft.com/office/powerpoint/2010/main" val="1733981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124200" y="6248400"/>
            <a:ext cx="2895600" cy="457200"/>
          </a:xfrm>
          <a:prstGeom prst="rect">
            <a:avLst/>
          </a:prstGeom>
        </p:spPr>
        <p:txBody>
          <a:bodyPr/>
          <a:lstStyle/>
          <a:p>
            <a:fld id="{DF0AFAA8-18DC-4F7A-8044-5AD1BE99B34D}" type="slidenum">
              <a:rPr lang="en-US">
                <a:solidFill>
                  <a:prstClr val="white"/>
                </a:solidFill>
              </a:rPr>
              <a:pPr/>
              <a:t>49</a:t>
            </a:fld>
            <a:endParaRPr lang="en-US">
              <a:solidFill>
                <a:prstClr val="white"/>
              </a:solidFill>
            </a:endParaRPr>
          </a:p>
        </p:txBody>
      </p:sp>
      <p:sp>
        <p:nvSpPr>
          <p:cNvPr id="77826" name="Rectangle 2"/>
          <p:cNvSpPr>
            <a:spLocks noGrp="1" noChangeArrowheads="1"/>
          </p:cNvSpPr>
          <p:nvPr>
            <p:ph type="title"/>
          </p:nvPr>
        </p:nvSpPr>
        <p:spPr/>
        <p:txBody>
          <a:bodyPr/>
          <a:lstStyle/>
          <a:p>
            <a:r>
              <a:rPr lang="en-US" sz="4000"/>
              <a:t>Six Basic Principles of Team Discipline</a:t>
            </a:r>
          </a:p>
        </p:txBody>
      </p:sp>
      <p:sp>
        <p:nvSpPr>
          <p:cNvPr id="77827" name="Rectangle 3"/>
          <p:cNvSpPr>
            <a:spLocks noGrp="1" noChangeArrowheads="1"/>
          </p:cNvSpPr>
          <p:nvPr>
            <p:ph type="body" idx="1"/>
          </p:nvPr>
        </p:nvSpPr>
        <p:spPr>
          <a:xfrm>
            <a:off x="685800" y="1981200"/>
            <a:ext cx="8077200" cy="4419600"/>
          </a:xfrm>
        </p:spPr>
        <p:txBody>
          <a:bodyPr/>
          <a:lstStyle/>
          <a:p>
            <a:pPr>
              <a:lnSpc>
                <a:spcPct val="90000"/>
              </a:lnSpc>
            </a:pPr>
            <a:r>
              <a:rPr lang="en-US" sz="2800"/>
              <a:t>Keep membership small</a:t>
            </a:r>
          </a:p>
          <a:p>
            <a:pPr>
              <a:lnSpc>
                <a:spcPct val="90000"/>
              </a:lnSpc>
            </a:pPr>
            <a:r>
              <a:rPr lang="en-US" sz="2800"/>
              <a:t>Ensure that members have complimentary skills</a:t>
            </a:r>
          </a:p>
          <a:p>
            <a:pPr>
              <a:lnSpc>
                <a:spcPct val="90000"/>
              </a:lnSpc>
            </a:pPr>
            <a:r>
              <a:rPr lang="en-US" sz="2800"/>
              <a:t>Develop a common purpose</a:t>
            </a:r>
          </a:p>
          <a:p>
            <a:pPr>
              <a:lnSpc>
                <a:spcPct val="90000"/>
              </a:lnSpc>
            </a:pPr>
            <a:r>
              <a:rPr lang="en-US" sz="2800"/>
              <a:t>Set common goals</a:t>
            </a:r>
          </a:p>
          <a:p>
            <a:pPr>
              <a:lnSpc>
                <a:spcPct val="90000"/>
              </a:lnSpc>
            </a:pPr>
            <a:r>
              <a:rPr lang="en-US" sz="2800"/>
              <a:t>Establish a commonly agreed upon working approach</a:t>
            </a:r>
          </a:p>
          <a:p>
            <a:pPr>
              <a:lnSpc>
                <a:spcPct val="90000"/>
              </a:lnSpc>
            </a:pPr>
            <a:r>
              <a:rPr lang="en-US" sz="2800"/>
              <a:t>Integrate mutual and individual accountability</a:t>
            </a:r>
            <a:endParaRPr lang="en-US"/>
          </a:p>
          <a:p>
            <a:pPr>
              <a:lnSpc>
                <a:spcPct val="90000"/>
              </a:lnSpc>
              <a:buFontTx/>
              <a:buNone/>
            </a:pPr>
            <a:endParaRPr lang="en-US" sz="900"/>
          </a:p>
          <a:p>
            <a:pPr>
              <a:lnSpc>
                <a:spcPct val="90000"/>
              </a:lnSpc>
              <a:buFontTx/>
              <a:buNone/>
            </a:pPr>
            <a:r>
              <a:rPr lang="en-US" sz="2000"/>
              <a:t>Katzenbach &amp; Smith (2001) </a:t>
            </a:r>
            <a:r>
              <a:rPr lang="en-US" sz="2000" i="1"/>
              <a:t>The Discipline of Teams</a:t>
            </a:r>
            <a:endParaRPr lang="en-US" sz="2000"/>
          </a:p>
        </p:txBody>
      </p:sp>
    </p:spTree>
    <p:extLst>
      <p:ext uri="{BB962C8B-B14F-4D97-AF65-F5344CB8AC3E}">
        <p14:creationId xmlns:p14="http://schemas.microsoft.com/office/powerpoint/2010/main" val="73417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normAutofit/>
          </a:bodyPr>
          <a:lstStyle/>
          <a:p>
            <a:r>
              <a:rPr lang="en-US" dirty="0"/>
              <a:t>Reflection and Dialogue</a:t>
            </a:r>
          </a:p>
        </p:txBody>
      </p:sp>
      <p:sp>
        <p:nvSpPr>
          <p:cNvPr id="409603" name="Rectangle 3"/>
          <p:cNvSpPr>
            <a:spLocks noGrp="1" noChangeArrowheads="1"/>
          </p:cNvSpPr>
          <p:nvPr>
            <p:ph idx="1"/>
          </p:nvPr>
        </p:nvSpPr>
        <p:spPr/>
        <p:txBody>
          <a:bodyPr/>
          <a:lstStyle/>
          <a:p>
            <a:r>
              <a:rPr lang="en-US" sz="2800" dirty="0"/>
              <a:t>Individually reflect on </a:t>
            </a:r>
            <a:r>
              <a:rPr lang="en-US" sz="2800" dirty="0" smtClean="0">
                <a:solidFill>
                  <a:schemeClr val="tx1"/>
                </a:solidFill>
              </a:rPr>
              <a:t>your favorite </a:t>
            </a:r>
            <a:r>
              <a:rPr lang="en-US" sz="2800" b="1" dirty="0" smtClean="0">
                <a:solidFill>
                  <a:schemeClr val="tx1"/>
                </a:solidFill>
              </a:rPr>
              <a:t>rationale</a:t>
            </a:r>
            <a:r>
              <a:rPr lang="en-US" sz="2800" dirty="0" smtClean="0">
                <a:solidFill>
                  <a:schemeClr val="tx1"/>
                </a:solidFill>
              </a:rPr>
              <a:t> for Engaging Students</a:t>
            </a:r>
            <a:r>
              <a:rPr lang="en-US" sz="2800" dirty="0" smtClean="0"/>
              <a:t>. </a:t>
            </a:r>
            <a:r>
              <a:rPr lang="en-US" sz="2800" dirty="0"/>
              <a:t>Write for about 1 </a:t>
            </a:r>
            <a:r>
              <a:rPr lang="en-US" sz="2800" dirty="0" smtClean="0"/>
              <a:t>minute.</a:t>
            </a:r>
          </a:p>
          <a:p>
            <a:endParaRPr lang="en-US" sz="1000" dirty="0"/>
          </a:p>
          <a:p>
            <a:pPr lvl="1"/>
            <a:r>
              <a:rPr lang="en-US" sz="2400" dirty="0" smtClean="0">
                <a:solidFill>
                  <a:srgbClr val="000000"/>
                </a:solidFill>
              </a:rPr>
              <a:t>Context/Audience? E.g., First Year Engineering</a:t>
            </a:r>
            <a:endParaRPr lang="en-US" sz="2400" dirty="0">
              <a:solidFill>
                <a:srgbClr val="000000"/>
              </a:solidFill>
            </a:endParaRPr>
          </a:p>
          <a:p>
            <a:pPr lvl="1"/>
            <a:r>
              <a:rPr lang="en-US" sz="2400" dirty="0" smtClean="0">
                <a:solidFill>
                  <a:srgbClr val="000000"/>
                </a:solidFill>
              </a:rPr>
              <a:t>Why engaging students is important?</a:t>
            </a:r>
            <a:endParaRPr lang="en-US" sz="2400" dirty="0">
              <a:solidFill>
                <a:srgbClr val="000000"/>
              </a:solidFill>
            </a:endParaRPr>
          </a:p>
          <a:p>
            <a:pPr lvl="1"/>
            <a:r>
              <a:rPr lang="en-US" sz="2400" dirty="0" smtClean="0">
                <a:solidFill>
                  <a:srgbClr val="000000"/>
                </a:solidFill>
              </a:rPr>
              <a:t>What </a:t>
            </a:r>
            <a:r>
              <a:rPr lang="en-US" dirty="0">
                <a:solidFill>
                  <a:srgbClr val="000000"/>
                </a:solidFill>
              </a:rPr>
              <a:t>s</a:t>
            </a:r>
            <a:r>
              <a:rPr lang="en-US" sz="2400" dirty="0" smtClean="0">
                <a:solidFill>
                  <a:srgbClr val="000000"/>
                </a:solidFill>
              </a:rPr>
              <a:t>upport do you have for your rationale?</a:t>
            </a:r>
          </a:p>
          <a:p>
            <a:pPr lvl="1"/>
            <a:endParaRPr lang="en-US" sz="2400" dirty="0"/>
          </a:p>
          <a:p>
            <a:r>
              <a:rPr lang="en-US" sz="2800" dirty="0"/>
              <a:t>Discuss with your neighbor for about </a:t>
            </a:r>
            <a:r>
              <a:rPr lang="en-US" sz="2800" dirty="0" smtClean="0"/>
              <a:t>2 </a:t>
            </a:r>
            <a:r>
              <a:rPr lang="en-US" sz="2800" dirty="0"/>
              <a:t>minutes</a:t>
            </a:r>
          </a:p>
          <a:p>
            <a:pPr lvl="1"/>
            <a:r>
              <a:rPr lang="en-US" sz="2400" dirty="0" smtClean="0"/>
              <a:t>Select/create a response to </a:t>
            </a:r>
            <a:r>
              <a:rPr lang="en-US" sz="2400" dirty="0"/>
              <a:t>present to the whole group if you are randomly selected</a:t>
            </a:r>
          </a:p>
        </p:txBody>
      </p:sp>
      <p:sp>
        <p:nvSpPr>
          <p:cNvPr id="5" name="Slide Number Placeholder 4"/>
          <p:cNvSpPr>
            <a:spLocks noGrp="1"/>
          </p:cNvSpPr>
          <p:nvPr>
            <p:ph type="sldNum" sz="quarter" idx="4"/>
          </p:nvPr>
        </p:nvSpPr>
        <p:spPr/>
        <p:txBody>
          <a:bodyPr/>
          <a:lstStyle/>
          <a:p>
            <a:pPr>
              <a:defRPr/>
            </a:pPr>
            <a:fld id="{7EFF6740-B92C-453A-A07A-EE6936DE5F7C}" type="slidenum">
              <a:rPr lang="en-US" smtClean="0"/>
              <a:pPr>
                <a:defRPr/>
              </a:pPr>
              <a:t>5</a:t>
            </a:fld>
            <a:endParaRPr lang="en-US"/>
          </a:p>
        </p:txBody>
      </p:sp>
    </p:spTree>
    <p:extLst>
      <p:ext uri="{BB962C8B-B14F-4D97-AF65-F5344CB8AC3E}">
        <p14:creationId xmlns:p14="http://schemas.microsoft.com/office/powerpoint/2010/main" val="378307083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5"/>
          <p:cNvSpPr>
            <a:spLocks noGrp="1"/>
          </p:cNvSpPr>
          <p:nvPr>
            <p:ph type="ftr" sz="quarter" idx="11"/>
          </p:nvPr>
        </p:nvSpPr>
        <p:spPr/>
        <p:txBody>
          <a:bodyPr/>
          <a:lstStyle/>
          <a:p>
            <a:fld id="{7ACF2F19-08E1-4EFB-9D22-1B8526F7674F}" type="slidenum">
              <a:rPr lang="en-US">
                <a:solidFill>
                  <a:prstClr val="white"/>
                </a:solidFill>
              </a:rPr>
              <a:pPr/>
              <a:t>50</a:t>
            </a:fld>
            <a:endParaRPr lang="en-US">
              <a:solidFill>
                <a:prstClr val="white"/>
              </a:solidFill>
            </a:endParaRPr>
          </a:p>
        </p:txBody>
      </p:sp>
      <p:sp>
        <p:nvSpPr>
          <p:cNvPr id="112642" name="Rectangle 2"/>
          <p:cNvSpPr>
            <a:spLocks noGrp="1" noChangeArrowheads="1"/>
          </p:cNvSpPr>
          <p:nvPr>
            <p:ph type="title"/>
          </p:nvPr>
        </p:nvSpPr>
        <p:spPr>
          <a:xfrm>
            <a:off x="762000" y="0"/>
            <a:ext cx="7772400" cy="1143000"/>
          </a:xfrm>
        </p:spPr>
        <p:txBody>
          <a:bodyPr/>
          <a:lstStyle/>
          <a:p>
            <a:r>
              <a:rPr lang="en-US" dirty="0"/>
              <a:t>Hackman – Leading Teams</a:t>
            </a:r>
          </a:p>
        </p:txBody>
      </p:sp>
      <p:sp>
        <p:nvSpPr>
          <p:cNvPr id="112643" name="Rectangle 3"/>
          <p:cNvSpPr>
            <a:spLocks noGrp="1" noChangeArrowheads="1"/>
          </p:cNvSpPr>
          <p:nvPr>
            <p:ph type="body" sz="half" idx="2"/>
          </p:nvPr>
        </p:nvSpPr>
        <p:spPr>
          <a:xfrm>
            <a:off x="4191000" y="1447800"/>
            <a:ext cx="4572000" cy="4114800"/>
          </a:xfrm>
        </p:spPr>
        <p:txBody>
          <a:bodyPr/>
          <a:lstStyle/>
          <a:p>
            <a:r>
              <a:rPr lang="en-US" sz="2800" dirty="0"/>
              <a:t>Real Team</a:t>
            </a:r>
          </a:p>
          <a:p>
            <a:r>
              <a:rPr lang="en-US" sz="2800" dirty="0"/>
              <a:t>Compelling Direction</a:t>
            </a:r>
          </a:p>
          <a:p>
            <a:r>
              <a:rPr lang="en-US" sz="2800" dirty="0"/>
              <a:t>Enabling Structure</a:t>
            </a:r>
          </a:p>
          <a:p>
            <a:r>
              <a:rPr lang="en-US" sz="2800" dirty="0"/>
              <a:t>Supportive Organizational Context</a:t>
            </a:r>
          </a:p>
          <a:p>
            <a:r>
              <a:rPr lang="en-US" sz="2800" dirty="0"/>
              <a:t>Available Expert Coaching</a:t>
            </a:r>
          </a:p>
          <a:p>
            <a:endParaRPr lang="en-US" sz="2800" dirty="0"/>
          </a:p>
        </p:txBody>
      </p:sp>
      <p:pic>
        <p:nvPicPr>
          <p:cNvPr id="112644" name="Picture 4"/>
          <p:cNvPicPr>
            <a:picLocks noChangeAspect="1" noChangeArrowheads="1"/>
          </p:cNvPicPr>
          <p:nvPr/>
        </p:nvPicPr>
        <p:blipFill>
          <a:blip r:embed="rId3" cstate="print"/>
          <a:srcRect/>
          <a:stretch>
            <a:fillRect/>
          </a:stretch>
        </p:blipFill>
        <p:spPr bwMode="auto">
          <a:xfrm>
            <a:off x="2057400" y="1447800"/>
            <a:ext cx="2113152" cy="3332097"/>
          </a:xfrm>
          <a:prstGeom prst="rect">
            <a:avLst/>
          </a:prstGeom>
          <a:noFill/>
          <a:ln w="12700">
            <a:noFill/>
            <a:miter lim="800000"/>
            <a:headEnd type="none" w="sm" len="sm"/>
            <a:tailEnd type="none" w="sm" len="sm"/>
          </a:ln>
          <a:effectLst/>
        </p:spPr>
      </p:pic>
      <p:sp>
        <p:nvSpPr>
          <p:cNvPr id="112645" name="Rectangle 5"/>
          <p:cNvSpPr>
            <a:spLocks noChangeArrowheads="1"/>
          </p:cNvSpPr>
          <p:nvPr/>
        </p:nvSpPr>
        <p:spPr bwMode="auto">
          <a:xfrm>
            <a:off x="4572000" y="5396326"/>
            <a:ext cx="5318125" cy="457200"/>
          </a:xfrm>
          <a:prstGeom prst="rect">
            <a:avLst/>
          </a:prstGeom>
          <a:noFill/>
          <a:ln w="12700">
            <a:noFill/>
            <a:miter lim="800000"/>
            <a:headEnd type="none" w="sm" len="sm"/>
            <a:tailEnd type="none" w="sm" len="sm"/>
          </a:ln>
          <a:effectLst/>
        </p:spPr>
        <p:txBody>
          <a:bodyPr wrap="none">
            <a:spAutoFit/>
          </a:bodyPr>
          <a:lstStyle/>
          <a:p>
            <a:r>
              <a:rPr lang="en-US" dirty="0">
                <a:solidFill>
                  <a:prstClr val="black"/>
                </a:solidFill>
              </a:rPr>
              <a:t>https://research.wjh.harvard.edu/TDS/</a:t>
            </a:r>
          </a:p>
        </p:txBody>
      </p:sp>
      <p:sp>
        <p:nvSpPr>
          <p:cNvPr id="112646" name="Text Box 6"/>
          <p:cNvSpPr txBox="1">
            <a:spLocks noChangeArrowheads="1"/>
          </p:cNvSpPr>
          <p:nvPr/>
        </p:nvSpPr>
        <p:spPr bwMode="auto">
          <a:xfrm>
            <a:off x="4572000" y="4980749"/>
            <a:ext cx="4403725" cy="457200"/>
          </a:xfrm>
          <a:prstGeom prst="rect">
            <a:avLst/>
          </a:prstGeom>
          <a:noFill/>
          <a:ln w="12700">
            <a:noFill/>
            <a:miter lim="800000"/>
            <a:headEnd type="none" w="sm" len="sm"/>
            <a:tailEnd type="none" w="sm" len="sm"/>
          </a:ln>
          <a:effectLst/>
        </p:spPr>
        <p:txBody>
          <a:bodyPr wrap="none">
            <a:spAutoFit/>
          </a:bodyPr>
          <a:lstStyle/>
          <a:p>
            <a:r>
              <a:rPr lang="en-US" dirty="0">
                <a:solidFill>
                  <a:prstClr val="black"/>
                </a:solidFill>
              </a:rPr>
              <a:t>Team Diagnostic Survey (TDS)</a:t>
            </a:r>
          </a:p>
        </p:txBody>
      </p:sp>
      <p:pic>
        <p:nvPicPr>
          <p:cNvPr id="275458" name="Picture 2" descr="http://ecx.images-amazon.com/images/I/51mxSrFhdVL._BO2,204,203,200_PIsitb-sticker-arrow-click,TopRight,35,-76_AA300_SH20_OU01_.jpg"/>
          <p:cNvPicPr>
            <a:picLocks noChangeAspect="1" noChangeArrowheads="1"/>
          </p:cNvPicPr>
          <p:nvPr/>
        </p:nvPicPr>
        <p:blipFill>
          <a:blip r:embed="rId4" cstate="print"/>
          <a:srcRect l="18667" t="14667" r="25333"/>
          <a:stretch>
            <a:fillRect/>
          </a:stretch>
        </p:blipFill>
        <p:spPr bwMode="auto">
          <a:xfrm>
            <a:off x="231223" y="3810000"/>
            <a:ext cx="1600200" cy="2438400"/>
          </a:xfrm>
          <a:prstGeom prst="rect">
            <a:avLst/>
          </a:prstGeom>
          <a:noFill/>
        </p:spPr>
      </p:pic>
    </p:spTree>
    <p:extLst>
      <p:ext uri="{BB962C8B-B14F-4D97-AF65-F5344CB8AC3E}">
        <p14:creationId xmlns:p14="http://schemas.microsoft.com/office/powerpoint/2010/main" val="17152676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t>Real Team</a:t>
            </a:r>
          </a:p>
        </p:txBody>
      </p:sp>
      <p:sp>
        <p:nvSpPr>
          <p:cNvPr id="106499" name="Rectangle 3"/>
          <p:cNvSpPr>
            <a:spLocks noGrp="1" noChangeArrowheads="1"/>
          </p:cNvSpPr>
          <p:nvPr>
            <p:ph type="body" idx="1"/>
          </p:nvPr>
        </p:nvSpPr>
        <p:spPr/>
        <p:txBody>
          <a:bodyPr>
            <a:normAutofit/>
          </a:bodyPr>
          <a:lstStyle/>
          <a:p>
            <a:pPr>
              <a:lnSpc>
                <a:spcPct val="90000"/>
              </a:lnSpc>
            </a:pPr>
            <a:r>
              <a:rPr lang="en-US" sz="3200" dirty="0"/>
              <a:t>clear boundaries</a:t>
            </a:r>
          </a:p>
          <a:p>
            <a:pPr>
              <a:lnSpc>
                <a:spcPct val="90000"/>
              </a:lnSpc>
            </a:pPr>
            <a:r>
              <a:rPr lang="en-US" sz="3200" dirty="0"/>
              <a:t>team members are </a:t>
            </a:r>
            <a:r>
              <a:rPr lang="en-US" sz="3200" b="1" dirty="0"/>
              <a:t>interdependent</a:t>
            </a:r>
            <a:r>
              <a:rPr lang="en-US" sz="3200" dirty="0"/>
              <a:t> for some </a:t>
            </a:r>
            <a:r>
              <a:rPr lang="en-US" sz="3200" b="1" dirty="0"/>
              <a:t>common purpose</a:t>
            </a:r>
            <a:r>
              <a:rPr lang="en-US" sz="3200" dirty="0"/>
              <a:t>, producing a potentially assessable outcome for which members bear </a:t>
            </a:r>
            <a:r>
              <a:rPr lang="en-US" sz="3200" b="1" dirty="0"/>
              <a:t>collective responsibility</a:t>
            </a:r>
          </a:p>
          <a:p>
            <a:pPr>
              <a:lnSpc>
                <a:spcPct val="90000"/>
              </a:lnSpc>
            </a:pPr>
            <a:r>
              <a:rPr lang="en-US" sz="3200" dirty="0"/>
              <a:t>at least moderate stability of membership</a:t>
            </a:r>
          </a:p>
        </p:txBody>
      </p:sp>
    </p:spTree>
    <p:extLst>
      <p:ext uri="{BB962C8B-B14F-4D97-AF65-F5344CB8AC3E}">
        <p14:creationId xmlns:p14="http://schemas.microsoft.com/office/powerpoint/2010/main" val="2071387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t>Compelling Direction</a:t>
            </a:r>
          </a:p>
        </p:txBody>
      </p:sp>
      <p:sp>
        <p:nvSpPr>
          <p:cNvPr id="108547" name="Rectangle 3"/>
          <p:cNvSpPr>
            <a:spLocks noGrp="1" noChangeArrowheads="1"/>
          </p:cNvSpPr>
          <p:nvPr>
            <p:ph type="body" idx="1"/>
          </p:nvPr>
        </p:nvSpPr>
        <p:spPr>
          <a:xfrm>
            <a:off x="533399" y="1447800"/>
            <a:ext cx="8153400" cy="4572000"/>
          </a:xfrm>
        </p:spPr>
        <p:txBody>
          <a:bodyPr>
            <a:normAutofit/>
          </a:bodyPr>
          <a:lstStyle/>
          <a:p>
            <a:r>
              <a:rPr lang="en-US" sz="3600" dirty="0"/>
              <a:t>Good team direction is:</a:t>
            </a:r>
          </a:p>
          <a:p>
            <a:pPr lvl="1"/>
            <a:r>
              <a:rPr lang="en-US" sz="3200" dirty="0"/>
              <a:t>challenging (which energizes members)</a:t>
            </a:r>
          </a:p>
          <a:p>
            <a:pPr lvl="1"/>
            <a:r>
              <a:rPr lang="en-US" sz="3200" dirty="0"/>
              <a:t>clear (which orients them to their main purposes)</a:t>
            </a:r>
          </a:p>
          <a:p>
            <a:pPr lvl="1"/>
            <a:r>
              <a:rPr lang="en-US" sz="3200" dirty="0"/>
              <a:t>consequential (which engages the full range of their talents)</a:t>
            </a:r>
          </a:p>
        </p:txBody>
      </p:sp>
    </p:spTree>
    <p:extLst>
      <p:ext uri="{BB962C8B-B14F-4D97-AF65-F5344CB8AC3E}">
        <p14:creationId xmlns:p14="http://schemas.microsoft.com/office/powerpoint/2010/main" val="841159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124200" y="6248400"/>
            <a:ext cx="2895600" cy="457200"/>
          </a:xfrm>
          <a:prstGeom prst="rect">
            <a:avLst/>
          </a:prstGeom>
        </p:spPr>
        <p:txBody>
          <a:bodyPr/>
          <a:lstStyle/>
          <a:p>
            <a:fld id="{796222D1-DDCD-471C-A68D-C5198C2F6937}" type="slidenum">
              <a:rPr lang="en-US">
                <a:solidFill>
                  <a:prstClr val="white"/>
                </a:solidFill>
              </a:rPr>
              <a:pPr/>
              <a:t>53</a:t>
            </a:fld>
            <a:endParaRPr lang="en-US">
              <a:solidFill>
                <a:prstClr val="white"/>
              </a:solidFill>
            </a:endParaRPr>
          </a:p>
        </p:txBody>
      </p:sp>
      <p:sp>
        <p:nvSpPr>
          <p:cNvPr id="110594" name="Rectangle 2"/>
          <p:cNvSpPr>
            <a:spLocks noGrp="1" noChangeArrowheads="1"/>
          </p:cNvSpPr>
          <p:nvPr>
            <p:ph type="title"/>
          </p:nvPr>
        </p:nvSpPr>
        <p:spPr>
          <a:xfrm>
            <a:off x="457200" y="258618"/>
            <a:ext cx="7772400" cy="762000"/>
          </a:xfrm>
        </p:spPr>
        <p:txBody>
          <a:bodyPr/>
          <a:lstStyle/>
          <a:p>
            <a:r>
              <a:rPr lang="en-US" dirty="0"/>
              <a:t>Enabling Structure</a:t>
            </a:r>
          </a:p>
        </p:txBody>
      </p:sp>
      <p:sp>
        <p:nvSpPr>
          <p:cNvPr id="110595" name="Rectangle 3"/>
          <p:cNvSpPr>
            <a:spLocks noGrp="1" noChangeArrowheads="1"/>
          </p:cNvSpPr>
          <p:nvPr>
            <p:ph type="body" idx="1"/>
          </p:nvPr>
        </p:nvSpPr>
        <p:spPr>
          <a:xfrm>
            <a:off x="609600" y="1447800"/>
            <a:ext cx="8077200" cy="4648200"/>
          </a:xfrm>
        </p:spPr>
        <p:txBody>
          <a:bodyPr/>
          <a:lstStyle/>
          <a:p>
            <a:pPr>
              <a:lnSpc>
                <a:spcPct val="80000"/>
              </a:lnSpc>
            </a:pPr>
            <a:r>
              <a:rPr lang="en-US" sz="2800" dirty="0"/>
              <a:t>Key structural features in fostering competent teamwork</a:t>
            </a:r>
          </a:p>
          <a:p>
            <a:pPr lvl="1">
              <a:lnSpc>
                <a:spcPct val="80000"/>
              </a:lnSpc>
            </a:pPr>
            <a:r>
              <a:rPr lang="en-US" sz="2400" b="1" dirty="0"/>
              <a:t>Task design</a:t>
            </a:r>
            <a:r>
              <a:rPr lang="en-US" sz="2400" dirty="0"/>
              <a:t>: The team task should be well aligned with the team’s purpose and have a high standing on “motivating potential.”</a:t>
            </a:r>
          </a:p>
          <a:p>
            <a:pPr lvl="1">
              <a:lnSpc>
                <a:spcPct val="80000"/>
              </a:lnSpc>
            </a:pPr>
            <a:r>
              <a:rPr lang="en-US" sz="2400" b="1" dirty="0"/>
              <a:t>Team composition</a:t>
            </a:r>
            <a:r>
              <a:rPr lang="en-US" sz="2400" dirty="0"/>
              <a:t>: The team size should be as small as possible given the work to be accomplished, should include members with ample task and interpersonal skills, and should consist of a good diversity of membership</a:t>
            </a:r>
          </a:p>
          <a:p>
            <a:pPr lvl="1">
              <a:lnSpc>
                <a:spcPct val="80000"/>
              </a:lnSpc>
            </a:pPr>
            <a:r>
              <a:rPr lang="en-US" sz="2400" b="1" dirty="0"/>
              <a:t>Core norms of conduct</a:t>
            </a:r>
            <a:r>
              <a:rPr lang="en-US" sz="2400" dirty="0"/>
              <a:t>: Team should have established early in its life clear and explicit specification of the basic norms of conduct for member behavior. </a:t>
            </a:r>
          </a:p>
          <a:p>
            <a:pPr lvl="1">
              <a:lnSpc>
                <a:spcPct val="80000"/>
              </a:lnSpc>
            </a:pPr>
            <a:endParaRPr lang="en-US" sz="2400" dirty="0"/>
          </a:p>
        </p:txBody>
      </p:sp>
    </p:spTree>
    <p:extLst>
      <p:ext uri="{BB962C8B-B14F-4D97-AF65-F5344CB8AC3E}">
        <p14:creationId xmlns:p14="http://schemas.microsoft.com/office/powerpoint/2010/main" val="2458450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0686"/>
            <a:ext cx="7772400" cy="762000"/>
          </a:xfrm>
        </p:spPr>
        <p:txBody>
          <a:bodyPr/>
          <a:lstStyle/>
          <a:p>
            <a:r>
              <a:rPr lang="en-US" dirty="0" smtClean="0"/>
              <a:t>Edmondson - </a:t>
            </a:r>
            <a:r>
              <a:rPr lang="en-US" i="1" dirty="0" smtClean="0"/>
              <a:t>Teaming</a:t>
            </a:r>
            <a:endParaRPr lang="en-US" dirty="0"/>
          </a:p>
        </p:txBody>
      </p:sp>
      <p:sp>
        <p:nvSpPr>
          <p:cNvPr id="5" name="Content Placeholder 4"/>
          <p:cNvSpPr>
            <a:spLocks noGrp="1"/>
          </p:cNvSpPr>
          <p:nvPr>
            <p:ph sz="half" idx="2"/>
          </p:nvPr>
        </p:nvSpPr>
        <p:spPr>
          <a:xfrm>
            <a:off x="3886200" y="1311061"/>
            <a:ext cx="4800600" cy="4114800"/>
          </a:xfrm>
        </p:spPr>
        <p:txBody>
          <a:bodyPr>
            <a:noAutofit/>
          </a:bodyPr>
          <a:lstStyle/>
          <a:p>
            <a:r>
              <a:rPr lang="en-US" sz="2400" dirty="0" smtClean="0"/>
              <a:t>Learning to team, teaming to learn</a:t>
            </a:r>
          </a:p>
          <a:p>
            <a:r>
              <a:rPr lang="en-US" sz="2400" dirty="0" smtClean="0"/>
              <a:t>Teaming process (bottom-up)</a:t>
            </a:r>
          </a:p>
          <a:p>
            <a:pPr lvl="1"/>
            <a:r>
              <a:rPr lang="en-US" sz="2000" dirty="0" smtClean="0"/>
              <a:t>Teaming mindset adopted</a:t>
            </a:r>
          </a:p>
          <a:p>
            <a:pPr lvl="1"/>
            <a:r>
              <a:rPr lang="en-US" sz="2000" dirty="0" smtClean="0"/>
              <a:t>Reflection/feedback</a:t>
            </a:r>
          </a:p>
          <a:p>
            <a:pPr lvl="1"/>
            <a:r>
              <a:rPr lang="en-US" sz="2000" dirty="0" smtClean="0"/>
              <a:t>Interdependent action unfolds</a:t>
            </a:r>
          </a:p>
          <a:p>
            <a:pPr lvl="1"/>
            <a:r>
              <a:rPr lang="en-US" sz="2000" dirty="0" smtClean="0"/>
              <a:t>Coordination of steps and hand-offs</a:t>
            </a:r>
          </a:p>
          <a:p>
            <a:pPr lvl="1"/>
            <a:r>
              <a:rPr lang="en-US" sz="2000" dirty="0" smtClean="0"/>
              <a:t>Individuals communicate</a:t>
            </a:r>
          </a:p>
          <a:p>
            <a:pPr lvl="1"/>
            <a:r>
              <a:rPr lang="en-US" sz="2000" dirty="0" smtClean="0"/>
              <a:t>Recognize need for teaming</a:t>
            </a:r>
          </a:p>
          <a:p>
            <a:r>
              <a:rPr lang="en-US" sz="2400" dirty="0" smtClean="0"/>
              <a:t>Four pillars of effective teaming</a:t>
            </a:r>
          </a:p>
          <a:p>
            <a:pPr lvl="1"/>
            <a:r>
              <a:rPr lang="en-US" sz="2000" dirty="0" smtClean="0"/>
              <a:t>Speaking up</a:t>
            </a:r>
          </a:p>
          <a:p>
            <a:pPr lvl="1"/>
            <a:r>
              <a:rPr lang="en-US" sz="2000" dirty="0" smtClean="0"/>
              <a:t>Collaboration</a:t>
            </a:r>
          </a:p>
          <a:p>
            <a:pPr lvl="1"/>
            <a:r>
              <a:rPr lang="en-US" sz="2000" dirty="0" smtClean="0"/>
              <a:t>Experimentation</a:t>
            </a:r>
          </a:p>
          <a:p>
            <a:pPr lvl="1"/>
            <a:r>
              <a:rPr lang="en-US" sz="2000" dirty="0" smtClean="0"/>
              <a:t>Reflection </a:t>
            </a:r>
            <a:endParaRPr lang="en-US" sz="2000" dirty="0"/>
          </a:p>
        </p:txBody>
      </p:sp>
      <p:sp>
        <p:nvSpPr>
          <p:cNvPr id="6" name="Rectangle 5"/>
          <p:cNvSpPr/>
          <p:nvPr/>
        </p:nvSpPr>
        <p:spPr>
          <a:xfrm>
            <a:off x="295564" y="5562600"/>
            <a:ext cx="3124200" cy="707886"/>
          </a:xfrm>
          <a:prstGeom prst="rect">
            <a:avLst/>
          </a:prstGeom>
        </p:spPr>
        <p:txBody>
          <a:bodyPr wrap="square">
            <a:spAutoFit/>
          </a:bodyPr>
          <a:lstStyle/>
          <a:p>
            <a:r>
              <a:rPr lang="en-US" sz="2000" dirty="0" smtClean="0">
                <a:solidFill>
                  <a:prstClr val="black"/>
                </a:solidFill>
              </a:rPr>
              <a:t>"Teaming is the engine of organizational learning."</a:t>
            </a:r>
            <a:endParaRPr lang="en-US" sz="2000" dirty="0">
              <a:solidFill>
                <a:prstClr val="black"/>
              </a:solidFill>
            </a:endParaRPr>
          </a:p>
        </p:txBody>
      </p:sp>
      <p:pic>
        <p:nvPicPr>
          <p:cNvPr id="339970" name="Picture 2"/>
          <p:cNvPicPr>
            <a:picLocks noGrp="1" noChangeAspect="1" noChangeArrowheads="1"/>
          </p:cNvPicPr>
          <p:nvPr>
            <p:ph sz="half" idx="1"/>
          </p:nvPr>
        </p:nvPicPr>
        <p:blipFill>
          <a:blip r:embed="rId3" cstate="print"/>
          <a:srcRect l="33000" t="15412" r="34000" b="3882"/>
          <a:stretch>
            <a:fillRect/>
          </a:stretch>
        </p:blipFill>
        <p:spPr bwMode="auto">
          <a:xfrm>
            <a:off x="295564" y="1352624"/>
            <a:ext cx="2743200" cy="4073237"/>
          </a:xfrm>
          <a:prstGeom prst="rect">
            <a:avLst/>
          </a:prstGeom>
          <a:noFill/>
          <a:ln w="9525">
            <a:noFill/>
            <a:miter lim="800000"/>
            <a:headEnd/>
            <a:tailEnd/>
          </a:ln>
        </p:spPr>
      </p:pic>
    </p:spTree>
    <p:extLst>
      <p:ext uri="{BB962C8B-B14F-4D97-AF65-F5344CB8AC3E}">
        <p14:creationId xmlns:p14="http://schemas.microsoft.com/office/powerpoint/2010/main" val="16290981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700155" y="6458428"/>
            <a:ext cx="992908" cy="365125"/>
          </a:xfrm>
          <a:prstGeom prst="rect">
            <a:avLst/>
          </a:prstGeom>
        </p:spPr>
        <p:txBody>
          <a:bodyPr/>
          <a:lstStyle/>
          <a:p>
            <a:pPr>
              <a:defRPr/>
            </a:pPr>
            <a:fld id="{7EFF6740-B92C-453A-A07A-EE6936DE5F7C}" type="slidenum">
              <a:rPr lang="en-US" smtClean="0">
                <a:solidFill>
                  <a:prstClr val="white"/>
                </a:solidFill>
              </a:rPr>
              <a:pPr>
                <a:defRPr/>
              </a:pPr>
              <a:t>55</a:t>
            </a:fld>
            <a:endParaRPr lang="en-US">
              <a:solidFill>
                <a:prstClr val="white"/>
              </a:solidFill>
            </a:endParaRPr>
          </a:p>
        </p:txBody>
      </p:sp>
      <p:pic>
        <p:nvPicPr>
          <p:cNvPr id="5" name="Picture 4"/>
          <p:cNvPicPr>
            <a:picLocks noChangeAspect="1"/>
          </p:cNvPicPr>
          <p:nvPr/>
        </p:nvPicPr>
        <p:blipFill rotWithShape="1">
          <a:blip r:embed="rId3"/>
          <a:srcRect l="15381" t="7812" r="38477" b="26563"/>
          <a:stretch/>
        </p:blipFill>
        <p:spPr>
          <a:xfrm>
            <a:off x="337458" y="304800"/>
            <a:ext cx="4996544" cy="3886200"/>
          </a:xfrm>
          <a:prstGeom prst="rect">
            <a:avLst/>
          </a:prstGeom>
        </p:spPr>
      </p:pic>
      <p:sp>
        <p:nvSpPr>
          <p:cNvPr id="6" name="Rectangle 5"/>
          <p:cNvSpPr/>
          <p:nvPr/>
        </p:nvSpPr>
        <p:spPr>
          <a:xfrm>
            <a:off x="498764" y="4572000"/>
            <a:ext cx="5063836" cy="369332"/>
          </a:xfrm>
          <a:prstGeom prst="rect">
            <a:avLst/>
          </a:prstGeom>
        </p:spPr>
        <p:txBody>
          <a:bodyPr wrap="square">
            <a:spAutoFit/>
          </a:bodyPr>
          <a:lstStyle/>
          <a:p>
            <a:r>
              <a:rPr lang="en-US" dirty="0">
                <a:solidFill>
                  <a:prstClr val="black"/>
                </a:solidFill>
                <a:hlinkClick r:id="rId4"/>
              </a:rPr>
              <a:t>https://www.youtube.com/watch?v=pV15JvPwOOE</a:t>
            </a:r>
            <a:endParaRPr lang="en-US" dirty="0">
              <a:solidFill>
                <a:prstClr val="black"/>
              </a:solidFill>
            </a:endParaRPr>
          </a:p>
        </p:txBody>
      </p:sp>
      <p:sp>
        <p:nvSpPr>
          <p:cNvPr id="7" name="TextBox 6"/>
          <p:cNvSpPr txBox="1"/>
          <p:nvPr/>
        </p:nvSpPr>
        <p:spPr>
          <a:xfrm>
            <a:off x="5715000" y="1066800"/>
            <a:ext cx="3200400" cy="2031325"/>
          </a:xfrm>
          <a:prstGeom prst="rect">
            <a:avLst/>
          </a:prstGeom>
          <a:noFill/>
        </p:spPr>
        <p:txBody>
          <a:bodyPr wrap="square" rtlCol="0">
            <a:spAutoFit/>
          </a:bodyPr>
          <a:lstStyle/>
          <a:p>
            <a:pPr marL="342900" indent="-342900">
              <a:buFont typeface="+mj-lt"/>
              <a:buAutoNum type="arabicPeriod"/>
            </a:pPr>
            <a:r>
              <a:rPr lang="en-US" dirty="0" smtClean="0">
                <a:solidFill>
                  <a:prstClr val="black"/>
                </a:solidFill>
              </a:rPr>
              <a:t>Speak Up</a:t>
            </a:r>
          </a:p>
          <a:p>
            <a:pPr marL="342900" indent="-342900">
              <a:buFont typeface="+mj-lt"/>
              <a:buAutoNum type="arabicPeriod"/>
            </a:pPr>
            <a:r>
              <a:rPr lang="en-US" dirty="0" smtClean="0">
                <a:solidFill>
                  <a:prstClr val="black"/>
                </a:solidFill>
              </a:rPr>
              <a:t>Listen intensely</a:t>
            </a:r>
          </a:p>
          <a:p>
            <a:pPr marL="342900" indent="-342900">
              <a:buFont typeface="+mj-lt"/>
              <a:buAutoNum type="arabicPeriod"/>
            </a:pPr>
            <a:r>
              <a:rPr lang="en-US" dirty="0" smtClean="0">
                <a:solidFill>
                  <a:prstClr val="black"/>
                </a:solidFill>
              </a:rPr>
              <a:t>Integrate different facts and points of view</a:t>
            </a:r>
          </a:p>
          <a:p>
            <a:pPr marL="342900" indent="-342900">
              <a:buFont typeface="+mj-lt"/>
              <a:buAutoNum type="arabicPeriod"/>
            </a:pPr>
            <a:r>
              <a:rPr lang="en-US" dirty="0" smtClean="0">
                <a:solidFill>
                  <a:prstClr val="black"/>
                </a:solidFill>
              </a:rPr>
              <a:t>Experiment interactively</a:t>
            </a:r>
          </a:p>
          <a:p>
            <a:pPr marL="342900" indent="-342900">
              <a:buFont typeface="+mj-lt"/>
              <a:buAutoNum type="arabicPeriod"/>
            </a:pPr>
            <a:r>
              <a:rPr lang="en-US" dirty="0" smtClean="0">
                <a:solidFill>
                  <a:prstClr val="black"/>
                </a:solidFill>
              </a:rPr>
              <a:t>Reflect on your ideas and actions</a:t>
            </a:r>
            <a:endParaRPr lang="en-US" dirty="0">
              <a:solidFill>
                <a:prstClr val="black"/>
              </a:solidFill>
            </a:endParaRPr>
          </a:p>
        </p:txBody>
      </p:sp>
      <p:sp>
        <p:nvSpPr>
          <p:cNvPr id="8" name="TextBox 7"/>
          <p:cNvSpPr txBox="1"/>
          <p:nvPr/>
        </p:nvSpPr>
        <p:spPr>
          <a:xfrm>
            <a:off x="5791200" y="609600"/>
            <a:ext cx="2349105" cy="400110"/>
          </a:xfrm>
          <a:prstGeom prst="rect">
            <a:avLst/>
          </a:prstGeom>
          <a:noFill/>
        </p:spPr>
        <p:txBody>
          <a:bodyPr wrap="none" rtlCol="0">
            <a:spAutoFit/>
          </a:bodyPr>
          <a:lstStyle/>
          <a:p>
            <a:r>
              <a:rPr lang="en-US" sz="2000" dirty="0" smtClean="0">
                <a:solidFill>
                  <a:prstClr val="black"/>
                </a:solidFill>
              </a:rPr>
              <a:t>Teamwork on the Fly</a:t>
            </a:r>
            <a:endParaRPr lang="en-US" sz="2000" dirty="0">
              <a:solidFill>
                <a:prstClr val="black"/>
              </a:solidFill>
            </a:endParaRPr>
          </a:p>
        </p:txBody>
      </p:sp>
    </p:spTree>
    <p:extLst>
      <p:ext uri="{BB962C8B-B14F-4D97-AF65-F5344CB8AC3E}">
        <p14:creationId xmlns:p14="http://schemas.microsoft.com/office/powerpoint/2010/main" val="626192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3124200" y="6248400"/>
            <a:ext cx="2895600" cy="457200"/>
          </a:xfrm>
          <a:prstGeom prst="rect">
            <a:avLst/>
          </a:prstGeom>
        </p:spPr>
        <p:txBody>
          <a:bodyPr/>
          <a:lstStyle/>
          <a:p>
            <a:fld id="{9CCF325F-DA48-4730-9F88-F49937FDFFD3}" type="slidenum">
              <a:rPr lang="en-US" smtClean="0">
                <a:solidFill>
                  <a:srgbClr val="000000"/>
                </a:solidFill>
              </a:rPr>
              <a:pPr/>
              <a:t>56</a:t>
            </a:fld>
            <a:endParaRPr lang="en-US">
              <a:solidFill>
                <a:srgbClr val="000000"/>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654" t="4444" r="37749" b="15556"/>
          <a:stretch/>
        </p:blipFill>
        <p:spPr>
          <a:xfrm rot="10800000">
            <a:off x="429848" y="137132"/>
            <a:ext cx="2977196" cy="6124520"/>
          </a:xfrm>
          <a:prstGeom prst="rect">
            <a:avLst/>
          </a:prstGeom>
        </p:spPr>
      </p:pic>
      <p:sp>
        <p:nvSpPr>
          <p:cNvPr id="4" name="TextBox 3"/>
          <p:cNvSpPr txBox="1"/>
          <p:nvPr/>
        </p:nvSpPr>
        <p:spPr>
          <a:xfrm>
            <a:off x="3886200" y="1905000"/>
            <a:ext cx="4951651" cy="738664"/>
          </a:xfrm>
          <a:prstGeom prst="rect">
            <a:avLst/>
          </a:prstGeom>
          <a:noFill/>
        </p:spPr>
        <p:txBody>
          <a:bodyPr wrap="square" rtlCol="0">
            <a:spAutoFit/>
          </a:bodyPr>
          <a:lstStyle/>
          <a:p>
            <a:r>
              <a:rPr lang="en-US" sz="1400" dirty="0" smtClean="0">
                <a:solidFill>
                  <a:srgbClr val="000000"/>
                </a:solidFill>
              </a:rPr>
              <a:t>Work Smart – Fast Company</a:t>
            </a:r>
          </a:p>
          <a:p>
            <a:r>
              <a:rPr lang="en-US" sz="1400" dirty="0" smtClean="0">
                <a:solidFill>
                  <a:srgbClr val="000000"/>
                </a:solidFill>
              </a:rPr>
              <a:t>June </a:t>
            </a:r>
            <a:r>
              <a:rPr lang="en-US" sz="1400" dirty="0">
                <a:solidFill>
                  <a:srgbClr val="000000"/>
                </a:solidFill>
              </a:rPr>
              <a:t>2015 http://www.fastcompany.com/3045477/work-smart/goodbye-org-chart</a:t>
            </a:r>
          </a:p>
        </p:txBody>
      </p:sp>
      <p:sp>
        <p:nvSpPr>
          <p:cNvPr id="5" name="TextBox 4"/>
          <p:cNvSpPr txBox="1"/>
          <p:nvPr/>
        </p:nvSpPr>
        <p:spPr>
          <a:xfrm>
            <a:off x="3886200" y="328878"/>
            <a:ext cx="4832320" cy="2215991"/>
          </a:xfrm>
          <a:prstGeom prst="rect">
            <a:avLst/>
          </a:prstGeom>
          <a:noFill/>
        </p:spPr>
        <p:txBody>
          <a:bodyPr wrap="square" rtlCol="0">
            <a:spAutoFit/>
          </a:bodyPr>
          <a:lstStyle/>
          <a:p>
            <a:r>
              <a:rPr lang="en-US" b="1" dirty="0" smtClean="0">
                <a:solidFill>
                  <a:srgbClr val="000000"/>
                </a:solidFill>
              </a:rPr>
              <a:t>Goodbye org chart</a:t>
            </a:r>
          </a:p>
          <a:p>
            <a:endParaRPr lang="en-US" sz="1600" dirty="0">
              <a:solidFill>
                <a:srgbClr val="000000"/>
              </a:solidFill>
            </a:endParaRPr>
          </a:p>
          <a:p>
            <a:r>
              <a:rPr lang="en-US" i="1" dirty="0" smtClean="0">
                <a:solidFill>
                  <a:srgbClr val="000000"/>
                </a:solidFill>
              </a:rPr>
              <a:t>Team of Teams</a:t>
            </a:r>
            <a:r>
              <a:rPr lang="en-US" dirty="0" smtClean="0">
                <a:solidFill>
                  <a:srgbClr val="000000"/>
                </a:solidFill>
              </a:rPr>
              <a:t> author General</a:t>
            </a:r>
          </a:p>
          <a:p>
            <a:r>
              <a:rPr lang="en-US" dirty="0" smtClean="0">
                <a:solidFill>
                  <a:srgbClr val="000000"/>
                </a:solidFill>
              </a:rPr>
              <a:t>Stanley </a:t>
            </a:r>
            <a:r>
              <a:rPr lang="en-US" dirty="0" err="1" smtClean="0">
                <a:solidFill>
                  <a:srgbClr val="000000"/>
                </a:solidFill>
              </a:rPr>
              <a:t>McChrystal</a:t>
            </a:r>
            <a:r>
              <a:rPr lang="en-US" dirty="0" smtClean="0">
                <a:solidFill>
                  <a:srgbClr val="000000"/>
                </a:solidFill>
              </a:rPr>
              <a:t> and Co-authors explain why </a:t>
            </a:r>
            <a:r>
              <a:rPr lang="en-US" b="1" dirty="0" smtClean="0">
                <a:solidFill>
                  <a:srgbClr val="000000"/>
                </a:solidFill>
              </a:rPr>
              <a:t>adaptability trumps hierarchy</a:t>
            </a:r>
            <a:endParaRPr lang="en-US" dirty="0">
              <a:solidFill>
                <a:srgbClr val="000000"/>
              </a:solidFill>
            </a:endParaRPr>
          </a:p>
        </p:txBody>
      </p:sp>
      <p:pic>
        <p:nvPicPr>
          <p:cNvPr id="6" name="Picture 5"/>
          <p:cNvPicPr>
            <a:picLocks noChangeAspect="1"/>
          </p:cNvPicPr>
          <p:nvPr/>
        </p:nvPicPr>
        <p:blipFill>
          <a:blip r:embed="rId3"/>
          <a:stretch>
            <a:fillRect/>
          </a:stretch>
        </p:blipFill>
        <p:spPr>
          <a:xfrm>
            <a:off x="6495642" y="2617192"/>
            <a:ext cx="2425093" cy="3657681"/>
          </a:xfrm>
          <a:prstGeom prst="rect">
            <a:avLst/>
          </a:prstGeom>
          <a:ln>
            <a:solidFill>
              <a:schemeClr val="tx2"/>
            </a:solidFill>
          </a:ln>
        </p:spPr>
      </p:pic>
    </p:spTree>
    <p:extLst>
      <p:ext uri="{BB962C8B-B14F-4D97-AF65-F5344CB8AC3E}">
        <p14:creationId xmlns:p14="http://schemas.microsoft.com/office/powerpoint/2010/main" val="3640380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3124200" y="6248400"/>
            <a:ext cx="2895600" cy="457200"/>
          </a:xfrm>
          <a:prstGeom prst="rect">
            <a:avLst/>
          </a:prstGeom>
        </p:spPr>
        <p:txBody>
          <a:bodyPr/>
          <a:lstStyle/>
          <a:p>
            <a:fld id="{9CCF325F-DA48-4730-9F88-F49937FDFFD3}" type="slidenum">
              <a:rPr lang="en-US" smtClean="0">
                <a:solidFill>
                  <a:srgbClr val="000000"/>
                </a:solidFill>
              </a:rPr>
              <a:pPr/>
              <a:t>57</a:t>
            </a:fld>
            <a:endParaRPr lang="en-US" dirty="0">
              <a:solidFill>
                <a:srgbClr val="000000"/>
              </a:solidFill>
            </a:endParaRPr>
          </a:p>
        </p:txBody>
      </p:sp>
      <p:pic>
        <p:nvPicPr>
          <p:cNvPr id="338946" name="Picture 2"/>
          <p:cNvPicPr>
            <a:picLocks noChangeAspect="1" noChangeArrowheads="1"/>
          </p:cNvPicPr>
          <p:nvPr/>
        </p:nvPicPr>
        <p:blipFill>
          <a:blip r:embed="rId3" cstate="print"/>
          <a:srcRect l="31428" t="18000" r="33810" b="9619"/>
          <a:stretch>
            <a:fillRect/>
          </a:stretch>
        </p:blipFill>
        <p:spPr bwMode="auto">
          <a:xfrm>
            <a:off x="152400" y="217599"/>
            <a:ext cx="3161899" cy="4114800"/>
          </a:xfrm>
          <a:prstGeom prst="rect">
            <a:avLst/>
          </a:prstGeom>
          <a:noFill/>
          <a:ln w="9525">
            <a:noFill/>
            <a:miter lim="800000"/>
            <a:headEnd/>
            <a:tailEnd/>
          </a:ln>
        </p:spPr>
      </p:pic>
      <p:sp>
        <p:nvSpPr>
          <p:cNvPr id="4" name="TextBox 3"/>
          <p:cNvSpPr txBox="1"/>
          <p:nvPr/>
        </p:nvSpPr>
        <p:spPr>
          <a:xfrm>
            <a:off x="152400" y="4572316"/>
            <a:ext cx="3276600" cy="1631216"/>
          </a:xfrm>
          <a:prstGeom prst="rect">
            <a:avLst/>
          </a:prstGeom>
          <a:noFill/>
        </p:spPr>
        <p:txBody>
          <a:bodyPr wrap="square" rtlCol="0">
            <a:spAutoFit/>
          </a:bodyPr>
          <a:lstStyle/>
          <a:p>
            <a:r>
              <a:rPr lang="en-US" sz="2000" dirty="0" smtClean="0">
                <a:solidFill>
                  <a:prstClr val="black"/>
                </a:solidFill>
              </a:rPr>
              <a:t>The most valuable form of communication is face-to-face. E-mail and texting are least valuable. </a:t>
            </a:r>
            <a:r>
              <a:rPr lang="en-US" sz="2000" dirty="0" err="1" smtClean="0">
                <a:solidFill>
                  <a:prstClr val="black"/>
                </a:solidFill>
              </a:rPr>
              <a:t>Pentland</a:t>
            </a:r>
            <a:r>
              <a:rPr lang="en-US" sz="2000" dirty="0" smtClean="0">
                <a:solidFill>
                  <a:prstClr val="black"/>
                </a:solidFill>
              </a:rPr>
              <a:t> (2012)</a:t>
            </a:r>
            <a:endParaRPr lang="en-US" sz="2000" dirty="0">
              <a:solidFill>
                <a:prstClr val="black"/>
              </a:solidFill>
            </a:endParaRPr>
          </a:p>
        </p:txBody>
      </p:sp>
      <p:sp>
        <p:nvSpPr>
          <p:cNvPr id="5" name="TextBox 4"/>
          <p:cNvSpPr txBox="1"/>
          <p:nvPr/>
        </p:nvSpPr>
        <p:spPr>
          <a:xfrm>
            <a:off x="3581400" y="134626"/>
            <a:ext cx="5181600" cy="6740307"/>
          </a:xfrm>
          <a:prstGeom prst="rect">
            <a:avLst/>
          </a:prstGeom>
          <a:noFill/>
        </p:spPr>
        <p:txBody>
          <a:bodyPr wrap="square" rtlCol="0">
            <a:spAutoFit/>
          </a:bodyPr>
          <a:lstStyle/>
          <a:p>
            <a:r>
              <a:rPr lang="en-US" dirty="0" smtClean="0">
                <a:solidFill>
                  <a:prstClr val="black"/>
                </a:solidFill>
              </a:rPr>
              <a:t>Successful teams share several defining characteristics:</a:t>
            </a:r>
          </a:p>
          <a:p>
            <a:pPr marL="457200" indent="-457200">
              <a:buFont typeface="+mj-lt"/>
              <a:buAutoNum type="arabicPeriod"/>
            </a:pPr>
            <a:r>
              <a:rPr lang="en-US" dirty="0" smtClean="0">
                <a:solidFill>
                  <a:prstClr val="black"/>
                </a:solidFill>
              </a:rPr>
              <a:t>Everyone on the team talks and listens in roughly equal measure, keeping communication short and sweet.</a:t>
            </a:r>
          </a:p>
          <a:p>
            <a:pPr marL="457200" indent="-457200">
              <a:buFont typeface="+mj-lt"/>
              <a:buAutoNum type="arabicPeriod"/>
            </a:pPr>
            <a:r>
              <a:rPr lang="en-US" dirty="0" smtClean="0">
                <a:solidFill>
                  <a:prstClr val="black"/>
                </a:solidFill>
              </a:rPr>
              <a:t>Members face one another, and their conversations and gestures are energetic.</a:t>
            </a:r>
          </a:p>
          <a:p>
            <a:pPr marL="457200" indent="-457200">
              <a:buFont typeface="+mj-lt"/>
              <a:buAutoNum type="arabicPeriod"/>
            </a:pPr>
            <a:r>
              <a:rPr lang="en-US" dirty="0" smtClean="0">
                <a:solidFill>
                  <a:prstClr val="black"/>
                </a:solidFill>
              </a:rPr>
              <a:t>Members connect directly with one another – not just with the team leader</a:t>
            </a:r>
          </a:p>
          <a:p>
            <a:pPr marL="457200" indent="-457200">
              <a:buFont typeface="+mj-lt"/>
              <a:buAutoNum type="arabicPeriod"/>
            </a:pPr>
            <a:r>
              <a:rPr lang="en-US" dirty="0" smtClean="0">
                <a:solidFill>
                  <a:prstClr val="black"/>
                </a:solidFill>
              </a:rPr>
              <a:t>Members carry on back-channel or side conversations.</a:t>
            </a:r>
          </a:p>
          <a:p>
            <a:pPr marL="457200" indent="-457200">
              <a:buFont typeface="+mj-lt"/>
              <a:buAutoNum type="arabicPeriod"/>
            </a:pPr>
            <a:r>
              <a:rPr lang="en-US" dirty="0" smtClean="0">
                <a:solidFill>
                  <a:prstClr val="black"/>
                </a:solidFill>
              </a:rPr>
              <a:t>Members periodically break, go exploring outside the team, and bring information back.</a:t>
            </a:r>
          </a:p>
          <a:p>
            <a:endParaRPr lang="en-US" dirty="0">
              <a:solidFill>
                <a:prstClr val="black"/>
              </a:solidFill>
            </a:endParaRPr>
          </a:p>
        </p:txBody>
      </p:sp>
      <p:sp>
        <p:nvSpPr>
          <p:cNvPr id="3" name="Rectangle 2"/>
          <p:cNvSpPr/>
          <p:nvPr/>
        </p:nvSpPr>
        <p:spPr>
          <a:xfrm>
            <a:off x="381000" y="6443449"/>
            <a:ext cx="6400800" cy="338554"/>
          </a:xfrm>
          <a:prstGeom prst="rect">
            <a:avLst/>
          </a:prstGeom>
        </p:spPr>
        <p:txBody>
          <a:bodyPr wrap="square">
            <a:spAutoFit/>
          </a:bodyPr>
          <a:lstStyle/>
          <a:p>
            <a:r>
              <a:rPr lang="en-US" sz="1600" dirty="0">
                <a:solidFill>
                  <a:prstClr val="black"/>
                </a:solidFill>
              </a:rPr>
              <a:t>https://hbr.org/2012/04/the-new-science-of-building-great-teams</a:t>
            </a:r>
          </a:p>
        </p:txBody>
      </p:sp>
    </p:spTree>
    <p:extLst>
      <p:ext uri="{BB962C8B-B14F-4D97-AF65-F5344CB8AC3E}">
        <p14:creationId xmlns:p14="http://schemas.microsoft.com/office/powerpoint/2010/main" val="23002859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ChangeArrowheads="1"/>
          </p:cNvSpPr>
          <p:nvPr/>
        </p:nvSpPr>
        <p:spPr bwMode="auto">
          <a:xfrm>
            <a:off x="304800" y="304800"/>
            <a:ext cx="8458200" cy="6154738"/>
          </a:xfrm>
          <a:prstGeom prst="rect">
            <a:avLst/>
          </a:prstGeom>
          <a:noFill/>
          <a:ln w="9525">
            <a:noFill/>
            <a:miter lim="800000"/>
            <a:headEnd/>
            <a:tailEnd/>
          </a:ln>
        </p:spPr>
        <p:txBody>
          <a:bodyPr lIns="0" tIns="0" rIns="0" bIns="0"/>
          <a:lstStyle/>
          <a:p>
            <a:pPr eaLnBrk="0" fontAlgn="base" hangingPunct="0">
              <a:spcBef>
                <a:spcPct val="0"/>
              </a:spcBef>
              <a:spcAft>
                <a:spcPct val="0"/>
              </a:spcAft>
            </a:pPr>
            <a:r>
              <a:rPr lang="en-US" sz="2600" b="1" dirty="0">
                <a:solidFill>
                  <a:srgbClr val="000000"/>
                </a:solidFill>
                <a:cs typeface="Arial" charset="0"/>
              </a:rPr>
              <a:t>Cooperative Learning</a:t>
            </a:r>
            <a:r>
              <a:rPr lang="en-US" sz="2600" dirty="0">
                <a:solidFill>
                  <a:srgbClr val="000000"/>
                </a:solidFill>
                <a:cs typeface="Arial" charset="0"/>
              </a:rPr>
              <a:t> is instruction that involves people working in teams to accomplish a common goal, under conditions that involve both </a:t>
            </a:r>
            <a:r>
              <a:rPr lang="en-US" sz="2600" i="1" dirty="0">
                <a:solidFill>
                  <a:srgbClr val="000000"/>
                </a:solidFill>
                <a:cs typeface="Arial" charset="0"/>
              </a:rPr>
              <a:t>positive interdependence</a:t>
            </a:r>
            <a:r>
              <a:rPr lang="en-US" sz="2600" dirty="0">
                <a:solidFill>
                  <a:srgbClr val="000000"/>
                </a:solidFill>
                <a:cs typeface="Arial" charset="0"/>
              </a:rPr>
              <a:t> (all members must cooperate to complete the task) and </a:t>
            </a:r>
            <a:r>
              <a:rPr lang="en-US" sz="2600" i="1" dirty="0">
                <a:solidFill>
                  <a:srgbClr val="000000"/>
                </a:solidFill>
                <a:cs typeface="Arial" charset="0"/>
              </a:rPr>
              <a:t>individual and group accountability</a:t>
            </a:r>
            <a:r>
              <a:rPr lang="en-US" sz="2600" dirty="0">
                <a:solidFill>
                  <a:srgbClr val="000000"/>
                </a:solidFill>
                <a:cs typeface="Arial" charset="0"/>
              </a:rPr>
              <a:t> (each member is accountable for the complete final outcome).</a:t>
            </a:r>
          </a:p>
          <a:p>
            <a:pPr algn="ctr" eaLnBrk="0" fontAlgn="base" hangingPunct="0">
              <a:spcBef>
                <a:spcPct val="0"/>
              </a:spcBef>
              <a:spcAft>
                <a:spcPct val="0"/>
              </a:spcAft>
            </a:pPr>
            <a:endParaRPr lang="en-US" sz="1600" dirty="0">
              <a:solidFill>
                <a:srgbClr val="000000"/>
              </a:solidFill>
              <a:cs typeface="Arial" charset="0"/>
            </a:endParaRPr>
          </a:p>
          <a:p>
            <a:pPr eaLnBrk="0" fontAlgn="base" hangingPunct="0">
              <a:spcBef>
                <a:spcPct val="0"/>
              </a:spcBef>
              <a:spcAft>
                <a:spcPct val="0"/>
              </a:spcAft>
            </a:pPr>
            <a:r>
              <a:rPr lang="en-US" sz="3000" b="1" dirty="0" smtClean="0">
                <a:solidFill>
                  <a:srgbClr val="000000"/>
                </a:solidFill>
                <a:cs typeface="Arial" charset="0"/>
              </a:rPr>
              <a:t>Key </a:t>
            </a:r>
            <a:r>
              <a:rPr lang="en-US" sz="3000" b="1" dirty="0">
                <a:solidFill>
                  <a:srgbClr val="000000"/>
                </a:solidFill>
                <a:cs typeface="Arial" charset="0"/>
              </a:rPr>
              <a:t>Concepts</a:t>
            </a:r>
          </a:p>
          <a:p>
            <a:pPr algn="ctr" eaLnBrk="0" fontAlgn="base" hangingPunct="0">
              <a:spcBef>
                <a:spcPct val="0"/>
              </a:spcBef>
              <a:spcAft>
                <a:spcPct val="0"/>
              </a:spcAft>
            </a:pPr>
            <a:endParaRPr lang="en-US" sz="1100" b="1" dirty="0">
              <a:solidFill>
                <a:srgbClr val="000000"/>
              </a:solidFill>
              <a:cs typeface="Arial" charset="0"/>
            </a:endParaRPr>
          </a:p>
          <a:p>
            <a:pPr marL="749300" indent="-457200" eaLnBrk="0" fontAlgn="base" hangingPunct="0">
              <a:spcBef>
                <a:spcPct val="0"/>
              </a:spcBef>
              <a:spcAft>
                <a:spcPct val="0"/>
              </a:spcAft>
              <a:buClr>
                <a:srgbClr val="94B6D2"/>
              </a:buClr>
              <a:buFont typeface="Wingdings" pitchFamily="2" charset="2"/>
              <a:buChar char="q"/>
            </a:pPr>
            <a:r>
              <a:rPr lang="en-US" sz="2600" dirty="0" smtClean="0">
                <a:solidFill>
                  <a:srgbClr val="000000"/>
                </a:solidFill>
                <a:cs typeface="Arial" charset="0"/>
              </a:rPr>
              <a:t>Positive </a:t>
            </a:r>
            <a:r>
              <a:rPr lang="en-US" sz="2600" dirty="0">
                <a:solidFill>
                  <a:srgbClr val="000000"/>
                </a:solidFill>
                <a:cs typeface="Arial" charset="0"/>
              </a:rPr>
              <a:t>Interdependence</a:t>
            </a:r>
          </a:p>
          <a:p>
            <a:pPr marL="749300" indent="-457200" eaLnBrk="0" fontAlgn="base" hangingPunct="0">
              <a:spcBef>
                <a:spcPct val="0"/>
              </a:spcBef>
              <a:spcAft>
                <a:spcPct val="0"/>
              </a:spcAft>
              <a:buClr>
                <a:srgbClr val="94B6D2"/>
              </a:buClr>
              <a:buFont typeface="Wingdings" pitchFamily="2" charset="2"/>
              <a:buChar char="q"/>
            </a:pPr>
            <a:r>
              <a:rPr lang="en-US" sz="2600" dirty="0" smtClean="0">
                <a:solidFill>
                  <a:srgbClr val="000000"/>
                </a:solidFill>
                <a:cs typeface="Arial" charset="0"/>
              </a:rPr>
              <a:t>Individual </a:t>
            </a:r>
            <a:r>
              <a:rPr lang="en-US" sz="2600" dirty="0">
                <a:solidFill>
                  <a:srgbClr val="000000"/>
                </a:solidFill>
                <a:cs typeface="Arial" charset="0"/>
              </a:rPr>
              <a:t>and Group Accountability</a:t>
            </a:r>
          </a:p>
          <a:p>
            <a:pPr marL="749300" indent="-457200" eaLnBrk="0" fontAlgn="base" hangingPunct="0">
              <a:spcBef>
                <a:spcPct val="0"/>
              </a:spcBef>
              <a:spcAft>
                <a:spcPct val="0"/>
              </a:spcAft>
              <a:buClr>
                <a:srgbClr val="94B6D2"/>
              </a:buClr>
              <a:buFont typeface="Wingdings" pitchFamily="2" charset="2"/>
              <a:buChar char="q"/>
            </a:pPr>
            <a:r>
              <a:rPr lang="en-US" sz="2600" dirty="0" smtClean="0">
                <a:solidFill>
                  <a:srgbClr val="000000"/>
                </a:solidFill>
                <a:cs typeface="Arial" charset="0"/>
              </a:rPr>
              <a:t>Face-to-Face </a:t>
            </a:r>
            <a:r>
              <a:rPr lang="en-US" sz="2600" dirty="0" err="1">
                <a:solidFill>
                  <a:srgbClr val="000000"/>
                </a:solidFill>
                <a:cs typeface="Arial" charset="0"/>
              </a:rPr>
              <a:t>Promotive</a:t>
            </a:r>
            <a:r>
              <a:rPr lang="en-US" sz="2600" dirty="0">
                <a:solidFill>
                  <a:srgbClr val="000000"/>
                </a:solidFill>
                <a:cs typeface="Arial" charset="0"/>
              </a:rPr>
              <a:t> Interaction</a:t>
            </a:r>
          </a:p>
          <a:p>
            <a:pPr marL="749300" indent="-457200" eaLnBrk="0" fontAlgn="base" hangingPunct="0">
              <a:spcBef>
                <a:spcPct val="0"/>
              </a:spcBef>
              <a:spcAft>
                <a:spcPct val="0"/>
              </a:spcAft>
              <a:buClr>
                <a:srgbClr val="94B6D2"/>
              </a:buClr>
              <a:buFont typeface="Wingdings" pitchFamily="2" charset="2"/>
              <a:buChar char="q"/>
            </a:pPr>
            <a:r>
              <a:rPr lang="en-US" sz="2600" dirty="0" smtClean="0">
                <a:solidFill>
                  <a:srgbClr val="000000"/>
                </a:solidFill>
                <a:cs typeface="Arial" charset="0"/>
              </a:rPr>
              <a:t>Teamwork </a:t>
            </a:r>
            <a:r>
              <a:rPr lang="en-US" sz="2600" dirty="0">
                <a:solidFill>
                  <a:srgbClr val="000000"/>
                </a:solidFill>
                <a:cs typeface="Arial" charset="0"/>
              </a:rPr>
              <a:t>Skills</a:t>
            </a:r>
          </a:p>
          <a:p>
            <a:pPr marL="749300" indent="-457200" eaLnBrk="0" fontAlgn="base" hangingPunct="0">
              <a:spcBef>
                <a:spcPct val="0"/>
              </a:spcBef>
              <a:spcAft>
                <a:spcPct val="0"/>
              </a:spcAft>
              <a:buClr>
                <a:srgbClr val="94B6D2"/>
              </a:buClr>
              <a:buFont typeface="Wingdings" pitchFamily="2" charset="2"/>
              <a:buChar char="q"/>
            </a:pPr>
            <a:r>
              <a:rPr lang="en-US" sz="2600" dirty="0" smtClean="0">
                <a:solidFill>
                  <a:srgbClr val="000000"/>
                </a:solidFill>
                <a:cs typeface="Arial" charset="0"/>
              </a:rPr>
              <a:t>Group </a:t>
            </a:r>
            <a:r>
              <a:rPr lang="en-US" sz="2600" dirty="0">
                <a:solidFill>
                  <a:srgbClr val="000000"/>
                </a:solidFill>
                <a:cs typeface="Arial" charset="0"/>
              </a:rPr>
              <a:t>Processing</a:t>
            </a:r>
          </a:p>
        </p:txBody>
      </p:sp>
      <p:pic>
        <p:nvPicPr>
          <p:cNvPr id="371714" name="Picture 3"/>
          <p:cNvPicPr>
            <a:picLocks noChangeAspect="1" noChangeArrowheads="1"/>
          </p:cNvPicPr>
          <p:nvPr/>
        </p:nvPicPr>
        <p:blipFill>
          <a:blip r:embed="rId4" cstate="print"/>
          <a:srcRect l="25000" t="10222" r="26500" b="3236"/>
          <a:stretch>
            <a:fillRect/>
          </a:stretch>
        </p:blipFill>
        <p:spPr bwMode="auto">
          <a:xfrm>
            <a:off x="6055385" y="2359767"/>
            <a:ext cx="2971800" cy="3888633"/>
          </a:xfrm>
          <a:prstGeom prst="rect">
            <a:avLst/>
          </a:prstGeom>
          <a:noFill/>
          <a:ln w="12700">
            <a:noFill/>
            <a:miter lim="800000"/>
            <a:headEnd type="none" w="sm" len="sm"/>
            <a:tailEnd type="none" w="sm" len="sm"/>
          </a:ln>
        </p:spPr>
      </p:pic>
      <p:sp>
        <p:nvSpPr>
          <p:cNvPr id="4" name="Rectangle 3"/>
          <p:cNvSpPr>
            <a:spLocks noChangeArrowheads="1"/>
          </p:cNvSpPr>
          <p:nvPr/>
        </p:nvSpPr>
        <p:spPr bwMode="auto">
          <a:xfrm>
            <a:off x="201667" y="5940623"/>
            <a:ext cx="5853718" cy="30777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dirty="0">
                <a:solidFill>
                  <a:srgbClr val="000000"/>
                </a:solidFill>
                <a:cs typeface="Arial" charset="0"/>
                <a:hlinkClick r:id="rId5"/>
              </a:rPr>
              <a:t>http://personal.cege.umn.edu/~</a:t>
            </a:r>
            <a:r>
              <a:rPr lang="en-US" sz="1400" dirty="0" smtClean="0">
                <a:solidFill>
                  <a:srgbClr val="000000"/>
                </a:solidFill>
                <a:cs typeface="Arial" charset="0"/>
                <a:hlinkClick r:id="rId5"/>
              </a:rPr>
              <a:t>smith/docs/Smith-CL%20Handout%2008.pdf</a:t>
            </a:r>
            <a:r>
              <a:rPr lang="en-US" sz="1400" dirty="0" smtClean="0">
                <a:solidFill>
                  <a:srgbClr val="000000"/>
                </a:solidFill>
                <a:cs typeface="Arial" charset="0"/>
              </a:rPr>
              <a:t> </a:t>
            </a:r>
            <a:endParaRPr lang="en-US" sz="1400" dirty="0">
              <a:solidFill>
                <a:srgbClr val="000000"/>
              </a:solidFill>
              <a:cs typeface="Arial" charset="0"/>
            </a:endParaRPr>
          </a:p>
        </p:txBody>
      </p:sp>
    </p:spTree>
    <p:custDataLst>
      <p:tags r:id="rId1"/>
    </p:custDataLst>
    <p:extLst>
      <p:ext uri="{BB962C8B-B14F-4D97-AF65-F5344CB8AC3E}">
        <p14:creationId xmlns:p14="http://schemas.microsoft.com/office/powerpoint/2010/main" val="3227989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Instructor’s Role in Formal Cooperative Learning</a:t>
            </a:r>
            <a:endParaRPr lang="en-US" dirty="0"/>
          </a:p>
        </p:txBody>
      </p:sp>
      <p:sp>
        <p:nvSpPr>
          <p:cNvPr id="3" name="Content Placeholder 2"/>
          <p:cNvSpPr>
            <a:spLocks noGrp="1"/>
          </p:cNvSpPr>
          <p:nvPr>
            <p:ph idx="1"/>
          </p:nvPr>
        </p:nvSpPr>
        <p:spPr>
          <a:xfrm>
            <a:off x="457200" y="2133600"/>
            <a:ext cx="8229600" cy="4114800"/>
          </a:xfrm>
        </p:spPr>
        <p:txBody>
          <a:bodyPr>
            <a:normAutofit lnSpcReduction="10000"/>
          </a:bodyPr>
          <a:lstStyle/>
          <a:p>
            <a:pPr marL="457200" indent="-457200" defTabSz="381000" eaLnBrk="0" fontAlgn="base" hangingPunct="0">
              <a:spcBef>
                <a:spcPct val="0"/>
              </a:spcBef>
              <a:spcAft>
                <a:spcPct val="0"/>
              </a:spcAft>
              <a:buFontTx/>
              <a:buAutoNum type="arabicPeriod"/>
            </a:pPr>
            <a:r>
              <a:rPr lang="en-US" dirty="0">
                <a:solidFill>
                  <a:srgbClr val="000000"/>
                </a:solidFill>
              </a:rPr>
              <a:t>Specifying </a:t>
            </a:r>
            <a:r>
              <a:rPr lang="en-US" b="1" dirty="0">
                <a:solidFill>
                  <a:srgbClr val="000000"/>
                </a:solidFill>
              </a:rPr>
              <a:t>Objectives</a:t>
            </a:r>
            <a:r>
              <a:rPr lang="en-US" dirty="0">
                <a:solidFill>
                  <a:srgbClr val="000000"/>
                </a:solidFill>
              </a:rPr>
              <a:t> (Academic and Social/Teamwork)</a:t>
            </a:r>
          </a:p>
          <a:p>
            <a:pPr marL="457200" indent="-457200" defTabSz="381000" eaLnBrk="0" fontAlgn="base" hangingPunct="0">
              <a:spcBef>
                <a:spcPct val="0"/>
              </a:spcBef>
              <a:spcAft>
                <a:spcPct val="0"/>
              </a:spcAft>
              <a:buFontTx/>
              <a:buAutoNum type="arabicPeriod"/>
            </a:pPr>
            <a:endParaRPr lang="en-US" sz="2400" dirty="0">
              <a:solidFill>
                <a:srgbClr val="000000"/>
              </a:solidFill>
            </a:endParaRPr>
          </a:p>
          <a:p>
            <a:pPr marL="457200" indent="-457200" defTabSz="381000" eaLnBrk="0" fontAlgn="base" hangingPunct="0">
              <a:spcBef>
                <a:spcPct val="0"/>
              </a:spcBef>
              <a:spcAft>
                <a:spcPct val="0"/>
              </a:spcAft>
              <a:buFontTx/>
              <a:buAutoNum type="arabicPeriod"/>
            </a:pPr>
            <a:r>
              <a:rPr lang="en-US" dirty="0">
                <a:solidFill>
                  <a:srgbClr val="000000"/>
                </a:solidFill>
              </a:rPr>
              <a:t>Making </a:t>
            </a:r>
            <a:r>
              <a:rPr lang="en-US" b="1" dirty="0">
                <a:solidFill>
                  <a:srgbClr val="000000"/>
                </a:solidFill>
              </a:rPr>
              <a:t>Decisions</a:t>
            </a:r>
            <a:r>
              <a:rPr lang="en-US" dirty="0">
                <a:solidFill>
                  <a:srgbClr val="000000"/>
                </a:solidFill>
              </a:rPr>
              <a:t> </a:t>
            </a:r>
          </a:p>
          <a:p>
            <a:pPr marL="457200" indent="-457200" defTabSz="381000" eaLnBrk="0" fontAlgn="base" hangingPunct="0">
              <a:spcBef>
                <a:spcPct val="0"/>
              </a:spcBef>
              <a:spcAft>
                <a:spcPct val="0"/>
              </a:spcAft>
              <a:buFontTx/>
              <a:buAutoNum type="arabicPeriod"/>
            </a:pPr>
            <a:endParaRPr lang="en-US" sz="2400" dirty="0">
              <a:solidFill>
                <a:srgbClr val="000000"/>
              </a:solidFill>
            </a:endParaRPr>
          </a:p>
          <a:p>
            <a:pPr marL="457200" indent="-457200" defTabSz="381000" eaLnBrk="0" fontAlgn="base" hangingPunct="0">
              <a:spcBef>
                <a:spcPct val="0"/>
              </a:spcBef>
              <a:spcAft>
                <a:spcPct val="0"/>
              </a:spcAft>
              <a:buFontTx/>
              <a:buAutoNum type="arabicPeriod"/>
            </a:pPr>
            <a:r>
              <a:rPr lang="en-US" dirty="0">
                <a:solidFill>
                  <a:srgbClr val="000000"/>
                </a:solidFill>
              </a:rPr>
              <a:t>Explaining </a:t>
            </a:r>
            <a:r>
              <a:rPr lang="en-US" b="1" dirty="0">
                <a:solidFill>
                  <a:srgbClr val="000000"/>
                </a:solidFill>
              </a:rPr>
              <a:t>Task</a:t>
            </a:r>
            <a:r>
              <a:rPr lang="en-US" dirty="0">
                <a:solidFill>
                  <a:srgbClr val="000000"/>
                </a:solidFill>
              </a:rPr>
              <a:t>, </a:t>
            </a:r>
            <a:r>
              <a:rPr lang="en-US" b="1" dirty="0">
                <a:solidFill>
                  <a:srgbClr val="000000"/>
                </a:solidFill>
              </a:rPr>
              <a:t>Positive Interdependence</a:t>
            </a:r>
            <a:r>
              <a:rPr lang="en-US" dirty="0">
                <a:solidFill>
                  <a:srgbClr val="000000"/>
                </a:solidFill>
              </a:rPr>
              <a:t>, and </a:t>
            </a:r>
            <a:r>
              <a:rPr lang="en-US" b="1" dirty="0">
                <a:solidFill>
                  <a:srgbClr val="000000"/>
                </a:solidFill>
              </a:rPr>
              <a:t>Individual Accountability</a:t>
            </a:r>
          </a:p>
          <a:p>
            <a:pPr marL="457200" indent="-457200" defTabSz="381000" eaLnBrk="0" fontAlgn="base" hangingPunct="0">
              <a:spcBef>
                <a:spcPct val="0"/>
              </a:spcBef>
              <a:spcAft>
                <a:spcPct val="0"/>
              </a:spcAft>
              <a:buFontTx/>
              <a:buAutoNum type="arabicPeriod"/>
            </a:pPr>
            <a:endParaRPr lang="en-US" sz="2400" dirty="0">
              <a:solidFill>
                <a:srgbClr val="000000"/>
              </a:solidFill>
            </a:endParaRPr>
          </a:p>
          <a:p>
            <a:pPr marL="457200" indent="-457200" defTabSz="381000" eaLnBrk="0" fontAlgn="base" hangingPunct="0">
              <a:spcBef>
                <a:spcPct val="0"/>
              </a:spcBef>
              <a:spcAft>
                <a:spcPct val="0"/>
              </a:spcAft>
              <a:buFontTx/>
              <a:buAutoNum type="arabicPeriod"/>
            </a:pPr>
            <a:r>
              <a:rPr lang="en-US" b="1" dirty="0">
                <a:solidFill>
                  <a:srgbClr val="000000"/>
                </a:solidFill>
              </a:rPr>
              <a:t>Monitoring</a:t>
            </a:r>
            <a:r>
              <a:rPr lang="en-US" dirty="0">
                <a:solidFill>
                  <a:srgbClr val="000000"/>
                </a:solidFill>
              </a:rPr>
              <a:t> and Intervening to Teach Skills</a:t>
            </a:r>
          </a:p>
          <a:p>
            <a:pPr marL="457200" indent="-457200" defTabSz="381000" eaLnBrk="0" fontAlgn="base" hangingPunct="0">
              <a:spcBef>
                <a:spcPct val="0"/>
              </a:spcBef>
              <a:spcAft>
                <a:spcPct val="0"/>
              </a:spcAft>
              <a:buFontTx/>
              <a:buAutoNum type="arabicPeriod"/>
            </a:pPr>
            <a:endParaRPr lang="en-US" sz="2400" dirty="0">
              <a:solidFill>
                <a:srgbClr val="000000"/>
              </a:solidFill>
            </a:endParaRPr>
          </a:p>
          <a:p>
            <a:pPr marL="457200" indent="-457200" defTabSz="381000" eaLnBrk="0" fontAlgn="base" hangingPunct="0">
              <a:spcBef>
                <a:spcPct val="0"/>
              </a:spcBef>
              <a:spcAft>
                <a:spcPct val="0"/>
              </a:spcAft>
              <a:buFontTx/>
              <a:buAutoNum type="arabicPeriod"/>
            </a:pPr>
            <a:r>
              <a:rPr lang="en-US" b="1" dirty="0">
                <a:solidFill>
                  <a:srgbClr val="000000"/>
                </a:solidFill>
              </a:rPr>
              <a:t>Evaluating</a:t>
            </a:r>
            <a:r>
              <a:rPr lang="en-US" dirty="0">
                <a:solidFill>
                  <a:srgbClr val="000000"/>
                </a:solidFill>
              </a:rPr>
              <a:t> Students' Achievement and Group </a:t>
            </a:r>
            <a:r>
              <a:rPr lang="en-US" dirty="0" smtClean="0">
                <a:solidFill>
                  <a:srgbClr val="000000"/>
                </a:solidFill>
              </a:rPr>
              <a:t>Effectiveness</a:t>
            </a:r>
            <a:endParaRPr lang="en-US" dirty="0"/>
          </a:p>
        </p:txBody>
      </p:sp>
    </p:spTree>
    <p:custDataLst>
      <p:tags r:id="rId1"/>
    </p:custDataLst>
    <p:extLst>
      <p:ext uri="{BB962C8B-B14F-4D97-AF65-F5344CB8AC3E}">
        <p14:creationId xmlns:p14="http://schemas.microsoft.com/office/powerpoint/2010/main" val="2712911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pPr>
              <a:defRPr/>
            </a:pPr>
            <a:fld id="{7EFF6740-B92C-453A-A07A-EE6936DE5F7C}" type="slidenum">
              <a:rPr lang="en-US" smtClean="0"/>
              <a:pPr>
                <a:defRPr/>
              </a:pPr>
              <a:t>6</a:t>
            </a:fld>
            <a:endParaRPr lang="en-US"/>
          </a:p>
        </p:txBody>
      </p:sp>
      <p:sp>
        <p:nvSpPr>
          <p:cNvPr id="4" name="Title 3"/>
          <p:cNvSpPr>
            <a:spLocks noGrp="1"/>
          </p:cNvSpPr>
          <p:nvPr>
            <p:ph type="title"/>
          </p:nvPr>
        </p:nvSpPr>
        <p:spPr/>
        <p:txBody>
          <a:bodyPr>
            <a:normAutofit/>
          </a:bodyPr>
          <a:lstStyle/>
          <a:p>
            <a:r>
              <a:rPr lang="en-US" dirty="0" smtClean="0"/>
              <a:t>Seven Principles for Good Practice in Undergraduate Education</a:t>
            </a:r>
            <a:endParaRPr lang="en-US" dirty="0"/>
          </a:p>
        </p:txBody>
      </p:sp>
      <p:sp>
        <p:nvSpPr>
          <p:cNvPr id="5" name="Content Placeholder 4"/>
          <p:cNvSpPr>
            <a:spLocks noGrp="1"/>
          </p:cNvSpPr>
          <p:nvPr>
            <p:ph idx="1"/>
          </p:nvPr>
        </p:nvSpPr>
        <p:spPr>
          <a:xfrm>
            <a:off x="457200" y="2057400"/>
            <a:ext cx="8229600" cy="4191000"/>
          </a:xfrm>
        </p:spPr>
        <p:txBody>
          <a:bodyPr/>
          <a:lstStyle/>
          <a:p>
            <a:r>
              <a:rPr lang="en-US" dirty="0" smtClean="0"/>
              <a:t>Good practice in undergraduate education:</a:t>
            </a:r>
          </a:p>
          <a:p>
            <a:pPr lvl="1"/>
            <a:r>
              <a:rPr lang="en-US" b="1" dirty="0" smtClean="0"/>
              <a:t>Encourages student-faculty contact</a:t>
            </a:r>
          </a:p>
          <a:p>
            <a:pPr lvl="1"/>
            <a:r>
              <a:rPr lang="en-US" b="1" dirty="0" smtClean="0"/>
              <a:t>Encourages cooperation among students</a:t>
            </a:r>
          </a:p>
          <a:p>
            <a:pPr lvl="1"/>
            <a:r>
              <a:rPr lang="en-US" b="1" dirty="0" smtClean="0"/>
              <a:t>Encourages active learning</a:t>
            </a:r>
          </a:p>
          <a:p>
            <a:pPr lvl="1"/>
            <a:r>
              <a:rPr lang="en-US" dirty="0" smtClean="0"/>
              <a:t>Gives prompt feedback</a:t>
            </a:r>
          </a:p>
          <a:p>
            <a:pPr lvl="1"/>
            <a:r>
              <a:rPr lang="en-US" dirty="0" smtClean="0"/>
              <a:t>Emphasizes time on task</a:t>
            </a:r>
          </a:p>
          <a:p>
            <a:pPr lvl="1"/>
            <a:r>
              <a:rPr lang="en-US" dirty="0" smtClean="0"/>
              <a:t>Communicates high expectations</a:t>
            </a:r>
          </a:p>
          <a:p>
            <a:pPr lvl="1"/>
            <a:r>
              <a:rPr lang="en-US" b="1" dirty="0" smtClean="0"/>
              <a:t>Respects diverse talents and ways of learning</a:t>
            </a:r>
            <a:endParaRPr lang="en-US" b="1" dirty="0"/>
          </a:p>
        </p:txBody>
      </p:sp>
      <p:sp>
        <p:nvSpPr>
          <p:cNvPr id="10" name="Footer Placeholder 7"/>
          <p:cNvSpPr txBox="1">
            <a:spLocks/>
          </p:cNvSpPr>
          <p:nvPr/>
        </p:nvSpPr>
        <p:spPr>
          <a:xfrm>
            <a:off x="457200" y="6400800"/>
            <a:ext cx="7543800" cy="457200"/>
          </a:xfrm>
          <a:prstGeom prst="rect">
            <a:avLst/>
          </a:prstGeo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err="1" smtClean="0"/>
              <a:t>Chickering</a:t>
            </a:r>
            <a:r>
              <a:rPr lang="en-US" sz="1600" dirty="0" smtClean="0"/>
              <a:t> &amp; </a:t>
            </a:r>
            <a:r>
              <a:rPr lang="en-US" sz="1600" dirty="0" err="1" smtClean="0"/>
              <a:t>Gamson</a:t>
            </a:r>
            <a:r>
              <a:rPr lang="en-US" sz="1600" dirty="0" smtClean="0"/>
              <a:t>. (1987).  http://learningcommons.evergreen.edu/pdf/fall1987.pdf</a:t>
            </a:r>
          </a:p>
          <a:p>
            <a:pPr>
              <a:defRPr/>
            </a:pPr>
            <a:endParaRPr lang="en-US" sz="1600" dirty="0"/>
          </a:p>
        </p:txBody>
      </p:sp>
    </p:spTree>
    <p:extLst>
      <p:ext uri="{BB962C8B-B14F-4D97-AF65-F5344CB8AC3E}">
        <p14:creationId xmlns:p14="http://schemas.microsoft.com/office/powerpoint/2010/main" val="3079500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cs typeface="Arial" pitchFamily="34" charset="0"/>
              </a:rPr>
              <a:t>Concept: Curricular Priorities </a:t>
            </a:r>
            <a:endParaRPr lang="en-US" dirty="0">
              <a:cs typeface="Arial" pitchFamily="34" charset="0"/>
            </a:endParaRPr>
          </a:p>
        </p:txBody>
      </p:sp>
      <p:sp>
        <p:nvSpPr>
          <p:cNvPr id="7" name="Slide Number Placeholder 6"/>
          <p:cNvSpPr>
            <a:spLocks noGrp="1"/>
          </p:cNvSpPr>
          <p:nvPr>
            <p:ph type="sldNum" sz="quarter" idx="4"/>
          </p:nvPr>
        </p:nvSpPr>
        <p:spPr/>
        <p:txBody>
          <a:bodyPr/>
          <a:lstStyle/>
          <a:p>
            <a:pPr>
              <a:defRPr/>
            </a:pPr>
            <a:fld id="{7EFF6740-B92C-453A-A07A-EE6936DE5F7C}" type="slidenum">
              <a:rPr lang="en-US" smtClean="0">
                <a:solidFill>
                  <a:prstClr val="white"/>
                </a:solidFill>
              </a:rPr>
              <a:pPr>
                <a:defRPr/>
              </a:pPr>
              <a:t>60</a:t>
            </a:fld>
            <a:endParaRPr lang="en-US">
              <a:solidFill>
                <a:prstClr val="white"/>
              </a:solidFill>
            </a:endParaRPr>
          </a:p>
        </p:txBody>
      </p:sp>
      <p:sp>
        <p:nvSpPr>
          <p:cNvPr id="3" name="TextBox 2"/>
          <p:cNvSpPr txBox="1"/>
          <p:nvPr/>
        </p:nvSpPr>
        <p:spPr>
          <a:xfrm>
            <a:off x="1219201" y="805235"/>
            <a:ext cx="7537937" cy="646331"/>
          </a:xfrm>
          <a:prstGeom prst="rect">
            <a:avLst/>
          </a:prstGeom>
          <a:noFill/>
        </p:spPr>
        <p:txBody>
          <a:bodyPr wrap="square" rtlCol="0">
            <a:spAutoFit/>
          </a:bodyPr>
          <a:lstStyle/>
          <a:p>
            <a:pPr defTabSz="457200" fontAlgn="base">
              <a:spcBef>
                <a:spcPct val="0"/>
              </a:spcBef>
              <a:spcAft>
                <a:spcPct val="0"/>
              </a:spcAft>
            </a:pPr>
            <a:endParaRPr lang="en-US" sz="3600" dirty="0">
              <a:solidFill>
                <a:srgbClr val="F79646">
                  <a:lumMod val="60000"/>
                  <a:lumOff val="40000"/>
                </a:srgbClr>
              </a:solidFill>
              <a:latin typeface="Arial" pitchFamily="34" charset="0"/>
              <a:cs typeface="Arial" pitchFamily="34" charset="0"/>
            </a:endParaRPr>
          </a:p>
        </p:txBody>
      </p:sp>
      <p:graphicFrame>
        <p:nvGraphicFramePr>
          <p:cNvPr id="12" name="Diagram 11"/>
          <p:cNvGraphicFramePr/>
          <p:nvPr>
            <p:extLst/>
          </p:nvPr>
        </p:nvGraphicFramePr>
        <p:xfrm>
          <a:off x="-581891" y="1451566"/>
          <a:ext cx="6384966" cy="4369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304800" y="6477000"/>
            <a:ext cx="5867400" cy="338554"/>
          </a:xfrm>
          <a:prstGeom prst="rect">
            <a:avLst/>
          </a:prstGeom>
          <a:noFill/>
        </p:spPr>
        <p:txBody>
          <a:bodyPr wrap="square" rtlCol="0">
            <a:spAutoFit/>
          </a:bodyPr>
          <a:lstStyle/>
          <a:p>
            <a:pPr defTabSz="457200" fontAlgn="base">
              <a:spcBef>
                <a:spcPct val="0"/>
              </a:spcBef>
              <a:spcAft>
                <a:spcPct val="0"/>
              </a:spcAft>
            </a:pPr>
            <a:r>
              <a:rPr lang="en-US" sz="1600" dirty="0" smtClean="0">
                <a:solidFill>
                  <a:prstClr val="white"/>
                </a:solidFill>
                <a:cs typeface="Arial" pitchFamily="34" charset="0"/>
              </a:rPr>
              <a:t>Understanding by Design,  Wiggins and McTighe (1998)</a:t>
            </a:r>
            <a:endParaRPr lang="en-US" sz="1600" dirty="0" smtClean="0">
              <a:solidFill>
                <a:prstClr val="white"/>
              </a:solidFill>
              <a:latin typeface="Arial" pitchFamily="34" charset="0"/>
              <a:ea typeface="ヒラギノ角ゴ Pro W3"/>
              <a:cs typeface="ヒラギノ角ゴ Pro W3"/>
            </a:endParaRPr>
          </a:p>
        </p:txBody>
      </p:sp>
      <p:sp>
        <p:nvSpPr>
          <p:cNvPr id="14" name="TextBox 13"/>
          <p:cNvSpPr txBox="1"/>
          <p:nvPr/>
        </p:nvSpPr>
        <p:spPr>
          <a:xfrm>
            <a:off x="4928263" y="1522816"/>
            <a:ext cx="3895106" cy="4555093"/>
          </a:xfrm>
          <a:prstGeom prst="rect">
            <a:avLst/>
          </a:prstGeom>
          <a:solidFill>
            <a:schemeClr val="bg1">
              <a:lumMod val="95000"/>
            </a:schemeClr>
          </a:solidFill>
          <a:effectLst/>
        </p:spPr>
        <p:txBody>
          <a:bodyPr wrap="square" rtlCol="0">
            <a:spAutoFit/>
          </a:bodyPr>
          <a:lstStyle/>
          <a:p>
            <a:pPr defTabSz="457200" fontAlgn="base">
              <a:spcBef>
                <a:spcPct val="0"/>
              </a:spcBef>
              <a:spcAft>
                <a:spcPct val="0"/>
              </a:spcAft>
            </a:pPr>
            <a:r>
              <a:rPr lang="en-US" sz="2000" dirty="0" smtClean="0">
                <a:solidFill>
                  <a:prstClr val="black"/>
                </a:solidFill>
                <a:cs typeface="Arial" pitchFamily="34" charset="0"/>
              </a:rPr>
              <a:t>Things to Consider:</a:t>
            </a:r>
          </a:p>
          <a:p>
            <a:pPr defTabSz="457200" fontAlgn="base">
              <a:spcBef>
                <a:spcPct val="0"/>
              </a:spcBef>
              <a:spcAft>
                <a:spcPct val="0"/>
              </a:spcAft>
            </a:pPr>
            <a:endParaRPr lang="en-US" dirty="0" smtClean="0">
              <a:solidFill>
                <a:prstClr val="black"/>
              </a:solidFill>
              <a:cs typeface="Arial" pitchFamily="34" charset="0"/>
            </a:endParaRPr>
          </a:p>
          <a:p>
            <a:pPr defTabSz="457200" fontAlgn="base">
              <a:spcBef>
                <a:spcPct val="0"/>
              </a:spcBef>
              <a:spcAft>
                <a:spcPct val="0"/>
              </a:spcAft>
              <a:buFont typeface="Arial" pitchFamily="34" charset="0"/>
              <a:buChar char="•"/>
            </a:pPr>
            <a:r>
              <a:rPr lang="en-US" dirty="0" smtClean="0">
                <a:solidFill>
                  <a:prstClr val="black"/>
                </a:solidFill>
                <a:cs typeface="Arial" pitchFamily="34" charset="0"/>
              </a:rPr>
              <a:t> Are the topics </a:t>
            </a:r>
            <a:r>
              <a:rPr lang="en-US" b="1" dirty="0" smtClean="0">
                <a:solidFill>
                  <a:prstClr val="black"/>
                </a:solidFill>
                <a:cs typeface="Arial" pitchFamily="34" charset="0"/>
              </a:rPr>
              <a:t>enduring and transferable </a:t>
            </a:r>
            <a:r>
              <a:rPr lang="en-US" dirty="0" smtClean="0">
                <a:solidFill>
                  <a:prstClr val="black"/>
                </a:solidFill>
                <a:cs typeface="Arial" pitchFamily="34" charset="0"/>
              </a:rPr>
              <a:t>big ideas having value beyond the classroom?</a:t>
            </a:r>
          </a:p>
          <a:p>
            <a:pPr defTabSz="457200" fontAlgn="base">
              <a:spcBef>
                <a:spcPct val="0"/>
              </a:spcBef>
              <a:spcAft>
                <a:spcPct val="0"/>
              </a:spcAft>
            </a:pPr>
            <a:endParaRPr lang="en-US" dirty="0" smtClean="0">
              <a:solidFill>
                <a:prstClr val="black"/>
              </a:solidFill>
              <a:cs typeface="Arial" pitchFamily="34" charset="0"/>
            </a:endParaRPr>
          </a:p>
          <a:p>
            <a:pPr defTabSz="457200" fontAlgn="base">
              <a:spcBef>
                <a:spcPct val="0"/>
              </a:spcBef>
              <a:spcAft>
                <a:spcPct val="0"/>
              </a:spcAft>
              <a:buFont typeface="Arial" pitchFamily="34" charset="0"/>
              <a:buChar char="•"/>
            </a:pPr>
            <a:r>
              <a:rPr lang="en-US" dirty="0" smtClean="0">
                <a:solidFill>
                  <a:prstClr val="black"/>
                </a:solidFill>
                <a:cs typeface="Arial" pitchFamily="34" charset="0"/>
              </a:rPr>
              <a:t> Are the topics big ideas and </a:t>
            </a:r>
            <a:r>
              <a:rPr lang="en-US" b="1" dirty="0" smtClean="0">
                <a:solidFill>
                  <a:prstClr val="black"/>
                </a:solidFill>
                <a:cs typeface="Arial" pitchFamily="34" charset="0"/>
              </a:rPr>
              <a:t>core processes </a:t>
            </a:r>
            <a:r>
              <a:rPr lang="en-US" dirty="0" smtClean="0">
                <a:solidFill>
                  <a:prstClr val="black"/>
                </a:solidFill>
                <a:cs typeface="Arial" pitchFamily="34" charset="0"/>
              </a:rPr>
              <a:t>at the heart of the discipline?</a:t>
            </a:r>
          </a:p>
          <a:p>
            <a:pPr defTabSz="457200" fontAlgn="base">
              <a:spcBef>
                <a:spcPct val="0"/>
              </a:spcBef>
              <a:spcAft>
                <a:spcPct val="0"/>
              </a:spcAft>
              <a:buFont typeface="Arial" pitchFamily="34" charset="0"/>
              <a:buChar char="•"/>
            </a:pPr>
            <a:endParaRPr lang="en-US" dirty="0" smtClean="0">
              <a:solidFill>
                <a:prstClr val="black"/>
              </a:solidFill>
              <a:cs typeface="Arial" pitchFamily="34" charset="0"/>
            </a:endParaRPr>
          </a:p>
          <a:p>
            <a:pPr defTabSz="457200" fontAlgn="base">
              <a:spcBef>
                <a:spcPct val="0"/>
              </a:spcBef>
              <a:spcAft>
                <a:spcPct val="0"/>
              </a:spcAft>
              <a:buFont typeface="Arial" pitchFamily="34" charset="0"/>
              <a:buChar char="•"/>
            </a:pPr>
            <a:r>
              <a:rPr lang="en-US" dirty="0" smtClean="0">
                <a:solidFill>
                  <a:prstClr val="black"/>
                </a:solidFill>
                <a:cs typeface="Arial" pitchFamily="34" charset="0"/>
              </a:rPr>
              <a:t> Are the topics </a:t>
            </a:r>
            <a:r>
              <a:rPr lang="en-US" b="1" dirty="0" smtClean="0">
                <a:solidFill>
                  <a:prstClr val="black"/>
                </a:solidFill>
                <a:cs typeface="Arial" pitchFamily="34" charset="0"/>
              </a:rPr>
              <a:t>abstract, counterintuitive, often misunderstood, or easily misunderstood </a:t>
            </a:r>
            <a:r>
              <a:rPr lang="en-US" dirty="0" smtClean="0">
                <a:solidFill>
                  <a:prstClr val="black"/>
                </a:solidFill>
                <a:cs typeface="Arial" pitchFamily="34" charset="0"/>
              </a:rPr>
              <a:t>ideas requiring uncoverage?</a:t>
            </a:r>
          </a:p>
          <a:p>
            <a:pPr defTabSz="457200" fontAlgn="base">
              <a:spcBef>
                <a:spcPct val="0"/>
              </a:spcBef>
              <a:spcAft>
                <a:spcPct val="0"/>
              </a:spcAft>
            </a:pPr>
            <a:endParaRPr lang="en-US" dirty="0" smtClean="0">
              <a:solidFill>
                <a:prstClr val="black"/>
              </a:solidFill>
              <a:cs typeface="Arial" pitchFamily="34" charset="0"/>
            </a:endParaRPr>
          </a:p>
          <a:p>
            <a:pPr defTabSz="457200" fontAlgn="base">
              <a:spcBef>
                <a:spcPct val="0"/>
              </a:spcBef>
              <a:spcAft>
                <a:spcPct val="0"/>
              </a:spcAft>
              <a:buFont typeface="Arial" pitchFamily="34" charset="0"/>
              <a:buChar char="•"/>
            </a:pPr>
            <a:r>
              <a:rPr lang="en-US" dirty="0" smtClean="0">
                <a:solidFill>
                  <a:prstClr val="black"/>
                </a:solidFill>
                <a:cs typeface="Arial" pitchFamily="34" charset="0"/>
              </a:rPr>
              <a:t>  Are the topics big ideas </a:t>
            </a:r>
            <a:r>
              <a:rPr lang="en-US" b="1" dirty="0" smtClean="0">
                <a:solidFill>
                  <a:prstClr val="black"/>
                </a:solidFill>
                <a:cs typeface="Arial" pitchFamily="34" charset="0"/>
              </a:rPr>
              <a:t>embedded in facts, skills and activities</a:t>
            </a:r>
            <a:r>
              <a:rPr lang="en-US" dirty="0" smtClean="0">
                <a:solidFill>
                  <a:prstClr val="black"/>
                </a:solidFill>
                <a:cs typeface="Arial" pitchFamily="34" charset="0"/>
              </a:rPr>
              <a:t>?</a:t>
            </a:r>
          </a:p>
        </p:txBody>
      </p:sp>
    </p:spTree>
    <p:extLst>
      <p:ext uri="{BB962C8B-B14F-4D97-AF65-F5344CB8AC3E}">
        <p14:creationId xmlns:p14="http://schemas.microsoft.com/office/powerpoint/2010/main" val="3003381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450"/>
            <a:ext cx="7772400" cy="1143000"/>
          </a:xfrm>
        </p:spPr>
        <p:txBody>
          <a:bodyPr/>
          <a:lstStyle/>
          <a:p>
            <a:pPr algn="l"/>
            <a:r>
              <a:rPr lang="en-US" sz="4000" dirty="0" smtClean="0"/>
              <a:t>Understanding by Design Process</a:t>
            </a:r>
            <a:endParaRPr lang="en-US" sz="4000" dirty="0"/>
          </a:p>
        </p:txBody>
      </p:sp>
      <p:graphicFrame>
        <p:nvGraphicFramePr>
          <p:cNvPr id="5" name="Diagram 4"/>
          <p:cNvGraphicFramePr/>
          <p:nvPr>
            <p:extLst/>
          </p:nvPr>
        </p:nvGraphicFramePr>
        <p:xfrm>
          <a:off x="3671273" y="1417999"/>
          <a:ext cx="6553200" cy="47888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ular Callout 7"/>
          <p:cNvSpPr/>
          <p:nvPr/>
        </p:nvSpPr>
        <p:spPr bwMode="auto">
          <a:xfrm>
            <a:off x="465016" y="1336431"/>
            <a:ext cx="3089029" cy="644769"/>
          </a:xfrm>
          <a:prstGeom prst="wedgeRectCallout">
            <a:avLst>
              <a:gd name="adj1" fmla="val 73557"/>
              <a:gd name="adj2" fmla="val 89772"/>
            </a:avLst>
          </a:prstGeom>
          <a:solidFill>
            <a:schemeClr val="accent3">
              <a:lumMod val="20000"/>
              <a:lumOff val="80000"/>
            </a:schemeClr>
          </a:solidFill>
          <a:ln w="12700" cap="flat" cmpd="sng" algn="ctr">
            <a:solidFill>
              <a:schemeClr val="accent3">
                <a:lumMod val="60000"/>
                <a:lumOff val="40000"/>
              </a:schemeClr>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1600" dirty="0" smtClean="0">
                <a:solidFill>
                  <a:srgbClr val="000000"/>
                </a:solidFill>
                <a:cs typeface="Arial" pitchFamily="34" charset="0"/>
              </a:rPr>
              <a:t>What should learners know, understand and be able to do?</a:t>
            </a:r>
          </a:p>
        </p:txBody>
      </p:sp>
      <p:sp>
        <p:nvSpPr>
          <p:cNvPr id="9" name="Rectangular Callout 8"/>
          <p:cNvSpPr/>
          <p:nvPr/>
        </p:nvSpPr>
        <p:spPr bwMode="auto">
          <a:xfrm>
            <a:off x="439616" y="2696308"/>
            <a:ext cx="3815862" cy="1371600"/>
          </a:xfrm>
          <a:prstGeom prst="wedgeRectCallout">
            <a:avLst>
              <a:gd name="adj1" fmla="val 58302"/>
              <a:gd name="adj2" fmla="val 66995"/>
            </a:avLst>
          </a:prstGeom>
          <a:solidFill>
            <a:schemeClr val="accent3">
              <a:lumMod val="20000"/>
              <a:lumOff val="80000"/>
            </a:schemeClr>
          </a:solidFill>
          <a:ln w="12700" cap="flat" cmpd="sng" algn="ctr">
            <a:solidFill>
              <a:schemeClr val="accent3">
                <a:lumMod val="60000"/>
                <a:lumOff val="40000"/>
              </a:schemeClr>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1600" dirty="0" smtClean="0">
                <a:solidFill>
                  <a:srgbClr val="000000"/>
                </a:solidFill>
                <a:cs typeface="Arial" pitchFamily="34" charset="0"/>
              </a:rPr>
              <a:t>How will we know if the learners have achieved the desired results?</a:t>
            </a:r>
          </a:p>
          <a:p>
            <a:pPr eaLnBrk="0" fontAlgn="base" hangingPunct="0">
              <a:spcBef>
                <a:spcPct val="0"/>
              </a:spcBef>
              <a:spcAft>
                <a:spcPct val="0"/>
              </a:spcAft>
            </a:pPr>
            <a:r>
              <a:rPr lang="en-US" sz="1600" dirty="0" smtClean="0">
                <a:solidFill>
                  <a:srgbClr val="000000"/>
                </a:solidFill>
                <a:cs typeface="Arial" pitchFamily="34" charset="0"/>
              </a:rPr>
              <a:t>What will be accepted as evidence of Learners’ understanding and proficiency?</a:t>
            </a:r>
          </a:p>
        </p:txBody>
      </p:sp>
      <p:sp>
        <p:nvSpPr>
          <p:cNvPr id="10" name="Rectangular Callout 9"/>
          <p:cNvSpPr/>
          <p:nvPr/>
        </p:nvSpPr>
        <p:spPr bwMode="auto">
          <a:xfrm>
            <a:off x="451338" y="4630614"/>
            <a:ext cx="3815862" cy="1184031"/>
          </a:xfrm>
          <a:prstGeom prst="wedgeRectCallout">
            <a:avLst>
              <a:gd name="adj1" fmla="val 58302"/>
              <a:gd name="adj2" fmla="val 66995"/>
            </a:avLst>
          </a:prstGeom>
          <a:solidFill>
            <a:schemeClr val="accent3">
              <a:lumMod val="20000"/>
              <a:lumOff val="80000"/>
            </a:schemeClr>
          </a:solidFill>
          <a:ln w="12700" cap="flat" cmpd="sng" algn="ctr">
            <a:solidFill>
              <a:schemeClr val="accent3">
                <a:lumMod val="60000"/>
                <a:lumOff val="40000"/>
              </a:schemeClr>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1600" dirty="0" smtClean="0">
                <a:solidFill>
                  <a:srgbClr val="000000"/>
                </a:solidFill>
                <a:cs typeface="Arial" pitchFamily="34" charset="0"/>
              </a:rPr>
              <a:t>What activities will equip learners with the needed knowledge and skills?</a:t>
            </a:r>
          </a:p>
          <a:p>
            <a:pPr eaLnBrk="0" fontAlgn="base" hangingPunct="0">
              <a:spcBef>
                <a:spcPct val="0"/>
              </a:spcBef>
              <a:spcAft>
                <a:spcPct val="0"/>
              </a:spcAft>
            </a:pPr>
            <a:r>
              <a:rPr lang="en-US" sz="1600" dirty="0" smtClean="0">
                <a:solidFill>
                  <a:srgbClr val="000000"/>
                </a:solidFill>
                <a:cs typeface="Arial" pitchFamily="34" charset="0"/>
              </a:rPr>
              <a:t>What materials and resources will be useful?</a:t>
            </a:r>
          </a:p>
        </p:txBody>
      </p:sp>
      <p:sp>
        <p:nvSpPr>
          <p:cNvPr id="7" name="Slide Number Placeholder 6"/>
          <p:cNvSpPr>
            <a:spLocks noGrp="1"/>
          </p:cNvSpPr>
          <p:nvPr>
            <p:ph type="sldNum" sz="quarter" idx="4"/>
          </p:nvPr>
        </p:nvSpPr>
        <p:spPr/>
        <p:txBody>
          <a:bodyPr/>
          <a:lstStyle/>
          <a:p>
            <a:pPr>
              <a:defRPr/>
            </a:pPr>
            <a:fld id="{7EFF6740-B92C-453A-A07A-EE6936DE5F7C}" type="slidenum">
              <a:rPr lang="en-US" smtClean="0">
                <a:solidFill>
                  <a:prstClr val="white"/>
                </a:solidFill>
              </a:rPr>
              <a:pPr>
                <a:defRPr/>
              </a:pPr>
              <a:t>61</a:t>
            </a:fld>
            <a:endParaRPr lang="en-US">
              <a:solidFill>
                <a:prstClr val="white"/>
              </a:solidFill>
            </a:endParaRPr>
          </a:p>
        </p:txBody>
      </p:sp>
    </p:spTree>
    <p:extLst>
      <p:ext uri="{BB962C8B-B14F-4D97-AF65-F5344CB8AC3E}">
        <p14:creationId xmlns:p14="http://schemas.microsoft.com/office/powerpoint/2010/main" val="1996529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Decisions, Decisions…</a:t>
            </a:r>
            <a:endParaRPr lang="en-US" dirty="0"/>
          </a:p>
        </p:txBody>
      </p:sp>
      <p:sp>
        <p:nvSpPr>
          <p:cNvPr id="3" name="Content Placeholder 2"/>
          <p:cNvSpPr>
            <a:spLocks noGrp="1"/>
          </p:cNvSpPr>
          <p:nvPr>
            <p:ph idx="1"/>
          </p:nvPr>
        </p:nvSpPr>
        <p:spPr/>
        <p:txBody>
          <a:bodyPr/>
          <a:lstStyle/>
          <a:p>
            <a:pPr marL="749300" indent="-457200" eaLnBrk="0" fontAlgn="base" hangingPunct="0">
              <a:lnSpc>
                <a:spcPct val="150000"/>
              </a:lnSpc>
              <a:spcBef>
                <a:spcPct val="0"/>
              </a:spcBef>
              <a:spcAft>
                <a:spcPct val="0"/>
              </a:spcAft>
              <a:buClr>
                <a:schemeClr val="accent1"/>
              </a:buClr>
              <a:buFont typeface="Wingdings" pitchFamily="2" charset="2"/>
              <a:buChar char="q"/>
            </a:pPr>
            <a:r>
              <a:rPr lang="en-US" dirty="0">
                <a:solidFill>
                  <a:srgbClr val="000000"/>
                </a:solidFill>
                <a:cs typeface="Arial" charset="0"/>
              </a:rPr>
              <a:t>Group size? </a:t>
            </a:r>
          </a:p>
          <a:p>
            <a:pPr marL="749300" indent="-457200" eaLnBrk="0" fontAlgn="base" hangingPunct="0">
              <a:lnSpc>
                <a:spcPct val="150000"/>
              </a:lnSpc>
              <a:spcBef>
                <a:spcPct val="0"/>
              </a:spcBef>
              <a:spcAft>
                <a:spcPct val="0"/>
              </a:spcAft>
              <a:buClr>
                <a:schemeClr val="accent1"/>
              </a:buClr>
              <a:buFont typeface="Wingdings" pitchFamily="2" charset="2"/>
              <a:buChar char="q"/>
            </a:pPr>
            <a:r>
              <a:rPr lang="en-US" dirty="0">
                <a:solidFill>
                  <a:srgbClr val="000000"/>
                </a:solidFill>
                <a:cs typeface="Arial" charset="0"/>
              </a:rPr>
              <a:t>Group selection?</a:t>
            </a:r>
          </a:p>
          <a:p>
            <a:pPr marL="749300" indent="-457200" eaLnBrk="0" fontAlgn="base" hangingPunct="0">
              <a:lnSpc>
                <a:spcPct val="150000"/>
              </a:lnSpc>
              <a:spcBef>
                <a:spcPct val="0"/>
              </a:spcBef>
              <a:spcAft>
                <a:spcPct val="0"/>
              </a:spcAft>
              <a:buClr>
                <a:schemeClr val="accent1"/>
              </a:buClr>
              <a:buFont typeface="Wingdings" pitchFamily="2" charset="2"/>
              <a:buChar char="q"/>
            </a:pPr>
            <a:r>
              <a:rPr lang="en-US" dirty="0">
                <a:solidFill>
                  <a:srgbClr val="000000"/>
                </a:solidFill>
                <a:cs typeface="Arial" charset="0"/>
              </a:rPr>
              <a:t>Group member roles?</a:t>
            </a:r>
          </a:p>
          <a:p>
            <a:pPr marL="749300" indent="-457200" eaLnBrk="0" fontAlgn="base" hangingPunct="0">
              <a:lnSpc>
                <a:spcPct val="150000"/>
              </a:lnSpc>
              <a:spcBef>
                <a:spcPct val="0"/>
              </a:spcBef>
              <a:spcAft>
                <a:spcPct val="0"/>
              </a:spcAft>
              <a:buClr>
                <a:schemeClr val="accent1"/>
              </a:buClr>
              <a:buFont typeface="Wingdings" pitchFamily="2" charset="2"/>
              <a:buChar char="q"/>
            </a:pPr>
            <a:r>
              <a:rPr lang="en-US" dirty="0">
                <a:solidFill>
                  <a:srgbClr val="000000"/>
                </a:solidFill>
                <a:cs typeface="Arial" charset="0"/>
              </a:rPr>
              <a:t>How long to leave groups together?</a:t>
            </a:r>
          </a:p>
          <a:p>
            <a:pPr marL="749300" indent="-457200" eaLnBrk="0" fontAlgn="base" hangingPunct="0">
              <a:lnSpc>
                <a:spcPct val="150000"/>
              </a:lnSpc>
              <a:spcBef>
                <a:spcPct val="0"/>
              </a:spcBef>
              <a:spcAft>
                <a:spcPct val="0"/>
              </a:spcAft>
              <a:buClr>
                <a:schemeClr val="accent1"/>
              </a:buClr>
              <a:buFont typeface="Wingdings" pitchFamily="2" charset="2"/>
              <a:buChar char="q"/>
            </a:pPr>
            <a:r>
              <a:rPr lang="en-US" dirty="0">
                <a:solidFill>
                  <a:srgbClr val="000000"/>
                </a:solidFill>
                <a:cs typeface="Arial" charset="0"/>
              </a:rPr>
              <a:t>Arranging the room?</a:t>
            </a:r>
          </a:p>
          <a:p>
            <a:pPr marL="749300" indent="-457200" eaLnBrk="0" fontAlgn="base" hangingPunct="0">
              <a:lnSpc>
                <a:spcPct val="150000"/>
              </a:lnSpc>
              <a:spcBef>
                <a:spcPct val="0"/>
              </a:spcBef>
              <a:spcAft>
                <a:spcPct val="0"/>
              </a:spcAft>
              <a:buClr>
                <a:schemeClr val="accent1"/>
              </a:buClr>
              <a:buFont typeface="Wingdings" pitchFamily="2" charset="2"/>
              <a:buChar char="q"/>
            </a:pPr>
            <a:r>
              <a:rPr lang="en-US" dirty="0">
                <a:solidFill>
                  <a:srgbClr val="000000"/>
                </a:solidFill>
                <a:cs typeface="Arial" charset="0"/>
              </a:rPr>
              <a:t>Providing materials?</a:t>
            </a:r>
          </a:p>
          <a:p>
            <a:pPr marL="749300" indent="-457200" eaLnBrk="0" fontAlgn="base" hangingPunct="0">
              <a:lnSpc>
                <a:spcPct val="150000"/>
              </a:lnSpc>
              <a:spcBef>
                <a:spcPct val="0"/>
              </a:spcBef>
              <a:spcAft>
                <a:spcPct val="0"/>
              </a:spcAft>
              <a:buClr>
                <a:schemeClr val="accent1"/>
              </a:buClr>
              <a:buFont typeface="Wingdings" pitchFamily="2" charset="2"/>
              <a:buChar char="q"/>
            </a:pPr>
            <a:r>
              <a:rPr lang="en-US" dirty="0">
                <a:solidFill>
                  <a:srgbClr val="000000"/>
                </a:solidFill>
                <a:cs typeface="Arial" charset="0"/>
              </a:rPr>
              <a:t>Time allocation?</a:t>
            </a:r>
          </a:p>
          <a:p>
            <a:endParaRPr lang="en-US" dirty="0"/>
          </a:p>
        </p:txBody>
      </p:sp>
    </p:spTree>
    <p:custDataLst>
      <p:tags r:id="rId1"/>
    </p:custDataLst>
    <p:extLst>
      <p:ext uri="{BB962C8B-B14F-4D97-AF65-F5344CB8AC3E}">
        <p14:creationId xmlns:p14="http://schemas.microsoft.com/office/powerpoint/2010/main" val="25731021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lstStyle/>
          <a:p>
            <a:r>
              <a:rPr lang="en-US" dirty="0" smtClean="0"/>
              <a:t>Optimal Group Size?</a:t>
            </a:r>
            <a:endParaRPr lang="en-US" dirty="0"/>
          </a:p>
        </p:txBody>
      </p:sp>
      <p:sp>
        <p:nvSpPr>
          <p:cNvPr id="3" name="TPAnswers"/>
          <p:cNvSpPr>
            <a:spLocks noGrp="1"/>
          </p:cNvSpPr>
          <p:nvPr>
            <p:ph idx="1"/>
            <p:custDataLst>
              <p:tags r:id="rId2"/>
            </p:custDataLst>
          </p:nvPr>
        </p:nvSpPr>
        <p:spPr>
          <a:xfrm>
            <a:off x="685800" y="2286000"/>
            <a:ext cx="8001000" cy="3657600"/>
          </a:xfrm>
        </p:spPr>
        <p:txBody>
          <a:bodyPr>
            <a:noAutofit/>
          </a:bodyPr>
          <a:lstStyle/>
          <a:p>
            <a:pPr marL="514350" indent="-514350">
              <a:spcAft>
                <a:spcPts val="0"/>
              </a:spcAft>
              <a:buFont typeface="+mj-lt"/>
              <a:buAutoNum type="alphaUcPeriod"/>
            </a:pPr>
            <a:r>
              <a:rPr lang="en-US" dirty="0" smtClean="0"/>
              <a:t>2</a:t>
            </a:r>
          </a:p>
          <a:p>
            <a:pPr marL="514350" indent="-514350">
              <a:spcAft>
                <a:spcPts val="0"/>
              </a:spcAft>
              <a:buAutoNum type="alphaUcPeriod"/>
            </a:pPr>
            <a:r>
              <a:rPr lang="en-US" dirty="0" smtClean="0"/>
              <a:t>3</a:t>
            </a:r>
          </a:p>
          <a:p>
            <a:pPr marL="514350" indent="-514350">
              <a:spcAft>
                <a:spcPts val="0"/>
              </a:spcAft>
              <a:buAutoNum type="alphaUcPeriod"/>
            </a:pPr>
            <a:r>
              <a:rPr lang="en-US" dirty="0" smtClean="0"/>
              <a:t>4</a:t>
            </a:r>
          </a:p>
          <a:p>
            <a:pPr marL="514350" indent="-514350">
              <a:spcAft>
                <a:spcPts val="0"/>
              </a:spcAft>
              <a:buAutoNum type="alphaUcPeriod"/>
            </a:pPr>
            <a:r>
              <a:rPr lang="en-US" dirty="0" smtClean="0"/>
              <a:t>5</a:t>
            </a:r>
          </a:p>
          <a:p>
            <a:pPr marL="514350" indent="-514350">
              <a:spcAft>
                <a:spcPts val="0"/>
              </a:spcAft>
              <a:buAutoNum type="alphaUcPeriod"/>
            </a:pPr>
            <a:r>
              <a:rPr lang="en-US" dirty="0" smtClean="0"/>
              <a:t>6</a:t>
            </a:r>
            <a:endParaRPr lang="en-US" dirty="0"/>
          </a:p>
        </p:txBody>
      </p:sp>
      <p:graphicFrame>
        <p:nvGraphicFramePr>
          <p:cNvPr id="6" name="TPChart"/>
          <p:cNvGraphicFramePr>
            <a:graphicFrameLocks noChangeAspect="1"/>
          </p:cNvGraphicFramePr>
          <p:nvPr>
            <p:custDataLst>
              <p:tags r:id="rId3"/>
            </p:custDataLst>
            <p:extLst/>
          </p:nvPr>
        </p:nvGraphicFramePr>
        <p:xfrm>
          <a:off x="1676400" y="2133600"/>
          <a:ext cx="7696200" cy="3641769"/>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2173593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solidFill>
                  <a:srgbClr val="500000"/>
                </a:solidFill>
              </a:rPr>
              <a:t>Formal Cooperative Learning Task </a:t>
            </a:r>
            <a:r>
              <a:rPr lang="en-US" sz="4000" dirty="0" smtClean="0">
                <a:solidFill>
                  <a:srgbClr val="500000"/>
                </a:solidFill>
              </a:rPr>
              <a:t>Groups</a:t>
            </a:r>
            <a:endParaRPr lang="en-US" sz="4000" dirty="0"/>
          </a:p>
        </p:txBody>
      </p:sp>
      <p:pic>
        <p:nvPicPr>
          <p:cNvPr id="9219" name="Picture 3" descr="3persgroup"/>
          <p:cNvPicPr>
            <a:picLocks noGrp="1" noChangeAspect="1" noChangeArrowheads="1"/>
          </p:cNvPicPr>
          <p:nvPr>
            <p:ph idx="1"/>
          </p:nvPr>
        </p:nvPicPr>
        <p:blipFill>
          <a:blip r:embed="rId4" cstate="print"/>
          <a:stretch>
            <a:fillRect/>
          </a:stretch>
        </p:blipFill>
        <p:spPr>
          <a:xfrm>
            <a:off x="4664070" y="1371600"/>
            <a:ext cx="2228572" cy="2076191"/>
          </a:xfrm>
          <a:noFill/>
        </p:spPr>
      </p:pic>
      <p:pic>
        <p:nvPicPr>
          <p:cNvPr id="9220" name="Picture 4" descr="grIQ"/>
          <p:cNvPicPr>
            <a:picLocks noGrp="1" noChangeAspect="1" noChangeArrowheads="1"/>
          </p:cNvPicPr>
          <p:nvPr>
            <p:ph sz="quarter" idx="4294967295"/>
          </p:nvPr>
        </p:nvPicPr>
        <p:blipFill>
          <a:blip r:embed="rId5" cstate="print"/>
          <a:srcRect/>
          <a:stretch>
            <a:fillRect/>
          </a:stretch>
        </p:blipFill>
        <p:spPr>
          <a:xfrm>
            <a:off x="4764088" y="3605213"/>
            <a:ext cx="4379912" cy="2719387"/>
          </a:xfrm>
          <a:noFill/>
        </p:spPr>
      </p:pic>
      <p:pic>
        <p:nvPicPr>
          <p:cNvPr id="9221" name="Picture 5" descr="4persgroup"/>
          <p:cNvPicPr>
            <a:picLocks noGrp="1" noChangeAspect="1" noChangeArrowheads="1"/>
          </p:cNvPicPr>
          <p:nvPr>
            <p:ph sz="quarter" idx="4294967295"/>
          </p:nvPr>
        </p:nvPicPr>
        <p:blipFill>
          <a:blip r:embed="rId6" cstate="print"/>
          <a:srcRect/>
          <a:stretch>
            <a:fillRect/>
          </a:stretch>
        </p:blipFill>
        <p:spPr>
          <a:xfrm>
            <a:off x="0" y="1828800"/>
            <a:ext cx="4114800" cy="2168525"/>
          </a:xfrm>
          <a:noFill/>
        </p:spPr>
      </p:pic>
      <p:sp>
        <p:nvSpPr>
          <p:cNvPr id="9222" name="Text Box 6"/>
          <p:cNvSpPr txBox="1">
            <a:spLocks noChangeArrowheads="1"/>
          </p:cNvSpPr>
          <p:nvPr/>
        </p:nvSpPr>
        <p:spPr bwMode="auto">
          <a:xfrm>
            <a:off x="304800" y="4191000"/>
            <a:ext cx="4359270" cy="83099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a:solidFill>
                  <a:srgbClr val="000000"/>
                </a:solidFill>
              </a:rPr>
              <a:t>Perkins, David. 2003. </a:t>
            </a:r>
            <a:r>
              <a:rPr lang="en-US" sz="1600" i="1" dirty="0">
                <a:solidFill>
                  <a:srgbClr val="000000"/>
                </a:solidFill>
              </a:rPr>
              <a:t>King Arthur's Round</a:t>
            </a:r>
          </a:p>
          <a:p>
            <a:pPr eaLnBrk="0" fontAlgn="base" hangingPunct="0">
              <a:spcBef>
                <a:spcPct val="0"/>
              </a:spcBef>
              <a:spcAft>
                <a:spcPct val="0"/>
              </a:spcAft>
            </a:pPr>
            <a:r>
              <a:rPr lang="en-US" sz="1600" i="1" dirty="0">
                <a:solidFill>
                  <a:srgbClr val="000000"/>
                </a:solidFill>
              </a:rPr>
              <a:t>Table: How collaborative conversations create</a:t>
            </a:r>
          </a:p>
          <a:p>
            <a:pPr eaLnBrk="0" fontAlgn="base" hangingPunct="0">
              <a:spcBef>
                <a:spcPct val="0"/>
              </a:spcBef>
              <a:spcAft>
                <a:spcPct val="0"/>
              </a:spcAft>
            </a:pPr>
            <a:r>
              <a:rPr lang="en-US" sz="1600" i="1" dirty="0">
                <a:solidFill>
                  <a:srgbClr val="000000"/>
                </a:solidFill>
              </a:rPr>
              <a:t>smart organizations. </a:t>
            </a:r>
            <a:r>
              <a:rPr lang="en-US" sz="1600" dirty="0">
                <a:solidFill>
                  <a:srgbClr val="000000"/>
                </a:solidFill>
              </a:rPr>
              <a:t>NY: Wiley</a:t>
            </a:r>
            <a:r>
              <a:rPr lang="en-US" sz="1600" i="1" dirty="0">
                <a:solidFill>
                  <a:srgbClr val="000000"/>
                </a:solidFill>
              </a:rPr>
              <a:t>.</a:t>
            </a:r>
            <a:endParaRPr lang="en-US" sz="1600" dirty="0">
              <a:solidFill>
                <a:srgbClr val="000000"/>
              </a:solidFill>
            </a:endParaRPr>
          </a:p>
        </p:txBody>
      </p:sp>
      <p:pic>
        <p:nvPicPr>
          <p:cNvPr id="2" name="Picture 1"/>
          <p:cNvPicPr>
            <a:picLocks noChangeAspect="1"/>
          </p:cNvPicPr>
          <p:nvPr/>
        </p:nvPicPr>
        <p:blipFill>
          <a:blip r:embed="rId7"/>
          <a:stretch>
            <a:fillRect/>
          </a:stretch>
        </p:blipFill>
        <p:spPr>
          <a:xfrm>
            <a:off x="7315200" y="1371600"/>
            <a:ext cx="1413409" cy="1990551"/>
          </a:xfrm>
          <a:prstGeom prst="rect">
            <a:avLst/>
          </a:prstGeom>
        </p:spPr>
      </p:pic>
      <p:sp>
        <p:nvSpPr>
          <p:cNvPr id="3" name="TextBox 2"/>
          <p:cNvSpPr txBox="1"/>
          <p:nvPr/>
        </p:nvSpPr>
        <p:spPr>
          <a:xfrm>
            <a:off x="7509409" y="3361287"/>
            <a:ext cx="1295400" cy="369332"/>
          </a:xfrm>
          <a:prstGeom prst="rect">
            <a:avLst/>
          </a:prstGeom>
          <a:noFill/>
        </p:spPr>
        <p:txBody>
          <a:bodyPr wrap="square" rtlCol="0">
            <a:spAutoFit/>
          </a:bodyPr>
          <a:lstStyle/>
          <a:p>
            <a:pPr eaLnBrk="0" fontAlgn="base" hangingPunct="0">
              <a:spcBef>
                <a:spcPct val="0"/>
              </a:spcBef>
              <a:spcAft>
                <a:spcPct val="0"/>
              </a:spcAft>
            </a:pPr>
            <a:r>
              <a:rPr lang="en-US" b="1" dirty="0" smtClean="0">
                <a:solidFill>
                  <a:srgbClr val="000000"/>
                </a:solidFill>
              </a:rPr>
              <a:t>Page 48</a:t>
            </a:r>
            <a:endParaRPr lang="en-US" b="1" dirty="0">
              <a:solidFill>
                <a:srgbClr val="000000"/>
              </a:solidFill>
            </a:endParaRPr>
          </a:p>
        </p:txBody>
      </p:sp>
    </p:spTree>
    <p:custDataLst>
      <p:tags r:id="rId1"/>
    </p:custDataLst>
    <p:extLst>
      <p:ext uri="{BB962C8B-B14F-4D97-AF65-F5344CB8AC3E}">
        <p14:creationId xmlns:p14="http://schemas.microsoft.com/office/powerpoint/2010/main" val="1099183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lstStyle/>
          <a:p>
            <a:r>
              <a:rPr lang="en-US" dirty="0" smtClean="0"/>
              <a:t>Group Selection?</a:t>
            </a:r>
            <a:endParaRPr lang="en-US" dirty="0"/>
          </a:p>
        </p:txBody>
      </p:sp>
      <p:sp>
        <p:nvSpPr>
          <p:cNvPr id="3" name="TPAnswers"/>
          <p:cNvSpPr>
            <a:spLocks noGrp="1"/>
          </p:cNvSpPr>
          <p:nvPr>
            <p:ph idx="1"/>
            <p:custDataLst>
              <p:tags r:id="rId2"/>
            </p:custDataLst>
          </p:nvPr>
        </p:nvSpPr>
        <p:spPr>
          <a:xfrm>
            <a:off x="762000" y="1524000"/>
            <a:ext cx="7924800" cy="4724400"/>
          </a:xfrm>
        </p:spPr>
        <p:txBody>
          <a:bodyPr>
            <a:noAutofit/>
          </a:bodyPr>
          <a:lstStyle/>
          <a:p>
            <a:pPr marL="514350" indent="-514350">
              <a:spcAft>
                <a:spcPts val="0"/>
              </a:spcAft>
              <a:buFont typeface="+mj-lt"/>
              <a:buAutoNum type="alphaUcPeriod"/>
            </a:pPr>
            <a:r>
              <a:rPr lang="en-US" sz="2800" dirty="0" smtClean="0"/>
              <a:t>Self selection</a:t>
            </a:r>
          </a:p>
          <a:p>
            <a:pPr marL="514350" indent="-514350">
              <a:spcAft>
                <a:spcPts val="0"/>
              </a:spcAft>
              <a:buAutoNum type="alphaUcPeriod"/>
            </a:pPr>
            <a:r>
              <a:rPr lang="en-US" sz="2800" dirty="0" smtClean="0"/>
              <a:t>Random selection</a:t>
            </a:r>
          </a:p>
          <a:p>
            <a:pPr marL="514350" indent="-514350">
              <a:spcAft>
                <a:spcPts val="0"/>
              </a:spcAft>
              <a:buAutoNum type="alphaUcPeriod"/>
            </a:pPr>
            <a:r>
              <a:rPr lang="en-US" sz="2800" dirty="0" smtClean="0"/>
              <a:t>Stratified random</a:t>
            </a:r>
          </a:p>
          <a:p>
            <a:pPr marL="514350" indent="-514350">
              <a:spcAft>
                <a:spcPts val="0"/>
              </a:spcAft>
              <a:buAutoNum type="alphaUcPeriod"/>
            </a:pPr>
            <a:r>
              <a:rPr lang="en-US" sz="2800" dirty="0" smtClean="0"/>
              <a:t>Instructor assign</a:t>
            </a:r>
          </a:p>
          <a:p>
            <a:pPr marL="514350" indent="-514350">
              <a:spcAft>
                <a:spcPts val="0"/>
              </a:spcAft>
              <a:buAutoNum type="alphaUcPeriod"/>
            </a:pPr>
            <a:r>
              <a:rPr lang="en-US" sz="2800" dirty="0" smtClean="0"/>
              <a:t>Other</a:t>
            </a:r>
            <a:endParaRPr lang="en-US" sz="2800" dirty="0"/>
          </a:p>
        </p:txBody>
      </p:sp>
    </p:spTree>
    <p:custDataLst>
      <p:tags r:id="rId1"/>
    </p:custDataLst>
    <p:extLst>
      <p:ext uri="{BB962C8B-B14F-4D97-AF65-F5344CB8AC3E}">
        <p14:creationId xmlns:p14="http://schemas.microsoft.com/office/powerpoint/2010/main" val="1305098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Assigning Roles</a:t>
            </a:r>
            <a:endParaRPr lang="en-US" dirty="0"/>
          </a:p>
        </p:txBody>
      </p:sp>
      <p:sp>
        <p:nvSpPr>
          <p:cNvPr id="3" name="Text Placeholder 2"/>
          <p:cNvSpPr>
            <a:spLocks noGrp="1"/>
          </p:cNvSpPr>
          <p:nvPr>
            <p:ph idx="1"/>
          </p:nvPr>
        </p:nvSpPr>
        <p:spPr>
          <a:xfrm>
            <a:off x="3733800" y="1600200"/>
            <a:ext cx="4953000" cy="4648200"/>
          </a:xfrm>
        </p:spPr>
        <p:txBody>
          <a:bodyPr>
            <a:normAutofit/>
          </a:bodyPr>
          <a:lstStyle/>
          <a:p>
            <a:r>
              <a:rPr lang="en-US" sz="3200" dirty="0" smtClean="0"/>
              <a:t>Chapter 8: Group Roles and Responsibilities</a:t>
            </a:r>
          </a:p>
          <a:p>
            <a:pPr lvl="1"/>
            <a:r>
              <a:rPr lang="en-US" sz="2800" dirty="0"/>
              <a:t>R</a:t>
            </a:r>
            <a:r>
              <a:rPr lang="en-US" sz="2800" dirty="0" smtClean="0"/>
              <a:t>oles</a:t>
            </a:r>
          </a:p>
          <a:p>
            <a:pPr lvl="2"/>
            <a:r>
              <a:rPr lang="en-US" sz="2400" dirty="0" smtClean="0"/>
              <a:t>Facilitator</a:t>
            </a:r>
          </a:p>
          <a:p>
            <a:pPr lvl="2"/>
            <a:r>
              <a:rPr lang="en-US" sz="2400" dirty="0" smtClean="0"/>
              <a:t>Checker</a:t>
            </a:r>
          </a:p>
          <a:p>
            <a:pPr lvl="2"/>
            <a:r>
              <a:rPr lang="en-US" sz="2400" dirty="0" smtClean="0"/>
              <a:t>Set-Up</a:t>
            </a:r>
          </a:p>
          <a:p>
            <a:pPr lvl="2"/>
            <a:r>
              <a:rPr lang="en-US" sz="2400" dirty="0" smtClean="0"/>
              <a:t>Materials Manager</a:t>
            </a:r>
          </a:p>
          <a:p>
            <a:pPr lvl="2"/>
            <a:r>
              <a:rPr lang="en-US" sz="2400" dirty="0" smtClean="0"/>
              <a:t>Safety Officer</a:t>
            </a:r>
          </a:p>
          <a:p>
            <a:pPr lvl="2"/>
            <a:r>
              <a:rPr lang="en-US" sz="2400" dirty="0" smtClean="0"/>
              <a:t>Reporter</a:t>
            </a:r>
          </a:p>
          <a:p>
            <a:pPr lvl="1"/>
            <a:r>
              <a:rPr lang="en-US" sz="2800" dirty="0" smtClean="0"/>
              <a:t>Dividing the labor</a:t>
            </a:r>
          </a:p>
        </p:txBody>
      </p:sp>
      <p:pic>
        <p:nvPicPr>
          <p:cNvPr id="6" name="Picture 5"/>
          <p:cNvPicPr>
            <a:picLocks noChangeAspect="1"/>
          </p:cNvPicPr>
          <p:nvPr/>
        </p:nvPicPr>
        <p:blipFill>
          <a:blip r:embed="rId2"/>
          <a:stretch>
            <a:fillRect/>
          </a:stretch>
        </p:blipFill>
        <p:spPr>
          <a:xfrm>
            <a:off x="597736" y="1733994"/>
            <a:ext cx="2831264" cy="4133406"/>
          </a:xfrm>
          <a:prstGeom prst="rect">
            <a:avLst/>
          </a:prstGeom>
        </p:spPr>
      </p:pic>
    </p:spTree>
    <p:extLst>
      <p:ext uri="{BB962C8B-B14F-4D97-AF65-F5344CB8AC3E}">
        <p14:creationId xmlns:p14="http://schemas.microsoft.com/office/powerpoint/2010/main" val="436157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Freeform 3"/>
          <p:cNvSpPr>
            <a:spLocks/>
          </p:cNvSpPr>
          <p:nvPr/>
        </p:nvSpPr>
        <p:spPr bwMode="auto">
          <a:xfrm>
            <a:off x="414338" y="2882900"/>
            <a:ext cx="8397875" cy="12700"/>
          </a:xfrm>
          <a:custGeom>
            <a:avLst/>
            <a:gdLst/>
            <a:ahLst/>
            <a:cxnLst>
              <a:cxn ang="0">
                <a:pos x="0" y="7"/>
              </a:cxn>
              <a:cxn ang="0">
                <a:pos x="5289" y="0"/>
              </a:cxn>
            </a:cxnLst>
            <a:rect l="0" t="0" r="r" b="b"/>
            <a:pathLst>
              <a:path w="5290" h="8">
                <a:moveTo>
                  <a:pt x="0" y="7"/>
                </a:moveTo>
                <a:lnTo>
                  <a:pt x="5289" y="0"/>
                </a:lnTo>
              </a:path>
            </a:pathLst>
          </a:custGeom>
          <a:noFill/>
          <a:ln w="50800" cap="rnd" cmpd="sng">
            <a:solidFill>
              <a:srgbClr val="000000"/>
            </a:solidFill>
            <a:prstDash val="solid"/>
            <a:round/>
            <a:headEnd type="none" w="sm" len="sm"/>
            <a:tailEnd type="none" w="sm" len="sm"/>
          </a:ln>
          <a:effectLst/>
        </p:spPr>
        <p:txBody>
          <a:bodyPr/>
          <a:lstStyle/>
          <a:p>
            <a:pPr eaLnBrk="0" fontAlgn="base" hangingPunct="0">
              <a:spcBef>
                <a:spcPct val="0"/>
              </a:spcBef>
              <a:spcAft>
                <a:spcPct val="0"/>
              </a:spcAft>
            </a:pPr>
            <a:endParaRPr lang="en-US" sz="2400">
              <a:solidFill>
                <a:srgbClr val="000000"/>
              </a:solidFill>
            </a:endParaRPr>
          </a:p>
        </p:txBody>
      </p:sp>
      <p:sp>
        <p:nvSpPr>
          <p:cNvPr id="116740" name="Freeform 4"/>
          <p:cNvSpPr>
            <a:spLocks/>
          </p:cNvSpPr>
          <p:nvPr/>
        </p:nvSpPr>
        <p:spPr bwMode="auto">
          <a:xfrm>
            <a:off x="4600575" y="1973263"/>
            <a:ext cx="12700" cy="4278312"/>
          </a:xfrm>
          <a:custGeom>
            <a:avLst/>
            <a:gdLst/>
            <a:ahLst/>
            <a:cxnLst>
              <a:cxn ang="0">
                <a:pos x="0" y="0"/>
              </a:cxn>
              <a:cxn ang="0">
                <a:pos x="7" y="2694"/>
              </a:cxn>
            </a:cxnLst>
            <a:rect l="0" t="0" r="r" b="b"/>
            <a:pathLst>
              <a:path w="8" h="2695">
                <a:moveTo>
                  <a:pt x="0" y="0"/>
                </a:moveTo>
                <a:lnTo>
                  <a:pt x="7" y="2694"/>
                </a:lnTo>
              </a:path>
            </a:pathLst>
          </a:custGeom>
          <a:noFill/>
          <a:ln w="50800" cap="rnd" cmpd="sng">
            <a:solidFill>
              <a:srgbClr val="000000"/>
            </a:solidFill>
            <a:prstDash val="solid"/>
            <a:round/>
            <a:headEnd type="none" w="sm" len="sm"/>
            <a:tailEnd type="none" w="sm" len="sm"/>
          </a:ln>
          <a:effectLst/>
        </p:spPr>
        <p:txBody>
          <a:bodyPr/>
          <a:lstStyle/>
          <a:p>
            <a:pPr eaLnBrk="0" fontAlgn="base" hangingPunct="0">
              <a:spcBef>
                <a:spcPct val="0"/>
              </a:spcBef>
              <a:spcAft>
                <a:spcPct val="0"/>
              </a:spcAft>
            </a:pPr>
            <a:endParaRPr lang="en-US" sz="2400">
              <a:solidFill>
                <a:srgbClr val="000000"/>
              </a:solidFill>
            </a:endParaRPr>
          </a:p>
        </p:txBody>
      </p:sp>
      <p:sp>
        <p:nvSpPr>
          <p:cNvPr id="116741" name="Rectangle 5"/>
          <p:cNvSpPr>
            <a:spLocks noChangeArrowheads="1"/>
          </p:cNvSpPr>
          <p:nvPr/>
        </p:nvSpPr>
        <p:spPr bwMode="auto">
          <a:xfrm>
            <a:off x="449263" y="2200275"/>
            <a:ext cx="3840162" cy="542925"/>
          </a:xfrm>
          <a:prstGeom prst="rect">
            <a:avLst/>
          </a:prstGeom>
          <a:noFill/>
          <a:ln w="9525">
            <a:noFill/>
            <a:miter lim="800000"/>
            <a:headEnd/>
            <a:tailEnd/>
          </a:ln>
          <a:effectLst/>
        </p:spPr>
        <p:txBody>
          <a:bodyPr lIns="0" tIns="0" rIns="0" bIns="0"/>
          <a:lstStyle/>
          <a:p>
            <a:pPr algn="ctr" eaLnBrk="0" fontAlgn="base" hangingPunct="0">
              <a:spcBef>
                <a:spcPct val="0"/>
              </a:spcBef>
              <a:spcAft>
                <a:spcPct val="0"/>
              </a:spcAft>
            </a:pPr>
            <a:r>
              <a:rPr lang="en-US" sz="2000" dirty="0">
                <a:solidFill>
                  <a:srgbClr val="000000"/>
                </a:solidFill>
                <a:cs typeface="Arial" panose="020B0604020202020204" pitchFamily="34" charset="0"/>
              </a:rPr>
              <a:t>Plus (+)</a:t>
            </a:r>
          </a:p>
          <a:p>
            <a:pPr algn="ctr" eaLnBrk="0" fontAlgn="base" hangingPunct="0">
              <a:spcBef>
                <a:spcPct val="0"/>
              </a:spcBef>
              <a:spcAft>
                <a:spcPct val="0"/>
              </a:spcAft>
            </a:pPr>
            <a:r>
              <a:rPr lang="en-US" sz="2000" dirty="0">
                <a:solidFill>
                  <a:srgbClr val="000000"/>
                </a:solidFill>
                <a:cs typeface="Arial" panose="020B0604020202020204" pitchFamily="34" charset="0"/>
              </a:rPr>
              <a:t>Things That Group Did Well</a:t>
            </a:r>
          </a:p>
        </p:txBody>
      </p:sp>
      <p:sp>
        <p:nvSpPr>
          <p:cNvPr id="116742" name="Rectangle 6"/>
          <p:cNvSpPr>
            <a:spLocks noChangeArrowheads="1"/>
          </p:cNvSpPr>
          <p:nvPr/>
        </p:nvSpPr>
        <p:spPr bwMode="auto">
          <a:xfrm>
            <a:off x="4727575" y="2154237"/>
            <a:ext cx="3840163" cy="544513"/>
          </a:xfrm>
          <a:prstGeom prst="rect">
            <a:avLst/>
          </a:prstGeom>
          <a:noFill/>
          <a:ln w="9525">
            <a:noFill/>
            <a:miter lim="800000"/>
            <a:headEnd/>
            <a:tailEnd/>
          </a:ln>
          <a:effectLst/>
        </p:spPr>
        <p:txBody>
          <a:bodyPr lIns="0" tIns="0" rIns="0" bIns="0"/>
          <a:lstStyle/>
          <a:p>
            <a:pPr algn="ctr" eaLnBrk="0" fontAlgn="base" hangingPunct="0">
              <a:spcBef>
                <a:spcPct val="0"/>
              </a:spcBef>
              <a:spcAft>
                <a:spcPct val="0"/>
              </a:spcAft>
            </a:pPr>
            <a:r>
              <a:rPr lang="en-US" sz="2000" dirty="0">
                <a:solidFill>
                  <a:srgbClr val="000000"/>
                </a:solidFill>
                <a:cs typeface="Arial" panose="020B0604020202020204" pitchFamily="34" charset="0"/>
              </a:rPr>
              <a:t>Delta (</a:t>
            </a:r>
            <a:r>
              <a:rPr lang="el-GR" sz="2000" dirty="0">
                <a:solidFill>
                  <a:srgbClr val="000000"/>
                </a:solidFill>
                <a:cs typeface="Arial" panose="020B0604020202020204" pitchFamily="34" charset="0"/>
              </a:rPr>
              <a:t>Δ</a:t>
            </a:r>
            <a:r>
              <a:rPr lang="en-US" sz="2000" dirty="0">
                <a:solidFill>
                  <a:srgbClr val="000000"/>
                </a:solidFill>
                <a:cs typeface="Arial" panose="020B0604020202020204" pitchFamily="34" charset="0"/>
              </a:rPr>
              <a:t>)</a:t>
            </a:r>
            <a:endParaRPr lang="el-GR" sz="2000" dirty="0">
              <a:solidFill>
                <a:srgbClr val="000000"/>
              </a:solidFill>
              <a:cs typeface="Arial" panose="020B0604020202020204" pitchFamily="34" charset="0"/>
            </a:endParaRPr>
          </a:p>
          <a:p>
            <a:pPr algn="ctr" eaLnBrk="0" fontAlgn="base" hangingPunct="0">
              <a:spcBef>
                <a:spcPct val="0"/>
              </a:spcBef>
              <a:spcAft>
                <a:spcPct val="0"/>
              </a:spcAft>
            </a:pPr>
            <a:r>
              <a:rPr lang="en-US" sz="2000" dirty="0">
                <a:solidFill>
                  <a:srgbClr val="000000"/>
                </a:solidFill>
                <a:cs typeface="Arial" panose="020B0604020202020204" pitchFamily="34" charset="0"/>
              </a:rPr>
              <a:t>Things Group Could Improve</a:t>
            </a:r>
          </a:p>
        </p:txBody>
      </p:sp>
      <p:sp>
        <p:nvSpPr>
          <p:cNvPr id="4" name="Title 3"/>
          <p:cNvSpPr>
            <a:spLocks noGrp="1"/>
          </p:cNvSpPr>
          <p:nvPr>
            <p:ph type="title"/>
          </p:nvPr>
        </p:nvSpPr>
        <p:spPr/>
        <p:txBody>
          <a:bodyPr>
            <a:normAutofit/>
          </a:bodyPr>
          <a:lstStyle/>
          <a:p>
            <a:pPr eaLnBrk="0" fontAlgn="base" hangingPunct="0">
              <a:spcAft>
                <a:spcPct val="0"/>
              </a:spcAft>
            </a:pPr>
            <a:r>
              <a:rPr lang="en-US" dirty="0">
                <a:solidFill>
                  <a:srgbClr val="000000"/>
                </a:solidFill>
                <a:cs typeface="Arial" panose="020B0604020202020204" pitchFamily="34" charset="0"/>
              </a:rPr>
              <a:t>Group Processing</a:t>
            </a:r>
            <a:br>
              <a:rPr lang="en-US" dirty="0">
                <a:solidFill>
                  <a:srgbClr val="000000"/>
                </a:solidFill>
                <a:cs typeface="Arial" panose="020B0604020202020204" pitchFamily="34" charset="0"/>
              </a:rPr>
            </a:br>
            <a:r>
              <a:rPr lang="en-US" dirty="0" smtClean="0">
                <a:solidFill>
                  <a:srgbClr val="000000"/>
                </a:solidFill>
                <a:cs typeface="Arial" panose="020B0604020202020204" pitchFamily="34" charset="0"/>
              </a:rPr>
              <a:t>Plus/Delta </a:t>
            </a:r>
            <a:r>
              <a:rPr lang="en-US" dirty="0">
                <a:solidFill>
                  <a:srgbClr val="000000"/>
                </a:solidFill>
                <a:cs typeface="Arial" panose="020B0604020202020204" pitchFamily="34" charset="0"/>
              </a:rPr>
              <a:t>Format  </a:t>
            </a:r>
            <a:endParaRPr lang="en-US" dirty="0"/>
          </a:p>
        </p:txBody>
      </p:sp>
    </p:spTree>
    <p:extLst>
      <p:ext uri="{BB962C8B-B14F-4D97-AF65-F5344CB8AC3E}">
        <p14:creationId xmlns:p14="http://schemas.microsoft.com/office/powerpoint/2010/main" val="184169115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0000"/>
                </a:solidFill>
              </a:rPr>
              <a:t>Formal Cooperative Learning – Types of </a:t>
            </a:r>
            <a:r>
              <a:rPr lang="en-US" dirty="0" smtClean="0">
                <a:solidFill>
                  <a:srgbClr val="000000"/>
                </a:solidFill>
              </a:rPr>
              <a:t>Tasks</a:t>
            </a:r>
            <a:endParaRPr lang="en-US" dirty="0"/>
          </a:p>
        </p:txBody>
      </p:sp>
      <p:sp>
        <p:nvSpPr>
          <p:cNvPr id="4" name="Content Placeholder 3"/>
          <p:cNvSpPr>
            <a:spLocks noGrp="1"/>
          </p:cNvSpPr>
          <p:nvPr>
            <p:ph idx="1"/>
          </p:nvPr>
        </p:nvSpPr>
        <p:spPr/>
        <p:txBody>
          <a:bodyPr/>
          <a:lstStyle/>
          <a:p>
            <a:pPr marL="457200" indent="-457200" eaLnBrk="0" fontAlgn="base" hangingPunct="0">
              <a:spcBef>
                <a:spcPct val="0"/>
              </a:spcBef>
              <a:spcAft>
                <a:spcPts val="1200"/>
              </a:spcAft>
              <a:buFontTx/>
              <a:buAutoNum type="arabicPeriod"/>
            </a:pPr>
            <a:r>
              <a:rPr lang="en-US" b="1" dirty="0">
                <a:solidFill>
                  <a:srgbClr val="000000"/>
                </a:solidFill>
              </a:rPr>
              <a:t>Problem Solving, Project, or Presentation</a:t>
            </a:r>
          </a:p>
          <a:p>
            <a:pPr marL="457200" indent="-457200" eaLnBrk="0" fontAlgn="base" hangingPunct="0">
              <a:spcBef>
                <a:spcPct val="0"/>
              </a:spcBef>
              <a:spcAft>
                <a:spcPts val="1200"/>
              </a:spcAft>
              <a:buFontTx/>
              <a:buAutoNum type="arabicPeriod"/>
            </a:pPr>
            <a:r>
              <a:rPr lang="en-US" b="1" dirty="0">
                <a:solidFill>
                  <a:srgbClr val="000000"/>
                </a:solidFill>
              </a:rPr>
              <a:t>Jigsaw – Learning new conceptual/procedural material</a:t>
            </a:r>
          </a:p>
          <a:p>
            <a:pPr marL="457200" indent="-457200" eaLnBrk="0" fontAlgn="base" hangingPunct="0">
              <a:spcBef>
                <a:spcPct val="0"/>
              </a:spcBef>
              <a:spcAft>
                <a:spcPts val="1200"/>
              </a:spcAft>
              <a:buFontTx/>
              <a:buAutoNum type="arabicPeriod"/>
            </a:pPr>
            <a:r>
              <a:rPr lang="en-US" b="1" dirty="0">
                <a:solidFill>
                  <a:srgbClr val="000000"/>
                </a:solidFill>
              </a:rPr>
              <a:t>Group Tests</a:t>
            </a:r>
          </a:p>
          <a:p>
            <a:pPr marL="457200" indent="-457200" eaLnBrk="0" fontAlgn="base" hangingPunct="0">
              <a:spcBef>
                <a:spcPct val="0"/>
              </a:spcBef>
              <a:spcAft>
                <a:spcPts val="1200"/>
              </a:spcAft>
              <a:buFontTx/>
              <a:buAutoNum type="arabicPeriod"/>
            </a:pPr>
            <a:r>
              <a:rPr lang="en-US" dirty="0">
                <a:solidFill>
                  <a:srgbClr val="000000"/>
                </a:solidFill>
              </a:rPr>
              <a:t>Review/Correct Homework</a:t>
            </a:r>
          </a:p>
          <a:p>
            <a:pPr marL="457200" indent="-457200" eaLnBrk="0" fontAlgn="base" hangingPunct="0">
              <a:spcBef>
                <a:spcPct val="0"/>
              </a:spcBef>
              <a:spcAft>
                <a:spcPts val="1200"/>
              </a:spcAft>
              <a:buFontTx/>
              <a:buAutoNum type="arabicPeriod"/>
            </a:pPr>
            <a:r>
              <a:rPr lang="en-US" dirty="0">
                <a:solidFill>
                  <a:srgbClr val="000000"/>
                </a:solidFill>
              </a:rPr>
              <a:t>Peer Composition or Editing</a:t>
            </a:r>
          </a:p>
          <a:p>
            <a:pPr marL="457200" indent="-457200" eaLnBrk="0" fontAlgn="base" hangingPunct="0">
              <a:spcBef>
                <a:spcPct val="0"/>
              </a:spcBef>
              <a:spcAft>
                <a:spcPts val="1200"/>
              </a:spcAft>
              <a:buFontTx/>
              <a:buAutoNum type="arabicPeriod"/>
            </a:pPr>
            <a:r>
              <a:rPr lang="en-US" dirty="0">
                <a:solidFill>
                  <a:srgbClr val="000000"/>
                </a:solidFill>
              </a:rPr>
              <a:t>Reading Comprehension/Interpretation</a:t>
            </a:r>
          </a:p>
          <a:p>
            <a:pPr marL="457200" indent="-457200" eaLnBrk="0" fontAlgn="base" hangingPunct="0">
              <a:spcBef>
                <a:spcPct val="0"/>
              </a:spcBef>
              <a:spcAft>
                <a:spcPts val="1200"/>
              </a:spcAft>
              <a:buFont typeface="+mj-lt"/>
              <a:buAutoNum type="arabicPeriod"/>
            </a:pPr>
            <a:r>
              <a:rPr lang="en-US" dirty="0">
                <a:solidFill>
                  <a:srgbClr val="000000"/>
                </a:solidFill>
              </a:rPr>
              <a:t>Constructive Controversy</a:t>
            </a:r>
          </a:p>
          <a:p>
            <a:endParaRPr lang="en-US" dirty="0"/>
          </a:p>
        </p:txBody>
      </p:sp>
    </p:spTree>
    <p:custDataLst>
      <p:tags r:id="rId1"/>
    </p:custDataLst>
    <p:extLst>
      <p:ext uri="{BB962C8B-B14F-4D97-AF65-F5344CB8AC3E}">
        <p14:creationId xmlns:p14="http://schemas.microsoft.com/office/powerpoint/2010/main" val="1524503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p:txBody>
          <a:bodyPr/>
          <a:lstStyle/>
          <a:p>
            <a:pPr eaLnBrk="1" hangingPunct="1"/>
            <a:r>
              <a:rPr lang="en-US" dirty="0" smtClean="0"/>
              <a:t>Challenge-Based Learning</a:t>
            </a:r>
          </a:p>
        </p:txBody>
      </p:sp>
      <p:sp>
        <p:nvSpPr>
          <p:cNvPr id="76804" name="Rectangle 3"/>
          <p:cNvSpPr>
            <a:spLocks noGrp="1" noChangeArrowheads="1"/>
          </p:cNvSpPr>
          <p:nvPr>
            <p:ph idx="1"/>
          </p:nvPr>
        </p:nvSpPr>
        <p:spPr>
          <a:xfrm>
            <a:off x="1371600" y="1371600"/>
            <a:ext cx="6172200" cy="2857500"/>
          </a:xfrm>
        </p:spPr>
        <p:txBody>
          <a:bodyPr>
            <a:noAutofit/>
          </a:bodyPr>
          <a:lstStyle/>
          <a:p>
            <a:pPr eaLnBrk="1" hangingPunct="1"/>
            <a:r>
              <a:rPr lang="en-US" sz="3200" b="1" dirty="0" smtClean="0"/>
              <a:t>Problem-based learning</a:t>
            </a:r>
          </a:p>
          <a:p>
            <a:pPr eaLnBrk="1" hangingPunct="1"/>
            <a:r>
              <a:rPr lang="en-US" sz="3200" dirty="0" smtClean="0"/>
              <a:t>Case-based learning</a:t>
            </a:r>
          </a:p>
          <a:p>
            <a:pPr eaLnBrk="1" hangingPunct="1"/>
            <a:r>
              <a:rPr lang="en-US" sz="3200" b="1" dirty="0" smtClean="0"/>
              <a:t>Project-based learning</a:t>
            </a:r>
          </a:p>
          <a:p>
            <a:pPr eaLnBrk="1" hangingPunct="1"/>
            <a:r>
              <a:rPr lang="en-US" sz="3200" dirty="0" smtClean="0"/>
              <a:t>Learning by design</a:t>
            </a:r>
          </a:p>
          <a:p>
            <a:pPr eaLnBrk="1" hangingPunct="1"/>
            <a:r>
              <a:rPr lang="en-US" sz="3200" dirty="0" smtClean="0"/>
              <a:t>Inquiry learning</a:t>
            </a:r>
          </a:p>
          <a:p>
            <a:pPr eaLnBrk="1" hangingPunct="1"/>
            <a:r>
              <a:rPr lang="en-US" sz="3200" dirty="0" smtClean="0"/>
              <a:t>Anchored instruction</a:t>
            </a:r>
          </a:p>
        </p:txBody>
      </p:sp>
      <p:sp>
        <p:nvSpPr>
          <p:cNvPr id="76805" name="Text Box 4"/>
          <p:cNvSpPr txBox="1">
            <a:spLocks noChangeArrowheads="1"/>
          </p:cNvSpPr>
          <p:nvPr/>
        </p:nvSpPr>
        <p:spPr bwMode="auto">
          <a:xfrm>
            <a:off x="1371600" y="5562600"/>
            <a:ext cx="6592957" cy="732508"/>
          </a:xfrm>
          <a:prstGeom prst="rect">
            <a:avLst/>
          </a:prstGeom>
          <a:noFill/>
          <a:ln w="9525">
            <a:noFill/>
            <a:miter lim="800000"/>
            <a:headEnd/>
            <a:tailEnd/>
          </a:ln>
        </p:spPr>
        <p:txBody>
          <a:bodyPr wrap="square">
            <a:spAutoFit/>
          </a:bodyPr>
          <a:lstStyle/>
          <a:p>
            <a:pPr marL="257175" indent="-257175" fontAlgn="base">
              <a:lnSpc>
                <a:spcPct val="80000"/>
              </a:lnSpc>
              <a:spcBef>
                <a:spcPct val="20000"/>
              </a:spcBef>
              <a:spcAft>
                <a:spcPct val="0"/>
              </a:spcAft>
            </a:pPr>
            <a:r>
              <a:rPr lang="en-US" sz="1600" dirty="0">
                <a:solidFill>
                  <a:srgbClr val="000000"/>
                </a:solidFill>
              </a:rPr>
              <a:t>John </a:t>
            </a:r>
            <a:r>
              <a:rPr lang="en-US" sz="1600" dirty="0" err="1">
                <a:solidFill>
                  <a:srgbClr val="000000"/>
                </a:solidFill>
              </a:rPr>
              <a:t>Bransford</a:t>
            </a:r>
            <a:r>
              <a:rPr lang="en-US" sz="1600" dirty="0">
                <a:solidFill>
                  <a:srgbClr val="000000"/>
                </a:solidFill>
              </a:rPr>
              <a:t>, Nancy </a:t>
            </a:r>
            <a:r>
              <a:rPr lang="en-US" sz="1600" dirty="0" err="1">
                <a:solidFill>
                  <a:srgbClr val="000000"/>
                </a:solidFill>
              </a:rPr>
              <a:t>Vye</a:t>
            </a:r>
            <a:r>
              <a:rPr lang="en-US" sz="1600" dirty="0">
                <a:solidFill>
                  <a:srgbClr val="000000"/>
                </a:solidFill>
              </a:rPr>
              <a:t> and Helen Bateman. Creating High-Quality Learning Environments: Guidelines from Research on How People Learn </a:t>
            </a:r>
          </a:p>
          <a:p>
            <a:pPr marL="257175" indent="-257175" fontAlgn="base">
              <a:spcBef>
                <a:spcPct val="0"/>
              </a:spcBef>
              <a:spcAft>
                <a:spcPct val="0"/>
              </a:spcAft>
            </a:pPr>
            <a:endParaRPr lang="en-US" sz="1600" dirty="0">
              <a:solidFill>
                <a:srgbClr val="000000"/>
              </a:solidFill>
            </a:endParaRPr>
          </a:p>
        </p:txBody>
      </p:sp>
      <p:sp>
        <p:nvSpPr>
          <p:cNvPr id="5" name="Slide Number Placeholder 4"/>
          <p:cNvSpPr>
            <a:spLocks noGrp="1"/>
          </p:cNvSpPr>
          <p:nvPr>
            <p:ph type="sldNum" sz="quarter" idx="4"/>
          </p:nvPr>
        </p:nvSpPr>
        <p:spPr/>
        <p:txBody>
          <a:bodyPr/>
          <a:lstStyle/>
          <a:p>
            <a:pPr>
              <a:defRPr/>
            </a:pPr>
            <a:fld id="{7EFF6740-B92C-453A-A07A-EE6936DE5F7C}" type="slidenum">
              <a:rPr lang="en-US" smtClean="0">
                <a:solidFill>
                  <a:prstClr val="white"/>
                </a:solidFill>
              </a:rPr>
              <a:pPr>
                <a:defRPr/>
              </a:pPr>
              <a:t>69</a:t>
            </a:fld>
            <a:endParaRPr lang="en-US">
              <a:solidFill>
                <a:prstClr val="white"/>
              </a:solidFill>
            </a:endParaRPr>
          </a:p>
        </p:txBody>
      </p:sp>
      <p:sp>
        <p:nvSpPr>
          <p:cNvPr id="2" name="Rectangle 1"/>
          <p:cNvSpPr/>
          <p:nvPr/>
        </p:nvSpPr>
        <p:spPr>
          <a:xfrm>
            <a:off x="228600" y="6454221"/>
            <a:ext cx="6665843" cy="338554"/>
          </a:xfrm>
          <a:prstGeom prst="rect">
            <a:avLst/>
          </a:prstGeom>
        </p:spPr>
        <p:txBody>
          <a:bodyPr wrap="square">
            <a:spAutoFit/>
          </a:bodyPr>
          <a:lstStyle/>
          <a:p>
            <a:r>
              <a:rPr lang="en-US" sz="1600" dirty="0">
                <a:solidFill>
                  <a:schemeClr val="bg1"/>
                </a:solidFill>
              </a:rPr>
              <a:t>http://books.nap.edu/openbook.php?record_id=10239&amp;page=159</a:t>
            </a:r>
          </a:p>
        </p:txBody>
      </p:sp>
    </p:spTree>
    <p:custDataLst>
      <p:tags r:id="rId1"/>
    </p:custDataLst>
    <p:extLst>
      <p:ext uri="{BB962C8B-B14F-4D97-AF65-F5344CB8AC3E}">
        <p14:creationId xmlns:p14="http://schemas.microsoft.com/office/powerpoint/2010/main" val="210030555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4"/>
          </p:nvPr>
        </p:nvSpPr>
        <p:spPr/>
        <p:txBody>
          <a:bodyPr/>
          <a:lstStyle/>
          <a:p>
            <a:pPr>
              <a:defRPr/>
            </a:pPr>
            <a:fld id="{7EFF6740-B92C-453A-A07A-EE6936DE5F7C}" type="slidenum">
              <a:rPr lang="en-US" smtClean="0"/>
              <a:pPr>
                <a:defRPr/>
              </a:pPr>
              <a:t>7</a:t>
            </a:fld>
            <a:endParaRPr lang="en-US"/>
          </a:p>
        </p:txBody>
      </p:sp>
      <p:sp>
        <p:nvSpPr>
          <p:cNvPr id="3" name="Title 2"/>
          <p:cNvSpPr>
            <a:spLocks noGrp="1"/>
          </p:cNvSpPr>
          <p:nvPr>
            <p:ph type="title" idx="4294967295"/>
          </p:nvPr>
        </p:nvSpPr>
        <p:spPr>
          <a:xfrm>
            <a:off x="457200" y="152400"/>
            <a:ext cx="8235862" cy="1271805"/>
          </a:xfrm>
        </p:spPr>
        <p:txBody>
          <a:bodyPr>
            <a:normAutofit fontScale="90000"/>
          </a:bodyPr>
          <a:lstStyle/>
          <a:p>
            <a:r>
              <a:rPr lang="en-US" dirty="0" smtClean="0"/>
              <a:t>Discipline-Based Education Research (DBER) Report</a:t>
            </a:r>
            <a:endParaRPr lang="en-US" dirty="0"/>
          </a:p>
        </p:txBody>
      </p:sp>
      <p:pic>
        <p:nvPicPr>
          <p:cNvPr id="4" name="Picture 2" descr="Book Cover"/>
          <p:cNvPicPr>
            <a:picLocks noChangeAspect="1" noChangeArrowheads="1"/>
          </p:cNvPicPr>
          <p:nvPr/>
        </p:nvPicPr>
        <p:blipFill>
          <a:blip r:embed="rId3" cstate="print"/>
          <a:srcRect/>
          <a:stretch>
            <a:fillRect/>
          </a:stretch>
        </p:blipFill>
        <p:spPr bwMode="auto">
          <a:xfrm>
            <a:off x="196187" y="1459826"/>
            <a:ext cx="2336950" cy="3528794"/>
          </a:xfrm>
          <a:prstGeom prst="rect">
            <a:avLst/>
          </a:prstGeom>
          <a:noFill/>
        </p:spPr>
      </p:pic>
      <p:sp>
        <p:nvSpPr>
          <p:cNvPr id="5" name="Rectangle 4"/>
          <p:cNvSpPr/>
          <p:nvPr/>
        </p:nvSpPr>
        <p:spPr>
          <a:xfrm>
            <a:off x="86806" y="5029200"/>
            <a:ext cx="2738857" cy="1077218"/>
          </a:xfrm>
          <a:prstGeom prst="rect">
            <a:avLst/>
          </a:prstGeom>
        </p:spPr>
        <p:txBody>
          <a:bodyPr wrap="square">
            <a:spAutoFit/>
          </a:bodyPr>
          <a:lstStyle/>
          <a:p>
            <a:pPr defTabSz="457200" fontAlgn="base">
              <a:spcBef>
                <a:spcPct val="0"/>
              </a:spcBef>
              <a:spcAft>
                <a:spcPct val="0"/>
              </a:spcAft>
            </a:pPr>
            <a:r>
              <a:rPr lang="en-US" sz="1600" dirty="0">
                <a:solidFill>
                  <a:prstClr val="black"/>
                </a:solidFill>
                <a:cs typeface="Arial" pitchFamily="34" charset="0"/>
              </a:rPr>
              <a:t>National Research Council</a:t>
            </a:r>
          </a:p>
          <a:p>
            <a:pPr defTabSz="457200" fontAlgn="base">
              <a:spcBef>
                <a:spcPct val="0"/>
              </a:spcBef>
              <a:spcAft>
                <a:spcPct val="0"/>
              </a:spcAft>
            </a:pPr>
            <a:r>
              <a:rPr lang="en-US" sz="1600" dirty="0">
                <a:solidFill>
                  <a:prstClr val="black"/>
                </a:solidFill>
                <a:cs typeface="Arial" pitchFamily="34" charset="0"/>
              </a:rPr>
              <a:t>Summer 2012 – </a:t>
            </a:r>
            <a:r>
              <a:rPr lang="en-US" sz="1600" dirty="0">
                <a:solidFill>
                  <a:prstClr val="black"/>
                </a:solidFill>
                <a:cs typeface="Arial" pitchFamily="34" charset="0"/>
                <a:hlinkClick r:id="rId4"/>
              </a:rPr>
              <a:t>http://</a:t>
            </a:r>
            <a:r>
              <a:rPr lang="en-US" sz="1600" dirty="0" smtClean="0">
                <a:solidFill>
                  <a:prstClr val="black"/>
                </a:solidFill>
                <a:cs typeface="Arial" pitchFamily="34" charset="0"/>
                <a:hlinkClick r:id="rId4"/>
              </a:rPr>
              <a:t>www.nap.edu/catalog.php?record_id=13362</a:t>
            </a:r>
            <a:r>
              <a:rPr lang="en-US" sz="1600" dirty="0" smtClean="0">
                <a:solidFill>
                  <a:prstClr val="black"/>
                </a:solidFill>
                <a:cs typeface="Arial" pitchFamily="34" charset="0"/>
              </a:rPr>
              <a:t>   </a:t>
            </a:r>
            <a:endParaRPr lang="en-US" sz="1600" dirty="0">
              <a:solidFill>
                <a:prstClr val="black"/>
              </a:solidFill>
              <a:cs typeface="Arial" pitchFamily="34" charset="0"/>
            </a:endParaRP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95" t="12751" r="32971" b="6832"/>
          <a:stretch/>
        </p:blipFill>
        <p:spPr bwMode="auto">
          <a:xfrm>
            <a:off x="2841644" y="1371600"/>
            <a:ext cx="2743201"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925873" y="5029200"/>
            <a:ext cx="2574744" cy="369332"/>
          </a:xfrm>
          <a:prstGeom prst="rect">
            <a:avLst/>
          </a:prstGeom>
          <a:noFill/>
        </p:spPr>
        <p:txBody>
          <a:bodyPr wrap="none" rtlCol="0">
            <a:spAutoFit/>
          </a:bodyPr>
          <a:lstStyle/>
          <a:p>
            <a:pPr fontAlgn="base">
              <a:spcBef>
                <a:spcPct val="0"/>
              </a:spcBef>
              <a:spcAft>
                <a:spcPct val="0"/>
              </a:spcAft>
            </a:pPr>
            <a:r>
              <a:rPr lang="en-US" dirty="0">
                <a:solidFill>
                  <a:srgbClr val="000000"/>
                </a:solidFill>
                <a:cs typeface="Arial" pitchFamily="34" charset="0"/>
              </a:rPr>
              <a:t>ASEE </a:t>
            </a:r>
            <a:r>
              <a:rPr lang="en-US" i="1" dirty="0">
                <a:solidFill>
                  <a:srgbClr val="000000"/>
                </a:solidFill>
                <a:cs typeface="Arial" pitchFamily="34" charset="0"/>
              </a:rPr>
              <a:t>Prism Summer 2013</a:t>
            </a:r>
            <a:endParaRPr lang="en-US" dirty="0">
              <a:solidFill>
                <a:srgbClr val="000000"/>
              </a:solidFill>
              <a:cs typeface="Arial" pitchFamily="34" charset="0"/>
            </a:endParaRPr>
          </a:p>
        </p:txBody>
      </p:sp>
      <p:sp>
        <p:nvSpPr>
          <p:cNvPr id="2" name="TextBox 1"/>
          <p:cNvSpPr txBox="1"/>
          <p:nvPr/>
        </p:nvSpPr>
        <p:spPr>
          <a:xfrm>
            <a:off x="2936831" y="5460087"/>
            <a:ext cx="2845352" cy="646331"/>
          </a:xfrm>
          <a:prstGeom prst="rect">
            <a:avLst/>
          </a:prstGeom>
          <a:noFill/>
        </p:spPr>
        <p:txBody>
          <a:bodyPr wrap="square" rtlCol="0">
            <a:spAutoFit/>
          </a:bodyPr>
          <a:lstStyle/>
          <a:p>
            <a:pPr fontAlgn="base">
              <a:spcBef>
                <a:spcPct val="0"/>
              </a:spcBef>
              <a:spcAft>
                <a:spcPct val="0"/>
              </a:spcAft>
            </a:pPr>
            <a:r>
              <a:rPr lang="en-US" i="1" dirty="0">
                <a:solidFill>
                  <a:srgbClr val="000000"/>
                </a:solidFill>
                <a:ea typeface="ヒラギノ角ゴ Pro W3" charset="-128"/>
                <a:cs typeface="Arial" pitchFamily="34" charset="0"/>
              </a:rPr>
              <a:t>Journal of Engineering </a:t>
            </a:r>
            <a:r>
              <a:rPr lang="en-US" i="1" dirty="0" smtClean="0">
                <a:solidFill>
                  <a:srgbClr val="000000"/>
                </a:solidFill>
                <a:ea typeface="ヒラギノ角ゴ Pro W3" charset="-128"/>
                <a:cs typeface="Arial" pitchFamily="34" charset="0"/>
              </a:rPr>
              <a:t>Education</a:t>
            </a:r>
            <a:r>
              <a:rPr lang="en-US" dirty="0" smtClean="0">
                <a:solidFill>
                  <a:srgbClr val="000000"/>
                </a:solidFill>
                <a:ea typeface="ヒラギノ角ゴ Pro W3" charset="-128"/>
                <a:cs typeface="Arial" pitchFamily="34" charset="0"/>
              </a:rPr>
              <a:t> </a:t>
            </a:r>
            <a:r>
              <a:rPr lang="en-US" dirty="0">
                <a:solidFill>
                  <a:srgbClr val="000000"/>
                </a:solidFill>
                <a:ea typeface="ヒラギノ角ゴ Pro W3" charset="-128"/>
                <a:cs typeface="Arial" pitchFamily="34" charset="0"/>
              </a:rPr>
              <a:t>– October, 2013</a:t>
            </a:r>
          </a:p>
        </p:txBody>
      </p:sp>
      <p:pic>
        <p:nvPicPr>
          <p:cNvPr id="2050" name="Picture 2" descr="http://www.nap.edu/images/cover.php?id=18687&amp;type=covers4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3352" y="1505384"/>
            <a:ext cx="2838450" cy="34376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93352" y="5029200"/>
            <a:ext cx="3022048" cy="1323439"/>
          </a:xfrm>
          <a:prstGeom prst="rect">
            <a:avLst/>
          </a:prstGeom>
          <a:noFill/>
        </p:spPr>
        <p:txBody>
          <a:bodyPr wrap="square" rtlCol="0">
            <a:spAutoFit/>
          </a:bodyPr>
          <a:lstStyle/>
          <a:p>
            <a:r>
              <a:rPr lang="en-US" sz="1600" dirty="0" smtClean="0">
                <a:solidFill>
                  <a:srgbClr val="000000"/>
                </a:solidFill>
                <a:cs typeface="Arial" pitchFamily="34" charset="0"/>
              </a:rPr>
              <a:t>National Research Council – 2015 </a:t>
            </a:r>
            <a:r>
              <a:rPr lang="en-US" sz="1600" dirty="0" smtClean="0">
                <a:solidFill>
                  <a:srgbClr val="000000"/>
                </a:solidFill>
                <a:cs typeface="Arial" pitchFamily="34" charset="0"/>
                <a:hlinkClick r:id="rId7"/>
              </a:rPr>
              <a:t>http</a:t>
            </a:r>
            <a:r>
              <a:rPr lang="en-US" sz="1600" dirty="0">
                <a:solidFill>
                  <a:srgbClr val="000000"/>
                </a:solidFill>
                <a:cs typeface="Arial" pitchFamily="34" charset="0"/>
                <a:hlinkClick r:id="rId7"/>
              </a:rPr>
              <a:t>://</a:t>
            </a:r>
            <a:r>
              <a:rPr lang="en-US" sz="1600" dirty="0" smtClean="0">
                <a:solidFill>
                  <a:srgbClr val="000000"/>
                </a:solidFill>
                <a:cs typeface="Arial" pitchFamily="34" charset="0"/>
                <a:hlinkClick r:id="rId7"/>
              </a:rPr>
              <a:t>www.nap.edu/catalog/18687/reaching-students-what-research-says-about-effective-instruction-in-undergraduate</a:t>
            </a:r>
            <a:r>
              <a:rPr lang="en-US" sz="1600" dirty="0" smtClean="0">
                <a:solidFill>
                  <a:srgbClr val="000000"/>
                </a:solidFill>
                <a:cs typeface="Arial" pitchFamily="34" charset="0"/>
              </a:rPr>
              <a:t>   </a:t>
            </a:r>
            <a:endParaRPr lang="en-US" sz="1600" dirty="0">
              <a:solidFill>
                <a:srgbClr val="000000"/>
              </a:solidFill>
              <a:cs typeface="Arial" pitchFamily="34" charset="0"/>
            </a:endParaRPr>
          </a:p>
        </p:txBody>
      </p:sp>
    </p:spTree>
    <p:extLst>
      <p:ext uri="{BB962C8B-B14F-4D97-AF65-F5344CB8AC3E}">
        <p14:creationId xmlns:p14="http://schemas.microsoft.com/office/powerpoint/2010/main" val="30090318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Rot="1" noChangeArrowheads="1"/>
          </p:cNvSpPr>
          <p:nvPr>
            <p:ph type="title"/>
          </p:nvPr>
        </p:nvSpPr>
        <p:spPr/>
        <p:txBody>
          <a:bodyPr>
            <a:normAutofit/>
          </a:bodyPr>
          <a:lstStyle/>
          <a:p>
            <a:pPr eaLnBrk="1" hangingPunct="1"/>
            <a:r>
              <a:rPr lang="en-US" dirty="0">
                <a:cs typeface="Arial" pitchFamily="34" charset="0"/>
              </a:rPr>
              <a:t>Challenge-Based Learning</a:t>
            </a:r>
          </a:p>
        </p:txBody>
      </p:sp>
      <p:sp>
        <p:nvSpPr>
          <p:cNvPr id="7" name="Slide Number Placeholder 6"/>
          <p:cNvSpPr>
            <a:spLocks noGrp="1"/>
          </p:cNvSpPr>
          <p:nvPr>
            <p:ph type="sldNum" sz="quarter" idx="4"/>
          </p:nvPr>
        </p:nvSpPr>
        <p:spPr/>
        <p:txBody>
          <a:bodyPr/>
          <a:lstStyle/>
          <a:p>
            <a:pPr>
              <a:defRPr/>
            </a:pPr>
            <a:fld id="{7EFF6740-B92C-453A-A07A-EE6936DE5F7C}" type="slidenum">
              <a:rPr lang="en-US" smtClean="0">
                <a:solidFill>
                  <a:prstClr val="white"/>
                </a:solidFill>
              </a:rPr>
              <a:pPr>
                <a:defRPr/>
              </a:pPr>
              <a:t>70</a:t>
            </a:fld>
            <a:endParaRPr lang="en-US">
              <a:solidFill>
                <a:prstClr val="white"/>
              </a:solidFill>
            </a:endParaRPr>
          </a:p>
        </p:txBody>
      </p:sp>
      <p:grpSp>
        <p:nvGrpSpPr>
          <p:cNvPr id="2" name="Group 3"/>
          <p:cNvGrpSpPr>
            <a:grpSpLocks noChangeAspect="1"/>
          </p:cNvGrpSpPr>
          <p:nvPr/>
        </p:nvGrpSpPr>
        <p:grpSpPr bwMode="auto">
          <a:xfrm>
            <a:off x="1524000" y="1380969"/>
            <a:ext cx="6019800" cy="5118622"/>
            <a:chOff x="979" y="1004"/>
            <a:chExt cx="3694" cy="3141"/>
          </a:xfrm>
        </p:grpSpPr>
        <p:graphicFrame>
          <p:nvGraphicFramePr>
            <p:cNvPr id="8194" name="Object 3"/>
            <p:cNvGraphicFramePr>
              <a:graphicFrameLocks noChangeAspect="1"/>
            </p:cNvGraphicFramePr>
            <p:nvPr>
              <p:extLst>
                <p:ext uri="{D42A27DB-BD31-4B8C-83A1-F6EECF244321}">
                  <p14:modId xmlns:p14="http://schemas.microsoft.com/office/powerpoint/2010/main" val="2408851695"/>
                </p:ext>
              </p:extLst>
            </p:nvPr>
          </p:nvGraphicFramePr>
          <p:xfrm>
            <a:off x="1375" y="1140"/>
            <a:ext cx="3010" cy="2742"/>
          </p:xfrm>
          <a:graphic>
            <a:graphicData uri="http://schemas.openxmlformats.org/presentationml/2006/ole">
              <mc:AlternateContent xmlns:mc="http://schemas.openxmlformats.org/markup-compatibility/2006">
                <mc:Choice xmlns:v="urn:schemas-microsoft-com:vml" Requires="v">
                  <p:oleObj spid="_x0000_s1040" name="Image" r:id="rId5" imgW="4419048" imgH="4025397" progId="">
                    <p:embed/>
                  </p:oleObj>
                </mc:Choice>
                <mc:Fallback>
                  <p:oleObj name="Image" r:id="rId5" imgW="4419048" imgH="402539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5" y="1140"/>
                          <a:ext cx="3010" cy="2742"/>
                        </a:xfrm>
                        <a:prstGeom prst="rect">
                          <a:avLst/>
                        </a:prstGeom>
                        <a:noFill/>
                        <a:ln>
                          <a:noFill/>
                        </a:ln>
                        <a:effectLst/>
                        <a:extLst/>
                      </p:spPr>
                    </p:pic>
                  </p:oleObj>
                </mc:Fallback>
              </mc:AlternateContent>
            </a:graphicData>
          </a:graphic>
        </p:graphicFrame>
        <p:sp>
          <p:nvSpPr>
            <p:cNvPr id="8200" name="Text Box 7"/>
            <p:cNvSpPr txBox="1">
              <a:spLocks noChangeArrowheads="1"/>
            </p:cNvSpPr>
            <p:nvPr/>
          </p:nvSpPr>
          <p:spPr bwMode="auto">
            <a:xfrm>
              <a:off x="1999" y="1004"/>
              <a:ext cx="1600" cy="252"/>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sz="1350" b="1">
                  <a:solidFill>
                    <a:srgbClr val="000000"/>
                  </a:solidFill>
                  <a:cs typeface="Arial" pitchFamily="34" charset="0"/>
                </a:rPr>
                <a:t>The Challenges</a:t>
              </a:r>
            </a:p>
          </p:txBody>
        </p:sp>
        <p:sp>
          <p:nvSpPr>
            <p:cNvPr id="8201" name="Text Box 9"/>
            <p:cNvSpPr txBox="1">
              <a:spLocks noChangeArrowheads="1"/>
            </p:cNvSpPr>
            <p:nvPr/>
          </p:nvSpPr>
          <p:spPr bwMode="auto">
            <a:xfrm>
              <a:off x="3605" y="1622"/>
              <a:ext cx="979" cy="427"/>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sz="1350" b="1">
                  <a:solidFill>
                    <a:srgbClr val="000000"/>
                  </a:solidFill>
                  <a:cs typeface="Arial" pitchFamily="34" charset="0"/>
                </a:rPr>
                <a:t>Generate Ideas</a:t>
              </a:r>
            </a:p>
          </p:txBody>
        </p:sp>
        <p:sp>
          <p:nvSpPr>
            <p:cNvPr id="8202" name="Text Box 12"/>
            <p:cNvSpPr txBox="1">
              <a:spLocks noChangeArrowheads="1"/>
            </p:cNvSpPr>
            <p:nvPr/>
          </p:nvSpPr>
          <p:spPr bwMode="auto">
            <a:xfrm>
              <a:off x="3361" y="3331"/>
              <a:ext cx="1312" cy="427"/>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sz="1350" b="1">
                  <a:solidFill>
                    <a:srgbClr val="000000"/>
                  </a:solidFill>
                  <a:cs typeface="Arial" pitchFamily="34" charset="0"/>
                </a:rPr>
                <a:t>Multiple Perspectives</a:t>
              </a:r>
            </a:p>
          </p:txBody>
        </p:sp>
        <p:sp>
          <p:nvSpPr>
            <p:cNvPr id="8203" name="Text Box 26"/>
            <p:cNvSpPr txBox="1">
              <a:spLocks noChangeArrowheads="1"/>
            </p:cNvSpPr>
            <p:nvPr/>
          </p:nvSpPr>
          <p:spPr bwMode="auto">
            <a:xfrm>
              <a:off x="2412" y="3718"/>
              <a:ext cx="891" cy="427"/>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sz="1350" b="1">
                  <a:solidFill>
                    <a:srgbClr val="000000"/>
                  </a:solidFill>
                  <a:cs typeface="Arial" pitchFamily="34" charset="0"/>
                </a:rPr>
                <a:t>Research     &amp; Revise</a:t>
              </a:r>
            </a:p>
          </p:txBody>
        </p:sp>
        <p:sp>
          <p:nvSpPr>
            <p:cNvPr id="8204" name="Text Box 31"/>
            <p:cNvSpPr txBox="1">
              <a:spLocks noChangeArrowheads="1"/>
            </p:cNvSpPr>
            <p:nvPr/>
          </p:nvSpPr>
          <p:spPr bwMode="auto">
            <a:xfrm>
              <a:off x="979" y="3108"/>
              <a:ext cx="1083" cy="427"/>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sz="1350" b="1">
                  <a:solidFill>
                    <a:srgbClr val="000000"/>
                  </a:solidFill>
                  <a:cs typeface="Arial" pitchFamily="34" charset="0"/>
                </a:rPr>
                <a:t>Test Your Mettle</a:t>
              </a:r>
            </a:p>
          </p:txBody>
        </p:sp>
        <p:sp>
          <p:nvSpPr>
            <p:cNvPr id="8205" name="Text Box 34"/>
            <p:cNvSpPr txBox="1">
              <a:spLocks noChangeArrowheads="1"/>
            </p:cNvSpPr>
            <p:nvPr/>
          </p:nvSpPr>
          <p:spPr bwMode="auto">
            <a:xfrm>
              <a:off x="1240" y="1677"/>
              <a:ext cx="629" cy="427"/>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sz="1350" b="1">
                  <a:solidFill>
                    <a:srgbClr val="000000"/>
                  </a:solidFill>
                  <a:cs typeface="Arial" pitchFamily="34" charset="0"/>
                </a:rPr>
                <a:t>Go Public</a:t>
              </a:r>
            </a:p>
          </p:txBody>
        </p:sp>
      </p:grpSp>
      <p:sp>
        <p:nvSpPr>
          <p:cNvPr id="8198" name="Text Box 13"/>
          <p:cNvSpPr txBox="1">
            <a:spLocks noChangeArrowheads="1"/>
          </p:cNvSpPr>
          <p:nvPr/>
        </p:nvSpPr>
        <p:spPr bwMode="auto">
          <a:xfrm>
            <a:off x="457200" y="6457126"/>
            <a:ext cx="7729537" cy="338554"/>
          </a:xfrm>
          <a:prstGeom prst="rect">
            <a:avLst/>
          </a:prstGeom>
          <a:noFill/>
          <a:ln w="9525">
            <a:noFill/>
            <a:miter lim="800000"/>
            <a:headEnd/>
            <a:tailEnd/>
          </a:ln>
        </p:spPr>
        <p:txBody>
          <a:bodyPr wrap="square">
            <a:spAutoFit/>
          </a:bodyPr>
          <a:lstStyle/>
          <a:p>
            <a:pPr fontAlgn="base">
              <a:spcBef>
                <a:spcPct val="0"/>
              </a:spcBef>
              <a:spcAft>
                <a:spcPct val="0"/>
              </a:spcAft>
            </a:pPr>
            <a:r>
              <a:rPr lang="en-US" sz="1600" dirty="0">
                <a:solidFill>
                  <a:schemeClr val="bg1"/>
                </a:solidFill>
              </a:rPr>
              <a:t>http://eecs.vanderbilt.edu/courses/ee213/challenge-based_Lab_design_concept.htm</a:t>
            </a:r>
          </a:p>
        </p:txBody>
      </p:sp>
    </p:spTree>
    <p:custDataLst>
      <p:tags r:id="rId2"/>
    </p:custDataLst>
    <p:extLst>
      <p:ext uri="{BB962C8B-B14F-4D97-AF65-F5344CB8AC3E}">
        <p14:creationId xmlns:p14="http://schemas.microsoft.com/office/powerpoint/2010/main" val="2634008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rgbClr val="000000"/>
                </a:solidFill>
              </a:rPr>
              <a:t>Cooperative Problem-Based Learning </a:t>
            </a:r>
            <a:r>
              <a:rPr lang="en-US" sz="3600" dirty="0" smtClean="0">
                <a:solidFill>
                  <a:srgbClr val="000000"/>
                </a:solidFill>
              </a:rPr>
              <a:t>Format</a:t>
            </a:r>
            <a:endParaRPr lang="en-US" sz="3600" dirty="0"/>
          </a:p>
        </p:txBody>
      </p:sp>
      <p:sp>
        <p:nvSpPr>
          <p:cNvPr id="3" name="Content Placeholder 2"/>
          <p:cNvSpPr>
            <a:spLocks noGrp="1"/>
          </p:cNvSpPr>
          <p:nvPr>
            <p:ph idx="1"/>
          </p:nvPr>
        </p:nvSpPr>
        <p:spPr/>
        <p:txBody>
          <a:bodyPr>
            <a:normAutofit fontScale="62500" lnSpcReduction="20000"/>
          </a:bodyPr>
          <a:lstStyle/>
          <a:p>
            <a:pPr defTabSz="285750" eaLnBrk="0" fontAlgn="base" hangingPunct="0">
              <a:lnSpc>
                <a:spcPct val="120000"/>
              </a:lnSpc>
              <a:spcBef>
                <a:spcPct val="0"/>
              </a:spcBef>
              <a:spcAft>
                <a:spcPct val="0"/>
              </a:spcAft>
            </a:pPr>
            <a:r>
              <a:rPr lang="en-US" dirty="0">
                <a:solidFill>
                  <a:srgbClr val="000000"/>
                </a:solidFill>
              </a:rPr>
              <a:t>TASK:  Solve the problem(s) or Complete the project.</a:t>
            </a:r>
          </a:p>
          <a:p>
            <a:pPr defTabSz="285750" eaLnBrk="0" fontAlgn="base" hangingPunct="0">
              <a:lnSpc>
                <a:spcPct val="120000"/>
              </a:lnSpc>
              <a:spcBef>
                <a:spcPct val="0"/>
              </a:spcBef>
              <a:spcAft>
                <a:spcPct val="0"/>
              </a:spcAft>
            </a:pPr>
            <a:endParaRPr lang="en-US" sz="1400" dirty="0">
              <a:solidFill>
                <a:srgbClr val="000000"/>
              </a:solidFill>
            </a:endParaRPr>
          </a:p>
          <a:p>
            <a:pPr defTabSz="285750" eaLnBrk="0" fontAlgn="base" hangingPunct="0">
              <a:lnSpc>
                <a:spcPct val="120000"/>
              </a:lnSpc>
              <a:spcBef>
                <a:spcPct val="0"/>
              </a:spcBef>
              <a:spcAft>
                <a:spcPct val="0"/>
              </a:spcAft>
            </a:pPr>
            <a:r>
              <a:rPr lang="en-US" dirty="0">
                <a:solidFill>
                  <a:srgbClr val="000000"/>
                </a:solidFill>
              </a:rPr>
              <a:t>INDIVIDUAL:  Develop ideas, Initial Model, Estimate, etc. Note strategy.</a:t>
            </a:r>
          </a:p>
          <a:p>
            <a:pPr defTabSz="285750" eaLnBrk="0" fontAlgn="base" hangingPunct="0">
              <a:lnSpc>
                <a:spcPct val="120000"/>
              </a:lnSpc>
              <a:spcBef>
                <a:spcPct val="0"/>
              </a:spcBef>
              <a:spcAft>
                <a:spcPct val="0"/>
              </a:spcAft>
            </a:pPr>
            <a:endParaRPr lang="en-US" sz="1400" dirty="0">
              <a:solidFill>
                <a:srgbClr val="000000"/>
              </a:solidFill>
            </a:endParaRPr>
          </a:p>
          <a:p>
            <a:pPr defTabSz="285750" eaLnBrk="0" fontAlgn="base" hangingPunct="0">
              <a:lnSpc>
                <a:spcPct val="120000"/>
              </a:lnSpc>
              <a:spcBef>
                <a:spcPct val="0"/>
              </a:spcBef>
              <a:spcAft>
                <a:spcPct val="0"/>
              </a:spcAft>
            </a:pPr>
            <a:r>
              <a:rPr lang="en-US" dirty="0">
                <a:solidFill>
                  <a:srgbClr val="000000"/>
                </a:solidFill>
              </a:rPr>
              <a:t>COOPERATIVE:  One set of answers from the group, strive for agreement, make sure everyone is able to explain the strategies used to solve each problem.</a:t>
            </a:r>
          </a:p>
          <a:p>
            <a:pPr defTabSz="285750" eaLnBrk="0" fontAlgn="base" hangingPunct="0">
              <a:lnSpc>
                <a:spcPct val="120000"/>
              </a:lnSpc>
              <a:spcBef>
                <a:spcPct val="0"/>
              </a:spcBef>
              <a:spcAft>
                <a:spcPct val="0"/>
              </a:spcAft>
            </a:pPr>
            <a:endParaRPr lang="en-US" sz="1400" dirty="0">
              <a:solidFill>
                <a:srgbClr val="000000"/>
              </a:solidFill>
            </a:endParaRPr>
          </a:p>
          <a:p>
            <a:pPr defTabSz="285750" eaLnBrk="0" fontAlgn="base" hangingPunct="0">
              <a:lnSpc>
                <a:spcPct val="120000"/>
              </a:lnSpc>
              <a:spcBef>
                <a:spcPct val="0"/>
              </a:spcBef>
              <a:spcAft>
                <a:spcPct val="0"/>
              </a:spcAft>
            </a:pPr>
            <a:r>
              <a:rPr lang="en-US" dirty="0">
                <a:solidFill>
                  <a:srgbClr val="000000"/>
                </a:solidFill>
              </a:rPr>
              <a:t>EXPECTED CRITERIA FOR SUCCESS:  Everyone must be able to explain the model and strategies used to solve each problem.</a:t>
            </a:r>
          </a:p>
          <a:p>
            <a:pPr defTabSz="285750" eaLnBrk="0" fontAlgn="base" hangingPunct="0">
              <a:lnSpc>
                <a:spcPct val="120000"/>
              </a:lnSpc>
              <a:spcBef>
                <a:spcPct val="0"/>
              </a:spcBef>
              <a:spcAft>
                <a:spcPct val="0"/>
              </a:spcAft>
            </a:pPr>
            <a:endParaRPr lang="en-US" sz="1400" dirty="0">
              <a:solidFill>
                <a:srgbClr val="000000"/>
              </a:solidFill>
            </a:endParaRPr>
          </a:p>
          <a:p>
            <a:pPr defTabSz="285750" eaLnBrk="0" fontAlgn="base" hangingPunct="0">
              <a:lnSpc>
                <a:spcPct val="120000"/>
              </a:lnSpc>
              <a:spcBef>
                <a:spcPct val="0"/>
              </a:spcBef>
              <a:spcAft>
                <a:spcPct val="0"/>
              </a:spcAft>
            </a:pPr>
            <a:r>
              <a:rPr lang="en-US" dirty="0">
                <a:solidFill>
                  <a:srgbClr val="000000"/>
                </a:solidFill>
              </a:rPr>
              <a:t>EVALUATION:  Best answer within available resources or constraints.</a:t>
            </a:r>
          </a:p>
          <a:p>
            <a:pPr defTabSz="285750" eaLnBrk="0" fontAlgn="base" hangingPunct="0">
              <a:lnSpc>
                <a:spcPct val="120000"/>
              </a:lnSpc>
              <a:spcBef>
                <a:spcPct val="0"/>
              </a:spcBef>
              <a:spcAft>
                <a:spcPct val="0"/>
              </a:spcAft>
            </a:pPr>
            <a:endParaRPr lang="en-US" sz="1400" dirty="0">
              <a:solidFill>
                <a:srgbClr val="000000"/>
              </a:solidFill>
            </a:endParaRPr>
          </a:p>
          <a:p>
            <a:pPr defTabSz="285750" eaLnBrk="0" fontAlgn="base" hangingPunct="0">
              <a:lnSpc>
                <a:spcPct val="120000"/>
              </a:lnSpc>
              <a:spcBef>
                <a:spcPct val="0"/>
              </a:spcBef>
              <a:spcAft>
                <a:spcPct val="0"/>
              </a:spcAft>
            </a:pPr>
            <a:r>
              <a:rPr lang="en-US" dirty="0">
                <a:solidFill>
                  <a:srgbClr val="000000"/>
                </a:solidFill>
              </a:rPr>
              <a:t>INDIVIDUAL ACCOUNTABILITY:  One member from your group may be randomly chosen to explain (a) the answer and (b) how to solve each problem.  </a:t>
            </a:r>
          </a:p>
          <a:p>
            <a:pPr defTabSz="285750" eaLnBrk="0" fontAlgn="base" hangingPunct="0">
              <a:lnSpc>
                <a:spcPct val="120000"/>
              </a:lnSpc>
              <a:spcBef>
                <a:spcPct val="0"/>
              </a:spcBef>
              <a:spcAft>
                <a:spcPct val="0"/>
              </a:spcAft>
            </a:pPr>
            <a:endParaRPr lang="en-US" sz="1400" dirty="0">
              <a:solidFill>
                <a:srgbClr val="000000"/>
              </a:solidFill>
            </a:endParaRPr>
          </a:p>
          <a:p>
            <a:pPr defTabSz="285750" eaLnBrk="0" fontAlgn="base" hangingPunct="0">
              <a:lnSpc>
                <a:spcPct val="120000"/>
              </a:lnSpc>
              <a:spcBef>
                <a:spcPct val="0"/>
              </a:spcBef>
              <a:spcAft>
                <a:spcPct val="0"/>
              </a:spcAft>
            </a:pPr>
            <a:r>
              <a:rPr lang="en-US" dirty="0">
                <a:solidFill>
                  <a:srgbClr val="000000"/>
                </a:solidFill>
              </a:rPr>
              <a:t>EXPECTED BEHAVIORS:  Active participating, checking, encouraging, and elaborating by all members.</a:t>
            </a:r>
          </a:p>
          <a:p>
            <a:pPr defTabSz="285750" eaLnBrk="0" fontAlgn="base" hangingPunct="0">
              <a:lnSpc>
                <a:spcPct val="120000"/>
              </a:lnSpc>
              <a:spcBef>
                <a:spcPct val="0"/>
              </a:spcBef>
              <a:spcAft>
                <a:spcPct val="0"/>
              </a:spcAft>
            </a:pPr>
            <a:endParaRPr lang="en-US" sz="1400" dirty="0">
              <a:solidFill>
                <a:srgbClr val="000000"/>
              </a:solidFill>
            </a:endParaRPr>
          </a:p>
          <a:p>
            <a:pPr defTabSz="285750" eaLnBrk="0" fontAlgn="base" hangingPunct="0">
              <a:lnSpc>
                <a:spcPct val="120000"/>
              </a:lnSpc>
              <a:spcBef>
                <a:spcPct val="0"/>
              </a:spcBef>
              <a:spcAft>
                <a:spcPct val="0"/>
              </a:spcAft>
            </a:pPr>
            <a:r>
              <a:rPr lang="en-US" dirty="0">
                <a:solidFill>
                  <a:srgbClr val="000000"/>
                </a:solidFill>
              </a:rPr>
              <a:t>INTERGROUP COOPERATION:  Whenever it is helpful, check procedures, answers, and strategies with another group.</a:t>
            </a:r>
          </a:p>
          <a:p>
            <a:pPr>
              <a:lnSpc>
                <a:spcPct val="120000"/>
              </a:lnSpc>
            </a:pPr>
            <a:endParaRPr lang="en-US" dirty="0"/>
          </a:p>
        </p:txBody>
      </p:sp>
      <p:sp>
        <p:nvSpPr>
          <p:cNvPr id="6" name="Slide Number Placeholder 5"/>
          <p:cNvSpPr>
            <a:spLocks noGrp="1"/>
          </p:cNvSpPr>
          <p:nvPr>
            <p:ph type="sldNum" sz="quarter" idx="4"/>
          </p:nvPr>
        </p:nvSpPr>
        <p:spPr/>
        <p:txBody>
          <a:bodyPr/>
          <a:lstStyle/>
          <a:p>
            <a:pPr>
              <a:defRPr/>
            </a:pPr>
            <a:fld id="{7EFF6740-B92C-453A-A07A-EE6936DE5F7C}" type="slidenum">
              <a:rPr lang="en-US" smtClean="0">
                <a:solidFill>
                  <a:prstClr val="white"/>
                </a:solidFill>
              </a:rPr>
              <a:pPr>
                <a:defRPr/>
              </a:pPr>
              <a:t>71</a:t>
            </a:fld>
            <a:endParaRPr lang="en-US">
              <a:solidFill>
                <a:prstClr val="white"/>
              </a:solidFill>
            </a:endParaRPr>
          </a:p>
        </p:txBody>
      </p:sp>
    </p:spTree>
    <p:custDataLst>
      <p:tags r:id="rId1"/>
    </p:custDataLst>
    <p:extLst>
      <p:ext uri="{BB962C8B-B14F-4D97-AF65-F5344CB8AC3E}">
        <p14:creationId xmlns:p14="http://schemas.microsoft.com/office/powerpoint/2010/main" val="2792434997"/>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4" cstate="print"/>
          <a:srcRect/>
          <a:stretch>
            <a:fillRect/>
          </a:stretch>
        </p:blipFill>
        <p:spPr bwMode="auto">
          <a:xfrm>
            <a:off x="2125606" y="1295400"/>
            <a:ext cx="5228327" cy="4916220"/>
          </a:xfrm>
          <a:prstGeom prst="rect">
            <a:avLst/>
          </a:prstGeom>
          <a:noFill/>
          <a:ln w="9525">
            <a:noFill/>
            <a:miter lim="800000"/>
            <a:headEnd/>
            <a:tailEnd/>
          </a:ln>
        </p:spPr>
      </p:pic>
      <p:sp>
        <p:nvSpPr>
          <p:cNvPr id="43016" name="Text Box 5"/>
          <p:cNvSpPr txBox="1">
            <a:spLocks noChangeArrowheads="1"/>
          </p:cNvSpPr>
          <p:nvPr/>
        </p:nvSpPr>
        <p:spPr bwMode="auto">
          <a:xfrm>
            <a:off x="435209" y="6458428"/>
            <a:ext cx="8216432" cy="307777"/>
          </a:xfrm>
          <a:prstGeom prst="rect">
            <a:avLst/>
          </a:prstGeom>
          <a:noFill/>
          <a:ln w="9525">
            <a:noFill/>
            <a:miter lim="800000"/>
            <a:headEnd/>
            <a:tailEnd/>
          </a:ln>
        </p:spPr>
        <p:txBody>
          <a:bodyPr wrap="square">
            <a:spAutoFit/>
          </a:bodyPr>
          <a:lstStyle/>
          <a:p>
            <a:r>
              <a:rPr lang="en-US" sz="1400" dirty="0">
                <a:solidFill>
                  <a:schemeClr val="bg1"/>
                </a:solidFill>
              </a:rPr>
              <a:t>January 13, 2009—New York Times – http://www.nytimes.com/2009/01/13/us/13physics.html?em</a:t>
            </a:r>
          </a:p>
        </p:txBody>
      </p:sp>
      <p:sp>
        <p:nvSpPr>
          <p:cNvPr id="2" name="Title 1"/>
          <p:cNvSpPr>
            <a:spLocks noGrp="1"/>
          </p:cNvSpPr>
          <p:nvPr>
            <p:ph type="title"/>
          </p:nvPr>
        </p:nvSpPr>
        <p:spPr/>
        <p:txBody>
          <a:bodyPr>
            <a:normAutofit fontScale="90000"/>
          </a:bodyPr>
          <a:lstStyle/>
          <a:p>
            <a:r>
              <a:rPr lang="en-US" dirty="0" smtClean="0"/>
              <a:t>Cooperative Problem-based Learning</a:t>
            </a:r>
            <a:endParaRPr lang="en-US" dirty="0"/>
          </a:p>
        </p:txBody>
      </p:sp>
      <p:sp>
        <p:nvSpPr>
          <p:cNvPr id="5" name="Slide Number Placeholder 4"/>
          <p:cNvSpPr>
            <a:spLocks noGrp="1"/>
          </p:cNvSpPr>
          <p:nvPr>
            <p:ph type="sldNum" sz="quarter" idx="4"/>
          </p:nvPr>
        </p:nvSpPr>
        <p:spPr/>
        <p:txBody>
          <a:bodyPr/>
          <a:lstStyle/>
          <a:p>
            <a:pPr>
              <a:defRPr/>
            </a:pPr>
            <a:fld id="{7EFF6740-B92C-453A-A07A-EE6936DE5F7C}" type="slidenum">
              <a:rPr lang="en-US" smtClean="0">
                <a:solidFill>
                  <a:prstClr val="white"/>
                </a:solidFill>
              </a:rPr>
              <a:pPr>
                <a:defRPr/>
              </a:pPr>
              <a:t>72</a:t>
            </a:fld>
            <a:endParaRPr lang="en-US">
              <a:solidFill>
                <a:prstClr val="white"/>
              </a:solidFill>
            </a:endParaRPr>
          </a:p>
        </p:txBody>
      </p:sp>
    </p:spTree>
    <p:custDataLst>
      <p:tags r:id="rId1"/>
    </p:custDataLst>
    <p:extLst>
      <p:ext uri="{BB962C8B-B14F-4D97-AF65-F5344CB8AC3E}">
        <p14:creationId xmlns:p14="http://schemas.microsoft.com/office/powerpoint/2010/main" val="1634573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152400" y="609600"/>
            <a:ext cx="8754432" cy="5315426"/>
          </a:xfrm>
          <a:prstGeom prst="rect">
            <a:avLst/>
          </a:prstGeom>
          <a:noFill/>
          <a:ln w="9525">
            <a:noFill/>
            <a:miter lim="800000"/>
            <a:headEnd/>
            <a:tailEnd/>
          </a:ln>
        </p:spPr>
      </p:pic>
      <p:sp>
        <p:nvSpPr>
          <p:cNvPr id="44035" name="Rectangle 3"/>
          <p:cNvSpPr>
            <a:spLocks noChangeArrowheads="1"/>
          </p:cNvSpPr>
          <p:nvPr/>
        </p:nvSpPr>
        <p:spPr bwMode="auto">
          <a:xfrm>
            <a:off x="304800" y="6471566"/>
            <a:ext cx="4866717" cy="338554"/>
          </a:xfrm>
          <a:prstGeom prst="rect">
            <a:avLst/>
          </a:prstGeom>
          <a:noFill/>
          <a:ln w="9525">
            <a:noFill/>
            <a:miter lim="800000"/>
            <a:headEnd/>
            <a:tailEnd/>
          </a:ln>
        </p:spPr>
        <p:txBody>
          <a:bodyPr wrap="none">
            <a:spAutoFit/>
          </a:bodyPr>
          <a:lstStyle/>
          <a:p>
            <a:r>
              <a:rPr lang="en-US" sz="1600" dirty="0">
                <a:solidFill>
                  <a:schemeClr val="bg1"/>
                </a:solidFill>
              </a:rPr>
              <a:t>http://web.mit.edu/edtech/casestudies/teal.html#video</a:t>
            </a:r>
          </a:p>
        </p:txBody>
      </p:sp>
      <p:sp>
        <p:nvSpPr>
          <p:cNvPr id="6" name="Slide Number Placeholder 5"/>
          <p:cNvSpPr>
            <a:spLocks noGrp="1"/>
          </p:cNvSpPr>
          <p:nvPr>
            <p:ph type="sldNum" sz="quarter" idx="4"/>
          </p:nvPr>
        </p:nvSpPr>
        <p:spPr/>
        <p:txBody>
          <a:bodyPr/>
          <a:lstStyle/>
          <a:p>
            <a:pPr>
              <a:defRPr/>
            </a:pPr>
            <a:fld id="{7EFF6740-B92C-453A-A07A-EE6936DE5F7C}" type="slidenum">
              <a:rPr lang="en-US" smtClean="0">
                <a:solidFill>
                  <a:prstClr val="white"/>
                </a:solidFill>
              </a:rPr>
              <a:pPr>
                <a:defRPr/>
              </a:pPr>
              <a:t>73</a:t>
            </a:fld>
            <a:endParaRPr lang="en-US">
              <a:solidFill>
                <a:prstClr val="white"/>
              </a:solidFill>
            </a:endParaRPr>
          </a:p>
        </p:txBody>
      </p:sp>
    </p:spTree>
    <p:extLst>
      <p:ext uri="{BB962C8B-B14F-4D97-AF65-F5344CB8AC3E}">
        <p14:creationId xmlns:p14="http://schemas.microsoft.com/office/powerpoint/2010/main" val="744610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028" r="48843" b="4514"/>
          <a:stretch/>
        </p:blipFill>
        <p:spPr bwMode="auto">
          <a:xfrm>
            <a:off x="1552818" y="304800"/>
            <a:ext cx="6147337" cy="562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04800" y="6455800"/>
            <a:ext cx="2246897" cy="338554"/>
          </a:xfrm>
          <a:prstGeom prst="rect">
            <a:avLst/>
          </a:prstGeom>
        </p:spPr>
        <p:txBody>
          <a:bodyPr wrap="none">
            <a:spAutoFit/>
          </a:bodyPr>
          <a:lstStyle/>
          <a:p>
            <a:r>
              <a:rPr lang="en-US" sz="1600" dirty="0">
                <a:solidFill>
                  <a:schemeClr val="bg1"/>
                </a:solidFill>
              </a:rPr>
              <a:t>http://scaleup.ncsu.edu/</a:t>
            </a:r>
          </a:p>
        </p:txBody>
      </p:sp>
      <p:sp>
        <p:nvSpPr>
          <p:cNvPr id="8" name="Slide Number Placeholder 7"/>
          <p:cNvSpPr>
            <a:spLocks noGrp="1"/>
          </p:cNvSpPr>
          <p:nvPr>
            <p:ph type="sldNum" sz="quarter" idx="4"/>
          </p:nvPr>
        </p:nvSpPr>
        <p:spPr/>
        <p:txBody>
          <a:bodyPr/>
          <a:lstStyle/>
          <a:p>
            <a:pPr>
              <a:defRPr/>
            </a:pPr>
            <a:fld id="{7EFF6740-B92C-453A-A07A-EE6936DE5F7C}" type="slidenum">
              <a:rPr lang="en-US" smtClean="0">
                <a:solidFill>
                  <a:prstClr val="white"/>
                </a:solidFill>
              </a:rPr>
              <a:pPr>
                <a:defRPr/>
              </a:pPr>
              <a:t>74</a:t>
            </a:fld>
            <a:endParaRPr lang="en-US">
              <a:solidFill>
                <a:prstClr val="white"/>
              </a:solidFill>
            </a:endParaRPr>
          </a:p>
        </p:txBody>
      </p:sp>
    </p:spTree>
    <p:extLst>
      <p:ext uri="{BB962C8B-B14F-4D97-AF65-F5344CB8AC3E}">
        <p14:creationId xmlns:p14="http://schemas.microsoft.com/office/powerpoint/2010/main" val="3750114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657350" y="5537597"/>
            <a:ext cx="5200650" cy="300082"/>
          </a:xfrm>
          <a:prstGeom prst="rect">
            <a:avLst/>
          </a:prstGeom>
          <a:noFill/>
          <a:ln w="9525">
            <a:noFill/>
            <a:miter lim="800000"/>
            <a:headEnd/>
            <a:tailEnd/>
          </a:ln>
        </p:spPr>
        <p:txBody>
          <a:bodyPr>
            <a:spAutoFit/>
          </a:bodyPr>
          <a:lstStyle/>
          <a:p>
            <a:pPr>
              <a:spcBef>
                <a:spcPct val="50000"/>
              </a:spcBef>
            </a:pPr>
            <a:endParaRPr lang="en-US" sz="1350">
              <a:solidFill>
                <a:srgbClr val="000000"/>
              </a:solidFill>
            </a:endParaRPr>
          </a:p>
        </p:txBody>
      </p:sp>
      <p:sp>
        <p:nvSpPr>
          <p:cNvPr id="45059" name="Rectangle 3"/>
          <p:cNvSpPr>
            <a:spLocks noChangeArrowheads="1"/>
          </p:cNvSpPr>
          <p:nvPr/>
        </p:nvSpPr>
        <p:spPr bwMode="auto">
          <a:xfrm>
            <a:off x="316438" y="6458428"/>
            <a:ext cx="3511089" cy="338554"/>
          </a:xfrm>
          <a:prstGeom prst="rect">
            <a:avLst/>
          </a:prstGeom>
          <a:noFill/>
          <a:ln w="9525">
            <a:noFill/>
            <a:miter lim="800000"/>
            <a:headEnd/>
            <a:tailEnd/>
          </a:ln>
        </p:spPr>
        <p:txBody>
          <a:bodyPr wrap="none">
            <a:spAutoFit/>
          </a:bodyPr>
          <a:lstStyle/>
          <a:p>
            <a:r>
              <a:rPr lang="en-US" sz="1600">
                <a:solidFill>
                  <a:schemeClr val="bg1"/>
                </a:solidFill>
              </a:rPr>
              <a:t>http://www.ncsu.edu/PER/scaleup.html</a:t>
            </a:r>
          </a:p>
        </p:txBody>
      </p:sp>
      <p:pic>
        <p:nvPicPr>
          <p:cNvPr id="45060" name="Picture 4"/>
          <p:cNvPicPr>
            <a:picLocks noChangeAspect="1" noChangeArrowheads="1"/>
          </p:cNvPicPr>
          <p:nvPr/>
        </p:nvPicPr>
        <p:blipFill>
          <a:blip r:embed="rId3" cstate="print"/>
          <a:srcRect/>
          <a:stretch>
            <a:fillRect/>
          </a:stretch>
        </p:blipFill>
        <p:spPr bwMode="auto">
          <a:xfrm>
            <a:off x="2286003" y="209682"/>
            <a:ext cx="4571997" cy="5938372"/>
          </a:xfrm>
          <a:prstGeom prst="rect">
            <a:avLst/>
          </a:prstGeom>
          <a:noFill/>
          <a:ln w="9525">
            <a:noFill/>
            <a:miter lim="800000"/>
            <a:headEnd/>
            <a:tailEnd/>
          </a:ln>
        </p:spPr>
      </p:pic>
      <p:sp>
        <p:nvSpPr>
          <p:cNvPr id="6" name="Slide Number Placeholder 5"/>
          <p:cNvSpPr>
            <a:spLocks noGrp="1"/>
          </p:cNvSpPr>
          <p:nvPr>
            <p:ph type="sldNum" sz="quarter" idx="4"/>
          </p:nvPr>
        </p:nvSpPr>
        <p:spPr/>
        <p:txBody>
          <a:bodyPr/>
          <a:lstStyle/>
          <a:p>
            <a:pPr>
              <a:defRPr/>
            </a:pPr>
            <a:fld id="{7EFF6740-B92C-453A-A07A-EE6936DE5F7C}" type="slidenum">
              <a:rPr lang="en-US" smtClean="0">
                <a:solidFill>
                  <a:prstClr val="white"/>
                </a:solidFill>
              </a:rPr>
              <a:pPr>
                <a:defRPr/>
              </a:pPr>
              <a:t>75</a:t>
            </a:fld>
            <a:endParaRPr lang="en-US">
              <a:solidFill>
                <a:prstClr val="white"/>
              </a:solidFill>
            </a:endParaRPr>
          </a:p>
        </p:txBody>
      </p:sp>
    </p:spTree>
    <p:extLst>
      <p:ext uri="{BB962C8B-B14F-4D97-AF65-F5344CB8AC3E}">
        <p14:creationId xmlns:p14="http://schemas.microsoft.com/office/powerpoint/2010/main" val="2932567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49" name="Picture 2"/>
          <p:cNvPicPr>
            <a:picLocks noChangeAspect="1" noChangeArrowheads="1"/>
          </p:cNvPicPr>
          <p:nvPr/>
        </p:nvPicPr>
        <p:blipFill>
          <a:blip r:embed="rId3" cstate="print"/>
          <a:srcRect l="18513" t="10390" r="19411" b="557"/>
          <a:stretch>
            <a:fillRect/>
          </a:stretch>
        </p:blipFill>
        <p:spPr bwMode="auto">
          <a:xfrm>
            <a:off x="228600" y="293789"/>
            <a:ext cx="3981450" cy="4191000"/>
          </a:xfrm>
          <a:prstGeom prst="rect">
            <a:avLst/>
          </a:prstGeom>
          <a:noFill/>
          <a:ln w="9525">
            <a:noFill/>
            <a:miter lim="800000"/>
            <a:headEnd/>
            <a:tailEnd/>
          </a:ln>
        </p:spPr>
      </p:pic>
      <p:sp>
        <p:nvSpPr>
          <p:cNvPr id="386050" name="Rectangle 3"/>
          <p:cNvSpPr>
            <a:spLocks noChangeArrowheads="1"/>
          </p:cNvSpPr>
          <p:nvPr/>
        </p:nvSpPr>
        <p:spPr bwMode="auto">
          <a:xfrm>
            <a:off x="1257299" y="4572005"/>
            <a:ext cx="7435763" cy="338554"/>
          </a:xfrm>
          <a:prstGeom prst="rect">
            <a:avLst/>
          </a:prstGeom>
          <a:noFill/>
          <a:ln w="9525">
            <a:noFill/>
            <a:miter lim="800000"/>
            <a:headEnd/>
            <a:tailEnd/>
          </a:ln>
        </p:spPr>
        <p:txBody>
          <a:bodyPr wrap="square">
            <a:spAutoFit/>
          </a:bodyPr>
          <a:lstStyle/>
          <a:p>
            <a:r>
              <a:rPr lang="en-US" sz="1600" dirty="0">
                <a:solidFill>
                  <a:srgbClr val="000000"/>
                </a:solidFill>
                <a:cs typeface="Arial" charset="0"/>
                <a:hlinkClick r:id="rId4"/>
              </a:rPr>
              <a:t>http://</a:t>
            </a:r>
            <a:r>
              <a:rPr lang="en-US" sz="1600" dirty="0" smtClean="0">
                <a:solidFill>
                  <a:srgbClr val="000000"/>
                </a:solidFill>
                <a:cs typeface="Arial" charset="0"/>
                <a:hlinkClick r:id="rId4"/>
              </a:rPr>
              <a:t>www1.umn.edu/news/news-releases/2010/UR_CONTENT_248261.html</a:t>
            </a:r>
            <a:r>
              <a:rPr lang="en-US" sz="1600" dirty="0" smtClean="0">
                <a:solidFill>
                  <a:srgbClr val="000000"/>
                </a:solidFill>
                <a:cs typeface="Arial" charset="0"/>
              </a:rPr>
              <a:t> </a:t>
            </a:r>
            <a:endParaRPr lang="en-US" sz="1600" dirty="0">
              <a:solidFill>
                <a:srgbClr val="000000"/>
              </a:solidFill>
              <a:cs typeface="Arial" charset="0"/>
            </a:endParaRPr>
          </a:p>
        </p:txBody>
      </p:sp>
      <p:pic>
        <p:nvPicPr>
          <p:cNvPr id="386051" name="Picture 3"/>
          <p:cNvPicPr>
            <a:picLocks noChangeAspect="1" noChangeArrowheads="1"/>
          </p:cNvPicPr>
          <p:nvPr/>
        </p:nvPicPr>
        <p:blipFill>
          <a:blip r:embed="rId5" cstate="print"/>
          <a:srcRect t="9540" r="69000" b="64566"/>
          <a:stretch>
            <a:fillRect/>
          </a:stretch>
        </p:blipFill>
        <p:spPr bwMode="auto">
          <a:xfrm>
            <a:off x="4313684" y="692283"/>
            <a:ext cx="4677915" cy="2866797"/>
          </a:xfrm>
          <a:prstGeom prst="rect">
            <a:avLst/>
          </a:prstGeom>
          <a:noFill/>
          <a:ln w="9525">
            <a:noFill/>
            <a:miter lim="800000"/>
            <a:headEnd/>
            <a:tailEnd/>
          </a:ln>
        </p:spPr>
      </p:pic>
      <p:sp>
        <p:nvSpPr>
          <p:cNvPr id="386052" name="Rectangle 5"/>
          <p:cNvSpPr>
            <a:spLocks noChangeArrowheads="1"/>
          </p:cNvSpPr>
          <p:nvPr/>
        </p:nvSpPr>
        <p:spPr bwMode="auto">
          <a:xfrm>
            <a:off x="4238953" y="3575659"/>
            <a:ext cx="5029200" cy="338554"/>
          </a:xfrm>
          <a:prstGeom prst="rect">
            <a:avLst/>
          </a:prstGeom>
          <a:noFill/>
          <a:ln w="9525">
            <a:noFill/>
            <a:miter lim="800000"/>
            <a:headEnd/>
            <a:tailEnd/>
          </a:ln>
        </p:spPr>
        <p:txBody>
          <a:bodyPr wrap="square">
            <a:spAutoFit/>
          </a:bodyPr>
          <a:lstStyle/>
          <a:p>
            <a:r>
              <a:rPr lang="en-US" sz="1600" dirty="0">
                <a:solidFill>
                  <a:srgbClr val="000000"/>
                </a:solidFill>
                <a:cs typeface="Arial" charset="0"/>
                <a:hlinkClick r:id="rId6"/>
              </a:rPr>
              <a:t>http://</a:t>
            </a:r>
            <a:r>
              <a:rPr lang="en-US" sz="1600" dirty="0" smtClean="0">
                <a:solidFill>
                  <a:srgbClr val="000000"/>
                </a:solidFill>
                <a:cs typeface="Arial" charset="0"/>
                <a:hlinkClick r:id="rId6"/>
              </a:rPr>
              <a:t>mediamill.cla.umn.edu/mediamill/embed/78755</a:t>
            </a:r>
            <a:r>
              <a:rPr lang="en-US" sz="1600" dirty="0" smtClean="0">
                <a:solidFill>
                  <a:srgbClr val="000000"/>
                </a:solidFill>
                <a:cs typeface="Arial" charset="0"/>
              </a:rPr>
              <a:t> </a:t>
            </a:r>
            <a:endParaRPr lang="en-US" sz="1600" dirty="0">
              <a:solidFill>
                <a:srgbClr val="000000"/>
              </a:solidFill>
              <a:cs typeface="Arial" charset="0"/>
            </a:endParaRPr>
          </a:p>
        </p:txBody>
      </p:sp>
      <p:sp>
        <p:nvSpPr>
          <p:cNvPr id="386054" name="Rectangle 7"/>
          <p:cNvSpPr>
            <a:spLocks noChangeArrowheads="1"/>
          </p:cNvSpPr>
          <p:nvPr/>
        </p:nvSpPr>
        <p:spPr bwMode="auto">
          <a:xfrm>
            <a:off x="1257299" y="4967553"/>
            <a:ext cx="4269502" cy="338554"/>
          </a:xfrm>
          <a:prstGeom prst="rect">
            <a:avLst/>
          </a:prstGeom>
          <a:noFill/>
          <a:ln w="9525">
            <a:noFill/>
            <a:miter lim="800000"/>
            <a:headEnd/>
            <a:tailEnd/>
          </a:ln>
        </p:spPr>
        <p:txBody>
          <a:bodyPr wrap="none">
            <a:spAutoFit/>
          </a:bodyPr>
          <a:lstStyle/>
          <a:p>
            <a:r>
              <a:rPr lang="en-US" sz="1600" dirty="0">
                <a:solidFill>
                  <a:srgbClr val="000000"/>
                </a:solidFill>
                <a:cs typeface="Arial" charset="0"/>
                <a:hlinkClick r:id="rId7"/>
              </a:rPr>
              <a:t>http://</a:t>
            </a:r>
            <a:r>
              <a:rPr lang="en-US" sz="1600" dirty="0" smtClean="0">
                <a:solidFill>
                  <a:srgbClr val="000000"/>
                </a:solidFill>
                <a:cs typeface="Arial" charset="0"/>
                <a:hlinkClick r:id="rId7"/>
              </a:rPr>
              <a:t>www.youtube.com/watch?v=lfT_hoiuY8w</a:t>
            </a:r>
            <a:r>
              <a:rPr lang="en-US" sz="1600" dirty="0" smtClean="0">
                <a:solidFill>
                  <a:srgbClr val="000000"/>
                </a:solidFill>
                <a:cs typeface="Arial" charset="0"/>
              </a:rPr>
              <a:t> </a:t>
            </a:r>
            <a:endParaRPr lang="en-US" sz="1600" dirty="0">
              <a:solidFill>
                <a:srgbClr val="000000"/>
              </a:solidFill>
              <a:cs typeface="Arial" charset="0"/>
            </a:endParaRPr>
          </a:p>
        </p:txBody>
      </p:sp>
      <p:sp>
        <p:nvSpPr>
          <p:cNvPr id="8" name="Rectangle 7"/>
          <p:cNvSpPr/>
          <p:nvPr/>
        </p:nvSpPr>
        <p:spPr>
          <a:xfrm>
            <a:off x="1257299" y="5356537"/>
            <a:ext cx="2599558" cy="338554"/>
          </a:xfrm>
          <a:prstGeom prst="rect">
            <a:avLst/>
          </a:prstGeom>
        </p:spPr>
        <p:txBody>
          <a:bodyPr wrap="none">
            <a:spAutoFit/>
          </a:bodyPr>
          <a:lstStyle/>
          <a:p>
            <a:r>
              <a:rPr lang="en-US" sz="1600" dirty="0">
                <a:solidFill>
                  <a:srgbClr val="000000"/>
                </a:solidFill>
                <a:cs typeface="Arial" charset="0"/>
                <a:hlinkClick r:id="rId8"/>
              </a:rPr>
              <a:t>http://youtu.be/lfT_hoiuY8w</a:t>
            </a:r>
            <a:endParaRPr lang="en-US" sz="1600" dirty="0">
              <a:solidFill>
                <a:srgbClr val="000000"/>
              </a:solidFill>
              <a:cs typeface="Arial" charset="0"/>
            </a:endParaRPr>
          </a:p>
        </p:txBody>
      </p:sp>
      <p:sp>
        <p:nvSpPr>
          <p:cNvPr id="5" name="Slide Number Placeholder 4"/>
          <p:cNvSpPr>
            <a:spLocks noGrp="1"/>
          </p:cNvSpPr>
          <p:nvPr>
            <p:ph type="sldNum" sz="quarter" idx="4"/>
          </p:nvPr>
        </p:nvSpPr>
        <p:spPr/>
        <p:txBody>
          <a:bodyPr/>
          <a:lstStyle/>
          <a:p>
            <a:pPr>
              <a:defRPr/>
            </a:pPr>
            <a:fld id="{7EFF6740-B92C-453A-A07A-EE6936DE5F7C}" type="slidenum">
              <a:rPr lang="en-US" smtClean="0">
                <a:solidFill>
                  <a:prstClr val="white"/>
                </a:solidFill>
              </a:rPr>
              <a:pPr>
                <a:defRPr/>
              </a:pPr>
              <a:t>76</a:t>
            </a:fld>
            <a:endParaRPr lang="en-US">
              <a:solidFill>
                <a:prstClr val="white"/>
              </a:solidFill>
            </a:endParaRPr>
          </a:p>
        </p:txBody>
      </p:sp>
    </p:spTree>
    <p:extLst>
      <p:ext uri="{BB962C8B-B14F-4D97-AF65-F5344CB8AC3E}">
        <p14:creationId xmlns:p14="http://schemas.microsoft.com/office/powerpoint/2010/main" val="3720836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Inside an Active Learning Classroom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STSS at the University of Minnesota</a:t>
            </a:r>
          </a:p>
          <a:p>
            <a:endParaRPr lang="en-US" sz="900" dirty="0"/>
          </a:p>
          <a:p>
            <a:pPr>
              <a:buNone/>
            </a:pPr>
            <a:r>
              <a:rPr lang="en-US" dirty="0" smtClean="0"/>
              <a:t> </a:t>
            </a:r>
            <a:r>
              <a:rPr lang="en-US" dirty="0" smtClean="0">
                <a:hlinkClick r:id="rId3"/>
              </a:rPr>
              <a:t>http://vimeo.com/andyub/activeclassroom</a:t>
            </a:r>
            <a:endParaRPr lang="en-US" dirty="0" smtClean="0"/>
          </a:p>
          <a:p>
            <a:endParaRPr lang="en-US" dirty="0" smtClean="0"/>
          </a:p>
          <a:p>
            <a:pPr>
              <a:buNone/>
            </a:pPr>
            <a:r>
              <a:rPr lang="en-US" dirty="0" smtClean="0"/>
              <a:t> </a:t>
            </a:r>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“I love this space! It makes me feel appreciated as a student, and I feel intellectually invigorated when I work and learn in it.”</a:t>
            </a:r>
            <a:endParaRPr lang="en-US" dirty="0"/>
          </a:p>
        </p:txBody>
      </p:sp>
      <p:sp>
        <p:nvSpPr>
          <p:cNvPr id="9" name="Slide Number Placeholder 8"/>
          <p:cNvSpPr>
            <a:spLocks noGrp="1"/>
          </p:cNvSpPr>
          <p:nvPr>
            <p:ph type="sldNum" sz="quarter" idx="4"/>
          </p:nvPr>
        </p:nvSpPr>
        <p:spPr/>
        <p:txBody>
          <a:bodyPr/>
          <a:lstStyle/>
          <a:p>
            <a:pPr>
              <a:defRPr/>
            </a:pPr>
            <a:fld id="{7EFF6740-B92C-453A-A07A-EE6936DE5F7C}" type="slidenum">
              <a:rPr lang="en-US" smtClean="0">
                <a:solidFill>
                  <a:prstClr val="white"/>
                </a:solidFill>
              </a:rPr>
              <a:pPr>
                <a:defRPr/>
              </a:pPr>
              <a:t>77</a:t>
            </a:fld>
            <a:endParaRPr lang="en-US">
              <a:solidFill>
                <a:prstClr val="white"/>
              </a:solidFill>
            </a:endParaRPr>
          </a:p>
        </p:txBody>
      </p:sp>
      <p:pic>
        <p:nvPicPr>
          <p:cNvPr id="4" name="Picture 3" descr="Screen shot 2012-11-01 at 9.44.40 AM.png"/>
          <p:cNvPicPr>
            <a:picLocks noChangeAspect="1"/>
          </p:cNvPicPr>
          <p:nvPr/>
        </p:nvPicPr>
        <p:blipFill>
          <a:blip r:embed="rId4" cstate="print"/>
          <a:stretch>
            <a:fillRect/>
          </a:stretch>
        </p:blipFill>
        <p:spPr>
          <a:xfrm>
            <a:off x="3634772" y="3028950"/>
            <a:ext cx="5064244" cy="1917118"/>
          </a:xfrm>
          <a:prstGeom prst="rect">
            <a:avLst/>
          </a:prstGeom>
        </p:spPr>
      </p:pic>
      <p:pic>
        <p:nvPicPr>
          <p:cNvPr id="5" name="Picture 4" descr="Screen shot 2012-11-01 at 9.43.14 AM.png"/>
          <p:cNvPicPr>
            <a:picLocks noChangeAspect="1"/>
          </p:cNvPicPr>
          <p:nvPr/>
        </p:nvPicPr>
        <p:blipFill>
          <a:blip r:embed="rId5" cstate="print"/>
          <a:stretch>
            <a:fillRect/>
          </a:stretch>
        </p:blipFill>
        <p:spPr>
          <a:xfrm>
            <a:off x="533400" y="3022018"/>
            <a:ext cx="3085606" cy="1924050"/>
          </a:xfrm>
          <a:prstGeom prst="rect">
            <a:avLst/>
          </a:prstGeom>
        </p:spPr>
      </p:pic>
    </p:spTree>
    <p:extLst>
      <p:ext uri="{BB962C8B-B14F-4D97-AF65-F5344CB8AC3E}">
        <p14:creationId xmlns:p14="http://schemas.microsoft.com/office/powerpoint/2010/main" val="2763753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8" name="Picture 2"/>
          <p:cNvPicPr>
            <a:picLocks noChangeAspect="1" noChangeArrowheads="1"/>
          </p:cNvPicPr>
          <p:nvPr/>
        </p:nvPicPr>
        <p:blipFill>
          <a:blip r:embed="rId4" cstate="print"/>
          <a:srcRect l="18627" t="9375" r="22857" b="5269"/>
          <a:stretch>
            <a:fillRect/>
          </a:stretch>
        </p:blipFill>
        <p:spPr bwMode="auto">
          <a:xfrm>
            <a:off x="1447800" y="304800"/>
            <a:ext cx="6477000" cy="5758697"/>
          </a:xfrm>
          <a:prstGeom prst="rect">
            <a:avLst/>
          </a:prstGeom>
          <a:noFill/>
          <a:ln w="9525">
            <a:noFill/>
            <a:miter lim="800000"/>
            <a:headEnd/>
            <a:tailEnd/>
          </a:ln>
        </p:spPr>
      </p:pic>
      <p:sp>
        <p:nvSpPr>
          <p:cNvPr id="6" name="Rectangle 3"/>
          <p:cNvSpPr>
            <a:spLocks noChangeArrowheads="1"/>
          </p:cNvSpPr>
          <p:nvPr/>
        </p:nvSpPr>
        <p:spPr bwMode="auto">
          <a:xfrm>
            <a:off x="304288" y="6443711"/>
            <a:ext cx="2416687"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a:solidFill>
                  <a:schemeClr val="bg1"/>
                </a:solidFill>
              </a:rPr>
              <a:t>http://www.udel.edu/inst/</a:t>
            </a:r>
          </a:p>
        </p:txBody>
      </p:sp>
      <p:sp>
        <p:nvSpPr>
          <p:cNvPr id="7" name="Slide Number Placeholder 6"/>
          <p:cNvSpPr>
            <a:spLocks noGrp="1"/>
          </p:cNvSpPr>
          <p:nvPr>
            <p:ph type="sldNum" sz="quarter" idx="4"/>
          </p:nvPr>
        </p:nvSpPr>
        <p:spPr/>
        <p:txBody>
          <a:bodyPr/>
          <a:lstStyle/>
          <a:p>
            <a:pPr>
              <a:defRPr/>
            </a:pPr>
            <a:fld id="{7EFF6740-B92C-453A-A07A-EE6936DE5F7C}" type="slidenum">
              <a:rPr lang="en-US" smtClean="0">
                <a:solidFill>
                  <a:prstClr val="white"/>
                </a:solidFill>
              </a:rPr>
              <a:pPr>
                <a:defRPr/>
              </a:pPr>
              <a:t>78</a:t>
            </a:fld>
            <a:endParaRPr lang="en-US">
              <a:solidFill>
                <a:prstClr val="white"/>
              </a:solidFill>
            </a:endParaRPr>
          </a:p>
        </p:txBody>
      </p:sp>
    </p:spTree>
    <p:custDataLst>
      <p:tags r:id="rId1"/>
    </p:custDataLst>
    <p:extLst>
      <p:ext uri="{BB962C8B-B14F-4D97-AF65-F5344CB8AC3E}">
        <p14:creationId xmlns:p14="http://schemas.microsoft.com/office/powerpoint/2010/main" val="3724436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p:cNvPicPr>
            <a:picLocks noChangeAspect="1" noChangeArrowheads="1"/>
          </p:cNvPicPr>
          <p:nvPr/>
        </p:nvPicPr>
        <p:blipFill>
          <a:blip r:embed="rId4" cstate="print"/>
          <a:srcRect l="25500" t="10222" r="26500" b="3918"/>
          <a:stretch>
            <a:fillRect/>
          </a:stretch>
        </p:blipFill>
        <p:spPr bwMode="auto">
          <a:xfrm>
            <a:off x="5181600" y="1169027"/>
            <a:ext cx="3694953" cy="4849998"/>
          </a:xfrm>
          <a:prstGeom prst="rect">
            <a:avLst/>
          </a:prstGeom>
          <a:noFill/>
          <a:ln w="12700">
            <a:noFill/>
            <a:miter lim="800000"/>
            <a:headEnd type="none" w="sm" len="sm"/>
            <a:tailEnd type="none" w="sm" len="sm"/>
          </a:ln>
          <a:effectLst/>
        </p:spPr>
      </p:pic>
      <p:pic>
        <p:nvPicPr>
          <p:cNvPr id="2" name="Picture 1"/>
          <p:cNvPicPr>
            <a:picLocks noChangeAspect="1"/>
          </p:cNvPicPr>
          <p:nvPr/>
        </p:nvPicPr>
        <p:blipFill>
          <a:blip r:embed="rId5"/>
          <a:stretch>
            <a:fillRect/>
          </a:stretch>
        </p:blipFill>
        <p:spPr>
          <a:xfrm>
            <a:off x="1066800" y="4321485"/>
            <a:ext cx="1371623" cy="1931703"/>
          </a:xfrm>
          <a:prstGeom prst="rect">
            <a:avLst/>
          </a:prstGeom>
        </p:spPr>
      </p:pic>
      <p:sp>
        <p:nvSpPr>
          <p:cNvPr id="3" name="TextBox 2"/>
          <p:cNvSpPr txBox="1"/>
          <p:nvPr/>
        </p:nvSpPr>
        <p:spPr>
          <a:xfrm>
            <a:off x="2514600" y="5827384"/>
            <a:ext cx="2236510" cy="369332"/>
          </a:xfrm>
          <a:prstGeom prst="rect">
            <a:avLst/>
          </a:prstGeom>
          <a:noFill/>
        </p:spPr>
        <p:txBody>
          <a:bodyPr wrap="none" rtlCol="0">
            <a:spAutoFit/>
          </a:bodyPr>
          <a:lstStyle/>
          <a:p>
            <a:pPr eaLnBrk="0" fontAlgn="base" hangingPunct="0">
              <a:spcBef>
                <a:spcPct val="0"/>
              </a:spcBef>
              <a:spcAft>
                <a:spcPct val="0"/>
              </a:spcAft>
            </a:pPr>
            <a:r>
              <a:rPr lang="en-US" sz="2400" dirty="0" smtClean="0">
                <a:solidFill>
                  <a:srgbClr val="000000"/>
                </a:solidFill>
                <a:cs typeface="Arial" panose="020B0604020202020204" pitchFamily="34" charset="0"/>
              </a:rPr>
              <a:t>Chapters 3, </a:t>
            </a:r>
            <a:r>
              <a:rPr lang="en-US" sz="2400" b="1" dirty="0" smtClean="0">
                <a:solidFill>
                  <a:srgbClr val="000000"/>
                </a:solidFill>
                <a:cs typeface="Arial" panose="020B0604020202020204" pitchFamily="34" charset="0"/>
              </a:rPr>
              <a:t>4</a:t>
            </a:r>
            <a:r>
              <a:rPr lang="en-US" sz="2400" dirty="0" smtClean="0">
                <a:solidFill>
                  <a:srgbClr val="000000"/>
                </a:solidFill>
                <a:cs typeface="Arial" panose="020B0604020202020204" pitchFamily="34" charset="0"/>
              </a:rPr>
              <a:t>, 5 &amp; 6</a:t>
            </a:r>
            <a:endParaRPr lang="en-US" sz="2400" dirty="0">
              <a:solidFill>
                <a:srgbClr val="000000"/>
              </a:solidFill>
              <a:cs typeface="Arial" panose="020B0604020202020204" pitchFamily="34" charset="0"/>
            </a:endParaRPr>
          </a:p>
        </p:txBody>
      </p:sp>
      <p:sp>
        <p:nvSpPr>
          <p:cNvPr id="5" name="Content Placeholder 4"/>
          <p:cNvSpPr>
            <a:spLocks noGrp="1"/>
          </p:cNvSpPr>
          <p:nvPr>
            <p:ph idx="1"/>
          </p:nvPr>
        </p:nvSpPr>
        <p:spPr>
          <a:xfrm>
            <a:off x="457200" y="1388534"/>
            <a:ext cx="4724400" cy="2802466"/>
          </a:xfrm>
        </p:spPr>
        <p:txBody>
          <a:bodyPr/>
          <a:lstStyle/>
          <a:p>
            <a:pPr marL="800100" indent="-342900" eaLnBrk="0" fontAlgn="base" hangingPunct="0">
              <a:spcBef>
                <a:spcPct val="0"/>
              </a:spcBef>
              <a:spcAft>
                <a:spcPts val="600"/>
              </a:spcAft>
              <a:buClr>
                <a:schemeClr val="accent1"/>
              </a:buClr>
              <a:buFont typeface="Wingdings" pitchFamily="2" charset="2"/>
              <a:buChar char="q"/>
              <a:tabLst>
                <a:tab pos="457200" algn="l"/>
              </a:tabLst>
            </a:pPr>
            <a:r>
              <a:rPr lang="en-US" dirty="0" smtClean="0">
                <a:solidFill>
                  <a:srgbClr val="000000"/>
                </a:solidFill>
              </a:rPr>
              <a:t>Communication</a:t>
            </a:r>
          </a:p>
          <a:p>
            <a:pPr marL="1143000" lvl="1" indent="-342900" eaLnBrk="0" fontAlgn="base" hangingPunct="0">
              <a:spcBef>
                <a:spcPct val="0"/>
              </a:spcBef>
              <a:spcAft>
                <a:spcPts val="600"/>
              </a:spcAft>
              <a:buFont typeface="Wingdings" pitchFamily="2" charset="2"/>
              <a:buChar char="§"/>
              <a:tabLst>
                <a:tab pos="457200" algn="l"/>
              </a:tabLst>
            </a:pPr>
            <a:r>
              <a:rPr lang="en-US" dirty="0" smtClean="0">
                <a:solidFill>
                  <a:srgbClr val="000000"/>
                </a:solidFill>
              </a:rPr>
              <a:t>Listening and Persuading</a:t>
            </a:r>
            <a:endParaRPr lang="en-US" dirty="0">
              <a:solidFill>
                <a:srgbClr val="000000"/>
              </a:solidFill>
            </a:endParaRPr>
          </a:p>
          <a:p>
            <a:pPr marL="800100" indent="-342900" eaLnBrk="0" fontAlgn="base" hangingPunct="0">
              <a:spcBef>
                <a:spcPct val="0"/>
              </a:spcBef>
              <a:spcAft>
                <a:spcPts val="600"/>
              </a:spcAft>
              <a:buClr>
                <a:schemeClr val="accent1"/>
              </a:buClr>
              <a:buFont typeface="Wingdings" pitchFamily="2" charset="2"/>
              <a:buChar char="q"/>
              <a:tabLst>
                <a:tab pos="457200" algn="l"/>
              </a:tabLst>
            </a:pPr>
            <a:r>
              <a:rPr lang="en-US" dirty="0" smtClean="0">
                <a:solidFill>
                  <a:srgbClr val="000000"/>
                </a:solidFill>
              </a:rPr>
              <a:t>Decision Making</a:t>
            </a:r>
            <a:endParaRPr lang="en-US" dirty="0">
              <a:solidFill>
                <a:srgbClr val="000000"/>
              </a:solidFill>
            </a:endParaRPr>
          </a:p>
          <a:p>
            <a:pPr marL="800100" indent="-342900" eaLnBrk="0" fontAlgn="base" hangingPunct="0">
              <a:spcBef>
                <a:spcPct val="0"/>
              </a:spcBef>
              <a:spcAft>
                <a:spcPts val="600"/>
              </a:spcAft>
              <a:buClr>
                <a:schemeClr val="accent1"/>
              </a:buClr>
              <a:buFont typeface="Wingdings" pitchFamily="2" charset="2"/>
              <a:buChar char="q"/>
              <a:tabLst>
                <a:tab pos="457200" algn="l"/>
              </a:tabLst>
            </a:pPr>
            <a:r>
              <a:rPr lang="en-US" dirty="0" smtClean="0">
                <a:solidFill>
                  <a:srgbClr val="000000"/>
                </a:solidFill>
              </a:rPr>
              <a:t>Conflict Management</a:t>
            </a:r>
            <a:endParaRPr lang="en-US" dirty="0">
              <a:solidFill>
                <a:srgbClr val="000000"/>
              </a:solidFill>
            </a:endParaRPr>
          </a:p>
          <a:p>
            <a:pPr marL="800100" indent="-342900" eaLnBrk="0" fontAlgn="base" hangingPunct="0">
              <a:spcBef>
                <a:spcPct val="0"/>
              </a:spcBef>
              <a:spcAft>
                <a:spcPts val="600"/>
              </a:spcAft>
              <a:buClr>
                <a:schemeClr val="accent1"/>
              </a:buClr>
              <a:buFont typeface="Wingdings" pitchFamily="2" charset="2"/>
              <a:buChar char="q"/>
              <a:tabLst>
                <a:tab pos="457200" algn="l"/>
              </a:tabLst>
            </a:pPr>
            <a:r>
              <a:rPr lang="en-US" dirty="0" smtClean="0">
                <a:solidFill>
                  <a:srgbClr val="000000"/>
                </a:solidFill>
              </a:rPr>
              <a:t>Leadership</a:t>
            </a:r>
            <a:endParaRPr lang="en-US" dirty="0">
              <a:solidFill>
                <a:srgbClr val="000000"/>
              </a:solidFill>
            </a:endParaRPr>
          </a:p>
          <a:p>
            <a:pPr marL="800100" indent="-342900" eaLnBrk="0" fontAlgn="base" hangingPunct="0">
              <a:spcBef>
                <a:spcPct val="0"/>
              </a:spcBef>
              <a:spcAft>
                <a:spcPts val="600"/>
              </a:spcAft>
              <a:buClr>
                <a:schemeClr val="accent1"/>
              </a:buClr>
              <a:buFont typeface="Wingdings" pitchFamily="2" charset="2"/>
              <a:buChar char="q"/>
              <a:tabLst>
                <a:tab pos="457200" algn="l"/>
              </a:tabLst>
            </a:pPr>
            <a:r>
              <a:rPr lang="en-US" dirty="0" smtClean="0">
                <a:solidFill>
                  <a:srgbClr val="000000"/>
                </a:solidFill>
              </a:rPr>
              <a:t>Trust and Loyalty</a:t>
            </a:r>
            <a:endParaRPr lang="en-US" dirty="0"/>
          </a:p>
        </p:txBody>
      </p:sp>
      <p:sp>
        <p:nvSpPr>
          <p:cNvPr id="7" name="Title 6"/>
          <p:cNvSpPr>
            <a:spLocks noGrp="1"/>
          </p:cNvSpPr>
          <p:nvPr>
            <p:ph type="title"/>
          </p:nvPr>
        </p:nvSpPr>
        <p:spPr/>
        <p:txBody>
          <a:bodyPr/>
          <a:lstStyle/>
          <a:p>
            <a:r>
              <a:rPr lang="en-US" dirty="0" smtClean="0"/>
              <a:t>Teamwork Skills</a:t>
            </a:r>
            <a:endParaRPr lang="en-US" dirty="0"/>
          </a:p>
        </p:txBody>
      </p:sp>
    </p:spTree>
    <p:custDataLst>
      <p:tags r:id="rId1"/>
    </p:custDataLst>
    <p:extLst>
      <p:ext uri="{BB962C8B-B14F-4D97-AF65-F5344CB8AC3E}">
        <p14:creationId xmlns:p14="http://schemas.microsoft.com/office/powerpoint/2010/main" val="3817236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pPr>
              <a:defRPr/>
            </a:pPr>
            <a:fld id="{7EFF6740-B92C-453A-A07A-EE6936DE5F7C}" type="slidenum">
              <a:rPr lang="en-US" smtClean="0"/>
              <a:pPr>
                <a:defRPr/>
              </a:pPr>
              <a:t>8</a:t>
            </a:fld>
            <a:endParaRPr lang="en-US"/>
          </a:p>
        </p:txBody>
      </p:sp>
      <p:sp>
        <p:nvSpPr>
          <p:cNvPr id="2" name="Title 1"/>
          <p:cNvSpPr>
            <a:spLocks noGrp="1"/>
          </p:cNvSpPr>
          <p:nvPr>
            <p:ph type="title"/>
          </p:nvPr>
        </p:nvSpPr>
        <p:spPr/>
        <p:txBody>
          <a:bodyPr>
            <a:noAutofit/>
          </a:bodyPr>
          <a:lstStyle/>
          <a:p>
            <a:r>
              <a:rPr lang="en-US" sz="3600" dirty="0" smtClean="0"/>
              <a:t>Engaged Pedagogies = Reduced Failure Rates</a:t>
            </a:r>
            <a:endParaRPr lang="en-US" sz="3600" dirty="0"/>
          </a:p>
        </p:txBody>
      </p:sp>
      <p:sp>
        <p:nvSpPr>
          <p:cNvPr id="3" name="Content Placeholder 2"/>
          <p:cNvSpPr>
            <a:spLocks noGrp="1"/>
          </p:cNvSpPr>
          <p:nvPr>
            <p:ph idx="4294967295"/>
          </p:nvPr>
        </p:nvSpPr>
        <p:spPr>
          <a:xfrm>
            <a:off x="533400" y="1254125"/>
            <a:ext cx="8030785" cy="4689475"/>
          </a:xfrm>
        </p:spPr>
        <p:txBody>
          <a:bodyPr/>
          <a:lstStyle/>
          <a:p>
            <a:pPr marL="0" indent="0">
              <a:buNone/>
            </a:pPr>
            <a:r>
              <a:rPr lang="en-US" sz="2000" dirty="0"/>
              <a:t>Evidence-based research on learning indicates that when students are actively involved in their education they are more successful and less likely to </a:t>
            </a:r>
            <a:r>
              <a:rPr lang="en-US" sz="2000" dirty="0" smtClean="0"/>
              <a:t>fail. </a:t>
            </a:r>
            <a:r>
              <a:rPr lang="en-US" sz="2000" dirty="0"/>
              <a:t>A new PNAS report by Freeman et al., shows a significant decrease of failure rate in active learning classroom compared to traditional lecture </a:t>
            </a:r>
          </a:p>
        </p:txBody>
      </p:sp>
      <p:pic>
        <p:nvPicPr>
          <p:cNvPr id="5122" name="Picture 2" descr="PNAS fig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422500"/>
            <a:ext cx="3780422" cy="35211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NAS fig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396068"/>
            <a:ext cx="3534985" cy="329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6119336"/>
            <a:ext cx="7962900" cy="738664"/>
          </a:xfrm>
          <a:prstGeom prst="rect">
            <a:avLst/>
          </a:prstGeom>
          <a:noFill/>
        </p:spPr>
        <p:txBody>
          <a:bodyPr wrap="square" rtlCol="0">
            <a:spAutoFit/>
          </a:bodyPr>
          <a:lstStyle/>
          <a:p>
            <a:r>
              <a:rPr lang="en-US" sz="1400" dirty="0">
                <a:solidFill>
                  <a:schemeClr val="bg1"/>
                </a:solidFill>
              </a:rPr>
              <a:t>Freeman, Scott; Eddy, Sarah L.; McDonough, Miles; Smith, Michelle K.; </a:t>
            </a:r>
            <a:r>
              <a:rPr lang="en-US" sz="1400" dirty="0" err="1">
                <a:solidFill>
                  <a:schemeClr val="bg1"/>
                </a:solidFill>
              </a:rPr>
              <a:t>Okoroafor</a:t>
            </a:r>
            <a:r>
              <a:rPr lang="en-US" sz="1400" dirty="0">
                <a:solidFill>
                  <a:schemeClr val="bg1"/>
                </a:solidFill>
              </a:rPr>
              <a:t>, </a:t>
            </a:r>
            <a:r>
              <a:rPr lang="en-US" sz="1400" dirty="0" err="1">
                <a:solidFill>
                  <a:schemeClr val="bg1"/>
                </a:solidFill>
              </a:rPr>
              <a:t>Nnadozie</a:t>
            </a:r>
            <a:r>
              <a:rPr lang="en-US" sz="1400" dirty="0">
                <a:solidFill>
                  <a:schemeClr val="bg1"/>
                </a:solidFill>
              </a:rPr>
              <a:t>; </a:t>
            </a:r>
            <a:r>
              <a:rPr lang="en-US" sz="1400" dirty="0" err="1">
                <a:solidFill>
                  <a:schemeClr val="bg1"/>
                </a:solidFill>
              </a:rPr>
              <a:t>Jordt</a:t>
            </a:r>
            <a:r>
              <a:rPr lang="en-US" sz="1400" dirty="0">
                <a:solidFill>
                  <a:schemeClr val="bg1"/>
                </a:solidFill>
              </a:rPr>
              <a:t>, Hannah; </a:t>
            </a:r>
            <a:r>
              <a:rPr lang="en-US" sz="1400" dirty="0" err="1">
                <a:solidFill>
                  <a:schemeClr val="bg1"/>
                </a:solidFill>
              </a:rPr>
              <a:t>Wenderoth</a:t>
            </a:r>
            <a:r>
              <a:rPr lang="en-US" sz="1400" dirty="0">
                <a:solidFill>
                  <a:schemeClr val="bg1"/>
                </a:solidFill>
              </a:rPr>
              <a:t>, Mary Pat; Active learning increases student performance in science, engineering, and </a:t>
            </a:r>
            <a:r>
              <a:rPr lang="en-US" sz="1400" dirty="0" smtClean="0">
                <a:solidFill>
                  <a:schemeClr val="bg1"/>
                </a:solidFill>
              </a:rPr>
              <a:t>mathematics, </a:t>
            </a:r>
            <a:r>
              <a:rPr lang="en-US" sz="1400" dirty="0">
                <a:solidFill>
                  <a:schemeClr val="bg1"/>
                </a:solidFill>
              </a:rPr>
              <a:t>2014, Proc. Natl. Acad. Sci.</a:t>
            </a:r>
          </a:p>
        </p:txBody>
      </p:sp>
    </p:spTree>
    <p:extLst>
      <p:ext uri="{BB962C8B-B14F-4D97-AF65-F5344CB8AC3E}">
        <p14:creationId xmlns:p14="http://schemas.microsoft.com/office/powerpoint/2010/main" val="31233013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211" t="13061" r="10713" b="13885"/>
          <a:stretch/>
        </p:blipFill>
        <p:spPr>
          <a:xfrm>
            <a:off x="2411630" y="0"/>
            <a:ext cx="6732370" cy="6883400"/>
          </a:xfrm>
          <a:prstGeom prst="rect">
            <a:avLst/>
          </a:prstGeom>
        </p:spPr>
      </p:pic>
      <p:sp>
        <p:nvSpPr>
          <p:cNvPr id="3" name="TextBox 2"/>
          <p:cNvSpPr txBox="1"/>
          <p:nvPr/>
        </p:nvSpPr>
        <p:spPr>
          <a:xfrm>
            <a:off x="0" y="0"/>
            <a:ext cx="2411630" cy="584775"/>
          </a:xfrm>
          <a:prstGeom prst="rect">
            <a:avLst/>
          </a:prstGeom>
          <a:noFill/>
        </p:spPr>
        <p:txBody>
          <a:bodyPr wrap="square" rtlCol="0">
            <a:spAutoFit/>
          </a:bodyPr>
          <a:lstStyle/>
          <a:p>
            <a:pPr algn="ctr" eaLnBrk="0" fontAlgn="base" hangingPunct="0">
              <a:spcBef>
                <a:spcPct val="0"/>
              </a:spcBef>
              <a:spcAft>
                <a:spcPct val="0"/>
              </a:spcAft>
            </a:pPr>
            <a:r>
              <a:rPr lang="en-US" sz="3200" b="1" dirty="0" smtClean="0">
                <a:solidFill>
                  <a:srgbClr val="000000"/>
                </a:solidFill>
                <a:cs typeface="Arial" panose="020B0604020202020204" pitchFamily="34" charset="0"/>
              </a:rPr>
              <a:t>TEAMWORK</a:t>
            </a:r>
          </a:p>
        </p:txBody>
      </p:sp>
    </p:spTree>
    <p:extLst>
      <p:ext uri="{BB962C8B-B14F-4D97-AF65-F5344CB8AC3E}">
        <p14:creationId xmlns:p14="http://schemas.microsoft.com/office/powerpoint/2010/main" val="1203630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28386" y="1991347"/>
            <a:ext cx="2032910" cy="2863015"/>
          </a:xfrm>
          <a:prstGeom prst="rect">
            <a:avLst/>
          </a:prstGeom>
        </p:spPr>
      </p:pic>
      <p:sp>
        <p:nvSpPr>
          <p:cNvPr id="3" name="TextBox 2"/>
          <p:cNvSpPr txBox="1"/>
          <p:nvPr/>
        </p:nvSpPr>
        <p:spPr>
          <a:xfrm>
            <a:off x="6627378" y="5029200"/>
            <a:ext cx="2133918" cy="369332"/>
          </a:xfrm>
          <a:prstGeom prst="rect">
            <a:avLst/>
          </a:prstGeom>
          <a:noFill/>
        </p:spPr>
        <p:txBody>
          <a:bodyPr wrap="none" rtlCol="0">
            <a:spAutoFit/>
          </a:bodyPr>
          <a:lstStyle/>
          <a:p>
            <a:pPr eaLnBrk="0" fontAlgn="base" hangingPunct="0">
              <a:spcBef>
                <a:spcPct val="0"/>
              </a:spcBef>
              <a:spcAft>
                <a:spcPct val="0"/>
              </a:spcAft>
            </a:pPr>
            <a:r>
              <a:rPr lang="en-US" sz="2400" dirty="0" smtClean="0">
                <a:solidFill>
                  <a:srgbClr val="000000"/>
                </a:solidFill>
              </a:rPr>
              <a:t>pp. 60-61, 204-205</a:t>
            </a:r>
            <a:endParaRPr lang="en-US" sz="2400" dirty="0">
              <a:solidFill>
                <a:srgbClr val="000000"/>
              </a:solidFill>
            </a:endParaRPr>
          </a:p>
        </p:txBody>
      </p:sp>
      <p:sp>
        <p:nvSpPr>
          <p:cNvPr id="4" name="Title 3"/>
          <p:cNvSpPr>
            <a:spLocks noGrp="1"/>
          </p:cNvSpPr>
          <p:nvPr>
            <p:ph type="title"/>
          </p:nvPr>
        </p:nvSpPr>
        <p:spPr/>
        <p:txBody>
          <a:bodyPr/>
          <a:lstStyle/>
          <a:p>
            <a:r>
              <a:rPr lang="en-US" dirty="0" smtClean="0"/>
              <a:t>Team Charter</a:t>
            </a:r>
            <a:endParaRPr lang="en-US" dirty="0"/>
          </a:p>
        </p:txBody>
      </p:sp>
      <p:sp>
        <p:nvSpPr>
          <p:cNvPr id="5" name="Content Placeholder 4"/>
          <p:cNvSpPr>
            <a:spLocks noGrp="1"/>
          </p:cNvSpPr>
          <p:nvPr>
            <p:ph idx="1"/>
          </p:nvPr>
        </p:nvSpPr>
        <p:spPr>
          <a:xfrm>
            <a:off x="457200" y="1388534"/>
            <a:ext cx="5791200" cy="4859866"/>
          </a:xfrm>
        </p:spPr>
        <p:txBody>
          <a:bodyPr>
            <a:normAutofit/>
          </a:bodyPr>
          <a:lstStyle/>
          <a:p>
            <a:pPr marL="914400" indent="-457200" eaLnBrk="0" fontAlgn="base" hangingPunct="0">
              <a:spcBef>
                <a:spcPct val="0"/>
              </a:spcBef>
              <a:spcAft>
                <a:spcPts val="600"/>
              </a:spcAft>
              <a:buClr>
                <a:schemeClr val="accent1"/>
              </a:buClr>
              <a:buFont typeface="Wingdings" pitchFamily="2" charset="2"/>
              <a:buChar char="q"/>
              <a:tabLst>
                <a:tab pos="457200" algn="l"/>
              </a:tabLst>
            </a:pPr>
            <a:r>
              <a:rPr lang="en-US" dirty="0" smtClean="0">
                <a:solidFill>
                  <a:srgbClr val="000000"/>
                </a:solidFill>
              </a:rPr>
              <a:t>Team name, membership, and roles</a:t>
            </a:r>
          </a:p>
          <a:p>
            <a:pPr marL="914400" indent="-457200" eaLnBrk="0" fontAlgn="base" hangingPunct="0">
              <a:spcBef>
                <a:spcPct val="0"/>
              </a:spcBef>
              <a:spcAft>
                <a:spcPts val="600"/>
              </a:spcAft>
              <a:buClr>
                <a:schemeClr val="accent1"/>
              </a:buClr>
              <a:buFont typeface="Wingdings" pitchFamily="2" charset="2"/>
              <a:buChar char="q"/>
              <a:tabLst>
                <a:tab pos="457200" algn="l"/>
              </a:tabLst>
            </a:pPr>
            <a:r>
              <a:rPr lang="en-US" dirty="0" smtClean="0">
                <a:solidFill>
                  <a:srgbClr val="000000"/>
                </a:solidFill>
              </a:rPr>
              <a:t>Team mission</a:t>
            </a:r>
          </a:p>
          <a:p>
            <a:pPr marL="914400" indent="-457200" eaLnBrk="0" fontAlgn="base" hangingPunct="0">
              <a:spcBef>
                <a:spcPct val="0"/>
              </a:spcBef>
              <a:spcAft>
                <a:spcPts val="600"/>
              </a:spcAft>
              <a:buClr>
                <a:schemeClr val="accent1"/>
              </a:buClr>
              <a:buFont typeface="Wingdings" pitchFamily="2" charset="2"/>
              <a:buChar char="q"/>
              <a:tabLst>
                <a:tab pos="457200" algn="l"/>
              </a:tabLst>
            </a:pPr>
            <a:r>
              <a:rPr lang="en-US" dirty="0" smtClean="0">
                <a:solidFill>
                  <a:srgbClr val="000000"/>
                </a:solidFill>
              </a:rPr>
              <a:t>Anticipated results (goal)</a:t>
            </a:r>
          </a:p>
          <a:p>
            <a:pPr marL="914400" indent="-457200" eaLnBrk="0" fontAlgn="base" hangingPunct="0">
              <a:spcBef>
                <a:spcPct val="0"/>
              </a:spcBef>
              <a:spcAft>
                <a:spcPts val="600"/>
              </a:spcAft>
              <a:buClr>
                <a:schemeClr val="accent1"/>
              </a:buClr>
              <a:buFont typeface="Wingdings" pitchFamily="2" charset="2"/>
              <a:buChar char="q"/>
              <a:tabLst>
                <a:tab pos="457200" algn="l"/>
              </a:tabLst>
            </a:pPr>
            <a:r>
              <a:rPr lang="en-US" dirty="0" smtClean="0">
                <a:solidFill>
                  <a:srgbClr val="000000"/>
                </a:solidFill>
              </a:rPr>
              <a:t>Specific tactical objectives</a:t>
            </a:r>
          </a:p>
          <a:p>
            <a:pPr marL="914400" indent="-457200" eaLnBrk="0" fontAlgn="base" hangingPunct="0">
              <a:spcBef>
                <a:spcPct val="0"/>
              </a:spcBef>
              <a:spcAft>
                <a:spcPts val="600"/>
              </a:spcAft>
              <a:buClr>
                <a:schemeClr val="accent1"/>
              </a:buClr>
              <a:buFont typeface="Wingdings" pitchFamily="2" charset="2"/>
              <a:buChar char="q"/>
              <a:tabLst>
                <a:tab pos="457200" algn="l"/>
              </a:tabLst>
            </a:pPr>
            <a:r>
              <a:rPr lang="en-US" b="1" dirty="0" smtClean="0">
                <a:solidFill>
                  <a:srgbClr val="000000"/>
                </a:solidFill>
              </a:rPr>
              <a:t>Ground rules/ Guiding principles for team participation</a:t>
            </a:r>
          </a:p>
          <a:p>
            <a:pPr marL="914400" indent="-457200" eaLnBrk="0" fontAlgn="base" hangingPunct="0">
              <a:spcBef>
                <a:spcPct val="0"/>
              </a:spcBef>
              <a:spcAft>
                <a:spcPts val="600"/>
              </a:spcAft>
              <a:buClr>
                <a:schemeClr val="accent1"/>
              </a:buClr>
              <a:buFont typeface="Wingdings" pitchFamily="2" charset="2"/>
              <a:buChar char="q"/>
              <a:tabLst>
                <a:tab pos="457200" algn="l"/>
              </a:tabLst>
            </a:pPr>
            <a:r>
              <a:rPr lang="en-US" dirty="0" smtClean="0">
                <a:solidFill>
                  <a:srgbClr val="000000"/>
                </a:solidFill>
              </a:rPr>
              <a:t>Shared expectations/aspirations</a:t>
            </a:r>
            <a:endParaRPr lang="en-US" dirty="0">
              <a:solidFill>
                <a:srgbClr val="000000"/>
              </a:solidFill>
            </a:endParaRPr>
          </a:p>
          <a:p>
            <a:endParaRPr lang="en-US" dirty="0"/>
          </a:p>
        </p:txBody>
      </p:sp>
    </p:spTree>
    <p:extLst>
      <p:ext uri="{BB962C8B-B14F-4D97-AF65-F5344CB8AC3E}">
        <p14:creationId xmlns:p14="http://schemas.microsoft.com/office/powerpoint/2010/main" val="696837013"/>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81000" y="341315"/>
            <a:ext cx="8382000" cy="6097587"/>
          </a:xfrm>
          <a:prstGeom prst="rect">
            <a:avLst/>
          </a:prstGeom>
          <a:noFill/>
          <a:ln w="9525">
            <a:noFill/>
            <a:miter lim="800000"/>
            <a:headEnd/>
            <a:tailEnd/>
          </a:ln>
          <a:effectLst/>
        </p:spPr>
        <p:txBody>
          <a:bodyPr lIns="0" tIns="0" rIns="0" bIns="0"/>
          <a:lstStyle/>
          <a:p>
            <a:pPr algn="ctr" eaLnBrk="0" fontAlgn="base" hangingPunct="0">
              <a:spcBef>
                <a:spcPct val="0"/>
              </a:spcBef>
              <a:spcAft>
                <a:spcPct val="0"/>
              </a:spcAft>
            </a:pPr>
            <a:r>
              <a:rPr lang="en-US" b="1" dirty="0">
                <a:solidFill>
                  <a:srgbClr val="000000"/>
                </a:solidFill>
                <a:latin typeface="Times New Roman" pitchFamily="18" charset="0"/>
              </a:rPr>
              <a:t>Code of Cooperation</a:t>
            </a:r>
            <a:endParaRPr lang="en-US" dirty="0">
              <a:solidFill>
                <a:srgbClr val="000000"/>
              </a:solidFill>
              <a:latin typeface="Times New Roman" pitchFamily="18" charset="0"/>
            </a:endParaRPr>
          </a:p>
          <a:p>
            <a:pPr algn="ctr" eaLnBrk="0" fontAlgn="base" hangingPunct="0">
              <a:spcBef>
                <a:spcPct val="0"/>
              </a:spcBef>
              <a:spcAft>
                <a:spcPct val="0"/>
              </a:spcAft>
            </a:pPr>
            <a:endParaRPr lang="en-US" dirty="0">
              <a:solidFill>
                <a:srgbClr val="000000"/>
              </a:solidFill>
              <a:latin typeface="Times New Roman" pitchFamily="18" charset="0"/>
            </a:endParaRP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EVERY member is responsible for the team</a:t>
            </a:r>
            <a:r>
              <a:rPr lang="en-US" dirty="0">
                <a:solidFill>
                  <a:srgbClr val="000000"/>
                </a:solidFill>
                <a:latin typeface="WP TypographicSymbols" pitchFamily="2" charset="0"/>
              </a:rPr>
              <a:t>’</a:t>
            </a:r>
            <a:r>
              <a:rPr lang="en-US" dirty="0">
                <a:solidFill>
                  <a:srgbClr val="000000"/>
                </a:solidFill>
                <a:latin typeface="Times New Roman" pitchFamily="18" charset="0"/>
              </a:rPr>
              <a:t>s progress and success.</a:t>
            </a: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Attend all team meetings and be on time.</a:t>
            </a: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Come prepared.</a:t>
            </a: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Carry out assignments on schedule.</a:t>
            </a: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Listen to and show respect for the contributions of other members; be an active 	listener.</a:t>
            </a: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CONSTRUCTIVELY criticize ideas, not persons.</a:t>
            </a: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Resolve conflicts constructively,</a:t>
            </a: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Pay attention, avoid disruptive behavior.</a:t>
            </a: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Avoid disruptive side conversations.</a:t>
            </a: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Only one person speaks at a time.</a:t>
            </a: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Everyone participates, no one dominates.</a:t>
            </a: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Be succinct, avoid long anecdotes and examples.</a:t>
            </a: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No rank in the room.</a:t>
            </a: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Respect those not present.</a:t>
            </a: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Ask questions when you do not understand.</a:t>
            </a: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Attend to your personal comfort needs at any time but minimize team disruption.</a:t>
            </a: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HAVE FUN!!</a:t>
            </a:r>
          </a:p>
          <a:p>
            <a:pPr eaLnBrk="0" fontAlgn="base" hangingPunct="0">
              <a:spcBef>
                <a:spcPct val="0"/>
              </a:spcBef>
              <a:spcAft>
                <a:spcPct val="0"/>
              </a:spcAft>
            </a:pPr>
            <a:r>
              <a:rPr lang="en-US" dirty="0">
                <a:solidFill>
                  <a:srgbClr val="000000"/>
                </a:solidFill>
                <a:latin typeface="WP TypographicSymbols" pitchFamily="2" charset="0"/>
              </a:rPr>
              <a:t>•</a:t>
            </a:r>
            <a:r>
              <a:rPr lang="en-US" dirty="0">
                <a:solidFill>
                  <a:srgbClr val="000000"/>
                </a:solidFill>
                <a:latin typeface="Times New Roman" pitchFamily="18" charset="0"/>
              </a:rPr>
              <a:t>?</a:t>
            </a:r>
            <a:endParaRPr lang="en-US" sz="800" dirty="0">
              <a:solidFill>
                <a:srgbClr val="000000"/>
              </a:solidFill>
              <a:latin typeface="Times New Roman" pitchFamily="18" charset="0"/>
            </a:endParaRPr>
          </a:p>
          <a:p>
            <a:pPr eaLnBrk="0" fontAlgn="base" hangingPunct="0">
              <a:spcBef>
                <a:spcPct val="0"/>
              </a:spcBef>
              <a:spcAft>
                <a:spcPct val="0"/>
              </a:spcAft>
            </a:pPr>
            <a:endParaRPr lang="en-US" sz="800" dirty="0">
              <a:solidFill>
                <a:srgbClr val="000000"/>
              </a:solidFill>
              <a:latin typeface="Times New Roman" pitchFamily="18" charset="0"/>
            </a:endParaRPr>
          </a:p>
          <a:p>
            <a:pPr eaLnBrk="0" fontAlgn="base" hangingPunct="0">
              <a:spcBef>
                <a:spcPct val="0"/>
              </a:spcBef>
              <a:spcAft>
                <a:spcPct val="0"/>
              </a:spcAft>
            </a:pPr>
            <a:r>
              <a:rPr lang="en-US" sz="1200" dirty="0">
                <a:solidFill>
                  <a:srgbClr val="000000"/>
                </a:solidFill>
                <a:latin typeface="Times New Roman" pitchFamily="18" charset="0"/>
              </a:rPr>
              <a:t>Adapted from Boeing Aircraft Group Team Member Training Manual</a:t>
            </a:r>
          </a:p>
        </p:txBody>
      </p:sp>
    </p:spTree>
    <p:extLst>
      <p:ext uri="{BB962C8B-B14F-4D97-AF65-F5344CB8AC3E}">
        <p14:creationId xmlns:p14="http://schemas.microsoft.com/office/powerpoint/2010/main" val="4153399706"/>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28600"/>
            <a:ext cx="7772400" cy="1143000"/>
          </a:xfrm>
        </p:spPr>
        <p:txBody>
          <a:bodyPr/>
          <a:lstStyle/>
          <a:p>
            <a:r>
              <a:rPr lang="en-US" sz="3600" dirty="0" smtClean="0"/>
              <a:t>Team Charter Examples &amp; Research</a:t>
            </a:r>
            <a:endParaRPr lang="en-US" sz="3600" dirty="0"/>
          </a:p>
        </p:txBody>
      </p:sp>
      <p:sp>
        <p:nvSpPr>
          <p:cNvPr id="7" name="Content Placeholder 6"/>
          <p:cNvSpPr>
            <a:spLocks noGrp="1"/>
          </p:cNvSpPr>
          <p:nvPr>
            <p:ph idx="1"/>
          </p:nvPr>
        </p:nvSpPr>
        <p:spPr>
          <a:xfrm>
            <a:off x="533400" y="1447800"/>
            <a:ext cx="8077200" cy="4114800"/>
          </a:xfrm>
        </p:spPr>
        <p:txBody>
          <a:bodyPr>
            <a:normAutofit lnSpcReduction="10000"/>
          </a:bodyPr>
          <a:lstStyle/>
          <a:p>
            <a:r>
              <a:rPr lang="en-US" sz="2400" dirty="0" smtClean="0"/>
              <a:t>Team Charter – Developed by Vivian Corwin and Marilyn A. </a:t>
            </a:r>
            <a:r>
              <a:rPr lang="en-US" sz="2400" dirty="0" err="1" smtClean="0"/>
              <a:t>Uy</a:t>
            </a:r>
            <a:r>
              <a:rPr lang="en-US" sz="2400" dirty="0" smtClean="0"/>
              <a:t> for COM 321 (Organizational </a:t>
            </a:r>
            <a:r>
              <a:rPr lang="en-US" sz="2400" dirty="0" err="1" smtClean="0"/>
              <a:t>Behaviour</a:t>
            </a:r>
            <a:r>
              <a:rPr lang="en-US" sz="2400" dirty="0" smtClean="0"/>
              <a:t>) </a:t>
            </a:r>
            <a:r>
              <a:rPr lang="en-US" sz="2400" dirty="0" err="1" smtClean="0"/>
              <a:t>Gustavson</a:t>
            </a:r>
            <a:r>
              <a:rPr lang="en-US" sz="2400" dirty="0" smtClean="0"/>
              <a:t> School of Business, University of Victoria</a:t>
            </a:r>
          </a:p>
          <a:p>
            <a:r>
              <a:rPr lang="en-US" sz="2400" dirty="0" smtClean="0"/>
              <a:t>Mathieu, John E. &amp; Rapp, Tammy L. 2009. Laying the foundation for successful team performance trajectories: The role of team charters and performance strategies. </a:t>
            </a:r>
            <a:r>
              <a:rPr lang="en-US" sz="2400" i="1" dirty="0" smtClean="0"/>
              <a:t>Journal of Applied Psychology, 94</a:t>
            </a:r>
            <a:r>
              <a:rPr lang="en-US" sz="2400" dirty="0" smtClean="0"/>
              <a:t>(1), 90-103</a:t>
            </a:r>
          </a:p>
          <a:p>
            <a:r>
              <a:rPr lang="en-US" sz="2400" dirty="0"/>
              <a:t>Group Ground Rules Contract Form – Developed by Deborah Allan, University of </a:t>
            </a:r>
            <a:r>
              <a:rPr lang="en-US" sz="2400" dirty="0" smtClean="0"/>
              <a:t>Delaware</a:t>
            </a:r>
            <a:r>
              <a:rPr lang="en-US" sz="2400" dirty="0"/>
              <a:t> </a:t>
            </a:r>
            <a:r>
              <a:rPr lang="en-US" sz="2400" dirty="0" smtClean="0"/>
              <a:t>(Recommend using with student teams)</a:t>
            </a:r>
          </a:p>
          <a:p>
            <a:r>
              <a:rPr lang="en-US" sz="2400" dirty="0" smtClean="0"/>
              <a:t>Many more examples available online</a:t>
            </a:r>
            <a:endParaRPr lang="en-US" sz="2400" dirty="0"/>
          </a:p>
        </p:txBody>
      </p:sp>
      <p:sp>
        <p:nvSpPr>
          <p:cNvPr id="2" name="Footer Placeholder 1"/>
          <p:cNvSpPr>
            <a:spLocks noGrp="1"/>
          </p:cNvSpPr>
          <p:nvPr>
            <p:ph type="ftr" sz="quarter" idx="4294967295"/>
          </p:nvPr>
        </p:nvSpPr>
        <p:spPr>
          <a:xfrm>
            <a:off x="3124200" y="6248400"/>
            <a:ext cx="2895600" cy="457200"/>
          </a:xfrm>
          <a:prstGeom prst="rect">
            <a:avLst/>
          </a:prstGeom>
        </p:spPr>
        <p:txBody>
          <a:bodyPr/>
          <a:lstStyle/>
          <a:p>
            <a:fld id="{5C90A1B8-57A2-45BF-8C91-1013D2A29F0F}" type="slidenum">
              <a:rPr lang="en-US" smtClean="0">
                <a:solidFill>
                  <a:srgbClr val="000000"/>
                </a:solidFill>
              </a:rPr>
              <a:pPr/>
              <a:t>83</a:t>
            </a:fld>
            <a:endParaRPr lang="en-US">
              <a:solidFill>
                <a:srgbClr val="000000"/>
              </a:solidFill>
            </a:endParaRPr>
          </a:p>
        </p:txBody>
      </p:sp>
    </p:spTree>
    <p:custDataLst>
      <p:tags r:id="rId1"/>
    </p:custDataLst>
    <p:extLst>
      <p:ext uri="{BB962C8B-B14F-4D97-AF65-F5344CB8AC3E}">
        <p14:creationId xmlns:p14="http://schemas.microsoft.com/office/powerpoint/2010/main" val="2914719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3124200" y="6248400"/>
            <a:ext cx="2895600" cy="457200"/>
          </a:xfrm>
          <a:prstGeom prst="rect">
            <a:avLst/>
          </a:prstGeom>
        </p:spPr>
        <p:txBody>
          <a:bodyPr/>
          <a:lstStyle/>
          <a:p>
            <a:fld id="{5200922F-E168-4FEC-B94D-A67AF0D900F2}" type="slidenum">
              <a:rPr lang="en-US" smtClean="0">
                <a:solidFill>
                  <a:srgbClr val="000000"/>
                </a:solidFill>
              </a:rPr>
              <a:pPr/>
              <a:t>84</a:t>
            </a:fld>
            <a:endParaRPr lang="en-US">
              <a:solidFill>
                <a:srgbClr val="000000"/>
              </a:solidFill>
            </a:endParaRPr>
          </a:p>
        </p:txBody>
      </p:sp>
      <p:pic>
        <p:nvPicPr>
          <p:cNvPr id="3074" name="Picture 2"/>
          <p:cNvPicPr>
            <a:picLocks noChangeAspect="1" noChangeArrowheads="1"/>
          </p:cNvPicPr>
          <p:nvPr/>
        </p:nvPicPr>
        <p:blipFill>
          <a:blip r:embed="rId4" cstate="print"/>
          <a:srcRect l="10000" t="11964" r="10000" b="4932"/>
          <a:stretch>
            <a:fillRect/>
          </a:stretch>
        </p:blipFill>
        <p:spPr bwMode="auto">
          <a:xfrm>
            <a:off x="152400" y="533400"/>
            <a:ext cx="8839200" cy="559676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857207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3124200" y="6248400"/>
            <a:ext cx="2895600" cy="457200"/>
          </a:xfrm>
          <a:prstGeom prst="rect">
            <a:avLst/>
          </a:prstGeom>
        </p:spPr>
        <p:txBody>
          <a:bodyPr/>
          <a:lstStyle/>
          <a:p>
            <a:fld id="{9CCF325F-DA48-4730-9F88-F49937FDFFD3}" type="slidenum">
              <a:rPr lang="en-US" smtClean="0">
                <a:solidFill>
                  <a:srgbClr val="000000"/>
                </a:solidFill>
              </a:rPr>
              <a:pPr/>
              <a:t>85</a:t>
            </a:fld>
            <a:endParaRPr lang="en-US">
              <a:solidFill>
                <a:srgbClr val="000000"/>
              </a:solidFill>
            </a:endParaRPr>
          </a:p>
        </p:txBody>
      </p:sp>
      <p:pic>
        <p:nvPicPr>
          <p:cNvPr id="142338" name="Picture 2"/>
          <p:cNvPicPr>
            <a:picLocks noChangeAspect="1" noChangeArrowheads="1"/>
          </p:cNvPicPr>
          <p:nvPr/>
        </p:nvPicPr>
        <p:blipFill>
          <a:blip r:embed="rId3" cstate="print"/>
          <a:srcRect l="19500" t="9540" r="20500" b="13458"/>
          <a:stretch>
            <a:fillRect/>
          </a:stretch>
        </p:blipFill>
        <p:spPr bwMode="auto">
          <a:xfrm>
            <a:off x="1447800" y="2"/>
            <a:ext cx="6629400" cy="6242685"/>
          </a:xfrm>
          <a:prstGeom prst="rect">
            <a:avLst/>
          </a:prstGeom>
          <a:noFill/>
          <a:ln w="9525">
            <a:noFill/>
            <a:miter lim="800000"/>
            <a:headEnd/>
            <a:tailEnd/>
          </a:ln>
        </p:spPr>
      </p:pic>
      <p:sp>
        <p:nvSpPr>
          <p:cNvPr id="4" name="Rectangle 3"/>
          <p:cNvSpPr/>
          <p:nvPr/>
        </p:nvSpPr>
        <p:spPr>
          <a:xfrm>
            <a:off x="1371600" y="6248400"/>
            <a:ext cx="6781800" cy="415498"/>
          </a:xfrm>
          <a:prstGeom prst="rect">
            <a:avLst/>
          </a:prstGeom>
        </p:spPr>
        <p:txBody>
          <a:bodyPr wrap="square">
            <a:spAutoFit/>
          </a:bodyPr>
          <a:lstStyle/>
          <a:p>
            <a:pPr eaLnBrk="0" fontAlgn="base" hangingPunct="0">
              <a:spcBef>
                <a:spcPct val="0"/>
              </a:spcBef>
              <a:spcAft>
                <a:spcPct val="0"/>
              </a:spcAft>
            </a:pPr>
            <a:r>
              <a:rPr lang="en-US" sz="1050" dirty="0">
                <a:solidFill>
                  <a:srgbClr val="000000"/>
                </a:solidFill>
              </a:rPr>
              <a:t>Mathieu, John E. &amp; Rapp, Tammy L. 2009. Laying the foundation for successful team performance trajectories: The role of team charters and performance strategies. </a:t>
            </a:r>
            <a:r>
              <a:rPr lang="en-US" sz="1050" i="1" dirty="0">
                <a:solidFill>
                  <a:srgbClr val="000000"/>
                </a:solidFill>
              </a:rPr>
              <a:t>Journal of Applied Psychology, 94</a:t>
            </a:r>
            <a:r>
              <a:rPr lang="en-US" sz="1050" dirty="0">
                <a:solidFill>
                  <a:srgbClr val="000000"/>
                </a:solidFill>
              </a:rPr>
              <a:t>(1), 90-103</a:t>
            </a:r>
          </a:p>
        </p:txBody>
      </p:sp>
    </p:spTree>
    <p:extLst>
      <p:ext uri="{BB962C8B-B14F-4D97-AF65-F5344CB8AC3E}">
        <p14:creationId xmlns:p14="http://schemas.microsoft.com/office/powerpoint/2010/main" val="1046886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4294967295"/>
          </p:nvPr>
        </p:nvSpPr>
        <p:spPr>
          <a:xfrm>
            <a:off x="3124200" y="6248400"/>
            <a:ext cx="2895600" cy="457200"/>
          </a:xfrm>
          <a:prstGeom prst="rect">
            <a:avLst/>
          </a:prstGeom>
        </p:spPr>
        <p:txBody>
          <a:bodyPr/>
          <a:lstStyle/>
          <a:p>
            <a:fld id="{5E7ED7F0-BC86-401C-89AB-8697D627A458}" type="slidenum">
              <a:rPr lang="en-US">
                <a:solidFill>
                  <a:srgbClr val="000000"/>
                </a:solidFill>
              </a:rPr>
              <a:pPr/>
              <a:t>86</a:t>
            </a:fld>
            <a:endParaRPr lang="en-US">
              <a:solidFill>
                <a:srgbClr val="000000"/>
              </a:solidFill>
            </a:endParaRPr>
          </a:p>
        </p:txBody>
      </p:sp>
      <p:graphicFrame>
        <p:nvGraphicFramePr>
          <p:cNvPr id="74754" name="Object 2"/>
          <p:cNvGraphicFramePr>
            <a:graphicFrameLocks noChangeAspect="1"/>
          </p:cNvGraphicFramePr>
          <p:nvPr/>
        </p:nvGraphicFramePr>
        <p:xfrm>
          <a:off x="2279650" y="152400"/>
          <a:ext cx="4483100" cy="6705600"/>
        </p:xfrm>
        <a:graphic>
          <a:graphicData uri="http://schemas.openxmlformats.org/presentationml/2006/ole">
            <mc:AlternateContent xmlns:mc="http://schemas.openxmlformats.org/markup-compatibility/2006">
              <mc:Choice xmlns:v="urn:schemas-microsoft-com:vml" Requires="v">
                <p:oleObj spid="_x0000_s3078" name="Document" r:id="rId6" imgW="5500477" imgH="8224113" progId="Word.Document.8">
                  <p:embed/>
                </p:oleObj>
              </mc:Choice>
              <mc:Fallback>
                <p:oleObj name="Document" r:id="rId6" imgW="5500477" imgH="8224113"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9650" y="152400"/>
                        <a:ext cx="4483100" cy="67056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437060433"/>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412" t="9413" r="27731" b="1848"/>
          <a:stretch/>
        </p:blipFill>
        <p:spPr>
          <a:xfrm>
            <a:off x="1828799" y="76200"/>
            <a:ext cx="4710545" cy="6096000"/>
          </a:xfrm>
          <a:prstGeom prst="rect">
            <a:avLst/>
          </a:prstGeom>
        </p:spPr>
      </p:pic>
    </p:spTree>
    <p:extLst>
      <p:ext uri="{BB962C8B-B14F-4D97-AF65-F5344CB8AC3E}">
        <p14:creationId xmlns:p14="http://schemas.microsoft.com/office/powerpoint/2010/main" val="125829635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r>
              <a:rPr lang="en-US" sz="4000" dirty="0" smtClean="0">
                <a:latin typeface="Arial" pitchFamily="34" charset="0"/>
              </a:rPr>
              <a:t>Designing and Implementing Cooperative Learning</a:t>
            </a:r>
            <a:endParaRPr lang="en-US" sz="4000" dirty="0">
              <a:latin typeface="Arial" pitchFamily="34" charset="0"/>
            </a:endParaRPr>
          </a:p>
        </p:txBody>
      </p:sp>
      <p:sp>
        <p:nvSpPr>
          <p:cNvPr id="10243" name="Rectangle 3"/>
          <p:cNvSpPr>
            <a:spLocks noGrp="1" noChangeArrowheads="1"/>
          </p:cNvSpPr>
          <p:nvPr>
            <p:ph idx="1"/>
          </p:nvPr>
        </p:nvSpPr>
        <p:spPr/>
        <p:txBody>
          <a:bodyPr/>
          <a:lstStyle/>
          <a:p>
            <a:r>
              <a:rPr lang="en-US" dirty="0" smtClean="0">
                <a:latin typeface="Arial" pitchFamily="34" charset="0"/>
              </a:rPr>
              <a:t>Think like a designer</a:t>
            </a:r>
            <a:endParaRPr lang="en-US" dirty="0">
              <a:latin typeface="Arial" pitchFamily="34" charset="0"/>
            </a:endParaRPr>
          </a:p>
          <a:p>
            <a:r>
              <a:rPr lang="en-US" dirty="0" smtClean="0">
                <a:latin typeface="Arial" pitchFamily="34" charset="0"/>
              </a:rPr>
              <a:t>Ground practice in robust theoretical framework</a:t>
            </a:r>
          </a:p>
          <a:p>
            <a:r>
              <a:rPr lang="en-US" dirty="0" smtClean="0">
                <a:latin typeface="Arial" pitchFamily="34" charset="0"/>
              </a:rPr>
              <a:t>Start small, start early and iterate</a:t>
            </a:r>
            <a:endParaRPr lang="en-US" dirty="0">
              <a:latin typeface="Arial" pitchFamily="34" charset="0"/>
            </a:endParaRPr>
          </a:p>
          <a:p>
            <a:r>
              <a:rPr lang="en-US" dirty="0" smtClean="0">
                <a:latin typeface="Arial" pitchFamily="34" charset="0"/>
              </a:rPr>
              <a:t>Celebrate the successes; problem-solve the failures</a:t>
            </a:r>
            <a:endParaRPr lang="en-US" dirty="0">
              <a:latin typeface="Arial" pitchFamily="34" charset="0"/>
            </a:endParaRPr>
          </a:p>
          <a:p>
            <a:endParaRPr lang="en-US" dirty="0">
              <a:latin typeface="Arial" pitchFamily="34" charset="0"/>
            </a:endParaRPr>
          </a:p>
        </p:txBody>
      </p:sp>
    </p:spTree>
    <p:custDataLst>
      <p:tags r:id="rId1"/>
    </p:custDataLst>
    <p:extLst>
      <p:ext uri="{BB962C8B-B14F-4D97-AF65-F5344CB8AC3E}">
        <p14:creationId xmlns:p14="http://schemas.microsoft.com/office/powerpoint/2010/main" val="4183619955"/>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4482" name="Picture 2"/>
          <p:cNvPicPr>
            <a:picLocks noChangeAspect="1" noChangeArrowheads="1"/>
          </p:cNvPicPr>
          <p:nvPr/>
        </p:nvPicPr>
        <p:blipFill>
          <a:blip r:embed="rId3" cstate="print"/>
          <a:srcRect l="15000" t="23773" r="15000" b="9044"/>
          <a:stretch>
            <a:fillRect/>
          </a:stretch>
        </p:blipFill>
        <p:spPr bwMode="auto">
          <a:xfrm>
            <a:off x="1" y="533400"/>
            <a:ext cx="9059594" cy="5257800"/>
          </a:xfrm>
          <a:prstGeom prst="rect">
            <a:avLst/>
          </a:prstGeom>
          <a:noFill/>
          <a:ln w="9525">
            <a:noFill/>
            <a:miter lim="800000"/>
            <a:headEnd/>
            <a:tailEnd/>
          </a:ln>
        </p:spPr>
      </p:pic>
    </p:spTree>
    <p:extLst>
      <p:ext uri="{BB962C8B-B14F-4D97-AF65-F5344CB8AC3E}">
        <p14:creationId xmlns:p14="http://schemas.microsoft.com/office/powerpoint/2010/main" val="133695575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p:txBody>
          <a:bodyPr/>
          <a:lstStyle/>
          <a:p>
            <a:r>
              <a:rPr lang="en-US" dirty="0" smtClean="0">
                <a:solidFill>
                  <a:schemeClr val="tx1"/>
                </a:solidFill>
              </a:rPr>
              <a:t>Karl’s Rationale</a:t>
            </a:r>
          </a:p>
        </p:txBody>
      </p:sp>
      <p:sp>
        <p:nvSpPr>
          <p:cNvPr id="98307" name="Rectangle 3"/>
          <p:cNvSpPr>
            <a:spLocks noGrp="1" noChangeArrowheads="1"/>
          </p:cNvSpPr>
          <p:nvPr>
            <p:ph idx="1"/>
          </p:nvPr>
        </p:nvSpPr>
        <p:spPr>
          <a:xfrm>
            <a:off x="457200" y="1600200"/>
            <a:ext cx="8229600" cy="4648200"/>
          </a:xfrm>
        </p:spPr>
        <p:txBody>
          <a:bodyPr>
            <a:normAutofit/>
          </a:bodyPr>
          <a:lstStyle/>
          <a:p>
            <a:r>
              <a:rPr lang="en-US" sz="3600" dirty="0">
                <a:solidFill>
                  <a:schemeClr val="tx1"/>
                </a:solidFill>
              </a:rPr>
              <a:t>First Teaching Experience </a:t>
            </a:r>
            <a:r>
              <a:rPr lang="en-US" sz="3600" dirty="0" smtClean="0">
                <a:solidFill>
                  <a:schemeClr val="tx1"/>
                </a:solidFill>
              </a:rPr>
              <a:t>– Third-year course in metallurgical reactions – thermodynamics and kinetics</a:t>
            </a:r>
          </a:p>
        </p:txBody>
      </p:sp>
      <p:sp>
        <p:nvSpPr>
          <p:cNvPr id="5" name="Slide Number Placeholder 4"/>
          <p:cNvSpPr>
            <a:spLocks noGrp="1"/>
          </p:cNvSpPr>
          <p:nvPr>
            <p:ph type="sldNum" sz="quarter" idx="4"/>
          </p:nvPr>
        </p:nvSpPr>
        <p:spPr/>
        <p:txBody>
          <a:bodyPr/>
          <a:lstStyle/>
          <a:p>
            <a:pPr>
              <a:defRPr/>
            </a:pPr>
            <a:fld id="{7EFF6740-B92C-453A-A07A-EE6936DE5F7C}" type="slidenum">
              <a:rPr lang="en-US" smtClean="0">
                <a:solidFill>
                  <a:schemeClr val="tx1"/>
                </a:solidFill>
              </a:rPr>
              <a:pPr>
                <a:defRPr/>
              </a:pPr>
              <a:t>9</a:t>
            </a:fld>
            <a:endParaRPr lang="en-US">
              <a:solidFill>
                <a:schemeClr val="tx1"/>
              </a:solidFill>
            </a:endParaRPr>
          </a:p>
        </p:txBody>
      </p:sp>
    </p:spTree>
    <p:extLst>
      <p:ext uri="{BB962C8B-B14F-4D97-AF65-F5344CB8AC3E}">
        <p14:creationId xmlns:p14="http://schemas.microsoft.com/office/powerpoint/2010/main" val="825020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5506" name="Picture 2"/>
          <p:cNvPicPr>
            <a:picLocks noChangeAspect="1" noChangeArrowheads="1"/>
          </p:cNvPicPr>
          <p:nvPr/>
        </p:nvPicPr>
        <p:blipFill>
          <a:blip r:embed="rId3" cstate="print"/>
          <a:srcRect l="15000" t="22739" r="13750" b="6977"/>
          <a:stretch>
            <a:fillRect/>
          </a:stretch>
        </p:blipFill>
        <p:spPr bwMode="auto">
          <a:xfrm>
            <a:off x="0" y="533400"/>
            <a:ext cx="9144000" cy="5454316"/>
          </a:xfrm>
          <a:prstGeom prst="rect">
            <a:avLst/>
          </a:prstGeom>
          <a:noFill/>
          <a:ln w="9525">
            <a:noFill/>
            <a:miter lim="800000"/>
            <a:headEnd/>
            <a:tailEnd/>
          </a:ln>
        </p:spPr>
      </p:pic>
    </p:spTree>
    <p:extLst>
      <p:ext uri="{BB962C8B-B14F-4D97-AF65-F5344CB8AC3E}">
        <p14:creationId xmlns:p14="http://schemas.microsoft.com/office/powerpoint/2010/main" val="1690397607"/>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07819" y="152400"/>
            <a:ext cx="7543800" cy="2331206"/>
          </a:xfrm>
        </p:spPr>
        <p:txBody>
          <a:bodyPr>
            <a:normAutofit/>
          </a:bodyPr>
          <a:lstStyle/>
          <a:p>
            <a:pPr algn="ctr">
              <a:lnSpc>
                <a:spcPct val="120000"/>
              </a:lnSpc>
            </a:pPr>
            <a:r>
              <a:rPr lang="en-US" sz="4400" dirty="0">
                <a:solidFill>
                  <a:schemeClr val="tx1"/>
                </a:solidFill>
              </a:rPr>
              <a:t>Design and Implementation of Pedagogies of Engagement </a:t>
            </a:r>
            <a:r>
              <a:rPr lang="en-US" sz="3200" dirty="0" smtClean="0">
                <a:solidFill>
                  <a:schemeClr val="tx1"/>
                </a:solidFill>
              </a:rPr>
              <a:t/>
            </a:r>
            <a:br>
              <a:rPr lang="en-US" sz="3200" dirty="0" smtClean="0">
                <a:solidFill>
                  <a:schemeClr val="tx1"/>
                </a:solidFill>
              </a:rPr>
            </a:br>
            <a:r>
              <a:rPr lang="en-US" sz="2800" b="0" dirty="0" smtClean="0">
                <a:solidFill>
                  <a:schemeClr val="tx1"/>
                </a:solidFill>
              </a:rPr>
              <a:t>Cooperative </a:t>
            </a:r>
            <a:r>
              <a:rPr lang="en-US" sz="2800" b="0" dirty="0">
                <a:solidFill>
                  <a:schemeClr val="tx1"/>
                </a:solidFill>
              </a:rPr>
              <a:t>Learning and Problem-Based </a:t>
            </a:r>
            <a:r>
              <a:rPr lang="en-US" sz="2800" b="0" dirty="0" smtClean="0">
                <a:solidFill>
                  <a:schemeClr val="tx1"/>
                </a:solidFill>
              </a:rPr>
              <a:t>Learning</a:t>
            </a:r>
            <a:endParaRPr lang="en-US" sz="2800" b="0" dirty="0"/>
          </a:p>
        </p:txBody>
      </p:sp>
      <p:sp>
        <p:nvSpPr>
          <p:cNvPr id="13" name="Content Placeholder 5"/>
          <p:cNvSpPr txBox="1">
            <a:spLocks/>
          </p:cNvSpPr>
          <p:nvPr/>
        </p:nvSpPr>
        <p:spPr bwMode="auto">
          <a:xfrm>
            <a:off x="2743200" y="4532739"/>
            <a:ext cx="3657600" cy="164592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ea typeface="+mn-ea"/>
                <a:cs typeface="Arial" charset="0"/>
              </a:rPr>
              <a:t>Karl A. Smith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ea typeface="+mn-ea"/>
                <a:cs typeface="Arial" pitchFamily="34" charset="0"/>
              </a:rPr>
              <a:t>STEM Education Center / Civil Engineering – University of Minnesota &amp;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ea typeface="+mn-ea"/>
                <a:cs typeface="Arial" pitchFamily="34" charset="0"/>
              </a:rPr>
              <a:t>Engineering Education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ea typeface="+mn-ea"/>
                <a:cs typeface="Arial" pitchFamily="34" charset="0"/>
              </a:rPr>
              <a:t>– Purdue University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sng" strike="noStrike" kern="0" cap="none" spc="0" normalizeH="0" baseline="0" noProof="0" dirty="0" smtClean="0">
                <a:ln>
                  <a:noFill/>
                </a:ln>
                <a:solidFill>
                  <a:schemeClr val="accent1">
                    <a:lumMod val="75000"/>
                  </a:schemeClr>
                </a:solidFill>
                <a:effectLst/>
                <a:uLnTx/>
                <a:uFillTx/>
                <a:ea typeface="+mn-ea"/>
                <a:cs typeface="Arial" pitchFamily="34" charset="0"/>
              </a:rPr>
              <a:t>ksmith@umn.edu</a:t>
            </a:r>
            <a:r>
              <a:rPr kumimoji="0" lang="en-US" sz="1600" b="0" i="0" u="none" strike="noStrike" kern="0" cap="none" spc="0" normalizeH="0" baseline="0" noProof="0" dirty="0" smtClean="0">
                <a:ln>
                  <a:noFill/>
                </a:ln>
                <a:solidFill>
                  <a:srgbClr val="000000"/>
                </a:solidFill>
                <a:effectLst/>
                <a:uLnTx/>
                <a:uFillTx/>
                <a:ea typeface="+mn-ea"/>
                <a:cs typeface="Arial" pitchFamily="34" charset="0"/>
              </a:rPr>
              <a:t> </a:t>
            </a:r>
            <a:r>
              <a:rPr kumimoji="0" lang="en-US" sz="1400" b="0" i="0" u="none" strike="noStrike" kern="0" cap="none" spc="0" normalizeH="0" baseline="0" noProof="0" dirty="0" smtClean="0">
                <a:ln>
                  <a:noFill/>
                </a:ln>
                <a:solidFill>
                  <a:srgbClr val="000000"/>
                </a:solidFill>
                <a:effectLst/>
                <a:uLnTx/>
                <a:uFillTx/>
                <a:ea typeface="+mn-ea"/>
                <a:cs typeface="Arial" pitchFamily="34" charset="0"/>
              </a:rPr>
              <a:t> </a:t>
            </a:r>
            <a:r>
              <a:rPr kumimoji="0" lang="en-US" sz="1200" b="0" i="0" u="sng" strike="noStrike" kern="0" cap="none" spc="0" normalizeH="0" baseline="0" noProof="0" dirty="0" smtClean="0">
                <a:ln>
                  <a:noFill/>
                </a:ln>
                <a:solidFill>
                  <a:schemeClr val="accent1">
                    <a:lumMod val="75000"/>
                  </a:schemeClr>
                </a:solidFill>
                <a:effectLst/>
                <a:uLnTx/>
                <a:uFillTx/>
                <a:ea typeface="+mn-ea"/>
                <a:cs typeface="Arial" pitchFamily="34" charset="0"/>
              </a:rPr>
              <a:t>http://personal.cege.umn.edu/~smith/links.htm </a:t>
            </a:r>
            <a:endParaRPr kumimoji="0" lang="en-US" sz="1400" b="0" i="0" u="sng" strike="noStrike" kern="0" cap="none" spc="0" normalizeH="0" baseline="0" noProof="0" dirty="0" smtClean="0">
              <a:ln>
                <a:noFill/>
              </a:ln>
              <a:solidFill>
                <a:schemeClr val="accent1">
                  <a:lumMod val="75000"/>
                </a:schemeClr>
              </a:solidFill>
              <a:effectLst/>
              <a:uLnTx/>
              <a:uFillTx/>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ea typeface="+mn-ea"/>
            </a:endParaRPr>
          </a:p>
        </p:txBody>
      </p:sp>
      <p:pic>
        <p:nvPicPr>
          <p:cNvPr id="18" name="Picture 17" descr="Karl Smith"/>
          <p:cNvPicPr>
            <a:picLocks noChangeAspect="1"/>
          </p:cNvPicPr>
          <p:nvPr/>
        </p:nvPicPr>
        <p:blipFill rotWithShape="1">
          <a:blip r:embed="rId2">
            <a:extLst>
              <a:ext uri="{28A0092B-C50C-407E-A947-70E740481C1C}">
                <a14:useLocalDpi xmlns:a14="http://schemas.microsoft.com/office/drawing/2010/main" val="0"/>
              </a:ext>
            </a:extLst>
          </a:blip>
          <a:srcRect b="7863"/>
          <a:stretch/>
        </p:blipFill>
        <p:spPr bwMode="auto">
          <a:xfrm>
            <a:off x="3993919" y="2628219"/>
            <a:ext cx="1371600" cy="1787867"/>
          </a:xfrm>
          <a:prstGeom prst="rect">
            <a:avLst/>
          </a:prstGeom>
          <a:noFill/>
          <a:ln>
            <a:noFill/>
          </a:ln>
        </p:spPr>
      </p:pic>
      <p:sp>
        <p:nvSpPr>
          <p:cNvPr id="2" name="TextBox 1"/>
          <p:cNvSpPr txBox="1"/>
          <p:nvPr/>
        </p:nvSpPr>
        <p:spPr>
          <a:xfrm>
            <a:off x="0" y="6297628"/>
            <a:ext cx="9144000" cy="584775"/>
          </a:xfrm>
          <a:prstGeom prst="rect">
            <a:avLst/>
          </a:prstGeom>
          <a:noFill/>
        </p:spPr>
        <p:txBody>
          <a:bodyPr wrap="square" rtlCol="0">
            <a:spAutoFit/>
          </a:bodyPr>
          <a:lstStyle/>
          <a:p>
            <a:pPr algn="ctr"/>
            <a:r>
              <a:rPr lang="en-US" sz="3200" b="1" dirty="0" smtClean="0">
                <a:solidFill>
                  <a:schemeClr val="bg1"/>
                </a:solidFill>
              </a:rPr>
              <a:t>THANK YOU!</a:t>
            </a:r>
            <a:endParaRPr lang="en-US" sz="3200" b="1" dirty="0">
              <a:solidFill>
                <a:schemeClr val="bg1"/>
              </a:solidFill>
            </a:endParaRPr>
          </a:p>
        </p:txBody>
      </p:sp>
    </p:spTree>
    <p:extLst>
      <p:ext uri="{BB962C8B-B14F-4D97-AF65-F5344CB8AC3E}">
        <p14:creationId xmlns:p14="http://schemas.microsoft.com/office/powerpoint/2010/main" val="3761409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Text Box 2"/>
          <p:cNvSpPr txBox="1">
            <a:spLocks noChangeArrowheads="1"/>
          </p:cNvSpPr>
          <p:nvPr/>
        </p:nvSpPr>
        <p:spPr bwMode="auto">
          <a:xfrm>
            <a:off x="2819400" y="5257800"/>
            <a:ext cx="4098173" cy="923330"/>
          </a:xfrm>
          <a:prstGeom prst="rect">
            <a:avLst/>
          </a:prstGeom>
          <a:noFill/>
          <a:ln w="9525">
            <a:noFill/>
            <a:miter lim="800000"/>
            <a:headEnd/>
            <a:tailEnd/>
          </a:ln>
          <a:effectLst/>
        </p:spPr>
        <p:txBody>
          <a:bodyPr wrap="none">
            <a:spAutoFit/>
          </a:bodyPr>
          <a:lstStyle/>
          <a:p>
            <a:r>
              <a:rPr lang="en-US" dirty="0">
                <a:solidFill>
                  <a:srgbClr val="000000"/>
                </a:solidFill>
              </a:rPr>
              <a:t>Q4 – Pace: Too slow 1 . . . . 5 Too fast </a:t>
            </a:r>
            <a:r>
              <a:rPr lang="en-US" dirty="0" smtClean="0">
                <a:solidFill>
                  <a:srgbClr val="000000"/>
                </a:solidFill>
              </a:rPr>
              <a:t>(3.3)</a:t>
            </a:r>
            <a:endParaRPr lang="en-US" dirty="0">
              <a:solidFill>
                <a:srgbClr val="000000"/>
              </a:solidFill>
            </a:endParaRPr>
          </a:p>
          <a:p>
            <a:r>
              <a:rPr lang="en-US" dirty="0">
                <a:solidFill>
                  <a:srgbClr val="000000"/>
                </a:solidFill>
              </a:rPr>
              <a:t>Q5 – Relevance: Little 1 . . . 5 Lots </a:t>
            </a:r>
            <a:r>
              <a:rPr lang="en-US" dirty="0" smtClean="0">
                <a:solidFill>
                  <a:srgbClr val="000000"/>
                </a:solidFill>
              </a:rPr>
              <a:t>(4.6)</a:t>
            </a:r>
            <a:endParaRPr lang="en-US" dirty="0">
              <a:solidFill>
                <a:srgbClr val="000000"/>
              </a:solidFill>
            </a:endParaRPr>
          </a:p>
          <a:p>
            <a:r>
              <a:rPr lang="en-US" dirty="0">
                <a:solidFill>
                  <a:srgbClr val="000000"/>
                </a:solidFill>
              </a:rPr>
              <a:t>Q6 – Format: Ugh 1 . . . 5 Ah </a:t>
            </a:r>
            <a:r>
              <a:rPr lang="en-US" dirty="0" smtClean="0">
                <a:solidFill>
                  <a:srgbClr val="000000"/>
                </a:solidFill>
              </a:rPr>
              <a:t>(4.5)</a:t>
            </a:r>
            <a:endParaRPr lang="en-US" dirty="0">
              <a:solidFill>
                <a:srgbClr val="000000"/>
              </a:solidFill>
            </a:endParaRPr>
          </a:p>
        </p:txBody>
      </p:sp>
      <p:graphicFrame>
        <p:nvGraphicFramePr>
          <p:cNvPr id="7" name="Object 3"/>
          <p:cNvGraphicFramePr>
            <a:graphicFrameLocks noChangeAspect="1"/>
          </p:cNvGraphicFramePr>
          <p:nvPr>
            <p:extLst>
              <p:ext uri="{D42A27DB-BD31-4B8C-83A1-F6EECF244321}">
                <p14:modId xmlns:p14="http://schemas.microsoft.com/office/powerpoint/2010/main" val="3613987559"/>
              </p:ext>
            </p:extLst>
          </p:nvPr>
        </p:nvGraphicFramePr>
        <p:xfrm>
          <a:off x="762000" y="1255713"/>
          <a:ext cx="7629525" cy="4002087"/>
        </p:xfrm>
        <a:graphic>
          <a:graphicData uri="http://schemas.openxmlformats.org/drawingml/2006/chart">
            <c:chart xmlns:c="http://schemas.openxmlformats.org/drawingml/2006/chart" xmlns:r="http://schemas.openxmlformats.org/officeDocument/2006/relationships" r:id="rId4"/>
          </a:graphicData>
        </a:graphic>
      </p:graphicFrame>
      <p:sp>
        <p:nvSpPr>
          <p:cNvPr id="3" name="Title 2"/>
          <p:cNvSpPr>
            <a:spLocks noGrp="1"/>
          </p:cNvSpPr>
          <p:nvPr>
            <p:ph type="title"/>
          </p:nvPr>
        </p:nvSpPr>
        <p:spPr/>
        <p:txBody>
          <a:bodyPr>
            <a:normAutofit fontScale="90000"/>
          </a:bodyPr>
          <a:lstStyle/>
          <a:p>
            <a:r>
              <a:rPr lang="en-US" dirty="0" smtClean="0"/>
              <a:t>UIAPR Bayamon - Workshop (3-20-15)</a:t>
            </a:r>
            <a:endParaRPr lang="en-US" dirty="0"/>
          </a:p>
        </p:txBody>
      </p:sp>
      <p:sp>
        <p:nvSpPr>
          <p:cNvPr id="9" name="Slide Number Placeholder 8"/>
          <p:cNvSpPr>
            <a:spLocks noGrp="1"/>
          </p:cNvSpPr>
          <p:nvPr>
            <p:ph type="sldNum" sz="quarter" idx="4"/>
          </p:nvPr>
        </p:nvSpPr>
        <p:spPr/>
        <p:txBody>
          <a:bodyPr/>
          <a:lstStyle/>
          <a:p>
            <a:pPr>
              <a:defRPr/>
            </a:pPr>
            <a:fld id="{7EFF6740-B92C-453A-A07A-EE6936DE5F7C}" type="slidenum">
              <a:rPr lang="en-US" smtClean="0"/>
              <a:pPr>
                <a:defRPr/>
              </a:pPr>
              <a:t>92</a:t>
            </a:fld>
            <a:endParaRPr lang="en-US"/>
          </a:p>
        </p:txBody>
      </p:sp>
    </p:spTree>
    <p:custDataLst>
      <p:tags r:id="rId1"/>
    </p:custDataLst>
    <p:extLst>
      <p:ext uri="{BB962C8B-B14F-4D97-AF65-F5344CB8AC3E}">
        <p14:creationId xmlns:p14="http://schemas.microsoft.com/office/powerpoint/2010/main" val="3927821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SLIDEGUID" val="66810C707F724EBEA5306C719133B7F7"/>
  <p:tag name="SLIDEID" val="66810C707F724EBEA5306C719133B7F7"/>
  <p:tag name="SLIDEORDER" val="1"/>
  <p:tag name="SLIDETYPE" val="Q"/>
  <p:tag name="DEMOGRAPHIC" val="False"/>
  <p:tag name="TEAMASSIGN" val="False"/>
  <p:tag name="SPEEDSCORING" val="False"/>
  <p:tag name="CORRECTPOINTVALUE" val="1"/>
  <p:tag name="INCORRECTPOINTVALUE" val="0"/>
  <p:tag name="ZEROBASED" val="False"/>
  <p:tag name="NUMRESPONSES" val="1"/>
  <p:tag name="AUTOADVANCE" val="False"/>
  <p:tag name="DELIMITERS" val="3.1"/>
  <p:tag name="VALUEFORMAT" val="0%"/>
  <p:tag name="QUESTIONALIAS" val="Optimal Group Size?"/>
  <p:tag name="ANSWERSALIAS" val="2|smicln|3|smicln|4|smicln|5|smicln|6"/>
  <p:tag name="TOTALRESPONSES" val="26"/>
  <p:tag name="RESPONSECOUNT" val="26"/>
  <p:tag name="SLICED" val="False"/>
  <p:tag name="RESPONSES" val="3;3;3;4;3;-;5;3;2;4;3;4;3;2;2;-;2;3;4;3;5;4;2;3;-;3;4;3;3;"/>
  <p:tag name="CHARTSTRINGSTD" val="0 5 13 6 2"/>
  <p:tag name="CHARTSTRINGREV" val="2 6 13 5 0"/>
  <p:tag name="CHARTSTRINGSTDPER" val="0 0.192307692307692 0.5 0.230769230769231 0.0769230769230769"/>
  <p:tag name="CHARTSTRINGREVPER" val="0.0769230769230769 0.230769230769231 0.5 0.192307692307692 0"/>
  <p:tag name="RESPONSESGATHERED" val="False"/>
  <p:tag name="ANONYMOUSTEMP" val="False"/>
  <p:tag name="VALUES" val="No Value|smicln|No Value|smicln|No Value|smicln|No Value|smicln|No Value"/>
</p:tagLst>
</file>

<file path=ppt/tags/tag25.xml><?xml version="1.0" encoding="utf-8"?>
<p:tagLst xmlns:a="http://schemas.openxmlformats.org/drawingml/2006/main" xmlns:r="http://schemas.openxmlformats.org/officeDocument/2006/relationships" xmlns:p="http://schemas.openxmlformats.org/presentationml/2006/main">
  <p:tag name="ANSWERBULLETS" val="3"/>
  <p:tag name="OLDNUMANSWERS" val="5"/>
  <p:tag name="TEXTLENGTH" val="9"/>
  <p:tag name="FONTSIZE" val="32"/>
  <p:tag name="BULLETTYPE" val="ppBulletArabicPeriod"/>
  <p:tag name="ANSWERTEXT" val="2&#10;3&#10;4&#10;5&#10;6"/>
</p:tagLst>
</file>

<file path=ppt/tags/tag26.xml><?xml version="1.0" encoding="utf-8"?>
<p:tagLst xmlns:a="http://schemas.openxmlformats.org/drawingml/2006/main" xmlns:r="http://schemas.openxmlformats.org/officeDocument/2006/relationships" xmlns:p="http://schemas.openxmlformats.org/presentationml/2006/main">
  <p:tag name="CHARTTYPE" val="0"/>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SLIDEGUID" val="4A8071FCF8534D569EAF0C8AF5A7029D"/>
  <p:tag name="SLIDEID" val="4A8071FCF8534D569EAF0C8AF5A7029D"/>
  <p:tag name="SLIDEORDER" val="1"/>
  <p:tag name="SLIDETYPE" val="Q"/>
  <p:tag name="DEMOGRAPHIC" val="False"/>
  <p:tag name="TEAMASSIGN" val="False"/>
  <p:tag name="SPEEDSCORING" val="False"/>
  <p:tag name="CORRECTPOINTVALUE" val="1"/>
  <p:tag name="INCORRECTPOINTVALUE" val="0"/>
  <p:tag name="ZEROBASED" val="False"/>
  <p:tag name="NUMRESPONSES" val="1"/>
  <p:tag name="AUTOADVANCE" val="False"/>
  <p:tag name="DELIMITERS" val="3.1"/>
  <p:tag name="VALUEFORMAT" val="0%"/>
  <p:tag name="QUESTIONALIAS" val="Group Selection?"/>
  <p:tag name="ANSWERSALIAS" val="Self selection|smicln|Random selection|smicln|Stratified random|smicln|Instructor assign|smicln|Other"/>
  <p:tag name="TOTALRESPONSES" val="29"/>
  <p:tag name="RESPONSECOUNT" val="29"/>
  <p:tag name="SLICED" val="False"/>
  <p:tag name="RESPONSES" val="1;4;1;1;1;2;1;3;1;3;1;1;3;1;3;-;1;3;2;2;1;1;3;1;1;2;3;1;2;1;"/>
  <p:tag name="CHARTSTRINGSTD" val="16 5 7 1 0"/>
  <p:tag name="CHARTSTRINGREV" val="0 1 7 5 16"/>
  <p:tag name="CHARTSTRINGSTDPER" val="0.551724137931034 0.172413793103448 0.241379310344828 0.0344827586206897 0"/>
  <p:tag name="CHARTSTRINGREVPER" val="0 0.0344827586206897 0.241379310344828 0.172413793103448 0.551724137931034"/>
  <p:tag name="RESPONSESGATHERED" val="False"/>
  <p:tag name="ANONYMOUSTEMP" val="False"/>
  <p:tag name="VALUES" val="No Value|smicln|No Value|smicln|No Value|smicln|No Value|smicln|No Value"/>
</p:tagLst>
</file>

<file path=ppt/tags/tag29.xml><?xml version="1.0" encoding="utf-8"?>
<p:tagLst xmlns:a="http://schemas.openxmlformats.org/drawingml/2006/main" xmlns:r="http://schemas.openxmlformats.org/officeDocument/2006/relationships" xmlns:p="http://schemas.openxmlformats.org/presentationml/2006/main">
  <p:tag name="ANSWERBULLETS" val="3"/>
  <p:tag name="OLDNUMANSWERS" val="5"/>
  <p:tag name="TEXTLENGTH" val="73"/>
  <p:tag name="FONTSIZE" val="28"/>
  <p:tag name="BULLETTYPE" val="ppBulletArabicPeriod"/>
  <p:tag name="ANSWERTEXT" val="Self selection&#10;Random selection&#10;Stratified random&#10;Instructor assign&#10;Other"/>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Retrospect">
  <a:themeElements>
    <a:clrScheme name="Custom 1">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DD8047"/>
      </a:hlink>
      <a:folHlink>
        <a:srgbClr val="DD8047"/>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_Retrospect">
  <a:themeElements>
    <a:clrScheme name="Custom 1">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DD8047"/>
      </a:hlink>
      <a:folHlink>
        <a:srgbClr val="DD8047"/>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2_Retrospect">
  <a:themeElements>
    <a:clrScheme name="Custom 1">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DD8047"/>
      </a:hlink>
      <a:folHlink>
        <a:srgbClr val="DD8047"/>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3_Retrospect">
  <a:themeElements>
    <a:clrScheme name="Custom 1">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DD8047"/>
      </a:hlink>
      <a:folHlink>
        <a:srgbClr val="DD8047"/>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Retrospect">
  <a:themeElements>
    <a:clrScheme name="Custom 1">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DD8047"/>
      </a:hlink>
      <a:folHlink>
        <a:srgbClr val="DD8047"/>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18776</TotalTime>
  <Words>4603</Words>
  <Application>Microsoft Office PowerPoint</Application>
  <PresentationFormat>On-screen Show (4:3)</PresentationFormat>
  <Paragraphs>760</Paragraphs>
  <Slides>92</Slides>
  <Notes>82</Notes>
  <HiddenSlides>14</HiddenSlides>
  <MMClips>0</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2</vt:i4>
      </vt:variant>
      <vt:variant>
        <vt:lpstr>Slide Titles</vt:lpstr>
      </vt:variant>
      <vt:variant>
        <vt:i4>92</vt:i4>
      </vt:variant>
    </vt:vector>
  </HeadingPairs>
  <TitlesOfParts>
    <vt:vector size="109" baseType="lpstr">
      <vt:lpstr>Arial</vt:lpstr>
      <vt:lpstr>Calibri</vt:lpstr>
      <vt:lpstr>Calibri Light</vt:lpstr>
      <vt:lpstr>Staccato222 BT</vt:lpstr>
      <vt:lpstr>Tahoma</vt:lpstr>
      <vt:lpstr>Times New Roman</vt:lpstr>
      <vt:lpstr>Wingdings</vt:lpstr>
      <vt:lpstr>WP TypographicSymbols</vt:lpstr>
      <vt:lpstr>ヒラギノ角ゴ Pro W3</vt:lpstr>
      <vt:lpstr>Retrospect</vt:lpstr>
      <vt:lpstr>1_Retrospect</vt:lpstr>
      <vt:lpstr>2_Retrospect</vt:lpstr>
      <vt:lpstr>3_Retrospect</vt:lpstr>
      <vt:lpstr>Custom Design</vt:lpstr>
      <vt:lpstr>4_Retrospect</vt:lpstr>
      <vt:lpstr>Image</vt:lpstr>
      <vt:lpstr>Document</vt:lpstr>
      <vt:lpstr>Design and Implementation of Pedagogies of Engagement  Cooperative Learning and Problem-Based Learning</vt:lpstr>
      <vt:lpstr>Session Layout</vt:lpstr>
      <vt:lpstr>Overall Goal</vt:lpstr>
      <vt:lpstr>Workshop Objectives</vt:lpstr>
      <vt:lpstr>Reflection and Dialogue</vt:lpstr>
      <vt:lpstr>Seven Principles for Good Practice in Undergraduate Education</vt:lpstr>
      <vt:lpstr>Discipline-Based Education Research (DBER) Report</vt:lpstr>
      <vt:lpstr>Engaged Pedagogies = Reduced Failure Rates</vt:lpstr>
      <vt:lpstr>Karl’s Rationale</vt:lpstr>
      <vt:lpstr>PowerPoint Presentation</vt:lpstr>
      <vt:lpstr>Engineering Education</vt:lpstr>
      <vt:lpstr>University of Minnesota College of Education Social, Psychological and Philosophical Foundations of Education</vt:lpstr>
      <vt:lpstr>PowerPoint Presentation</vt:lpstr>
      <vt:lpstr>Cooperative Learning</vt:lpstr>
      <vt:lpstr>Cooperative Learning Introduced to Engineering – 1981</vt:lpstr>
      <vt:lpstr>PowerPoint Presentation</vt:lpstr>
      <vt:lpstr>PowerPoint Presentation</vt:lpstr>
      <vt:lpstr>PowerPoint Presentation</vt:lpstr>
      <vt:lpstr>Pedagogies of Engagement</vt:lpstr>
      <vt:lpstr>Reflection and Dialogue</vt:lpstr>
      <vt:lpstr>PowerPoint Presentation</vt:lpstr>
      <vt:lpstr>What is your experience with course (re)design?</vt:lpstr>
      <vt:lpstr>What do you already know about course design?</vt:lpstr>
      <vt:lpstr>Course Design Foundations</vt:lpstr>
      <vt:lpstr>The Big Picture (Good Learning Theory and Good Instructional Practice)</vt:lpstr>
      <vt:lpstr>PowerPoint Presentation</vt:lpstr>
      <vt:lpstr>How People Learn</vt:lpstr>
      <vt:lpstr>Understanding by Design Process</vt:lpstr>
      <vt:lpstr>Understanding by Design Process</vt:lpstr>
      <vt:lpstr>Concept: Curricular Priorities </vt:lpstr>
      <vt:lpstr>Identifying Big Ideas - Exercise</vt:lpstr>
      <vt:lpstr>Active Learning: Cooperation in the College Classroom</vt:lpstr>
      <vt:lpstr>Book Ends on a Class Session</vt:lpstr>
      <vt:lpstr>Book Ends on a Class Session</vt:lpstr>
      <vt:lpstr>PowerPoint Presentation</vt:lpstr>
      <vt:lpstr>Informal CL (Book Ends on a Class Session) with Concept Tests</vt:lpstr>
      <vt:lpstr>Conceptual Understanding</vt:lpstr>
      <vt:lpstr>Physics (Mechanics) Concepts: The Force Concept Inventory (FCI)</vt:lpstr>
      <vt:lpstr>Informal Cooperative Learning Groups</vt:lpstr>
      <vt:lpstr>PowerPoint Presentation</vt:lpstr>
      <vt:lpstr>PowerPoint Presentation</vt:lpstr>
      <vt:lpstr>Session Summary (Minute Paper)</vt:lpstr>
      <vt:lpstr>Active Learning: Cooperation in the College Classroom</vt:lpstr>
      <vt:lpstr>Structuring Teamwork in the Classroom</vt:lpstr>
      <vt:lpstr>PowerPoint Presentation</vt:lpstr>
      <vt:lpstr>Reflection and Dialogue</vt:lpstr>
      <vt:lpstr>Characteristics of High Performing Teams</vt:lpstr>
      <vt:lpstr>PowerPoint Presentation</vt:lpstr>
      <vt:lpstr>Six Basic Principles of Team Discipline</vt:lpstr>
      <vt:lpstr>Hackman – Leading Teams</vt:lpstr>
      <vt:lpstr>Real Team</vt:lpstr>
      <vt:lpstr>Compelling Direction</vt:lpstr>
      <vt:lpstr>Enabling Structure</vt:lpstr>
      <vt:lpstr>Edmondson - Teaming</vt:lpstr>
      <vt:lpstr>PowerPoint Presentation</vt:lpstr>
      <vt:lpstr>PowerPoint Presentation</vt:lpstr>
      <vt:lpstr>PowerPoint Presentation</vt:lpstr>
      <vt:lpstr>PowerPoint Presentation</vt:lpstr>
      <vt:lpstr>Instructor’s Role in Formal Cooperative Learning</vt:lpstr>
      <vt:lpstr>Concept: Curricular Priorities </vt:lpstr>
      <vt:lpstr>Understanding by Design Process</vt:lpstr>
      <vt:lpstr>Decisions, Decisions…</vt:lpstr>
      <vt:lpstr>Optimal Group Size?</vt:lpstr>
      <vt:lpstr>Formal Cooperative Learning Task Groups</vt:lpstr>
      <vt:lpstr>Group Selection?</vt:lpstr>
      <vt:lpstr>Assigning Roles</vt:lpstr>
      <vt:lpstr>Group Processing Plus/Delta Format  </vt:lpstr>
      <vt:lpstr>Formal Cooperative Learning – Types of Tasks</vt:lpstr>
      <vt:lpstr>Challenge-Based Learning</vt:lpstr>
      <vt:lpstr>Challenge-Based Learning</vt:lpstr>
      <vt:lpstr>Cooperative Problem-Based Learning Format</vt:lpstr>
      <vt:lpstr>Cooperative Problem-based Learning</vt:lpstr>
      <vt:lpstr>PowerPoint Presentation</vt:lpstr>
      <vt:lpstr>PowerPoint Presentation</vt:lpstr>
      <vt:lpstr>PowerPoint Presentation</vt:lpstr>
      <vt:lpstr>PowerPoint Presentation</vt:lpstr>
      <vt:lpstr>Inside an Active Learning Classroom</vt:lpstr>
      <vt:lpstr>PowerPoint Presentation</vt:lpstr>
      <vt:lpstr>Teamwork Skills</vt:lpstr>
      <vt:lpstr>PowerPoint Presentation</vt:lpstr>
      <vt:lpstr>Team Charter</vt:lpstr>
      <vt:lpstr>PowerPoint Presentation</vt:lpstr>
      <vt:lpstr>Team Charter Examples &amp; Research</vt:lpstr>
      <vt:lpstr>PowerPoint Presentation</vt:lpstr>
      <vt:lpstr>PowerPoint Presentation</vt:lpstr>
      <vt:lpstr>PowerPoint Presentation</vt:lpstr>
      <vt:lpstr>PowerPoint Presentation</vt:lpstr>
      <vt:lpstr>Designing and Implementing Cooperative Learning</vt:lpstr>
      <vt:lpstr>PowerPoint Presentation</vt:lpstr>
      <vt:lpstr>PowerPoint Presentation</vt:lpstr>
      <vt:lpstr>Design and Implementation of Pedagogies of Engagement  Cooperative Learning and Problem-Based Learning</vt:lpstr>
      <vt:lpstr>UIAPR Bayamon - Workshop (3-20-15)</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 Elements of Effective Teaching</dc:title>
  <dc:creator>Karl Smith</dc:creator>
  <cp:lastModifiedBy>Karl Smith</cp:lastModifiedBy>
  <cp:revision>134</cp:revision>
  <cp:lastPrinted>2015-03-04T03:36:54Z</cp:lastPrinted>
  <dcterms:created xsi:type="dcterms:W3CDTF">2010-10-23T17:38:44Z</dcterms:created>
  <dcterms:modified xsi:type="dcterms:W3CDTF">2015-11-13T20:50:28Z</dcterms:modified>
</cp:coreProperties>
</file>