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 id="2147483698" r:id="rId5"/>
    <p:sldMasterId id="2147483717" r:id="rId6"/>
  </p:sldMasterIdLst>
  <p:notesMasterIdLst>
    <p:notesMasterId r:id="rId41"/>
  </p:notesMasterIdLst>
  <p:handoutMasterIdLst>
    <p:handoutMasterId r:id="rId42"/>
  </p:handoutMasterIdLst>
  <p:sldIdLst>
    <p:sldId id="259" r:id="rId7"/>
    <p:sldId id="266" r:id="rId8"/>
    <p:sldId id="264" r:id="rId9"/>
    <p:sldId id="281" r:id="rId10"/>
    <p:sldId id="282" r:id="rId11"/>
    <p:sldId id="283" r:id="rId12"/>
    <p:sldId id="284" r:id="rId13"/>
    <p:sldId id="267" r:id="rId14"/>
    <p:sldId id="265" r:id="rId15"/>
    <p:sldId id="263" r:id="rId16"/>
    <p:sldId id="256" r:id="rId17"/>
    <p:sldId id="257" r:id="rId18"/>
    <p:sldId id="261" r:id="rId19"/>
    <p:sldId id="290" r:id="rId20"/>
    <p:sldId id="289" r:id="rId21"/>
    <p:sldId id="268" r:id="rId22"/>
    <p:sldId id="269" r:id="rId23"/>
    <p:sldId id="276" r:id="rId24"/>
    <p:sldId id="285" r:id="rId25"/>
    <p:sldId id="277" r:id="rId26"/>
    <p:sldId id="272" r:id="rId27"/>
    <p:sldId id="273" r:id="rId28"/>
    <p:sldId id="274" r:id="rId29"/>
    <p:sldId id="275" r:id="rId30"/>
    <p:sldId id="291" r:id="rId31"/>
    <p:sldId id="292" r:id="rId32"/>
    <p:sldId id="278" r:id="rId33"/>
    <p:sldId id="279" r:id="rId34"/>
    <p:sldId id="280" r:id="rId35"/>
    <p:sldId id="286" r:id="rId36"/>
    <p:sldId id="293" r:id="rId37"/>
    <p:sldId id="271" r:id="rId38"/>
    <p:sldId id="287" r:id="rId39"/>
    <p:sldId id="28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7" d="100"/>
          <a:sy n="127" d="100"/>
        </p:scale>
        <p:origin x="-32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2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6E9771-23EC-4B53-900C-2CCCBD869B92}" type="datetimeFigureOut">
              <a:rPr lang="en-US" smtClean="0"/>
              <a:t>10/23/2010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AA2294-AE1D-4A9C-81AE-6BA7BB56E696}"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E91DD3-4999-4708-8919-F0262AE04323}" type="datetimeFigureOut">
              <a:rPr lang="en-US" smtClean="0"/>
              <a:t>10/23/2010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4D65F0-E62D-400A-8B21-2C194ADE551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1FAC564-8FF3-40DD-94F7-85EF1EDBEBF5}" type="slidenum">
              <a:rPr lang="en-US">
                <a:solidFill>
                  <a:prstClr val="black"/>
                </a:solidFill>
              </a:rPr>
              <a:pPr/>
              <a:t>1</a:t>
            </a:fld>
            <a:endParaRPr lang="en-US">
              <a:solidFill>
                <a:prstClr val="black"/>
              </a:solidFill>
            </a:endParaRPr>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8" name="Rectangle 2"/>
          <p:cNvSpPr>
            <a:spLocks noChangeArrowheads="1"/>
          </p:cNvSpPr>
          <p:nvPr/>
        </p:nvSpPr>
        <p:spPr bwMode="auto">
          <a:xfrm>
            <a:off x="914400" y="4343400"/>
            <a:ext cx="5029200" cy="4114800"/>
          </a:xfrm>
          <a:prstGeom prst="rect">
            <a:avLst/>
          </a:prstGeom>
          <a:noFill/>
          <a:ln w="9525">
            <a:noFill/>
            <a:miter lim="800000"/>
            <a:headEnd/>
            <a:tailEnd/>
          </a:ln>
          <a:effectLst/>
        </p:spPr>
        <p:txBody>
          <a:bodyPr wrap="none" lIns="0" tIns="0" rIns="0" bIns="0"/>
          <a:lstStyle/>
          <a:p>
            <a:r>
              <a:rPr lang="en-US" sz="1200">
                <a:solidFill>
                  <a:srgbClr val="000000"/>
                </a:solidFill>
              </a:rPr>
              <a:t>8:30-9:30?Take copies of Active Lrn, HTMI, New Paradigms,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4D65F0-E62D-400A-8B21-2C194ADE5513}"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914400" y="4343400"/>
            <a:ext cx="5029200" cy="4114800"/>
          </a:xfrm>
          <a:prstGeom prst="rect">
            <a:avLst/>
          </a:prstGeom>
          <a:noFill/>
          <a:ln w="9525">
            <a:noFill/>
            <a:miter lim="800000"/>
            <a:headEnd/>
            <a:tailEnd/>
          </a:ln>
          <a:effectLst/>
        </p:spPr>
        <p:txBody>
          <a:bodyPr wrap="none" lIns="0" tIns="0" rIns="0" bIns="0"/>
          <a:lstStyle/>
          <a:p>
            <a:pPr eaLnBrk="0" fontAlgn="base" hangingPunct="0">
              <a:spcBef>
                <a:spcPct val="0"/>
              </a:spcBef>
              <a:spcAft>
                <a:spcPct val="0"/>
              </a:spcAft>
            </a:pPr>
            <a:r>
              <a:rPr lang="en-US" sz="1200">
                <a:solidFill>
                  <a:srgbClr val="000000"/>
                </a:solidFill>
                <a:latin typeface="Arial" pitchFamily="34" charset="0"/>
              </a:rPr>
              <a:t>8:30-9:30?Take copies of Active Lrn, HTMI, New Paradigms,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4D65F0-E62D-400A-8B21-2C194ADE5513}"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47D198B7-3157-42BE-96C6-2E3A3A93D078}" type="slidenum">
              <a:rPr lang="en-US">
                <a:solidFill>
                  <a:prstClr val="black"/>
                </a:solidFill>
              </a:rPr>
              <a:pPr/>
              <a:t>14</a:t>
            </a:fld>
            <a:endParaRPr lang="en-US">
              <a:solidFill>
                <a:prstClr val="black"/>
              </a:solidFill>
            </a:endParaRPr>
          </a:p>
        </p:txBody>
      </p:sp>
      <p:sp>
        <p:nvSpPr>
          <p:cNvPr id="90115" name="Rectangle 2"/>
          <p:cNvSpPr>
            <a:spLocks noRot="1" noChangeArrowheads="1" noTextEdit="1"/>
          </p:cNvSpPr>
          <p:nvPr>
            <p:ph type="sldImg"/>
          </p:nvPr>
        </p:nvSpPr>
        <p:spPr>
          <a:xfrm>
            <a:off x="1144588" y="684213"/>
            <a:ext cx="4572000" cy="3429000"/>
          </a:xfrm>
          <a:ln/>
        </p:spPr>
      </p:sp>
      <p:sp>
        <p:nvSpPr>
          <p:cNvPr id="90116" name="Rectangle 3"/>
          <p:cNvSpPr>
            <a:spLocks noGrp="1" noChangeArrowheads="1"/>
          </p:cNvSpPr>
          <p:nvPr>
            <p:ph type="body" idx="1"/>
          </p:nvPr>
        </p:nvSpPr>
        <p:spPr>
          <a:xfrm>
            <a:off x="685800" y="4343713"/>
            <a:ext cx="5486400" cy="4115425"/>
          </a:xfrm>
          <a:noFill/>
          <a:ln/>
        </p:spPr>
        <p:txBody>
          <a:bodyPr lIns="91381" tIns="45690" rIns="91381" bIns="45690"/>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CB00BF36-9A27-4BCB-B123-25DA78729C77}" type="slidenum">
              <a:rPr lang="en-US"/>
              <a:pPr/>
              <a:t>15</a:t>
            </a:fld>
            <a:endParaRPr lang="en-US"/>
          </a:p>
        </p:txBody>
      </p:sp>
      <p:sp>
        <p:nvSpPr>
          <p:cNvPr id="129027" name="Slide Image Placeholder 1"/>
          <p:cNvSpPr>
            <a:spLocks noGrp="1" noRot="1" noChangeAspect="1" noTextEdit="1"/>
          </p:cNvSpPr>
          <p:nvPr>
            <p:ph type="sldImg"/>
          </p:nvPr>
        </p:nvSpPr>
        <p:spPr>
          <a:ln/>
        </p:spPr>
      </p:sp>
      <p:sp>
        <p:nvSpPr>
          <p:cNvPr id="129028" name="Notes Placeholder 2"/>
          <p:cNvSpPr>
            <a:spLocks noGrp="1"/>
          </p:cNvSpPr>
          <p:nvPr>
            <p:ph type="body" idx="1"/>
          </p:nvPr>
        </p:nvSpPr>
        <p:spPr>
          <a:noFill/>
          <a:ln/>
        </p:spPr>
        <p:txBody>
          <a:bodyPr lIns="91409" tIns="45705" rIns="91409" bIns="45705"/>
          <a:lstStyle/>
          <a:p>
            <a:pPr eaLnBrk="1" hangingPunct="1"/>
            <a:endParaRPr lang="en-US" smtClean="0">
              <a:latin typeface="Arial" pitchFamily="34" charset="0"/>
            </a:endParaRPr>
          </a:p>
        </p:txBody>
      </p:sp>
      <p:sp>
        <p:nvSpPr>
          <p:cNvPr id="129029" name="Slide Number Placeholder 3"/>
          <p:cNvSpPr txBox="1">
            <a:spLocks noGrp="1"/>
          </p:cNvSpPr>
          <p:nvPr/>
        </p:nvSpPr>
        <p:spPr bwMode="auto">
          <a:xfrm>
            <a:off x="3884122" y="8685862"/>
            <a:ext cx="2972320" cy="456575"/>
          </a:xfrm>
          <a:prstGeom prst="rect">
            <a:avLst/>
          </a:prstGeom>
          <a:noFill/>
          <a:ln w="9525">
            <a:noFill/>
            <a:miter lim="800000"/>
            <a:headEnd/>
            <a:tailEnd/>
          </a:ln>
        </p:spPr>
        <p:txBody>
          <a:bodyPr lIns="91409" tIns="45705" rIns="91409" bIns="45705" anchor="b"/>
          <a:lstStyle/>
          <a:p>
            <a:pPr algn="r" defTabSz="915018"/>
            <a:fld id="{FC3B4A25-DD4E-4818-B270-4EC491FF4736}" type="slidenum">
              <a:rPr lang="en-US" sz="1200">
                <a:solidFill>
                  <a:srgbClr val="000000"/>
                </a:solidFill>
                <a:latin typeface="Calibri" pitchFamily="34" charset="0"/>
              </a:rPr>
              <a:pPr algn="r" defTabSz="915018"/>
              <a:t>15</a:t>
            </a:fld>
            <a:endParaRPr lang="en-US" sz="1200" dirty="0">
              <a:solidFill>
                <a:srgbClr val="000000"/>
              </a:solidFill>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4D65F0-E62D-400A-8B21-2C194ADE5513}"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solidFill>
                <a:latin typeface="+mn-lt"/>
                <a:ea typeface="+mn-ea"/>
                <a:cs typeface="+mn-cs"/>
              </a:rPr>
              <a:t>Effective learning depends on the performance of the students, not the teacher.  It is an evocative process, not a performance.</a:t>
            </a:r>
          </a:p>
          <a:p>
            <a:r>
              <a:rPr lang="en-US" dirty="0" smtClean="0">
                <a:solidFill>
                  <a:schemeClr val="tx1"/>
                </a:solidFill>
                <a:latin typeface="+mn-lt"/>
                <a:ea typeface="+mn-ea"/>
                <a:cs typeface="+mn-cs"/>
              </a:rPr>
              <a:t>New information results in meaningful learning when it </a:t>
            </a:r>
            <a:r>
              <a:rPr lang="en-US" b="1" dirty="0" smtClean="0">
                <a:solidFill>
                  <a:schemeClr val="tx1"/>
                </a:solidFill>
                <a:latin typeface="+mn-lt"/>
                <a:ea typeface="+mn-ea"/>
                <a:cs typeface="+mn-cs"/>
              </a:rPr>
              <a:t>connects</a:t>
            </a:r>
            <a:r>
              <a:rPr lang="en-US" dirty="0" smtClean="0">
                <a:solidFill>
                  <a:schemeClr val="tx1"/>
                </a:solidFill>
                <a:latin typeface="+mn-lt"/>
                <a:ea typeface="+mn-ea"/>
                <a:cs typeface="+mn-cs"/>
              </a:rPr>
              <a:t> with what is already known.  </a:t>
            </a:r>
            <a:r>
              <a:rPr lang="en-US" dirty="0" err="1" smtClean="0">
                <a:solidFill>
                  <a:schemeClr val="tx1"/>
                </a:solidFill>
                <a:latin typeface="+mn-lt"/>
                <a:ea typeface="+mn-ea"/>
                <a:cs typeface="+mn-cs"/>
              </a:rPr>
              <a:t>Ausubel</a:t>
            </a:r>
            <a:r>
              <a:rPr lang="en-US" dirty="0" smtClean="0">
                <a:solidFill>
                  <a:schemeClr val="tx1"/>
                </a:solidFill>
                <a:latin typeface="+mn-lt"/>
                <a:ea typeface="+mn-ea"/>
                <a:cs typeface="+mn-cs"/>
              </a:rPr>
              <a:t> said, "find out what a student knows and then teach accordingly."</a:t>
            </a:r>
          </a:p>
          <a:p>
            <a:endParaRPr lang="en-US" dirty="0"/>
          </a:p>
        </p:txBody>
      </p:sp>
      <p:sp>
        <p:nvSpPr>
          <p:cNvPr id="4" name="Slide Number Placeholder 3"/>
          <p:cNvSpPr>
            <a:spLocks noGrp="1"/>
          </p:cNvSpPr>
          <p:nvPr>
            <p:ph type="sldNum" sz="quarter" idx="10"/>
          </p:nvPr>
        </p:nvSpPr>
        <p:spPr/>
        <p:txBody>
          <a:bodyPr/>
          <a:lstStyle/>
          <a:p>
            <a:fld id="{554D65F0-E62D-400A-8B21-2C194ADE5513}"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34BAA3C0-F3DB-42C7-9059-CC8DC6D1364A}" type="slidenum">
              <a:rPr lang="en-US" smtClean="0">
                <a:latin typeface="Arial" pitchFamily="34" charset="0"/>
              </a:rPr>
              <a:pPr/>
              <a:t>18</a:t>
            </a:fld>
            <a:endParaRPr lang="en-US" smtClean="0">
              <a:latin typeface="Arial" pitchFamily="34" charset="0"/>
            </a:endParaRPr>
          </a:p>
        </p:txBody>
      </p:sp>
      <p:sp>
        <p:nvSpPr>
          <p:cNvPr id="97283" name="Rectangle 2"/>
          <p:cNvSpPr>
            <a:spLocks noRot="1" noChangeArrowheads="1" noTextEdit="1"/>
          </p:cNvSpPr>
          <p:nvPr>
            <p:ph type="sldImg"/>
          </p:nvPr>
        </p:nvSpPr>
        <p:spPr>
          <a:xfrm>
            <a:off x="1143000" y="684213"/>
            <a:ext cx="4572000" cy="3429000"/>
          </a:xfrm>
          <a:ln/>
        </p:spPr>
      </p:sp>
      <p:sp>
        <p:nvSpPr>
          <p:cNvPr id="97284" name="Rectangle 3"/>
          <p:cNvSpPr>
            <a:spLocks noGrp="1" noChangeArrowheads="1"/>
          </p:cNvSpPr>
          <p:nvPr>
            <p:ph type="body" idx="1"/>
          </p:nvPr>
        </p:nvSpPr>
        <p:spPr>
          <a:xfrm>
            <a:off x="685800" y="4343713"/>
            <a:ext cx="5486400" cy="4115425"/>
          </a:xfrm>
          <a:noFill/>
          <a:ln/>
        </p:spPr>
        <p:txBody>
          <a:bodyPr lIns="91422" tIns="45712" rIns="91422" bIns="45712"/>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FAE9BF35-C7CE-41EE-A766-067C5F70C958}" type="slidenum">
              <a:rPr lang="en-US" smtClean="0">
                <a:latin typeface="Arial" pitchFamily="34" charset="0"/>
              </a:rPr>
              <a:pPr/>
              <a:t>19</a:t>
            </a:fld>
            <a:endParaRPr lang="en-US" smtClean="0">
              <a:latin typeface="Arial" pitchFamily="34" charset="0"/>
            </a:endParaRPr>
          </a:p>
        </p:txBody>
      </p:sp>
      <p:sp>
        <p:nvSpPr>
          <p:cNvPr id="124931" name="Rectangle 2"/>
          <p:cNvSpPr>
            <a:spLocks noRot="1" noChangeArrowheads="1" noTextEdit="1"/>
          </p:cNvSpPr>
          <p:nvPr>
            <p:ph type="sldImg"/>
          </p:nvPr>
        </p:nvSpPr>
        <p:spPr>
          <a:xfrm>
            <a:off x="1144588" y="684213"/>
            <a:ext cx="4572000" cy="3429000"/>
          </a:xfrm>
          <a:ln/>
        </p:spPr>
      </p:sp>
      <p:sp>
        <p:nvSpPr>
          <p:cNvPr id="124932" name="Rectangle 3"/>
          <p:cNvSpPr>
            <a:spLocks noGrp="1" noChangeArrowheads="1"/>
          </p:cNvSpPr>
          <p:nvPr>
            <p:ph type="body" idx="1"/>
          </p:nvPr>
        </p:nvSpPr>
        <p:spPr>
          <a:xfrm>
            <a:off x="685800" y="4343713"/>
            <a:ext cx="5486400" cy="4115425"/>
          </a:xfrm>
          <a:noFill/>
          <a:ln/>
        </p:spPr>
        <p:txBody>
          <a:bodyPr lIns="89286" tIns="44644" rIns="89286" bIns="44644"/>
          <a:lstStyle/>
          <a:p>
            <a:pPr eaLnBrk="1" hangingPunct="1"/>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B5CC27-4FFB-45B5-AF34-1B149BBCC873}" type="slidenum">
              <a:rPr lang="en-US">
                <a:solidFill>
                  <a:prstClr val="black"/>
                </a:solidFill>
              </a:rPr>
              <a:pPr/>
              <a:t>2</a:t>
            </a:fld>
            <a:endParaRPr lang="en-US">
              <a:solidFill>
                <a:prstClr val="black"/>
              </a:solidFill>
            </a:endParaRPr>
          </a:p>
        </p:txBody>
      </p:sp>
      <p:sp>
        <p:nvSpPr>
          <p:cNvPr id="324610" name="Rectangle 2"/>
          <p:cNvSpPr>
            <a:spLocks noRot="1" noChangeArrowheads="1" noTextEdit="1"/>
          </p:cNvSpPr>
          <p:nvPr>
            <p:ph type="sldImg"/>
          </p:nvPr>
        </p:nvSpPr>
        <p:spPr>
          <a:ln/>
        </p:spPr>
      </p:sp>
      <p:sp>
        <p:nvSpPr>
          <p:cNvPr id="32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ChangeArrowheads="1" noTextEdit="1"/>
          </p:cNvSpPr>
          <p:nvPr>
            <p:ph type="sldImg"/>
          </p:nvPr>
        </p:nvSpPr>
        <p:spPr bwMode="auto">
          <a:xfrm>
            <a:off x="1143000" y="684213"/>
            <a:ext cx="4573588" cy="3430587"/>
          </a:xfrm>
          <a:prstGeom prst="rect">
            <a:avLst/>
          </a:prstGeom>
          <a:solidFill>
            <a:srgbClr val="FFFFFF"/>
          </a:solidFill>
          <a:ln>
            <a:solidFill>
              <a:srgbClr val="000000"/>
            </a:solidFill>
            <a:miter lim="800000"/>
            <a:headEnd/>
            <a:tailEnd/>
          </a:ln>
        </p:spPr>
      </p:sp>
      <p:sp>
        <p:nvSpPr>
          <p:cNvPr id="348163" name="Rectangle 3"/>
          <p:cNvSpPr>
            <a:spLocks noChangeArrowheads="1"/>
          </p:cNvSpPr>
          <p:nvPr>
            <p:ph type="body" idx="1"/>
          </p:nvPr>
        </p:nvSpPr>
        <p:spPr bwMode="auto">
          <a:xfrm>
            <a:off x="686098" y="4343703"/>
            <a:ext cx="5485805" cy="4115405"/>
          </a:xfrm>
          <a:prstGeom prst="rect">
            <a:avLst/>
          </a:prstGeom>
          <a:solidFill>
            <a:srgbClr val="FFFFFF"/>
          </a:solidFill>
          <a:ln>
            <a:solidFill>
              <a:srgbClr val="000000"/>
            </a:solidFill>
            <a:miter lim="800000"/>
            <a:headEnd/>
            <a:tailEnd/>
          </a:ln>
        </p:spPr>
        <p:txBody>
          <a:bodyPr lIns="88578" tIns="44288" rIns="88578" bIns="44288"/>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88F9F0BB-0461-442E-9723-DD2FFCDB5FCE}" type="slidenum">
              <a:rPr lang="en-US" smtClean="0">
                <a:latin typeface="Arial" pitchFamily="34" charset="0"/>
              </a:rPr>
              <a:pPr/>
              <a:t>21</a:t>
            </a:fld>
            <a:endParaRPr lang="en-US" smtClean="0">
              <a:latin typeface="Arial" pitchFamily="34" charset="0"/>
            </a:endParaRPr>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xfrm>
            <a:off x="687359" y="4343713"/>
            <a:ext cx="5483283" cy="4113862"/>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F20CD2A0-E1CE-4FE4-A5FD-67176DEE2FCE}" type="slidenum">
              <a:rPr lang="en-US" smtClean="0">
                <a:latin typeface="Arial" pitchFamily="34" charset="0"/>
              </a:rPr>
              <a:pPr/>
              <a:t>22</a:t>
            </a:fld>
            <a:endParaRPr lang="en-US" smtClean="0">
              <a:latin typeface="Arial" pitchFamily="34" charset="0"/>
            </a:endParaRPr>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xfrm>
            <a:off x="687359" y="4343713"/>
            <a:ext cx="5483283" cy="4113862"/>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913361" y="4345277"/>
            <a:ext cx="5031278" cy="4112298"/>
          </a:xfrm>
          <a:prstGeom prst="rect">
            <a:avLst/>
          </a:prstGeom>
          <a:noFill/>
          <a:ln w="9525">
            <a:noFill/>
            <a:miter lim="800000"/>
            <a:headEnd/>
            <a:tailEnd/>
          </a:ln>
        </p:spPr>
        <p:txBody>
          <a:bodyPr wrap="none" lIns="0" tIns="0" rIns="0" bIns="0"/>
          <a:lstStyle/>
          <a:p>
            <a:pPr defTabSz="915018" eaLnBrk="0" hangingPunct="0"/>
            <a:r>
              <a:rPr lang="en-US" sz="1300" dirty="0">
                <a:solidFill>
                  <a:srgbClr val="000000"/>
                </a:solidFill>
              </a:rPr>
              <a:t>Table summarizes my perception of the shift.  A version of this table is available in New Paradigms for Engineering Education -- FIE Conf proceedings 97 (avail on the www)</a:t>
            </a:r>
          </a:p>
          <a:p>
            <a:pPr defTabSz="915018" eaLnBrk="0" hangingPunct="0"/>
            <a:endParaRPr lang="en-US" sz="1300" dirty="0">
              <a:solidFill>
                <a:srgbClr val="000000"/>
              </a:solidFill>
            </a:endParaRPr>
          </a:p>
          <a:p>
            <a:pPr defTabSz="915018" eaLnBrk="0" hangingPunct="0"/>
            <a:r>
              <a:rPr lang="en-US" sz="1300" dirty="0">
                <a:solidFill>
                  <a:srgbClr val="000000"/>
                </a:solidFill>
              </a:rPr>
              <a:t>One of the most significant changes that has occurred is the shift from "pouring in knowledge" to "creating a climate where learning flows among students and the professor"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914920" y="4345277"/>
            <a:ext cx="5028161" cy="4112298"/>
          </a:xfrm>
          <a:prstGeom prst="rect">
            <a:avLst/>
          </a:prstGeom>
          <a:noFill/>
          <a:ln w="9525">
            <a:noFill/>
            <a:miter lim="800000"/>
            <a:headEnd/>
            <a:tailEnd/>
          </a:ln>
        </p:spPr>
        <p:txBody>
          <a:bodyPr wrap="none" lIns="0" tIns="0" rIns="0" bIns="0"/>
          <a:lstStyle/>
          <a:p>
            <a:pPr defTabSz="913458" eaLnBrk="0" hangingPunct="0"/>
            <a:r>
              <a:rPr lang="en-US" sz="1200" dirty="0">
                <a:solidFill>
                  <a:srgbClr val="000000"/>
                </a:solidFill>
              </a:rPr>
              <a:t>Table summarizes my perception of the shift.  A version of this table is available in New Paradigms for Engineering Education -- FIE Conf proceedings 97 (avail on the www)</a:t>
            </a:r>
          </a:p>
          <a:p>
            <a:pPr defTabSz="913458" eaLnBrk="0" hangingPunct="0"/>
            <a:endParaRPr lang="en-US" sz="1200" dirty="0">
              <a:solidFill>
                <a:srgbClr val="000000"/>
              </a:solidFill>
            </a:endParaRPr>
          </a:p>
          <a:p>
            <a:pPr defTabSz="913458" eaLnBrk="0" hangingPunct="0"/>
            <a:r>
              <a:rPr lang="en-US" sz="1200" dirty="0">
                <a:solidFill>
                  <a:srgbClr val="000000"/>
                </a:solidFill>
              </a:rPr>
              <a:t>One of the most significant changes that has occurred is the shift from "pouring in knowledge" to "creating a climate where learning flows among students and the professor"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CBA484B-6942-4320-88E7-ED6E4216A16D}" type="slidenum">
              <a:rPr lang="en-US" smtClean="0">
                <a:latin typeface="Arial" pitchFamily="34" charset="0"/>
              </a:rPr>
              <a:pPr/>
              <a:t>25</a:t>
            </a:fld>
            <a:endParaRPr lang="en-US" smtClean="0">
              <a:latin typeface="Arial" pitchFamily="34" charset="0"/>
            </a:endParaRPr>
          </a:p>
        </p:txBody>
      </p:sp>
      <p:sp>
        <p:nvSpPr>
          <p:cNvPr id="117763" name="Rectangle 2"/>
          <p:cNvSpPr>
            <a:spLocks noGrp="1" noRot="1" noChangeAspect="1" noTextEdit="1"/>
          </p:cNvSpPr>
          <p:nvPr>
            <p:ph type="sldImg"/>
          </p:nvPr>
        </p:nvSpPr>
        <p:spPr>
          <a:xfrm>
            <a:off x="1143000" y="684213"/>
            <a:ext cx="4572000" cy="3429000"/>
          </a:xfrm>
          <a:ln/>
        </p:spPr>
      </p:sp>
      <p:sp>
        <p:nvSpPr>
          <p:cNvPr id="117764" name="Rectangle 3"/>
          <p:cNvSpPr>
            <a:spLocks noGrp="1"/>
          </p:cNvSpPr>
          <p:nvPr>
            <p:ph type="body" idx="1"/>
          </p:nvPr>
        </p:nvSpPr>
        <p:spPr>
          <a:xfrm>
            <a:off x="685800" y="4343713"/>
            <a:ext cx="5486400" cy="4115425"/>
          </a:xfrm>
          <a:noFill/>
          <a:ln/>
        </p:spPr>
        <p:txBody>
          <a:bodyPr lIns="91398" tIns="45700" rIns="91398" bIns="45700"/>
          <a:lstStyle/>
          <a:p>
            <a:pPr eaLnBrk="1" hangingPunct="1"/>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DA6C9974-DDED-473A-8C7A-40DFDFE6C141}" type="slidenum">
              <a:rPr lang="en-US" smtClean="0">
                <a:latin typeface="Arial" pitchFamily="34" charset="0"/>
              </a:rPr>
              <a:pPr/>
              <a:t>26</a:t>
            </a:fld>
            <a:endParaRPr lang="en-US" smtClean="0">
              <a:latin typeface="Arial" pitchFamily="34" charset="0"/>
            </a:endParaRPr>
          </a:p>
        </p:txBody>
      </p:sp>
      <p:sp>
        <p:nvSpPr>
          <p:cNvPr id="130051" name="Rectangle 2"/>
          <p:cNvSpPr>
            <a:spLocks noRot="1" noChangeArrowheads="1" noTextEdit="1"/>
          </p:cNvSpPr>
          <p:nvPr>
            <p:ph type="sldImg"/>
          </p:nvPr>
        </p:nvSpPr>
        <p:spPr>
          <a:xfrm>
            <a:off x="1143000" y="684213"/>
            <a:ext cx="4573588" cy="3430587"/>
          </a:xfrm>
          <a:ln/>
        </p:spPr>
      </p:sp>
      <p:sp>
        <p:nvSpPr>
          <p:cNvPr id="130052" name="Rectangle 3"/>
          <p:cNvSpPr>
            <a:spLocks noGrp="1" noChangeArrowheads="1"/>
          </p:cNvSpPr>
          <p:nvPr>
            <p:ph type="body" idx="1"/>
          </p:nvPr>
        </p:nvSpPr>
        <p:spPr>
          <a:xfrm>
            <a:off x="685800" y="4343713"/>
            <a:ext cx="5486400" cy="4115425"/>
          </a:xfrm>
          <a:noFill/>
          <a:ln/>
        </p:spPr>
        <p:txBody>
          <a:bodyPr lIns="91621" tIns="45811" rIns="91621" bIns="45811"/>
          <a:lstStyle/>
          <a:p>
            <a:pPr eaLnBrk="1" hangingPunct="1"/>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CBA484B-6942-4320-88E7-ED6E4216A16D}" type="slidenum">
              <a:rPr lang="en-US" smtClean="0">
                <a:latin typeface="Arial" pitchFamily="34" charset="0"/>
              </a:rPr>
              <a:pPr/>
              <a:t>27</a:t>
            </a:fld>
            <a:endParaRPr lang="en-US" smtClean="0">
              <a:latin typeface="Arial" pitchFamily="34" charset="0"/>
            </a:endParaRPr>
          </a:p>
        </p:txBody>
      </p:sp>
      <p:sp>
        <p:nvSpPr>
          <p:cNvPr id="117763" name="Rectangle 2"/>
          <p:cNvSpPr>
            <a:spLocks noGrp="1" noRot="1" noChangeAspect="1" noTextEdit="1"/>
          </p:cNvSpPr>
          <p:nvPr>
            <p:ph type="sldImg"/>
          </p:nvPr>
        </p:nvSpPr>
        <p:spPr>
          <a:xfrm>
            <a:off x="1143000" y="684213"/>
            <a:ext cx="4572000" cy="3429000"/>
          </a:xfrm>
          <a:ln/>
        </p:spPr>
      </p:sp>
      <p:sp>
        <p:nvSpPr>
          <p:cNvPr id="117764" name="Rectangle 3"/>
          <p:cNvSpPr>
            <a:spLocks noGrp="1"/>
          </p:cNvSpPr>
          <p:nvPr>
            <p:ph type="body" idx="1"/>
          </p:nvPr>
        </p:nvSpPr>
        <p:spPr>
          <a:xfrm>
            <a:off x="685800" y="4343713"/>
            <a:ext cx="5486400" cy="4115425"/>
          </a:xfrm>
          <a:noFill/>
          <a:ln/>
        </p:spPr>
        <p:txBody>
          <a:bodyPr lIns="91398" tIns="45700" rIns="91398" bIns="45700"/>
          <a:lstStyle/>
          <a:p>
            <a:pPr eaLnBrk="1" hangingPunct="1"/>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0C107586-FA93-4550-B0F8-A7CEE9CF603C}" type="slidenum">
              <a:rPr lang="en-US" smtClean="0">
                <a:latin typeface="Arial" pitchFamily="34" charset="0"/>
              </a:rPr>
              <a:pPr/>
              <a:t>28</a:t>
            </a:fld>
            <a:endParaRPr lang="en-US" smtClean="0">
              <a:latin typeface="Arial" pitchFamily="34" charset="0"/>
            </a:endParaRPr>
          </a:p>
        </p:txBody>
      </p:sp>
      <p:sp>
        <p:nvSpPr>
          <p:cNvPr id="118787" name="Rectangle 2"/>
          <p:cNvSpPr>
            <a:spLocks noRot="1" noChangeArrowheads="1" noTextEdit="1"/>
          </p:cNvSpPr>
          <p:nvPr>
            <p:ph type="sldImg"/>
          </p:nvPr>
        </p:nvSpPr>
        <p:spPr>
          <a:xfrm>
            <a:off x="1150274" y="684862"/>
            <a:ext cx="4557453" cy="3429000"/>
          </a:xfrm>
          <a:ln/>
        </p:spPr>
      </p:sp>
      <p:sp>
        <p:nvSpPr>
          <p:cNvPr id="118788" name="Rectangle 3"/>
          <p:cNvSpPr>
            <a:spLocks noGrp="1" noChangeArrowheads="1"/>
          </p:cNvSpPr>
          <p:nvPr>
            <p:ph type="body" idx="1"/>
          </p:nvPr>
        </p:nvSpPr>
        <p:spPr>
          <a:xfrm>
            <a:off x="685800" y="4343713"/>
            <a:ext cx="5486400" cy="4115425"/>
          </a:xfrm>
          <a:noFill/>
          <a:ln/>
        </p:spPr>
        <p:txBody>
          <a:bodyPr lIns="89930" tIns="44964" rIns="89930" bIns="44964"/>
          <a:lstStyle/>
          <a:p>
            <a:pPr eaLnBrk="1" hangingPunct="1"/>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8BBBED0D-07B3-431B-90D1-BBE59A16DD91}" type="slidenum">
              <a:rPr lang="en-US" smtClean="0">
                <a:latin typeface="Arial" pitchFamily="34" charset="0"/>
              </a:rPr>
              <a:pPr/>
              <a:t>29</a:t>
            </a:fld>
            <a:endParaRPr lang="en-US" smtClean="0">
              <a:latin typeface="Arial" pitchFamily="34" charset="0"/>
            </a:endParaRPr>
          </a:p>
        </p:txBody>
      </p:sp>
      <p:sp>
        <p:nvSpPr>
          <p:cNvPr id="119811" name="Rectangle 2"/>
          <p:cNvSpPr>
            <a:spLocks noRot="1" noChangeArrowheads="1" noTextEdit="1"/>
          </p:cNvSpPr>
          <p:nvPr>
            <p:ph type="sldImg"/>
          </p:nvPr>
        </p:nvSpPr>
        <p:spPr>
          <a:xfrm>
            <a:off x="1150274" y="684862"/>
            <a:ext cx="4557453" cy="3429000"/>
          </a:xfrm>
          <a:ln/>
        </p:spPr>
      </p:sp>
      <p:sp>
        <p:nvSpPr>
          <p:cNvPr id="119812" name="Rectangle 3"/>
          <p:cNvSpPr>
            <a:spLocks noGrp="1" noChangeArrowheads="1"/>
          </p:cNvSpPr>
          <p:nvPr>
            <p:ph type="body" idx="1"/>
          </p:nvPr>
        </p:nvSpPr>
        <p:spPr>
          <a:xfrm>
            <a:off x="685800" y="4343713"/>
            <a:ext cx="5486400" cy="4115425"/>
          </a:xfrm>
          <a:noFill/>
          <a:ln/>
        </p:spPr>
        <p:txBody>
          <a:bodyPr lIns="89930" tIns="44964" rIns="89930" bIns="44964"/>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4D65F0-E62D-400A-8B21-2C194ADE5513}"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13EC8A7D-04A2-4526-BB06-BF6C83C69E37}" type="slidenum">
              <a:rPr lang="en-US" smtClean="0">
                <a:latin typeface="Arial" pitchFamily="34" charset="0"/>
              </a:rPr>
              <a:pPr/>
              <a:t>30</a:t>
            </a:fld>
            <a:endParaRPr lang="en-US" smtClean="0">
              <a:latin typeface="Arial" pitchFamily="34" charset="0"/>
            </a:endParaRPr>
          </a:p>
        </p:txBody>
      </p:sp>
      <p:sp>
        <p:nvSpPr>
          <p:cNvPr id="125955" name="Rectangle 2"/>
          <p:cNvSpPr>
            <a:spLocks noRot="1" noChangeArrowheads="1" noTextEdit="1"/>
          </p:cNvSpPr>
          <p:nvPr>
            <p:ph type="sldImg"/>
          </p:nvPr>
        </p:nvSpPr>
        <p:spPr>
          <a:xfrm>
            <a:off x="1143000" y="684213"/>
            <a:ext cx="4572000" cy="3429000"/>
          </a:xfrm>
          <a:ln/>
        </p:spPr>
      </p:sp>
      <p:sp>
        <p:nvSpPr>
          <p:cNvPr id="125956" name="Rectangle 3"/>
          <p:cNvSpPr>
            <a:spLocks noGrp="1" noChangeArrowheads="1"/>
          </p:cNvSpPr>
          <p:nvPr>
            <p:ph type="body" idx="1"/>
          </p:nvPr>
        </p:nvSpPr>
        <p:spPr>
          <a:xfrm>
            <a:off x="914920" y="4343713"/>
            <a:ext cx="5028161" cy="4115425"/>
          </a:xfrm>
          <a:noFill/>
          <a:ln/>
        </p:spPr>
        <p:txBody>
          <a:bodyPr lIns="91422" tIns="45712" rIns="91422" bIns="45712"/>
          <a:lstStyle/>
          <a:p>
            <a:pPr eaLnBrk="1" hangingPunct="1"/>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4D65F0-E62D-400A-8B21-2C194ADE5513}" type="slidenum">
              <a:rPr lang="en-US" smtClean="0"/>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914400" y="4343400"/>
            <a:ext cx="5029200" cy="4114800"/>
          </a:xfrm>
          <a:prstGeom prst="rect">
            <a:avLst/>
          </a:prstGeom>
          <a:noFill/>
          <a:ln w="9525">
            <a:noFill/>
            <a:miter lim="800000"/>
            <a:headEnd/>
            <a:tailEnd/>
          </a:ln>
          <a:effectLst/>
        </p:spPr>
        <p:txBody>
          <a:bodyPr wrap="none" lIns="0" tIns="0" rIns="0" bIns="0"/>
          <a:lstStyle/>
          <a:p>
            <a:r>
              <a:rPr lang="en-US" sz="1200">
                <a:solidFill>
                  <a:srgbClr val="000000"/>
                </a:solidFill>
              </a:rPr>
              <a:t>Table summarizes my perception of the shift.  A version of this table is available in New Paradigms for Engineering Education -- FIE Conf proceedings 97 (avail on the www)</a:t>
            </a:r>
          </a:p>
          <a:p>
            <a:endParaRPr lang="en-US" sz="1200">
              <a:solidFill>
                <a:srgbClr val="000000"/>
              </a:solidFill>
            </a:endParaRPr>
          </a:p>
          <a:p>
            <a:r>
              <a:rPr lang="en-US" sz="1200">
                <a:solidFill>
                  <a:srgbClr val="000000"/>
                </a:solidFill>
              </a:rPr>
              <a:t>One of the most significant changes that has occurred is the shift from "pouring in knowledge" to "creating a climate where learning flows among students and the professor"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058810-6DDA-4434-BE03-AD3D4E977EC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B25D81-61F9-4BBA-9A2B-875AE7940368}" type="slidenum">
              <a:rPr lang="en-US"/>
              <a:pPr/>
              <a:t>34</a:t>
            </a:fld>
            <a:endParaRPr lang="en-US"/>
          </a:p>
        </p:txBody>
      </p:sp>
      <p:sp>
        <p:nvSpPr>
          <p:cNvPr id="528386"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p:txBody>
          <a:bodyPr lIns="89926" tIns="44962" rIns="89926" bIns="44962"/>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914920" y="4343713"/>
            <a:ext cx="5028161" cy="4115425"/>
          </a:xfrm>
          <a:prstGeom prst="rect">
            <a:avLst/>
          </a:prstGeom>
          <a:noFill/>
          <a:ln w="9525">
            <a:noFill/>
            <a:miter lim="800000"/>
            <a:headEnd/>
            <a:tailEnd/>
          </a:ln>
        </p:spPr>
        <p:txBody>
          <a:bodyPr wrap="none" lIns="0" tIns="0" rIns="0" bIns="0"/>
          <a:lstStyle/>
          <a:p>
            <a:pPr defTabSz="915018" eaLnBrk="0" hangingPunct="0"/>
            <a:r>
              <a:rPr lang="en-US" sz="1200" dirty="0">
                <a:solidFill>
                  <a:srgbClr val="000000"/>
                </a:solidFill>
              </a:rPr>
              <a:t>8:30-9:30?Take copies of Active </a:t>
            </a:r>
            <a:r>
              <a:rPr lang="en-US" sz="1200" dirty="0" err="1">
                <a:solidFill>
                  <a:srgbClr val="000000"/>
                </a:solidFill>
              </a:rPr>
              <a:t>Lrn</a:t>
            </a:r>
            <a:r>
              <a:rPr lang="en-US" sz="1200" dirty="0">
                <a:solidFill>
                  <a:srgbClr val="000000"/>
                </a:solidFill>
              </a:rPr>
              <a:t>, HTMI, New Paradigms,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914920" y="4343713"/>
            <a:ext cx="5028161" cy="4115425"/>
          </a:xfrm>
          <a:prstGeom prst="rect">
            <a:avLst/>
          </a:prstGeom>
          <a:noFill/>
          <a:ln w="9525">
            <a:noFill/>
            <a:miter lim="800000"/>
            <a:headEnd/>
            <a:tailEnd/>
          </a:ln>
        </p:spPr>
        <p:txBody>
          <a:bodyPr wrap="none" lIns="0" tIns="0" rIns="0" bIns="0"/>
          <a:lstStyle/>
          <a:p>
            <a:pPr defTabSz="915018" eaLnBrk="0" hangingPunct="0"/>
            <a:r>
              <a:rPr lang="en-US" sz="1200" dirty="0">
                <a:solidFill>
                  <a:srgbClr val="000000"/>
                </a:solidFill>
              </a:rPr>
              <a:t>8:30-9:30?Take copies of Active </a:t>
            </a:r>
            <a:r>
              <a:rPr lang="en-US" sz="1200" dirty="0" err="1">
                <a:solidFill>
                  <a:srgbClr val="000000"/>
                </a:solidFill>
              </a:rPr>
              <a:t>Lrn</a:t>
            </a:r>
            <a:r>
              <a:rPr lang="en-US" sz="1200" dirty="0">
                <a:solidFill>
                  <a:srgbClr val="000000"/>
                </a:solidFill>
              </a:rPr>
              <a:t>, HTMI, New Paradigms,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EEE6B5A6-1D3D-48F0-804B-B3C9AFB96434}" type="slidenum">
              <a:rPr lang="en-US" smtClean="0">
                <a:latin typeface="Arial" pitchFamily="34" charset="0"/>
              </a:rPr>
              <a:pPr/>
              <a:t>6</a:t>
            </a:fld>
            <a:endParaRPr lang="en-US" smtClean="0">
              <a:latin typeface="Arial" pitchFamily="34" charset="0"/>
            </a:endParaRPr>
          </a:p>
        </p:txBody>
      </p:sp>
      <p:sp>
        <p:nvSpPr>
          <p:cNvPr id="122883" name="Rectangle 2"/>
          <p:cNvSpPr>
            <a:spLocks noRot="1" noChangeArrowheads="1" noTextEdit="1"/>
          </p:cNvSpPr>
          <p:nvPr>
            <p:ph type="sldImg"/>
          </p:nvPr>
        </p:nvSpPr>
        <p:spPr>
          <a:xfrm>
            <a:off x="1143000" y="684213"/>
            <a:ext cx="4572000" cy="3429000"/>
          </a:xfrm>
          <a:ln/>
        </p:spPr>
      </p:sp>
      <p:sp>
        <p:nvSpPr>
          <p:cNvPr id="122884" name="Rectangle 3"/>
          <p:cNvSpPr>
            <a:spLocks noGrp="1" noChangeArrowheads="1"/>
          </p:cNvSpPr>
          <p:nvPr>
            <p:ph type="body" idx="1"/>
          </p:nvPr>
        </p:nvSpPr>
        <p:spPr>
          <a:xfrm>
            <a:off x="685800" y="4343713"/>
            <a:ext cx="5486400" cy="4115425"/>
          </a:xfrm>
          <a:noFill/>
          <a:ln/>
        </p:spPr>
        <p:txBody>
          <a:bodyPr lIns="91422" tIns="45712" rIns="91422" bIns="45712"/>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914920" y="4343713"/>
            <a:ext cx="5028161" cy="4115425"/>
          </a:xfrm>
          <a:prstGeom prst="rect">
            <a:avLst/>
          </a:prstGeom>
          <a:noFill/>
          <a:ln w="9525">
            <a:noFill/>
            <a:miter lim="800000"/>
            <a:headEnd/>
            <a:tailEnd/>
          </a:ln>
        </p:spPr>
        <p:txBody>
          <a:bodyPr wrap="none" lIns="0" tIns="0" rIns="0" bIns="0"/>
          <a:lstStyle/>
          <a:p>
            <a:pPr defTabSz="915018" eaLnBrk="0" hangingPunct="0"/>
            <a:r>
              <a:rPr lang="en-US" sz="1200" dirty="0">
                <a:solidFill>
                  <a:srgbClr val="000000"/>
                </a:solidFill>
              </a:rPr>
              <a:t>8:30-9:30?Take copies of Active </a:t>
            </a:r>
            <a:r>
              <a:rPr lang="en-US" sz="1200" dirty="0" err="1">
                <a:solidFill>
                  <a:srgbClr val="000000"/>
                </a:solidFill>
              </a:rPr>
              <a:t>Lrn</a:t>
            </a:r>
            <a:r>
              <a:rPr lang="en-US" sz="1200" dirty="0">
                <a:solidFill>
                  <a:srgbClr val="000000"/>
                </a:solidFill>
              </a:rPr>
              <a:t>, HTMI, New Paradigms,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4D65F0-E62D-400A-8B21-2C194ADE5513}"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5088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1B24EE-B1D9-4F07-87A1-1D00A9632F29}" type="datetimeFigureOut">
              <a:rPr lang="en-US" smtClean="0"/>
              <a:t>10/23/2010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0514B-9C7C-44F6-981A-C05F70882F2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B24EE-B1D9-4F07-87A1-1D00A9632F29}" type="datetimeFigureOut">
              <a:rPr lang="en-US" smtClean="0"/>
              <a:t>10/23/2010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0514B-9C7C-44F6-981A-C05F70882F2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B24EE-B1D9-4F07-87A1-1D00A9632F29}" type="datetimeFigureOut">
              <a:rPr lang="en-US" smtClean="0"/>
              <a:t>10/23/2010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0514B-9C7C-44F6-981A-C05F70882F2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FCF985E0-3D22-4DBF-88FD-65E51BE8ED6D}"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2B80C4-7A02-4148-898C-D1B731A7743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036DA13-F160-4000-B79A-1C824EEFDE3C}"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0E8E62-A12D-407E-8CA7-8BFFEADB1E8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74D54CDB-1E33-4090-92D0-70A9DE4AC628}"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E28AE03-D055-448A-AC78-76A1E2BE62B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35991588-11C3-49AA-923B-BD9BA8A43383}"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89AAABF-38FF-4460-9D80-E182D28A7D7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F884F271-6EDA-41E5-A30B-41498FBC4F18}"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2218B66-BA52-4AE6-A96D-004D0056119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528F76D7-7BA1-4176-A275-DC1F8FF70770}"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C14A7F8-A805-4C28-8BFB-DE1F219D97B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EF260B82-E7A1-47D6-BCC0-51D1860ED51D}"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A332B3E-483E-4A5B-AF3B-4EE5165BF34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A478D0FB-9833-46A7-8F0F-7BE90AF9A3EA}"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80E41EB-3398-4F3E-B32A-E9DE02A8531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B24EE-B1D9-4F07-87A1-1D00A9632F29}" type="datetimeFigureOut">
              <a:rPr lang="en-US" smtClean="0"/>
              <a:t>10/23/2010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0514B-9C7C-44F6-981A-C05F70882F24}"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D53B346C-0525-41BC-B063-EC3002EF4874}"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D4F3C6-4E52-42EB-825C-F0185C9B2E4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31F9D36-F2B3-4A34-88F1-DA496D44BE5B}"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C0B900-CFAB-47A8-B897-DE70ACCE179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EE4AB83F-2DA0-4B8D-A020-A89459A86906}"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FAFE74-A0A1-4351-8AAB-AE1F2BA3432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fld id="{68FB4EF2-38ED-48FE-AD4C-CDBB492B4AC0}" type="slidenum">
              <a:rPr lang="en-US"/>
              <a:pPr>
                <a:defRPr/>
              </a:pPr>
              <a:t>‹#›</a:t>
            </a:fld>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9C8D3F-5D6B-46C5-A1C2-4049E6B82F4D}" type="slidenum">
              <a:rPr lang="en-US"/>
              <a:pPr>
                <a:defRPr/>
              </a:pPr>
              <a:t>‹#›</a:t>
            </a:fld>
            <a:endParaRPr lang="en-US"/>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fld id="{26DC06DF-03D3-426B-B76C-A76FAF1C9B1F}" type="slidenum">
              <a:rPr lang="en-US"/>
              <a:pPr>
                <a:defRPr/>
              </a:pPr>
              <a:t>‹#›</a:t>
            </a:fld>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E78A585-697C-4C90-A6E5-8A55F56DA2AD}" type="slidenum">
              <a:rPr lang="en-US"/>
              <a:pPr>
                <a:defRPr/>
              </a:pPr>
              <a:t>‹#›</a:t>
            </a:fld>
            <a:endParaRPr lang="en-US"/>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fld id="{7519A92E-C640-496F-A322-E2E813328480}" type="slidenum">
              <a:rPr lang="en-US"/>
              <a:pPr>
                <a:defRPr/>
              </a:pPr>
              <a:t>‹#›</a:t>
            </a:fld>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52DF11-7848-4544-9908-646C298740A0}" type="slidenum">
              <a:rPr lang="en-US"/>
              <a:pPr>
                <a:defRPr/>
              </a:pPr>
              <a:t>‹#›</a:t>
            </a:fld>
            <a:endParaRPr lang="en-US"/>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D483AC4B-3868-452D-AE1F-11563B59D83F}"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368859-D5D6-4DEE-B26A-FCC4E507E4AD}"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7C230439-DA52-4F59-812C-15DE78BC41CE}"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7ACE02-3941-49AC-86C4-73E86D9FEC41}"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3E275F01-C664-4265-84B8-9CB5D4E3F6B1}"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36C907-B3A4-47EE-803D-B9582610D24D}"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F80498BA-1902-4091-AC38-633DE6F6E520}"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7EFF0B-2556-454F-BDD4-D452D98DE046}"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1B24EE-B1D9-4F07-87A1-1D00A9632F29}" type="datetimeFigureOut">
              <a:rPr lang="en-US" smtClean="0"/>
              <a:t>10/23/2010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0514B-9C7C-44F6-981A-C05F70882F24}"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fld id="{42A3CCA3-F6E4-424F-ABC3-1AA4D29250D1}" type="slidenum">
              <a:rPr lang="en-US">
                <a:solidFill>
                  <a:srgbClr val="000000"/>
                </a:solidFill>
              </a:rPr>
              <a:pPr>
                <a:defRPr/>
              </a:pPr>
              <a:t>‹#›</a:t>
            </a:fld>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19665BD-FDCA-433B-8809-97B2A4F537C3}"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40385915-0B2B-4BB7-9DF6-3FED82FCED24}"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B7C9D16-48D9-4B78-953F-C9774B5DD838}"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fld id="{A5AFC46F-3EC2-4E90-AEF9-86D0405B23E2}" type="slidenum">
              <a:rPr lang="en-US">
                <a:solidFill>
                  <a:srgbClr val="000000"/>
                </a:solidFill>
              </a:rPr>
              <a:pPr>
                <a:defRPr/>
              </a:pPr>
              <a:t>‹#›</a:t>
            </a:fld>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6D9AAA2-1BFD-4285-BCBE-F3DE508150BA}"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F99BFEEC-E7F7-4942-B9FE-97BFA88E7C58}"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DA784B-09F8-4404-9253-5D55F8E92820}"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C1A9A5F0-486A-4B37-9761-EBDD9CD53CB4}"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235B1B-41F9-4B89-8B57-2766780375B7}"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C8BE410A-7BBD-4E32-9CDD-FE321D2663C4}"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D0A9B2-96AD-4014-B5F3-B893009C7B43}"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1E9C9A5F-FB8C-496F-B64A-6111C305C421}"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98ADF4-5C96-4CA8-BE32-AD6EC02B5F99}"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F38C7577-E0AC-48A4-B750-136BA101F44C}"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4965C-7B77-44B1-A28B-7F1D624873C7}"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8A9EF01E-196A-40A4-B6E9-5FF2B3389128}"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AA035ED-4013-47AD-B510-7160C087EA54}"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575900-9571-4710-A3D1-8D36C33C63C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1B24EE-B1D9-4F07-87A1-1D00A9632F29}" type="datetimeFigureOut">
              <a:rPr lang="en-US" smtClean="0"/>
              <a:t>10/23/2010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0514B-9C7C-44F6-981A-C05F70882F24}"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EE2E4F8-1562-46CD-8D37-030001F9CD7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747A12-F7C1-4DF2-96B2-3472D7B09DC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AA4FCCA-439F-4534-B641-FF7BED110ED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4A4A939-66B5-4412-8568-6EA581049B4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47E4116-3DA0-4B24-94F7-933901D26C1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36B823C-515A-42B9-9952-DCC5E2DDF30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F236A2F-1A7D-4C9D-9C8A-EAB9D48B6C6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E540B87-E800-483D-B9CD-63709C504E9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FD6FFB2-12AD-4497-819E-A974DDFC759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40B8CA-21F5-496D-B992-D92436F3010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1B24EE-B1D9-4F07-87A1-1D00A9632F29}" type="datetimeFigureOut">
              <a:rPr lang="en-US" smtClean="0"/>
              <a:t>10/23/2010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10514B-9C7C-44F6-981A-C05F70882F24}"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BB76B7EF-0E3A-4F3E-860D-FB8AB2537D67}"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E989148-4F8D-4A03-BE53-1E638E904671}"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8D5B05F1-A268-4EE2-A89B-11D111346F03}"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CF16F7-97BD-4DD2-93CD-AD395234C646}"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03D8A68B-81BF-4606-A7B1-A2820836BE65}"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A4AE080-6901-47F6-BE5E-5A48B36AD9B8}"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CBC5F9E0-4ACA-4A38-A22D-8C0D77287CD4}"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AA7C59A-69AF-4582-8555-F7E39BF4D80F}"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B853D463-C4DE-4776-91D2-7C6308CF699E}"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3FDB053-161F-4E69-B163-61E55A2F4B00}"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C84B226A-4444-4DB7-8C42-767DBD4B4564}"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EF90945-A62B-4C7E-92E3-0C5A39D975EA}"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8DB8926E-B5E2-4895-905D-507E34B395A4}"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9F2A766-7350-4550-B88E-FF88583C906D}"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2D7F3D71-3237-4A0E-9183-7F6955EC679A}"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2259F87-6AB7-467D-A402-CC7B365D4EC8}"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94229875-9DB6-463A-8FD0-0B57637D6E6C}"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4BD0C9-7675-4B8C-A963-22DA8142EA33}"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6EF7A55A-D4AA-4035-BC9D-C1B7DA29F9DC}"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291DB3-C5A0-4C36-93D2-3D52A9B57FA6}"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1B24EE-B1D9-4F07-87A1-1D00A9632F29}" type="datetimeFigureOut">
              <a:rPr lang="en-US" smtClean="0"/>
              <a:t>10/23/2010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0514B-9C7C-44F6-981A-C05F70882F24}"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F51212A-CB5E-404F-962E-4D60477204F9}"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D10840-8737-40CE-AE9A-94426C52F6AD}"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fld id="{AA393F99-627B-4B97-8CD0-E6FF52F61D97}" type="slidenum">
              <a:rPr lang="en-US">
                <a:solidFill>
                  <a:srgbClr val="000000"/>
                </a:solidFill>
              </a:rPr>
              <a:pPr/>
              <a:t>‹#›</a:t>
            </a:fld>
            <a:endParaRPr lang="en-US">
              <a:solidFill>
                <a:srgbClr val="000000"/>
              </a:solidFill>
            </a:endParaRP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19CEC95E-C251-4A29-83F8-6011BEA339B2}"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fld id="{368D8E29-01E2-4F6A-B4C4-49734E0BE366}"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C5138D1E-9273-488D-B1C0-93551CB1F6E6}"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fld id="{7DD134BE-59BD-448C-B691-6844C8431C14}"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0D9B1BE-4527-4B55-AEC1-38EA371EBE89}"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fld id="{39198369-5DC5-49C3-BF49-5C72466977E3}" type="slidenum">
              <a:rPr lang="en-US">
                <a:solidFill>
                  <a:srgbClr val="000000"/>
                </a:solidFill>
              </a:rPr>
              <a:pPr/>
              <a:t>‹#›</a:t>
            </a:fld>
            <a:endParaRPr lang="en-US">
              <a:solidFill>
                <a:srgbClr val="000000"/>
              </a:solidFill>
            </a:endParaRP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2245ED0D-DF31-4011-AAB3-C883B8A470AD}"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E5EEFC68-2D96-4C60-B29A-ED4100FF4686}"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2AB4B4-8B71-4E02-B2F0-591C88B47763}"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947C2544-5C1A-40C6-BCA3-E6382E10A1E2}"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2633FF-E2AF-47F9-B939-AFBE124ADCA2}"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F170E1A3-4E80-40D9-A116-447C30A1CEAF}"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50B337-9774-4304-A158-F83AAF99378E}"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885B0D14-66CF-40BB-B1D5-FC2175C29855}"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93A8A8-65E2-4D48-9B02-D780E5F8256A}"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fld id="{68570804-82EF-4C92-92A7-06BE8AE1FC47}" type="slidenum">
              <a:rPr lang="en-US">
                <a:solidFill>
                  <a:srgbClr val="000000"/>
                </a:solidFill>
              </a:rPr>
              <a:pPr>
                <a:defRPr/>
              </a:pPr>
              <a:t>‹#›</a:t>
            </a:fld>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D008DEE-B116-4BD2-B5E5-E3A963A25DB5}"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B24EE-B1D9-4F07-87A1-1D00A9632F29}" type="datetimeFigureOut">
              <a:rPr lang="en-US" smtClean="0"/>
              <a:t>10/23/2010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10514B-9C7C-44F6-981A-C05F70882F24}"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56597467-1F68-410C-A381-EA09BD7FFD6C}"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5815AF4-6BF4-43C9-B8E1-9BCDB2DD3A3A}"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fld id="{EA157C7B-1303-4875-8E84-1A53974BA1BB}" type="slidenum">
              <a:rPr lang="en-US">
                <a:solidFill>
                  <a:srgbClr val="000000"/>
                </a:solidFill>
              </a:rPr>
              <a:pPr>
                <a:defRPr/>
              </a:pPr>
              <a:t>‹#›</a:t>
            </a:fld>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9736CF-1597-4E49-9B4D-D1F1AEC10244}"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0030B861-85D4-415A-9ACF-69FF00FE4AEE}"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467421-5F70-49B0-A265-3C96770250AB}"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ABF3DEA9-8900-4FCE-A916-EE447BECD04D}"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6F5F15-A0B4-4F7A-8C35-93F8C50AE982}"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A392966B-03CA-4F59-BC0B-0C3BDCE13E9D}"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9CBE34-56A9-445F-8888-A659D43A4905}"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9CE5759A-E901-4692-9D37-4EB3A6E4AE9B}"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71E2F2-5A6D-4CFC-80F9-A1F404099E57}"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D5FF4C8C-9D2B-4F7B-8D7C-98D00CB52702}"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A22A6B-7CD4-477A-BA05-061F29837EA0}"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82B7739A-DD55-46BB-82A4-FABEF272FECE}"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922546F-B68E-4039-92F1-BE963761F10C}"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B24EE-B1D9-4F07-87A1-1D00A9632F29}" type="datetimeFigureOut">
              <a:rPr lang="en-US" smtClean="0"/>
              <a:t>10/23/2010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0514B-9C7C-44F6-981A-C05F70882F2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B24EE-B1D9-4F07-87A1-1D00A9632F29}" type="datetimeFigureOut">
              <a:rPr lang="en-US" smtClean="0"/>
              <a:t>10/23/2010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0514B-9C7C-44F6-981A-C05F70882F2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theme" Target="../theme/theme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B24EE-B1D9-4F07-87A1-1D00A9632F29}" type="datetimeFigureOut">
              <a:rPr lang="en-US" smtClean="0"/>
              <a:t>10/23/2010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10514B-9C7C-44F6-981A-C05F70882F2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400"/>
            </a:lvl1pPr>
          </a:lstStyle>
          <a:p>
            <a:pPr eaLnBrk="0" fontAlgn="base" hangingPunct="0">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defRPr sz="1400"/>
            </a:lvl1pPr>
          </a:lstStyle>
          <a:p>
            <a:pPr eaLnBrk="0" fontAlgn="base" hangingPunct="0">
              <a:spcBef>
                <a:spcPct val="0"/>
              </a:spcBef>
              <a:spcAft>
                <a:spcPct val="0"/>
              </a:spcAft>
            </a:pPr>
            <a:fld id="{ADC1A4A8-6532-41EF-9976-9ED063244ACF}"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400"/>
            </a:lvl1pPr>
          </a:lstStyle>
          <a:p>
            <a:pPr eaLnBrk="0" fontAlgn="base" hangingPunct="0">
              <a:spcBef>
                <a:spcPct val="0"/>
              </a:spcBef>
              <a:spcAft>
                <a:spcPct val="0"/>
              </a:spcAft>
            </a:pPr>
            <a:fld id="{0F01CAFB-6440-4C82-AAFE-6EBB32227057}"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4" r:id="rId12"/>
    <p:sldLayoutId id="2147483715" r:id="rId13"/>
    <p:sldLayoutId id="2147483716" r:id="rId14"/>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smtClean="0">
                <a:latin typeface="Arial" charset="0"/>
              </a:defRPr>
            </a:lvl1pPr>
          </a:lstStyle>
          <a:p>
            <a:pPr fontAlgn="base">
              <a:spcBef>
                <a:spcPct val="0"/>
              </a:spcBef>
              <a:spcAft>
                <a:spcPct val="0"/>
              </a:spcAft>
              <a:defRPr/>
            </a:pPr>
            <a:endParaRPr lang="en-US">
              <a:solidFill>
                <a:srgbClr val="000000"/>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smtClean="0">
                <a:latin typeface="Arial" charset="0"/>
              </a:defRPr>
            </a:lvl1pPr>
          </a:lstStyle>
          <a:p>
            <a:pPr fontAlgn="base">
              <a:spcBef>
                <a:spcPct val="0"/>
              </a:spcBef>
              <a:spcAft>
                <a:spcPct val="0"/>
              </a:spcAft>
              <a:defRPr/>
            </a:pPr>
            <a:fld id="{7999900A-1C39-4AF3-8834-C849D53CC364}"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smtClean="0">
                <a:latin typeface="Arial" charset="0"/>
              </a:defRPr>
            </a:lvl1pPr>
          </a:lstStyle>
          <a:p>
            <a:pPr fontAlgn="base">
              <a:spcBef>
                <a:spcPct val="0"/>
              </a:spcBef>
              <a:spcAft>
                <a:spcPct val="0"/>
              </a:spcAft>
              <a:defRPr/>
            </a:pPr>
            <a:fld id="{F36EE191-CB82-4856-BF6F-BAD681052CD6}"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25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2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322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322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D1E25E8-27B0-495B-A2C8-866F0B678B45}"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400"/>
            </a:lvl1pPr>
          </a:lstStyle>
          <a:p>
            <a:pPr eaLnBrk="0" fontAlgn="base" hangingPunct="0">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defRPr sz="1400"/>
            </a:lvl1pPr>
          </a:lstStyle>
          <a:p>
            <a:pPr eaLnBrk="0" fontAlgn="base" hangingPunct="0">
              <a:spcBef>
                <a:spcPct val="0"/>
              </a:spcBef>
              <a:spcAft>
                <a:spcPct val="0"/>
              </a:spcAft>
            </a:pPr>
            <a:fld id="{351875F9-AF8E-434D-9097-0200B9049534}"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400"/>
            </a:lvl1pPr>
          </a:lstStyle>
          <a:p>
            <a:pPr eaLnBrk="0" fontAlgn="base" hangingPunct="0">
              <a:spcBef>
                <a:spcPct val="0"/>
              </a:spcBef>
              <a:spcAft>
                <a:spcPct val="0"/>
              </a:spcAft>
            </a:pPr>
            <a:fld id="{5CA807E3-A5D8-4270-BD02-684B1BF3570A}"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Lst>
  <p:transition spd="med"/>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latin typeface="Arial" charset="0"/>
              </a:defRPr>
            </a:lvl1pPr>
          </a:lstStyle>
          <a:p>
            <a:pPr fontAlgn="base">
              <a:spcBef>
                <a:spcPct val="0"/>
              </a:spcBef>
              <a:spcAft>
                <a:spcPct val="0"/>
              </a:spcAft>
              <a:defRPr/>
            </a:pPr>
            <a:endParaRPr lang="en-US">
              <a:solidFill>
                <a:srgbClr val="000000"/>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latin typeface="Arial" charset="0"/>
              </a:defRPr>
            </a:lvl1pPr>
          </a:lstStyle>
          <a:p>
            <a:pPr fontAlgn="base">
              <a:spcBef>
                <a:spcPct val="0"/>
              </a:spcBef>
              <a:spcAft>
                <a:spcPct val="0"/>
              </a:spcAft>
              <a:defRPr/>
            </a:pPr>
            <a:fld id="{89A72010-C777-4EAC-A2D2-4BB02775AD70}"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latin typeface="Arial" charset="0"/>
              </a:defRPr>
            </a:lvl1pPr>
          </a:lstStyle>
          <a:p>
            <a:pPr fontAlgn="base">
              <a:spcBef>
                <a:spcPct val="0"/>
              </a:spcBef>
              <a:spcAft>
                <a:spcPct val="0"/>
              </a:spcAft>
              <a:defRPr/>
            </a:pPr>
            <a:fld id="{62794DAE-F360-46ED-8CFB-AEB400B6E40C}"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ransition spd="med"/>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9.jpeg"/><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8" Type="http://schemas.openxmlformats.org/officeDocument/2006/relationships/hyperlink" Target="http://www.ce.umn.edu/~smith/docs/Smith-Pedagogies_of_Engagement.pdf" TargetMode="External"/><Relationship Id="rId3" Type="http://schemas.openxmlformats.org/officeDocument/2006/relationships/hyperlink" Target="http://www.nap.edu/openbook/0309082927/html/" TargetMode="External"/><Relationship Id="rId7" Type="http://schemas.openxmlformats.org/officeDocument/2006/relationships/hyperlink" Target="http://www.ce.umn.edu/~smith/docs/NDTL-123-2-Smith-Social_Basis_of_Learning-.pdf" TargetMode="External"/><Relationship Id="rId12" Type="http://schemas.openxmlformats.org/officeDocument/2006/relationships/hyperlink" Target="http://www7.nationalacademies.org/bose/Fairweather_CommissionedPaper.pdf"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hyperlink" Target="http://www.ce.umn.edu/~smith" TargetMode="External"/><Relationship Id="rId11" Type="http://schemas.openxmlformats.org/officeDocument/2006/relationships/hyperlink" Target="http://www.pkal.org/activities/PedagogiesOfEngagementSummit.cfm" TargetMode="External"/><Relationship Id="rId5" Type="http://schemas.openxmlformats.org/officeDocument/2006/relationships/hyperlink" Target="http://www3.interscience.wiley.com/journal/122268048/abstract?CRETRY=1&amp;SRETRY=0" TargetMode="External"/><Relationship Id="rId10" Type="http://schemas.openxmlformats.org/officeDocument/2006/relationships/hyperlink" Target="http://www.udel.edu/pbl" TargetMode="External"/><Relationship Id="rId4" Type="http://schemas.openxmlformats.org/officeDocument/2006/relationships/hyperlink" Target="http://www.skillscommission.org/commissioned.htm" TargetMode="External"/><Relationship Id="rId9" Type="http://schemas.openxmlformats.org/officeDocument/2006/relationships/hyperlink" Target="http://www.ce.umn.edu/~smith/docs/CLReturnstoCollege.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304800"/>
            <a:ext cx="8534400" cy="1228725"/>
          </a:xfrm>
          <a:noFill/>
        </p:spPr>
        <p:txBody>
          <a:bodyPr lIns="0" tIns="0" rIns="0" bIns="0" anchor="t"/>
          <a:lstStyle/>
          <a:p>
            <a:pPr eaLnBrk="1" hangingPunct="1"/>
            <a:r>
              <a:rPr lang="en-US" sz="3600" dirty="0" smtClean="0">
                <a:solidFill>
                  <a:schemeClr val="tx1"/>
                </a:solidFill>
              </a:rPr>
              <a:t>Essential Elements of Effective Teaching</a:t>
            </a:r>
            <a:endParaRPr lang="en-US" sz="3600" dirty="0" smtClean="0">
              <a:solidFill>
                <a:schemeClr val="tx1"/>
              </a:solidFill>
            </a:endParaRPr>
          </a:p>
        </p:txBody>
      </p:sp>
      <p:sp>
        <p:nvSpPr>
          <p:cNvPr id="14339" name="Freeform 3"/>
          <p:cNvSpPr>
            <a:spLocks/>
          </p:cNvSpPr>
          <p:nvPr/>
        </p:nvSpPr>
        <p:spPr bwMode="auto">
          <a:xfrm>
            <a:off x="228600" y="1143000"/>
            <a:ext cx="8567738" cy="98425"/>
          </a:xfrm>
          <a:custGeom>
            <a:avLst/>
            <a:gdLst>
              <a:gd name="T0" fmla="*/ 0 w 5397"/>
              <a:gd name="T1" fmla="*/ 61 h 62"/>
              <a:gd name="T2" fmla="*/ 5396 w 5397"/>
              <a:gd name="T3" fmla="*/ 61 h 62"/>
              <a:gd name="T4" fmla="*/ 5396 w 5397"/>
              <a:gd name="T5" fmla="*/ 0 h 62"/>
              <a:gd name="T6" fmla="*/ 0 w 5397"/>
              <a:gd name="T7" fmla="*/ 0 h 62"/>
              <a:gd name="T8" fmla="*/ 0 w 5397"/>
              <a:gd name="T9" fmla="*/ 61 h 62"/>
              <a:gd name="T10" fmla="*/ 0 60000 65536"/>
              <a:gd name="T11" fmla="*/ 0 60000 65536"/>
              <a:gd name="T12" fmla="*/ 0 60000 65536"/>
              <a:gd name="T13" fmla="*/ 0 60000 65536"/>
              <a:gd name="T14" fmla="*/ 0 60000 65536"/>
              <a:gd name="T15" fmla="*/ 0 w 5397"/>
              <a:gd name="T16" fmla="*/ 0 h 62"/>
              <a:gd name="T17" fmla="*/ 5397 w 5397"/>
              <a:gd name="T18" fmla="*/ 62 h 62"/>
            </a:gdLst>
            <a:ahLst/>
            <a:cxnLst>
              <a:cxn ang="T10">
                <a:pos x="T0" y="T1"/>
              </a:cxn>
              <a:cxn ang="T11">
                <a:pos x="T2" y="T3"/>
              </a:cxn>
              <a:cxn ang="T12">
                <a:pos x="T4" y="T5"/>
              </a:cxn>
              <a:cxn ang="T13">
                <a:pos x="T6" y="T7"/>
              </a:cxn>
              <a:cxn ang="T14">
                <a:pos x="T8" y="T9"/>
              </a:cxn>
            </a:cxnLst>
            <a:rect l="T15" t="T16" r="T17" b="T18"/>
            <a:pathLst>
              <a:path w="5397" h="62">
                <a:moveTo>
                  <a:pt x="0" y="61"/>
                </a:moveTo>
                <a:lnTo>
                  <a:pt x="5396" y="61"/>
                </a:lnTo>
                <a:lnTo>
                  <a:pt x="5396" y="0"/>
                </a:lnTo>
                <a:lnTo>
                  <a:pt x="0" y="0"/>
                </a:lnTo>
                <a:lnTo>
                  <a:pt x="0" y="61"/>
                </a:lnTo>
              </a:path>
            </a:pathLst>
          </a:custGeom>
          <a:solidFill>
            <a:srgbClr val="000000"/>
          </a:solidFill>
          <a:ln w="9525" cap="rnd">
            <a:noFill/>
            <a:round/>
            <a:headEnd/>
            <a:tailEnd/>
          </a:ln>
        </p:spPr>
        <p:txBody>
          <a:bodyPr/>
          <a:lstStyle/>
          <a:p>
            <a:pPr fontAlgn="base">
              <a:spcBef>
                <a:spcPct val="0"/>
              </a:spcBef>
              <a:spcAft>
                <a:spcPct val="0"/>
              </a:spcAft>
            </a:pPr>
            <a:endParaRPr lang="en-US">
              <a:solidFill>
                <a:srgbClr val="000000"/>
              </a:solidFill>
            </a:endParaRPr>
          </a:p>
        </p:txBody>
      </p:sp>
      <p:sp>
        <p:nvSpPr>
          <p:cNvPr id="14340" name="Rectangle 4"/>
          <p:cNvSpPr>
            <a:spLocks noChangeArrowheads="1"/>
          </p:cNvSpPr>
          <p:nvPr/>
        </p:nvSpPr>
        <p:spPr bwMode="auto">
          <a:xfrm>
            <a:off x="533400" y="1524000"/>
            <a:ext cx="8153400" cy="3976688"/>
          </a:xfrm>
          <a:prstGeom prst="rect">
            <a:avLst/>
          </a:prstGeom>
          <a:noFill/>
          <a:ln w="9525">
            <a:noFill/>
            <a:miter lim="800000"/>
            <a:headEnd/>
            <a:tailEnd/>
          </a:ln>
        </p:spPr>
        <p:txBody>
          <a:bodyPr lIns="0" tIns="0" rIns="0" bIns="0"/>
          <a:lstStyle/>
          <a:p>
            <a:pPr algn="ctr" eaLnBrk="0" fontAlgn="base" hangingPunct="0">
              <a:spcBef>
                <a:spcPct val="0"/>
              </a:spcBef>
              <a:spcAft>
                <a:spcPct val="0"/>
              </a:spcAft>
            </a:pPr>
            <a:r>
              <a:rPr lang="en-US" sz="3000" b="1" dirty="0">
                <a:solidFill>
                  <a:srgbClr val="000000"/>
                </a:solidFill>
              </a:rPr>
              <a:t>Karl A. Smith</a:t>
            </a:r>
          </a:p>
          <a:p>
            <a:pPr algn="ctr" eaLnBrk="0" fontAlgn="base" hangingPunct="0">
              <a:spcBef>
                <a:spcPct val="0"/>
              </a:spcBef>
              <a:spcAft>
                <a:spcPct val="0"/>
              </a:spcAft>
            </a:pPr>
            <a:r>
              <a:rPr lang="en-US" sz="2600" dirty="0">
                <a:solidFill>
                  <a:srgbClr val="000000"/>
                </a:solidFill>
              </a:rPr>
              <a:t>Engineering Education – Purdue University</a:t>
            </a:r>
          </a:p>
          <a:p>
            <a:pPr algn="ctr" eaLnBrk="0" fontAlgn="base" hangingPunct="0">
              <a:spcBef>
                <a:spcPct val="0"/>
              </a:spcBef>
              <a:spcAft>
                <a:spcPct val="0"/>
              </a:spcAft>
            </a:pPr>
            <a:r>
              <a:rPr lang="en-US" sz="2600" dirty="0">
                <a:solidFill>
                  <a:srgbClr val="000000"/>
                </a:solidFill>
              </a:rPr>
              <a:t>Civil Engineering - University of Minnesota</a:t>
            </a:r>
          </a:p>
          <a:p>
            <a:pPr algn="ctr" eaLnBrk="0" fontAlgn="base" hangingPunct="0">
              <a:spcBef>
                <a:spcPct val="0"/>
              </a:spcBef>
              <a:spcAft>
                <a:spcPct val="0"/>
              </a:spcAft>
            </a:pPr>
            <a:r>
              <a:rPr lang="en-US" sz="2600" dirty="0">
                <a:solidFill>
                  <a:srgbClr val="000000"/>
                </a:solidFill>
              </a:rPr>
              <a:t>ksmith@umn.edu</a:t>
            </a:r>
          </a:p>
          <a:p>
            <a:pPr algn="ctr" eaLnBrk="0" fontAlgn="base" hangingPunct="0">
              <a:spcBef>
                <a:spcPct val="0"/>
              </a:spcBef>
              <a:spcAft>
                <a:spcPct val="0"/>
              </a:spcAft>
            </a:pPr>
            <a:r>
              <a:rPr lang="en-US" sz="2600" dirty="0">
                <a:solidFill>
                  <a:srgbClr val="000000"/>
                </a:solidFill>
              </a:rPr>
              <a:t>http://www.ce.umn.edu/~</a:t>
            </a:r>
            <a:r>
              <a:rPr lang="en-US" sz="2600" dirty="0" smtClean="0">
                <a:solidFill>
                  <a:srgbClr val="000000"/>
                </a:solidFill>
              </a:rPr>
              <a:t>smith</a:t>
            </a:r>
          </a:p>
          <a:p>
            <a:pPr algn="ctr" eaLnBrk="0" fontAlgn="base" hangingPunct="0">
              <a:spcBef>
                <a:spcPct val="0"/>
              </a:spcBef>
              <a:spcAft>
                <a:spcPct val="0"/>
              </a:spcAft>
            </a:pPr>
            <a:endParaRPr lang="en-US" sz="2400" dirty="0">
              <a:solidFill>
                <a:srgbClr val="000000"/>
              </a:solidFill>
            </a:endParaRPr>
          </a:p>
          <a:p>
            <a:pPr algn="ctr" eaLnBrk="0" fontAlgn="base" hangingPunct="0">
              <a:lnSpc>
                <a:spcPct val="80000"/>
              </a:lnSpc>
              <a:spcBef>
                <a:spcPct val="0"/>
              </a:spcBef>
              <a:spcAft>
                <a:spcPct val="0"/>
              </a:spcAft>
            </a:pPr>
            <a:r>
              <a:rPr lang="en-US" sz="3200" b="1" dirty="0">
                <a:solidFill>
                  <a:srgbClr val="000000"/>
                </a:solidFill>
                <a:cs typeface="Times New Roman" pitchFamily="18" charset="0"/>
              </a:rPr>
              <a:t>Effective Teaching: Moving Away from a Teacher-Centered Paradigm </a:t>
            </a:r>
            <a:endParaRPr lang="en-US" sz="3200" b="1" dirty="0" smtClean="0">
              <a:solidFill>
                <a:srgbClr val="000000"/>
              </a:solidFill>
              <a:cs typeface="Times New Roman" pitchFamily="18" charset="0"/>
            </a:endParaRPr>
          </a:p>
          <a:p>
            <a:pPr algn="ctr" eaLnBrk="0" fontAlgn="base" hangingPunct="0">
              <a:lnSpc>
                <a:spcPct val="80000"/>
              </a:lnSpc>
              <a:spcBef>
                <a:spcPct val="0"/>
              </a:spcBef>
              <a:spcAft>
                <a:spcPct val="0"/>
              </a:spcAft>
            </a:pPr>
            <a:endParaRPr lang="en-US" sz="3200" b="1" dirty="0">
              <a:solidFill>
                <a:srgbClr val="000000"/>
              </a:solidFill>
              <a:cs typeface="Times New Roman" pitchFamily="18" charset="0"/>
            </a:endParaRPr>
          </a:p>
          <a:p>
            <a:pPr algn="ctr" eaLnBrk="0" fontAlgn="base" hangingPunct="0">
              <a:lnSpc>
                <a:spcPct val="80000"/>
              </a:lnSpc>
              <a:spcBef>
                <a:spcPct val="0"/>
              </a:spcBef>
              <a:spcAft>
                <a:spcPct val="0"/>
              </a:spcAft>
            </a:pPr>
            <a:r>
              <a:rPr lang="en-US" sz="3200" dirty="0" smtClean="0">
                <a:solidFill>
                  <a:srgbClr val="000000"/>
                </a:solidFill>
                <a:cs typeface="Times New Roman" pitchFamily="18" charset="0"/>
              </a:rPr>
              <a:t>Plenary </a:t>
            </a:r>
            <a:r>
              <a:rPr lang="en-US" sz="3200" dirty="0">
                <a:solidFill>
                  <a:srgbClr val="000000"/>
                </a:solidFill>
                <a:cs typeface="Times New Roman" pitchFamily="18" charset="0"/>
              </a:rPr>
              <a:t>for the Associated</a:t>
            </a:r>
          </a:p>
          <a:p>
            <a:pPr algn="ctr" eaLnBrk="0" fontAlgn="base" hangingPunct="0">
              <a:lnSpc>
                <a:spcPct val="80000"/>
              </a:lnSpc>
              <a:spcBef>
                <a:spcPct val="0"/>
              </a:spcBef>
              <a:spcAft>
                <a:spcPct val="0"/>
              </a:spcAft>
            </a:pPr>
            <a:r>
              <a:rPr lang="en-US" sz="3200" dirty="0">
                <a:solidFill>
                  <a:srgbClr val="000000"/>
                </a:solidFill>
                <a:cs typeface="Times New Roman" pitchFamily="18" charset="0"/>
              </a:rPr>
              <a:t>Colleges of the St. Lawrence </a:t>
            </a:r>
            <a:r>
              <a:rPr lang="en-US" sz="3200" dirty="0" smtClean="0">
                <a:solidFill>
                  <a:srgbClr val="000000"/>
                </a:solidFill>
                <a:cs typeface="Times New Roman" pitchFamily="18" charset="0"/>
              </a:rPr>
              <a:t>Valley</a:t>
            </a:r>
            <a:endParaRPr lang="en-US" sz="3200" b="1" dirty="0">
              <a:solidFill>
                <a:srgbClr val="000000"/>
              </a:solidFill>
              <a:cs typeface="Times New Roman" pitchFamily="18" charset="0"/>
            </a:endParaRPr>
          </a:p>
          <a:p>
            <a:pPr algn="ctr" eaLnBrk="0" fontAlgn="base" hangingPunct="0">
              <a:lnSpc>
                <a:spcPct val="80000"/>
              </a:lnSpc>
              <a:spcBef>
                <a:spcPct val="0"/>
              </a:spcBef>
              <a:spcAft>
                <a:spcPct val="0"/>
              </a:spcAft>
            </a:pPr>
            <a:endParaRPr lang="en-US" sz="2400" b="1" dirty="0">
              <a:solidFill>
                <a:srgbClr val="000000"/>
              </a:solidFill>
              <a:cs typeface="Times New Roman" pitchFamily="18" charset="0"/>
            </a:endParaRPr>
          </a:p>
          <a:p>
            <a:pPr algn="ctr" eaLnBrk="0" fontAlgn="base" hangingPunct="0">
              <a:spcBef>
                <a:spcPct val="0"/>
              </a:spcBef>
              <a:spcAft>
                <a:spcPct val="0"/>
              </a:spcAft>
            </a:pPr>
            <a:r>
              <a:rPr lang="en-US" sz="2400" dirty="0">
                <a:solidFill>
                  <a:srgbClr val="000000"/>
                </a:solidFill>
              </a:rPr>
              <a:t>November 6, 2010</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ChangeArrowheads="1"/>
          </p:cNvSpPr>
          <p:nvPr/>
        </p:nvSpPr>
        <p:spPr bwMode="auto">
          <a:xfrm>
            <a:off x="228600" y="609600"/>
            <a:ext cx="8693150" cy="5722938"/>
          </a:xfrm>
          <a:prstGeom prst="rect">
            <a:avLst/>
          </a:prstGeom>
          <a:noFill/>
          <a:ln w="9525">
            <a:noFill/>
            <a:miter lim="800000"/>
            <a:headEnd/>
            <a:tailEnd/>
          </a:ln>
          <a:effectLst/>
        </p:spPr>
        <p:txBody>
          <a:bodyPr lIns="0" tIns="0" rIns="0" bIns="0"/>
          <a:lstStyle/>
          <a:p>
            <a:r>
              <a:rPr lang="en-US" sz="2800" i="1">
                <a:solidFill>
                  <a:srgbClr val="000000"/>
                </a:solidFill>
              </a:rPr>
              <a:t>To teach is to engage students in learning; thus teaching consists of getting students involved in the active construction of knowledge. . .The aim of teaching is not only to transmit information, but also to transform students from passive recipients of other people's knowledge into active constructors of their own and others' knowledge. . .Teaching is fundamentally about creating the pedagogical, social, and ethical conditions under which students agree to take charge of their own learning, individually and collectively</a:t>
            </a:r>
            <a:endParaRPr lang="en-US" sz="2500">
              <a:solidFill>
                <a:srgbClr val="000000"/>
              </a:solidFill>
            </a:endParaRPr>
          </a:p>
          <a:p>
            <a:endParaRPr lang="en-US" sz="2500">
              <a:solidFill>
                <a:srgbClr val="000000"/>
              </a:solidFill>
            </a:endParaRPr>
          </a:p>
          <a:p>
            <a:r>
              <a:rPr lang="en-US" sz="1600" i="1">
                <a:solidFill>
                  <a:srgbClr val="000000"/>
                </a:solidFill>
              </a:rPr>
              <a:t>Education for judgment:  The artistry of discussion leadership</a:t>
            </a:r>
            <a:r>
              <a:rPr lang="en-US" sz="1600">
                <a:solidFill>
                  <a:srgbClr val="000000"/>
                </a:solidFill>
              </a:rPr>
              <a:t>.  Edited by C. Roland Christensen, David A. Garvin, and Ann Sweet.  Cambridge, MA:  Harvard Business School, 1991.</a:t>
            </a:r>
          </a:p>
        </p:txBody>
      </p:sp>
    </p:spTree>
  </p:cSld>
  <p:clrMapOvr>
    <a:masterClrMapping/>
  </p:clrMapOvr>
  <p:transition spd="med">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14400" y="838200"/>
          <a:ext cx="7315198" cy="4511279"/>
        </p:xfrm>
        <a:graphic>
          <a:graphicData uri="http://schemas.openxmlformats.org/drawingml/2006/table">
            <a:tbl>
              <a:tblPr/>
              <a:tblGrid>
                <a:gridCol w="1556824"/>
                <a:gridCol w="2874498"/>
                <a:gridCol w="2883876"/>
              </a:tblGrid>
              <a:tr h="421243">
                <a:tc>
                  <a:txBody>
                    <a:bodyPr/>
                    <a:lstStyle/>
                    <a:p>
                      <a:pPr marL="0" marR="0">
                        <a:lnSpc>
                          <a:spcPts val="1005"/>
                        </a:lnSpc>
                        <a:spcBef>
                          <a:spcPts val="0"/>
                        </a:spcBef>
                        <a:spcAft>
                          <a:spcPts val="0"/>
                        </a:spcAft>
                      </a:pPr>
                      <a:endParaRPr lang="en-US" sz="1600" dirty="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005"/>
                        </a:lnSpc>
                        <a:spcBef>
                          <a:spcPts val="0"/>
                        </a:spcBef>
                        <a:spcAft>
                          <a:spcPts val="0"/>
                        </a:spcAft>
                      </a:pPr>
                      <a:endParaRPr lang="en-US" sz="1600" dirty="0">
                        <a:latin typeface="+mn-lt"/>
                        <a:ea typeface="Times New Roman"/>
                        <a:cs typeface="Times New Roman"/>
                      </a:endParaRPr>
                    </a:p>
                    <a:p>
                      <a:pPr marL="0" marR="0">
                        <a:spcBef>
                          <a:spcPts val="0"/>
                        </a:spcBef>
                        <a:spcAft>
                          <a:spcPts val="290"/>
                        </a:spcAft>
                        <a:tabLst>
                          <a:tab pos="1075690" algn="ctr"/>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dirty="0">
                          <a:latin typeface="+mn-lt"/>
                          <a:ea typeface="Times New Roman"/>
                          <a:cs typeface="Times New Roman"/>
                        </a:rPr>
                        <a:t>	</a:t>
                      </a:r>
                      <a:r>
                        <a:rPr lang="en-US" sz="1600" b="1" dirty="0">
                          <a:latin typeface="+mn-lt"/>
                          <a:ea typeface="Times New Roman"/>
                          <a:cs typeface="Times New Roman"/>
                        </a:rPr>
                        <a:t>Old Paradigm</a:t>
                      </a:r>
                      <a:endParaRPr lang="en-US" sz="1800" dirty="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005"/>
                        </a:lnSpc>
                        <a:spcBef>
                          <a:spcPts val="0"/>
                        </a:spcBef>
                        <a:spcAft>
                          <a:spcPts val="0"/>
                        </a:spcAft>
                      </a:pPr>
                      <a:endParaRPr lang="en-US" sz="1600">
                        <a:latin typeface="+mn-lt"/>
                        <a:ea typeface="Times New Roman"/>
                        <a:cs typeface="Times New Roman"/>
                      </a:endParaRPr>
                    </a:p>
                    <a:p>
                      <a:pPr marL="0" marR="0">
                        <a:spcBef>
                          <a:spcPts val="0"/>
                        </a:spcBef>
                        <a:spcAft>
                          <a:spcPts val="290"/>
                        </a:spcAft>
                        <a:tabLst>
                          <a:tab pos="1079500" algn="ctr"/>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a:latin typeface="+mn-lt"/>
                          <a:ea typeface="Times New Roman"/>
                          <a:cs typeface="Times New Roman"/>
                        </a:rPr>
                        <a:t>	</a:t>
                      </a:r>
                      <a:r>
                        <a:rPr lang="en-US" sz="1600" b="1">
                          <a:latin typeface="+mn-lt"/>
                          <a:ea typeface="Times New Roman"/>
                          <a:cs typeface="Times New Roman"/>
                        </a:rPr>
                        <a:t>New Paradigm</a:t>
                      </a:r>
                      <a:endParaRPr lang="en-US" sz="180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24602">
                <a:tc>
                  <a:txBody>
                    <a:bodyPr/>
                    <a:lstStyle/>
                    <a:p>
                      <a:pPr marL="0" marR="0">
                        <a:lnSpc>
                          <a:spcPts val="815"/>
                        </a:lnSpc>
                        <a:spcBef>
                          <a:spcPts val="0"/>
                        </a:spcBef>
                        <a:spcAft>
                          <a:spcPts val="0"/>
                        </a:spcAft>
                      </a:pPr>
                      <a:endParaRPr lang="en-US" sz="1600" dirty="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dirty="0">
                          <a:latin typeface="+mn-lt"/>
                          <a:ea typeface="Times New Roman"/>
                          <a:cs typeface="Times New Roman"/>
                        </a:rPr>
                        <a:t>Knowledge</a:t>
                      </a:r>
                      <a:endParaRPr lang="en-US" sz="1800" dirty="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815"/>
                        </a:lnSpc>
                        <a:spcBef>
                          <a:spcPts val="0"/>
                        </a:spcBef>
                        <a:spcAft>
                          <a:spcPts val="0"/>
                        </a:spcAft>
                      </a:pPr>
                      <a:endParaRPr lang="en-US" sz="1600" dirty="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dirty="0">
                          <a:latin typeface="+mn-lt"/>
                          <a:ea typeface="Times New Roman"/>
                          <a:cs typeface="Times New Roman"/>
                        </a:rPr>
                        <a:t>Transferred from Faculty to Students</a:t>
                      </a:r>
                      <a:endParaRPr lang="en-US" sz="1800" dirty="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815"/>
                        </a:lnSpc>
                        <a:spcBef>
                          <a:spcPts val="0"/>
                        </a:spcBef>
                        <a:spcAft>
                          <a:spcPts val="0"/>
                        </a:spcAft>
                      </a:pPr>
                      <a:endParaRPr lang="en-US" sz="160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a:latin typeface="+mn-lt"/>
                          <a:ea typeface="Times New Roman"/>
                          <a:cs typeface="Times New Roman"/>
                        </a:rPr>
                        <a:t>Jointly Constructed by Students and Faculty</a:t>
                      </a:r>
                      <a:endParaRPr lang="en-US" sz="180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24602">
                <a:tc>
                  <a:txBody>
                    <a:bodyPr/>
                    <a:lstStyle/>
                    <a:p>
                      <a:pPr marL="0" marR="0">
                        <a:lnSpc>
                          <a:spcPts val="815"/>
                        </a:lnSpc>
                        <a:spcBef>
                          <a:spcPts val="0"/>
                        </a:spcBef>
                        <a:spcAft>
                          <a:spcPts val="0"/>
                        </a:spcAft>
                      </a:pPr>
                      <a:endParaRPr lang="en-US" sz="1600" dirty="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dirty="0">
                          <a:latin typeface="+mn-lt"/>
                          <a:ea typeface="Times New Roman"/>
                          <a:cs typeface="Times New Roman"/>
                        </a:rPr>
                        <a:t>Students</a:t>
                      </a:r>
                      <a:endParaRPr lang="en-US" sz="1800" dirty="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815"/>
                        </a:lnSpc>
                        <a:spcBef>
                          <a:spcPts val="0"/>
                        </a:spcBef>
                        <a:spcAft>
                          <a:spcPts val="0"/>
                        </a:spcAft>
                      </a:pPr>
                      <a:endParaRPr lang="en-US" sz="160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a:latin typeface="+mn-lt"/>
                          <a:ea typeface="Times New Roman"/>
                          <a:cs typeface="Times New Roman"/>
                        </a:rPr>
                        <a:t>Passive Vessel to be Filled by Faculty's Knowledge</a:t>
                      </a:r>
                      <a:endParaRPr lang="en-US" sz="180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815"/>
                        </a:lnSpc>
                        <a:spcBef>
                          <a:spcPts val="0"/>
                        </a:spcBef>
                        <a:spcAft>
                          <a:spcPts val="0"/>
                        </a:spcAft>
                      </a:pPr>
                      <a:endParaRPr lang="en-US" sz="160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a:latin typeface="+mn-lt"/>
                          <a:ea typeface="Times New Roman"/>
                          <a:cs typeface="Times New Roman"/>
                        </a:rPr>
                        <a:t>Active Constructor, Discoverer, Transformer of Knowledge</a:t>
                      </a:r>
                      <a:endParaRPr lang="en-US" sz="180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24602">
                <a:tc>
                  <a:txBody>
                    <a:bodyPr/>
                    <a:lstStyle/>
                    <a:p>
                      <a:pPr marL="0" marR="0">
                        <a:lnSpc>
                          <a:spcPts val="815"/>
                        </a:lnSpc>
                        <a:spcBef>
                          <a:spcPts val="0"/>
                        </a:spcBef>
                        <a:spcAft>
                          <a:spcPts val="0"/>
                        </a:spcAft>
                      </a:pPr>
                      <a:endParaRPr lang="en-US" sz="160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a:latin typeface="+mn-lt"/>
                          <a:ea typeface="Times New Roman"/>
                          <a:cs typeface="Times New Roman"/>
                        </a:rPr>
                        <a:t>Faculty Purpose</a:t>
                      </a:r>
                      <a:endParaRPr lang="en-US" sz="180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815"/>
                        </a:lnSpc>
                        <a:spcBef>
                          <a:spcPts val="0"/>
                        </a:spcBef>
                        <a:spcAft>
                          <a:spcPts val="0"/>
                        </a:spcAft>
                      </a:pPr>
                      <a:endParaRPr lang="en-US" sz="160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a:latin typeface="+mn-lt"/>
                          <a:ea typeface="Times New Roman"/>
                          <a:cs typeface="Times New Roman"/>
                        </a:rPr>
                        <a:t>Classify and Sort Students</a:t>
                      </a:r>
                      <a:endParaRPr lang="en-US" sz="180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815"/>
                        </a:lnSpc>
                        <a:spcBef>
                          <a:spcPts val="0"/>
                        </a:spcBef>
                        <a:spcAft>
                          <a:spcPts val="0"/>
                        </a:spcAft>
                      </a:pPr>
                      <a:endParaRPr lang="en-US" sz="160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a:latin typeface="+mn-lt"/>
                          <a:ea typeface="Times New Roman"/>
                          <a:cs typeface="Times New Roman"/>
                        </a:rPr>
                        <a:t>Develop Students' Competencies and Talents</a:t>
                      </a:r>
                      <a:endParaRPr lang="en-US" sz="180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64275">
                <a:tc>
                  <a:txBody>
                    <a:bodyPr/>
                    <a:lstStyle/>
                    <a:p>
                      <a:pPr marL="0" marR="0">
                        <a:lnSpc>
                          <a:spcPts val="815"/>
                        </a:lnSpc>
                        <a:spcBef>
                          <a:spcPts val="0"/>
                        </a:spcBef>
                        <a:spcAft>
                          <a:spcPts val="0"/>
                        </a:spcAft>
                      </a:pPr>
                      <a:endParaRPr lang="en-US" sz="1600" dirty="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dirty="0">
                          <a:latin typeface="+mn-lt"/>
                          <a:ea typeface="Times New Roman"/>
                          <a:cs typeface="Times New Roman"/>
                        </a:rPr>
                        <a:t>Relationships</a:t>
                      </a:r>
                      <a:endParaRPr lang="en-US" sz="1800" dirty="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815"/>
                        </a:lnSpc>
                        <a:spcBef>
                          <a:spcPts val="0"/>
                        </a:spcBef>
                        <a:spcAft>
                          <a:spcPts val="0"/>
                        </a:spcAft>
                      </a:pPr>
                      <a:endParaRPr lang="en-US" sz="160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a:latin typeface="+mn-lt"/>
                          <a:ea typeface="Times New Roman"/>
                          <a:cs typeface="Times New Roman"/>
                        </a:rPr>
                        <a:t>Impersonal Relationship Among Students and Between Faculty and Students</a:t>
                      </a:r>
                      <a:endParaRPr lang="en-US" sz="180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815"/>
                        </a:lnSpc>
                        <a:spcBef>
                          <a:spcPts val="0"/>
                        </a:spcBef>
                        <a:spcAft>
                          <a:spcPts val="0"/>
                        </a:spcAft>
                      </a:pPr>
                      <a:endParaRPr lang="en-US" sz="1600" dirty="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dirty="0">
                          <a:latin typeface="+mn-lt"/>
                          <a:ea typeface="Times New Roman"/>
                          <a:cs typeface="Times New Roman"/>
                        </a:rPr>
                        <a:t>Personal Transaction Among Students and Between Faculty and Students</a:t>
                      </a:r>
                      <a:endParaRPr lang="en-US" sz="1800" dirty="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64275">
                <a:tc>
                  <a:txBody>
                    <a:bodyPr/>
                    <a:lstStyle/>
                    <a:p>
                      <a:pPr marL="0" marR="0">
                        <a:lnSpc>
                          <a:spcPts val="815"/>
                        </a:lnSpc>
                        <a:spcBef>
                          <a:spcPts val="0"/>
                        </a:spcBef>
                        <a:spcAft>
                          <a:spcPts val="0"/>
                        </a:spcAft>
                      </a:pPr>
                      <a:endParaRPr lang="en-US" sz="1600" dirty="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dirty="0">
                          <a:latin typeface="+mn-lt"/>
                          <a:ea typeface="Times New Roman"/>
                          <a:cs typeface="Times New Roman"/>
                        </a:rPr>
                        <a:t>Context</a:t>
                      </a:r>
                      <a:endParaRPr lang="en-US" sz="1800" dirty="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815"/>
                        </a:lnSpc>
                        <a:spcBef>
                          <a:spcPts val="0"/>
                        </a:spcBef>
                        <a:spcAft>
                          <a:spcPts val="0"/>
                        </a:spcAft>
                      </a:pPr>
                      <a:endParaRPr lang="en-US" sz="1600" dirty="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kern="1200" dirty="0">
                          <a:solidFill>
                            <a:schemeClr val="tx1"/>
                          </a:solidFill>
                          <a:latin typeface="+mn-lt"/>
                          <a:ea typeface="Times New Roman"/>
                          <a:cs typeface="Times New Roman"/>
                        </a:rPr>
                        <a:t>Competitive/Individualistic</a:t>
                      </a: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815"/>
                        </a:lnSpc>
                        <a:spcBef>
                          <a:spcPts val="0"/>
                        </a:spcBef>
                        <a:spcAft>
                          <a:spcPts val="0"/>
                        </a:spcAft>
                      </a:pPr>
                      <a:endParaRPr lang="en-US" sz="160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a:latin typeface="+mn-lt"/>
                          <a:ea typeface="Times New Roman"/>
                          <a:cs typeface="Times New Roman"/>
                        </a:rPr>
                        <a:t>Cooperative Learning in Classroom and Cooperative Teams Among Faculty</a:t>
                      </a:r>
                      <a:endParaRPr lang="en-US" sz="180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9346">
                <a:tc>
                  <a:txBody>
                    <a:bodyPr/>
                    <a:lstStyle/>
                    <a:p>
                      <a:pPr marL="0" marR="0">
                        <a:spcBef>
                          <a:spcPts val="0"/>
                        </a:spcBef>
                        <a:spcAft>
                          <a:spcPts val="72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dirty="0">
                          <a:latin typeface="+mn-lt"/>
                          <a:ea typeface="Times New Roman"/>
                          <a:cs typeface="Times New Roman"/>
                        </a:rPr>
                        <a:t>Teaching Assumption</a:t>
                      </a:r>
                      <a:endParaRPr lang="en-US" sz="1800" dirty="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72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dirty="0">
                          <a:latin typeface="+mn-lt"/>
                          <a:ea typeface="Times New Roman"/>
                          <a:cs typeface="Times New Roman"/>
                        </a:rPr>
                        <a:t>Any Expert can Teach</a:t>
                      </a:r>
                      <a:endParaRPr lang="en-US" sz="1800" dirty="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72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600" dirty="0">
                          <a:latin typeface="+mn-lt"/>
                          <a:ea typeface="Times New Roman"/>
                          <a:cs typeface="Times New Roman"/>
                        </a:rPr>
                        <a:t>Teaching is Complex and Requires Considerable Training</a:t>
                      </a:r>
                      <a:endParaRPr lang="en-US" sz="1800" dirty="0">
                        <a:latin typeface="+mn-lt"/>
                        <a:ea typeface="Times New Roman"/>
                        <a:cs typeface="Times New Roman"/>
                      </a:endParaRPr>
                    </a:p>
                  </a:txBody>
                  <a:tcPr marL="92075" marR="92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152400" y="304800"/>
            <a:ext cx="8991600" cy="400110"/>
          </a:xfrm>
          <a:prstGeom prst="rect">
            <a:avLst/>
          </a:prstGeom>
          <a:noFill/>
        </p:spPr>
        <p:txBody>
          <a:bodyPr wrap="square" rtlCol="0">
            <a:spAutoFit/>
          </a:bodyPr>
          <a:lstStyle/>
          <a:p>
            <a:pPr algn="ctr"/>
            <a:r>
              <a:rPr lang="en-US" sz="2000" dirty="0" smtClean="0"/>
              <a:t>Comparison of Old and New Paradigm of Teaching (Johnson, Johnson &amp; Smith, 1991)</a:t>
            </a:r>
            <a:endParaRPr lang="en-US" sz="2000" dirty="0"/>
          </a:p>
        </p:txBody>
      </p:sp>
      <p:graphicFrame>
        <p:nvGraphicFramePr>
          <p:cNvPr id="46081" name="Object 1"/>
          <p:cNvGraphicFramePr>
            <a:graphicFrameLocks noChangeAspect="1"/>
          </p:cNvGraphicFramePr>
          <p:nvPr/>
        </p:nvGraphicFramePr>
        <p:xfrm>
          <a:off x="1" y="5468224"/>
          <a:ext cx="1066800" cy="1389776"/>
        </p:xfrm>
        <a:graphic>
          <a:graphicData uri="http://schemas.openxmlformats.org/presentationml/2006/ole">
            <p:oleObj spid="_x0000_s46081" name="Drawing" r:id="rId4" imgW="3552507" imgH="4629522" progId="Presentations.Drawing.12">
              <p:embed/>
            </p:oleObj>
          </a:graphicData>
        </a:graphic>
      </p:graphicFrame>
      <p:sp>
        <p:nvSpPr>
          <p:cNvPr id="46082" name="Rectangle 2"/>
          <p:cNvSpPr>
            <a:spLocks noChangeArrowheads="1"/>
          </p:cNvSpPr>
          <p:nvPr/>
        </p:nvSpPr>
        <p:spPr bwMode="auto">
          <a:xfrm>
            <a:off x="1219200" y="5745779"/>
            <a:ext cx="6781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ea typeface="Times New Roman" pitchFamily="18" charset="0"/>
                <a:cs typeface="Times New Roman" pitchFamily="18" charset="0"/>
              </a:rPr>
              <a:t>Johnson, D.W., Johnson, R.T., and Smith, K.A. </a:t>
            </a:r>
            <a:r>
              <a:rPr kumimoji="0" lang="en-US" sz="1600" b="0" i="1" u="none" strike="noStrike" cap="none" normalizeH="0" baseline="0" dirty="0" smtClean="0">
                <a:ln>
                  <a:noFill/>
                </a:ln>
                <a:solidFill>
                  <a:schemeClr val="tx1"/>
                </a:solidFill>
                <a:effectLst/>
                <a:ea typeface="Times New Roman" pitchFamily="18" charset="0"/>
                <a:cs typeface="Times New Roman" pitchFamily="18" charset="0"/>
              </a:rPr>
              <a:t>Active Learning: Cooperation in the College Classroom</a:t>
            </a:r>
            <a:r>
              <a:rPr kumimoji="0" lang="en-US" sz="1600" b="0" i="0" u="none" strike="noStrike" cap="none" normalizeH="0" baseline="0" dirty="0" smtClean="0">
                <a:ln>
                  <a:noFill/>
                </a:ln>
                <a:solidFill>
                  <a:schemeClr val="tx1"/>
                </a:solidFill>
                <a:effectLst/>
                <a:ea typeface="Times New Roman" pitchFamily="18" charset="0"/>
                <a:cs typeface="Times New Roman" pitchFamily="18" charset="0"/>
              </a:rPr>
              <a:t> (1</a:t>
            </a:r>
            <a:r>
              <a:rPr kumimoji="0" lang="en-US" sz="1600" b="0" i="0" u="none" strike="noStrike" cap="none" normalizeH="0" baseline="30000" dirty="0" smtClean="0">
                <a:ln>
                  <a:noFill/>
                </a:ln>
                <a:solidFill>
                  <a:schemeClr val="tx1"/>
                </a:solidFill>
                <a:effectLst/>
                <a:ea typeface="Times New Roman" pitchFamily="18" charset="0"/>
                <a:cs typeface="Times New Roman" pitchFamily="18" charset="0"/>
              </a:rPr>
              <a:t>st</a:t>
            </a:r>
            <a:r>
              <a:rPr kumimoji="0" lang="en-US" sz="1600" b="0" i="0" u="none" strike="noStrike" cap="none" normalizeH="0" baseline="0" dirty="0" smtClean="0">
                <a:ln>
                  <a:noFill/>
                </a:ln>
                <a:solidFill>
                  <a:schemeClr val="tx1"/>
                </a:solidFill>
                <a:effectLst/>
                <a:ea typeface="Times New Roman" pitchFamily="18" charset="0"/>
                <a:cs typeface="Times New Roman" pitchFamily="18" charset="0"/>
              </a:rPr>
              <a:t> ed.). Edina, MN: Interaction Book Company, 1991.</a:t>
            </a:r>
            <a:endParaRPr kumimoji="0" lang="en-US" sz="2400" b="0" i="0" u="none" strike="noStrike" cap="none" normalizeH="0" baseline="0" dirty="0" smtClean="0">
              <a:ln>
                <a:noFill/>
              </a:ln>
              <a:solidFill>
                <a:schemeClr val="tx1"/>
              </a:solidFill>
              <a:effectLst/>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rrowheads="1"/>
          </p:cNvPicPr>
          <p:nvPr/>
        </p:nvPicPr>
        <p:blipFill>
          <a:blip r:embed="rId3" cstate="print"/>
          <a:srcRect/>
          <a:stretch>
            <a:fillRect/>
          </a:stretch>
        </p:blipFill>
        <p:spPr bwMode="auto">
          <a:xfrm>
            <a:off x="4514850" y="342900"/>
            <a:ext cx="4197350" cy="6059488"/>
          </a:xfrm>
          <a:prstGeom prst="rect">
            <a:avLst/>
          </a:prstGeom>
          <a:solidFill>
            <a:srgbClr val="FFFFFF"/>
          </a:solidFill>
          <a:ln w="9525">
            <a:noFill/>
            <a:miter lim="800000"/>
            <a:headEnd/>
            <a:tailEnd/>
          </a:ln>
          <a:effectLst/>
        </p:spPr>
      </p:pic>
      <p:sp>
        <p:nvSpPr>
          <p:cNvPr id="37891" name="Rectangle 3"/>
          <p:cNvSpPr>
            <a:spLocks noChangeArrowheads="1"/>
          </p:cNvSpPr>
          <p:nvPr/>
        </p:nvSpPr>
        <p:spPr bwMode="auto">
          <a:xfrm>
            <a:off x="366713" y="425450"/>
            <a:ext cx="3700462" cy="4529138"/>
          </a:xfrm>
          <a:prstGeom prst="rect">
            <a:avLst/>
          </a:prstGeom>
          <a:noFill/>
          <a:ln w="9525">
            <a:noFill/>
            <a:miter lim="800000"/>
            <a:headEnd/>
            <a:tailEnd/>
          </a:ln>
          <a:effectLst/>
        </p:spPr>
        <p:txBody>
          <a:bodyPr lIns="0" tIns="0" rIns="0" bIns="0"/>
          <a:lstStyle/>
          <a:p>
            <a:pPr eaLnBrk="0" fontAlgn="base" hangingPunct="0">
              <a:spcBef>
                <a:spcPct val="0"/>
              </a:spcBef>
              <a:spcAft>
                <a:spcPct val="0"/>
              </a:spcAft>
            </a:pPr>
            <a:r>
              <a:rPr lang="en-US" sz="2400" dirty="0">
                <a:solidFill>
                  <a:srgbClr val="000000"/>
                </a:solidFill>
              </a:rPr>
              <a:t>Robert Barr &amp; John </a:t>
            </a:r>
            <a:r>
              <a:rPr lang="en-US" sz="2400" dirty="0" err="1">
                <a:solidFill>
                  <a:srgbClr val="000000"/>
                </a:solidFill>
              </a:rPr>
              <a:t>Tagg</a:t>
            </a:r>
            <a:r>
              <a:rPr lang="en-US" sz="2400" dirty="0">
                <a:solidFill>
                  <a:srgbClr val="000000"/>
                </a:solidFill>
              </a:rPr>
              <a:t>.  From teaching to learning: A new paradigm for undergraduate education.  </a:t>
            </a:r>
            <a:r>
              <a:rPr lang="en-US" sz="2400" i="1" dirty="0">
                <a:solidFill>
                  <a:srgbClr val="000000"/>
                </a:solidFill>
              </a:rPr>
              <a:t>Change, 27</a:t>
            </a:r>
            <a:r>
              <a:rPr lang="en-US" sz="2400" dirty="0">
                <a:solidFill>
                  <a:srgbClr val="000000"/>
                </a:solidFill>
              </a:rPr>
              <a:t>(6), 1995.</a:t>
            </a:r>
          </a:p>
          <a:p>
            <a:pPr eaLnBrk="0" fontAlgn="base" hangingPunct="0">
              <a:spcBef>
                <a:spcPct val="0"/>
              </a:spcBef>
              <a:spcAft>
                <a:spcPct val="0"/>
              </a:spcAft>
            </a:pPr>
            <a:endParaRPr lang="en-US" sz="2400" dirty="0">
              <a:solidFill>
                <a:srgbClr val="000000"/>
              </a:solidFill>
            </a:endParaRPr>
          </a:p>
          <a:p>
            <a:pPr eaLnBrk="0" fontAlgn="base" hangingPunct="0">
              <a:spcBef>
                <a:spcPct val="0"/>
              </a:spcBef>
              <a:spcAft>
                <a:spcPct val="0"/>
              </a:spcAft>
            </a:pPr>
            <a:endParaRPr lang="en-US" sz="2400" dirty="0">
              <a:solidFill>
                <a:srgbClr val="000000"/>
              </a:solidFill>
            </a:endParaRPr>
          </a:p>
          <a:p>
            <a:pPr eaLnBrk="0" fontAlgn="base" hangingPunct="0">
              <a:spcBef>
                <a:spcPct val="0"/>
              </a:spcBef>
              <a:spcAft>
                <a:spcPct val="0"/>
              </a:spcAft>
            </a:pPr>
            <a:endParaRPr lang="en-US" sz="2400" dirty="0">
              <a:solidFill>
                <a:srgbClr val="000000"/>
              </a:solidFill>
            </a:endParaRPr>
          </a:p>
          <a:p>
            <a:pPr eaLnBrk="0" fontAlgn="base" hangingPunct="0">
              <a:spcBef>
                <a:spcPct val="0"/>
              </a:spcBef>
              <a:spcAft>
                <a:spcPct val="0"/>
              </a:spcAft>
            </a:pPr>
            <a:endParaRPr lang="en-US" sz="2400" dirty="0">
              <a:solidFill>
                <a:srgbClr val="000000"/>
              </a:solidFill>
            </a:endParaRPr>
          </a:p>
          <a:p>
            <a:pPr eaLnBrk="0" fontAlgn="base" hangingPunct="0">
              <a:spcBef>
                <a:spcPct val="0"/>
              </a:spcBef>
              <a:spcAft>
                <a:spcPct val="0"/>
              </a:spcAft>
            </a:pPr>
            <a:endParaRPr lang="en-US" sz="2400" dirty="0">
              <a:solidFill>
                <a:srgbClr val="000000"/>
              </a:solidFill>
            </a:endParaRPr>
          </a:p>
          <a:p>
            <a:pPr eaLnBrk="0" fontAlgn="base" hangingPunct="0">
              <a:spcBef>
                <a:spcPct val="0"/>
              </a:spcBef>
              <a:spcAft>
                <a:spcPct val="0"/>
              </a:spcAft>
            </a:pPr>
            <a:r>
              <a:rPr lang="en-US" sz="2400" dirty="0">
                <a:solidFill>
                  <a:srgbClr val="000000"/>
                </a:solidFill>
              </a:rPr>
              <a:t>Wm.  Campbell &amp; Karl Smith.  </a:t>
            </a:r>
            <a:r>
              <a:rPr lang="en-US" sz="2400" i="1" dirty="0">
                <a:solidFill>
                  <a:srgbClr val="000000"/>
                </a:solidFill>
              </a:rPr>
              <a:t>New Paradigms for College Teaching</a:t>
            </a:r>
            <a:r>
              <a:rPr lang="en-US" sz="2400" dirty="0">
                <a:solidFill>
                  <a:srgbClr val="000000"/>
                </a:solidFill>
              </a:rPr>
              <a:t>.  Interaction Books, 1997.</a:t>
            </a:r>
          </a:p>
        </p:txBody>
      </p:sp>
    </p:spTree>
  </p:cSld>
  <p:clrMapOvr>
    <a:masterClrMapping/>
  </p:clrMapOvr>
  <p:transition spd="med">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fld id="{EF260B82-E7A1-47D6-BCC0-51D1860ED51D}" type="slidenum">
              <a:rPr lang="en-US" smtClean="0">
                <a:solidFill>
                  <a:srgbClr val="000000"/>
                </a:solidFill>
              </a:rPr>
              <a:pPr/>
              <a:t>13</a:t>
            </a:fld>
            <a:endParaRPr lang="en-US">
              <a:solidFill>
                <a:srgbClr val="000000"/>
              </a:solidFill>
            </a:endParaRPr>
          </a:p>
        </p:txBody>
      </p:sp>
      <p:graphicFrame>
        <p:nvGraphicFramePr>
          <p:cNvPr id="3" name="Table 2"/>
          <p:cNvGraphicFramePr>
            <a:graphicFrameLocks noGrp="1"/>
          </p:cNvGraphicFramePr>
          <p:nvPr/>
        </p:nvGraphicFramePr>
        <p:xfrm>
          <a:off x="304801" y="381000"/>
          <a:ext cx="8686798" cy="6168897"/>
        </p:xfrm>
        <a:graphic>
          <a:graphicData uri="http://schemas.openxmlformats.org/drawingml/2006/table">
            <a:tbl>
              <a:tblPr/>
              <a:tblGrid>
                <a:gridCol w="1523999"/>
                <a:gridCol w="3581400"/>
                <a:gridCol w="3581399"/>
              </a:tblGrid>
              <a:tr h="317198">
                <a:tc>
                  <a:txBody>
                    <a:bodyPr/>
                    <a:lstStyle/>
                    <a:p>
                      <a:pPr marL="0" marR="0">
                        <a:lnSpc>
                          <a:spcPts val="1005"/>
                        </a:lnSpc>
                        <a:spcBef>
                          <a:spcPts val="0"/>
                        </a:spcBef>
                        <a:spcAft>
                          <a:spcPts val="0"/>
                        </a:spcAft>
                      </a:pPr>
                      <a:endParaRPr lang="en-US" sz="1050" dirty="0">
                        <a:latin typeface="+mn-lt"/>
                        <a:ea typeface="Times New Roman"/>
                        <a:cs typeface="Times New Roman"/>
                      </a:endParaRP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005"/>
                        </a:lnSpc>
                        <a:spcBef>
                          <a:spcPts val="0"/>
                        </a:spcBef>
                        <a:spcAft>
                          <a:spcPts val="0"/>
                        </a:spcAft>
                      </a:pPr>
                      <a:endParaRPr lang="en-US" sz="1050" dirty="0">
                        <a:latin typeface="+mn-lt"/>
                        <a:ea typeface="Times New Roman"/>
                        <a:cs typeface="Times New Roman"/>
                      </a:endParaRPr>
                    </a:p>
                    <a:p>
                      <a:pPr marL="0" marR="0">
                        <a:spcBef>
                          <a:spcPts val="0"/>
                        </a:spcBef>
                        <a:spcAft>
                          <a:spcPts val="290"/>
                        </a:spcAft>
                        <a:tabLst>
                          <a:tab pos="1075690" algn="ctr"/>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dirty="0">
                          <a:latin typeface="+mn-lt"/>
                          <a:ea typeface="Times New Roman"/>
                          <a:cs typeface="Times New Roman"/>
                        </a:rPr>
                        <a:t>	</a:t>
                      </a:r>
                      <a:r>
                        <a:rPr lang="en-US" sz="1050" b="1" dirty="0">
                          <a:latin typeface="+mn-lt"/>
                          <a:ea typeface="Times New Roman"/>
                          <a:cs typeface="Times New Roman"/>
                        </a:rPr>
                        <a:t>Old Paradigm</a:t>
                      </a:r>
                      <a:endParaRPr lang="en-US" sz="1050" dirty="0">
                        <a:latin typeface="+mn-lt"/>
                        <a:ea typeface="Times New Roman"/>
                        <a:cs typeface="Times New Roman"/>
                      </a:endParaRP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005"/>
                        </a:lnSpc>
                        <a:spcBef>
                          <a:spcPts val="0"/>
                        </a:spcBef>
                        <a:spcAft>
                          <a:spcPts val="0"/>
                        </a:spcAft>
                      </a:pPr>
                      <a:endParaRPr lang="en-US" sz="1050" dirty="0">
                        <a:latin typeface="+mn-lt"/>
                        <a:ea typeface="Times New Roman"/>
                        <a:cs typeface="Times New Roman"/>
                      </a:endParaRPr>
                    </a:p>
                    <a:p>
                      <a:pPr marL="0" marR="0">
                        <a:spcBef>
                          <a:spcPts val="0"/>
                        </a:spcBef>
                        <a:spcAft>
                          <a:spcPts val="290"/>
                        </a:spcAft>
                        <a:tabLst>
                          <a:tab pos="1079500" algn="ctr"/>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dirty="0">
                          <a:latin typeface="+mn-lt"/>
                          <a:ea typeface="Times New Roman"/>
                          <a:cs typeface="Times New Roman"/>
                        </a:rPr>
                        <a:t>	</a:t>
                      </a:r>
                      <a:r>
                        <a:rPr lang="en-US" sz="1050" b="1" dirty="0">
                          <a:latin typeface="+mn-lt"/>
                          <a:ea typeface="Times New Roman"/>
                          <a:cs typeface="Times New Roman"/>
                        </a:rPr>
                        <a:t>New Paradigm</a:t>
                      </a:r>
                      <a:endParaRPr lang="en-US" sz="1050" dirty="0">
                        <a:latin typeface="+mn-lt"/>
                        <a:ea typeface="Times New Roman"/>
                        <a:cs typeface="Times New Roman"/>
                      </a:endParaRP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998">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Knowledge</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Transferred from Faculty to Students</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Jointly Constructed by Students and Faculty</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604">
                <a:tc>
                  <a:txBody>
                    <a:bodyPr/>
                    <a:lstStyle/>
                    <a:p>
                      <a:pPr marL="0" marR="0">
                        <a:lnSpc>
                          <a:spcPts val="815"/>
                        </a:lnSpc>
                        <a:spcBef>
                          <a:spcPts val="0"/>
                        </a:spcBef>
                        <a:spcAft>
                          <a:spcPts val="0"/>
                        </a:spcAft>
                      </a:pPr>
                      <a:endParaRPr lang="en-US" sz="1050" dirty="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dirty="0">
                          <a:latin typeface="+mn-lt"/>
                          <a:ea typeface="Times New Roman"/>
                          <a:cs typeface="Times New Roman"/>
                        </a:rPr>
                        <a:t>Students</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dirty="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dirty="0">
                          <a:latin typeface="+mn-lt"/>
                          <a:ea typeface="Times New Roman"/>
                          <a:cs typeface="Times New Roman"/>
                        </a:rPr>
                        <a:t>Passive Vessel to be Filled by Faculty's Knowledge</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Active Constructor, Discoverer, Transformer of Knowledge</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199">
                <a:tc>
                  <a:txBody>
                    <a:bodyPr/>
                    <a:lstStyle/>
                    <a:p>
                      <a:pPr marL="0" marR="0">
                        <a:lnSpc>
                          <a:spcPts val="815"/>
                        </a:lnSpc>
                        <a:spcBef>
                          <a:spcPts val="0"/>
                        </a:spcBef>
                        <a:spcAft>
                          <a:spcPts val="0"/>
                        </a:spcAft>
                      </a:pPr>
                      <a:endParaRPr lang="en-US" sz="1050" dirty="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dirty="0">
                          <a:latin typeface="+mn-lt"/>
                          <a:ea typeface="Times New Roman"/>
                          <a:cs typeface="Times New Roman"/>
                        </a:rPr>
                        <a:t>Mode of Learning</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Memorizing </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Relating</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998">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Faculty Purpose</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Classify and Sort Students</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Develop Students' Competencies and Talents</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8398">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Student Goals</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Complete Requirements, Achieve Certification within a Discipline</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Grow, Focus on Continual Lifelong Learning within a Broader System</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9497">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Relationships</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Impersonal Relationship Among Students and Between Faculty and Students</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Personal Transaction Among Students and Between Faculty and Students</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9497">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Context</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Competitive/Individualistic</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Cooperative Learning in Classroom and Cooperative Teams Among Faculty</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8398">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Climate</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Conformity/Cultural Uniformity </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dirty="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dirty="0">
                          <a:latin typeface="+mn-lt"/>
                          <a:ea typeface="Times New Roman"/>
                          <a:cs typeface="Times New Roman"/>
                        </a:rPr>
                        <a:t>Diversity and Personal Esteem/ Cultural Diversity and Commonality</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1019">
                <a:tc>
                  <a:txBody>
                    <a:bodyPr/>
                    <a:lstStyle/>
                    <a:p>
                      <a:pPr marL="0" marR="0">
                        <a:lnSpc>
                          <a:spcPts val="815"/>
                        </a:lnSpc>
                        <a:spcBef>
                          <a:spcPts val="0"/>
                        </a:spcBef>
                        <a:spcAft>
                          <a:spcPts val="0"/>
                        </a:spcAft>
                      </a:pPr>
                      <a:endParaRPr lang="en-US" sz="1050" dirty="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dirty="0">
                          <a:latin typeface="+mn-lt"/>
                          <a:ea typeface="Times New Roman"/>
                          <a:cs typeface="Times New Roman"/>
                        </a:rPr>
                        <a:t>Power</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dirty="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dirty="0">
                          <a:latin typeface="+mn-lt"/>
                          <a:ea typeface="Times New Roman"/>
                          <a:cs typeface="Times New Roman"/>
                        </a:rPr>
                        <a:t>Faculty Holds and Exercises Power, Authority, and Control</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dirty="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dirty="0">
                          <a:latin typeface="+mn-lt"/>
                          <a:ea typeface="Times New Roman"/>
                          <a:cs typeface="Times New Roman"/>
                        </a:rPr>
                        <a:t>Students are Empowered; Power is Shared Among Students and Between Students and Faculty</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5997">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Assessment</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Norm-Referenced (i.e., Graded "On the Curve"); Typically Multiple Choice Items; Student rating of instruction at end of course</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Criterion-Referenced; Typically Performances and Portfolios; Continual Assessment of Instruction</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199">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Ways of Knowing</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Logico-Scientific</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Narrative</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9497">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Technology Use</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Drill and Practice; Textbook Substitute; Chalk and Talk Substitute</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050">
                        <a:latin typeface="+mn-lt"/>
                        <a:ea typeface="Times New Roman"/>
                        <a:cs typeface="Times New Roman"/>
                      </a:endParaRPr>
                    </a:p>
                    <a:p>
                      <a:pPr marL="0" marR="0">
                        <a:spcBef>
                          <a:spcPts val="0"/>
                        </a:spcBef>
                        <a:spcAft>
                          <a:spcPts val="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a:latin typeface="+mn-lt"/>
                          <a:ea typeface="Times New Roman"/>
                          <a:cs typeface="Times New Roman"/>
                        </a:rPr>
                        <a:t>Problem Solving, Communication, Collaboration, Information Access, Expression</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398">
                <a:tc>
                  <a:txBody>
                    <a:bodyPr/>
                    <a:lstStyle/>
                    <a:p>
                      <a:pPr marL="0" marR="0">
                        <a:spcBef>
                          <a:spcPts val="0"/>
                        </a:spcBef>
                        <a:spcAft>
                          <a:spcPts val="72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dirty="0">
                          <a:latin typeface="+mn-lt"/>
                          <a:ea typeface="Times New Roman"/>
                          <a:cs typeface="Times New Roman"/>
                        </a:rPr>
                        <a:t>Teaching Assumption</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72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dirty="0">
                          <a:latin typeface="+mn-lt"/>
                          <a:ea typeface="Times New Roman"/>
                          <a:cs typeface="Times New Roman"/>
                        </a:rPr>
                        <a:t>Any Expert can Teach</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720"/>
                        </a:spcAft>
                        <a:tabLst>
                          <a:tab pos="0" algn="l"/>
                          <a:tab pos="229235" algn="l"/>
                          <a:tab pos="458470" algn="l"/>
                          <a:tab pos="687705" algn="l"/>
                          <a:tab pos="916940" algn="l"/>
                          <a:tab pos="1146810" algn="l"/>
                          <a:tab pos="1376045" algn="l"/>
                          <a:tab pos="1605280" algn="l"/>
                          <a:tab pos="1834515" algn="l"/>
                          <a:tab pos="2063750" algn="l"/>
                          <a:tab pos="2293620" algn="l"/>
                          <a:tab pos="2522855" algn="l"/>
                          <a:tab pos="2752090" algn="l"/>
                          <a:tab pos="2981325" algn="l"/>
                          <a:tab pos="3210560" algn="l"/>
                          <a:tab pos="3440430" algn="l"/>
                          <a:tab pos="3669665" algn="l"/>
                          <a:tab pos="3898900" algn="l"/>
                          <a:tab pos="4128135" algn="l"/>
                          <a:tab pos="4357370" algn="l"/>
                          <a:tab pos="4587240" algn="l"/>
                          <a:tab pos="4816475" algn="l"/>
                          <a:tab pos="5045710" algn="l"/>
                          <a:tab pos="5274945" algn="l"/>
                          <a:tab pos="5504180" algn="l"/>
                          <a:tab pos="5734050" algn="l"/>
                        </a:tabLst>
                      </a:pPr>
                      <a:r>
                        <a:rPr lang="en-US" sz="1050" dirty="0">
                          <a:latin typeface="+mn-lt"/>
                          <a:ea typeface="Times New Roman"/>
                          <a:cs typeface="Times New Roman"/>
                        </a:rPr>
                        <a:t>Teaching is Complex and Requires Considerable Training</a:t>
                      </a:r>
                    </a:p>
                  </a:txBody>
                  <a:tcPr marL="56315" marR="56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2"/>
          <p:cNvSpPr>
            <a:spLocks noGrp="1"/>
          </p:cNvSpPr>
          <p:nvPr>
            <p:ph type="ftr" sz="quarter" idx="11"/>
          </p:nvPr>
        </p:nvSpPr>
        <p:spPr>
          <a:noFill/>
        </p:spPr>
        <p:txBody>
          <a:bodyPr/>
          <a:lstStyle/>
          <a:p>
            <a:fld id="{B8B80536-19B1-4902-8C9F-A68533728ABB}" type="slidenum">
              <a:rPr lang="en-US" smtClean="0">
                <a:solidFill>
                  <a:srgbClr val="000000"/>
                </a:solidFill>
                <a:latin typeface="Arial" pitchFamily="34" charset="0"/>
              </a:rPr>
              <a:pPr/>
              <a:t>14</a:t>
            </a:fld>
            <a:endParaRPr lang="en-US" smtClean="0">
              <a:solidFill>
                <a:srgbClr val="000000"/>
              </a:solidFill>
              <a:latin typeface="Arial" pitchFamily="34" charset="0"/>
            </a:endParaRPr>
          </a:p>
        </p:txBody>
      </p:sp>
      <p:sp>
        <p:nvSpPr>
          <p:cNvPr id="19459" name="Text Box 2"/>
          <p:cNvSpPr txBox="1">
            <a:spLocks noChangeArrowheads="1"/>
          </p:cNvSpPr>
          <p:nvPr/>
        </p:nvSpPr>
        <p:spPr bwMode="auto">
          <a:xfrm>
            <a:off x="304800" y="152400"/>
            <a:ext cx="8610600" cy="4267200"/>
          </a:xfrm>
          <a:prstGeom prst="rect">
            <a:avLst/>
          </a:prstGeom>
          <a:noFill/>
          <a:ln w="9525">
            <a:noFill/>
            <a:miter lim="800000"/>
            <a:headEnd/>
            <a:tailEnd/>
          </a:ln>
        </p:spPr>
        <p:txBody>
          <a:bodyPr lIns="0" tIns="0" rIns="0" bIns="0">
            <a:spAutoFit/>
          </a:bodyPr>
          <a:lstStyle/>
          <a:p>
            <a:pPr defTabSz="381000" eaLnBrk="0" fontAlgn="base" hangingPunct="0">
              <a:spcBef>
                <a:spcPct val="0"/>
              </a:spcBef>
              <a:spcAft>
                <a:spcPct val="0"/>
              </a:spcAft>
            </a:pPr>
            <a:r>
              <a:rPr lang="en-US" sz="4000">
                <a:solidFill>
                  <a:srgbClr val="000000"/>
                </a:solidFill>
              </a:rPr>
              <a:t>It could well be that faculty members of the twenty-first century college or university will find it necessary to set aside their roles as teachers and instead become designers of learning experiences, processes, and environments. </a:t>
            </a:r>
          </a:p>
        </p:txBody>
      </p:sp>
      <p:pic>
        <p:nvPicPr>
          <p:cNvPr id="19460" name="Picture 3" descr="duderstadt2"/>
          <p:cNvPicPr>
            <a:picLocks noChangeAspect="1" noChangeArrowheads="1"/>
          </p:cNvPicPr>
          <p:nvPr/>
        </p:nvPicPr>
        <p:blipFill>
          <a:blip r:embed="rId3" cstate="print"/>
          <a:srcRect/>
          <a:stretch>
            <a:fillRect/>
          </a:stretch>
        </p:blipFill>
        <p:spPr bwMode="auto">
          <a:xfrm>
            <a:off x="6146800" y="3733800"/>
            <a:ext cx="2844800" cy="2984500"/>
          </a:xfrm>
          <a:prstGeom prst="rect">
            <a:avLst/>
          </a:prstGeom>
          <a:noFill/>
          <a:ln w="9525">
            <a:noFill/>
            <a:miter lim="800000"/>
            <a:headEnd/>
            <a:tailEnd/>
          </a:ln>
        </p:spPr>
      </p:pic>
      <p:sp>
        <p:nvSpPr>
          <p:cNvPr id="19461" name="Text Box 4"/>
          <p:cNvSpPr txBox="1">
            <a:spLocks noChangeArrowheads="1"/>
          </p:cNvSpPr>
          <p:nvPr/>
        </p:nvSpPr>
        <p:spPr bwMode="auto">
          <a:xfrm>
            <a:off x="304800" y="4724400"/>
            <a:ext cx="5486400" cy="1552575"/>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2400">
                <a:solidFill>
                  <a:srgbClr val="000000"/>
                </a:solidFill>
              </a:rPr>
              <a:t>James Duderstadt, 1999 [Nuclear Engineering Professor;  Dean, Provost and President of the University of Michigan]</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2"/>
          <p:cNvGrpSpPr>
            <a:grpSpLocks/>
          </p:cNvGrpSpPr>
          <p:nvPr/>
        </p:nvGrpSpPr>
        <p:grpSpPr bwMode="auto">
          <a:xfrm>
            <a:off x="1295400" y="2743200"/>
            <a:ext cx="3124200" cy="2438400"/>
            <a:chOff x="1295400" y="2743200"/>
            <a:chExt cx="3124200" cy="2438400"/>
          </a:xfrm>
          <a:solidFill>
            <a:schemeClr val="accent3">
              <a:lumMod val="75000"/>
            </a:schemeClr>
          </a:solidFill>
        </p:grpSpPr>
        <p:sp>
          <p:nvSpPr>
            <p:cNvPr id="128033" name="Rectangle 46"/>
            <p:cNvSpPr>
              <a:spLocks noChangeArrowheads="1"/>
            </p:cNvSpPr>
            <p:nvPr/>
          </p:nvSpPr>
          <p:spPr bwMode="auto">
            <a:xfrm>
              <a:off x="1295400" y="2743200"/>
              <a:ext cx="3124200" cy="2438400"/>
            </a:xfrm>
            <a:prstGeom prst="rect">
              <a:avLst/>
            </a:prstGeom>
            <a:grpFill/>
            <a:ln w="25400">
              <a:solidFill>
                <a:srgbClr val="002060"/>
              </a:solidFill>
              <a:miter lim="800000"/>
              <a:headEnd/>
              <a:tailEnd/>
            </a:ln>
          </p:spPr>
          <p:txBody>
            <a:bodyPr anchor="ctr"/>
            <a:lstStyle/>
            <a:p>
              <a:pPr algn="ctr"/>
              <a:endParaRPr lang="en-US">
                <a:solidFill>
                  <a:srgbClr val="FFFFFF"/>
                </a:solidFill>
                <a:latin typeface="Calibri" pitchFamily="34" charset="0"/>
              </a:endParaRPr>
            </a:p>
          </p:txBody>
        </p:sp>
        <p:sp>
          <p:nvSpPr>
            <p:cNvPr id="48" name="TextBox 47"/>
            <p:cNvSpPr txBox="1"/>
            <p:nvPr/>
          </p:nvSpPr>
          <p:spPr>
            <a:xfrm>
              <a:off x="3886200" y="2743200"/>
              <a:ext cx="523220" cy="2438400"/>
            </a:xfrm>
            <a:prstGeom prst="rect">
              <a:avLst/>
            </a:prstGeom>
            <a:grpFill/>
            <a:ln>
              <a:solidFill>
                <a:srgbClr val="002060"/>
              </a:solidFill>
            </a:ln>
          </p:spPr>
          <p:txBody>
            <a:bodyPr vert="vert270">
              <a:spAutoFit/>
            </a:bodyPr>
            <a:lstStyle/>
            <a:p>
              <a:pPr algn="ctr" fontAlgn="auto">
                <a:spcBef>
                  <a:spcPts val="0"/>
                </a:spcBef>
                <a:spcAft>
                  <a:spcPts val="0"/>
                </a:spcAft>
                <a:defRPr/>
              </a:pPr>
              <a:r>
                <a:rPr lang="en-US" sz="2200" b="1" dirty="0">
                  <a:solidFill>
                    <a:srgbClr val="1F497D">
                      <a:lumMod val="50000"/>
                    </a:srgbClr>
                  </a:solidFill>
                  <a:effectLst>
                    <a:outerShdw blurRad="38100" dist="38100" dir="2700000" algn="tl">
                      <a:srgbClr val="000000">
                        <a:alpha val="43137"/>
                      </a:srgbClr>
                    </a:outerShdw>
                  </a:effectLst>
                  <a:latin typeface="Calibri"/>
                  <a:ea typeface="+mn-ea"/>
                </a:rPr>
                <a:t>Backward  Design</a:t>
              </a:r>
            </a:p>
          </p:txBody>
        </p:sp>
      </p:grpSp>
      <p:grpSp>
        <p:nvGrpSpPr>
          <p:cNvPr id="3" name="Group 45"/>
          <p:cNvGrpSpPr>
            <a:grpSpLocks/>
          </p:cNvGrpSpPr>
          <p:nvPr/>
        </p:nvGrpSpPr>
        <p:grpSpPr bwMode="auto">
          <a:xfrm>
            <a:off x="914400" y="1314450"/>
            <a:ext cx="3124200" cy="5372100"/>
            <a:chOff x="1769257" y="1219200"/>
            <a:chExt cx="2955142" cy="7162800"/>
          </a:xfrm>
          <a:solidFill>
            <a:schemeClr val="accent3">
              <a:lumMod val="75000"/>
            </a:schemeClr>
          </a:solidFill>
        </p:grpSpPr>
        <p:sp>
          <p:nvSpPr>
            <p:cNvPr id="6" name="Flowchart: Data 5"/>
            <p:cNvSpPr/>
            <p:nvPr/>
          </p:nvSpPr>
          <p:spPr>
            <a:xfrm>
              <a:off x="2553090" y="2057400"/>
              <a:ext cx="1752364" cy="533400"/>
            </a:xfrm>
            <a:prstGeom prst="flowChartInputOutpu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prstClr val="white"/>
                  </a:solidFill>
                </a:rPr>
                <a:t>Context</a:t>
              </a:r>
            </a:p>
          </p:txBody>
        </p:sp>
        <p:sp>
          <p:nvSpPr>
            <p:cNvPr id="7" name="Flowchart: Predefined Process 6"/>
            <p:cNvSpPr/>
            <p:nvPr/>
          </p:nvSpPr>
          <p:spPr>
            <a:xfrm>
              <a:off x="2496030" y="3352800"/>
              <a:ext cx="1866485" cy="609600"/>
            </a:xfrm>
            <a:prstGeom prst="flowChartPredefinedProcess">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prstClr val="white"/>
                  </a:solidFill>
                </a:rPr>
                <a:t>Content</a:t>
              </a:r>
            </a:p>
          </p:txBody>
        </p:sp>
        <p:sp>
          <p:nvSpPr>
            <p:cNvPr id="8" name="Flowchart: Predefined Process 7"/>
            <p:cNvSpPr/>
            <p:nvPr/>
          </p:nvSpPr>
          <p:spPr>
            <a:xfrm>
              <a:off x="2496030" y="4419600"/>
              <a:ext cx="1866485" cy="609600"/>
            </a:xfrm>
            <a:prstGeom prst="flowChartPredefinedProcess">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prstClr val="white"/>
                  </a:solidFill>
                </a:rPr>
                <a:t>Assessment</a:t>
              </a:r>
            </a:p>
          </p:txBody>
        </p:sp>
        <p:sp>
          <p:nvSpPr>
            <p:cNvPr id="9" name="Flowchart: Predefined Process 8"/>
            <p:cNvSpPr/>
            <p:nvPr/>
          </p:nvSpPr>
          <p:spPr>
            <a:xfrm>
              <a:off x="2496030" y="5562600"/>
              <a:ext cx="1866485" cy="609600"/>
            </a:xfrm>
            <a:prstGeom prst="flowChartPredefinedProcess">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prstClr val="white"/>
                  </a:solidFill>
                </a:rPr>
                <a:t>Pedagogy</a:t>
              </a:r>
            </a:p>
          </p:txBody>
        </p:sp>
        <p:sp>
          <p:nvSpPr>
            <p:cNvPr id="11" name="Flowchart: Connector 10"/>
            <p:cNvSpPr/>
            <p:nvPr/>
          </p:nvSpPr>
          <p:spPr>
            <a:xfrm>
              <a:off x="3314400" y="2819400"/>
              <a:ext cx="228243" cy="228600"/>
            </a:xfrm>
            <a:prstGeom prst="flowChartConnector">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13" name="Flowchart: Decision 12"/>
            <p:cNvSpPr/>
            <p:nvPr/>
          </p:nvSpPr>
          <p:spPr>
            <a:xfrm>
              <a:off x="2134145" y="6629400"/>
              <a:ext cx="2590254" cy="914400"/>
            </a:xfrm>
            <a:prstGeom prst="flowChartDecision">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prstClr val="white"/>
                  </a:solidFill>
                </a:rPr>
                <a:t>C &amp; A &amp; P</a:t>
              </a:r>
            </a:p>
            <a:p>
              <a:pPr algn="ctr">
                <a:defRPr/>
              </a:pPr>
              <a:r>
                <a:rPr lang="en-US" sz="1600" b="1" dirty="0">
                  <a:solidFill>
                    <a:prstClr val="white"/>
                  </a:solidFill>
                </a:rPr>
                <a:t>Alignment?</a:t>
              </a:r>
            </a:p>
          </p:txBody>
        </p:sp>
        <p:sp>
          <p:nvSpPr>
            <p:cNvPr id="17" name="Flowchart: Terminator 16"/>
            <p:cNvSpPr/>
            <p:nvPr/>
          </p:nvSpPr>
          <p:spPr>
            <a:xfrm>
              <a:off x="2781333" y="7924800"/>
              <a:ext cx="1295878" cy="457200"/>
            </a:xfrm>
            <a:prstGeom prst="flowChartTerminator">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prstClr val="white"/>
                  </a:solidFill>
                </a:rPr>
                <a:t>End</a:t>
              </a:r>
            </a:p>
          </p:txBody>
        </p:sp>
        <p:cxnSp>
          <p:nvCxnSpPr>
            <p:cNvPr id="19" name="Elbow Connector 18"/>
            <p:cNvCxnSpPr>
              <a:stCxn id="13" idx="1"/>
              <a:endCxn id="11" idx="2"/>
            </p:cNvCxnSpPr>
            <p:nvPr/>
          </p:nvCxnSpPr>
          <p:spPr>
            <a:xfrm rot="10800000" flipH="1">
              <a:off x="2134145" y="2933700"/>
              <a:ext cx="1180255" cy="4152900"/>
            </a:xfrm>
            <a:prstGeom prst="bentConnector3">
              <a:avLst>
                <a:gd name="adj1" fmla="val -33022"/>
              </a:avLst>
            </a:prstGeom>
            <a:grpFill/>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1" name="Flowchart: Terminator 20"/>
            <p:cNvSpPr/>
            <p:nvPr/>
          </p:nvSpPr>
          <p:spPr>
            <a:xfrm>
              <a:off x="2857915" y="1219200"/>
              <a:ext cx="1142714" cy="457200"/>
            </a:xfrm>
            <a:prstGeom prst="flowChartTerminator">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prstClr val="white"/>
                  </a:solidFill>
                </a:rPr>
                <a:t>Start</a:t>
              </a:r>
            </a:p>
          </p:txBody>
        </p:sp>
        <p:cxnSp>
          <p:nvCxnSpPr>
            <p:cNvPr id="25" name="Straight Arrow Connector 24"/>
            <p:cNvCxnSpPr>
              <a:stCxn id="21" idx="2"/>
              <a:endCxn id="6" idx="1"/>
            </p:cNvCxnSpPr>
            <p:nvPr/>
          </p:nvCxnSpPr>
          <p:spPr>
            <a:xfrm rot="5400000">
              <a:off x="3238773" y="1866149"/>
              <a:ext cx="381000" cy="1501"/>
            </a:xfrm>
            <a:prstGeom prst="straightConnector1">
              <a:avLst/>
            </a:prstGeom>
            <a:grpFill/>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6" idx="4"/>
              <a:endCxn id="11" idx="0"/>
            </p:cNvCxnSpPr>
            <p:nvPr/>
          </p:nvCxnSpPr>
          <p:spPr>
            <a:xfrm rot="5400000">
              <a:off x="3314973" y="2704349"/>
              <a:ext cx="228600" cy="1501"/>
            </a:xfrm>
            <a:prstGeom prst="straightConnector1">
              <a:avLst/>
            </a:prstGeom>
            <a:grpFill/>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7" idx="2"/>
              <a:endCxn id="8" idx="0"/>
            </p:cNvCxnSpPr>
            <p:nvPr/>
          </p:nvCxnSpPr>
          <p:spPr>
            <a:xfrm rot="5400000">
              <a:off x="3200673" y="4190249"/>
              <a:ext cx="457200" cy="1501"/>
            </a:xfrm>
            <a:prstGeom prst="straightConnector1">
              <a:avLst/>
            </a:prstGeom>
            <a:grpFill/>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 idx="2"/>
              <a:endCxn id="9" idx="0"/>
            </p:cNvCxnSpPr>
            <p:nvPr/>
          </p:nvCxnSpPr>
          <p:spPr>
            <a:xfrm rot="5400000">
              <a:off x="3162573" y="5295149"/>
              <a:ext cx="533400" cy="1501"/>
            </a:xfrm>
            <a:prstGeom prst="straightConnector1">
              <a:avLst/>
            </a:prstGeom>
            <a:grpFill/>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9" idx="2"/>
              <a:endCxn id="13" idx="0"/>
            </p:cNvCxnSpPr>
            <p:nvPr/>
          </p:nvCxnSpPr>
          <p:spPr>
            <a:xfrm rot="5400000">
              <a:off x="3200673" y="6400049"/>
              <a:ext cx="457200" cy="1501"/>
            </a:xfrm>
            <a:prstGeom prst="straightConnector1">
              <a:avLst/>
            </a:prstGeom>
            <a:grpFill/>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3" idx="2"/>
              <a:endCxn id="17" idx="0"/>
            </p:cNvCxnSpPr>
            <p:nvPr/>
          </p:nvCxnSpPr>
          <p:spPr>
            <a:xfrm rot="16200000" flipH="1">
              <a:off x="3238022" y="7734300"/>
              <a:ext cx="381000" cy="0"/>
            </a:xfrm>
            <a:prstGeom prst="straightConnector1">
              <a:avLst/>
            </a:prstGeom>
            <a:grpFill/>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1" idx="4"/>
              <a:endCxn id="7" idx="0"/>
            </p:cNvCxnSpPr>
            <p:nvPr/>
          </p:nvCxnSpPr>
          <p:spPr>
            <a:xfrm rot="5400000">
              <a:off x="3276873" y="3199649"/>
              <a:ext cx="304800" cy="1501"/>
            </a:xfrm>
            <a:prstGeom prst="straightConnector1">
              <a:avLst/>
            </a:prstGeom>
            <a:grpFill/>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28031" name="TextBox 41"/>
            <p:cNvSpPr txBox="1">
              <a:spLocks noChangeArrowheads="1"/>
            </p:cNvSpPr>
            <p:nvPr/>
          </p:nvSpPr>
          <p:spPr bwMode="auto">
            <a:xfrm>
              <a:off x="3571173" y="7493000"/>
              <a:ext cx="405440" cy="451405"/>
            </a:xfrm>
            <a:prstGeom prst="rect">
              <a:avLst/>
            </a:prstGeom>
            <a:noFill/>
            <a:ln w="9525">
              <a:noFill/>
              <a:miter lim="800000"/>
              <a:headEnd/>
              <a:tailEnd/>
            </a:ln>
          </p:spPr>
          <p:txBody>
            <a:bodyPr wrap="none">
              <a:spAutoFit/>
            </a:bodyPr>
            <a:lstStyle/>
            <a:p>
              <a:r>
                <a:rPr lang="en-US" sz="1600" b="1" dirty="0">
                  <a:solidFill>
                    <a:srgbClr val="17375E"/>
                  </a:solidFill>
                  <a:latin typeface="Calibri" pitchFamily="34" charset="0"/>
                </a:rPr>
                <a:t>Yes</a:t>
              </a:r>
            </a:p>
          </p:txBody>
        </p:sp>
        <p:sp>
          <p:nvSpPr>
            <p:cNvPr id="128032" name="TextBox 42"/>
            <p:cNvSpPr txBox="1">
              <a:spLocks noChangeArrowheads="1"/>
            </p:cNvSpPr>
            <p:nvPr/>
          </p:nvSpPr>
          <p:spPr bwMode="auto">
            <a:xfrm>
              <a:off x="1769257" y="6695757"/>
              <a:ext cx="378935" cy="451405"/>
            </a:xfrm>
            <a:prstGeom prst="rect">
              <a:avLst/>
            </a:prstGeom>
            <a:noFill/>
            <a:ln w="9525">
              <a:noFill/>
              <a:miter lim="800000"/>
              <a:headEnd/>
              <a:tailEnd/>
            </a:ln>
          </p:spPr>
          <p:txBody>
            <a:bodyPr wrap="none">
              <a:spAutoFit/>
            </a:bodyPr>
            <a:lstStyle/>
            <a:p>
              <a:r>
                <a:rPr lang="en-US" sz="1600" b="1" dirty="0">
                  <a:solidFill>
                    <a:srgbClr val="17375E"/>
                  </a:solidFill>
                  <a:latin typeface="Calibri" pitchFamily="34" charset="0"/>
                </a:rPr>
                <a:t>No</a:t>
              </a:r>
            </a:p>
          </p:txBody>
        </p:sp>
      </p:grpSp>
      <p:grpSp>
        <p:nvGrpSpPr>
          <p:cNvPr id="4" name="Group 48"/>
          <p:cNvGrpSpPr>
            <a:grpSpLocks/>
          </p:cNvGrpSpPr>
          <p:nvPr/>
        </p:nvGrpSpPr>
        <p:grpSpPr bwMode="auto">
          <a:xfrm>
            <a:off x="4976813" y="0"/>
            <a:ext cx="4167187" cy="6858000"/>
            <a:chOff x="4976281" y="0"/>
            <a:chExt cx="4167719" cy="6858598"/>
          </a:xfrm>
          <a:solidFill>
            <a:schemeClr val="accent3">
              <a:lumMod val="75000"/>
            </a:schemeClr>
          </a:solidFill>
        </p:grpSpPr>
        <p:sp>
          <p:nvSpPr>
            <p:cNvPr id="45" name="Rectangle 44"/>
            <p:cNvSpPr/>
            <p:nvPr/>
          </p:nvSpPr>
          <p:spPr>
            <a:xfrm>
              <a:off x="4977868" y="0"/>
              <a:ext cx="4166132" cy="68586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prstClr val="white"/>
                  </a:solidFill>
                  <a:effectLst>
                    <a:outerShdw blurRad="38100" dist="38100" dir="2700000" algn="tl">
                      <a:srgbClr val="000000">
                        <a:alpha val="43137"/>
                      </a:srgbClr>
                    </a:outerShdw>
                  </a:effectLst>
                </a:rPr>
                <a:t>Integrated Course Design  (Fink, 2003)</a:t>
              </a:r>
            </a:p>
          </p:txBody>
        </p:sp>
        <p:sp>
          <p:nvSpPr>
            <p:cNvPr id="27" name="Rectangle 26"/>
            <p:cNvSpPr/>
            <p:nvPr/>
          </p:nvSpPr>
          <p:spPr>
            <a:xfrm>
              <a:off x="5384320" y="1943269"/>
              <a:ext cx="3251615" cy="45724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1F497D">
                      <a:lumMod val="50000"/>
                    </a:srgbClr>
                  </a:solidFill>
                  <a:effectLst>
                    <a:outerShdw blurRad="38100" dist="38100" dir="2700000" algn="tl">
                      <a:srgbClr val="000000">
                        <a:alpha val="43137"/>
                      </a:srgbClr>
                    </a:outerShdw>
                  </a:effectLst>
                </a:rPr>
                <a:t>1. Situational Factors</a:t>
              </a:r>
            </a:p>
          </p:txBody>
        </p:sp>
        <p:sp>
          <p:nvSpPr>
            <p:cNvPr id="33" name="Rectangle 32"/>
            <p:cNvSpPr/>
            <p:nvPr/>
          </p:nvSpPr>
          <p:spPr>
            <a:xfrm>
              <a:off x="5384320" y="2914904"/>
              <a:ext cx="3251615" cy="45724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1F497D">
                      <a:lumMod val="50000"/>
                    </a:srgbClr>
                  </a:solidFill>
                  <a:effectLst>
                    <a:outerShdw blurRad="38100" dist="38100" dir="2700000" algn="tl">
                      <a:srgbClr val="000000">
                        <a:alpha val="43137"/>
                      </a:srgbClr>
                    </a:outerShdw>
                  </a:effectLst>
                </a:rPr>
                <a:t>2. Learning Goals</a:t>
              </a:r>
            </a:p>
          </p:txBody>
        </p:sp>
        <p:sp>
          <p:nvSpPr>
            <p:cNvPr id="35" name="Rectangle 34"/>
            <p:cNvSpPr/>
            <p:nvPr/>
          </p:nvSpPr>
          <p:spPr>
            <a:xfrm>
              <a:off x="5384320" y="3715074"/>
              <a:ext cx="3251615" cy="45724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1F497D">
                      <a:lumMod val="50000"/>
                    </a:srgbClr>
                  </a:solidFill>
                  <a:effectLst>
                    <a:outerShdw blurRad="38100" dist="38100" dir="2700000" algn="tl">
                      <a:srgbClr val="000000">
                        <a:alpha val="43137"/>
                      </a:srgbClr>
                    </a:outerShdw>
                  </a:effectLst>
                </a:rPr>
                <a:t>3. Feedback and Assessment</a:t>
              </a:r>
            </a:p>
          </p:txBody>
        </p:sp>
        <p:sp>
          <p:nvSpPr>
            <p:cNvPr id="37" name="Rectangle 36"/>
            <p:cNvSpPr/>
            <p:nvPr/>
          </p:nvSpPr>
          <p:spPr>
            <a:xfrm>
              <a:off x="5384320" y="4572399"/>
              <a:ext cx="3251615" cy="45724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1F497D">
                      <a:lumMod val="50000"/>
                    </a:srgbClr>
                  </a:solidFill>
                  <a:effectLst>
                    <a:outerShdw blurRad="38100" dist="38100" dir="2700000" algn="tl">
                      <a:srgbClr val="000000">
                        <a:alpha val="43137"/>
                      </a:srgbClr>
                    </a:outerShdw>
                  </a:effectLst>
                </a:rPr>
                <a:t>4. Teaching/Learning Activities</a:t>
              </a:r>
            </a:p>
          </p:txBody>
        </p:sp>
        <p:sp>
          <p:nvSpPr>
            <p:cNvPr id="38" name="Rectangle 37"/>
            <p:cNvSpPr/>
            <p:nvPr/>
          </p:nvSpPr>
          <p:spPr>
            <a:xfrm>
              <a:off x="5384320" y="5486878"/>
              <a:ext cx="3251615" cy="457240"/>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1F497D">
                      <a:lumMod val="50000"/>
                    </a:srgbClr>
                  </a:solidFill>
                  <a:effectLst>
                    <a:outerShdw blurRad="38100" dist="38100" dir="2700000" algn="tl">
                      <a:srgbClr val="000000">
                        <a:alpha val="43137"/>
                      </a:srgbClr>
                    </a:outerShdw>
                  </a:effectLst>
                </a:rPr>
                <a:t>5. Integration</a:t>
              </a:r>
            </a:p>
          </p:txBody>
        </p:sp>
        <p:cxnSp>
          <p:nvCxnSpPr>
            <p:cNvPr id="41" name="Straight Connector 40"/>
            <p:cNvCxnSpPr/>
            <p:nvPr/>
          </p:nvCxnSpPr>
          <p:spPr>
            <a:xfrm rot="5400000">
              <a:off x="1747819" y="3628547"/>
              <a:ext cx="6458513" cy="1587"/>
            </a:xfrm>
            <a:prstGeom prst="line">
              <a:avLst/>
            </a:prstGeom>
            <a:grpFill/>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4977868" y="685860"/>
              <a:ext cx="4166132" cy="45724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white"/>
                  </a:solidFill>
                </a:rPr>
                <a:t>Initial Design Phase</a:t>
              </a:r>
            </a:p>
          </p:txBody>
        </p:sp>
      </p:grpSp>
      <p:sp>
        <p:nvSpPr>
          <p:cNvPr id="46" name="Rectangle 45"/>
          <p:cNvSpPr/>
          <p:nvPr/>
        </p:nvSpPr>
        <p:spPr>
          <a:xfrm>
            <a:off x="0" y="0"/>
            <a:ext cx="49784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prstClr val="white"/>
                </a:solidFill>
                <a:effectLst>
                  <a:outerShdw blurRad="38100" dist="38100" dir="2700000" algn="tl">
                    <a:srgbClr val="000000">
                      <a:alpha val="43137"/>
                    </a:srgbClr>
                  </a:outerShdw>
                </a:effectLst>
              </a:rPr>
              <a:t>Content-Assessment-Pedagogy (CAP) </a:t>
            </a:r>
            <a:r>
              <a:rPr lang="en-US" sz="2400" b="1" dirty="0">
                <a:solidFill>
                  <a:prstClr val="white"/>
                </a:solidFill>
                <a:effectLst>
                  <a:outerShdw blurRad="38100" dist="38100" dir="2700000" algn="tl">
                    <a:srgbClr val="000000">
                      <a:alpha val="43137"/>
                    </a:srgbClr>
                  </a:outerShdw>
                </a:effectLst>
              </a:rPr>
              <a:t>Design Process Flowchart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8600"/>
            <a:ext cx="7772400" cy="1143000"/>
          </a:xfrm>
        </p:spPr>
        <p:txBody>
          <a:bodyPr/>
          <a:lstStyle/>
          <a:p>
            <a:r>
              <a:rPr lang="en-US" sz="3600" b="1" dirty="0" smtClean="0">
                <a:solidFill>
                  <a:schemeClr val="tx1"/>
                </a:solidFill>
                <a:latin typeface="+mj-lt"/>
                <a:ea typeface="+mj-ea"/>
                <a:cs typeface="+mj-cs"/>
              </a:rPr>
              <a:t>College Teaching:  </a:t>
            </a:r>
            <a:br>
              <a:rPr lang="en-US" sz="3600" b="1" dirty="0" smtClean="0">
                <a:solidFill>
                  <a:schemeClr val="tx1"/>
                </a:solidFill>
                <a:latin typeface="+mj-lt"/>
                <a:ea typeface="+mj-ea"/>
                <a:cs typeface="+mj-cs"/>
              </a:rPr>
            </a:br>
            <a:r>
              <a:rPr lang="en-US" sz="3600" b="1" dirty="0" smtClean="0">
                <a:solidFill>
                  <a:schemeClr val="tx1"/>
                </a:solidFill>
                <a:latin typeface="+mj-lt"/>
                <a:ea typeface="+mj-ea"/>
                <a:cs typeface="+mj-cs"/>
              </a:rPr>
              <a:t>What do we know about it?</a:t>
            </a:r>
            <a:endParaRPr lang="en-US" sz="3600" dirty="0"/>
          </a:p>
        </p:txBody>
      </p:sp>
      <p:sp>
        <p:nvSpPr>
          <p:cNvPr id="5" name="Content Placeholder 4"/>
          <p:cNvSpPr>
            <a:spLocks noGrp="1"/>
          </p:cNvSpPr>
          <p:nvPr>
            <p:ph idx="1"/>
          </p:nvPr>
        </p:nvSpPr>
        <p:spPr>
          <a:xfrm>
            <a:off x="381000" y="1524000"/>
            <a:ext cx="8229600" cy="4572000"/>
          </a:xfrm>
        </p:spPr>
        <p:txBody>
          <a:bodyPr/>
          <a:lstStyle/>
          <a:p>
            <a:r>
              <a:rPr lang="en-US" dirty="0" smtClean="0">
                <a:solidFill>
                  <a:schemeClr val="tx1"/>
                </a:solidFill>
                <a:latin typeface="+mn-lt"/>
                <a:ea typeface="+mn-ea"/>
                <a:cs typeface="+mn-cs"/>
              </a:rPr>
              <a:t>Five </a:t>
            </a:r>
            <a:r>
              <a:rPr lang="en-US" dirty="0">
                <a:solidFill>
                  <a:schemeClr val="tx1"/>
                </a:solidFill>
                <a:latin typeface="+mn-lt"/>
                <a:ea typeface="+mn-ea"/>
                <a:cs typeface="+mn-cs"/>
              </a:rPr>
              <a:t>assertions about what we know about college </a:t>
            </a:r>
            <a:r>
              <a:rPr lang="en-US" dirty="0" smtClean="0">
                <a:solidFill>
                  <a:schemeClr val="tx1"/>
                </a:solidFill>
                <a:latin typeface="+mn-lt"/>
                <a:ea typeface="+mn-ea"/>
                <a:cs typeface="+mn-cs"/>
              </a:rPr>
              <a:t>teaching</a:t>
            </a:r>
            <a:r>
              <a:rPr lang="en-US" dirty="0">
                <a:solidFill>
                  <a:schemeClr val="tx1"/>
                </a:solidFill>
                <a:latin typeface="+mn-lt"/>
                <a:ea typeface="+mn-ea"/>
                <a:cs typeface="+mn-cs"/>
              </a:rPr>
              <a:t> </a:t>
            </a:r>
          </a:p>
          <a:p>
            <a:pPr lvl="1"/>
            <a:r>
              <a:rPr lang="en-US" dirty="0" smtClean="0">
                <a:solidFill>
                  <a:schemeClr val="tx1"/>
                </a:solidFill>
                <a:latin typeface="+mn-lt"/>
                <a:ea typeface="+mn-ea"/>
                <a:cs typeface="+mn-cs"/>
              </a:rPr>
              <a:t>Good </a:t>
            </a:r>
            <a:r>
              <a:rPr lang="en-US" dirty="0">
                <a:solidFill>
                  <a:schemeClr val="tx1"/>
                </a:solidFill>
                <a:latin typeface="+mn-lt"/>
                <a:ea typeface="+mn-ea"/>
                <a:cs typeface="+mn-cs"/>
              </a:rPr>
              <a:t>teaching makes a difference</a:t>
            </a:r>
          </a:p>
          <a:p>
            <a:pPr lvl="1"/>
            <a:r>
              <a:rPr lang="en-US" dirty="0" smtClean="0">
                <a:solidFill>
                  <a:schemeClr val="tx1"/>
                </a:solidFill>
                <a:latin typeface="+mn-lt"/>
                <a:ea typeface="+mn-ea"/>
                <a:cs typeface="+mn-cs"/>
              </a:rPr>
              <a:t>Teachers </a:t>
            </a:r>
            <a:r>
              <a:rPr lang="en-US" dirty="0">
                <a:solidFill>
                  <a:schemeClr val="tx1"/>
                </a:solidFill>
                <a:latin typeface="+mn-lt"/>
                <a:ea typeface="+mn-ea"/>
                <a:cs typeface="+mn-cs"/>
              </a:rPr>
              <a:t>vary markedly</a:t>
            </a:r>
          </a:p>
          <a:p>
            <a:pPr lvl="1"/>
            <a:r>
              <a:rPr lang="en-US" dirty="0" smtClean="0">
                <a:solidFill>
                  <a:schemeClr val="tx1"/>
                </a:solidFill>
                <a:latin typeface="+mn-lt"/>
                <a:ea typeface="+mn-ea"/>
                <a:cs typeface="+mn-cs"/>
              </a:rPr>
              <a:t>Some </a:t>
            </a:r>
            <a:r>
              <a:rPr lang="en-US" dirty="0">
                <a:solidFill>
                  <a:schemeClr val="tx1"/>
                </a:solidFill>
                <a:latin typeface="+mn-lt"/>
                <a:ea typeface="+mn-ea"/>
                <a:cs typeface="+mn-cs"/>
              </a:rPr>
              <a:t>characteristics/methods are present in all good teaching</a:t>
            </a:r>
          </a:p>
          <a:p>
            <a:pPr lvl="1"/>
            <a:r>
              <a:rPr lang="en-US" dirty="0" smtClean="0">
                <a:solidFill>
                  <a:schemeClr val="tx1"/>
                </a:solidFill>
                <a:latin typeface="+mn-lt"/>
                <a:ea typeface="+mn-ea"/>
                <a:cs typeface="+mn-cs"/>
              </a:rPr>
              <a:t>Teaching </a:t>
            </a:r>
            <a:r>
              <a:rPr lang="en-US" dirty="0">
                <a:solidFill>
                  <a:schemeClr val="tx1"/>
                </a:solidFill>
                <a:latin typeface="+mn-lt"/>
                <a:ea typeface="+mn-ea"/>
                <a:cs typeface="+mn-cs"/>
              </a:rPr>
              <a:t>can be evaluated and rewarded</a:t>
            </a:r>
          </a:p>
          <a:p>
            <a:pPr lvl="1"/>
            <a:r>
              <a:rPr lang="en-US" dirty="0" smtClean="0">
                <a:solidFill>
                  <a:schemeClr val="tx1"/>
                </a:solidFill>
                <a:latin typeface="+mn-lt"/>
                <a:ea typeface="+mn-ea"/>
                <a:cs typeface="+mn-cs"/>
              </a:rPr>
              <a:t>There </a:t>
            </a:r>
            <a:r>
              <a:rPr lang="en-US" dirty="0">
                <a:solidFill>
                  <a:schemeClr val="tx1"/>
                </a:solidFill>
                <a:latin typeface="+mn-lt"/>
                <a:ea typeface="+mn-ea"/>
                <a:cs typeface="+mn-cs"/>
              </a:rPr>
              <a:t>is ample room for improvement.</a:t>
            </a:r>
          </a:p>
          <a:p>
            <a:r>
              <a:rPr lang="en-US" sz="2400" dirty="0" smtClean="0">
                <a:solidFill>
                  <a:schemeClr val="tx1"/>
                </a:solidFill>
                <a:latin typeface="+mn-lt"/>
                <a:ea typeface="+mn-ea"/>
                <a:cs typeface="+mn-cs"/>
              </a:rPr>
              <a:t>K. Patricia Cross, 1991 ASEE ERM Distinguished Lecture</a:t>
            </a:r>
          </a:p>
          <a:p>
            <a:endParaRPr lang="en-US" dirty="0">
              <a:solidFill>
                <a:schemeClr val="tx1"/>
              </a:solidFill>
              <a:latin typeface="+mn-lt"/>
              <a:ea typeface="+mn-ea"/>
              <a:cs typeface="+mn-cs"/>
            </a:endParaRPr>
          </a:p>
          <a:p>
            <a:endParaRPr lang="en-US" dirty="0"/>
          </a:p>
        </p:txBody>
      </p:sp>
      <p:sp>
        <p:nvSpPr>
          <p:cNvPr id="2" name="Footer Placeholder 1"/>
          <p:cNvSpPr>
            <a:spLocks noGrp="1"/>
          </p:cNvSpPr>
          <p:nvPr>
            <p:ph type="ftr" sz="quarter" idx="11"/>
          </p:nvPr>
        </p:nvSpPr>
        <p:spPr/>
        <p:txBody>
          <a:bodyPr/>
          <a:lstStyle/>
          <a:p>
            <a:fld id="{EF260B82-E7A1-47D6-BCC0-51D1860ED51D}" type="slidenum">
              <a:rPr lang="en-US" smtClean="0">
                <a:solidFill>
                  <a:srgbClr val="000000"/>
                </a:solidFill>
              </a:rPr>
              <a:pPr/>
              <a:t>16</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382000" cy="5257800"/>
          </a:xfrm>
        </p:spPr>
        <p:txBody>
          <a:bodyPr/>
          <a:lstStyle/>
          <a:p>
            <a:r>
              <a:rPr lang="en-US" dirty="0" smtClean="0">
                <a:solidFill>
                  <a:schemeClr val="tx1"/>
                </a:solidFill>
                <a:latin typeface="+mn-lt"/>
                <a:ea typeface="+mn-ea"/>
                <a:cs typeface="+mn-cs"/>
              </a:rPr>
              <a:t>Four </a:t>
            </a:r>
            <a:r>
              <a:rPr lang="en-US" dirty="0">
                <a:solidFill>
                  <a:schemeClr val="tx1"/>
                </a:solidFill>
                <a:latin typeface="+mn-lt"/>
                <a:ea typeface="+mn-ea"/>
                <a:cs typeface="+mn-cs"/>
              </a:rPr>
              <a:t>factors in good teaching, based on student </a:t>
            </a:r>
            <a:r>
              <a:rPr lang="en-US" dirty="0" smtClean="0">
                <a:solidFill>
                  <a:schemeClr val="tx1"/>
                </a:solidFill>
                <a:latin typeface="+mn-lt"/>
                <a:ea typeface="+mn-ea"/>
                <a:cs typeface="+mn-cs"/>
              </a:rPr>
              <a:t>ratings*:</a:t>
            </a:r>
            <a:endParaRPr lang="en-US" dirty="0">
              <a:solidFill>
                <a:schemeClr val="tx1"/>
              </a:solidFill>
              <a:latin typeface="+mn-lt"/>
              <a:ea typeface="+mn-ea"/>
              <a:cs typeface="+mn-cs"/>
            </a:endParaRPr>
          </a:p>
          <a:p>
            <a:pPr lvl="1"/>
            <a:r>
              <a:rPr lang="en-US" dirty="0" smtClean="0">
                <a:solidFill>
                  <a:schemeClr val="tx1"/>
                </a:solidFill>
                <a:latin typeface="+mn-lt"/>
                <a:ea typeface="+mn-ea"/>
                <a:cs typeface="+mn-cs"/>
              </a:rPr>
              <a:t>Skill</a:t>
            </a:r>
            <a:r>
              <a:rPr lang="en-US" dirty="0">
                <a:solidFill>
                  <a:schemeClr val="tx1"/>
                </a:solidFill>
                <a:latin typeface="+mn-lt"/>
                <a:ea typeface="+mn-ea"/>
                <a:cs typeface="+mn-cs"/>
              </a:rPr>
              <a:t>.  Communicates in an exciting way.</a:t>
            </a:r>
          </a:p>
          <a:p>
            <a:pPr lvl="1"/>
            <a:r>
              <a:rPr lang="en-US" dirty="0" smtClean="0">
                <a:solidFill>
                  <a:schemeClr val="tx1"/>
                </a:solidFill>
                <a:latin typeface="+mn-lt"/>
                <a:ea typeface="+mn-ea"/>
                <a:cs typeface="+mn-cs"/>
              </a:rPr>
              <a:t>Rapport</a:t>
            </a:r>
            <a:r>
              <a:rPr lang="en-US" dirty="0">
                <a:solidFill>
                  <a:schemeClr val="tx1"/>
                </a:solidFill>
                <a:latin typeface="+mn-lt"/>
                <a:ea typeface="+mn-ea"/>
                <a:cs typeface="+mn-cs"/>
              </a:rPr>
              <a:t>.  Understands and emphasizes with students.</a:t>
            </a:r>
          </a:p>
          <a:p>
            <a:pPr lvl="1"/>
            <a:r>
              <a:rPr lang="en-US" dirty="0" smtClean="0">
                <a:solidFill>
                  <a:schemeClr val="tx1"/>
                </a:solidFill>
                <a:latin typeface="+mn-lt"/>
                <a:ea typeface="+mn-ea"/>
                <a:cs typeface="+mn-cs"/>
              </a:rPr>
              <a:t>Structure</a:t>
            </a:r>
            <a:r>
              <a:rPr lang="en-US" dirty="0">
                <a:solidFill>
                  <a:schemeClr val="tx1"/>
                </a:solidFill>
                <a:latin typeface="+mn-lt"/>
                <a:ea typeface="+mn-ea"/>
                <a:cs typeface="+mn-cs"/>
              </a:rPr>
              <a:t>.  Provides guidance to course and material.</a:t>
            </a:r>
          </a:p>
          <a:p>
            <a:pPr lvl="1"/>
            <a:r>
              <a:rPr lang="en-US" dirty="0" smtClean="0">
                <a:solidFill>
                  <a:schemeClr val="tx1"/>
                </a:solidFill>
                <a:latin typeface="+mn-lt"/>
                <a:ea typeface="+mn-ea"/>
                <a:cs typeface="+mn-cs"/>
              </a:rPr>
              <a:t>Load</a:t>
            </a:r>
            <a:r>
              <a:rPr lang="en-US" dirty="0">
                <a:solidFill>
                  <a:schemeClr val="tx1"/>
                </a:solidFill>
                <a:latin typeface="+mn-lt"/>
                <a:ea typeface="+mn-ea"/>
                <a:cs typeface="+mn-cs"/>
              </a:rPr>
              <a:t>.  Requires moderate work load.</a:t>
            </a:r>
          </a:p>
          <a:p>
            <a:r>
              <a:rPr lang="en-US" sz="2400" dirty="0" smtClean="0">
                <a:solidFill>
                  <a:schemeClr val="tx1"/>
                </a:solidFill>
                <a:latin typeface="+mn-lt"/>
                <a:ea typeface="+mn-ea"/>
                <a:cs typeface="+mn-cs"/>
              </a:rPr>
              <a:t>*Student ratings of teaching are consistent (with other measures), unbiased, and useful.  Students agree on good teaching and their views are consistent with faculty. </a:t>
            </a:r>
            <a:endParaRPr lang="en-US" sz="2400" dirty="0">
              <a:solidFill>
                <a:schemeClr val="tx1"/>
              </a:solidFill>
              <a:latin typeface="+mn-lt"/>
              <a:ea typeface="+mn-ea"/>
              <a:cs typeface="+mn-cs"/>
            </a:endParaRPr>
          </a:p>
        </p:txBody>
      </p:sp>
      <p:sp>
        <p:nvSpPr>
          <p:cNvPr id="4" name="Footer Placeholder 3"/>
          <p:cNvSpPr>
            <a:spLocks noGrp="1"/>
          </p:cNvSpPr>
          <p:nvPr>
            <p:ph type="ftr" sz="quarter" idx="11"/>
          </p:nvPr>
        </p:nvSpPr>
        <p:spPr/>
        <p:txBody>
          <a:bodyPr/>
          <a:lstStyle/>
          <a:p>
            <a:fld id="{D036DA13-F160-4000-B79A-1C824EEFDE3C}" type="slidenum">
              <a:rPr lang="en-US" smtClean="0">
                <a:solidFill>
                  <a:srgbClr val="000000"/>
                </a:solidFill>
              </a:rPr>
              <a:pPr/>
              <a:t>17</a:t>
            </a:fld>
            <a:endParaRPr lang="en-US">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p:spPr>
        <p:txBody>
          <a:bodyPr/>
          <a:lstStyle/>
          <a:p>
            <a:fld id="{948DA374-2AFE-4773-8B12-8C28EFC6448A}" type="slidenum">
              <a:rPr lang="en-US" smtClean="0">
                <a:latin typeface="Arial" pitchFamily="34" charset="0"/>
              </a:rPr>
              <a:pPr/>
              <a:t>18</a:t>
            </a:fld>
            <a:endParaRPr lang="en-US" smtClean="0">
              <a:latin typeface="Arial" pitchFamily="34" charset="0"/>
            </a:endParaRPr>
          </a:p>
        </p:txBody>
      </p:sp>
      <p:sp>
        <p:nvSpPr>
          <p:cNvPr id="25603" name="Rectangle 2"/>
          <p:cNvSpPr>
            <a:spLocks noGrp="1" noChangeArrowheads="1"/>
          </p:cNvSpPr>
          <p:nvPr>
            <p:ph type="title"/>
          </p:nvPr>
        </p:nvSpPr>
        <p:spPr>
          <a:xfrm>
            <a:off x="304800" y="304800"/>
            <a:ext cx="8458200" cy="1143000"/>
          </a:xfrm>
        </p:spPr>
        <p:txBody>
          <a:bodyPr/>
          <a:lstStyle/>
          <a:p>
            <a:pPr eaLnBrk="1" hangingPunct="1"/>
            <a:r>
              <a:rPr lang="en-US" sz="3200" smtClean="0"/>
              <a:t>Student Engagement Research Evidence</a:t>
            </a:r>
          </a:p>
        </p:txBody>
      </p:sp>
      <p:sp>
        <p:nvSpPr>
          <p:cNvPr id="25604" name="Rectangle 3"/>
          <p:cNvSpPr>
            <a:spLocks noGrp="1" noChangeArrowheads="1"/>
          </p:cNvSpPr>
          <p:nvPr>
            <p:ph type="body" idx="1"/>
          </p:nvPr>
        </p:nvSpPr>
        <p:spPr>
          <a:xfrm>
            <a:off x="381000" y="1371600"/>
            <a:ext cx="8382000" cy="4343400"/>
          </a:xfrm>
        </p:spPr>
        <p:txBody>
          <a:bodyPr/>
          <a:lstStyle/>
          <a:p>
            <a:pPr eaLnBrk="1" hangingPunct="1">
              <a:lnSpc>
                <a:spcPct val="80000"/>
              </a:lnSpc>
            </a:pPr>
            <a:r>
              <a:rPr lang="en-US" sz="2800" smtClean="0"/>
              <a:t>Perhaps the strongest conclusion that can be made is the least surprising. Simply put, the greater the student’s involvement or engagement in academic work or in the academic experience of college, the greater his or her level of knowledge acquisition and general cognitive development …(Pascarella and Terenzini, 2005).</a:t>
            </a:r>
          </a:p>
          <a:p>
            <a:pPr eaLnBrk="1" hangingPunct="1">
              <a:lnSpc>
                <a:spcPct val="80000"/>
              </a:lnSpc>
            </a:pPr>
            <a:r>
              <a:rPr lang="en-US" sz="2800" smtClean="0"/>
              <a:t>Active and collaborative instruction coupled with various means to encourage student engagement invariably lead to better student learning outcomes irrespective of academic discipline (Kuh et al., 2005, 2007). </a:t>
            </a:r>
          </a:p>
        </p:txBody>
      </p:sp>
      <p:sp>
        <p:nvSpPr>
          <p:cNvPr id="25605" name="Text Box 4"/>
          <p:cNvSpPr txBox="1">
            <a:spLocks noChangeArrowheads="1"/>
          </p:cNvSpPr>
          <p:nvPr/>
        </p:nvSpPr>
        <p:spPr bwMode="auto">
          <a:xfrm>
            <a:off x="304800" y="5791200"/>
            <a:ext cx="8610600" cy="915988"/>
          </a:xfrm>
          <a:prstGeom prst="rect">
            <a:avLst/>
          </a:prstGeom>
          <a:noFill/>
          <a:ln w="12700">
            <a:noFill/>
            <a:miter lim="800000"/>
            <a:headEnd type="none" w="sm" len="sm"/>
            <a:tailEnd type="none" w="sm" len="sm"/>
          </a:ln>
        </p:spPr>
        <p:txBody>
          <a:bodyPr>
            <a:spAutoFit/>
          </a:bodyPr>
          <a:lstStyle/>
          <a:p>
            <a:pPr eaLnBrk="0" hangingPunct="0"/>
            <a:r>
              <a:rPr lang="en-US"/>
              <a:t>See Smith, et.al, 2005 and Fairweather, 2008, Linking Evidence and Promising Practices in Science, Technology, Engineering, and Mathematics (STEM) Undergraduate Education - </a:t>
            </a:r>
            <a:r>
              <a:rPr lang="en-US" sz="1200"/>
              <a:t>http://www7.nationalacademies.org/bose/Fairweather_CommissionedPaper.pdf</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Footer Placeholder 6"/>
          <p:cNvSpPr>
            <a:spLocks noGrp="1"/>
          </p:cNvSpPr>
          <p:nvPr>
            <p:ph type="ftr" sz="quarter" idx="11"/>
          </p:nvPr>
        </p:nvSpPr>
        <p:spPr>
          <a:noFill/>
        </p:spPr>
        <p:txBody>
          <a:bodyPr/>
          <a:lstStyle/>
          <a:p>
            <a:fld id="{E4BA59B5-D72B-4CAB-BBB3-5C10B2A8FFCA}" type="slidenum">
              <a:rPr lang="en-US" smtClean="0">
                <a:latin typeface="Arial" pitchFamily="34" charset="0"/>
              </a:rPr>
              <a:pPr/>
              <a:t>19</a:t>
            </a:fld>
            <a:endParaRPr lang="en-US" smtClean="0">
              <a:latin typeface="Arial" pitchFamily="34" charset="0"/>
            </a:endParaRPr>
          </a:p>
        </p:txBody>
      </p:sp>
      <p:sp>
        <p:nvSpPr>
          <p:cNvPr id="50179" name="Rectangle 2"/>
          <p:cNvSpPr>
            <a:spLocks noGrp="1" noChangeArrowheads="1"/>
          </p:cNvSpPr>
          <p:nvPr>
            <p:ph type="body" sz="half" idx="1"/>
          </p:nvPr>
        </p:nvSpPr>
        <p:spPr>
          <a:noFill/>
        </p:spPr>
        <p:txBody>
          <a:bodyPr/>
          <a:lstStyle/>
          <a:p>
            <a:pPr>
              <a:buClr>
                <a:srgbClr val="FFFAEB"/>
              </a:buClr>
            </a:pPr>
            <a:endParaRPr lang="en-US" sz="2400" smtClean="0">
              <a:solidFill>
                <a:srgbClr val="000044"/>
              </a:solidFill>
            </a:endParaRPr>
          </a:p>
          <a:p>
            <a:pPr>
              <a:buClr>
                <a:srgbClr val="FFFAEB"/>
              </a:buClr>
            </a:pPr>
            <a:endParaRPr lang="en-US" sz="1800" smtClean="0">
              <a:solidFill>
                <a:srgbClr val="000066"/>
              </a:solidFill>
            </a:endParaRPr>
          </a:p>
          <a:p>
            <a:pPr>
              <a:buClr>
                <a:srgbClr val="FFFAEB"/>
              </a:buClr>
            </a:pPr>
            <a:endParaRPr lang="en-US" sz="1800" smtClean="0">
              <a:solidFill>
                <a:srgbClr val="000066"/>
              </a:solidFill>
            </a:endParaRPr>
          </a:p>
          <a:p>
            <a:pPr>
              <a:buClr>
                <a:srgbClr val="FFFAEB"/>
              </a:buClr>
            </a:pPr>
            <a:endParaRPr lang="en-US" sz="2000" smtClean="0">
              <a:solidFill>
                <a:srgbClr val="000066"/>
              </a:solidFill>
            </a:endParaRPr>
          </a:p>
          <a:p>
            <a:endParaRPr lang="en-US" sz="2000" smtClean="0">
              <a:solidFill>
                <a:srgbClr val="000066"/>
              </a:solidFill>
            </a:endParaRPr>
          </a:p>
        </p:txBody>
      </p:sp>
      <p:sp>
        <p:nvSpPr>
          <p:cNvPr id="50180" name="Line 3"/>
          <p:cNvSpPr>
            <a:spLocks noChangeShapeType="1"/>
          </p:cNvSpPr>
          <p:nvPr/>
        </p:nvSpPr>
        <p:spPr bwMode="auto">
          <a:xfrm flipV="1">
            <a:off x="3725863" y="2846388"/>
            <a:ext cx="762000" cy="609600"/>
          </a:xfrm>
          <a:prstGeom prst="line">
            <a:avLst/>
          </a:prstGeom>
          <a:noFill/>
          <a:ln w="76200">
            <a:solidFill>
              <a:srgbClr val="FF0000"/>
            </a:solidFill>
            <a:miter lim="800000"/>
            <a:headEnd/>
            <a:tailEnd type="stealth" w="lg" len="lg"/>
          </a:ln>
        </p:spPr>
        <p:txBody>
          <a:bodyPr wrap="none"/>
          <a:lstStyle/>
          <a:p>
            <a:endParaRPr lang="en-US"/>
          </a:p>
        </p:txBody>
      </p:sp>
      <p:pic>
        <p:nvPicPr>
          <p:cNvPr id="50181" name="Picture 4" descr="DSC00004"/>
          <p:cNvPicPr preferRelativeResize="0">
            <a:picLocks noChangeAspect="1" noChangeArrowheads="1"/>
          </p:cNvPicPr>
          <p:nvPr/>
        </p:nvPicPr>
        <p:blipFill>
          <a:blip r:embed="rId3" cstate="print"/>
          <a:srcRect/>
          <a:stretch>
            <a:fillRect/>
          </a:stretch>
        </p:blipFill>
        <p:spPr bwMode="auto">
          <a:xfrm>
            <a:off x="211138" y="3987800"/>
            <a:ext cx="2241550" cy="1681163"/>
          </a:xfrm>
          <a:prstGeom prst="rect">
            <a:avLst/>
          </a:prstGeom>
          <a:noFill/>
          <a:ln w="9525">
            <a:noFill/>
            <a:miter lim="800000"/>
            <a:headEnd/>
            <a:tailEnd/>
          </a:ln>
        </p:spPr>
      </p:pic>
      <p:pic>
        <p:nvPicPr>
          <p:cNvPr id="50182" name="Picture 5" descr="engr100bridgepic5"/>
          <p:cNvPicPr preferRelativeResize="0">
            <a:picLocks noChangeAspect="1" noChangeArrowheads="1"/>
          </p:cNvPicPr>
          <p:nvPr/>
        </p:nvPicPr>
        <p:blipFill>
          <a:blip r:embed="rId4" cstate="print"/>
          <a:srcRect/>
          <a:stretch>
            <a:fillRect/>
          </a:stretch>
        </p:blipFill>
        <p:spPr bwMode="auto">
          <a:xfrm>
            <a:off x="4953000" y="1493838"/>
            <a:ext cx="3810000" cy="2392362"/>
          </a:xfrm>
          <a:prstGeom prst="rect">
            <a:avLst/>
          </a:prstGeom>
          <a:noFill/>
          <a:ln w="9525">
            <a:noFill/>
            <a:miter lim="800000"/>
            <a:headEnd/>
            <a:tailEnd/>
          </a:ln>
        </p:spPr>
      </p:pic>
      <p:pic>
        <p:nvPicPr>
          <p:cNvPr id="50183" name="Picture 6"/>
          <p:cNvPicPr preferRelativeResize="0">
            <a:picLocks noChangeAspect="1" noChangeArrowheads="1"/>
          </p:cNvPicPr>
          <p:nvPr>
            <p:ph sz="quarter" idx="3"/>
          </p:nvPr>
        </p:nvPicPr>
        <p:blipFill>
          <a:blip r:embed="rId5" cstate="print"/>
          <a:srcRect/>
          <a:stretch>
            <a:fillRect/>
          </a:stretch>
        </p:blipFill>
        <p:spPr>
          <a:xfrm>
            <a:off x="2335213" y="3911600"/>
            <a:ext cx="2355850" cy="1579563"/>
          </a:xfrm>
          <a:noFill/>
        </p:spPr>
      </p:pic>
      <p:pic>
        <p:nvPicPr>
          <p:cNvPr id="50184" name="Picture 7" descr="STOEBE"/>
          <p:cNvPicPr preferRelativeResize="0">
            <a:picLocks noChangeAspect="1" noChangeArrowheads="1"/>
          </p:cNvPicPr>
          <p:nvPr/>
        </p:nvPicPr>
        <p:blipFill>
          <a:blip r:embed="rId6" cstate="print"/>
          <a:srcRect/>
          <a:stretch>
            <a:fillRect/>
          </a:stretch>
        </p:blipFill>
        <p:spPr bwMode="auto">
          <a:xfrm>
            <a:off x="203200" y="2417763"/>
            <a:ext cx="2478088" cy="1897062"/>
          </a:xfrm>
          <a:prstGeom prst="rect">
            <a:avLst/>
          </a:prstGeom>
          <a:noFill/>
          <a:ln w="9525">
            <a:noFill/>
            <a:miter lim="800000"/>
            <a:headEnd/>
            <a:tailEnd/>
          </a:ln>
        </p:spPr>
      </p:pic>
      <p:pic>
        <p:nvPicPr>
          <p:cNvPr id="50185" name="Picture 8"/>
          <p:cNvPicPr preferRelativeResize="0">
            <a:picLocks noChangeAspect="1" noChangeArrowheads="1"/>
          </p:cNvPicPr>
          <p:nvPr>
            <p:ph sz="quarter" idx="2"/>
          </p:nvPr>
        </p:nvPicPr>
        <p:blipFill>
          <a:blip r:embed="rId7" cstate="print"/>
          <a:srcRect/>
          <a:stretch>
            <a:fillRect/>
          </a:stretch>
        </p:blipFill>
        <p:spPr>
          <a:xfrm>
            <a:off x="5867400" y="2895600"/>
            <a:ext cx="3157537" cy="1835150"/>
          </a:xfrm>
          <a:noFill/>
        </p:spPr>
      </p:pic>
      <p:sp>
        <p:nvSpPr>
          <p:cNvPr id="50186" name="Line 9"/>
          <p:cNvSpPr>
            <a:spLocks noChangeShapeType="1"/>
          </p:cNvSpPr>
          <p:nvPr/>
        </p:nvSpPr>
        <p:spPr bwMode="auto">
          <a:xfrm flipV="1">
            <a:off x="4918075" y="4403725"/>
            <a:ext cx="762000" cy="609600"/>
          </a:xfrm>
          <a:prstGeom prst="line">
            <a:avLst/>
          </a:prstGeom>
          <a:noFill/>
          <a:ln w="76200">
            <a:solidFill>
              <a:srgbClr val="FF0000"/>
            </a:solidFill>
            <a:miter lim="800000"/>
            <a:headEnd/>
            <a:tailEnd type="stealth" w="lg" len="lg"/>
          </a:ln>
        </p:spPr>
        <p:txBody>
          <a:bodyPr wrap="none"/>
          <a:lstStyle/>
          <a:p>
            <a:endParaRPr lang="en-US"/>
          </a:p>
        </p:txBody>
      </p:sp>
      <p:pic>
        <p:nvPicPr>
          <p:cNvPr id="50187" name="Picture 10"/>
          <p:cNvPicPr preferRelativeResize="0">
            <a:picLocks noChangeAspect="1" noChangeArrowheads="1"/>
          </p:cNvPicPr>
          <p:nvPr/>
        </p:nvPicPr>
        <p:blipFill>
          <a:blip r:embed="rId8" cstate="print"/>
          <a:srcRect/>
          <a:stretch>
            <a:fillRect/>
          </a:stretch>
        </p:blipFill>
        <p:spPr bwMode="auto">
          <a:xfrm>
            <a:off x="7315200" y="4800600"/>
            <a:ext cx="1701800" cy="1762125"/>
          </a:xfrm>
          <a:prstGeom prst="rect">
            <a:avLst/>
          </a:prstGeom>
          <a:noFill/>
          <a:ln w="9525">
            <a:noFill/>
            <a:miter lim="800000"/>
            <a:headEnd/>
            <a:tailEnd/>
          </a:ln>
        </p:spPr>
      </p:pic>
      <p:pic>
        <p:nvPicPr>
          <p:cNvPr id="50188" name="Picture 11" descr="lecture"/>
          <p:cNvPicPr preferRelativeResize="0">
            <a:picLocks noChangeAspect="1" noChangeArrowheads="1"/>
          </p:cNvPicPr>
          <p:nvPr/>
        </p:nvPicPr>
        <p:blipFill>
          <a:blip r:embed="rId9" cstate="print"/>
          <a:srcRect/>
          <a:stretch>
            <a:fillRect/>
          </a:stretch>
        </p:blipFill>
        <p:spPr bwMode="auto">
          <a:xfrm>
            <a:off x="1635125" y="1684338"/>
            <a:ext cx="2874963" cy="1123950"/>
          </a:xfrm>
          <a:prstGeom prst="rect">
            <a:avLst/>
          </a:prstGeom>
          <a:noFill/>
          <a:ln w="9525">
            <a:noFill/>
            <a:miter lim="800000"/>
            <a:headEnd/>
            <a:tailEnd/>
          </a:ln>
        </p:spPr>
      </p:pic>
      <p:pic>
        <p:nvPicPr>
          <p:cNvPr id="50189" name="Picture 12" descr="group"/>
          <p:cNvPicPr preferRelativeResize="0">
            <a:picLocks noChangeAspect="1" noChangeArrowheads="1"/>
          </p:cNvPicPr>
          <p:nvPr/>
        </p:nvPicPr>
        <p:blipFill>
          <a:blip r:embed="rId10" cstate="print"/>
          <a:srcRect/>
          <a:stretch>
            <a:fillRect/>
          </a:stretch>
        </p:blipFill>
        <p:spPr bwMode="auto">
          <a:xfrm>
            <a:off x="4714875" y="5116513"/>
            <a:ext cx="2393950" cy="1103312"/>
          </a:xfrm>
          <a:prstGeom prst="rect">
            <a:avLst/>
          </a:prstGeom>
          <a:noFill/>
          <a:ln w="9525">
            <a:noFill/>
            <a:miter lim="800000"/>
            <a:headEnd/>
            <a:tailEnd/>
          </a:ln>
        </p:spPr>
      </p:pic>
      <p:sp>
        <p:nvSpPr>
          <p:cNvPr id="50190" name="Rectangle 13"/>
          <p:cNvSpPr>
            <a:spLocks noGrp="1" noChangeArrowheads="1"/>
          </p:cNvSpPr>
          <p:nvPr>
            <p:ph type="title"/>
          </p:nvPr>
        </p:nvSpPr>
        <p:spPr>
          <a:xfrm>
            <a:off x="685800" y="228600"/>
            <a:ext cx="7772400" cy="1143000"/>
          </a:xfrm>
          <a:noFill/>
        </p:spPr>
        <p:txBody>
          <a:bodyPr/>
          <a:lstStyle/>
          <a:p>
            <a:r>
              <a:rPr lang="en-US" dirty="0" smtClean="0"/>
              <a:t>Pedagogies of Engagement</a:t>
            </a: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en-US" sz="4000"/>
              <a:t>Reflection and Dialogue</a:t>
            </a:r>
          </a:p>
        </p:txBody>
      </p:sp>
      <p:sp>
        <p:nvSpPr>
          <p:cNvPr id="323587" name="Rectangle 3"/>
          <p:cNvSpPr>
            <a:spLocks noGrp="1" noChangeArrowheads="1"/>
          </p:cNvSpPr>
          <p:nvPr>
            <p:ph type="body" idx="1"/>
          </p:nvPr>
        </p:nvSpPr>
        <p:spPr>
          <a:xfrm>
            <a:off x="457200" y="1371600"/>
            <a:ext cx="8229600" cy="4525963"/>
          </a:xfrm>
        </p:spPr>
        <p:txBody>
          <a:bodyPr/>
          <a:lstStyle/>
          <a:p>
            <a:r>
              <a:rPr lang="en-US" sz="2800" dirty="0" smtClean="0"/>
              <a:t>Individually reflect on your mental image of effective teaching. </a:t>
            </a:r>
            <a:r>
              <a:rPr lang="en-US" sz="2800" dirty="0" smtClean="0"/>
              <a:t>Write for about 1 minute.</a:t>
            </a:r>
            <a:endParaRPr lang="en-US" sz="2800" dirty="0" smtClean="0"/>
          </a:p>
          <a:p>
            <a:pPr lvl="1"/>
            <a:r>
              <a:rPr lang="en-US" sz="2400" dirty="0" smtClean="0"/>
              <a:t>Jot down words or phrases</a:t>
            </a:r>
          </a:p>
          <a:p>
            <a:pPr lvl="1"/>
            <a:r>
              <a:rPr lang="en-US" sz="2400" dirty="0" smtClean="0"/>
              <a:t>Construct a figure or diagram</a:t>
            </a:r>
          </a:p>
          <a:p>
            <a:r>
              <a:rPr lang="en-US" sz="2800" dirty="0" smtClean="0"/>
              <a:t>Discuss with your neighbor for about 3 minutes</a:t>
            </a:r>
          </a:p>
          <a:p>
            <a:pPr lvl="1"/>
            <a:r>
              <a:rPr lang="en-US" sz="2400" dirty="0" smtClean="0"/>
              <a:t>Describe your mental image and talk about similarities and differences</a:t>
            </a:r>
          </a:p>
          <a:p>
            <a:pPr lvl="1"/>
            <a:r>
              <a:rPr lang="en-US" sz="2400" dirty="0" smtClean="0"/>
              <a:t>Select </a:t>
            </a:r>
            <a:r>
              <a:rPr lang="en-US" sz="2400" dirty="0"/>
              <a:t>one </a:t>
            </a:r>
            <a:r>
              <a:rPr lang="en-US" sz="2400" dirty="0" smtClean="0"/>
              <a:t>Element, Image, Comment</a:t>
            </a:r>
            <a:r>
              <a:rPr lang="en-US" sz="2400" dirty="0"/>
              <a:t>, </a:t>
            </a:r>
            <a:r>
              <a:rPr lang="en-US" sz="2400" dirty="0" smtClean="0"/>
              <a:t>Story, </a:t>
            </a:r>
            <a:r>
              <a:rPr lang="en-US" sz="2400" dirty="0" smtClean="0"/>
              <a:t>etc</a:t>
            </a:r>
            <a:r>
              <a:rPr lang="en-US" sz="2400" dirty="0"/>
              <a:t>. that you would like to present to the whole group if you are randomly selected</a:t>
            </a:r>
          </a:p>
          <a:p>
            <a:r>
              <a:rPr lang="en-US" sz="2800" dirty="0"/>
              <a:t>Whole group discussion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fld id="{02F4B4DA-7376-433E-A126-C9C0B9937E2A}" type="slidenum">
              <a:rPr lang="en-US">
                <a:solidFill>
                  <a:srgbClr val="000000"/>
                </a:solidFill>
              </a:rPr>
              <a:pPr/>
              <a:t>20</a:t>
            </a:fld>
            <a:endParaRPr lang="en-US">
              <a:solidFill>
                <a:srgbClr val="000000"/>
              </a:solidFill>
            </a:endParaRPr>
          </a:p>
        </p:txBody>
      </p:sp>
      <p:pic>
        <p:nvPicPr>
          <p:cNvPr id="347138" name="Picture 2"/>
          <p:cNvPicPr>
            <a:picLocks noChangeAspect="1" noChangeArrowheads="1"/>
          </p:cNvPicPr>
          <p:nvPr/>
        </p:nvPicPr>
        <p:blipFill>
          <a:blip r:embed="rId3" cstate="print"/>
          <a:srcRect/>
          <a:stretch>
            <a:fillRect/>
          </a:stretch>
        </p:blipFill>
        <p:spPr bwMode="auto">
          <a:xfrm>
            <a:off x="5346700" y="533400"/>
            <a:ext cx="3797300" cy="4898906"/>
          </a:xfrm>
          <a:prstGeom prst="rect">
            <a:avLst/>
          </a:prstGeom>
          <a:noFill/>
          <a:ln w="9525">
            <a:noFill/>
            <a:miter lim="800000"/>
            <a:headEnd/>
            <a:tailEnd/>
          </a:ln>
          <a:effectLst/>
        </p:spPr>
      </p:pic>
      <p:sp>
        <p:nvSpPr>
          <p:cNvPr id="347139" name="Text Box 3"/>
          <p:cNvSpPr txBox="1">
            <a:spLocks noChangeArrowheads="1"/>
          </p:cNvSpPr>
          <p:nvPr/>
        </p:nvSpPr>
        <p:spPr bwMode="auto">
          <a:xfrm>
            <a:off x="152400" y="304800"/>
            <a:ext cx="5105400" cy="6299200"/>
          </a:xfrm>
          <a:prstGeom prst="rect">
            <a:avLst/>
          </a:prstGeom>
          <a:noFill/>
          <a:ln w="9525">
            <a:noFill/>
            <a:miter lim="800000"/>
            <a:headEnd/>
            <a:tailEnd/>
          </a:ln>
          <a:effectLst/>
        </p:spPr>
        <p:txBody>
          <a:bodyPr>
            <a:spAutoFit/>
          </a:bodyPr>
          <a:lstStyle/>
          <a:p>
            <a:pPr fontAlgn="base">
              <a:spcBef>
                <a:spcPct val="0"/>
              </a:spcBef>
              <a:spcAft>
                <a:spcPct val="0"/>
              </a:spcAft>
            </a:pPr>
            <a:r>
              <a:rPr lang="en-US" sz="2400" dirty="0">
                <a:solidFill>
                  <a:srgbClr val="000000"/>
                </a:solidFill>
              </a:rPr>
              <a:t>“Throughout the whole enterprise, the core issue, in my view, is the mode of teaching and learning that is practiced. Learning ‘about’ things does not enable students to acquire the abilities and understanding they will need for the twenty-first century. We need new </a:t>
            </a:r>
            <a:r>
              <a:rPr lang="en-US" sz="2400" b="1" dirty="0">
                <a:solidFill>
                  <a:srgbClr val="000000"/>
                </a:solidFill>
              </a:rPr>
              <a:t>pedagogies of engagement</a:t>
            </a:r>
            <a:r>
              <a:rPr lang="en-US" sz="2400" dirty="0">
                <a:solidFill>
                  <a:srgbClr val="000000"/>
                </a:solidFill>
              </a:rPr>
              <a:t> that will turn out the kinds of resourceful, engaged workers and citizens that America now requires.” </a:t>
            </a:r>
          </a:p>
          <a:p>
            <a:pPr fontAlgn="base">
              <a:spcBef>
                <a:spcPct val="0"/>
              </a:spcBef>
              <a:spcAft>
                <a:spcPct val="0"/>
              </a:spcAft>
            </a:pPr>
            <a:endParaRPr lang="en-US" sz="2400" dirty="0">
              <a:solidFill>
                <a:srgbClr val="000000"/>
              </a:solidFill>
            </a:endParaRPr>
          </a:p>
          <a:p>
            <a:pPr fontAlgn="base">
              <a:spcBef>
                <a:spcPct val="0"/>
              </a:spcBef>
              <a:spcAft>
                <a:spcPct val="0"/>
              </a:spcAft>
            </a:pPr>
            <a:r>
              <a:rPr lang="en-US" sz="2400" b="1" dirty="0">
                <a:solidFill>
                  <a:srgbClr val="000000"/>
                </a:solidFill>
              </a:rPr>
              <a:t>Russ Edgerton</a:t>
            </a:r>
            <a:r>
              <a:rPr lang="en-US" sz="2400" dirty="0">
                <a:solidFill>
                  <a:srgbClr val="000000"/>
                </a:solidFill>
              </a:rPr>
              <a:t> (reflecting on higher education projects funded by the Pew Memorial Trust)</a:t>
            </a:r>
          </a:p>
          <a:p>
            <a:pPr fontAlgn="base">
              <a:spcBef>
                <a:spcPct val="0"/>
              </a:spcBef>
              <a:spcAft>
                <a:spcPct val="0"/>
              </a:spcAft>
            </a:pPr>
            <a:endParaRPr lang="en-US" sz="2400" dirty="0">
              <a:solidFill>
                <a:srgbClr val="000000"/>
              </a:solidFill>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Cooperative Learning</a:t>
            </a:r>
          </a:p>
        </p:txBody>
      </p:sp>
      <p:sp>
        <p:nvSpPr>
          <p:cNvPr id="22531" name="Rectangle 3"/>
          <p:cNvSpPr>
            <a:spLocks noGrp="1" noChangeArrowheads="1"/>
          </p:cNvSpPr>
          <p:nvPr>
            <p:ph type="body" idx="1"/>
          </p:nvPr>
        </p:nvSpPr>
        <p:spPr>
          <a:xfrm>
            <a:off x="685800" y="1752600"/>
            <a:ext cx="7772400" cy="4114800"/>
          </a:xfrm>
        </p:spPr>
        <p:txBody>
          <a:bodyPr/>
          <a:lstStyle/>
          <a:p>
            <a:pPr eaLnBrk="1" hangingPunct="1"/>
            <a:r>
              <a:rPr lang="en-US" smtClean="0"/>
              <a:t>Theory – Social Interdependence – Lewin – Deutsch – Johnson &amp; Johnson</a:t>
            </a:r>
          </a:p>
          <a:p>
            <a:pPr eaLnBrk="1" hangingPunct="1"/>
            <a:r>
              <a:rPr lang="en-US" smtClean="0"/>
              <a:t>Research – Randomized Design Field Experiments</a:t>
            </a:r>
          </a:p>
          <a:p>
            <a:pPr eaLnBrk="1" hangingPunct="1"/>
            <a:r>
              <a:rPr lang="en-US" smtClean="0"/>
              <a:t>Practice – Formal Teams/Professor’s Role</a:t>
            </a:r>
          </a:p>
          <a:p>
            <a:pPr eaLnBrk="1" hangingPunct="1"/>
            <a:endParaRPr lang="en-US" smtClean="0"/>
          </a:p>
        </p:txBody>
      </p:sp>
      <p:sp>
        <p:nvSpPr>
          <p:cNvPr id="22532" name="AutoShape 4"/>
          <p:cNvSpPr>
            <a:spLocks noChangeArrowheads="1"/>
          </p:cNvSpPr>
          <p:nvPr/>
        </p:nvSpPr>
        <p:spPr bwMode="auto">
          <a:xfrm>
            <a:off x="6386513" y="5019675"/>
            <a:ext cx="1420812" cy="844550"/>
          </a:xfrm>
          <a:prstGeom prst="triangle">
            <a:avLst>
              <a:gd name="adj" fmla="val 50000"/>
            </a:avLst>
          </a:prstGeom>
          <a:noFill/>
          <a:ln w="9525">
            <a:solidFill>
              <a:schemeClr val="tx1"/>
            </a:solidFill>
            <a:miter lim="800000"/>
            <a:headEnd/>
            <a:tailEnd/>
          </a:ln>
        </p:spPr>
        <p:txBody>
          <a:bodyPr wrap="none" anchor="ctr"/>
          <a:lstStyle/>
          <a:p>
            <a:endParaRPr lang="en-US"/>
          </a:p>
        </p:txBody>
      </p:sp>
      <p:sp>
        <p:nvSpPr>
          <p:cNvPr id="22533" name="Text Box 5"/>
          <p:cNvSpPr txBox="1">
            <a:spLocks noChangeArrowheads="1"/>
          </p:cNvSpPr>
          <p:nvPr/>
        </p:nvSpPr>
        <p:spPr bwMode="auto">
          <a:xfrm>
            <a:off x="6629400" y="4572000"/>
            <a:ext cx="974725" cy="396875"/>
          </a:xfrm>
          <a:prstGeom prst="rect">
            <a:avLst/>
          </a:prstGeom>
          <a:noFill/>
          <a:ln w="9525">
            <a:noFill/>
            <a:miter lim="800000"/>
            <a:headEnd/>
            <a:tailEnd/>
          </a:ln>
        </p:spPr>
        <p:txBody>
          <a:bodyPr wrap="none">
            <a:spAutoFit/>
          </a:bodyPr>
          <a:lstStyle/>
          <a:p>
            <a:pPr algn="ctr" eaLnBrk="0" hangingPunct="0"/>
            <a:r>
              <a:rPr lang="en-US" sz="2000"/>
              <a:t>Theory</a:t>
            </a:r>
          </a:p>
        </p:txBody>
      </p:sp>
      <p:sp>
        <p:nvSpPr>
          <p:cNvPr id="22534" name="Text Box 6"/>
          <p:cNvSpPr txBox="1">
            <a:spLocks noChangeArrowheads="1"/>
          </p:cNvSpPr>
          <p:nvPr/>
        </p:nvSpPr>
        <p:spPr bwMode="auto">
          <a:xfrm>
            <a:off x="5745163" y="5889625"/>
            <a:ext cx="1271587" cy="396875"/>
          </a:xfrm>
          <a:prstGeom prst="rect">
            <a:avLst/>
          </a:prstGeom>
          <a:noFill/>
          <a:ln w="9525">
            <a:noFill/>
            <a:miter lim="800000"/>
            <a:headEnd/>
            <a:tailEnd/>
          </a:ln>
        </p:spPr>
        <p:txBody>
          <a:bodyPr wrap="none">
            <a:spAutoFit/>
          </a:bodyPr>
          <a:lstStyle/>
          <a:p>
            <a:pPr algn="ctr" eaLnBrk="0" hangingPunct="0"/>
            <a:r>
              <a:rPr lang="en-US" sz="2000"/>
              <a:t>Research</a:t>
            </a:r>
          </a:p>
        </p:txBody>
      </p:sp>
      <p:sp>
        <p:nvSpPr>
          <p:cNvPr id="22535" name="Text Box 7"/>
          <p:cNvSpPr txBox="1">
            <a:spLocks noChangeArrowheads="1"/>
          </p:cNvSpPr>
          <p:nvPr/>
        </p:nvSpPr>
        <p:spPr bwMode="auto">
          <a:xfrm>
            <a:off x="7208838" y="5889625"/>
            <a:ext cx="1101725" cy="396875"/>
          </a:xfrm>
          <a:prstGeom prst="rect">
            <a:avLst/>
          </a:prstGeom>
          <a:noFill/>
          <a:ln w="9525">
            <a:noFill/>
            <a:miter lim="800000"/>
            <a:headEnd/>
            <a:tailEnd/>
          </a:ln>
        </p:spPr>
        <p:txBody>
          <a:bodyPr wrap="none">
            <a:spAutoFit/>
          </a:bodyPr>
          <a:lstStyle/>
          <a:p>
            <a:pPr algn="ctr" eaLnBrk="0" hangingPunct="0"/>
            <a:r>
              <a:rPr lang="en-US" sz="2000"/>
              <a:t>Practice</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5" descr="CL-ASHE"/>
          <p:cNvPicPr>
            <a:picLocks noChangeAspect="1" noChangeArrowheads="1"/>
          </p:cNvPicPr>
          <p:nvPr/>
        </p:nvPicPr>
        <p:blipFill>
          <a:blip r:embed="rId4" cstate="print"/>
          <a:srcRect/>
          <a:stretch>
            <a:fillRect/>
          </a:stretch>
        </p:blipFill>
        <p:spPr bwMode="auto">
          <a:xfrm>
            <a:off x="228600" y="228600"/>
            <a:ext cx="2576513" cy="3962400"/>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1771650" y="1695450"/>
          <a:ext cx="5600700" cy="3467100"/>
        </p:xfrm>
        <a:graphic>
          <a:graphicData uri="http://schemas.openxmlformats.org/presentationml/2006/ole">
            <p:oleObj spid="_x0000_s79874" name="Drawing" r:id="rId5" imgW="5600880" imgH="3467160" progId="Presentations.Drawing.11">
              <p:embed/>
            </p:oleObj>
          </a:graphicData>
        </a:graphic>
      </p:graphicFrame>
      <p:graphicFrame>
        <p:nvGraphicFramePr>
          <p:cNvPr id="1027" name="Object 3"/>
          <p:cNvGraphicFramePr>
            <a:graphicFrameLocks noChangeAspect="1"/>
          </p:cNvGraphicFramePr>
          <p:nvPr/>
        </p:nvGraphicFramePr>
        <p:xfrm>
          <a:off x="3543300" y="381000"/>
          <a:ext cx="5600700" cy="3467100"/>
        </p:xfrm>
        <a:graphic>
          <a:graphicData uri="http://schemas.openxmlformats.org/presentationml/2006/ole">
            <p:oleObj spid="_x0000_s79875" name="Drawing" r:id="rId6" imgW="5600634" imgH="3467018" progId="Presentations.Drawing.11">
              <p:embed/>
            </p:oleObj>
          </a:graphicData>
        </a:graphic>
      </p:graphicFrame>
      <p:sp>
        <p:nvSpPr>
          <p:cNvPr id="1029" name="Rectangle 6"/>
          <p:cNvSpPr>
            <a:spLocks noChangeArrowheads="1"/>
          </p:cNvSpPr>
          <p:nvPr/>
        </p:nvSpPr>
        <p:spPr bwMode="auto">
          <a:xfrm>
            <a:off x="4343400" y="4191000"/>
            <a:ext cx="4572000" cy="1920875"/>
          </a:xfrm>
          <a:prstGeom prst="rect">
            <a:avLst/>
          </a:prstGeom>
          <a:noFill/>
          <a:ln w="9525">
            <a:noFill/>
            <a:miter lim="800000"/>
            <a:headEnd/>
            <a:tailEnd/>
          </a:ln>
        </p:spPr>
        <p:txBody>
          <a:bodyPr>
            <a:spAutoFit/>
          </a:bodyPr>
          <a:lstStyle/>
          <a:p>
            <a:r>
              <a:rPr lang="en-US" sz="2000" b="1">
                <a:solidFill>
                  <a:srgbClr val="000000"/>
                </a:solidFill>
              </a:rPr>
              <a:t>Cooperative Learning</a:t>
            </a:r>
          </a:p>
          <a:p>
            <a:r>
              <a:rPr lang="en-US" sz="2000">
                <a:solidFill>
                  <a:srgbClr val="000000"/>
                </a:solidFill>
              </a:rPr>
              <a:t>•Positive Interdependence</a:t>
            </a:r>
          </a:p>
          <a:p>
            <a:r>
              <a:rPr lang="en-US" sz="2000">
                <a:solidFill>
                  <a:srgbClr val="000000"/>
                </a:solidFill>
              </a:rPr>
              <a:t>•Individual and Group Accountability</a:t>
            </a:r>
          </a:p>
          <a:p>
            <a:r>
              <a:rPr lang="en-US" sz="2000">
                <a:solidFill>
                  <a:srgbClr val="000000"/>
                </a:solidFill>
              </a:rPr>
              <a:t>•Face-to-Face Promotive Interaction</a:t>
            </a:r>
          </a:p>
          <a:p>
            <a:r>
              <a:rPr lang="en-US" sz="2000">
                <a:solidFill>
                  <a:srgbClr val="000000"/>
                </a:solidFill>
              </a:rPr>
              <a:t>•Teamwork Skills</a:t>
            </a:r>
          </a:p>
          <a:p>
            <a:r>
              <a:rPr lang="en-US" sz="2000">
                <a:solidFill>
                  <a:srgbClr val="000000"/>
                </a:solidFill>
              </a:rPr>
              <a:t>•Group Processing</a:t>
            </a:r>
          </a:p>
        </p:txBody>
      </p:sp>
      <p:pic>
        <p:nvPicPr>
          <p:cNvPr id="1030" name="Picture 7" descr="Active_Learning-3"/>
          <p:cNvPicPr>
            <a:picLocks noChangeAspect="1" noChangeArrowheads="1"/>
          </p:cNvPicPr>
          <p:nvPr/>
        </p:nvPicPr>
        <p:blipFill>
          <a:blip r:embed="rId7" cstate="print"/>
          <a:srcRect/>
          <a:stretch>
            <a:fillRect/>
          </a:stretch>
        </p:blipFill>
        <p:spPr bwMode="auto">
          <a:xfrm>
            <a:off x="1447800" y="2971800"/>
            <a:ext cx="2895600" cy="3810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04800" y="304800"/>
            <a:ext cx="8458200" cy="6154738"/>
          </a:xfrm>
          <a:prstGeom prst="rect">
            <a:avLst/>
          </a:prstGeom>
          <a:noFill/>
          <a:ln w="9525">
            <a:noFill/>
            <a:miter lim="800000"/>
            <a:headEnd/>
            <a:tailEnd/>
          </a:ln>
        </p:spPr>
        <p:txBody>
          <a:bodyPr lIns="0" tIns="0" rIns="0" bIns="0"/>
          <a:lstStyle/>
          <a:p>
            <a:pPr eaLnBrk="0" hangingPunct="0"/>
            <a:r>
              <a:rPr lang="en-US" sz="2600" b="1">
                <a:solidFill>
                  <a:srgbClr val="000000"/>
                </a:solidFill>
              </a:rPr>
              <a:t>Cooperative Learning</a:t>
            </a:r>
            <a:r>
              <a:rPr lang="en-US" sz="2600">
                <a:solidFill>
                  <a:srgbClr val="000000"/>
                </a:solidFill>
              </a:rPr>
              <a:t> is instruction that involves people working in teams to accomplish a common goal, under conditions that involve both </a:t>
            </a:r>
            <a:r>
              <a:rPr lang="en-US" sz="2600" i="1">
                <a:solidFill>
                  <a:srgbClr val="000000"/>
                </a:solidFill>
              </a:rPr>
              <a:t>positive interdependence</a:t>
            </a:r>
            <a:r>
              <a:rPr lang="en-US" sz="2600">
                <a:solidFill>
                  <a:srgbClr val="000000"/>
                </a:solidFill>
              </a:rPr>
              <a:t> (all members must cooperate to complete the task) and </a:t>
            </a:r>
            <a:r>
              <a:rPr lang="en-US" sz="2600" i="1">
                <a:solidFill>
                  <a:srgbClr val="000000"/>
                </a:solidFill>
              </a:rPr>
              <a:t>individual and group accountability</a:t>
            </a:r>
            <a:r>
              <a:rPr lang="en-US" sz="2600">
                <a:solidFill>
                  <a:srgbClr val="000000"/>
                </a:solidFill>
              </a:rPr>
              <a:t> (each member is accountable for the complete final outcome).</a:t>
            </a:r>
          </a:p>
          <a:p>
            <a:pPr eaLnBrk="0" hangingPunct="0"/>
            <a:endParaRPr lang="en-US" sz="2600">
              <a:solidFill>
                <a:srgbClr val="000000"/>
              </a:solidFill>
            </a:endParaRPr>
          </a:p>
          <a:p>
            <a:pPr algn="ctr" eaLnBrk="0" hangingPunct="0"/>
            <a:r>
              <a:rPr lang="en-US" sz="3000" b="1">
                <a:solidFill>
                  <a:srgbClr val="000000"/>
                </a:solidFill>
              </a:rPr>
              <a:t>Key Concepts</a:t>
            </a:r>
          </a:p>
          <a:p>
            <a:pPr algn="ctr" eaLnBrk="0" hangingPunct="0"/>
            <a:endParaRPr lang="en-US" sz="3000" b="1">
              <a:solidFill>
                <a:srgbClr val="000000"/>
              </a:solidFill>
            </a:endParaRPr>
          </a:p>
          <a:p>
            <a:pPr eaLnBrk="0" hangingPunct="0"/>
            <a:r>
              <a:rPr lang="en-US" sz="3000">
                <a:solidFill>
                  <a:srgbClr val="000000"/>
                </a:solidFill>
              </a:rPr>
              <a:t>•Positive Interdependence</a:t>
            </a:r>
          </a:p>
          <a:p>
            <a:pPr eaLnBrk="0" hangingPunct="0"/>
            <a:r>
              <a:rPr lang="en-US" sz="3000">
                <a:solidFill>
                  <a:srgbClr val="000000"/>
                </a:solidFill>
              </a:rPr>
              <a:t>•Individual and Group Accountability</a:t>
            </a:r>
          </a:p>
          <a:p>
            <a:pPr eaLnBrk="0" hangingPunct="0"/>
            <a:r>
              <a:rPr lang="en-US" sz="3000">
                <a:solidFill>
                  <a:srgbClr val="000000"/>
                </a:solidFill>
              </a:rPr>
              <a:t>•Face-to-Face Promotive Interaction</a:t>
            </a:r>
          </a:p>
          <a:p>
            <a:pPr eaLnBrk="0" hangingPunct="0"/>
            <a:r>
              <a:rPr lang="en-US" sz="3000">
                <a:solidFill>
                  <a:srgbClr val="000000"/>
                </a:solidFill>
              </a:rPr>
              <a:t>•Teamwork Skills</a:t>
            </a:r>
          </a:p>
          <a:p>
            <a:pPr eaLnBrk="0" hangingPunct="0"/>
            <a:r>
              <a:rPr lang="en-US" sz="3000">
                <a:solidFill>
                  <a:srgbClr val="000000"/>
                </a:solidFill>
              </a:rPr>
              <a:t>•Group Processing</a:t>
            </a:r>
          </a:p>
        </p:txBody>
      </p:sp>
      <p:pic>
        <p:nvPicPr>
          <p:cNvPr id="23555" name="Picture 3"/>
          <p:cNvPicPr>
            <a:picLocks noChangeAspect="1" noChangeArrowheads="1"/>
          </p:cNvPicPr>
          <p:nvPr/>
        </p:nvPicPr>
        <p:blipFill>
          <a:blip r:embed="rId3" cstate="print"/>
          <a:srcRect l="25000" t="10222" r="26500" b="3236"/>
          <a:stretch>
            <a:fillRect/>
          </a:stretch>
        </p:blipFill>
        <p:spPr bwMode="auto">
          <a:xfrm>
            <a:off x="6669088" y="3733800"/>
            <a:ext cx="2387600" cy="3124200"/>
          </a:xfrm>
          <a:prstGeom prst="rect">
            <a:avLst/>
          </a:prstGeom>
          <a:noFill/>
          <a:ln w="12700">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rrowheads="1"/>
          </p:cNvPicPr>
          <p:nvPr/>
        </p:nvPicPr>
        <p:blipFill>
          <a:blip r:embed="rId3" cstate="print"/>
          <a:srcRect/>
          <a:stretch>
            <a:fillRect/>
          </a:stretch>
        </p:blipFill>
        <p:spPr bwMode="auto">
          <a:xfrm>
            <a:off x="5181600" y="1371600"/>
            <a:ext cx="3643313" cy="3429000"/>
          </a:xfrm>
          <a:prstGeom prst="rect">
            <a:avLst/>
          </a:prstGeom>
          <a:solidFill>
            <a:srgbClr val="FFFFFF"/>
          </a:solidFill>
          <a:ln w="9525">
            <a:noFill/>
            <a:miter lim="800000"/>
            <a:headEnd/>
            <a:tailEnd/>
          </a:ln>
        </p:spPr>
      </p:pic>
      <p:sp>
        <p:nvSpPr>
          <p:cNvPr id="24579" name="Rectangle 3"/>
          <p:cNvSpPr>
            <a:spLocks noChangeArrowheads="1"/>
          </p:cNvSpPr>
          <p:nvPr/>
        </p:nvSpPr>
        <p:spPr bwMode="auto">
          <a:xfrm>
            <a:off x="304800" y="152400"/>
            <a:ext cx="8458200" cy="2376488"/>
          </a:xfrm>
          <a:prstGeom prst="rect">
            <a:avLst/>
          </a:prstGeom>
          <a:noFill/>
          <a:ln w="9525">
            <a:noFill/>
            <a:miter lim="800000"/>
            <a:headEnd/>
            <a:tailEnd/>
          </a:ln>
        </p:spPr>
        <p:txBody>
          <a:bodyPr lIns="0" tIns="0" rIns="0" bIns="0"/>
          <a:lstStyle/>
          <a:p>
            <a:pPr algn="ctr" eaLnBrk="0" hangingPunct="0"/>
            <a:r>
              <a:rPr lang="en-US" sz="2500" b="1">
                <a:solidFill>
                  <a:srgbClr val="000000"/>
                </a:solidFill>
              </a:rPr>
              <a:t>Cooperative Learning Research Support </a:t>
            </a:r>
            <a:endParaRPr lang="en-US" sz="2500">
              <a:solidFill>
                <a:srgbClr val="000000"/>
              </a:solidFill>
            </a:endParaRPr>
          </a:p>
          <a:p>
            <a:pPr algn="ctr" eaLnBrk="0" hangingPunct="0"/>
            <a:r>
              <a:rPr lang="en-US" sz="1700">
                <a:solidFill>
                  <a:srgbClr val="000000"/>
                </a:solidFill>
              </a:rPr>
              <a:t>Johnson, D.W., Johnson, R.T., &amp; Smith, K.A.  1998.  Cooperative learning returns to college: What evidence is there that it works?  </a:t>
            </a:r>
            <a:r>
              <a:rPr lang="en-US" sz="1700" i="1">
                <a:solidFill>
                  <a:srgbClr val="000000"/>
                </a:solidFill>
              </a:rPr>
              <a:t>Change</a:t>
            </a:r>
            <a:r>
              <a:rPr lang="en-US" sz="1700">
                <a:solidFill>
                  <a:srgbClr val="000000"/>
                </a:solidFill>
              </a:rPr>
              <a:t>, </a:t>
            </a:r>
            <a:r>
              <a:rPr lang="en-US" sz="1700" i="1">
                <a:solidFill>
                  <a:srgbClr val="000000"/>
                </a:solidFill>
              </a:rPr>
              <a:t>30</a:t>
            </a:r>
            <a:r>
              <a:rPr lang="en-US" sz="1700">
                <a:solidFill>
                  <a:srgbClr val="000000"/>
                </a:solidFill>
              </a:rPr>
              <a:t> (4), 26-35.</a:t>
            </a:r>
          </a:p>
          <a:p>
            <a:pPr algn="ctr" eaLnBrk="0" hangingPunct="0"/>
            <a:endParaRPr lang="en-US" sz="1700">
              <a:solidFill>
                <a:srgbClr val="000000"/>
              </a:solidFill>
            </a:endParaRPr>
          </a:p>
          <a:p>
            <a:pPr eaLnBrk="0" hangingPunct="0"/>
            <a:r>
              <a:rPr lang="en-US" sz="2500">
                <a:solidFill>
                  <a:srgbClr val="000000"/>
                </a:solidFill>
              </a:rPr>
              <a:t>• Over 300 Experimental Studies</a:t>
            </a:r>
          </a:p>
          <a:p>
            <a:pPr eaLnBrk="0" hangingPunct="0"/>
            <a:r>
              <a:rPr lang="en-US" sz="2500">
                <a:solidFill>
                  <a:srgbClr val="000000"/>
                </a:solidFill>
              </a:rPr>
              <a:t>• First study conducted in 1924</a:t>
            </a:r>
          </a:p>
          <a:p>
            <a:pPr eaLnBrk="0" hangingPunct="0"/>
            <a:r>
              <a:rPr lang="en-US" sz="2500">
                <a:solidFill>
                  <a:srgbClr val="000000"/>
                </a:solidFill>
              </a:rPr>
              <a:t>• High Generalizability</a:t>
            </a:r>
          </a:p>
          <a:p>
            <a:pPr eaLnBrk="0" hangingPunct="0"/>
            <a:r>
              <a:rPr lang="en-US" sz="2500">
                <a:solidFill>
                  <a:srgbClr val="000000"/>
                </a:solidFill>
              </a:rPr>
              <a:t>• Multiple Outcomes</a:t>
            </a:r>
          </a:p>
        </p:txBody>
      </p:sp>
      <p:sp>
        <p:nvSpPr>
          <p:cNvPr id="24580" name="Rectangle 4"/>
          <p:cNvSpPr>
            <a:spLocks noChangeArrowheads="1"/>
          </p:cNvSpPr>
          <p:nvPr/>
        </p:nvSpPr>
        <p:spPr bwMode="auto">
          <a:xfrm>
            <a:off x="76200" y="2971800"/>
            <a:ext cx="4962525" cy="3252788"/>
          </a:xfrm>
          <a:prstGeom prst="rect">
            <a:avLst/>
          </a:prstGeom>
          <a:noFill/>
          <a:ln w="9525">
            <a:noFill/>
            <a:miter lim="800000"/>
            <a:headEnd/>
            <a:tailEnd/>
          </a:ln>
        </p:spPr>
        <p:txBody>
          <a:bodyPr lIns="0" tIns="0" rIns="0" bIns="0"/>
          <a:lstStyle/>
          <a:p>
            <a:pPr marL="304800" indent="-304800" algn="ctr" eaLnBrk="0" hangingPunct="0"/>
            <a:r>
              <a:rPr lang="en-US" sz="2000" b="1" dirty="0">
                <a:solidFill>
                  <a:srgbClr val="000000"/>
                </a:solidFill>
              </a:rPr>
              <a:t>Outcomes</a:t>
            </a:r>
            <a:endParaRPr lang="en-US" sz="2000" dirty="0">
              <a:solidFill>
                <a:srgbClr val="000000"/>
              </a:solidFill>
            </a:endParaRPr>
          </a:p>
          <a:p>
            <a:pPr marL="304800" indent="-304800" algn="ctr" eaLnBrk="0" hangingPunct="0"/>
            <a:endParaRPr lang="en-US" sz="2000" dirty="0">
              <a:solidFill>
                <a:srgbClr val="000000"/>
              </a:solidFill>
            </a:endParaRPr>
          </a:p>
          <a:p>
            <a:pPr marL="304800" indent="-304800" eaLnBrk="0" hangingPunct="0"/>
            <a:r>
              <a:rPr lang="en-US" sz="2000" dirty="0">
                <a:solidFill>
                  <a:srgbClr val="000000"/>
                </a:solidFill>
              </a:rPr>
              <a:t>1. Achievement and retention</a:t>
            </a:r>
          </a:p>
          <a:p>
            <a:pPr marL="304800" indent="-304800" eaLnBrk="0" hangingPunct="0"/>
            <a:r>
              <a:rPr lang="en-US" sz="2000" dirty="0">
                <a:solidFill>
                  <a:srgbClr val="000000"/>
                </a:solidFill>
              </a:rPr>
              <a:t>2. Critical thinking and higher-level</a:t>
            </a:r>
          </a:p>
          <a:p>
            <a:pPr marL="304800" indent="-304800" eaLnBrk="0" hangingPunct="0"/>
            <a:r>
              <a:rPr lang="en-US" sz="2000" dirty="0">
                <a:solidFill>
                  <a:srgbClr val="000000"/>
                </a:solidFill>
              </a:rPr>
              <a:t>	reasoning</a:t>
            </a:r>
          </a:p>
          <a:p>
            <a:pPr marL="304800" indent="-304800" eaLnBrk="0" hangingPunct="0"/>
            <a:r>
              <a:rPr lang="en-US" sz="2000" dirty="0">
                <a:solidFill>
                  <a:srgbClr val="000000"/>
                </a:solidFill>
              </a:rPr>
              <a:t>3. Differentiated views of others</a:t>
            </a:r>
          </a:p>
          <a:p>
            <a:pPr marL="304800" indent="-304800" eaLnBrk="0" hangingPunct="0"/>
            <a:r>
              <a:rPr lang="en-US" sz="2000" dirty="0">
                <a:solidFill>
                  <a:srgbClr val="000000"/>
                </a:solidFill>
              </a:rPr>
              <a:t>4. Accurate understanding of others' perspectives</a:t>
            </a:r>
          </a:p>
          <a:p>
            <a:pPr marL="304800" indent="-304800" eaLnBrk="0" hangingPunct="0"/>
            <a:r>
              <a:rPr lang="en-US" sz="2000" dirty="0">
                <a:solidFill>
                  <a:srgbClr val="000000"/>
                </a:solidFill>
              </a:rPr>
              <a:t>5. Liking for classmates and teacher</a:t>
            </a:r>
          </a:p>
          <a:p>
            <a:pPr marL="304800" indent="-304800" eaLnBrk="0" hangingPunct="0"/>
            <a:r>
              <a:rPr lang="en-US" sz="2000" dirty="0">
                <a:solidFill>
                  <a:srgbClr val="000000"/>
                </a:solidFill>
              </a:rPr>
              <a:t>6.	Liking for subject areas</a:t>
            </a:r>
          </a:p>
          <a:p>
            <a:pPr marL="304800" indent="-304800" eaLnBrk="0" hangingPunct="0"/>
            <a:r>
              <a:rPr lang="en-US" sz="2000" dirty="0">
                <a:solidFill>
                  <a:srgbClr val="000000"/>
                </a:solidFill>
              </a:rPr>
              <a:t>7. Teamwork skills</a:t>
            </a:r>
          </a:p>
        </p:txBody>
      </p:sp>
      <p:pic>
        <p:nvPicPr>
          <p:cNvPr id="24581" name="Picture 5"/>
          <p:cNvPicPr>
            <a:picLocks noChangeAspect="1" noChangeArrowheads="1"/>
          </p:cNvPicPr>
          <p:nvPr/>
        </p:nvPicPr>
        <p:blipFill>
          <a:blip r:embed="rId4" cstate="print"/>
          <a:srcRect l="20000" t="2344" r="21875"/>
          <a:stretch>
            <a:fillRect/>
          </a:stretch>
        </p:blipFill>
        <p:spPr bwMode="auto">
          <a:xfrm>
            <a:off x="4648200" y="4495800"/>
            <a:ext cx="1587500" cy="2133600"/>
          </a:xfrm>
          <a:prstGeom prst="rect">
            <a:avLst/>
          </a:prstGeom>
          <a:noFill/>
          <a:ln w="9525">
            <a:noFill/>
            <a:miter lim="800000"/>
            <a:headEnd/>
            <a:tailEnd/>
          </a:ln>
        </p:spPr>
      </p:pic>
      <p:pic>
        <p:nvPicPr>
          <p:cNvPr id="24582" name="Picture 6"/>
          <p:cNvPicPr>
            <a:picLocks noChangeAspect="1" noChangeArrowheads="1"/>
          </p:cNvPicPr>
          <p:nvPr/>
        </p:nvPicPr>
        <p:blipFill>
          <a:blip r:embed="rId5" cstate="print"/>
          <a:srcRect t="14546"/>
          <a:stretch>
            <a:fillRect/>
          </a:stretch>
        </p:blipFill>
        <p:spPr bwMode="auto">
          <a:xfrm>
            <a:off x="7391400" y="4648200"/>
            <a:ext cx="1498600" cy="1943100"/>
          </a:xfrm>
          <a:prstGeom prst="rect">
            <a:avLst/>
          </a:prstGeom>
          <a:noFill/>
          <a:ln w="9525">
            <a:noFill/>
            <a:miter lim="800000"/>
            <a:headEnd/>
            <a:tailEnd/>
          </a:ln>
        </p:spPr>
      </p:pic>
      <p:sp>
        <p:nvSpPr>
          <p:cNvPr id="24583" name="Text Box 7"/>
          <p:cNvSpPr txBox="1">
            <a:spLocks noChangeArrowheads="1"/>
          </p:cNvSpPr>
          <p:nvPr/>
        </p:nvSpPr>
        <p:spPr bwMode="auto">
          <a:xfrm>
            <a:off x="5105400" y="6553200"/>
            <a:ext cx="1257300" cy="304800"/>
          </a:xfrm>
          <a:prstGeom prst="rect">
            <a:avLst/>
          </a:prstGeom>
          <a:noFill/>
          <a:ln w="9525">
            <a:noFill/>
            <a:miter lim="800000"/>
            <a:headEnd/>
            <a:tailEnd/>
          </a:ln>
        </p:spPr>
        <p:txBody>
          <a:bodyPr wrap="none">
            <a:spAutoFit/>
          </a:bodyPr>
          <a:lstStyle/>
          <a:p>
            <a:r>
              <a:rPr lang="en-US" sz="1400"/>
              <a:t>January 2005</a:t>
            </a:r>
          </a:p>
        </p:txBody>
      </p:sp>
      <p:sp>
        <p:nvSpPr>
          <p:cNvPr id="24584" name="Text Box 8"/>
          <p:cNvSpPr txBox="1">
            <a:spLocks noChangeArrowheads="1"/>
          </p:cNvSpPr>
          <p:nvPr/>
        </p:nvSpPr>
        <p:spPr bwMode="auto">
          <a:xfrm>
            <a:off x="7543800" y="6553200"/>
            <a:ext cx="1119188" cy="304800"/>
          </a:xfrm>
          <a:prstGeom prst="rect">
            <a:avLst/>
          </a:prstGeom>
          <a:noFill/>
          <a:ln w="9525">
            <a:noFill/>
            <a:miter lim="800000"/>
            <a:headEnd/>
            <a:tailEnd/>
          </a:ln>
        </p:spPr>
        <p:txBody>
          <a:bodyPr wrap="none">
            <a:spAutoFit/>
          </a:bodyPr>
          <a:lstStyle/>
          <a:p>
            <a:r>
              <a:rPr lang="en-US" sz="1400"/>
              <a:t>March 2007</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7"/>
          <p:cNvPicPr>
            <a:picLocks noChangeAspect="1" noChangeArrowheads="1"/>
          </p:cNvPicPr>
          <p:nvPr/>
        </p:nvPicPr>
        <p:blipFill>
          <a:blip r:embed="rId3" cstate="print"/>
          <a:srcRect/>
          <a:stretch>
            <a:fillRect/>
          </a:stretch>
        </p:blipFill>
        <p:spPr bwMode="auto">
          <a:xfrm>
            <a:off x="1676400" y="1143000"/>
            <a:ext cx="5791200" cy="4744874"/>
          </a:xfrm>
          <a:prstGeom prst="rect">
            <a:avLst/>
          </a:prstGeom>
          <a:noFill/>
          <a:ln w="9525">
            <a:solidFill>
              <a:srgbClr val="7F7F7F"/>
            </a:solidFill>
            <a:miter lim="800000"/>
            <a:headEnd/>
            <a:tailEnd/>
          </a:ln>
        </p:spPr>
      </p:pic>
      <p:sp>
        <p:nvSpPr>
          <p:cNvPr id="43012" name="Rectangle 8"/>
          <p:cNvSpPr>
            <a:spLocks noChangeArrowheads="1"/>
          </p:cNvSpPr>
          <p:nvPr/>
        </p:nvSpPr>
        <p:spPr bwMode="auto">
          <a:xfrm>
            <a:off x="228600" y="6019800"/>
            <a:ext cx="8458200" cy="276999"/>
          </a:xfrm>
          <a:prstGeom prst="rect">
            <a:avLst/>
          </a:prstGeom>
          <a:noFill/>
          <a:ln w="9525">
            <a:noFill/>
            <a:miter lim="800000"/>
            <a:headEnd/>
            <a:tailEnd/>
          </a:ln>
        </p:spPr>
        <p:txBody>
          <a:bodyPr wrap="square">
            <a:spAutoFit/>
          </a:bodyPr>
          <a:lstStyle/>
          <a:p>
            <a:pPr algn="ctr"/>
            <a:r>
              <a:rPr lang="en-US" sz="1200" dirty="0"/>
              <a:t>January 2, 2009—Science, Vol. </a:t>
            </a:r>
            <a:r>
              <a:rPr lang="en-US" sz="1200" dirty="0" smtClean="0"/>
              <a:t>323 – www.sciencemag.org</a:t>
            </a:r>
            <a:endParaRPr lang="en-US" sz="1200" dirty="0"/>
          </a:p>
        </p:txBody>
      </p:sp>
      <p:sp>
        <p:nvSpPr>
          <p:cNvPr id="43013" name="Text Box 9"/>
          <p:cNvSpPr txBox="1">
            <a:spLocks noChangeArrowheads="1"/>
          </p:cNvSpPr>
          <p:nvPr/>
        </p:nvSpPr>
        <p:spPr bwMode="auto">
          <a:xfrm>
            <a:off x="0" y="6400800"/>
            <a:ext cx="9144000" cy="457200"/>
          </a:xfrm>
          <a:prstGeom prst="rect">
            <a:avLst/>
          </a:prstGeom>
          <a:solidFill>
            <a:srgbClr val="5891D6"/>
          </a:solidFill>
          <a:ln w="9525">
            <a:noFill/>
            <a:miter lim="800000"/>
            <a:headEnd/>
            <a:tailEnd/>
          </a:ln>
        </p:spPr>
        <p:txBody>
          <a:bodyPr>
            <a:spAutoFit/>
          </a:bodyPr>
          <a:lstStyle/>
          <a:p>
            <a:pPr algn="ctr"/>
            <a:r>
              <a:rPr lang="en-US" sz="2400">
                <a:solidFill>
                  <a:schemeClr val="bg1"/>
                </a:solidFill>
              </a:rPr>
              <a:t>Calls for evidence-based promising practices</a:t>
            </a:r>
          </a:p>
        </p:txBody>
      </p:sp>
      <p:sp>
        <p:nvSpPr>
          <p:cNvPr id="10" name="Title 1"/>
          <p:cNvSpPr txBox="1">
            <a:spLocks/>
          </p:cNvSpPr>
          <p:nvPr/>
        </p:nvSpPr>
        <p:spPr bwMode="auto">
          <a:xfrm>
            <a:off x="0" y="0"/>
            <a:ext cx="9144000" cy="1066800"/>
          </a:xfrm>
          <a:prstGeom prst="rect">
            <a:avLst/>
          </a:prstGeom>
          <a:solidFill>
            <a:schemeClr val="bg1">
              <a:lumMod val="65000"/>
            </a:schemeClr>
          </a:solidFill>
          <a:ln w="9525">
            <a:noFill/>
            <a:miter lim="800000"/>
            <a:headEnd/>
            <a:tailEnd/>
          </a:ln>
        </p:spPr>
        <p:txBody>
          <a:bodyPr anchor="ctr">
            <a:normAutofit/>
          </a:bodyPr>
          <a:lstStyle/>
          <a:p>
            <a:pPr algn="ctr">
              <a:defRPr/>
            </a:pPr>
            <a:r>
              <a:rPr lang="en-US" sz="3200" b="1" dirty="0">
                <a:latin typeface="Tahoma" pitchFamily="34" charset="0"/>
                <a:cs typeface="Tahoma" pitchFamily="34" charset="0"/>
              </a:rPr>
              <a:t>Active and Cooperative Learning</a:t>
            </a:r>
          </a:p>
        </p:txBody>
      </p:sp>
      <p:sp>
        <p:nvSpPr>
          <p:cNvPr id="11" name="Rectangle 10"/>
          <p:cNvSpPr/>
          <p:nvPr/>
        </p:nvSpPr>
        <p:spPr>
          <a:xfrm>
            <a:off x="0" y="1066800"/>
            <a:ext cx="9144000" cy="76200"/>
          </a:xfrm>
          <a:prstGeom prst="rect">
            <a:avLst/>
          </a:prstGeom>
          <a:solidFill>
            <a:srgbClr val="5891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2"/>
          <p:cNvSpPr>
            <a:spLocks noGrp="1"/>
          </p:cNvSpPr>
          <p:nvPr>
            <p:ph type="ftr" sz="quarter" idx="11"/>
          </p:nvPr>
        </p:nvSpPr>
        <p:spPr>
          <a:noFill/>
        </p:spPr>
        <p:txBody>
          <a:bodyPr/>
          <a:lstStyle/>
          <a:p>
            <a:fld id="{04DE2246-0578-4F67-AEBD-D7B6431FABE7}" type="slidenum">
              <a:rPr lang="en-US" smtClean="0">
                <a:latin typeface="Arial" pitchFamily="34" charset="0"/>
              </a:rPr>
              <a:pPr/>
              <a:t>26</a:t>
            </a:fld>
            <a:endParaRPr lang="en-US" smtClean="0">
              <a:latin typeface="Arial" pitchFamily="34" charset="0"/>
            </a:endParaRPr>
          </a:p>
        </p:txBody>
      </p:sp>
      <p:pic>
        <p:nvPicPr>
          <p:cNvPr id="55299" name="Picture 2" descr="Bookendcrop"/>
          <p:cNvPicPr>
            <a:picLocks noChangeAspect="1" noChangeArrowheads="1"/>
          </p:cNvPicPr>
          <p:nvPr/>
        </p:nvPicPr>
        <p:blipFill>
          <a:blip r:embed="rId3" cstate="print"/>
          <a:srcRect/>
          <a:stretch>
            <a:fillRect/>
          </a:stretch>
        </p:blipFill>
        <p:spPr bwMode="auto">
          <a:xfrm>
            <a:off x="1143000" y="1295400"/>
            <a:ext cx="6781800" cy="5176838"/>
          </a:xfrm>
          <a:prstGeom prst="rect">
            <a:avLst/>
          </a:prstGeom>
          <a:noFill/>
          <a:ln w="9525">
            <a:noFill/>
            <a:miter lim="800000"/>
            <a:headEnd/>
            <a:tailEnd/>
          </a:ln>
        </p:spPr>
      </p:pic>
      <p:sp>
        <p:nvSpPr>
          <p:cNvPr id="55300" name="Text Box 3"/>
          <p:cNvSpPr txBox="1">
            <a:spLocks noChangeArrowheads="1"/>
          </p:cNvSpPr>
          <p:nvPr/>
        </p:nvSpPr>
        <p:spPr bwMode="auto">
          <a:xfrm>
            <a:off x="1676400" y="609600"/>
            <a:ext cx="5735638" cy="579438"/>
          </a:xfrm>
          <a:prstGeom prst="rect">
            <a:avLst/>
          </a:prstGeom>
          <a:noFill/>
          <a:ln w="9525">
            <a:noFill/>
            <a:miter lim="800000"/>
            <a:headEnd/>
            <a:tailEnd/>
          </a:ln>
        </p:spPr>
        <p:txBody>
          <a:bodyPr wrap="none">
            <a:spAutoFit/>
          </a:bodyPr>
          <a:lstStyle/>
          <a:p>
            <a:pPr eaLnBrk="0" hangingPunct="0"/>
            <a:r>
              <a:rPr lang="en-US" sz="3200"/>
              <a:t>Book Ends on a Class Session</a:t>
            </a:r>
          </a:p>
        </p:txBody>
      </p:sp>
      <p:sp>
        <p:nvSpPr>
          <p:cNvPr id="6" name="Rectangle 5"/>
          <p:cNvSpPr/>
          <p:nvPr/>
        </p:nvSpPr>
        <p:spPr>
          <a:xfrm>
            <a:off x="457200" y="6096000"/>
            <a:ext cx="8077200" cy="646331"/>
          </a:xfrm>
          <a:prstGeom prst="rect">
            <a:avLst/>
          </a:prstGeom>
        </p:spPr>
        <p:txBody>
          <a:bodyPr wrap="square">
            <a:spAutoFit/>
          </a:bodyPr>
          <a:lstStyle/>
          <a:p>
            <a:pPr defTabSz="381000" eaLnBrk="0" hangingPunct="0"/>
            <a:r>
              <a:rPr lang="en-US" dirty="0">
                <a:solidFill>
                  <a:srgbClr val="000000"/>
                </a:solidFill>
              </a:rPr>
              <a:t>Thinking </a:t>
            </a:r>
            <a:r>
              <a:rPr lang="en-US" dirty="0" smtClean="0">
                <a:solidFill>
                  <a:srgbClr val="000000"/>
                </a:solidFill>
              </a:rPr>
              <a:t>Together: Collaborative Learning in the Sciences – Harvard University – Derek </a:t>
            </a:r>
            <a:r>
              <a:rPr lang="en-US" dirty="0">
                <a:solidFill>
                  <a:srgbClr val="000000"/>
                </a:solidFill>
              </a:rPr>
              <a:t>Bok Center </a:t>
            </a:r>
            <a:r>
              <a:rPr lang="en-US" dirty="0">
                <a:solidFill>
                  <a:srgbClr val="000000"/>
                </a:solidFill>
                <a:latin typeface="WP TypographicSymbols" pitchFamily="2" charset="0"/>
              </a:rPr>
              <a:t>– </a:t>
            </a:r>
            <a:r>
              <a:rPr lang="en-US" dirty="0">
                <a:solidFill>
                  <a:srgbClr val="000000"/>
                </a:solidFill>
              </a:rPr>
              <a:t>www.fas.harvard.edu/~bok_cen/</a:t>
            </a:r>
            <a:endParaRPr lang="en-US" sz="2000" dirty="0">
              <a:solidFill>
                <a:srgbClr val="000000"/>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noChangeArrowheads="1"/>
          </p:cNvPicPr>
          <p:nvPr/>
        </p:nvPicPr>
        <p:blipFill>
          <a:blip r:embed="rId3" cstate="print"/>
          <a:srcRect/>
          <a:stretch>
            <a:fillRect/>
          </a:stretch>
        </p:blipFill>
        <p:spPr bwMode="auto">
          <a:xfrm>
            <a:off x="1828800" y="1219200"/>
            <a:ext cx="5410200" cy="5087236"/>
          </a:xfrm>
          <a:prstGeom prst="rect">
            <a:avLst/>
          </a:prstGeom>
          <a:noFill/>
          <a:ln w="9525">
            <a:noFill/>
            <a:miter lim="800000"/>
            <a:headEnd/>
            <a:tailEnd/>
          </a:ln>
        </p:spPr>
      </p:pic>
      <p:sp>
        <p:nvSpPr>
          <p:cNvPr id="10" name="Title 1"/>
          <p:cNvSpPr txBox="1">
            <a:spLocks/>
          </p:cNvSpPr>
          <p:nvPr/>
        </p:nvSpPr>
        <p:spPr bwMode="auto">
          <a:xfrm>
            <a:off x="0" y="0"/>
            <a:ext cx="9144000" cy="1143000"/>
          </a:xfrm>
          <a:prstGeom prst="rect">
            <a:avLst/>
          </a:prstGeom>
          <a:solidFill>
            <a:schemeClr val="bg1">
              <a:lumMod val="65000"/>
            </a:schemeClr>
          </a:solidFill>
          <a:ln w="9525">
            <a:noFill/>
            <a:miter lim="800000"/>
            <a:headEnd/>
            <a:tailEnd/>
          </a:ln>
        </p:spPr>
        <p:txBody>
          <a:bodyPr anchor="ctr">
            <a:normAutofit/>
          </a:bodyPr>
          <a:lstStyle/>
          <a:p>
            <a:pPr algn="ctr">
              <a:defRPr/>
            </a:pPr>
            <a:r>
              <a:rPr lang="en-US" sz="3200" b="1" dirty="0" smtClean="0">
                <a:latin typeface="Tahoma" pitchFamily="34" charset="0"/>
                <a:cs typeface="Tahoma" pitchFamily="34" charset="0"/>
              </a:rPr>
              <a:t>Cooperative </a:t>
            </a:r>
            <a:r>
              <a:rPr lang="en-US" sz="3200" b="1" dirty="0">
                <a:latin typeface="Tahoma" pitchFamily="34" charset="0"/>
                <a:cs typeface="Tahoma" pitchFamily="34" charset="0"/>
              </a:rPr>
              <a:t>Learning</a:t>
            </a:r>
          </a:p>
        </p:txBody>
      </p:sp>
      <p:sp>
        <p:nvSpPr>
          <p:cNvPr id="11" name="Rectangle 10"/>
          <p:cNvSpPr/>
          <p:nvPr/>
        </p:nvSpPr>
        <p:spPr>
          <a:xfrm>
            <a:off x="0" y="1066800"/>
            <a:ext cx="9144000" cy="76200"/>
          </a:xfrm>
          <a:prstGeom prst="rect">
            <a:avLst/>
          </a:prstGeom>
          <a:solidFill>
            <a:srgbClr val="5891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16" name="Text Box 5"/>
          <p:cNvSpPr txBox="1">
            <a:spLocks noChangeArrowheads="1"/>
          </p:cNvSpPr>
          <p:nvPr/>
        </p:nvSpPr>
        <p:spPr bwMode="auto">
          <a:xfrm>
            <a:off x="304800" y="6400800"/>
            <a:ext cx="8513763" cy="276999"/>
          </a:xfrm>
          <a:prstGeom prst="rect">
            <a:avLst/>
          </a:prstGeom>
          <a:noFill/>
          <a:ln w="9525">
            <a:noFill/>
            <a:miter lim="800000"/>
            <a:headEnd/>
            <a:tailEnd/>
          </a:ln>
        </p:spPr>
        <p:txBody>
          <a:bodyPr wrap="square">
            <a:spAutoFit/>
          </a:bodyPr>
          <a:lstStyle/>
          <a:p>
            <a:r>
              <a:rPr lang="en-US" sz="1200" dirty="0"/>
              <a:t>January 13, 2009—New York </a:t>
            </a:r>
            <a:r>
              <a:rPr lang="en-US" sz="1200" dirty="0" smtClean="0"/>
              <a:t>Times – http</a:t>
            </a:r>
            <a:r>
              <a:rPr lang="en-US" sz="1200" dirty="0"/>
              <a:t>://www.nytimes.com/2009/01/13/us/13physics.html?em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a:stretch>
            <a:fillRect/>
          </a:stretch>
        </p:blipFill>
        <p:spPr bwMode="auto">
          <a:xfrm>
            <a:off x="381000" y="381000"/>
            <a:ext cx="8458200" cy="5135563"/>
          </a:xfrm>
          <a:prstGeom prst="rect">
            <a:avLst/>
          </a:prstGeom>
          <a:noFill/>
          <a:ln w="9525">
            <a:noFill/>
            <a:miter lim="800000"/>
            <a:headEnd/>
            <a:tailEnd/>
          </a:ln>
        </p:spPr>
      </p:pic>
      <p:sp>
        <p:nvSpPr>
          <p:cNvPr id="44035" name="Rectangle 3"/>
          <p:cNvSpPr>
            <a:spLocks noChangeArrowheads="1"/>
          </p:cNvSpPr>
          <p:nvPr/>
        </p:nvSpPr>
        <p:spPr bwMode="auto">
          <a:xfrm>
            <a:off x="1371600" y="5867400"/>
            <a:ext cx="5607050" cy="366713"/>
          </a:xfrm>
          <a:prstGeom prst="rect">
            <a:avLst/>
          </a:prstGeom>
          <a:noFill/>
          <a:ln w="9525">
            <a:noFill/>
            <a:miter lim="800000"/>
            <a:headEnd/>
            <a:tailEnd/>
          </a:ln>
        </p:spPr>
        <p:txBody>
          <a:bodyPr wrap="none">
            <a:spAutoFit/>
          </a:bodyPr>
          <a:lstStyle/>
          <a:p>
            <a:r>
              <a:rPr lang="en-US"/>
              <a:t>http://web.mit.edu/edtech/casestudies/teal.html#video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685800" y="6240463"/>
            <a:ext cx="6934200" cy="366712"/>
          </a:xfrm>
          <a:prstGeom prst="rect">
            <a:avLst/>
          </a:prstGeom>
          <a:noFill/>
          <a:ln w="9525">
            <a:noFill/>
            <a:miter lim="800000"/>
            <a:headEnd/>
            <a:tailEnd/>
          </a:ln>
        </p:spPr>
        <p:txBody>
          <a:bodyPr>
            <a:spAutoFit/>
          </a:bodyPr>
          <a:lstStyle/>
          <a:p>
            <a:pPr>
              <a:spcBef>
                <a:spcPct val="50000"/>
              </a:spcBef>
            </a:pPr>
            <a:endParaRPr lang="en-US"/>
          </a:p>
        </p:txBody>
      </p:sp>
      <p:sp>
        <p:nvSpPr>
          <p:cNvPr id="45059" name="Rectangle 3"/>
          <p:cNvSpPr>
            <a:spLocks noChangeArrowheads="1"/>
          </p:cNvSpPr>
          <p:nvPr/>
        </p:nvSpPr>
        <p:spPr bwMode="auto">
          <a:xfrm>
            <a:off x="5334000" y="5638800"/>
            <a:ext cx="3684588" cy="336550"/>
          </a:xfrm>
          <a:prstGeom prst="rect">
            <a:avLst/>
          </a:prstGeom>
          <a:noFill/>
          <a:ln w="9525">
            <a:noFill/>
            <a:miter lim="800000"/>
            <a:headEnd/>
            <a:tailEnd/>
          </a:ln>
        </p:spPr>
        <p:txBody>
          <a:bodyPr wrap="none">
            <a:spAutoFit/>
          </a:bodyPr>
          <a:lstStyle/>
          <a:p>
            <a:r>
              <a:rPr lang="en-US" sz="1600"/>
              <a:t>http://www.ncsu.edu/PER/scaleup.html</a:t>
            </a:r>
          </a:p>
        </p:txBody>
      </p:sp>
      <p:pic>
        <p:nvPicPr>
          <p:cNvPr id="45060" name="Picture 4"/>
          <p:cNvPicPr>
            <a:picLocks noChangeAspect="1" noChangeArrowheads="1"/>
          </p:cNvPicPr>
          <p:nvPr/>
        </p:nvPicPr>
        <p:blipFill>
          <a:blip r:embed="rId3" cstate="print"/>
          <a:srcRect/>
          <a:stretch>
            <a:fillRect/>
          </a:stretch>
        </p:blipFill>
        <p:spPr bwMode="auto">
          <a:xfrm>
            <a:off x="0" y="0"/>
            <a:ext cx="52800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fld id="{A5AFC46F-3EC2-4E90-AEF9-86D0405B23E2}" type="slidenum">
              <a:rPr lang="en-US" smtClean="0">
                <a:solidFill>
                  <a:srgbClr val="000000"/>
                </a:solidFill>
              </a:rPr>
              <a:pPr>
                <a:defRPr/>
              </a:pPr>
              <a:t>3</a:t>
            </a:fld>
            <a:endParaRPr lang="en-US">
              <a:solidFill>
                <a:srgbClr val="000000"/>
              </a:solidFill>
            </a:endParaRPr>
          </a:p>
        </p:txBody>
      </p:sp>
      <p:graphicFrame>
        <p:nvGraphicFramePr>
          <p:cNvPr id="3" name="Table 2"/>
          <p:cNvGraphicFramePr>
            <a:graphicFrameLocks noGrp="1"/>
          </p:cNvGraphicFramePr>
          <p:nvPr/>
        </p:nvGraphicFramePr>
        <p:xfrm>
          <a:off x="685800" y="1143000"/>
          <a:ext cx="7848600" cy="4319953"/>
        </p:xfrm>
        <a:graphic>
          <a:graphicData uri="http://schemas.openxmlformats.org/drawingml/2006/table">
            <a:tbl>
              <a:tblPr/>
              <a:tblGrid>
                <a:gridCol w="1962150"/>
                <a:gridCol w="1962150"/>
                <a:gridCol w="1962150"/>
                <a:gridCol w="1962150"/>
              </a:tblGrid>
              <a:tr h="595923">
                <a:tc>
                  <a:txBody>
                    <a:bodyPr/>
                    <a:lstStyle/>
                    <a:p>
                      <a:pPr marL="0" marR="0">
                        <a:lnSpc>
                          <a:spcPts val="1005"/>
                        </a:lnSpc>
                        <a:spcBef>
                          <a:spcPts val="0"/>
                        </a:spcBef>
                        <a:spcAft>
                          <a:spcPts val="0"/>
                        </a:spcAft>
                      </a:pPr>
                      <a:endParaRPr lang="en-US" sz="1800" dirty="0">
                        <a:latin typeface="+mn-lt"/>
                        <a:ea typeface="Times New Roman"/>
                        <a:cs typeface="Times New Roman"/>
                      </a:endParaRPr>
                    </a:p>
                    <a:p>
                      <a:pPr marL="0" marR="0">
                        <a:spcBef>
                          <a:spcPts val="0"/>
                        </a:spcBef>
                        <a:spcAft>
                          <a:spcPts val="285"/>
                        </a:spcAft>
                      </a:pPr>
                      <a:r>
                        <a:rPr lang="en-US" sz="1800" b="1" dirty="0">
                          <a:latin typeface="+mn-lt"/>
                          <a:ea typeface="Times New Roman"/>
                          <a:cs typeface="Times New Roman"/>
                        </a:rPr>
                        <a:t>Mental Image</a:t>
                      </a:r>
                      <a:endParaRPr lang="en-US" sz="1800" dirty="0">
                        <a:latin typeface="+mn-lt"/>
                        <a:ea typeface="Times New Roman"/>
                        <a:cs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005"/>
                        </a:lnSpc>
                        <a:spcBef>
                          <a:spcPts val="0"/>
                        </a:spcBef>
                        <a:spcAft>
                          <a:spcPts val="0"/>
                        </a:spcAft>
                      </a:pPr>
                      <a:endParaRPr lang="en-US" sz="1800" dirty="0">
                        <a:latin typeface="+mn-lt"/>
                        <a:ea typeface="Times New Roman"/>
                        <a:cs typeface="Times New Roman"/>
                      </a:endParaRPr>
                    </a:p>
                    <a:p>
                      <a:pPr marL="0" marR="0">
                        <a:spcBef>
                          <a:spcPts val="0"/>
                        </a:spcBef>
                        <a:spcAft>
                          <a:spcPts val="285"/>
                        </a:spcAft>
                      </a:pPr>
                      <a:r>
                        <a:rPr lang="en-US" sz="1800" b="1" dirty="0">
                          <a:latin typeface="+mn-lt"/>
                          <a:ea typeface="Times New Roman"/>
                          <a:cs typeface="Times New Roman"/>
                        </a:rPr>
                        <a:t>Motto</a:t>
                      </a:r>
                      <a:endParaRPr lang="en-US" sz="1800" dirty="0">
                        <a:latin typeface="+mn-lt"/>
                        <a:ea typeface="Times New Roman"/>
                        <a:cs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005"/>
                        </a:lnSpc>
                        <a:spcBef>
                          <a:spcPts val="0"/>
                        </a:spcBef>
                        <a:spcAft>
                          <a:spcPts val="0"/>
                        </a:spcAft>
                      </a:pPr>
                      <a:endParaRPr lang="en-US" sz="1800">
                        <a:latin typeface="+mn-lt"/>
                        <a:ea typeface="Times New Roman"/>
                        <a:cs typeface="Times New Roman"/>
                      </a:endParaRPr>
                    </a:p>
                    <a:p>
                      <a:pPr marL="0" marR="0">
                        <a:spcBef>
                          <a:spcPts val="0"/>
                        </a:spcBef>
                        <a:spcAft>
                          <a:spcPts val="285"/>
                        </a:spcAft>
                      </a:pPr>
                      <a:r>
                        <a:rPr lang="en-US" sz="1800" b="1">
                          <a:latin typeface="+mn-lt"/>
                          <a:ea typeface="Times New Roman"/>
                          <a:cs typeface="Times New Roman"/>
                        </a:rPr>
                        <a:t>Characteristics</a:t>
                      </a:r>
                      <a:endParaRPr lang="en-US" sz="1800">
                        <a:latin typeface="+mn-lt"/>
                        <a:ea typeface="Times New Roman"/>
                        <a:cs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005"/>
                        </a:lnSpc>
                        <a:spcBef>
                          <a:spcPts val="0"/>
                        </a:spcBef>
                        <a:spcAft>
                          <a:spcPts val="0"/>
                        </a:spcAft>
                      </a:pPr>
                      <a:endParaRPr lang="en-US" sz="1800">
                        <a:latin typeface="+mn-lt"/>
                        <a:ea typeface="Times New Roman"/>
                        <a:cs typeface="Times New Roman"/>
                      </a:endParaRPr>
                    </a:p>
                    <a:p>
                      <a:pPr marL="0" marR="0">
                        <a:spcBef>
                          <a:spcPts val="0"/>
                        </a:spcBef>
                        <a:spcAft>
                          <a:spcPts val="285"/>
                        </a:spcAft>
                      </a:pPr>
                      <a:r>
                        <a:rPr lang="en-US" sz="1800" b="1">
                          <a:latin typeface="+mn-lt"/>
                          <a:ea typeface="Times New Roman"/>
                          <a:cs typeface="Times New Roman"/>
                        </a:rPr>
                        <a:t>Disciplines</a:t>
                      </a:r>
                      <a:endParaRPr lang="en-US" sz="1800">
                        <a:latin typeface="+mn-lt"/>
                        <a:ea typeface="Times New Roman"/>
                        <a:cs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077">
                <a:tc>
                  <a:txBody>
                    <a:bodyPr/>
                    <a:lstStyle/>
                    <a:p>
                      <a:pPr marL="0" marR="0">
                        <a:lnSpc>
                          <a:spcPts val="815"/>
                        </a:lnSpc>
                        <a:spcBef>
                          <a:spcPts val="0"/>
                        </a:spcBef>
                        <a:spcAft>
                          <a:spcPts val="0"/>
                        </a:spcAft>
                      </a:pPr>
                      <a:endParaRPr lang="en-US" sz="1800" dirty="0">
                        <a:latin typeface="+mn-lt"/>
                        <a:ea typeface="Times New Roman"/>
                        <a:cs typeface="Times New Roman"/>
                      </a:endParaRPr>
                    </a:p>
                    <a:p>
                      <a:pPr marL="0" marR="0">
                        <a:spcBef>
                          <a:spcPts val="0"/>
                        </a:spcBef>
                        <a:spcAft>
                          <a:spcPts val="0"/>
                        </a:spcAft>
                      </a:pPr>
                      <a:r>
                        <a:rPr lang="en-US" sz="1800" dirty="0">
                          <a:latin typeface="+mn-lt"/>
                          <a:ea typeface="Times New Roman"/>
                          <a:cs typeface="Times New Roman"/>
                        </a:rPr>
                        <a:t>Content</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a:latin typeface="+mn-lt"/>
                        <a:ea typeface="Times New Roman"/>
                        <a:cs typeface="Times New Roman"/>
                      </a:endParaRPr>
                    </a:p>
                    <a:p>
                      <a:pPr marL="0" marR="0">
                        <a:spcBef>
                          <a:spcPts val="0"/>
                        </a:spcBef>
                        <a:spcAft>
                          <a:spcPts val="0"/>
                        </a:spcAft>
                      </a:pPr>
                      <a:r>
                        <a:rPr lang="en-US" sz="1800">
                          <a:latin typeface="+mn-lt"/>
                          <a:ea typeface="Times New Roman"/>
                          <a:cs typeface="Times New Roman"/>
                        </a:rPr>
                        <a:t>I teach what I know</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dirty="0">
                        <a:latin typeface="+mn-lt"/>
                        <a:ea typeface="Times New Roman"/>
                        <a:cs typeface="Times New Roman"/>
                      </a:endParaRPr>
                    </a:p>
                    <a:p>
                      <a:pPr marL="0" marR="0">
                        <a:spcBef>
                          <a:spcPts val="0"/>
                        </a:spcBef>
                        <a:spcAft>
                          <a:spcPts val="0"/>
                        </a:spcAft>
                      </a:pPr>
                      <a:r>
                        <a:rPr lang="en-US" sz="1800" dirty="0" smtClean="0">
                          <a:latin typeface="+mn-lt"/>
                          <a:ea typeface="Times New Roman"/>
                          <a:cs typeface="Times New Roman"/>
                        </a:rPr>
                        <a:t>Pour </a:t>
                      </a:r>
                      <a:r>
                        <a:rPr lang="en-US" sz="1800" dirty="0">
                          <a:latin typeface="+mn-lt"/>
                          <a:ea typeface="Times New Roman"/>
                          <a:cs typeface="Times New Roman"/>
                        </a:rPr>
                        <a:t>it in, </a:t>
                      </a:r>
                      <a:r>
                        <a:rPr lang="en-US" sz="1800" dirty="0" smtClean="0">
                          <a:latin typeface="+mn-lt"/>
                          <a:ea typeface="Times New Roman"/>
                          <a:cs typeface="Times New Roman"/>
                        </a:rPr>
                        <a:t>Lecture</a:t>
                      </a:r>
                      <a:endParaRPr lang="en-US" sz="1800" dirty="0">
                        <a:latin typeface="+mn-lt"/>
                        <a:ea typeface="Times New Roman"/>
                        <a:cs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a:latin typeface="+mn-lt"/>
                        <a:ea typeface="Times New Roman"/>
                        <a:cs typeface="Times New Roman"/>
                      </a:endParaRPr>
                    </a:p>
                    <a:p>
                      <a:pPr marL="0" marR="0">
                        <a:spcBef>
                          <a:spcPts val="0"/>
                        </a:spcBef>
                        <a:spcAft>
                          <a:spcPts val="0"/>
                        </a:spcAft>
                      </a:pPr>
                      <a:r>
                        <a:rPr lang="en-US" sz="1800">
                          <a:latin typeface="+mn-lt"/>
                          <a:ea typeface="Times New Roman"/>
                          <a:cs typeface="Times New Roman"/>
                        </a:rPr>
                        <a:t>Science, Math</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98769">
                <a:tc>
                  <a:txBody>
                    <a:bodyPr/>
                    <a:lstStyle/>
                    <a:p>
                      <a:pPr marL="0" marR="0">
                        <a:lnSpc>
                          <a:spcPts val="815"/>
                        </a:lnSpc>
                        <a:spcBef>
                          <a:spcPts val="0"/>
                        </a:spcBef>
                        <a:spcAft>
                          <a:spcPts val="0"/>
                        </a:spcAft>
                      </a:pPr>
                      <a:endParaRPr lang="en-US" sz="1800">
                        <a:latin typeface="+mn-lt"/>
                        <a:ea typeface="Times New Roman"/>
                        <a:cs typeface="Times New Roman"/>
                      </a:endParaRPr>
                    </a:p>
                    <a:p>
                      <a:pPr marL="0" marR="0">
                        <a:spcBef>
                          <a:spcPts val="0"/>
                        </a:spcBef>
                        <a:spcAft>
                          <a:spcPts val="0"/>
                        </a:spcAft>
                      </a:pPr>
                      <a:r>
                        <a:rPr lang="en-US" sz="1800">
                          <a:latin typeface="+mn-lt"/>
                          <a:ea typeface="Times New Roman"/>
                          <a:cs typeface="Times New Roman"/>
                        </a:rPr>
                        <a:t>Instructor</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a:latin typeface="+mn-lt"/>
                        <a:ea typeface="Times New Roman"/>
                        <a:cs typeface="Times New Roman"/>
                      </a:endParaRPr>
                    </a:p>
                    <a:p>
                      <a:pPr marL="0" marR="0">
                        <a:spcBef>
                          <a:spcPts val="0"/>
                        </a:spcBef>
                        <a:spcAft>
                          <a:spcPts val="0"/>
                        </a:spcAft>
                      </a:pPr>
                      <a:r>
                        <a:rPr lang="en-US" sz="1800">
                          <a:latin typeface="+mn-lt"/>
                          <a:ea typeface="Times New Roman"/>
                          <a:cs typeface="Times New Roman"/>
                        </a:rPr>
                        <a:t>I teach what I am</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dirty="0">
                        <a:latin typeface="+mn-lt"/>
                        <a:ea typeface="Times New Roman"/>
                        <a:cs typeface="Times New Roman"/>
                      </a:endParaRPr>
                    </a:p>
                    <a:p>
                      <a:pPr marL="0" marR="0">
                        <a:spcBef>
                          <a:spcPts val="0"/>
                        </a:spcBef>
                        <a:spcAft>
                          <a:spcPts val="0"/>
                        </a:spcAft>
                      </a:pPr>
                      <a:r>
                        <a:rPr lang="en-US" sz="1800" dirty="0" smtClean="0">
                          <a:latin typeface="+mn-lt"/>
                          <a:ea typeface="Times New Roman"/>
                          <a:cs typeface="Times New Roman"/>
                        </a:rPr>
                        <a:t>Modeling</a:t>
                      </a:r>
                      <a:r>
                        <a:rPr lang="en-US" sz="1800" dirty="0">
                          <a:latin typeface="+mn-lt"/>
                          <a:ea typeface="Times New Roman"/>
                          <a:cs typeface="Times New Roman"/>
                        </a:rPr>
                        <a:t>, </a:t>
                      </a:r>
                      <a:r>
                        <a:rPr lang="en-US" sz="1800" dirty="0" smtClean="0">
                          <a:latin typeface="+mn-lt"/>
                          <a:ea typeface="Times New Roman"/>
                          <a:cs typeface="Times New Roman"/>
                        </a:rPr>
                        <a:t>Demonstration</a:t>
                      </a:r>
                      <a:endParaRPr lang="en-US" sz="1800" dirty="0">
                        <a:latin typeface="+mn-lt"/>
                        <a:ea typeface="Times New Roman"/>
                        <a:cs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a:latin typeface="+mn-lt"/>
                        <a:ea typeface="Times New Roman"/>
                        <a:cs typeface="Times New Roman"/>
                      </a:endParaRPr>
                    </a:p>
                    <a:p>
                      <a:pPr marL="0" marR="0">
                        <a:spcBef>
                          <a:spcPts val="0"/>
                        </a:spcBef>
                        <a:spcAft>
                          <a:spcPts val="0"/>
                        </a:spcAft>
                      </a:pPr>
                      <a:r>
                        <a:rPr lang="en-US" sz="1800">
                          <a:latin typeface="+mn-lt"/>
                          <a:ea typeface="Times New Roman"/>
                          <a:cs typeface="Times New Roman"/>
                        </a:rPr>
                        <a:t>Many</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98769">
                <a:tc>
                  <a:txBody>
                    <a:bodyPr/>
                    <a:lstStyle/>
                    <a:p>
                      <a:pPr marL="0" marR="0">
                        <a:lnSpc>
                          <a:spcPts val="815"/>
                        </a:lnSpc>
                        <a:spcBef>
                          <a:spcPts val="0"/>
                        </a:spcBef>
                        <a:spcAft>
                          <a:spcPts val="0"/>
                        </a:spcAft>
                      </a:pPr>
                      <a:endParaRPr lang="en-US" sz="1800">
                        <a:latin typeface="+mn-lt"/>
                        <a:ea typeface="Times New Roman"/>
                        <a:cs typeface="Times New Roman"/>
                      </a:endParaRPr>
                    </a:p>
                    <a:p>
                      <a:pPr marL="0" marR="0">
                        <a:spcBef>
                          <a:spcPts val="0"/>
                        </a:spcBef>
                        <a:spcAft>
                          <a:spcPts val="0"/>
                        </a:spcAft>
                      </a:pPr>
                      <a:r>
                        <a:rPr lang="en-US" sz="1800">
                          <a:latin typeface="+mn-lt"/>
                          <a:ea typeface="Times New Roman"/>
                          <a:cs typeface="Times New Roman"/>
                        </a:rPr>
                        <a:t>Student – Cognitive Development</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dirty="0">
                        <a:latin typeface="+mn-lt"/>
                        <a:ea typeface="Times New Roman"/>
                        <a:cs typeface="Times New Roman"/>
                      </a:endParaRPr>
                    </a:p>
                    <a:p>
                      <a:pPr marL="0" marR="0">
                        <a:spcBef>
                          <a:spcPts val="0"/>
                        </a:spcBef>
                        <a:spcAft>
                          <a:spcPts val="0"/>
                        </a:spcAft>
                      </a:pPr>
                      <a:r>
                        <a:rPr lang="en-US" sz="1800" dirty="0">
                          <a:latin typeface="+mn-lt"/>
                          <a:ea typeface="Times New Roman"/>
                          <a:cs typeface="Times New Roman"/>
                        </a:rPr>
                        <a:t>I train minds</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dirty="0">
                        <a:latin typeface="+mn-lt"/>
                        <a:ea typeface="Times New Roman"/>
                        <a:cs typeface="Times New Roman"/>
                      </a:endParaRPr>
                    </a:p>
                    <a:p>
                      <a:pPr marL="0" marR="0">
                        <a:spcBef>
                          <a:spcPts val="0"/>
                        </a:spcBef>
                        <a:spcAft>
                          <a:spcPts val="0"/>
                        </a:spcAft>
                      </a:pPr>
                      <a:r>
                        <a:rPr lang="en-US" sz="1800" dirty="0" smtClean="0">
                          <a:latin typeface="+mn-lt"/>
                          <a:ea typeface="Times New Roman"/>
                          <a:cs typeface="Times New Roman"/>
                        </a:rPr>
                        <a:t>Active Learning</a:t>
                      </a:r>
                      <a:r>
                        <a:rPr lang="en-US" sz="1800" dirty="0">
                          <a:latin typeface="+mn-lt"/>
                          <a:ea typeface="Times New Roman"/>
                          <a:cs typeface="Times New Roman"/>
                        </a:rPr>
                        <a:t>, </a:t>
                      </a:r>
                      <a:r>
                        <a:rPr lang="en-US" sz="1800" dirty="0" smtClean="0">
                          <a:latin typeface="+mn-lt"/>
                          <a:ea typeface="Times New Roman"/>
                          <a:cs typeface="Times New Roman"/>
                        </a:rPr>
                        <a:t>Discussion</a:t>
                      </a:r>
                      <a:endParaRPr lang="en-US" sz="1800" dirty="0">
                        <a:latin typeface="+mn-lt"/>
                        <a:ea typeface="Times New Roman"/>
                        <a:cs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a:latin typeface="+mn-lt"/>
                        <a:ea typeface="Times New Roman"/>
                        <a:cs typeface="Times New Roman"/>
                      </a:endParaRPr>
                    </a:p>
                    <a:p>
                      <a:pPr marL="0" marR="0">
                        <a:spcBef>
                          <a:spcPts val="0"/>
                        </a:spcBef>
                        <a:spcAft>
                          <a:spcPts val="0"/>
                        </a:spcAft>
                      </a:pPr>
                      <a:r>
                        <a:rPr lang="en-US" sz="1800">
                          <a:latin typeface="+mn-lt"/>
                          <a:ea typeface="Times New Roman"/>
                          <a:cs typeface="Times New Roman"/>
                        </a:rPr>
                        <a:t>English, Humanities</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0461">
                <a:tc>
                  <a:txBody>
                    <a:bodyPr/>
                    <a:lstStyle/>
                    <a:p>
                      <a:pPr marL="0" marR="0">
                        <a:lnSpc>
                          <a:spcPts val="815"/>
                        </a:lnSpc>
                        <a:spcBef>
                          <a:spcPts val="0"/>
                        </a:spcBef>
                        <a:spcAft>
                          <a:spcPts val="0"/>
                        </a:spcAft>
                      </a:pPr>
                      <a:endParaRPr lang="en-US" sz="1800">
                        <a:latin typeface="+mn-lt"/>
                        <a:ea typeface="Times New Roman"/>
                        <a:cs typeface="Times New Roman"/>
                      </a:endParaRPr>
                    </a:p>
                    <a:p>
                      <a:pPr marL="0" marR="0">
                        <a:spcBef>
                          <a:spcPts val="0"/>
                        </a:spcBef>
                        <a:spcAft>
                          <a:spcPts val="285"/>
                        </a:spcAft>
                      </a:pPr>
                      <a:r>
                        <a:rPr lang="en-US" sz="1800">
                          <a:latin typeface="+mn-lt"/>
                          <a:ea typeface="Times New Roman"/>
                          <a:cs typeface="Times New Roman"/>
                        </a:rPr>
                        <a:t>Student – Development of Whole Person</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a:latin typeface="+mn-lt"/>
                        <a:ea typeface="Times New Roman"/>
                        <a:cs typeface="Times New Roman"/>
                      </a:endParaRPr>
                    </a:p>
                    <a:p>
                      <a:pPr marL="0" marR="0">
                        <a:spcBef>
                          <a:spcPts val="0"/>
                        </a:spcBef>
                        <a:spcAft>
                          <a:spcPts val="285"/>
                        </a:spcAft>
                      </a:pPr>
                      <a:r>
                        <a:rPr lang="en-US" sz="1800">
                          <a:latin typeface="+mn-lt"/>
                          <a:ea typeface="Times New Roman"/>
                          <a:cs typeface="Times New Roman"/>
                        </a:rPr>
                        <a:t>I work with students as people</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dirty="0">
                        <a:latin typeface="+mn-lt"/>
                        <a:ea typeface="Times New Roman"/>
                        <a:cs typeface="Times New Roman"/>
                      </a:endParaRPr>
                    </a:p>
                    <a:p>
                      <a:pPr marL="0" marR="0">
                        <a:spcBef>
                          <a:spcPts val="0"/>
                        </a:spcBef>
                        <a:spcAft>
                          <a:spcPts val="285"/>
                        </a:spcAft>
                      </a:pPr>
                      <a:r>
                        <a:rPr lang="en-US" sz="1800" dirty="0" smtClean="0">
                          <a:latin typeface="+mn-lt"/>
                          <a:ea typeface="Times New Roman"/>
                          <a:cs typeface="Times New Roman"/>
                        </a:rPr>
                        <a:t>Motivation</a:t>
                      </a:r>
                      <a:r>
                        <a:rPr lang="en-US" sz="1800" dirty="0">
                          <a:latin typeface="+mn-lt"/>
                          <a:ea typeface="Times New Roman"/>
                          <a:cs typeface="Times New Roman"/>
                        </a:rPr>
                        <a:t>, </a:t>
                      </a:r>
                      <a:r>
                        <a:rPr lang="en-US" sz="1800" dirty="0" smtClean="0">
                          <a:latin typeface="+mn-lt"/>
                          <a:ea typeface="Times New Roman"/>
                          <a:cs typeface="Times New Roman"/>
                        </a:rPr>
                        <a:t>Self-esteem</a:t>
                      </a:r>
                      <a:endParaRPr lang="en-US" sz="1800" dirty="0">
                        <a:latin typeface="+mn-lt"/>
                        <a:ea typeface="Times New Roman"/>
                        <a:cs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dirty="0">
                        <a:latin typeface="+mn-lt"/>
                        <a:ea typeface="Times New Roman"/>
                        <a:cs typeface="Times New Roman"/>
                      </a:endParaRPr>
                    </a:p>
                    <a:p>
                      <a:pPr marL="0" marR="0">
                        <a:spcBef>
                          <a:spcPts val="0"/>
                        </a:spcBef>
                        <a:spcAft>
                          <a:spcPts val="285"/>
                        </a:spcAft>
                      </a:pPr>
                      <a:r>
                        <a:rPr lang="en-US" sz="1800" dirty="0">
                          <a:latin typeface="+mn-lt"/>
                          <a:ea typeface="Times New Roman"/>
                          <a:cs typeface="Times New Roman"/>
                        </a:rPr>
                        <a:t>Basic Skills Teachers</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3"/>
          <p:cNvSpPr/>
          <p:nvPr/>
        </p:nvSpPr>
        <p:spPr>
          <a:xfrm>
            <a:off x="533400" y="457200"/>
            <a:ext cx="8153400" cy="461665"/>
          </a:xfrm>
          <a:prstGeom prst="rect">
            <a:avLst/>
          </a:prstGeom>
        </p:spPr>
        <p:txBody>
          <a:bodyPr wrap="square">
            <a:spAutoFit/>
          </a:bodyPr>
          <a:lstStyle/>
          <a:p>
            <a:pPr algn="ctr"/>
            <a:r>
              <a:rPr lang="en-US" sz="2400" b="1" dirty="0" smtClean="0">
                <a:ea typeface="Times New Roman"/>
              </a:rPr>
              <a:t>Teacher Mental Images About Teaching - </a:t>
            </a:r>
            <a:r>
              <a:rPr lang="en-US" sz="2400" dirty="0" smtClean="0">
                <a:ea typeface="Times New Roman"/>
              </a:rPr>
              <a:t>Axelrod (1973)</a:t>
            </a:r>
            <a:endParaRPr lang="en-US" sz="2400" dirty="0"/>
          </a:p>
        </p:txBody>
      </p:sp>
      <p:sp>
        <p:nvSpPr>
          <p:cNvPr id="54273" name="Rectangle 1"/>
          <p:cNvSpPr>
            <a:spLocks noChangeArrowheads="1"/>
          </p:cNvSpPr>
          <p:nvPr/>
        </p:nvSpPr>
        <p:spPr bwMode="auto">
          <a:xfrm>
            <a:off x="685800" y="5760423"/>
            <a:ext cx="75438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ea typeface="Times New Roman" pitchFamily="18" charset="0"/>
                <a:cs typeface="Times New Roman" pitchFamily="18" charset="0"/>
              </a:rPr>
              <a:t>Axelrod, J.  </a:t>
            </a:r>
            <a:r>
              <a:rPr kumimoji="0" lang="en-US" sz="1600" b="0" i="1" u="none" strike="noStrike" cap="none" normalizeH="0" baseline="0" dirty="0" smtClean="0">
                <a:ln>
                  <a:noFill/>
                </a:ln>
                <a:solidFill>
                  <a:schemeClr val="tx1"/>
                </a:solidFill>
                <a:effectLst/>
                <a:ea typeface="Times New Roman" pitchFamily="18" charset="0"/>
                <a:cs typeface="Times New Roman" pitchFamily="18" charset="0"/>
              </a:rPr>
              <a:t>The University Teacher as Artist. </a:t>
            </a:r>
            <a:r>
              <a:rPr kumimoji="0" lang="en-US" sz="1600" b="0" i="0" u="none" strike="noStrike" cap="none" normalizeH="0" baseline="0" dirty="0" smtClean="0">
                <a:ln>
                  <a:noFill/>
                </a:ln>
                <a:solidFill>
                  <a:schemeClr val="tx1"/>
                </a:solidFill>
                <a:effectLst/>
                <a:ea typeface="Times New Roman" pitchFamily="18" charset="0"/>
                <a:cs typeface="Times New Roman" pitchFamily="18" charset="0"/>
              </a:rPr>
              <a:t>San Francisco: </a:t>
            </a:r>
            <a:r>
              <a:rPr kumimoji="0" lang="en-US" sz="1600" b="0" i="0" u="none" strike="noStrike" cap="none" normalizeH="0" baseline="0" dirty="0" err="1" smtClean="0">
                <a:ln>
                  <a:noFill/>
                </a:ln>
                <a:solidFill>
                  <a:schemeClr val="tx1"/>
                </a:solidFill>
                <a:effectLst/>
                <a:ea typeface="Times New Roman" pitchFamily="18" charset="0"/>
                <a:cs typeface="Times New Roman" pitchFamily="18" charset="0"/>
              </a:rPr>
              <a:t>Jossey</a:t>
            </a:r>
            <a:r>
              <a:rPr kumimoji="0" lang="en-US" sz="1600" b="0" i="0" u="none" strike="noStrike" cap="none" normalizeH="0" baseline="0" dirty="0" smtClean="0">
                <a:ln>
                  <a:noFill/>
                </a:ln>
                <a:solidFill>
                  <a:schemeClr val="tx1"/>
                </a:solidFill>
                <a:effectLst/>
                <a:ea typeface="Times New Roman" pitchFamily="18" charset="0"/>
                <a:cs typeface="Times New Roman" pitchFamily="18" charset="0"/>
              </a:rPr>
              <a:t>-Bass, 1973.</a:t>
            </a:r>
            <a:endParaRPr kumimoji="0" lang="en-US" sz="2400" b="0" i="0" u="none" strike="noStrike" cap="none" normalizeH="0" baseline="0" dirty="0" smtClean="0">
              <a:ln>
                <a:noFill/>
              </a:ln>
              <a:solidFill>
                <a:schemeClr val="tx1"/>
              </a:solidFill>
              <a:effectLst/>
              <a:cs typeface="Times New Roman" pitchFamily="18" charset="0"/>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1"/>
          </p:nvPr>
        </p:nvSpPr>
        <p:spPr>
          <a:noFill/>
        </p:spPr>
        <p:txBody>
          <a:bodyPr/>
          <a:lstStyle/>
          <a:p>
            <a:fld id="{E64F4BBE-2DA9-4428-AF7F-A17C90D2C00F}" type="slidenum">
              <a:rPr lang="en-US" smtClean="0">
                <a:latin typeface="Arial" pitchFamily="34" charset="0"/>
              </a:rPr>
              <a:pPr/>
              <a:t>30</a:t>
            </a:fld>
            <a:endParaRPr lang="en-US" smtClean="0">
              <a:latin typeface="Arial" pitchFamily="34" charset="0"/>
            </a:endParaRPr>
          </a:p>
        </p:txBody>
      </p:sp>
      <p:sp>
        <p:nvSpPr>
          <p:cNvPr id="51203" name="Rectangle 2"/>
          <p:cNvSpPr>
            <a:spLocks noGrp="1" noChangeArrowheads="1"/>
          </p:cNvSpPr>
          <p:nvPr>
            <p:ph type="title"/>
          </p:nvPr>
        </p:nvSpPr>
        <p:spPr>
          <a:xfrm>
            <a:off x="685800" y="381000"/>
            <a:ext cx="7772400" cy="1143000"/>
          </a:xfrm>
        </p:spPr>
        <p:txBody>
          <a:bodyPr/>
          <a:lstStyle/>
          <a:p>
            <a:r>
              <a:rPr lang="en-US" sz="4000" smtClean="0"/>
              <a:t>The American College Teacher: </a:t>
            </a:r>
            <a:br>
              <a:rPr lang="en-US" sz="4000" smtClean="0"/>
            </a:br>
            <a:r>
              <a:rPr lang="en-US" sz="2800" smtClean="0"/>
              <a:t>National Norms for 2007-2008</a:t>
            </a:r>
          </a:p>
        </p:txBody>
      </p:sp>
      <p:graphicFrame>
        <p:nvGraphicFramePr>
          <p:cNvPr id="453635" name="Group 3"/>
          <p:cNvGraphicFramePr>
            <a:graphicFrameLocks noGrp="1"/>
          </p:cNvGraphicFramePr>
          <p:nvPr>
            <p:ph idx="1"/>
          </p:nvPr>
        </p:nvGraphicFramePr>
        <p:xfrm>
          <a:off x="685800" y="1600200"/>
          <a:ext cx="7772400" cy="4601845"/>
        </p:xfrm>
        <a:graphic>
          <a:graphicData uri="http://schemas.openxmlformats.org/drawingml/2006/table">
            <a:tbl>
              <a:tblPr/>
              <a:tblGrid>
                <a:gridCol w="2819400"/>
                <a:gridCol w="1524000"/>
                <a:gridCol w="1485900"/>
                <a:gridCol w="1943100"/>
              </a:tblGrid>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Methods Used in “All” or “Most”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All – 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All – 2008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Assistant - 2008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Cooperative Learning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Group Projects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Grading on a curve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Term/research papers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236" name="Rectangle 35"/>
          <p:cNvSpPr>
            <a:spLocks noChangeArrowheads="1"/>
          </p:cNvSpPr>
          <p:nvPr/>
        </p:nvSpPr>
        <p:spPr bwMode="auto">
          <a:xfrm>
            <a:off x="1981200" y="6248400"/>
            <a:ext cx="4843463" cy="457200"/>
          </a:xfrm>
          <a:prstGeom prst="rect">
            <a:avLst/>
          </a:prstGeom>
          <a:noFill/>
          <a:ln w="9525">
            <a:noFill/>
            <a:miter lim="800000"/>
            <a:headEnd/>
            <a:tailEnd/>
          </a:ln>
        </p:spPr>
        <p:txBody>
          <a:bodyPr wrap="none">
            <a:spAutoFit/>
          </a:bodyPr>
          <a:lstStyle/>
          <a:p>
            <a:pPr eaLnBrk="0" hangingPunct="0"/>
            <a:r>
              <a:rPr lang="en-US" sz="2400">
                <a:ea typeface="ＭＳ Ｐゴシック" pitchFamily="-106" charset="-128"/>
              </a:rPr>
              <a:t>http://www.heri.ucla.edu/index.php</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fld id="{7519A92E-C640-496F-A322-E2E813328480}" type="slidenum">
              <a:rPr lang="en-US" smtClean="0"/>
              <a:pPr>
                <a:defRPr/>
              </a:pPr>
              <a:t>31</a:t>
            </a:fld>
            <a:endParaRPr lang="en-US"/>
          </a:p>
        </p:txBody>
      </p:sp>
      <p:pic>
        <p:nvPicPr>
          <p:cNvPr id="80898" name="Picture 2"/>
          <p:cNvPicPr>
            <a:picLocks noChangeAspect="1" noChangeArrowheads="1"/>
          </p:cNvPicPr>
          <p:nvPr/>
        </p:nvPicPr>
        <p:blipFill>
          <a:blip r:embed="rId3" cstate="print"/>
          <a:srcRect l="39000" t="20443" r="25500" b="6644"/>
          <a:stretch>
            <a:fillRect/>
          </a:stretch>
        </p:blipFill>
        <p:spPr bwMode="auto">
          <a:xfrm>
            <a:off x="457200" y="381000"/>
            <a:ext cx="3792197" cy="5715000"/>
          </a:xfrm>
          <a:prstGeom prst="rect">
            <a:avLst/>
          </a:prstGeom>
          <a:noFill/>
          <a:ln w="9525">
            <a:noFill/>
            <a:miter lim="800000"/>
            <a:headEnd/>
            <a:tailEnd/>
          </a:ln>
        </p:spPr>
      </p:pic>
      <p:pic>
        <p:nvPicPr>
          <p:cNvPr id="80899" name="Picture 3"/>
          <p:cNvPicPr>
            <a:picLocks noChangeAspect="1" noChangeArrowheads="1"/>
          </p:cNvPicPr>
          <p:nvPr/>
        </p:nvPicPr>
        <p:blipFill>
          <a:blip r:embed="rId4" cstate="print"/>
          <a:srcRect/>
          <a:stretch>
            <a:fillRect/>
          </a:stretch>
        </p:blipFill>
        <p:spPr bwMode="auto">
          <a:xfrm>
            <a:off x="4800600" y="457200"/>
            <a:ext cx="3682482" cy="5638800"/>
          </a:xfrm>
          <a:prstGeom prst="rect">
            <a:avLst/>
          </a:prstGeom>
          <a:noFill/>
          <a:ln w="9525">
            <a:noFill/>
            <a:miter lim="800000"/>
            <a:headEnd/>
            <a:tailEn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400050" y="731838"/>
            <a:ext cx="8113713" cy="4854575"/>
          </a:xfrm>
          <a:prstGeom prst="rect">
            <a:avLst/>
          </a:prstGeom>
          <a:noFill/>
          <a:ln w="9525">
            <a:noFill/>
            <a:miter lim="800000"/>
            <a:headEnd/>
            <a:tailEnd/>
          </a:ln>
          <a:effectLst/>
        </p:spPr>
        <p:txBody>
          <a:bodyPr lIns="0" tIns="0" rIns="0" bIns="0"/>
          <a:lstStyle/>
          <a:p>
            <a:pPr algn="ctr"/>
            <a:r>
              <a:rPr lang="en-US" sz="4000" dirty="0">
                <a:solidFill>
                  <a:srgbClr val="000000"/>
                </a:solidFill>
              </a:rPr>
              <a:t>Good teaching comes from the identity and integrity of the </a:t>
            </a:r>
            <a:r>
              <a:rPr lang="en-US" sz="4000" dirty="0" smtClean="0">
                <a:solidFill>
                  <a:srgbClr val="000000"/>
                </a:solidFill>
              </a:rPr>
              <a:t>teacher.</a:t>
            </a:r>
          </a:p>
          <a:p>
            <a:pPr algn="ctr"/>
            <a:endParaRPr lang="en-US" sz="4000" dirty="0">
              <a:solidFill>
                <a:srgbClr val="000000"/>
              </a:solidFill>
            </a:endParaRPr>
          </a:p>
          <a:p>
            <a:pPr algn="ctr"/>
            <a:r>
              <a:rPr lang="en-US" sz="4000" dirty="0" smtClean="0">
                <a:solidFill>
                  <a:srgbClr val="000000"/>
                </a:solidFill>
              </a:rPr>
              <a:t>Good </a:t>
            </a:r>
            <a:r>
              <a:rPr lang="en-US" sz="4000" dirty="0">
                <a:solidFill>
                  <a:srgbClr val="000000"/>
                </a:solidFill>
              </a:rPr>
              <a:t>teachers possess a capacity for connectedness.</a:t>
            </a:r>
          </a:p>
          <a:p>
            <a:endParaRPr lang="en-US" sz="4000" dirty="0">
              <a:solidFill>
                <a:srgbClr val="000000"/>
              </a:solidFill>
            </a:endParaRPr>
          </a:p>
          <a:p>
            <a:r>
              <a:rPr lang="en-US" sz="3200" dirty="0">
                <a:solidFill>
                  <a:srgbClr val="000000"/>
                </a:solidFill>
              </a:rPr>
              <a:t>Parker J. Palmer in </a:t>
            </a:r>
            <a:r>
              <a:rPr lang="en-US" sz="3200" i="1" dirty="0">
                <a:solidFill>
                  <a:srgbClr val="000000"/>
                </a:solidFill>
              </a:rPr>
              <a:t>The courage to teach:  Exploring the inner landscape of a teacher</a:t>
            </a:r>
            <a:r>
              <a:rPr lang="en-US" sz="3200" i="1" dirty="0">
                <a:solidFill>
                  <a:srgbClr val="000000"/>
                </a:solidFill>
                <a:latin typeface="WP TypographicSymbols" pitchFamily="2" charset="0"/>
              </a:rPr>
              <a:t>=</a:t>
            </a:r>
            <a:r>
              <a:rPr lang="en-US" sz="3200" i="1" dirty="0">
                <a:solidFill>
                  <a:srgbClr val="000000"/>
                </a:solidFill>
              </a:rPr>
              <a:t>s </a:t>
            </a:r>
            <a:r>
              <a:rPr lang="en-US" sz="3200" dirty="0">
                <a:solidFill>
                  <a:srgbClr val="000000"/>
                </a:solidFill>
              </a:rPr>
              <a:t>life.  </a:t>
            </a:r>
            <a:r>
              <a:rPr lang="en-US" sz="3200" dirty="0" err="1">
                <a:solidFill>
                  <a:srgbClr val="000000"/>
                </a:solidFill>
              </a:rPr>
              <a:t>Jossey</a:t>
            </a:r>
            <a:r>
              <a:rPr lang="en-US" sz="3200" dirty="0">
                <a:solidFill>
                  <a:srgbClr val="000000"/>
                </a:solidFill>
              </a:rPr>
              <a:t>-Bass, 1998. </a:t>
            </a:r>
          </a:p>
        </p:txBody>
      </p:sp>
    </p:spTree>
  </p:cSld>
  <p:clrMapOvr>
    <a:masterClrMapping/>
  </p:clrMapOvr>
  <p:transition spd="med">
    <p:cover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225425" y="498475"/>
            <a:ext cx="8721725" cy="6096000"/>
          </a:xfrm>
          <a:prstGeom prst="rect">
            <a:avLst/>
          </a:prstGeom>
          <a:noFill/>
          <a:ln w="9525">
            <a:noFill/>
            <a:miter lim="800000"/>
            <a:headEnd/>
            <a:tailEnd/>
          </a:ln>
        </p:spPr>
        <p:txBody>
          <a:bodyPr lIns="0" tIns="0" rIns="0" bIns="0">
            <a:spAutoFit/>
          </a:bodyPr>
          <a:lstStyle/>
          <a:p>
            <a:pPr defTabSz="381000" eaLnBrk="0" hangingPunct="0"/>
            <a:r>
              <a:rPr lang="en-US" sz="4000" dirty="0">
                <a:solidFill>
                  <a:srgbClr val="000000"/>
                </a:solidFill>
              </a:rPr>
              <a:t>The biggest and most long-lasting reforms of undergraduate education will come when individual faculty or small groups of instructors adopt the view of themselves as reformers within their immediate sphere of influence, the classes they teach every day.</a:t>
            </a:r>
          </a:p>
          <a:p>
            <a:pPr defTabSz="381000" eaLnBrk="0" hangingPunct="0"/>
            <a:endParaRPr lang="en-US" sz="4000" dirty="0">
              <a:solidFill>
                <a:srgbClr val="000000"/>
              </a:solidFill>
            </a:endParaRPr>
          </a:p>
          <a:p>
            <a:pPr defTabSz="381000" eaLnBrk="0" hangingPunct="0"/>
            <a:r>
              <a:rPr lang="en-US" sz="4000" dirty="0" smtClean="0">
                <a:solidFill>
                  <a:srgbClr val="000000"/>
                </a:solidFill>
              </a:rPr>
              <a:t>K</a:t>
            </a:r>
            <a:r>
              <a:rPr lang="en-US" sz="4000" dirty="0">
                <a:solidFill>
                  <a:srgbClr val="000000"/>
                </a:solidFill>
              </a:rPr>
              <a:t>. Patricia Cross</a:t>
            </a:r>
          </a:p>
        </p:txBody>
      </p:sp>
    </p:spTree>
  </p:cSld>
  <p:clrMapOvr>
    <a:masterClrMapping/>
  </p:clrMapOvr>
  <p:transition advClick="0">
    <p:cover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fld id="{9B0728B9-3B9B-4028-92B8-90FA1CD65297}" type="slidenum">
              <a:rPr lang="en-US"/>
              <a:pPr/>
              <a:t>34</a:t>
            </a:fld>
            <a:endParaRPr lang="en-US"/>
          </a:p>
        </p:txBody>
      </p:sp>
      <p:sp>
        <p:nvSpPr>
          <p:cNvPr id="527362" name="Rectangle 2"/>
          <p:cNvSpPr>
            <a:spLocks noGrp="1" noChangeArrowheads="1"/>
          </p:cNvSpPr>
          <p:nvPr>
            <p:ph type="title"/>
          </p:nvPr>
        </p:nvSpPr>
        <p:spPr>
          <a:xfrm>
            <a:off x="685800" y="76200"/>
            <a:ext cx="7772400" cy="609600"/>
          </a:xfrm>
        </p:spPr>
        <p:txBody>
          <a:bodyPr/>
          <a:lstStyle/>
          <a:p>
            <a:r>
              <a:rPr lang="en-US" sz="3200" dirty="0" smtClean="0"/>
              <a:t>Resources</a:t>
            </a:r>
            <a:endParaRPr lang="en-US" sz="3200" dirty="0"/>
          </a:p>
        </p:txBody>
      </p:sp>
      <p:sp>
        <p:nvSpPr>
          <p:cNvPr id="527363" name="Rectangle 3"/>
          <p:cNvSpPr>
            <a:spLocks noGrp="1" noChangeArrowheads="1"/>
          </p:cNvSpPr>
          <p:nvPr>
            <p:ph type="body" idx="1"/>
          </p:nvPr>
        </p:nvSpPr>
        <p:spPr>
          <a:xfrm>
            <a:off x="228600" y="762000"/>
            <a:ext cx="8686800" cy="5715000"/>
          </a:xfrm>
        </p:spPr>
        <p:txBody>
          <a:bodyPr>
            <a:normAutofit/>
          </a:bodyPr>
          <a:lstStyle/>
          <a:p>
            <a:pPr>
              <a:lnSpc>
                <a:spcPct val="80000"/>
              </a:lnSpc>
            </a:pPr>
            <a:r>
              <a:rPr lang="en-US" sz="1600" dirty="0"/>
              <a:t>Design Framework – How People Learn (HPL</a:t>
            </a:r>
            <a:r>
              <a:rPr lang="en-US" sz="1600" dirty="0" smtClean="0"/>
              <a:t>) &amp; Backward Design Process </a:t>
            </a:r>
          </a:p>
          <a:p>
            <a:pPr lvl="1">
              <a:lnSpc>
                <a:spcPct val="80000"/>
              </a:lnSpc>
            </a:pPr>
            <a:r>
              <a:rPr lang="en-US" sz="1400" dirty="0" smtClean="0"/>
              <a:t>Creating High Quality Learning Environments (</a:t>
            </a:r>
            <a:r>
              <a:rPr lang="en-US" sz="1400" dirty="0" err="1" smtClean="0"/>
              <a:t>Bransford</a:t>
            </a:r>
            <a:r>
              <a:rPr lang="en-US" sz="1400" dirty="0" smtClean="0"/>
              <a:t>, </a:t>
            </a:r>
            <a:r>
              <a:rPr lang="en-US" sz="1400" dirty="0" err="1" smtClean="0"/>
              <a:t>Vye</a:t>
            </a:r>
            <a:r>
              <a:rPr lang="en-US" sz="1400" dirty="0" smtClean="0"/>
              <a:t> &amp; Bateman) -- </a:t>
            </a:r>
            <a:r>
              <a:rPr lang="en-US" sz="1200" dirty="0" smtClean="0">
                <a:hlinkClick r:id="rId3"/>
              </a:rPr>
              <a:t>http://www.nap.edu/openbook/0309082927/html/</a:t>
            </a:r>
            <a:endParaRPr lang="en-US" sz="1400" dirty="0" smtClean="0"/>
          </a:p>
          <a:p>
            <a:pPr lvl="1">
              <a:lnSpc>
                <a:spcPct val="80000"/>
              </a:lnSpc>
            </a:pPr>
            <a:r>
              <a:rPr lang="en-US" sz="1400" dirty="0" smtClean="0"/>
              <a:t>Pellegrino </a:t>
            </a:r>
            <a:r>
              <a:rPr lang="en-US" sz="1400" dirty="0"/>
              <a:t>– Rethinking and redesigning curriculum, instruction and assessment: What contemporary research and theory suggests. </a:t>
            </a:r>
            <a:r>
              <a:rPr lang="en-US" sz="1400" dirty="0">
                <a:hlinkClick r:id="rId4"/>
              </a:rPr>
              <a:t>http://www.skillscommission.org/commissioned.htm</a:t>
            </a:r>
            <a:endParaRPr lang="en-US" sz="1400" dirty="0"/>
          </a:p>
          <a:p>
            <a:pPr lvl="1">
              <a:lnSpc>
                <a:spcPct val="80000"/>
              </a:lnSpc>
            </a:pPr>
            <a:r>
              <a:rPr lang="en-US" sz="1400" dirty="0">
                <a:solidFill>
                  <a:srgbClr val="000000"/>
                </a:solidFill>
                <a:cs typeface="Times New Roman" pitchFamily="18" charset="0"/>
              </a:rPr>
              <a:t>Smith, K. A., Douglas, T. C., &amp; Cox, M. 2009. Supportive teaching and learning strategies in STEM education. In R. Baldwin, (Ed.). Improving the climate for undergraduate teaching in STEM fields. </a:t>
            </a:r>
            <a:r>
              <a:rPr lang="en-US" sz="1400" dirty="0">
                <a:solidFill>
                  <a:srgbClr val="000000"/>
                </a:solidFill>
                <a:cs typeface="Times New Roman" pitchFamily="18" charset="0"/>
                <a:hlinkClick r:id="rId5"/>
              </a:rPr>
              <a:t>New Directions for Teaching and Learning, 117</a:t>
            </a:r>
            <a:r>
              <a:rPr lang="en-US" sz="1400" dirty="0">
                <a:solidFill>
                  <a:srgbClr val="000000"/>
                </a:solidFill>
                <a:cs typeface="Times New Roman" pitchFamily="18" charset="0"/>
              </a:rPr>
              <a:t>, 19-32. San Francisco: </a:t>
            </a:r>
            <a:r>
              <a:rPr lang="en-US" sz="1400" dirty="0" err="1">
                <a:solidFill>
                  <a:srgbClr val="000000"/>
                </a:solidFill>
                <a:cs typeface="Times New Roman" pitchFamily="18" charset="0"/>
              </a:rPr>
              <a:t>Jossey</a:t>
            </a:r>
            <a:r>
              <a:rPr lang="en-US" sz="1400" dirty="0">
                <a:solidFill>
                  <a:srgbClr val="000000"/>
                </a:solidFill>
                <a:cs typeface="Times New Roman" pitchFamily="18" charset="0"/>
              </a:rPr>
              <a:t>-Bass.</a:t>
            </a:r>
            <a:endParaRPr lang="en-US" sz="1400" dirty="0"/>
          </a:p>
          <a:p>
            <a:pPr>
              <a:lnSpc>
                <a:spcPct val="80000"/>
              </a:lnSpc>
            </a:pPr>
            <a:r>
              <a:rPr lang="en-US" sz="1600" dirty="0"/>
              <a:t>Content Resources</a:t>
            </a:r>
          </a:p>
          <a:p>
            <a:pPr lvl="1">
              <a:lnSpc>
                <a:spcPct val="80000"/>
              </a:lnSpc>
            </a:pPr>
            <a:r>
              <a:rPr lang="en-US" sz="1400" dirty="0"/>
              <a:t>Donald, Janet. 2002. Learning to think: Disciplinary perspectives. San Francisco: </a:t>
            </a:r>
            <a:r>
              <a:rPr lang="en-US" sz="1400" dirty="0" err="1"/>
              <a:t>Jossey</a:t>
            </a:r>
            <a:r>
              <a:rPr lang="en-US" sz="1400" dirty="0"/>
              <a:t>-Bass.</a:t>
            </a:r>
          </a:p>
          <a:p>
            <a:pPr lvl="1">
              <a:lnSpc>
                <a:spcPct val="80000"/>
              </a:lnSpc>
            </a:pPr>
            <a:r>
              <a:rPr lang="en-US" sz="1400" dirty="0" err="1"/>
              <a:t>Middendorf</a:t>
            </a:r>
            <a:r>
              <a:rPr lang="en-US" sz="1400" dirty="0"/>
              <a:t>, Joan and Pace, David. 2004. Decoding the Disciplines: A Model for Helping Students Learn Disciplinary Ways of Thinking. New Directions for Teaching and Learning, 98.</a:t>
            </a:r>
          </a:p>
          <a:p>
            <a:pPr>
              <a:lnSpc>
                <a:spcPct val="80000"/>
              </a:lnSpc>
            </a:pPr>
            <a:r>
              <a:rPr lang="en-US" sz="1600" dirty="0" smtClean="0"/>
              <a:t>Cooperative </a:t>
            </a:r>
            <a:r>
              <a:rPr lang="en-US" sz="1600" dirty="0"/>
              <a:t>Learning - Instructional Format explanation and exercise to model format and to engage workshop participants</a:t>
            </a:r>
          </a:p>
          <a:p>
            <a:pPr lvl="1">
              <a:lnSpc>
                <a:spcPct val="80000"/>
              </a:lnSpc>
            </a:pPr>
            <a:r>
              <a:rPr lang="en-US" sz="1400" dirty="0"/>
              <a:t>Cooperative Learning (Johnson, Johnson &amp; Smith)</a:t>
            </a:r>
          </a:p>
          <a:p>
            <a:pPr lvl="2">
              <a:lnSpc>
                <a:spcPct val="80000"/>
              </a:lnSpc>
            </a:pPr>
            <a:r>
              <a:rPr lang="en-US" sz="1200" dirty="0"/>
              <a:t>Smith web site – </a:t>
            </a:r>
            <a:r>
              <a:rPr lang="en-US" sz="1200" dirty="0">
                <a:hlinkClick r:id="rId6"/>
              </a:rPr>
              <a:t>www.ce.umn.edu/~smith</a:t>
            </a:r>
            <a:endParaRPr lang="en-US" sz="1200" dirty="0"/>
          </a:p>
          <a:p>
            <a:pPr lvl="1">
              <a:lnSpc>
                <a:spcPct val="80000"/>
              </a:lnSpc>
            </a:pPr>
            <a:r>
              <a:rPr lang="en-US" sz="1400" dirty="0" smtClean="0"/>
              <a:t>Smith (2010) Social nature of learning: From small groups to learning communities. New Directions for Teaching and Learning, 2010, 123, 11-22 [</a:t>
            </a:r>
            <a:r>
              <a:rPr lang="en-US" sz="1400" dirty="0" smtClean="0">
                <a:hlinkClick r:id="rId7"/>
              </a:rPr>
              <a:t>NDTL-123-2-Smith-Social_Basis_of_Learning-.pdf</a:t>
            </a:r>
            <a:r>
              <a:rPr lang="en-US" sz="1400" dirty="0" smtClean="0"/>
              <a:t>] </a:t>
            </a:r>
          </a:p>
          <a:p>
            <a:pPr lvl="1">
              <a:lnSpc>
                <a:spcPct val="80000"/>
              </a:lnSpc>
            </a:pPr>
            <a:r>
              <a:rPr lang="en-US" sz="1400" dirty="0" smtClean="0"/>
              <a:t>Smith, Sheppard, Johnson &amp; Johnson (2005) Pedagogies of Engagement [</a:t>
            </a:r>
            <a:r>
              <a:rPr lang="en-US" sz="1400" dirty="0" smtClean="0">
                <a:hlinkClick r:id="rId8"/>
              </a:rPr>
              <a:t>Smith-Pedagogies_of_Engagement.pdf</a:t>
            </a:r>
            <a:r>
              <a:rPr lang="en-US" sz="1400" dirty="0" smtClean="0"/>
              <a:t>] </a:t>
            </a:r>
          </a:p>
          <a:p>
            <a:pPr lvl="1">
              <a:lnSpc>
                <a:spcPct val="80000"/>
              </a:lnSpc>
            </a:pPr>
            <a:r>
              <a:rPr lang="en-US" sz="1400" dirty="0" smtClean="0"/>
              <a:t>Cooperative learning returns to college: What evidence is there that it works? Change, 1998, 30 (4), 26-35. [</a:t>
            </a:r>
            <a:r>
              <a:rPr lang="en-US" sz="1400" dirty="0" smtClean="0">
                <a:hlinkClick r:id="rId9"/>
              </a:rPr>
              <a:t>CLReturnstoCollege.pdf</a:t>
            </a:r>
            <a:r>
              <a:rPr lang="en-US" sz="1400" dirty="0" smtClean="0"/>
              <a:t>] </a:t>
            </a:r>
          </a:p>
          <a:p>
            <a:pPr>
              <a:lnSpc>
                <a:spcPct val="80000"/>
              </a:lnSpc>
            </a:pPr>
            <a:r>
              <a:rPr lang="en-US" sz="1600" dirty="0" smtClean="0"/>
              <a:t>Other Resources</a:t>
            </a:r>
          </a:p>
          <a:p>
            <a:pPr lvl="1">
              <a:lnSpc>
                <a:spcPct val="80000"/>
              </a:lnSpc>
            </a:pPr>
            <a:r>
              <a:rPr lang="en-US" sz="1400" dirty="0" smtClean="0"/>
              <a:t>University of Delaware PBL web site – </a:t>
            </a:r>
            <a:r>
              <a:rPr lang="en-US" sz="1400" dirty="0" smtClean="0">
                <a:hlinkClick r:id="rId10"/>
              </a:rPr>
              <a:t>www.udel.edu/pbl</a:t>
            </a:r>
            <a:endParaRPr lang="en-US" sz="1400" dirty="0" smtClean="0"/>
          </a:p>
          <a:p>
            <a:pPr lvl="1">
              <a:lnSpc>
                <a:spcPct val="80000"/>
              </a:lnSpc>
            </a:pPr>
            <a:r>
              <a:rPr lang="en-US" sz="1400" dirty="0" smtClean="0"/>
              <a:t>PKAL – Pedagogies of Engagement – </a:t>
            </a:r>
            <a:r>
              <a:rPr lang="en-US" sz="1000" dirty="0" smtClean="0">
                <a:hlinkClick r:id="rId11"/>
              </a:rPr>
              <a:t>http://www.pkal.org/activities/PedagogiesOfEngagementSummit.cfm</a:t>
            </a:r>
            <a:endParaRPr lang="en-US" sz="1000" dirty="0" smtClean="0"/>
          </a:p>
          <a:p>
            <a:pPr lvl="1">
              <a:lnSpc>
                <a:spcPct val="80000"/>
              </a:lnSpc>
            </a:pPr>
            <a:r>
              <a:rPr lang="en-US" sz="1400" dirty="0" err="1" smtClean="0"/>
              <a:t>Fairweather</a:t>
            </a:r>
            <a:r>
              <a:rPr lang="en-US" sz="1400" dirty="0" smtClean="0"/>
              <a:t> (2008) Linking Evidence and Promising Practices in Science, Technology, Engineering, and Mathematics (STEM) Undergraduate Education</a:t>
            </a:r>
            <a:r>
              <a:rPr lang="en-US" sz="1000" dirty="0" smtClean="0"/>
              <a:t> - </a:t>
            </a:r>
            <a:r>
              <a:rPr lang="en-US" sz="1000" dirty="0" smtClean="0">
                <a:hlinkClick r:id="rId12"/>
              </a:rPr>
              <a:t>http://www7.nationalacademies.org/bose/Fairweather_CommissionedPaper.pdf</a:t>
            </a:r>
            <a:endParaRPr lang="en-US" sz="1000"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6686550" y="6165850"/>
            <a:ext cx="2303463" cy="274638"/>
          </a:xfrm>
          <a:prstGeom prst="rect">
            <a:avLst/>
          </a:prstGeom>
          <a:noFill/>
          <a:ln w="9525">
            <a:noFill/>
            <a:miter lim="800000"/>
            <a:headEnd/>
            <a:tailEnd/>
          </a:ln>
        </p:spPr>
        <p:txBody>
          <a:bodyPr lIns="0" tIns="0" rIns="0" bIns="0"/>
          <a:lstStyle/>
          <a:p>
            <a:pPr eaLnBrk="0" hangingPunct="0"/>
            <a:r>
              <a:rPr lang="en-US" sz="2000">
                <a:solidFill>
                  <a:srgbClr val="000000"/>
                </a:solidFill>
                <a:latin typeface="Staccato222 BT" pitchFamily="66" charset="0"/>
              </a:rPr>
              <a:t>Lila M. Smith</a:t>
            </a:r>
          </a:p>
        </p:txBody>
      </p:sp>
      <p:pic>
        <p:nvPicPr>
          <p:cNvPr id="46083" name="Picture 3" descr="smhd100dpi"/>
          <p:cNvPicPr>
            <a:picLocks noChangeAspect="1" noChangeArrowheads="1"/>
          </p:cNvPicPr>
          <p:nvPr/>
        </p:nvPicPr>
        <p:blipFill>
          <a:blip r:embed="rId3" cstate="print"/>
          <a:srcRect/>
          <a:stretch>
            <a:fillRect/>
          </a:stretch>
        </p:blipFill>
        <p:spPr bwMode="auto">
          <a:xfrm>
            <a:off x="2438400" y="609600"/>
            <a:ext cx="4105275" cy="5200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81000" y="381000"/>
            <a:ext cx="8286750" cy="4819650"/>
          </a:xfrm>
          <a:prstGeom prst="rect">
            <a:avLst/>
          </a:prstGeom>
          <a:noFill/>
          <a:ln w="9525">
            <a:noFill/>
            <a:miter lim="800000"/>
            <a:headEnd/>
            <a:tailEnd/>
          </a:ln>
        </p:spPr>
        <p:txBody>
          <a:bodyPr lIns="0" tIns="0" rIns="0" bIns="0"/>
          <a:lstStyle/>
          <a:p>
            <a:pPr algn="ctr" eaLnBrk="0" hangingPunct="0"/>
            <a:r>
              <a:rPr lang="en-US" sz="4000">
                <a:solidFill>
                  <a:srgbClr val="000000"/>
                </a:solidFill>
              </a:rPr>
              <a:t>Pedago-pathologies</a:t>
            </a:r>
            <a:endParaRPr lang="en-US" sz="6000">
              <a:solidFill>
                <a:srgbClr val="000000"/>
              </a:solidFill>
            </a:endParaRPr>
          </a:p>
          <a:p>
            <a:pPr eaLnBrk="0" hangingPunct="0"/>
            <a:r>
              <a:rPr lang="en-US" sz="4000">
                <a:solidFill>
                  <a:srgbClr val="000000"/>
                </a:solidFill>
              </a:rPr>
              <a:t>Amnesia</a:t>
            </a:r>
          </a:p>
          <a:p>
            <a:pPr eaLnBrk="0" hangingPunct="0"/>
            <a:endParaRPr lang="en-US" sz="4000">
              <a:solidFill>
                <a:srgbClr val="000000"/>
              </a:solidFill>
            </a:endParaRPr>
          </a:p>
          <a:p>
            <a:pPr eaLnBrk="0" hangingPunct="0"/>
            <a:r>
              <a:rPr lang="en-US" sz="4000">
                <a:solidFill>
                  <a:srgbClr val="000000"/>
                </a:solidFill>
              </a:rPr>
              <a:t>Fantasia</a:t>
            </a:r>
          </a:p>
          <a:p>
            <a:pPr eaLnBrk="0" hangingPunct="0"/>
            <a:endParaRPr lang="en-US" sz="4000">
              <a:solidFill>
                <a:srgbClr val="000000"/>
              </a:solidFill>
            </a:endParaRPr>
          </a:p>
          <a:p>
            <a:pPr eaLnBrk="0" hangingPunct="0"/>
            <a:r>
              <a:rPr lang="en-US" sz="4000">
                <a:solidFill>
                  <a:srgbClr val="000000"/>
                </a:solidFill>
              </a:rPr>
              <a:t>Inertia</a:t>
            </a:r>
            <a:endParaRPr lang="en-US" sz="2600">
              <a:solidFill>
                <a:srgbClr val="000000"/>
              </a:solidFill>
            </a:endParaRPr>
          </a:p>
          <a:p>
            <a:pPr eaLnBrk="0" hangingPunct="0"/>
            <a:endParaRPr lang="en-US" sz="2600">
              <a:solidFill>
                <a:srgbClr val="000000"/>
              </a:solidFill>
            </a:endParaRPr>
          </a:p>
          <a:p>
            <a:pPr eaLnBrk="0" hangingPunct="0"/>
            <a:r>
              <a:rPr lang="en-US" sz="2400">
                <a:solidFill>
                  <a:srgbClr val="000000"/>
                </a:solidFill>
              </a:rPr>
              <a:t>Lee Shulman – MSU Med School – PBL Approach (late 60s – early 70s), President Emeritus of the Carnegie Foundation for the Advancement of College Teaching</a:t>
            </a:r>
          </a:p>
          <a:p>
            <a:pPr eaLnBrk="0" hangingPunct="0"/>
            <a:endParaRPr lang="en-US" sz="2600">
              <a:solidFill>
                <a:srgbClr val="000000"/>
              </a:solidFill>
            </a:endParaRPr>
          </a:p>
          <a:p>
            <a:pPr eaLnBrk="0" hangingPunct="0"/>
            <a:r>
              <a:rPr lang="en-US" sz="2600">
                <a:solidFill>
                  <a:srgbClr val="000000"/>
                </a:solidFill>
              </a:rPr>
              <a:t>Shulman, Lee S.  1999.  Taking learning seriously.  </a:t>
            </a:r>
            <a:r>
              <a:rPr lang="en-US" sz="2600" i="1">
                <a:solidFill>
                  <a:srgbClr val="000000"/>
                </a:solidFill>
              </a:rPr>
              <a:t>Change, 31 </a:t>
            </a:r>
            <a:r>
              <a:rPr lang="en-US" sz="2600">
                <a:solidFill>
                  <a:srgbClr val="000000"/>
                </a:solidFill>
              </a:rPr>
              <a:t>(4), 11-17.</a:t>
            </a:r>
          </a:p>
        </p:txBody>
      </p:sp>
      <p:pic>
        <p:nvPicPr>
          <p:cNvPr id="47107" name="Picture 3"/>
          <p:cNvPicPr>
            <a:picLocks noChangeArrowheads="1"/>
          </p:cNvPicPr>
          <p:nvPr>
            <p:ph/>
          </p:nvPr>
        </p:nvPicPr>
        <p:blipFill>
          <a:blip r:embed="rId3" cstate="print"/>
          <a:srcRect/>
          <a:stretch>
            <a:fillRect/>
          </a:stretch>
        </p:blipFill>
        <p:spPr>
          <a:xfrm>
            <a:off x="3362325" y="1495425"/>
            <a:ext cx="2417763" cy="2643188"/>
          </a:xfrm>
          <a:solidFill>
            <a:srgbClr val="FFFFFF"/>
          </a:solidFill>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4"/>
          <p:cNvSpPr>
            <a:spLocks noGrp="1"/>
          </p:cNvSpPr>
          <p:nvPr>
            <p:ph type="ftr" sz="quarter" idx="11"/>
          </p:nvPr>
        </p:nvSpPr>
        <p:spPr>
          <a:noFill/>
        </p:spPr>
        <p:txBody>
          <a:bodyPr/>
          <a:lstStyle/>
          <a:p>
            <a:fld id="{B2FBCAA1-0B36-4416-9908-2E5D9014CE67}" type="slidenum">
              <a:rPr lang="en-US" smtClean="0">
                <a:latin typeface="Arial" pitchFamily="34" charset="0"/>
              </a:rPr>
              <a:pPr/>
              <a:t>6</a:t>
            </a:fld>
            <a:endParaRPr lang="en-US" smtClean="0">
              <a:latin typeface="Arial" pitchFamily="34" charset="0"/>
            </a:endParaRPr>
          </a:p>
        </p:txBody>
      </p:sp>
      <p:sp>
        <p:nvSpPr>
          <p:cNvPr id="48131" name="Rectangle 2"/>
          <p:cNvSpPr>
            <a:spLocks noGrp="1" noChangeArrowheads="1"/>
          </p:cNvSpPr>
          <p:nvPr>
            <p:ph type="title"/>
          </p:nvPr>
        </p:nvSpPr>
        <p:spPr/>
        <p:txBody>
          <a:bodyPr/>
          <a:lstStyle/>
          <a:p>
            <a:r>
              <a:rPr lang="en-US" sz="4000" smtClean="0">
                <a:solidFill>
                  <a:schemeClr val="tx1"/>
                </a:solidFill>
              </a:rPr>
              <a:t>What do we do about these pathologies?</a:t>
            </a:r>
          </a:p>
        </p:txBody>
      </p:sp>
      <p:sp>
        <p:nvSpPr>
          <p:cNvPr id="48132" name="Rectangle 3"/>
          <p:cNvSpPr>
            <a:spLocks noGrp="1" noChangeArrowheads="1"/>
          </p:cNvSpPr>
          <p:nvPr>
            <p:ph type="body" idx="1"/>
          </p:nvPr>
        </p:nvSpPr>
        <p:spPr/>
        <p:txBody>
          <a:bodyPr/>
          <a:lstStyle/>
          <a:p>
            <a:r>
              <a:rPr lang="en-US" b="1" smtClean="0"/>
              <a:t>Activity</a:t>
            </a:r>
            <a:r>
              <a:rPr lang="en-US" smtClean="0"/>
              <a:t> – Engage learners in meaningful and purposeful activities</a:t>
            </a:r>
          </a:p>
          <a:p>
            <a:r>
              <a:rPr lang="en-US" b="1" smtClean="0"/>
              <a:t>Reflection</a:t>
            </a:r>
            <a:r>
              <a:rPr lang="en-US" smtClean="0"/>
              <a:t> – Provide opportunities</a:t>
            </a:r>
          </a:p>
          <a:p>
            <a:r>
              <a:rPr lang="en-US" b="1" smtClean="0"/>
              <a:t>Collaboration</a:t>
            </a:r>
            <a:r>
              <a:rPr lang="en-US" smtClean="0"/>
              <a:t> – Design interaction</a:t>
            </a:r>
          </a:p>
          <a:p>
            <a:r>
              <a:rPr lang="en-US" b="1" smtClean="0"/>
              <a:t>Passion</a:t>
            </a:r>
            <a:r>
              <a:rPr lang="en-US" smtClean="0"/>
              <a:t> – Connect with things learners care about</a:t>
            </a:r>
          </a:p>
        </p:txBody>
      </p:sp>
      <p:sp>
        <p:nvSpPr>
          <p:cNvPr id="48133" name="Text Box 4"/>
          <p:cNvSpPr txBox="1">
            <a:spLocks noChangeArrowheads="1"/>
          </p:cNvSpPr>
          <p:nvPr/>
        </p:nvSpPr>
        <p:spPr bwMode="auto">
          <a:xfrm>
            <a:off x="822325" y="5526088"/>
            <a:ext cx="7407275" cy="822325"/>
          </a:xfrm>
          <a:prstGeom prst="rect">
            <a:avLst/>
          </a:prstGeom>
          <a:noFill/>
          <a:ln w="12700">
            <a:noFill/>
            <a:miter lim="800000"/>
            <a:headEnd type="none" w="sm" len="sm"/>
            <a:tailEnd type="none" w="sm" len="sm"/>
          </a:ln>
        </p:spPr>
        <p:txBody>
          <a:bodyPr>
            <a:spAutoFit/>
          </a:bodyPr>
          <a:lstStyle/>
          <a:p>
            <a:pPr eaLnBrk="0" hangingPunct="0"/>
            <a:r>
              <a:rPr lang="en-US" sz="2400"/>
              <a:t>Shulman, Lee S.  1999.  Taking learning seriously.  Change, 31 (4), 11-17.</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reeform 2"/>
          <p:cNvSpPr>
            <a:spLocks/>
          </p:cNvSpPr>
          <p:nvPr/>
        </p:nvSpPr>
        <p:spPr bwMode="auto">
          <a:xfrm>
            <a:off x="1162050" y="287338"/>
            <a:ext cx="6856413" cy="6354762"/>
          </a:xfrm>
          <a:custGeom>
            <a:avLst/>
            <a:gdLst>
              <a:gd name="T0" fmla="*/ 6854826 w 4319"/>
              <a:gd name="T1" fmla="*/ 0 h 4003"/>
              <a:gd name="T2" fmla="*/ 6854826 w 4319"/>
              <a:gd name="T3" fmla="*/ 6351587 h 4003"/>
              <a:gd name="T4" fmla="*/ 0 w 4319"/>
              <a:gd name="T5" fmla="*/ 6353175 h 4003"/>
              <a:gd name="T6" fmla="*/ 0 w 4319"/>
              <a:gd name="T7" fmla="*/ 1588 h 4003"/>
              <a:gd name="T8" fmla="*/ 6854826 w 4319"/>
              <a:gd name="T9" fmla="*/ 0 h 4003"/>
              <a:gd name="T10" fmla="*/ 0 60000 65536"/>
              <a:gd name="T11" fmla="*/ 0 60000 65536"/>
              <a:gd name="T12" fmla="*/ 0 60000 65536"/>
              <a:gd name="T13" fmla="*/ 0 60000 65536"/>
              <a:gd name="T14" fmla="*/ 0 60000 65536"/>
              <a:gd name="T15" fmla="*/ 0 w 4319"/>
              <a:gd name="T16" fmla="*/ 0 h 4003"/>
              <a:gd name="T17" fmla="*/ 4319 w 4319"/>
              <a:gd name="T18" fmla="*/ 4003 h 4003"/>
            </a:gdLst>
            <a:ahLst/>
            <a:cxnLst>
              <a:cxn ang="T10">
                <a:pos x="T0" y="T1"/>
              </a:cxn>
              <a:cxn ang="T11">
                <a:pos x="T2" y="T3"/>
              </a:cxn>
              <a:cxn ang="T12">
                <a:pos x="T4" y="T5"/>
              </a:cxn>
              <a:cxn ang="T13">
                <a:pos x="T6" y="T7"/>
              </a:cxn>
              <a:cxn ang="T14">
                <a:pos x="T8" y="T9"/>
              </a:cxn>
            </a:cxnLst>
            <a:rect l="T15" t="T16" r="T17" b="T18"/>
            <a:pathLst>
              <a:path w="4319" h="4003">
                <a:moveTo>
                  <a:pt x="4318" y="0"/>
                </a:moveTo>
                <a:lnTo>
                  <a:pt x="4318" y="4001"/>
                </a:lnTo>
                <a:lnTo>
                  <a:pt x="0" y="4002"/>
                </a:lnTo>
                <a:lnTo>
                  <a:pt x="0" y="1"/>
                </a:lnTo>
                <a:lnTo>
                  <a:pt x="4318" y="0"/>
                </a:lnTo>
              </a:path>
            </a:pathLst>
          </a:custGeom>
          <a:noFill/>
          <a:ln w="9525" cap="rnd">
            <a:noFill/>
            <a:round/>
            <a:headEnd/>
            <a:tailEnd/>
          </a:ln>
        </p:spPr>
        <p:txBody>
          <a:bodyPr/>
          <a:lstStyle/>
          <a:p>
            <a:endParaRPr lang="en-US"/>
          </a:p>
        </p:txBody>
      </p:sp>
      <p:pic>
        <p:nvPicPr>
          <p:cNvPr id="49155" name="Picture 3" descr="heads100dpi"/>
          <p:cNvPicPr>
            <a:picLocks noChangeAspect="1" noChangeArrowheads="1"/>
          </p:cNvPicPr>
          <p:nvPr/>
        </p:nvPicPr>
        <p:blipFill>
          <a:blip r:embed="rId3" cstate="print"/>
          <a:srcRect/>
          <a:stretch>
            <a:fillRect/>
          </a:stretch>
        </p:blipFill>
        <p:spPr bwMode="auto">
          <a:xfrm>
            <a:off x="928688" y="0"/>
            <a:ext cx="7286625" cy="6705600"/>
          </a:xfrm>
          <a:prstGeom prst="rect">
            <a:avLst/>
          </a:prstGeom>
          <a:noFill/>
          <a:ln w="9525">
            <a:noFill/>
            <a:miter lim="800000"/>
            <a:headEnd/>
            <a:tailEnd/>
          </a:ln>
        </p:spPr>
      </p:pic>
      <p:sp>
        <p:nvSpPr>
          <p:cNvPr id="49156" name="Rectangle 4"/>
          <p:cNvSpPr>
            <a:spLocks noChangeArrowheads="1"/>
          </p:cNvSpPr>
          <p:nvPr/>
        </p:nvSpPr>
        <p:spPr bwMode="auto">
          <a:xfrm>
            <a:off x="6629400" y="6096000"/>
            <a:ext cx="2303463" cy="274638"/>
          </a:xfrm>
          <a:prstGeom prst="rect">
            <a:avLst/>
          </a:prstGeom>
          <a:noFill/>
          <a:ln w="9525">
            <a:noFill/>
            <a:miter lim="800000"/>
            <a:headEnd/>
            <a:tailEnd/>
          </a:ln>
        </p:spPr>
        <p:txBody>
          <a:bodyPr lIns="0" tIns="0" rIns="0" bIns="0"/>
          <a:lstStyle/>
          <a:p>
            <a:pPr eaLnBrk="0" hangingPunct="0"/>
            <a:r>
              <a:rPr lang="en-US" sz="2000">
                <a:solidFill>
                  <a:srgbClr val="000000"/>
                </a:solidFill>
                <a:latin typeface="Staccato222 BT" pitchFamily="66" charset="0"/>
              </a:rPr>
              <a:t>Lila M. Smith</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8600"/>
            <a:ext cx="7772400" cy="1143000"/>
          </a:xfrm>
        </p:spPr>
        <p:txBody>
          <a:bodyPr/>
          <a:lstStyle/>
          <a:p>
            <a:r>
              <a:rPr lang="en-US" sz="3600" dirty="0" smtClean="0"/>
              <a:t>Seven Principles for Good Practice in Undergraduate Education</a:t>
            </a:r>
            <a:endParaRPr lang="en-US" sz="3600" dirty="0"/>
          </a:p>
        </p:txBody>
      </p:sp>
      <p:sp>
        <p:nvSpPr>
          <p:cNvPr id="5" name="Content Placeholder 4"/>
          <p:cNvSpPr>
            <a:spLocks noGrp="1"/>
          </p:cNvSpPr>
          <p:nvPr>
            <p:ph idx="1"/>
          </p:nvPr>
        </p:nvSpPr>
        <p:spPr>
          <a:xfrm>
            <a:off x="457200" y="1447800"/>
            <a:ext cx="8305800" cy="4572000"/>
          </a:xfrm>
        </p:spPr>
        <p:txBody>
          <a:bodyPr/>
          <a:lstStyle/>
          <a:p>
            <a:r>
              <a:rPr lang="en-US" dirty="0" smtClean="0"/>
              <a:t>Good practice in undergraduate education:</a:t>
            </a:r>
          </a:p>
          <a:p>
            <a:pPr lvl="1"/>
            <a:r>
              <a:rPr lang="en-US" dirty="0" smtClean="0"/>
              <a:t>Encourages student-faculty contact</a:t>
            </a:r>
          </a:p>
          <a:p>
            <a:pPr lvl="1"/>
            <a:r>
              <a:rPr lang="en-US" dirty="0" smtClean="0"/>
              <a:t>Encourages cooperation among students</a:t>
            </a:r>
          </a:p>
          <a:p>
            <a:pPr lvl="1"/>
            <a:r>
              <a:rPr lang="en-US" dirty="0" smtClean="0"/>
              <a:t>Encourages active learning</a:t>
            </a:r>
          </a:p>
          <a:p>
            <a:pPr lvl="1"/>
            <a:r>
              <a:rPr lang="en-US" dirty="0" smtClean="0"/>
              <a:t>Gives prompt feedback</a:t>
            </a:r>
          </a:p>
          <a:p>
            <a:pPr lvl="1"/>
            <a:r>
              <a:rPr lang="en-US" dirty="0" smtClean="0"/>
              <a:t>Emphasizes time on task</a:t>
            </a:r>
          </a:p>
          <a:p>
            <a:pPr lvl="1"/>
            <a:r>
              <a:rPr lang="en-US" dirty="0" smtClean="0"/>
              <a:t>Communicates high expectations</a:t>
            </a:r>
          </a:p>
          <a:p>
            <a:pPr lvl="1"/>
            <a:r>
              <a:rPr lang="en-US" dirty="0" smtClean="0"/>
              <a:t>Respects diverse talents and ways of learning</a:t>
            </a:r>
            <a:endParaRPr lang="en-US" dirty="0"/>
          </a:p>
        </p:txBody>
      </p:sp>
      <p:sp>
        <p:nvSpPr>
          <p:cNvPr id="2" name="Footer Placeholder 1"/>
          <p:cNvSpPr>
            <a:spLocks noGrp="1"/>
          </p:cNvSpPr>
          <p:nvPr>
            <p:ph type="ftr" sz="quarter" idx="11"/>
          </p:nvPr>
        </p:nvSpPr>
        <p:spPr/>
        <p:txBody>
          <a:bodyPr/>
          <a:lstStyle/>
          <a:p>
            <a:pPr>
              <a:defRPr/>
            </a:pPr>
            <a:fld id="{A5AFC46F-3EC2-4E90-AEF9-86D0405B23E2}" type="slidenum">
              <a:rPr lang="en-US" smtClean="0">
                <a:solidFill>
                  <a:srgbClr val="000000"/>
                </a:solidFill>
              </a:rPr>
              <a:pPr>
                <a:defRPr/>
              </a:pPr>
              <a:t>8</a:t>
            </a:fld>
            <a:endParaRPr lang="en-US">
              <a:solidFill>
                <a:srgbClr val="000000"/>
              </a:solidFill>
            </a:endParaRPr>
          </a:p>
        </p:txBody>
      </p:sp>
      <p:sp>
        <p:nvSpPr>
          <p:cNvPr id="6" name="TextBox 5"/>
          <p:cNvSpPr txBox="1"/>
          <p:nvPr/>
        </p:nvSpPr>
        <p:spPr>
          <a:xfrm>
            <a:off x="914400" y="6019800"/>
            <a:ext cx="3698448" cy="369332"/>
          </a:xfrm>
          <a:prstGeom prst="rect">
            <a:avLst/>
          </a:prstGeom>
          <a:noFill/>
        </p:spPr>
        <p:txBody>
          <a:bodyPr wrap="none" rtlCol="0">
            <a:spAutoFit/>
          </a:bodyPr>
          <a:lstStyle/>
          <a:p>
            <a:r>
              <a:rPr lang="en-US" dirty="0" err="1" smtClean="0"/>
              <a:t>Chickering</a:t>
            </a:r>
            <a:r>
              <a:rPr lang="en-US" dirty="0" smtClean="0"/>
              <a:t> &amp; </a:t>
            </a:r>
            <a:r>
              <a:rPr lang="en-US" dirty="0" err="1" smtClean="0"/>
              <a:t>Gamson</a:t>
            </a:r>
            <a:r>
              <a:rPr lang="en-US" dirty="0" smtClean="0"/>
              <a:t>, June, 1987</a:t>
            </a:r>
            <a:endParaRPr lang="en-US" dirty="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fld id="{D5D0F78C-558E-4AB0-9FB9-391A4FEF9345}" type="slidenum">
              <a:rPr lang="en-US"/>
              <a:pPr/>
              <a:t>9</a:t>
            </a:fld>
            <a:endParaRPr lang="en-US"/>
          </a:p>
        </p:txBody>
      </p:sp>
      <p:sp>
        <p:nvSpPr>
          <p:cNvPr id="225282" name="Rectangle 2"/>
          <p:cNvSpPr>
            <a:spLocks noGrp="1" noChangeArrowheads="1"/>
          </p:cNvSpPr>
          <p:nvPr>
            <p:ph type="title"/>
          </p:nvPr>
        </p:nvSpPr>
        <p:spPr/>
        <p:txBody>
          <a:bodyPr/>
          <a:lstStyle/>
          <a:p>
            <a:r>
              <a:rPr lang="en-US" sz="4000"/>
              <a:t>Formulate-Share-Listen-Create (Think-Pair-Share)</a:t>
            </a:r>
          </a:p>
        </p:txBody>
      </p:sp>
      <p:sp>
        <p:nvSpPr>
          <p:cNvPr id="225283" name="Rectangle 3"/>
          <p:cNvSpPr>
            <a:spLocks noGrp="1" noChangeArrowheads="1"/>
          </p:cNvSpPr>
          <p:nvPr>
            <p:ph type="body" idx="1"/>
          </p:nvPr>
        </p:nvSpPr>
        <p:spPr/>
        <p:txBody>
          <a:bodyPr/>
          <a:lstStyle/>
          <a:p>
            <a:r>
              <a:rPr lang="en-US" dirty="0"/>
              <a:t>Individually read the quote “To teach is to engage students in learning. . .”</a:t>
            </a:r>
          </a:p>
          <a:p>
            <a:r>
              <a:rPr lang="en-US" dirty="0"/>
              <a:t>Underline/Highlight words and/or phrases that stand out for you</a:t>
            </a:r>
          </a:p>
          <a:p>
            <a:r>
              <a:rPr lang="en-US" dirty="0"/>
              <a:t>Turn to the person next to you and talk about words and/or phrases that stood </a:t>
            </a:r>
            <a:r>
              <a:rPr lang="en-US" dirty="0" smtClean="0"/>
              <a:t>out</a:t>
            </a:r>
          </a:p>
          <a:p>
            <a:r>
              <a:rPr lang="en-US" dirty="0" smtClean="0"/>
              <a:t>Report out</a:t>
            </a:r>
            <a:endParaRPr lang="en-US" dirty="0"/>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TotalTime>
  <Words>2400</Words>
  <Application>Microsoft Office PowerPoint</Application>
  <PresentationFormat>On-screen Show (4:3)</PresentationFormat>
  <Paragraphs>424</Paragraphs>
  <Slides>34</Slides>
  <Notes>34</Notes>
  <HiddenSlides>1</HiddenSlides>
  <MMClips>0</MMClips>
  <ScaleCrop>false</ScaleCrop>
  <HeadingPairs>
    <vt:vector size="6" baseType="variant">
      <vt:variant>
        <vt:lpstr>Theme</vt:lpstr>
      </vt:variant>
      <vt:variant>
        <vt:i4>6</vt:i4>
      </vt:variant>
      <vt:variant>
        <vt:lpstr>Embedded OLE Servers</vt:lpstr>
      </vt:variant>
      <vt:variant>
        <vt:i4>2</vt:i4>
      </vt:variant>
      <vt:variant>
        <vt:lpstr>Slide Titles</vt:lpstr>
      </vt:variant>
      <vt:variant>
        <vt:i4>34</vt:i4>
      </vt:variant>
    </vt:vector>
  </HeadingPairs>
  <TitlesOfParts>
    <vt:vector size="42" baseType="lpstr">
      <vt:lpstr>Office Theme</vt:lpstr>
      <vt:lpstr>Blank Presentation</vt:lpstr>
      <vt:lpstr>1_Blank Presentation</vt:lpstr>
      <vt:lpstr>1_Default Design</vt:lpstr>
      <vt:lpstr>2_Blank Presentation</vt:lpstr>
      <vt:lpstr>3_Blank Presentation</vt:lpstr>
      <vt:lpstr>Presentations 12 Drawing</vt:lpstr>
      <vt:lpstr>Corel Presentations 11 Drawing</vt:lpstr>
      <vt:lpstr>Essential Elements of Effective Teaching</vt:lpstr>
      <vt:lpstr>Reflection and Dialogue</vt:lpstr>
      <vt:lpstr>Slide 3</vt:lpstr>
      <vt:lpstr>Slide 4</vt:lpstr>
      <vt:lpstr>Slide 5</vt:lpstr>
      <vt:lpstr>What do we do about these pathologies?</vt:lpstr>
      <vt:lpstr>Slide 7</vt:lpstr>
      <vt:lpstr>Seven Principles for Good Practice in Undergraduate Education</vt:lpstr>
      <vt:lpstr>Formulate-Share-Listen-Create (Think-Pair-Share)</vt:lpstr>
      <vt:lpstr>Slide 10</vt:lpstr>
      <vt:lpstr>Slide 11</vt:lpstr>
      <vt:lpstr>Slide 12</vt:lpstr>
      <vt:lpstr>Slide 13</vt:lpstr>
      <vt:lpstr>Slide 14</vt:lpstr>
      <vt:lpstr>Slide 15</vt:lpstr>
      <vt:lpstr>College Teaching:   What do we know about it?</vt:lpstr>
      <vt:lpstr>Slide 17</vt:lpstr>
      <vt:lpstr>Student Engagement Research Evidence</vt:lpstr>
      <vt:lpstr>Pedagogies of Engagement</vt:lpstr>
      <vt:lpstr>Slide 20</vt:lpstr>
      <vt:lpstr>Cooperative Learning</vt:lpstr>
      <vt:lpstr>Slide 22</vt:lpstr>
      <vt:lpstr>Slide 23</vt:lpstr>
      <vt:lpstr>Slide 24</vt:lpstr>
      <vt:lpstr>Slide 25</vt:lpstr>
      <vt:lpstr>Slide 26</vt:lpstr>
      <vt:lpstr>Slide 27</vt:lpstr>
      <vt:lpstr>Slide 28</vt:lpstr>
      <vt:lpstr>Slide 29</vt:lpstr>
      <vt:lpstr>The American College Teacher:  National Norms for 2007-2008</vt:lpstr>
      <vt:lpstr>Slide 31</vt:lpstr>
      <vt:lpstr>Slide 32</vt:lpstr>
      <vt:lpstr>Slide 33</vt:lpstr>
      <vt:lpstr>Resources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Elements of Effective Teaching</dc:title>
  <dc:creator>Karl Smith</dc:creator>
  <cp:lastModifiedBy>Karl Smith</cp:lastModifiedBy>
  <cp:revision>18</cp:revision>
  <dcterms:created xsi:type="dcterms:W3CDTF">2010-10-23T17:38:44Z</dcterms:created>
  <dcterms:modified xsi:type="dcterms:W3CDTF">2010-10-24T03:15:47Z</dcterms:modified>
</cp:coreProperties>
</file>