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4115" r:id="rId3"/>
    <p:sldMasterId id="2147484127" r:id="rId4"/>
    <p:sldMasterId id="2147484139" r:id="rId5"/>
    <p:sldMasterId id="2147484150" r:id="rId6"/>
    <p:sldMasterId id="2147484166" r:id="rId7"/>
    <p:sldMasterId id="2147484177" r:id="rId8"/>
    <p:sldMasterId id="2147484189" r:id="rId9"/>
  </p:sldMasterIdLst>
  <p:notesMasterIdLst>
    <p:notesMasterId r:id="rId65"/>
  </p:notesMasterIdLst>
  <p:handoutMasterIdLst>
    <p:handoutMasterId r:id="rId66"/>
  </p:handoutMasterIdLst>
  <p:sldIdLst>
    <p:sldId id="259" r:id="rId10"/>
    <p:sldId id="516" r:id="rId11"/>
    <p:sldId id="461" r:id="rId12"/>
    <p:sldId id="266" r:id="rId13"/>
    <p:sldId id="493" r:id="rId14"/>
    <p:sldId id="494" r:id="rId15"/>
    <p:sldId id="495"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7" r:id="rId37"/>
    <p:sldId id="487" r:id="rId38"/>
    <p:sldId id="488" r:id="rId39"/>
    <p:sldId id="462" r:id="rId40"/>
    <p:sldId id="463" r:id="rId41"/>
    <p:sldId id="464" r:id="rId42"/>
    <p:sldId id="465" r:id="rId43"/>
    <p:sldId id="466" r:id="rId44"/>
    <p:sldId id="467" r:id="rId45"/>
    <p:sldId id="468" r:id="rId46"/>
    <p:sldId id="469" r:id="rId47"/>
    <p:sldId id="470" r:id="rId48"/>
    <p:sldId id="471" r:id="rId49"/>
    <p:sldId id="472" r:id="rId50"/>
    <p:sldId id="473" r:id="rId51"/>
    <p:sldId id="474" r:id="rId52"/>
    <p:sldId id="475" r:id="rId53"/>
    <p:sldId id="476" r:id="rId54"/>
    <p:sldId id="477" r:id="rId55"/>
    <p:sldId id="478" r:id="rId56"/>
    <p:sldId id="479" r:id="rId57"/>
    <p:sldId id="480" r:id="rId58"/>
    <p:sldId id="481" r:id="rId59"/>
    <p:sldId id="482" r:id="rId60"/>
    <p:sldId id="483" r:id="rId61"/>
    <p:sldId id="484" r:id="rId62"/>
    <p:sldId id="485" r:id="rId63"/>
    <p:sldId id="49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56" d="100"/>
        <a:sy n="15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bsacre\Desktop\MISSISSIPPI\First%20Round%20of%20Analyses\7%20Part%203%20with%20demographic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9685039370112"/>
          <c:y val="0.24254023969895341"/>
          <c:w val="0.83309492563429965"/>
          <c:h val="0.54185371406888061"/>
        </c:manualLayout>
      </c:layout>
      <c:bubbleChart>
        <c:varyColors val="0"/>
        <c:ser>
          <c:idx val="0"/>
          <c:order val="0"/>
          <c:invertIfNegative val="0"/>
          <c:dLbls>
            <c:txPr>
              <a:bodyPr/>
              <a:lstStyle/>
              <a:p>
                <a:pPr>
                  <a:defRPr sz="1100" b="1">
                    <a:solidFill>
                      <a:srgbClr val="FFFF00"/>
                    </a:solidFill>
                  </a:defRPr>
                </a:pPr>
                <a:endParaRPr lang="en-US"/>
              </a:p>
            </c:txPr>
            <c:dLblPos val="ctr"/>
            <c:showLegendKey val="0"/>
            <c:showVal val="0"/>
            <c:showCatName val="0"/>
            <c:showSerName val="0"/>
            <c:showPercent val="0"/>
            <c:showBubbleSize val="1"/>
            <c:showLeaderLines val="0"/>
          </c:dLbls>
          <c:xVal>
            <c:numRef>
              <c:f>'7a'!$A$2:$A$12</c:f>
              <c:numCache>
                <c:formatCode>General</c:formatCode>
                <c:ptCount val="11"/>
                <c:pt idx="0">
                  <c:v>1</c:v>
                </c:pt>
                <c:pt idx="1">
                  <c:v>2</c:v>
                </c:pt>
                <c:pt idx="2">
                  <c:v>2</c:v>
                </c:pt>
                <c:pt idx="3">
                  <c:v>2</c:v>
                </c:pt>
                <c:pt idx="4">
                  <c:v>3</c:v>
                </c:pt>
                <c:pt idx="5">
                  <c:v>3</c:v>
                </c:pt>
                <c:pt idx="6">
                  <c:v>3</c:v>
                </c:pt>
                <c:pt idx="7">
                  <c:v>4</c:v>
                </c:pt>
                <c:pt idx="8">
                  <c:v>4</c:v>
                </c:pt>
                <c:pt idx="9">
                  <c:v>4</c:v>
                </c:pt>
                <c:pt idx="10">
                  <c:v>4</c:v>
                </c:pt>
              </c:numCache>
            </c:numRef>
          </c:xVal>
          <c:yVal>
            <c:numRef>
              <c:f>'7a'!$B$2:$B$12</c:f>
              <c:numCache>
                <c:formatCode>General</c:formatCode>
                <c:ptCount val="11"/>
                <c:pt idx="0">
                  <c:v>1</c:v>
                </c:pt>
                <c:pt idx="1">
                  <c:v>1</c:v>
                </c:pt>
                <c:pt idx="2">
                  <c:v>2</c:v>
                </c:pt>
                <c:pt idx="3">
                  <c:v>3</c:v>
                </c:pt>
                <c:pt idx="4">
                  <c:v>1</c:v>
                </c:pt>
                <c:pt idx="5">
                  <c:v>2</c:v>
                </c:pt>
                <c:pt idx="6">
                  <c:v>3</c:v>
                </c:pt>
                <c:pt idx="7">
                  <c:v>1</c:v>
                </c:pt>
                <c:pt idx="8">
                  <c:v>2</c:v>
                </c:pt>
                <c:pt idx="9">
                  <c:v>3</c:v>
                </c:pt>
                <c:pt idx="10">
                  <c:v>4</c:v>
                </c:pt>
              </c:numCache>
            </c:numRef>
          </c:yVal>
          <c:bubbleSize>
            <c:numRef>
              <c:f>'7a'!$C$2:$C$12</c:f>
              <c:numCache>
                <c:formatCode>General</c:formatCode>
                <c:ptCount val="11"/>
                <c:pt idx="0">
                  <c:v>1</c:v>
                </c:pt>
                <c:pt idx="1">
                  <c:v>10</c:v>
                </c:pt>
                <c:pt idx="2">
                  <c:v>13</c:v>
                </c:pt>
                <c:pt idx="3">
                  <c:v>3</c:v>
                </c:pt>
                <c:pt idx="4">
                  <c:v>7</c:v>
                </c:pt>
                <c:pt idx="5">
                  <c:v>24</c:v>
                </c:pt>
                <c:pt idx="6">
                  <c:v>5</c:v>
                </c:pt>
                <c:pt idx="7">
                  <c:v>5</c:v>
                </c:pt>
                <c:pt idx="8">
                  <c:v>7</c:v>
                </c:pt>
                <c:pt idx="9">
                  <c:v>7</c:v>
                </c:pt>
                <c:pt idx="10">
                  <c:v>3</c:v>
                </c:pt>
              </c:numCache>
            </c:numRef>
          </c:bubbleSize>
          <c:bubble3D val="1"/>
        </c:ser>
        <c:dLbls>
          <c:showLegendKey val="0"/>
          <c:showVal val="1"/>
          <c:showCatName val="0"/>
          <c:showSerName val="0"/>
          <c:showPercent val="0"/>
          <c:showBubbleSize val="0"/>
        </c:dLbls>
        <c:bubbleScale val="100"/>
        <c:showNegBubbles val="0"/>
        <c:axId val="146060800"/>
        <c:axId val="146062336"/>
      </c:bubbleChart>
      <c:valAx>
        <c:axId val="146060800"/>
        <c:scaling>
          <c:orientation val="minMax"/>
        </c:scaling>
        <c:delete val="1"/>
        <c:axPos val="b"/>
        <c:numFmt formatCode="General" sourceLinked="1"/>
        <c:majorTickMark val="out"/>
        <c:minorTickMark val="none"/>
        <c:tickLblPos val="none"/>
        <c:crossAx val="146062336"/>
        <c:crosses val="autoZero"/>
        <c:crossBetween val="midCat"/>
      </c:valAx>
      <c:valAx>
        <c:axId val="146062336"/>
        <c:scaling>
          <c:orientation val="minMax"/>
          <c:max val="5"/>
          <c:min val="0"/>
        </c:scaling>
        <c:delete val="1"/>
        <c:axPos val="l"/>
        <c:numFmt formatCode="General" sourceLinked="1"/>
        <c:majorTickMark val="out"/>
        <c:minorTickMark val="none"/>
        <c:tickLblPos val="none"/>
        <c:crossAx val="146060800"/>
        <c:crosses val="autoZero"/>
        <c:crossBetween val="midCat"/>
        <c:majorUnit val="1"/>
        <c:minorUnit val="0.2"/>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6E9771-23EC-4B53-900C-2CCCBD869B92}" type="datetimeFigureOut">
              <a:rPr lang="en-US" smtClean="0"/>
              <a:pPr/>
              <a:t>10/14/2012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A2294-AE1D-4A9C-81AE-6BA7BB56E696}" type="slidenum">
              <a:rPr lang="en-US" smtClean="0"/>
              <a:pPr/>
              <a:t>‹#›</a:t>
            </a:fld>
            <a:endParaRPr lang="en-US"/>
          </a:p>
        </p:txBody>
      </p:sp>
    </p:spTree>
    <p:extLst>
      <p:ext uri="{BB962C8B-B14F-4D97-AF65-F5344CB8AC3E}">
        <p14:creationId xmlns:p14="http://schemas.microsoft.com/office/powerpoint/2010/main" val="1094091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91DD3-4999-4708-8919-F0262AE04323}" type="datetimeFigureOut">
              <a:rPr lang="en-US" smtClean="0"/>
              <a:pPr/>
              <a:t>10/14/2012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D65F0-E62D-400A-8B21-2C194ADE5513}" type="slidenum">
              <a:rPr lang="en-US" smtClean="0"/>
              <a:pPr/>
              <a:t>‹#›</a:t>
            </a:fld>
            <a:endParaRPr lang="en-US"/>
          </a:p>
        </p:txBody>
      </p:sp>
    </p:spTree>
    <p:extLst>
      <p:ext uri="{BB962C8B-B14F-4D97-AF65-F5344CB8AC3E}">
        <p14:creationId xmlns:p14="http://schemas.microsoft.com/office/powerpoint/2010/main" val="394564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Leah - 1 minute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E1AE819A-9B3B-4776-82D4-942AE207C91E}" type="slidenum">
              <a:rPr lang="en-US" sz="1200">
                <a:solidFill>
                  <a:prstClr val="black"/>
                </a:solidFill>
                <a:ea typeface="ＭＳ Ｐゴシック" pitchFamily="34" charset="-128"/>
              </a:rPr>
              <a:pPr eaLnBrk="1" hangingPunct="1"/>
              <a:t>16</a:t>
            </a:fld>
            <a:endParaRPr lang="en-US" sz="1200">
              <a:solidFill>
                <a:prstClr val="black"/>
              </a:solidFill>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DBF694C6-1455-467D-A3B2-AC25B98CBDBE}" type="slidenum">
              <a:rPr lang="en-US" sz="1200">
                <a:solidFill>
                  <a:prstClr val="black"/>
                </a:solidFill>
                <a:ea typeface="ＭＳ Ｐゴシック" pitchFamily="34" charset="-128"/>
              </a:rPr>
              <a:pPr eaLnBrk="1" hangingPunct="1"/>
              <a:t>17</a:t>
            </a:fld>
            <a:endParaRPr lang="en-US" sz="1200">
              <a:solidFill>
                <a:prstClr val="black"/>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988C3045-AD6E-4BC0-83D7-0ADF348FDB84}" type="slidenum">
              <a:rPr lang="en-US" sz="1200">
                <a:solidFill>
                  <a:prstClr val="black"/>
                </a:solidFill>
                <a:ea typeface="ＭＳ Ｐゴシック" pitchFamily="34" charset="-128"/>
              </a:rPr>
              <a:pPr eaLnBrk="1" hangingPunct="1"/>
              <a:t>18</a:t>
            </a:fld>
            <a:endParaRPr lang="en-US" sz="1200">
              <a:solidFill>
                <a:prstClr val="black"/>
              </a:solidFill>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7DBDBB04-9562-4D8E-B974-EE0ED82955D6}" type="slidenum">
              <a:rPr lang="en-US" sz="1200">
                <a:solidFill>
                  <a:prstClr val="black"/>
                </a:solidFill>
                <a:ea typeface="ＭＳ Ｐゴシック" pitchFamily="34" charset="-128"/>
              </a:rPr>
              <a:pPr eaLnBrk="1" hangingPunct="1"/>
              <a:t>19</a:t>
            </a:fld>
            <a:endParaRPr lang="en-US" sz="1200">
              <a:solidFill>
                <a:prstClr val="black"/>
              </a:solidFill>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E4BA875-A713-452F-B52F-FFDF10A4784E}" type="slidenum">
              <a:rPr lang="en-US" sz="1200">
                <a:solidFill>
                  <a:prstClr val="black"/>
                </a:solidFill>
                <a:ea typeface="ＭＳ Ｐゴシック" pitchFamily="34" charset="-128"/>
              </a:rPr>
              <a:pPr eaLnBrk="1" hangingPunct="1"/>
              <a:t>20</a:t>
            </a:fld>
            <a:endParaRPr lang="en-US" sz="1200">
              <a:solidFill>
                <a:prstClr val="black"/>
              </a:solidFill>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Jack</a:t>
            </a:r>
          </a:p>
          <a:p>
            <a:r>
              <a:rPr lang="en-US" smtClean="0">
                <a:ea typeface="ＭＳ Ｐゴシック" pitchFamily="34" charset="-128"/>
              </a:rPr>
              <a:t>Intro + slides 1-6:  10 minutes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7"/>
          <p:cNvSpPr>
            <a:spLocks noGrp="1" noChangeArrowheads="1"/>
          </p:cNvSpPr>
          <p:nvPr>
            <p:ph type="sldNum" sz="quarter" idx="5"/>
          </p:nvPr>
        </p:nvSpPr>
        <p:spPr>
          <a:noFill/>
          <a:ln>
            <a:miter lim="800000"/>
            <a:headEnd/>
            <a:tailEnd/>
          </a:ln>
        </p:spPr>
        <p:txBody>
          <a:bodyPr/>
          <a:lstStyle/>
          <a:p>
            <a:fld id="{CC1A709F-77D1-494B-A73B-0DF1F6C4618D}" type="slidenum">
              <a:rPr lang="en-US">
                <a:solidFill>
                  <a:prstClr val="black"/>
                </a:solidFill>
              </a:rPr>
              <a:pPr/>
              <a:t>28</a:t>
            </a:fld>
            <a:endParaRPr lang="en-US">
              <a:solidFill>
                <a:prstClr val="black"/>
              </a:solidFill>
            </a:endParaRPr>
          </a:p>
        </p:txBody>
      </p:sp>
      <p:sp>
        <p:nvSpPr>
          <p:cNvPr id="21506" name="Rectangle 7"/>
          <p:cNvSpPr txBox="1">
            <a:spLocks noGrp="1" noChangeArrowheads="1"/>
          </p:cNvSpPr>
          <p:nvPr/>
        </p:nvSpPr>
        <p:spPr bwMode="auto">
          <a:xfrm>
            <a:off x="3884029" y="8684929"/>
            <a:ext cx="2972421" cy="457512"/>
          </a:xfrm>
          <a:prstGeom prst="rect">
            <a:avLst/>
          </a:prstGeom>
          <a:noFill/>
          <a:ln w="9525">
            <a:noFill/>
            <a:miter lim="800000"/>
            <a:headEnd/>
            <a:tailEnd/>
          </a:ln>
        </p:spPr>
        <p:txBody>
          <a:bodyPr lIns="95751" tIns="47877" rIns="95751" bIns="47877" anchor="b"/>
          <a:lstStyle/>
          <a:p>
            <a:pPr algn="r" fontAlgn="auto">
              <a:spcBef>
                <a:spcPts val="0"/>
              </a:spcBef>
              <a:spcAft>
                <a:spcPts val="0"/>
              </a:spcAft>
            </a:pPr>
            <a:fld id="{5EA905BD-79FA-43C1-9836-23F4477604A7}" type="slidenum">
              <a:rPr lang="en-US" sz="1200">
                <a:solidFill>
                  <a:prstClr val="black"/>
                </a:solidFill>
                <a:latin typeface="Calibri"/>
                <a:ea typeface="ＭＳ Ｐゴシック" charset="-128"/>
                <a:cs typeface="Arial" pitchFamily="34" charset="0"/>
              </a:rPr>
              <a:pPr algn="r" fontAlgn="auto">
                <a:spcBef>
                  <a:spcPts val="0"/>
                </a:spcBef>
                <a:spcAft>
                  <a:spcPts val="0"/>
                </a:spcAft>
              </a:pPr>
              <a:t>28</a:t>
            </a:fld>
            <a:endParaRPr lang="en-US" sz="1200" dirty="0">
              <a:solidFill>
                <a:prstClr val="black"/>
              </a:solidFill>
              <a:latin typeface="Calibri"/>
              <a:ea typeface="ＭＳ Ｐゴシック" charset="-128"/>
              <a:cs typeface="Arial" pitchFamily="34"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914712" y="4344025"/>
            <a:ext cx="5028580" cy="4114490"/>
          </a:xfrm>
          <a:noFill/>
          <a:ln>
            <a:solidFill>
              <a:srgbClr val="000000"/>
            </a:solidFill>
            <a:miter lim="800000"/>
            <a:headEnd/>
            <a:tailEnd/>
          </a:ln>
        </p:spPr>
        <p:txBody>
          <a:bodyPr/>
          <a:lstStyle/>
          <a:p>
            <a:pPr eaLnBrk="1" hangingPunct="1"/>
            <a:r>
              <a:rPr lang="en-US" dirty="0" smtClean="0">
                <a:ea typeface="ＭＳ Ｐゴシック" charset="-128"/>
              </a:rPr>
              <a:t>+ countless research accomplishments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1D070-0257-4A99-858D-8E61C0A27419}" type="slidenum">
              <a:rPr lang="en-US">
                <a:solidFill>
                  <a:prstClr val="black"/>
                </a:solidFill>
              </a:rPr>
              <a:pPr/>
              <a:t>2</a:t>
            </a:fld>
            <a:endParaRPr lang="en-US">
              <a:solidFill>
                <a:prstClr val="black"/>
              </a:solidFill>
            </a:endParaRPr>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Context for DBER and for this study, which addresses</a:t>
            </a:r>
            <a:r>
              <a:rPr lang="en-US" baseline="0" dirty="0" smtClean="0"/>
              <a:t> undergraduate education. Move through Slides 1-3 relatively quickly.</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DBER is one</a:t>
            </a:r>
            <a:r>
              <a:rPr lang="en-US" baseline="0" dirty="0" smtClean="0"/>
              <a:t> piece of the puzzle in efforts to improve undergraduate science and engineering education. DBER overlaps with cognitive science, educational psychology, and K-12 education research while uniquely contributing to areas where a deep disciplinary knowledge is essential and extending findings from other areas into undergraduate education. </a:t>
            </a:r>
          </a:p>
          <a:p>
            <a:r>
              <a:rPr lang="en-US" baseline="0" dirty="0" smtClean="0"/>
              <a:t>Defining characteristic is deep disciplinary knowledge. </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3200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DBER had been emerging in various disciplines for nearly two decades, with little effort to synthesize the research.</a:t>
            </a:r>
            <a:r>
              <a:rPr lang="en-US" baseline="0" dirty="0" smtClean="0"/>
              <a:t> NSF and BOSE recognized a critical opportunity to synthesize the literature at a time of increasing calls for improved undergraduate science and engineering education. </a:t>
            </a:r>
          </a:p>
          <a:p>
            <a:r>
              <a:rPr lang="en-US" baseline="0" dirty="0" smtClean="0"/>
              <a:t>Make sure to list the disciplines covered by the study.</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NRC carries out all of its work through expert volunteers. Every study has a committee of expert volunteers who are selected specifically for that study. Each committee is carefully constructed to include a diverse range of expertise and perspectives and to be balanced along many other dimensions, such as gender, geography, ethnicity, and previous NRC committee service. </a:t>
            </a:r>
          </a:p>
          <a:p>
            <a:endParaRPr lang="en-US" baseline="0" dirty="0" smtClean="0"/>
          </a:p>
          <a:p>
            <a:r>
              <a:rPr lang="en-US" baseline="0" dirty="0" smtClean="0"/>
              <a:t>The </a:t>
            </a:r>
            <a:r>
              <a:rPr lang="en-US" dirty="0" smtClean="0"/>
              <a:t>Committee on the Status, Contributions, and Future</a:t>
            </a:r>
            <a:r>
              <a:rPr lang="en-US" baseline="0" dirty="0" smtClean="0"/>
              <a:t> Directions of Discipline-Based Education Research </a:t>
            </a:r>
            <a:r>
              <a:rPr lang="en-US" dirty="0" smtClean="0"/>
              <a:t>contained a mix of DBER scholars in physics, chemistry, engineering, biology, the geosciences, and astronomy; Cognitive scientists and educational psychologists; and higher-education policy and organization scholars. </a:t>
            </a:r>
          </a:p>
          <a:p>
            <a:endParaRPr lang="en-US" dirty="0" smtClean="0"/>
          </a:p>
          <a:p>
            <a:r>
              <a:rPr lang="en-US" dirty="0" smtClean="0"/>
              <a:t>Because</a:t>
            </a:r>
            <a:r>
              <a:rPr lang="en-US" baseline="0" dirty="0" smtClean="0"/>
              <a:t> this was a consensus study, the committee was required to come to consensus about the evidence related to each element of the study charge. The report that I am discussing today is the result of those deliberations, and was jointly authored by the committee. </a:t>
            </a:r>
          </a:p>
          <a:p>
            <a:endParaRPr lang="en-US" baseline="0" dirty="0" smtClean="0"/>
          </a:p>
          <a:p>
            <a:r>
              <a:rPr lang="en-US" baseline="0" dirty="0" smtClean="0"/>
              <a:t>Acknowledge Michael Martinez.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that the rest of the presentation will point out some of the report’s major messages. The conclusions and recommendations are paraphrased on the following slides, so the listeners should be aware that the language on the PowerPoint does not necessarily reflect the exact language of the report. </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464169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64169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expertise needed in DBER can, but need not, reside in a single DBER scholar; it can also be strategically distributed across multidisciplinary collaborative teams.</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1829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D0B057-6A34-49B8-BBE1-CAE5AF2BC8D1}"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fld id="{81115CA0-4465-4544-9C19-B11C3455779F}" type="datetime1">
              <a:rPr lang="en-US" smtClean="0"/>
              <a:pPr/>
              <a:t>10/15/2012</a:t>
            </a:fld>
            <a:endParaRPr lang="en-US" dirty="0"/>
          </a:p>
        </p:txBody>
      </p:sp>
      <p:sp>
        <p:nvSpPr>
          <p:cNvPr id="7" name="Header Placeholder 6"/>
          <p:cNvSpPr>
            <a:spLocks noGrp="1"/>
          </p:cNvSpPr>
          <p:nvPr>
            <p:ph type="hdr" sz="quarter" idx="12"/>
          </p:nvPr>
        </p:nvSpPr>
        <p:spPr/>
        <p:txBody>
          <a:bodyPr/>
          <a:lstStyle/>
          <a:p>
            <a:r>
              <a:rPr lang="en-US" dirty="0" smtClean="0"/>
              <a:t>Radcliffe: School of Engineering Education at Purdue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DBER is a collection of related research fields rather than a single, unified field. Most efforts to develop and advance DBER are taking place at the level of individual fields of DBER.</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66677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464169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Acknowledge overlap with cognitive science, educational psychology, and K-12 science education research. DBER extends some of these findings into undergraduate education. (see chapter 3).</a:t>
            </a:r>
          </a:p>
          <a:p>
            <a:endParaRPr lang="en-US" baseline="0" dirty="0" smtClean="0"/>
          </a:p>
          <a:p>
            <a:r>
              <a:rPr lang="en-US" baseline="0" dirty="0" smtClean="0"/>
              <a:t>For second and third bullets, list some of the specifics (see supporting text of conclusion 6). Give some specific examples (Chapter 4, chapter 9).</a:t>
            </a:r>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a:t>
            </a:r>
            <a:r>
              <a:rPr lang="en-US" baseline="0" dirty="0" smtClean="0"/>
              <a:t> science has provided the theoretical frame in which DBER on problem solving and the use of representations is situated. </a:t>
            </a:r>
            <a:endParaRPr lang="en-US" dirty="0" smtClean="0"/>
          </a:p>
          <a:p>
            <a:endParaRPr lang="en-US" dirty="0" smtClean="0"/>
          </a:p>
          <a:p>
            <a:r>
              <a:rPr lang="en-US" dirty="0" smtClean="0"/>
              <a:t>Read Conclusion 7 (italicized</a:t>
            </a:r>
            <a:r>
              <a:rPr lang="en-US" baseline="0" dirty="0" smtClean="0"/>
              <a:t> part) in its entirety. </a:t>
            </a:r>
          </a:p>
          <a:p>
            <a:endParaRPr lang="en-US" baseline="0" dirty="0" smtClean="0"/>
          </a:p>
          <a:p>
            <a:r>
              <a:rPr lang="en-US" dirty="0" smtClean="0"/>
              <a:t>As novices in a domain, students are challenged by important aspects of the domain that can seem easy or obvious to experts, such as complex problem solving and domain-specific representations like graphs, models, and simulations. These challenges pose serious impediments to learning in science and engineering, especially if instructors are not aware of them.</a:t>
            </a:r>
          </a:p>
          <a:p>
            <a:endParaRPr lang="en-US" dirty="0" smtClean="0"/>
          </a:p>
          <a:p>
            <a:r>
              <a:rPr lang="en-US" dirty="0" smtClean="0"/>
              <a:t>EXPERT BLINDSPOT and implications for teaching.</a:t>
            </a:r>
          </a:p>
          <a:p>
            <a:endParaRPr lang="en-US" dirty="0" smtClean="0"/>
          </a:p>
          <a:p>
            <a:r>
              <a:rPr lang="en-US" dirty="0" smtClean="0"/>
              <a:t>Under bullet 1</a:t>
            </a:r>
            <a:r>
              <a:rPr lang="en-US" baseline="0" dirty="0" smtClean="0"/>
              <a:t>: Students’ problem solving strategies differ from experts in consistent and identifiable ways (focus on superficial aspects, working backward)</a:t>
            </a:r>
          </a:p>
          <a:p>
            <a:r>
              <a:rPr lang="en-US" baseline="0" dirty="0" smtClean="0"/>
              <a:t>Students also have difficulties interpreting representations in their own right, and seeing similarities among different representations of the same phenomenon).</a:t>
            </a:r>
          </a:p>
          <a:p>
            <a:r>
              <a:rPr lang="en-US" baseline="0" dirty="0" smtClean="0"/>
              <a:t>Bullet 2: list specific strategies: scaffolding (steps and prompts to guide students), use of multiple representations. Be sure to qualify the evidence.</a:t>
            </a:r>
          </a:p>
          <a:p>
            <a:endParaRPr lang="en-US" baseline="0" dirty="0" smtClean="0"/>
          </a:p>
          <a:p>
            <a:r>
              <a:rPr lang="en-US" baseline="0" dirty="0" smtClean="0"/>
              <a:t>This is not an area discovered by DBER scholars, but they have advanced it. The value of DBER is the deep disciplinary knowledge essential for identifying which problems or representations are most important to address and how to both analyze problems and representations and understand sticking spots for students. </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788955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 instruction includes a range of well-implemented, research-based approaches.  Improving undergraduate science and engineering education involves integrating proven strategies for general instruction with strategies designed to explicitly target challenges that are unique to science and engineering or a specific discipline.</a:t>
            </a:r>
          </a:p>
          <a:p>
            <a:endParaRPr lang="en-US" dirty="0" smtClean="0"/>
          </a:p>
          <a:p>
            <a:endParaRPr lang="en-US" dirty="0" smtClean="0"/>
          </a:p>
          <a:p>
            <a:r>
              <a:rPr lang="en-US" dirty="0" smtClean="0"/>
              <a:t>Examples of Research based strategies –Physics tutorials, POGIL (process oriented guided inquiry learning) PLTL (peer led team learning), Project SCALE-UP</a:t>
            </a:r>
          </a:p>
          <a:p>
            <a:endParaRPr lang="en-US" baseline="0" dirty="0" smtClean="0"/>
          </a:p>
          <a:p>
            <a:r>
              <a:rPr lang="en-US" baseline="0" dirty="0" smtClean="0"/>
              <a:t>Active learning – not discovered by DBER, goes back to the 1970s and what would become cognitive psychology</a:t>
            </a:r>
          </a:p>
          <a:p>
            <a:r>
              <a:rPr lang="en-US" baseline="0" dirty="0" smtClean="0"/>
              <a:t>Interactive lectures, Think pair share, solving authentic problems, use formative assessment, promote metacognition.</a:t>
            </a:r>
          </a:p>
          <a:p>
            <a:endParaRPr lang="en-US" baseline="0" dirty="0" smtClean="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464169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Available evidence suggests that DBER and related research have not yet prompted widespread changes in teaching practice among science and engineering faculty. Strategies are needed to more effectively promote the translation of findings from DBER into practice. </a:t>
            </a:r>
          </a:p>
          <a:p>
            <a:endParaRPr lang="en-US" dirty="0" smtClean="0"/>
          </a:p>
          <a:p>
            <a:r>
              <a:rPr lang="en-US" dirty="0" smtClean="0"/>
              <a:t>Barriers – Limited data at a national level of faculty instructional practices. Faculty behavior is influenced by many factors beyond the evidence – rewards, relative valuing of teaching and research, institutional emphasis on bringing in research dollars. National survey data does show that science and engineering faculty are the least likely to use any form of student-centered or collaborative instruction.</a:t>
            </a:r>
          </a:p>
          <a:p>
            <a:endParaRPr lang="en-US" dirty="0" smtClean="0"/>
          </a:p>
          <a:p>
            <a:pPr defTabSz="939686" eaLnBrk="1" fontAlgn="auto" hangingPunct="1">
              <a:spcBef>
                <a:spcPts val="0"/>
              </a:spcBef>
              <a:spcAft>
                <a:spcPts val="0"/>
              </a:spcAft>
              <a:defRPr/>
            </a:pPr>
            <a:r>
              <a:rPr lang="en-US" dirty="0" smtClean="0"/>
              <a:t>It’s really a conceptual change issue for faculty</a:t>
            </a:r>
            <a:r>
              <a:rPr lang="en-US" baseline="0" dirty="0" smtClean="0"/>
              <a:t> – similar to what  we report on for students and conceptual change.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896318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bullet</a:t>
            </a:r>
            <a:r>
              <a:rPr lang="en-US" baseline="0" dirty="0" smtClean="0"/>
              <a:t> is a paraphrased combination of two recommendations (See chapter 9). </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bullet</a:t>
            </a:r>
            <a:r>
              <a:rPr lang="en-US" baseline="0" dirty="0" smtClean="0"/>
              <a:t> is about collaborations among the fields of DBER, and collaborations among DBER scholars and scholars from other disciplines. </a:t>
            </a:r>
          </a:p>
          <a:p>
            <a:r>
              <a:rPr lang="en-US" dirty="0" smtClean="0"/>
              <a:t>Provide examples (see chapters 2 and 9). </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495305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Advancing DBER requires a robust infrastructure for research that includes adequate and sustained funding for research and training, venues for peer-reviewed publication, recognition and support within professional societies, and professional conferences. </a:t>
            </a:r>
          </a:p>
          <a:p>
            <a:r>
              <a:rPr lang="en-US" dirty="0" smtClean="0"/>
              <a:t>The recommendation is designed to encourage various stakeholders to build that infrastructure.</a:t>
            </a:r>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24947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5CC27-4FFB-45B5-AF34-1B149BBCC873}" type="slidenum">
              <a:rPr lang="en-US">
                <a:solidFill>
                  <a:prstClr val="black"/>
                </a:solidFill>
              </a:rPr>
              <a:pPr/>
              <a:t>4</a:t>
            </a:fld>
            <a:endParaRPr lang="en-US">
              <a:solidFill>
                <a:prstClr val="black"/>
              </a:solidFill>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each bullet, give examples of important questions or studies that DBER can answer. </a:t>
            </a:r>
          </a:p>
          <a:p>
            <a:r>
              <a:rPr lang="en-US" baseline="0" dirty="0" smtClean="0"/>
              <a:t>Different groups –important as the demographics of the US shifts and very little DBER exists on them. In addition to race, ethnicity, and gender, age should also be considered.</a:t>
            </a:r>
          </a:p>
          <a:p>
            <a:endParaRPr lang="en-US" baseline="0" dirty="0" smtClean="0"/>
          </a:p>
          <a:p>
            <a:r>
              <a:rPr lang="en-US" baseline="0" dirty="0" smtClean="0"/>
              <a:t>Longitudinal studies – conceptual change takes a long long time, need to see if effects are lasting</a:t>
            </a:r>
          </a:p>
          <a:p>
            <a:endParaRPr lang="en-US" baseline="0" dirty="0" smtClean="0"/>
          </a:p>
          <a:p>
            <a:r>
              <a:rPr lang="en-US" baseline="0" dirty="0" smtClean="0"/>
              <a:t>Basic DBER – what are the sources of robust misconceptions? Folk science, instructionally induced</a:t>
            </a:r>
          </a:p>
          <a:p>
            <a:endParaRPr lang="en-US" baseline="0" dirty="0" smtClean="0"/>
          </a:p>
          <a:p>
            <a:r>
              <a:rPr lang="en-US" baseline="0" dirty="0" smtClean="0"/>
              <a:t>Interdisciplinary – e.g. energy in bio </a:t>
            </a:r>
            <a:r>
              <a:rPr lang="en-US" baseline="0" dirty="0" err="1" smtClean="0"/>
              <a:t>chem</a:t>
            </a:r>
            <a:r>
              <a:rPr lang="en-US" baseline="0" dirty="0" smtClean="0"/>
              <a:t> physics</a:t>
            </a:r>
          </a:p>
          <a:p>
            <a:endParaRPr lang="en-US" baseline="0" dirty="0" smtClean="0"/>
          </a:p>
          <a:p>
            <a:r>
              <a:rPr lang="en-US" baseline="0" dirty="0" smtClean="0"/>
              <a:t>Translational role of DBER</a:t>
            </a:r>
          </a:p>
          <a:p>
            <a:r>
              <a:rPr lang="en-US" baseline="0" dirty="0" smtClean="0"/>
              <a:t>Additional details for the last bullet (from chapter 9):</a:t>
            </a:r>
          </a:p>
          <a:p>
            <a:r>
              <a:rPr lang="en-US" baseline="0" dirty="0" smtClean="0"/>
              <a:t>Conclusion 11: Determining the extent to which DBER findings have been translated into instructional practice requires more nuanced, multi-faceted investigations than are currently available. </a:t>
            </a:r>
          </a:p>
          <a:p>
            <a:r>
              <a:rPr lang="en-US" dirty="0" smtClean="0"/>
              <a:t>Future research and development of change initiatives in DBER should: </a:t>
            </a:r>
          </a:p>
          <a:p>
            <a:r>
              <a:rPr lang="en-US" dirty="0" smtClean="0"/>
              <a:t>o	Include systematic national surveys or studies of science and engineering teaching practice in each of the disciplines. </a:t>
            </a:r>
          </a:p>
          <a:p>
            <a:r>
              <a:rPr lang="en-US" dirty="0" smtClean="0"/>
              <a:t>o	Build on DBER and also on the related fields of faculty development (including the Scholarship of Teaching and Learning), higher education studies, and organizational change. </a:t>
            </a:r>
          </a:p>
          <a:p>
            <a:r>
              <a:rPr lang="en-US" dirty="0" smtClean="0"/>
              <a:t>o	Develop and test a range of initiatives aligned with different theories of change. </a:t>
            </a:r>
          </a:p>
          <a:p>
            <a:r>
              <a:rPr lang="en-US" dirty="0" smtClean="0"/>
              <a:t>o	Provide empirical data to support claims of success. </a:t>
            </a:r>
          </a:p>
          <a:p>
            <a:r>
              <a:rPr lang="en-US" dirty="0" smtClean="0"/>
              <a:t>o	Address a strategic gap in the research by studying new recognition and reward systems designed to encourage research-based improvements in teaching. </a:t>
            </a:r>
          </a:p>
          <a:p>
            <a:endParaRPr lang="en-US" dirty="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1DB5B5C-E8E3-4360-B957-8598129EC08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903962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0254C8-F6BE-4CEB-B2AD-C164BE3DCC0D}"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5CC27-4FFB-45B5-AF34-1B149BBCC873}" type="slidenum">
              <a:rPr lang="en-US">
                <a:solidFill>
                  <a:prstClr val="black"/>
                </a:solidFill>
              </a:rPr>
              <a:pPr/>
              <a:t>54</a:t>
            </a:fld>
            <a:endParaRPr lang="en-US">
              <a:solidFill>
                <a:prstClr val="black"/>
              </a:solidFill>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B301D-5786-465B-BB6D-224533A8E10A}"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9CD260-85CC-4515-ABFF-9B961ABA79F0}" type="slidenum">
              <a:rPr lang="en-US">
                <a:solidFill>
                  <a:prstClr val="black"/>
                </a:solidFill>
              </a:rPr>
              <a:pPr eaLnBrk="1" hangingPunct="1"/>
              <a:t>5</a:t>
            </a:fld>
            <a:endParaRPr lang="en-US">
              <a:solidFill>
                <a:prstClr val="black"/>
              </a:solidFill>
            </a:endParaRPr>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63F7CB-8A96-4BF7-A137-9A58AE19C6D4}" type="slidenum">
              <a:rPr lang="en-US">
                <a:solidFill>
                  <a:prstClr val="black"/>
                </a:solidFill>
                <a:ea typeface="ＭＳ Ｐゴシック" pitchFamily="34" charset="-128"/>
              </a:rPr>
              <a:pPr eaLnBrk="1" hangingPunct="1"/>
              <a:t>6</a:t>
            </a:fld>
            <a:endParaRPr lang="en-US">
              <a:solidFill>
                <a:prstClr val="black"/>
              </a:solidFill>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Leah - 30 seconds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Jack - 30 seconds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802617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7620413"/>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532812"/>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519102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832473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79438"/>
          </a:xfrm>
        </p:spPr>
        <p:txBody>
          <a:bodyPr/>
          <a:lstStyle>
            <a:lvl1pPr>
              <a:defRPr>
                <a:solidFill>
                  <a:srgbClr val="006666"/>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7AD6D32E-4DA4-4E61-AE6C-A9F721C37BA0}" type="datetimeFigureOut">
              <a:rPr lang="en-US" smtClean="0"/>
              <a:pPr>
                <a:defRPr/>
              </a:pPr>
              <a:t>10/14/2012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pic>
        <p:nvPicPr>
          <p:cNvPr id="5" name="Content Placeholder 7" descr="color_bars_junior_CROPPED.jpg"/>
          <p:cNvPicPr>
            <a:picLocks noChangeAspect="1"/>
          </p:cNvPicPr>
          <p:nvPr userDrawn="1"/>
        </p:nvPicPr>
        <p:blipFill>
          <a:blip r:embed="rId2" cstate="print"/>
          <a:srcRect r="61090" b="51052"/>
          <a:stretch>
            <a:fillRect/>
          </a:stretch>
        </p:blipFill>
        <p:spPr>
          <a:xfrm flipV="1">
            <a:off x="0" y="0"/>
            <a:ext cx="3276600" cy="93564"/>
          </a:xfrm>
          <a:prstGeom prst="rect">
            <a:avLst/>
          </a:prstGeom>
        </p:spPr>
      </p:pic>
      <p:pic>
        <p:nvPicPr>
          <p:cNvPr id="7" name="Picture 6" descr="PE_ENE logo.jpg"/>
          <p:cNvPicPr>
            <a:picLocks noChangeAspect="1"/>
          </p:cNvPicPr>
          <p:nvPr userDrawn="1"/>
        </p:nvPicPr>
        <p:blipFill>
          <a:blip r:embed="rId3" cstate="print"/>
          <a:stretch>
            <a:fillRect/>
          </a:stretch>
        </p:blipFill>
        <p:spPr>
          <a:xfrm>
            <a:off x="152400" y="5867400"/>
            <a:ext cx="1371600"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575900-9571-4710-A3D1-8D36C33C63C2}"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E2E4F8-1562-46CD-8D37-030001F9CD76}"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747A12-F7C1-4DF2-96B2-3472D7B09DC7}"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A4FCCA-439F-4534-B641-FF7BED110ED9}"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A4A939-66B5-4412-8568-6EA581049B42}"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7E4116-3DA0-4B24-94F7-933901D26C11}"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36B823C-515A-42B9-9952-DCC5E2DDF30E}"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236A2F-1A7D-4C9D-9C8A-EAB9D48B6C63}"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40B87-E800-483D-B9CD-63709C504E92}"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6FFB2-12AD-4497-819E-A974DDFC7594}"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0B8CA-21F5-496D-B992-D92436F30101}"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C35642-8755-BE40-8366-B5809E9423B8}" type="datetimeFigureOut">
              <a:rPr lang="en-US">
                <a:solidFill>
                  <a:prstClr val="black">
                    <a:tint val="75000"/>
                  </a:prstClr>
                </a:solidFill>
              </a:rPr>
              <a:pPr>
                <a:defRPr/>
              </a:pPr>
              <a:t>10/14/2012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0856E4-F190-F14C-872D-A2E9891E2F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50375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7FE8FF-9CC1-7448-9EF0-812664358C7E}" type="datetimeFigureOut">
              <a:rPr lang="en-US">
                <a:solidFill>
                  <a:prstClr val="black">
                    <a:tint val="75000"/>
                  </a:prstClr>
                </a:solidFill>
              </a:rPr>
              <a:pPr>
                <a:defRPr/>
              </a:pPr>
              <a:t>10/14/2012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AF7088-2866-864A-BFA3-756474A6EE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11402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1CBAA4-6451-A945-BBE3-0119A2CA506B}" type="datetimeFigureOut">
              <a:rPr lang="en-US">
                <a:solidFill>
                  <a:prstClr val="black">
                    <a:tint val="75000"/>
                  </a:prstClr>
                </a:solidFill>
              </a:rPr>
              <a:pPr>
                <a:defRPr/>
              </a:pPr>
              <a:t>10/14/2012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048BC1-032C-5F4B-B3D0-88DD7ACA3D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59242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F466A9-77A9-A346-B36D-7F0E89EC76D6}" type="datetimeFigureOut">
              <a:rPr lang="en-US">
                <a:solidFill>
                  <a:prstClr val="black">
                    <a:tint val="75000"/>
                  </a:prstClr>
                </a:solidFill>
              </a:rPr>
              <a:pPr>
                <a:defRPr/>
              </a:pPr>
              <a:t>10/14/2012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BBFF39-03A5-F548-AD26-772CC841B9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03976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15AE13-0131-5B43-9E4F-F5D12135E86B}" type="datetimeFigureOut">
              <a:rPr lang="en-US">
                <a:solidFill>
                  <a:prstClr val="black">
                    <a:tint val="75000"/>
                  </a:prstClr>
                </a:solidFill>
              </a:rPr>
              <a:pPr>
                <a:defRPr/>
              </a:pPr>
              <a:t>10/14/2012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439DCE3-D025-E74E-88D1-88D20F15B9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56991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90B4BD-321A-3644-9B94-F13F6BD0110C}" type="datetimeFigureOut">
              <a:rPr lang="en-US">
                <a:solidFill>
                  <a:prstClr val="black">
                    <a:tint val="75000"/>
                  </a:prstClr>
                </a:solidFill>
              </a:rPr>
              <a:pPr>
                <a:defRPr/>
              </a:pPr>
              <a:t>10/14/2012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66ACC56-8205-024E-9FC6-551F61F965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57832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450B7B-35EE-1247-8D16-90C0E4ABD050}" type="datetimeFigureOut">
              <a:rPr lang="en-US">
                <a:solidFill>
                  <a:prstClr val="black">
                    <a:tint val="75000"/>
                  </a:prstClr>
                </a:solidFill>
              </a:rPr>
              <a:pPr>
                <a:defRPr/>
              </a:pPr>
              <a:t>10/14/2012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28AA341-4A61-384C-A267-379ED90A8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3778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E985F3-816D-8542-81D3-2AC6F7039069}" type="datetimeFigureOut">
              <a:rPr lang="en-US">
                <a:solidFill>
                  <a:prstClr val="black">
                    <a:tint val="75000"/>
                  </a:prstClr>
                </a:solidFill>
              </a:rPr>
              <a:pPr>
                <a:defRPr/>
              </a:pPr>
              <a:t>10/14/2012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794D31-20E4-C242-9C10-43D4220288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03282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31207D-34A4-1E4F-9749-4300C8B929D8}" type="datetimeFigureOut">
              <a:rPr lang="en-US">
                <a:solidFill>
                  <a:prstClr val="black">
                    <a:tint val="75000"/>
                  </a:prstClr>
                </a:solidFill>
              </a:rPr>
              <a:pPr>
                <a:defRPr/>
              </a:pPr>
              <a:t>10/14/2012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E88BC-7FFD-304C-B824-2B5F570551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20091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B1BDB-1B67-A84B-8391-76A35018AF66}" type="datetimeFigureOut">
              <a:rPr lang="en-US">
                <a:solidFill>
                  <a:prstClr val="black">
                    <a:tint val="75000"/>
                  </a:prstClr>
                </a:solidFill>
              </a:rPr>
              <a:pPr>
                <a:defRPr/>
              </a:pPr>
              <a:t>10/14/2012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8E873A-A7A5-9E48-B8BF-76D960EE36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053359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AF50C0-DA09-F040-9494-494720B5AB08}" type="datetimeFigureOut">
              <a:rPr lang="en-US">
                <a:solidFill>
                  <a:prstClr val="black">
                    <a:tint val="75000"/>
                  </a:prstClr>
                </a:solidFill>
              </a:rPr>
              <a:pPr>
                <a:defRPr/>
              </a:pPr>
              <a:t>10/14/2012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205664-3587-B844-978E-580B4D37D4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03153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A172653-C0C7-48B5-AD2C-9D45CB0BEF76}" type="datetime1">
              <a:rPr lang="en-US"/>
              <a:pPr/>
              <a:t>10/14/2012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90131EF-1CE0-473D-81BA-82F47699B46A}"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C01D83-2FDD-4774-A743-F58F65D81544}" type="datetime1">
              <a:rPr lang="en-US"/>
              <a:pPr/>
              <a:t>10/14/2012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B1058EEA-550D-4983-B1DE-F0FD2D4C8874}"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4EA709-B7B5-4FAC-A283-252AB69AEC50}" type="datetime1">
              <a:rPr lang="en-US"/>
              <a:pPr/>
              <a:t>10/14/2012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FF5B5B1-C52C-4199-882B-224F703E27BA}"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69D3376-A89C-49A4-9105-59C602742197}" type="datetime1">
              <a:rPr lang="en-US"/>
              <a:pPr/>
              <a:t>10/14/2012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333CD429-D8EA-4DAC-8513-C4154A16304F}"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8762224-33BB-418B-B9C0-6909E4B90C1D}" type="datetime1">
              <a:rPr lang="en-US"/>
              <a:pPr/>
              <a:t>10/14/2012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fld id="{5F22C25F-6AA3-4789-816D-F3E84C195306}"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C93194-61B3-4400-81BD-80765D3774FC}" type="datetime1">
              <a:rPr lang="en-US"/>
              <a:pPr/>
              <a:t>10/14/2012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fld id="{0CC9C674-5EC4-4B64-B001-AF1D32890806}"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BA5F11-DD8B-4C6F-B2FA-2D388AF570BE}" type="datetime1">
              <a:rPr lang="en-US"/>
              <a:pPr/>
              <a:t>10/14/2012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fld id="{B24BD132-5B25-41A5-8AB1-55A027C214A0}"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E0F95C-F3D5-4800-BB95-7A47F3DFF9B2}" type="datetime1">
              <a:rPr lang="en-US"/>
              <a:pPr/>
              <a:t>10/14/2012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6A4716FA-A5C8-4CC8-A402-B05E0488BC7F}"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63E5BD-4435-4414-9082-7EB9BAB838BE}" type="datetime1">
              <a:rPr lang="en-US"/>
              <a:pPr/>
              <a:t>10/14/2012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EA5C8457-3E8E-4320-940A-F06A4F0631F4}"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295098-25CD-4231-A817-E1E8B4ED8956}" type="datetime1">
              <a:rPr lang="en-US"/>
              <a:pPr/>
              <a:t>10/14/2012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2D54039-D35F-49E3-8076-D30DC3FC91CE}"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CAFA8A-B0E1-466A-A4F3-7501F6E04842}" type="datetime1">
              <a:rPr lang="en-US"/>
              <a:pPr/>
              <a:t>10/14/2012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C80D9388-9CBB-4341-AEC7-4C9630C92C1A}"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solidFill>
            <a:schemeClr val="bg1"/>
          </a:solidFill>
          <a:ln>
            <a:solidFill>
              <a:srgbClr val="043750"/>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solidFill>
            <a:schemeClr val="bg1"/>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a:noFill/>
          </a:ln>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en-US" sz="2800" smtClean="0">
              <a:solidFill>
                <a:prstClr val="white"/>
              </a:solidFill>
              <a:latin typeface="Berlin Sans FB Demi" pitchFamily="34" charset="0"/>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pic>
        <p:nvPicPr>
          <p:cNvPr id="4" name="Picture 24" descr="R:\My Documents\Meetings, Conferences, Papers\Logos &amp; Pix\ASEE\Large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64293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5" name="Title 1"/>
          <p:cNvSpPr txBox="1">
            <a:spLocks/>
          </p:cNvSpPr>
          <p:nvPr userDrawn="1"/>
        </p:nvSpPr>
        <p:spPr>
          <a:xfrm>
            <a:off x="981075" y="6477000"/>
            <a:ext cx="3090863" cy="304800"/>
          </a:xfrm>
          <a:prstGeom prst="rect">
            <a:avLst/>
          </a:prstGeom>
        </p:spPr>
        <p:txBody>
          <a:bodyPr/>
          <a:lstStyle>
            <a:lvl1pPr>
              <a:defRPr sz="1600"/>
            </a:lvl1pPr>
          </a:lstStyle>
          <a:p>
            <a:pPr>
              <a:defRPr/>
            </a:pPr>
            <a:endParaRPr lang="en-US" dirty="0" smtClean="0">
              <a:solidFill>
                <a:prstClr val="black"/>
              </a:solidFill>
              <a:latin typeface="Berlin Sans FB" pitchFamily="34" charset="0"/>
              <a:ea typeface="ＭＳ Ｐゴシック" pitchFamily="1" charset="-128"/>
              <a:cs typeface="ＭＳ Ｐゴシック" pitchFamily="-123" charset="-128"/>
            </a:endParaRPr>
          </a:p>
        </p:txBody>
      </p:sp>
      <p:sp>
        <p:nvSpPr>
          <p:cNvPr id="6" name="Title 1"/>
          <p:cNvSpPr txBox="1">
            <a:spLocks/>
          </p:cNvSpPr>
          <p:nvPr userDrawn="1"/>
        </p:nvSpPr>
        <p:spPr>
          <a:xfrm>
            <a:off x="1000125" y="6429375"/>
            <a:ext cx="8143875" cy="304800"/>
          </a:xfrm>
          <a:prstGeom prst="rect">
            <a:avLst/>
          </a:prstGeom>
          <a:solidFill>
            <a:srgbClr val="C4CDB3"/>
          </a:solidFill>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200" dirty="0" smtClean="0">
                <a:solidFill>
                  <a:prstClr val="black"/>
                </a:solidFill>
                <a:latin typeface="Berlin Sans FB" charset="0"/>
              </a:rPr>
              <a:t>ASEE EDI – Faculty Development</a:t>
            </a:r>
          </a:p>
        </p:txBody>
      </p:sp>
      <p:sp>
        <p:nvSpPr>
          <p:cNvPr id="7" name="Title 1"/>
          <p:cNvSpPr txBox="1">
            <a:spLocks/>
          </p:cNvSpPr>
          <p:nvPr userDrawn="1"/>
        </p:nvSpPr>
        <p:spPr>
          <a:xfrm>
            <a:off x="0" y="6429375"/>
            <a:ext cx="571500" cy="304800"/>
          </a:xfrm>
          <a:prstGeom prst="rect">
            <a:avLst/>
          </a:prstGeom>
          <a:solidFill>
            <a:srgbClr val="C4CDB3"/>
          </a:solidFill>
        </p:spPr>
        <p:txBody>
          <a:bodyPr/>
          <a:lstStyle>
            <a:lvl1pPr>
              <a:defRPr sz="1600"/>
            </a:lvl1pPr>
          </a:lstStyle>
          <a:p>
            <a:pPr algn="r">
              <a:defRPr/>
            </a:pPr>
            <a:r>
              <a:rPr lang="en-US" sz="1200" dirty="0" smtClean="0">
                <a:solidFill>
                  <a:prstClr val="black"/>
                </a:solidFill>
                <a:latin typeface="Berlin Sans FB" pitchFamily="34" charset="0"/>
                <a:ea typeface="ＭＳ Ｐゴシック" pitchFamily="1" charset="-128"/>
                <a:cs typeface="ＭＳ Ｐゴシック" pitchFamily="-123" charset="-128"/>
              </a:rPr>
              <a:t>2012</a:t>
            </a:r>
          </a:p>
        </p:txBody>
      </p:sp>
      <p:sp>
        <p:nvSpPr>
          <p:cNvPr id="8" name="Rectangle 11"/>
          <p:cNvSpPr>
            <a:spLocks noChangeArrowheads="1"/>
          </p:cNvSpPr>
          <p:nvPr userDrawn="1"/>
        </p:nvSpPr>
        <p:spPr bwMode="auto">
          <a:xfrm>
            <a:off x="0" y="0"/>
            <a:ext cx="914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16660579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a:noFill/>
          </a:ln>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en-US" sz="2800" smtClean="0">
              <a:solidFill>
                <a:prstClr val="white"/>
              </a:solidFill>
              <a:latin typeface="Berlin Sans FB Demi" pitchFamily="34" charset="0"/>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pic>
        <p:nvPicPr>
          <p:cNvPr id="4" name="Picture 24" descr="R:\My Documents\Meetings, Conferences, Papers\Logos &amp; Pix\ASEE\Large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64293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5" name="Title 1"/>
          <p:cNvSpPr txBox="1">
            <a:spLocks/>
          </p:cNvSpPr>
          <p:nvPr userDrawn="1"/>
        </p:nvSpPr>
        <p:spPr>
          <a:xfrm>
            <a:off x="981075" y="6477000"/>
            <a:ext cx="3090863" cy="304800"/>
          </a:xfrm>
          <a:prstGeom prst="rect">
            <a:avLst/>
          </a:prstGeom>
        </p:spPr>
        <p:txBody>
          <a:bodyPr/>
          <a:lstStyle>
            <a:lvl1pPr>
              <a:defRPr sz="1600"/>
            </a:lvl1pPr>
          </a:lstStyle>
          <a:p>
            <a:pPr>
              <a:defRPr/>
            </a:pPr>
            <a:endParaRPr lang="en-US" dirty="0" smtClean="0">
              <a:solidFill>
                <a:prstClr val="black"/>
              </a:solidFill>
              <a:latin typeface="Berlin Sans FB" pitchFamily="34" charset="0"/>
              <a:ea typeface="ＭＳ Ｐゴシック" pitchFamily="1" charset="-128"/>
              <a:cs typeface="ＭＳ Ｐゴシック" pitchFamily="-123" charset="-128"/>
            </a:endParaRPr>
          </a:p>
        </p:txBody>
      </p:sp>
      <p:sp>
        <p:nvSpPr>
          <p:cNvPr id="6" name="Title 1"/>
          <p:cNvSpPr txBox="1">
            <a:spLocks/>
          </p:cNvSpPr>
          <p:nvPr userDrawn="1"/>
        </p:nvSpPr>
        <p:spPr>
          <a:xfrm>
            <a:off x="1000125" y="6429375"/>
            <a:ext cx="8143875" cy="304800"/>
          </a:xfrm>
          <a:prstGeom prst="rect">
            <a:avLst/>
          </a:prstGeom>
          <a:solidFill>
            <a:srgbClr val="C4CDB3"/>
          </a:solidFill>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200" dirty="0" smtClean="0">
                <a:solidFill>
                  <a:prstClr val="black"/>
                </a:solidFill>
                <a:latin typeface="Berlin Sans FB" charset="0"/>
              </a:rPr>
              <a:t>ASEE EDI – Faculty Development</a:t>
            </a:r>
          </a:p>
        </p:txBody>
      </p:sp>
      <p:sp>
        <p:nvSpPr>
          <p:cNvPr id="7" name="Title 1"/>
          <p:cNvSpPr txBox="1">
            <a:spLocks/>
          </p:cNvSpPr>
          <p:nvPr userDrawn="1"/>
        </p:nvSpPr>
        <p:spPr>
          <a:xfrm>
            <a:off x="0" y="6429375"/>
            <a:ext cx="571500" cy="304800"/>
          </a:xfrm>
          <a:prstGeom prst="rect">
            <a:avLst/>
          </a:prstGeom>
          <a:solidFill>
            <a:srgbClr val="C4CDB3"/>
          </a:solidFill>
        </p:spPr>
        <p:txBody>
          <a:bodyPr/>
          <a:lstStyle>
            <a:lvl1pPr>
              <a:defRPr sz="1600"/>
            </a:lvl1pPr>
          </a:lstStyle>
          <a:p>
            <a:pPr algn="r">
              <a:defRPr/>
            </a:pPr>
            <a:r>
              <a:rPr lang="en-US" sz="1200" dirty="0" smtClean="0">
                <a:solidFill>
                  <a:prstClr val="black"/>
                </a:solidFill>
                <a:latin typeface="Berlin Sans FB" pitchFamily="34" charset="0"/>
                <a:ea typeface="ＭＳ Ｐゴシック" pitchFamily="1" charset="-128"/>
                <a:cs typeface="ＭＳ Ｐゴシック" pitchFamily="-123" charset="-128"/>
              </a:rPr>
              <a:t>2012</a:t>
            </a:r>
          </a:p>
        </p:txBody>
      </p:sp>
      <p:sp>
        <p:nvSpPr>
          <p:cNvPr id="8" name="Rectangle 11"/>
          <p:cNvSpPr>
            <a:spLocks noChangeArrowheads="1"/>
          </p:cNvSpPr>
          <p:nvPr userDrawn="1"/>
        </p:nvSpPr>
        <p:spPr bwMode="auto">
          <a:xfrm>
            <a:off x="0" y="0"/>
            <a:ext cx="914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16660579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w="9525">
            <a:noFill/>
            <a:miter lim="800000"/>
            <a:headEnd/>
            <a:tailEnd/>
          </a:ln>
        </p:spPr>
        <p:txBody>
          <a:bodyPr anchor="ctr"/>
          <a:lstStyle/>
          <a:p>
            <a:pPr algn="ctr" eaLnBrk="0" hangingPunct="0">
              <a:defRPr/>
            </a:pPr>
            <a:endParaRPr lang="en-US" sz="2800" dirty="0">
              <a:solidFill>
                <a:prstClr val="white"/>
              </a:solidFill>
              <a:latin typeface="Berlin Sans FB Demi" pitchFamily="34" charset="0"/>
              <a:ea typeface="ＭＳ Ｐゴシック" pitchFamily="1" charset="-128"/>
              <a:cs typeface="ＭＳ Ｐゴシック" pitchFamily="-123" charset="-128"/>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pic>
        <p:nvPicPr>
          <p:cNvPr id="4" name="Picture 24" descr="R:\My Documents\Meetings, Conferences, Papers\Logos &amp; Pix\ASEE\Large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64293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5" name="Title 1"/>
          <p:cNvSpPr txBox="1">
            <a:spLocks/>
          </p:cNvSpPr>
          <p:nvPr userDrawn="1"/>
        </p:nvSpPr>
        <p:spPr>
          <a:xfrm>
            <a:off x="981075" y="6477000"/>
            <a:ext cx="3090863" cy="304800"/>
          </a:xfrm>
          <a:prstGeom prst="rect">
            <a:avLst/>
          </a:prstGeom>
        </p:spPr>
        <p:txBody>
          <a:bodyPr/>
          <a:lstStyle>
            <a:lvl1pPr>
              <a:defRPr sz="1600"/>
            </a:lvl1pPr>
          </a:lstStyle>
          <a:p>
            <a:pPr>
              <a:defRPr/>
            </a:pPr>
            <a:endParaRPr lang="en-US" dirty="0" smtClean="0">
              <a:solidFill>
                <a:prstClr val="black"/>
              </a:solidFill>
              <a:latin typeface="Berlin Sans FB" pitchFamily="34" charset="0"/>
              <a:ea typeface="ＭＳ Ｐゴシック" pitchFamily="1" charset="-128"/>
              <a:cs typeface="ＭＳ Ｐゴシック" pitchFamily="-123" charset="-128"/>
            </a:endParaRPr>
          </a:p>
        </p:txBody>
      </p:sp>
      <p:sp>
        <p:nvSpPr>
          <p:cNvPr id="6" name="Title 1"/>
          <p:cNvSpPr txBox="1">
            <a:spLocks/>
          </p:cNvSpPr>
          <p:nvPr userDrawn="1"/>
        </p:nvSpPr>
        <p:spPr>
          <a:xfrm>
            <a:off x="1000125" y="6429375"/>
            <a:ext cx="8143875" cy="304800"/>
          </a:xfrm>
          <a:prstGeom prst="rect">
            <a:avLst/>
          </a:prstGeom>
          <a:solidFill>
            <a:srgbClr val="C4CDB3"/>
          </a:solidFill>
        </p:spPr>
        <p:txBody>
          <a:bodyPr/>
          <a:lstStyle/>
          <a:p>
            <a:pPr>
              <a:defRPr/>
            </a:pPr>
            <a:r>
              <a:rPr lang="en-US" sz="1200">
                <a:solidFill>
                  <a:prstClr val="black"/>
                </a:solidFill>
                <a:latin typeface="Berlin Sans FB" pitchFamily="34" charset="0"/>
                <a:cs typeface="ＭＳ Ｐゴシック" charset="-128"/>
              </a:rPr>
              <a:t>Creating a Climate for Scholarly and Systematic Innovation in Engineering Education</a:t>
            </a:r>
          </a:p>
        </p:txBody>
      </p:sp>
      <p:sp>
        <p:nvSpPr>
          <p:cNvPr id="7" name="Title 1"/>
          <p:cNvSpPr txBox="1">
            <a:spLocks/>
          </p:cNvSpPr>
          <p:nvPr userDrawn="1"/>
        </p:nvSpPr>
        <p:spPr>
          <a:xfrm>
            <a:off x="0" y="6429375"/>
            <a:ext cx="571500" cy="304800"/>
          </a:xfrm>
          <a:prstGeom prst="rect">
            <a:avLst/>
          </a:prstGeom>
          <a:solidFill>
            <a:srgbClr val="C4CDB3"/>
          </a:solidFill>
        </p:spPr>
        <p:txBody>
          <a:bodyPr/>
          <a:lstStyle>
            <a:lvl1pPr>
              <a:defRPr sz="1600"/>
            </a:lvl1pPr>
          </a:lstStyle>
          <a:p>
            <a:pPr algn="r">
              <a:defRPr/>
            </a:pPr>
            <a:r>
              <a:rPr lang="en-US" sz="1200" dirty="0" smtClean="0">
                <a:solidFill>
                  <a:prstClr val="black"/>
                </a:solidFill>
                <a:latin typeface="Berlin Sans FB" pitchFamily="34" charset="0"/>
                <a:ea typeface="ＭＳ Ｐゴシック" pitchFamily="1" charset="-128"/>
                <a:cs typeface="ＭＳ Ｐゴシック" pitchFamily="-123" charset="-128"/>
              </a:rPr>
              <a:t>2009</a:t>
            </a:r>
          </a:p>
        </p:txBody>
      </p:sp>
      <p:sp>
        <p:nvSpPr>
          <p:cNvPr id="8" name="Rectangle 7"/>
          <p:cNvSpPr>
            <a:spLocks noChangeArrowheads="1"/>
          </p:cNvSpPr>
          <p:nvPr userDrawn="1"/>
        </p:nvSpPr>
        <p:spPr bwMode="auto">
          <a:xfrm>
            <a:off x="0" y="0"/>
            <a:ext cx="9144000" cy="6858000"/>
          </a:xfrm>
          <a:prstGeom prst="rect">
            <a:avLst/>
          </a:prstGeom>
          <a:noFill/>
          <a:ln w="28575">
            <a:solidFill>
              <a:schemeClr val="tx1"/>
            </a:solidFill>
            <a:miter lim="800000"/>
            <a:headEnd/>
            <a:tailEnd/>
          </a:ln>
        </p:spPr>
        <p:txBody>
          <a:bodyPr wrap="none" anchor="ctr"/>
          <a:lstStyle/>
          <a:p>
            <a:pPr>
              <a:defRPr/>
            </a:pPr>
            <a:endParaRPr lang="en-US">
              <a:solidFill>
                <a:prstClr val="black"/>
              </a:solidFill>
              <a:ea typeface="ＭＳ Ｐゴシック" pitchFamily="1" charset="-128"/>
            </a:endParaRPr>
          </a:p>
        </p:txBody>
      </p:sp>
    </p:spTree>
    <p:extLst>
      <p:ext uri="{BB962C8B-B14F-4D97-AF65-F5344CB8AC3E}">
        <p14:creationId xmlns:p14="http://schemas.microsoft.com/office/powerpoint/2010/main" val="12405283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w="9525">
            <a:noFill/>
            <a:miter lim="800000"/>
            <a:headEnd/>
            <a:tailEnd/>
          </a:ln>
        </p:spPr>
        <p:txBody>
          <a:bodyPr anchor="ctr"/>
          <a:lstStyle/>
          <a:p>
            <a:pPr algn="ctr" eaLnBrk="0" hangingPunct="0">
              <a:defRPr/>
            </a:pPr>
            <a:endParaRPr lang="en-US" sz="2800" dirty="0">
              <a:solidFill>
                <a:prstClr val="white"/>
              </a:solidFill>
              <a:latin typeface="Berlin Sans FB Demi" pitchFamily="34" charset="0"/>
              <a:ea typeface="ＭＳ Ｐゴシック" pitchFamily="1" charset="-128"/>
              <a:cs typeface="ＭＳ Ｐゴシック" pitchFamily="-123" charset="-128"/>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pic>
        <p:nvPicPr>
          <p:cNvPr id="4" name="Picture 24" descr="R:\My Documents\Meetings, Conferences, Papers\Logos &amp; Pix\ASEE\Large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64293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5" name="Title 1"/>
          <p:cNvSpPr txBox="1">
            <a:spLocks/>
          </p:cNvSpPr>
          <p:nvPr userDrawn="1"/>
        </p:nvSpPr>
        <p:spPr>
          <a:xfrm>
            <a:off x="981075" y="6477000"/>
            <a:ext cx="3090863" cy="304800"/>
          </a:xfrm>
          <a:prstGeom prst="rect">
            <a:avLst/>
          </a:prstGeom>
        </p:spPr>
        <p:txBody>
          <a:bodyPr/>
          <a:lstStyle>
            <a:lvl1pPr>
              <a:defRPr sz="1600"/>
            </a:lvl1pPr>
          </a:lstStyle>
          <a:p>
            <a:pPr>
              <a:defRPr/>
            </a:pPr>
            <a:endParaRPr lang="en-US" dirty="0" smtClean="0">
              <a:solidFill>
                <a:prstClr val="black"/>
              </a:solidFill>
              <a:latin typeface="Berlin Sans FB" pitchFamily="34" charset="0"/>
              <a:ea typeface="ＭＳ Ｐゴシック" pitchFamily="1" charset="-128"/>
              <a:cs typeface="ＭＳ Ｐゴシック" pitchFamily="-123" charset="-128"/>
            </a:endParaRPr>
          </a:p>
        </p:txBody>
      </p:sp>
      <p:sp>
        <p:nvSpPr>
          <p:cNvPr id="6" name="Title 1"/>
          <p:cNvSpPr txBox="1">
            <a:spLocks/>
          </p:cNvSpPr>
          <p:nvPr userDrawn="1"/>
        </p:nvSpPr>
        <p:spPr>
          <a:xfrm>
            <a:off x="1000125" y="6429375"/>
            <a:ext cx="8143875" cy="304800"/>
          </a:xfrm>
          <a:prstGeom prst="rect">
            <a:avLst/>
          </a:prstGeom>
          <a:solidFill>
            <a:srgbClr val="C4CDB3"/>
          </a:solidFill>
        </p:spPr>
        <p:txBody>
          <a:bodyPr/>
          <a:lstStyle/>
          <a:p>
            <a:pPr>
              <a:defRPr/>
            </a:pPr>
            <a:r>
              <a:rPr lang="en-US" sz="1200">
                <a:solidFill>
                  <a:prstClr val="black"/>
                </a:solidFill>
                <a:latin typeface="Berlin Sans FB" pitchFamily="34" charset="0"/>
                <a:cs typeface="ＭＳ Ｐゴシック" charset="-128"/>
              </a:rPr>
              <a:t>Creating a Climate for Scholarly and Systematic Innovation in Engineering Education</a:t>
            </a:r>
          </a:p>
        </p:txBody>
      </p:sp>
      <p:sp>
        <p:nvSpPr>
          <p:cNvPr id="7" name="Title 1"/>
          <p:cNvSpPr txBox="1">
            <a:spLocks/>
          </p:cNvSpPr>
          <p:nvPr userDrawn="1"/>
        </p:nvSpPr>
        <p:spPr>
          <a:xfrm>
            <a:off x="0" y="6429375"/>
            <a:ext cx="571500" cy="304800"/>
          </a:xfrm>
          <a:prstGeom prst="rect">
            <a:avLst/>
          </a:prstGeom>
          <a:solidFill>
            <a:srgbClr val="C4CDB3"/>
          </a:solidFill>
        </p:spPr>
        <p:txBody>
          <a:bodyPr/>
          <a:lstStyle>
            <a:lvl1pPr>
              <a:defRPr sz="1600"/>
            </a:lvl1pPr>
          </a:lstStyle>
          <a:p>
            <a:pPr algn="r">
              <a:defRPr/>
            </a:pPr>
            <a:r>
              <a:rPr lang="en-US" sz="1200" dirty="0" smtClean="0">
                <a:solidFill>
                  <a:prstClr val="black"/>
                </a:solidFill>
                <a:latin typeface="Berlin Sans FB" pitchFamily="34" charset="0"/>
                <a:ea typeface="ＭＳ Ｐゴシック" pitchFamily="1" charset="-128"/>
                <a:cs typeface="ＭＳ Ｐゴシック" pitchFamily="-123" charset="-128"/>
              </a:rPr>
              <a:t>2009</a:t>
            </a:r>
          </a:p>
        </p:txBody>
      </p:sp>
      <p:sp>
        <p:nvSpPr>
          <p:cNvPr id="8" name="Rectangle 7"/>
          <p:cNvSpPr>
            <a:spLocks noChangeArrowheads="1"/>
          </p:cNvSpPr>
          <p:nvPr userDrawn="1"/>
        </p:nvSpPr>
        <p:spPr bwMode="auto">
          <a:xfrm>
            <a:off x="0" y="0"/>
            <a:ext cx="9144000" cy="6858000"/>
          </a:xfrm>
          <a:prstGeom prst="rect">
            <a:avLst/>
          </a:prstGeom>
          <a:noFill/>
          <a:ln w="28575">
            <a:solidFill>
              <a:schemeClr val="tx1"/>
            </a:solidFill>
            <a:miter lim="800000"/>
            <a:headEnd/>
            <a:tailEnd/>
          </a:ln>
        </p:spPr>
        <p:txBody>
          <a:bodyPr wrap="none" anchor="ctr"/>
          <a:lstStyle/>
          <a:p>
            <a:pPr>
              <a:defRPr/>
            </a:pPr>
            <a:endParaRPr lang="en-US">
              <a:solidFill>
                <a:prstClr val="black"/>
              </a:solidFill>
              <a:ea typeface="ＭＳ Ｐゴシック" pitchFamily="1" charset="-128"/>
            </a:endParaRPr>
          </a:p>
        </p:txBody>
      </p:sp>
    </p:spTree>
    <p:extLst>
      <p:ext uri="{BB962C8B-B14F-4D97-AF65-F5344CB8AC3E}">
        <p14:creationId xmlns:p14="http://schemas.microsoft.com/office/powerpoint/2010/main" val="19522283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w="9525">
            <a:noFill/>
            <a:miter lim="800000"/>
            <a:headEnd/>
            <a:tailEnd/>
          </a:ln>
        </p:spPr>
        <p:txBody>
          <a:bodyPr anchor="ctr"/>
          <a:lstStyle/>
          <a:p>
            <a:pPr algn="ctr" eaLnBrk="0" hangingPunct="0">
              <a:defRPr/>
            </a:pPr>
            <a:endParaRPr lang="en-US" sz="2800" dirty="0">
              <a:solidFill>
                <a:prstClr val="white"/>
              </a:solidFill>
              <a:latin typeface="Berlin Sans FB Demi" pitchFamily="34" charset="0"/>
              <a:ea typeface="ＭＳ Ｐゴシック" pitchFamily="1" charset="-128"/>
              <a:cs typeface="ＭＳ Ｐゴシック" pitchFamily="-123" charset="-128"/>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pic>
        <p:nvPicPr>
          <p:cNvPr id="4" name="Picture 24" descr="R:\My Documents\Meetings, Conferences, Papers\Logos &amp; Pix\ASEE\Large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64293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5" name="Title 1"/>
          <p:cNvSpPr txBox="1">
            <a:spLocks/>
          </p:cNvSpPr>
          <p:nvPr userDrawn="1"/>
        </p:nvSpPr>
        <p:spPr>
          <a:xfrm>
            <a:off x="981075" y="6477000"/>
            <a:ext cx="3090863" cy="304800"/>
          </a:xfrm>
          <a:prstGeom prst="rect">
            <a:avLst/>
          </a:prstGeom>
        </p:spPr>
        <p:txBody>
          <a:bodyPr/>
          <a:lstStyle>
            <a:lvl1pPr>
              <a:defRPr sz="1600"/>
            </a:lvl1pPr>
          </a:lstStyle>
          <a:p>
            <a:pPr>
              <a:defRPr/>
            </a:pPr>
            <a:endParaRPr lang="en-US" dirty="0" smtClean="0">
              <a:solidFill>
                <a:prstClr val="black"/>
              </a:solidFill>
              <a:latin typeface="Berlin Sans FB" pitchFamily="34" charset="0"/>
              <a:ea typeface="ＭＳ Ｐゴシック" pitchFamily="1" charset="-128"/>
              <a:cs typeface="ＭＳ Ｐゴシック" pitchFamily="-123" charset="-128"/>
            </a:endParaRPr>
          </a:p>
        </p:txBody>
      </p:sp>
      <p:sp>
        <p:nvSpPr>
          <p:cNvPr id="6" name="Title 1"/>
          <p:cNvSpPr txBox="1">
            <a:spLocks/>
          </p:cNvSpPr>
          <p:nvPr userDrawn="1"/>
        </p:nvSpPr>
        <p:spPr>
          <a:xfrm>
            <a:off x="1000125" y="6429375"/>
            <a:ext cx="8143875" cy="304800"/>
          </a:xfrm>
          <a:prstGeom prst="rect">
            <a:avLst/>
          </a:prstGeom>
          <a:solidFill>
            <a:srgbClr val="C4CDB3"/>
          </a:solidFill>
        </p:spPr>
        <p:txBody>
          <a:bodyPr/>
          <a:lstStyle/>
          <a:p>
            <a:pPr>
              <a:defRPr/>
            </a:pPr>
            <a:r>
              <a:rPr lang="en-US" sz="1200">
                <a:solidFill>
                  <a:prstClr val="black"/>
                </a:solidFill>
                <a:latin typeface="Berlin Sans FB" pitchFamily="34" charset="0"/>
                <a:cs typeface="ＭＳ Ｐゴシック" charset="-128"/>
              </a:rPr>
              <a:t>Creating a Climate for Scholarly and Systematic Innovation in Engineering Education</a:t>
            </a:r>
          </a:p>
        </p:txBody>
      </p:sp>
      <p:sp>
        <p:nvSpPr>
          <p:cNvPr id="7" name="Title 1"/>
          <p:cNvSpPr txBox="1">
            <a:spLocks/>
          </p:cNvSpPr>
          <p:nvPr userDrawn="1"/>
        </p:nvSpPr>
        <p:spPr>
          <a:xfrm>
            <a:off x="0" y="6429375"/>
            <a:ext cx="571500" cy="304800"/>
          </a:xfrm>
          <a:prstGeom prst="rect">
            <a:avLst/>
          </a:prstGeom>
          <a:solidFill>
            <a:srgbClr val="C4CDB3"/>
          </a:solidFill>
        </p:spPr>
        <p:txBody>
          <a:bodyPr/>
          <a:lstStyle>
            <a:lvl1pPr>
              <a:defRPr sz="1600"/>
            </a:lvl1pPr>
          </a:lstStyle>
          <a:p>
            <a:pPr algn="r">
              <a:defRPr/>
            </a:pPr>
            <a:r>
              <a:rPr lang="en-US" sz="1200" dirty="0" smtClean="0">
                <a:solidFill>
                  <a:prstClr val="black"/>
                </a:solidFill>
                <a:latin typeface="Berlin Sans FB" pitchFamily="34" charset="0"/>
                <a:ea typeface="ＭＳ Ｐゴシック" pitchFamily="1" charset="-128"/>
                <a:cs typeface="ＭＳ Ｐゴシック" pitchFamily="-123" charset="-128"/>
              </a:rPr>
              <a:t>2009</a:t>
            </a:r>
          </a:p>
        </p:txBody>
      </p:sp>
      <p:sp>
        <p:nvSpPr>
          <p:cNvPr id="8" name="Rectangle 7"/>
          <p:cNvSpPr>
            <a:spLocks noChangeArrowheads="1"/>
          </p:cNvSpPr>
          <p:nvPr userDrawn="1"/>
        </p:nvSpPr>
        <p:spPr bwMode="auto">
          <a:xfrm>
            <a:off x="0" y="0"/>
            <a:ext cx="9144000" cy="6858000"/>
          </a:xfrm>
          <a:prstGeom prst="rect">
            <a:avLst/>
          </a:prstGeom>
          <a:noFill/>
          <a:ln w="28575">
            <a:solidFill>
              <a:schemeClr val="tx1"/>
            </a:solidFill>
            <a:miter lim="800000"/>
            <a:headEnd/>
            <a:tailEnd/>
          </a:ln>
        </p:spPr>
        <p:txBody>
          <a:bodyPr wrap="none" anchor="ctr"/>
          <a:lstStyle/>
          <a:p>
            <a:pPr>
              <a:defRPr/>
            </a:pPr>
            <a:endParaRPr lang="en-US">
              <a:solidFill>
                <a:prstClr val="black"/>
              </a:solidFill>
              <a:ea typeface="ＭＳ Ｐゴシック" pitchFamily="1" charset="-128"/>
            </a:endParaRPr>
          </a:p>
        </p:txBody>
      </p:sp>
    </p:spTree>
    <p:extLst>
      <p:ext uri="{BB962C8B-B14F-4D97-AF65-F5344CB8AC3E}">
        <p14:creationId xmlns:p14="http://schemas.microsoft.com/office/powerpoint/2010/main" val="11437216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w="9525">
            <a:noFill/>
            <a:miter lim="800000"/>
            <a:headEnd/>
            <a:tailEnd/>
          </a:ln>
        </p:spPr>
        <p:txBody>
          <a:bodyPr anchor="ctr"/>
          <a:lstStyle/>
          <a:p>
            <a:pPr algn="ctr" eaLnBrk="0" hangingPunct="0">
              <a:defRPr/>
            </a:pPr>
            <a:endParaRPr lang="en-US" sz="2800" dirty="0">
              <a:solidFill>
                <a:prstClr val="white"/>
              </a:solidFill>
              <a:latin typeface="Berlin Sans FB Demi" pitchFamily="34" charset="0"/>
              <a:ea typeface="ＭＳ Ｐゴシック" pitchFamily="1" charset="-128"/>
              <a:cs typeface="ＭＳ Ｐゴシック" pitchFamily="-123" charset="-128"/>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pic>
        <p:nvPicPr>
          <p:cNvPr id="4" name="Picture 24" descr="R:\My Documents\Meetings, Conferences, Papers\Logos &amp; Pix\ASEE\Large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64293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5" name="Title 1"/>
          <p:cNvSpPr txBox="1">
            <a:spLocks/>
          </p:cNvSpPr>
          <p:nvPr userDrawn="1"/>
        </p:nvSpPr>
        <p:spPr>
          <a:xfrm>
            <a:off x="981075" y="6477000"/>
            <a:ext cx="3090863" cy="304800"/>
          </a:xfrm>
          <a:prstGeom prst="rect">
            <a:avLst/>
          </a:prstGeom>
        </p:spPr>
        <p:txBody>
          <a:bodyPr/>
          <a:lstStyle>
            <a:lvl1pPr>
              <a:defRPr sz="1600"/>
            </a:lvl1pPr>
          </a:lstStyle>
          <a:p>
            <a:pPr>
              <a:defRPr/>
            </a:pPr>
            <a:endParaRPr lang="en-US" dirty="0" smtClean="0">
              <a:solidFill>
                <a:prstClr val="black"/>
              </a:solidFill>
              <a:latin typeface="Berlin Sans FB" pitchFamily="34" charset="0"/>
              <a:ea typeface="ＭＳ Ｐゴシック" pitchFamily="1" charset="-128"/>
              <a:cs typeface="ＭＳ Ｐゴシック" pitchFamily="-123" charset="-128"/>
            </a:endParaRPr>
          </a:p>
        </p:txBody>
      </p:sp>
      <p:sp>
        <p:nvSpPr>
          <p:cNvPr id="6" name="Title 1"/>
          <p:cNvSpPr txBox="1">
            <a:spLocks/>
          </p:cNvSpPr>
          <p:nvPr userDrawn="1"/>
        </p:nvSpPr>
        <p:spPr>
          <a:xfrm>
            <a:off x="1000125" y="6429375"/>
            <a:ext cx="8143875" cy="304800"/>
          </a:xfrm>
          <a:prstGeom prst="rect">
            <a:avLst/>
          </a:prstGeom>
          <a:solidFill>
            <a:srgbClr val="C4CDB3"/>
          </a:solidFill>
        </p:spPr>
        <p:txBody>
          <a:bodyPr/>
          <a:lstStyle/>
          <a:p>
            <a:pPr>
              <a:defRPr/>
            </a:pPr>
            <a:r>
              <a:rPr lang="en-US" sz="1200">
                <a:solidFill>
                  <a:prstClr val="black"/>
                </a:solidFill>
                <a:latin typeface="Berlin Sans FB" pitchFamily="34" charset="0"/>
                <a:cs typeface="ＭＳ Ｐゴシック" charset="-128"/>
              </a:rPr>
              <a:t>Creating a Climate for Scholarly and Systematic Innovation in Engineering Education</a:t>
            </a:r>
          </a:p>
        </p:txBody>
      </p:sp>
      <p:sp>
        <p:nvSpPr>
          <p:cNvPr id="7" name="Title 1"/>
          <p:cNvSpPr txBox="1">
            <a:spLocks/>
          </p:cNvSpPr>
          <p:nvPr userDrawn="1"/>
        </p:nvSpPr>
        <p:spPr>
          <a:xfrm>
            <a:off x="0" y="6429375"/>
            <a:ext cx="571500" cy="304800"/>
          </a:xfrm>
          <a:prstGeom prst="rect">
            <a:avLst/>
          </a:prstGeom>
          <a:solidFill>
            <a:srgbClr val="C4CDB3"/>
          </a:solidFill>
        </p:spPr>
        <p:txBody>
          <a:bodyPr/>
          <a:lstStyle>
            <a:lvl1pPr>
              <a:defRPr sz="1600"/>
            </a:lvl1pPr>
          </a:lstStyle>
          <a:p>
            <a:pPr algn="r">
              <a:defRPr/>
            </a:pPr>
            <a:r>
              <a:rPr lang="en-US" sz="1200" dirty="0" smtClean="0">
                <a:solidFill>
                  <a:prstClr val="black"/>
                </a:solidFill>
                <a:latin typeface="Berlin Sans FB" pitchFamily="34" charset="0"/>
                <a:ea typeface="ＭＳ Ｐゴシック" pitchFamily="1" charset="-128"/>
                <a:cs typeface="ＭＳ Ｐゴシック" pitchFamily="-123" charset="-128"/>
              </a:rPr>
              <a:t>2009</a:t>
            </a:r>
          </a:p>
        </p:txBody>
      </p:sp>
      <p:sp>
        <p:nvSpPr>
          <p:cNvPr id="8" name="Rectangle 7"/>
          <p:cNvSpPr>
            <a:spLocks noChangeArrowheads="1"/>
          </p:cNvSpPr>
          <p:nvPr userDrawn="1"/>
        </p:nvSpPr>
        <p:spPr bwMode="auto">
          <a:xfrm>
            <a:off x="0" y="0"/>
            <a:ext cx="9144000" cy="6858000"/>
          </a:xfrm>
          <a:prstGeom prst="rect">
            <a:avLst/>
          </a:prstGeom>
          <a:noFill/>
          <a:ln w="28575">
            <a:solidFill>
              <a:schemeClr val="tx1"/>
            </a:solidFill>
            <a:miter lim="800000"/>
            <a:headEnd/>
            <a:tailEnd/>
          </a:ln>
        </p:spPr>
        <p:txBody>
          <a:bodyPr wrap="none" anchor="ctr"/>
          <a:lstStyle/>
          <a:p>
            <a:pPr>
              <a:defRPr/>
            </a:pPr>
            <a:endParaRPr lang="en-US">
              <a:solidFill>
                <a:prstClr val="black"/>
              </a:solidFill>
              <a:ea typeface="ＭＳ Ｐゴシック" pitchFamily="1" charset="-128"/>
            </a:endParaRPr>
          </a:p>
        </p:txBody>
      </p:sp>
    </p:spTree>
    <p:extLst>
      <p:ext uri="{BB962C8B-B14F-4D97-AF65-F5344CB8AC3E}">
        <p14:creationId xmlns:p14="http://schemas.microsoft.com/office/powerpoint/2010/main" val="9825537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03BDFEE-F9A3-450E-936D-8D7D5AB4207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371C79-F6EE-4DC5-8578-66C53514B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93846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9CCA860-CE24-47B8-BDB9-F1B5CAFFBF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9C888-F138-45B9-95E0-AEF6F912EE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55532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1500CDE-A157-4E70-8D48-134191C9593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AA117A-B6C1-492A-9E92-290C52B415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61748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89FF102C-8015-4B39-A48B-E8A33F836B18}"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E5B3BB-9A77-4101-B597-E2C6795F04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57805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62ACAC57-B594-4099-922E-329726E052FF}"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266A7A-923C-40F5-9D96-6D1CAE960E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42161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08C9EED7-1B99-43B1-B77D-9741B3462E3C}"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BF9601E-04E3-4F16-B998-BE00EB1B87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91856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162DD39F-77A1-481C-9640-AB4D1801EE09}"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6EA59FA-C83D-43DC-BDC8-9D21DAB31A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21549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4681D32C-3BC1-459F-93B3-9D791868385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A871C7-BCDB-40A7-A9FF-69CB873284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022420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612567A-FD7B-4B9D-9581-D9212570C02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CE92DD-2940-43BB-A072-3F58CDCC4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40370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40B511B-DA51-4142-B4B4-F17C6AF2C4C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9D358A-F947-4F5E-AE06-340F12A831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18577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F0103B-CBF0-41B4-9459-9B28F272B91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6EE6C0-28DC-4A86-B075-0C8ECC6513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63045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9FE6A58B-805E-4E2B-9D62-AB42E6E64A80}"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77CA0CE-E178-4C6C-8380-756CBFA9BB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73963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97759FA6-DC3F-4447-A638-F6087CB652A2}"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4EE44D8-94AA-4341-A1F5-D4B73C6C4E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03079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4769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E78746D-35E1-45AD-941E-FD6F27B46A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99658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6BC7A228-5C45-4AE1-B647-CC87C40B18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58736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23B152D-A8B6-48BA-883A-B16EF5F908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9237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EDD5B64-C1F1-4CCE-8975-22796BC5D3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09235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A60EB44A-E9BF-4443-B5C3-99DF53EEFB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47212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5222494B-D715-458D-BD8A-00C0147EA6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91650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3BC6AEEA-D81E-4C1F-B3AF-06D0F0B9D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68940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0E3C421-9169-48E5-9C2D-D4540E0DA5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42534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1DEB80AC-5343-44DE-BA6E-7B1EA79EC7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88749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2448BC01-9F2E-4476-9275-DC06ED91EA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13518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F16306B-1695-47AF-AF18-80AF37204D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07278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86B2AC8-85F2-4353-BAD2-3E1498A1708C}" type="slidenum">
              <a:rPr lang="en-US"/>
              <a:pPr>
                <a:defRPr/>
              </a:pPr>
              <a:t>‹#›</a:t>
            </a:fld>
            <a:endParaRPr lang="en-US"/>
          </a:p>
        </p:txBody>
      </p:sp>
    </p:spTree>
    <p:extLst>
      <p:ext uri="{BB962C8B-B14F-4D97-AF65-F5344CB8AC3E}">
        <p14:creationId xmlns:p14="http://schemas.microsoft.com/office/powerpoint/2010/main" val="14553012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txBox="1">
            <a:spLocks/>
          </p:cNvSpPr>
          <p:nvPr userDrawn="1"/>
        </p:nvSpPr>
        <p:spPr bwMode="auto">
          <a:xfrm>
            <a:off x="-9525" y="0"/>
            <a:ext cx="9144000" cy="1143000"/>
          </a:xfrm>
          <a:prstGeom prst="rect">
            <a:avLst/>
          </a:prstGeom>
          <a:solidFill>
            <a:srgbClr val="920000"/>
          </a:solidFill>
          <a:ln>
            <a:noFill/>
          </a:ln>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fontAlgn="base">
              <a:spcBef>
                <a:spcPct val="0"/>
              </a:spcBef>
              <a:spcAft>
                <a:spcPct val="0"/>
              </a:spcAft>
              <a:defRPr/>
            </a:pPr>
            <a:endParaRPr lang="en-US" sz="2800" smtClean="0">
              <a:solidFill>
                <a:prstClr val="white"/>
              </a:solidFill>
              <a:latin typeface="Berlin Sans FB Demi" pitchFamily="34" charset="0"/>
              <a:cs typeface="Arial" charset="0"/>
            </a:endParaRPr>
          </a:p>
        </p:txBody>
      </p:sp>
      <p:cxnSp>
        <p:nvCxnSpPr>
          <p:cNvPr id="3" name="Straight Connector 2"/>
          <p:cNvCxnSpPr/>
          <p:nvPr userDrawn="1"/>
        </p:nvCxnSpPr>
        <p:spPr>
          <a:xfrm>
            <a:off x="0" y="1143000"/>
            <a:ext cx="9144000" cy="0"/>
          </a:xfrm>
          <a:prstGeom prst="line">
            <a:avLst/>
          </a:prstGeom>
          <a:ln w="76200">
            <a:solidFill>
              <a:srgbClr val="C4CDB3"/>
            </a:solidFill>
          </a:ln>
        </p:spPr>
        <p:style>
          <a:lnRef idx="1">
            <a:schemeClr val="accent1"/>
          </a:lnRef>
          <a:fillRef idx="0">
            <a:schemeClr val="accent1"/>
          </a:fillRef>
          <a:effectRef idx="0">
            <a:schemeClr val="accent1"/>
          </a:effectRef>
          <a:fontRef idx="minor">
            <a:schemeClr val="tx1"/>
          </a:fontRef>
        </p:style>
      </p:cxnSp>
      <p:pic>
        <p:nvPicPr>
          <p:cNvPr id="4" name="Picture 24" descr="R:\My Documents\Meetings, Conferences, Papers\Logos &amp; Pix\ASEE\Large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2938" y="6429375"/>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5" name="Title 1"/>
          <p:cNvSpPr txBox="1">
            <a:spLocks/>
          </p:cNvSpPr>
          <p:nvPr userDrawn="1"/>
        </p:nvSpPr>
        <p:spPr>
          <a:xfrm>
            <a:off x="981075" y="6477000"/>
            <a:ext cx="3090863" cy="304800"/>
          </a:xfrm>
          <a:prstGeom prst="rect">
            <a:avLst/>
          </a:prstGeom>
        </p:spPr>
        <p:txBody>
          <a:bodyPr/>
          <a:lstStyle>
            <a:lvl1pPr>
              <a:defRPr sz="1600"/>
            </a:lvl1pPr>
          </a:lstStyle>
          <a:p>
            <a:pPr fontAlgn="base">
              <a:spcBef>
                <a:spcPct val="0"/>
              </a:spcBef>
              <a:spcAft>
                <a:spcPct val="0"/>
              </a:spcAft>
              <a:defRPr/>
            </a:pPr>
            <a:endParaRPr lang="en-US" dirty="0" smtClean="0">
              <a:solidFill>
                <a:prstClr val="black"/>
              </a:solidFill>
              <a:latin typeface="Berlin Sans FB" pitchFamily="34" charset="0"/>
              <a:ea typeface="ＭＳ Ｐゴシック" pitchFamily="1" charset="-128"/>
              <a:cs typeface="ＭＳ Ｐゴシック" pitchFamily="-123" charset="-128"/>
            </a:endParaRPr>
          </a:p>
        </p:txBody>
      </p:sp>
      <p:sp>
        <p:nvSpPr>
          <p:cNvPr id="6" name="Title 1"/>
          <p:cNvSpPr txBox="1">
            <a:spLocks/>
          </p:cNvSpPr>
          <p:nvPr userDrawn="1"/>
        </p:nvSpPr>
        <p:spPr>
          <a:xfrm>
            <a:off x="1000125" y="6429375"/>
            <a:ext cx="8143875" cy="304800"/>
          </a:xfrm>
          <a:prstGeom prst="rect">
            <a:avLst/>
          </a:prstGeom>
          <a:solidFill>
            <a:srgbClr val="C4CDB3"/>
          </a:solidFill>
        </p:spPr>
        <p:txBody>
          <a:bodyPr/>
          <a:lstStyle/>
          <a:p>
            <a:pPr fontAlgn="base">
              <a:spcBef>
                <a:spcPct val="0"/>
              </a:spcBef>
              <a:spcAft>
                <a:spcPct val="0"/>
              </a:spcAft>
              <a:defRPr/>
            </a:pPr>
            <a:r>
              <a:rPr lang="en-US" sz="1200" dirty="0">
                <a:solidFill>
                  <a:prstClr val="black"/>
                </a:solidFill>
                <a:latin typeface="Berlin Sans FB" pitchFamily="34" charset="0"/>
                <a:cs typeface="Arial" charset="0"/>
              </a:rPr>
              <a:t>Frontiers of Engineering Education - National Academy of Engineering</a:t>
            </a:r>
          </a:p>
        </p:txBody>
      </p:sp>
      <p:sp>
        <p:nvSpPr>
          <p:cNvPr id="7" name="Title 1"/>
          <p:cNvSpPr txBox="1">
            <a:spLocks/>
          </p:cNvSpPr>
          <p:nvPr userDrawn="1"/>
        </p:nvSpPr>
        <p:spPr>
          <a:xfrm>
            <a:off x="0" y="6429375"/>
            <a:ext cx="571500" cy="304800"/>
          </a:xfrm>
          <a:prstGeom prst="rect">
            <a:avLst/>
          </a:prstGeom>
          <a:solidFill>
            <a:srgbClr val="C4CDB3"/>
          </a:solidFill>
        </p:spPr>
        <p:txBody>
          <a:bodyPr/>
          <a:lstStyle>
            <a:lvl1pPr>
              <a:defRPr sz="1600"/>
            </a:lvl1pPr>
          </a:lstStyle>
          <a:p>
            <a:pPr algn="r" fontAlgn="base">
              <a:spcBef>
                <a:spcPct val="0"/>
              </a:spcBef>
              <a:spcAft>
                <a:spcPct val="0"/>
              </a:spcAft>
              <a:defRPr/>
            </a:pPr>
            <a:r>
              <a:rPr lang="en-US" sz="1200" dirty="0" smtClean="0">
                <a:solidFill>
                  <a:prstClr val="black"/>
                </a:solidFill>
                <a:latin typeface="Berlin Sans FB" pitchFamily="34" charset="0"/>
                <a:ea typeface="ＭＳ Ｐゴシック" pitchFamily="1" charset="-128"/>
                <a:cs typeface="ＭＳ Ｐゴシック" pitchFamily="-123" charset="-128"/>
              </a:rPr>
              <a:t>2012</a:t>
            </a:r>
          </a:p>
        </p:txBody>
      </p:sp>
      <p:sp>
        <p:nvSpPr>
          <p:cNvPr id="8" name="Rectangle 7"/>
          <p:cNvSpPr>
            <a:spLocks noChangeArrowheads="1"/>
          </p:cNvSpPr>
          <p:nvPr userDrawn="1"/>
        </p:nvSpPr>
        <p:spPr bwMode="auto">
          <a:xfrm>
            <a:off x="0" y="0"/>
            <a:ext cx="9144000" cy="6858000"/>
          </a:xfrm>
          <a:prstGeom prst="rect">
            <a:avLst/>
          </a:prstGeom>
          <a:noFill/>
          <a:ln w="28575">
            <a:solidFill>
              <a:schemeClr val="tx1"/>
            </a:solidFill>
            <a:miter lim="800000"/>
            <a:headEnd/>
            <a:tailEnd/>
          </a:ln>
        </p:spPr>
        <p:txBody>
          <a:bodyPr wrap="none" anchor="ctr"/>
          <a:lstStyle/>
          <a:p>
            <a:pPr fontAlgn="base">
              <a:spcBef>
                <a:spcPct val="0"/>
              </a:spcBef>
              <a:spcAft>
                <a:spcPct val="0"/>
              </a:spcAft>
              <a:defRPr/>
            </a:pPr>
            <a:endParaRPr lang="en-US" sz="2400">
              <a:solidFill>
                <a:prstClr val="black"/>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7517533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93B3009-0905-4F76-80C6-FB79AA870249}" type="slidenum">
              <a:rPr lang="en-US"/>
              <a:pPr>
                <a:defRPr/>
              </a:pPr>
              <a:t>‹#›</a:t>
            </a:fld>
            <a:endParaRPr lang="en-US"/>
          </a:p>
        </p:txBody>
      </p:sp>
    </p:spTree>
    <p:extLst>
      <p:ext uri="{BB962C8B-B14F-4D97-AF65-F5344CB8AC3E}">
        <p14:creationId xmlns:p14="http://schemas.microsoft.com/office/powerpoint/2010/main" val="33345552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870BD5C-3F4B-4438-8971-125675175B46}" type="slidenum">
              <a:rPr lang="en-US"/>
              <a:pPr>
                <a:defRPr/>
              </a:pPr>
              <a:t>‹#›</a:t>
            </a:fld>
            <a:endParaRPr lang="en-US"/>
          </a:p>
        </p:txBody>
      </p:sp>
    </p:spTree>
    <p:extLst>
      <p:ext uri="{BB962C8B-B14F-4D97-AF65-F5344CB8AC3E}">
        <p14:creationId xmlns:p14="http://schemas.microsoft.com/office/powerpoint/2010/main" val="22526842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5305C0F9-EFB4-4A44-B62B-3A9A4261F2E8}" type="slidenum">
              <a:rPr lang="en-US"/>
              <a:pPr>
                <a:defRPr/>
              </a:pPr>
              <a:t>‹#›</a:t>
            </a:fld>
            <a:endParaRPr lang="en-US"/>
          </a:p>
        </p:txBody>
      </p:sp>
    </p:spTree>
    <p:extLst>
      <p:ext uri="{BB962C8B-B14F-4D97-AF65-F5344CB8AC3E}">
        <p14:creationId xmlns:p14="http://schemas.microsoft.com/office/powerpoint/2010/main" val="40440374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ADAD6E8-174B-41AC-AD19-36484FF29122}" type="slidenum">
              <a:rPr lang="en-US"/>
              <a:pPr>
                <a:defRPr/>
              </a:pPr>
              <a:t>‹#›</a:t>
            </a:fld>
            <a:endParaRPr lang="en-US"/>
          </a:p>
        </p:txBody>
      </p:sp>
    </p:spTree>
    <p:extLst>
      <p:ext uri="{BB962C8B-B14F-4D97-AF65-F5344CB8AC3E}">
        <p14:creationId xmlns:p14="http://schemas.microsoft.com/office/powerpoint/2010/main" val="9273870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8B47FC-1059-4179-913B-7F3B9456F829}" type="slidenum">
              <a:rPr lang="en-US"/>
              <a:pPr>
                <a:defRPr/>
              </a:pPr>
              <a:t>‹#›</a:t>
            </a:fld>
            <a:endParaRPr lang="en-US"/>
          </a:p>
        </p:txBody>
      </p:sp>
    </p:spTree>
    <p:extLst>
      <p:ext uri="{BB962C8B-B14F-4D97-AF65-F5344CB8AC3E}">
        <p14:creationId xmlns:p14="http://schemas.microsoft.com/office/powerpoint/2010/main" val="35315555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CDEE99A-64F3-4124-9207-9FC41B220839}" type="slidenum">
              <a:rPr lang="en-US"/>
              <a:pPr>
                <a:defRPr/>
              </a:pPr>
              <a:t>‹#›</a:t>
            </a:fld>
            <a:endParaRPr lang="en-US"/>
          </a:p>
        </p:txBody>
      </p:sp>
    </p:spTree>
    <p:extLst>
      <p:ext uri="{BB962C8B-B14F-4D97-AF65-F5344CB8AC3E}">
        <p14:creationId xmlns:p14="http://schemas.microsoft.com/office/powerpoint/2010/main" val="20478360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D054E5C-AD14-4456-84DB-98F5A6D96B4D}" type="slidenum">
              <a:rPr lang="en-US"/>
              <a:pPr>
                <a:defRPr/>
              </a:pPr>
              <a:t>‹#›</a:t>
            </a:fld>
            <a:endParaRPr lang="en-US"/>
          </a:p>
        </p:txBody>
      </p:sp>
    </p:spTree>
    <p:extLst>
      <p:ext uri="{BB962C8B-B14F-4D97-AF65-F5344CB8AC3E}">
        <p14:creationId xmlns:p14="http://schemas.microsoft.com/office/powerpoint/2010/main" val="2353574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280C2F9-2F17-4480-A570-3A255B449721}" type="slidenum">
              <a:rPr lang="en-US"/>
              <a:pPr>
                <a:defRPr/>
              </a:pPr>
              <a:t>‹#›</a:t>
            </a:fld>
            <a:endParaRPr lang="en-US"/>
          </a:p>
        </p:txBody>
      </p:sp>
    </p:spTree>
    <p:extLst>
      <p:ext uri="{BB962C8B-B14F-4D97-AF65-F5344CB8AC3E}">
        <p14:creationId xmlns:p14="http://schemas.microsoft.com/office/powerpoint/2010/main" val="316347709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45AC8E9-D4D3-402F-A57D-8739766711AC}" type="slidenum">
              <a:rPr lang="en-US"/>
              <a:pPr>
                <a:defRPr/>
              </a:pPr>
              <a:t>‹#›</a:t>
            </a:fld>
            <a:endParaRPr lang="en-US"/>
          </a:p>
        </p:txBody>
      </p:sp>
    </p:spTree>
    <p:extLst>
      <p:ext uri="{BB962C8B-B14F-4D97-AF65-F5344CB8AC3E}">
        <p14:creationId xmlns:p14="http://schemas.microsoft.com/office/powerpoint/2010/main" val="14532730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052863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08597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8226098"/>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350179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808566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3204765"/>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7014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3.jpeg"/><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6.w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5.jpe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4114" r:id="rId14"/>
  </p:sldLayoutIdLst>
  <mc:AlternateContent xmlns:mc="http://schemas.openxmlformats.org/markup-compatibility/2006">
    <mc:Choice xmlns:p14="http://schemas.microsoft.com/office/powerpoint/2010/main" Requires="p14">
      <p:transition p14:dur="0" advClick="0"/>
    </mc:Choice>
    <mc:Fallback>
      <p:transition advClick="0"/>
    </mc:Fallback>
  </mc:AlternateConten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1E25E8-27B0-495B-A2C8-866F0B678B45}"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mc:Choice xmlns:p14="http://schemas.microsoft.com/office/powerpoint/2010/main" Requires="p14">
      <p:transition p14:dur="0" advClick="0"/>
    </mc:Choice>
    <mc:Fallback>
      <p:transition advClick="0"/>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FE424235-BB6F-7A4E-89AE-2CE1A6C6E420}" type="datetimeFigureOut">
              <a:rPr lang="en-US">
                <a:solidFill>
                  <a:prstClr val="black">
                    <a:tint val="75000"/>
                  </a:prstClr>
                </a:solidFill>
              </a:rPr>
              <a:pPr defTabSz="457200">
                <a:defRPr/>
              </a:pPr>
              <a:t>10/14/2012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31A79AD-11B5-964B-89AF-8A2ABFFDDBF0}" type="slidenum">
              <a:rPr lang="en-US">
                <a:solidFill>
                  <a:prstClr val="black">
                    <a:tint val="75000"/>
                  </a:prstClr>
                </a:solidFill>
              </a:rPr>
              <a:pPr defTabSz="457200">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mc:AlternateContent xmlns:mc="http://schemas.openxmlformats.org/markup-compatibility/2006">
    <mc:Choice xmlns:p14="http://schemas.microsoft.com/office/powerpoint/2010/main" Requires="p14">
      <p:transition p14:dur="0" advClick="0"/>
    </mc:Choice>
    <mc:Fallback>
      <p:transition advClick="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fontAlgn="base">
              <a:spcBef>
                <a:spcPct val="0"/>
              </a:spcBef>
              <a:spcAft>
                <a:spcPct val="0"/>
              </a:spcAft>
            </a:pPr>
            <a:fld id="{73D6E56A-76B6-4555-B54C-921E4FF31365}" type="datetime1">
              <a:rPr lang="en-US"/>
              <a:pPr fontAlgn="base">
                <a:spcBef>
                  <a:spcPct val="0"/>
                </a:spcBef>
                <a:spcAft>
                  <a:spcPct val="0"/>
                </a:spcAft>
              </a:pPr>
              <a:t>10/14/2012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fontAlgn="base">
              <a:spcBef>
                <a:spcPct val="0"/>
              </a:spcBef>
              <a:spcAft>
                <a:spcPct val="0"/>
              </a:spcAft>
            </a:pPr>
            <a:fld id="{44D6CE97-4AC8-41F7-B194-FB98BC0671E2}"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mc:AlternateContent xmlns:mc="http://schemas.openxmlformats.org/markup-compatibility/2006">
    <mc:Choice xmlns:p14="http://schemas.microsoft.com/office/powerpoint/2010/main" Requires="p14">
      <p:transition p14:dur="0" advClick="0"/>
    </mc:Choice>
    <mc:Fallback>
      <p:transition advClick="0"/>
    </mc:Fallback>
  </mc:AlternateConten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ea typeface="ＭＳ Ｐゴシック" charset="-128"/>
        </a:defRPr>
      </a:lvl2pPr>
      <a:lvl3pPr algn="ctr" rtl="0" fontAlgn="base">
        <a:spcBef>
          <a:spcPct val="0"/>
        </a:spcBef>
        <a:spcAft>
          <a:spcPct val="0"/>
        </a:spcAft>
        <a:defRPr sz="4400">
          <a:solidFill>
            <a:schemeClr val="tx1"/>
          </a:solidFill>
          <a:latin typeface="Calibri" charset="0"/>
          <a:ea typeface="ＭＳ Ｐゴシック" charset="-128"/>
        </a:defRPr>
      </a:lvl3pPr>
      <a:lvl4pPr algn="ctr" rtl="0" fontAlgn="base">
        <a:spcBef>
          <a:spcPct val="0"/>
        </a:spcBef>
        <a:spcAft>
          <a:spcPct val="0"/>
        </a:spcAft>
        <a:defRPr sz="4400">
          <a:solidFill>
            <a:schemeClr val="tx1"/>
          </a:solidFill>
          <a:latin typeface="Calibri" charset="0"/>
          <a:ea typeface="ＭＳ Ｐゴシック" charset="-128"/>
        </a:defRPr>
      </a:lvl4pPr>
      <a:lvl5pPr algn="ctr" rtl="0" fontAlgn="base">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ea typeface="+mn-ea"/>
        </a:defRPr>
      </a:lvl2pPr>
      <a:lvl3pPr marL="1143000" indent="-228600" algn="l" rtl="0" fontAlgn="base">
        <a:spcBef>
          <a:spcPct val="20000"/>
        </a:spcBef>
        <a:spcAft>
          <a:spcPct val="0"/>
        </a:spcAft>
        <a:buFont typeface="Arial" charset="0"/>
        <a:buChar char="•"/>
        <a:defRPr sz="2400">
          <a:solidFill>
            <a:schemeClr val="tx1"/>
          </a:solidFill>
          <a:latin typeface="+mn-lt"/>
          <a:ea typeface="+mn-ea"/>
        </a:defRPr>
      </a:lvl3pPr>
      <a:lvl4pPr marL="1600200" indent="-228600" algn="l" rtl="0" fontAlgn="base">
        <a:spcBef>
          <a:spcPct val="20000"/>
        </a:spcBef>
        <a:spcAft>
          <a:spcPct val="0"/>
        </a:spcAft>
        <a:buFont typeface="Arial" charset="0"/>
        <a:buChar char="–"/>
        <a:defRPr sz="2000">
          <a:solidFill>
            <a:schemeClr val="tx1"/>
          </a:solidFill>
          <a:latin typeface="+mn-lt"/>
          <a:ea typeface="+mn-ea"/>
        </a:defRPr>
      </a:lvl4pPr>
      <a:lvl5pPr marL="2057400" indent="-228600" algn="l" rtl="0" fontAlgn="base">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0" descr="THINNER Earth black to white blend.jpg"/>
          <p:cNvPicPr>
            <a:picLocks noChangeAspect="1"/>
          </p:cNvPicPr>
          <p:nvPr/>
        </p:nvPicPr>
        <p:blipFill>
          <a:blip r:embed="rId11" cstate="print"/>
          <a:srcRect/>
          <a:stretch>
            <a:fillRect/>
          </a:stretch>
        </p:blipFill>
        <p:spPr bwMode="auto">
          <a:xfrm>
            <a:off x="7269163" y="0"/>
            <a:ext cx="1874837"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51978" y="1600200"/>
            <a:ext cx="773482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4" r:id="rId4"/>
    <p:sldLayoutId id="2147484145" r:id="rId5"/>
    <p:sldLayoutId id="2147484146" r:id="rId6"/>
    <p:sldLayoutId id="2147484147" r:id="rId7"/>
    <p:sldLayoutId id="2147484148" r:id="rId8"/>
    <p:sldLayoutId id="2147484149" r:id="rId9"/>
  </p:sldLayoutIdLst>
  <mc:AlternateContent xmlns:mc="http://schemas.openxmlformats.org/markup-compatibility/2006">
    <mc:Choice xmlns:p14="http://schemas.microsoft.com/office/powerpoint/2010/main" Requires="p14">
      <p:transition p14:dur="0" advClick="0"/>
    </mc:Choice>
    <mc:Fallback>
      <p:transition advClick="0"/>
    </mc:Fallback>
  </mc:AlternateContent>
  <p:txStyles>
    <p:titleStyle>
      <a:lvl1pPr algn="l" defTabSz="914400" rtl="0" eaLnBrk="1" latinLnBrk="0" hangingPunct="1">
        <a:spcBef>
          <a:spcPct val="0"/>
        </a:spcBef>
        <a:buNone/>
        <a:defRPr sz="3600" b="1" kern="1200">
          <a:solidFill>
            <a:srgbClr val="981517"/>
          </a:solidFill>
          <a:latin typeface="Corbel" pitchFamily="34" charset="0"/>
          <a:ea typeface="+mj-ea"/>
          <a:cs typeface="+mj-cs"/>
        </a:defRPr>
      </a:lvl1pPr>
    </p:titleStyle>
    <p:bodyStyle>
      <a:lvl1pPr marL="342900" indent="-342900" algn="l" defTabSz="914400" rtl="0" eaLnBrk="1" latinLnBrk="0" hangingPunct="1">
        <a:spcBef>
          <a:spcPct val="20000"/>
        </a:spcBef>
        <a:buClr>
          <a:srgbClr val="043750"/>
        </a:buClr>
        <a:buSzPct val="90000"/>
        <a:buFont typeface="Courier New" pitchFamily="49" charset="0"/>
        <a:buChar char="o"/>
        <a:defRPr sz="3200" kern="1200">
          <a:solidFill>
            <a:schemeClr val="tx1"/>
          </a:solidFill>
          <a:latin typeface="Corbel" pitchFamily="34" charset="0"/>
          <a:ea typeface="+mn-ea"/>
          <a:cs typeface="+mn-cs"/>
        </a:defRPr>
      </a:lvl1pPr>
      <a:lvl2pPr marL="742950" indent="-285750" algn="l" defTabSz="914400" rtl="0" eaLnBrk="1" latinLnBrk="0" hangingPunct="1">
        <a:spcBef>
          <a:spcPct val="20000"/>
        </a:spcBef>
        <a:buClr>
          <a:srgbClr val="043750"/>
        </a:buClr>
        <a:buSzPct val="115000"/>
        <a:buFont typeface="Arial" pitchFamily="34" charset="0"/>
        <a:buChar char="•"/>
        <a:defRPr sz="2800" kern="1200">
          <a:solidFill>
            <a:schemeClr val="tx1"/>
          </a:solidFill>
          <a:latin typeface="Corbel" pitchFamily="34" charset="0"/>
          <a:ea typeface="+mn-ea"/>
          <a:cs typeface="+mn-cs"/>
        </a:defRPr>
      </a:lvl2pPr>
      <a:lvl3pPr marL="1143000" indent="-228600" algn="l" defTabSz="914400" rtl="0" eaLnBrk="1" latinLnBrk="0" hangingPunct="1">
        <a:spcBef>
          <a:spcPct val="20000"/>
        </a:spcBef>
        <a:buClr>
          <a:srgbClr val="043750"/>
        </a:buClr>
        <a:buFont typeface="Corbel" pitchFamily="34" charset="0"/>
        <a:buChar char="–"/>
        <a:defRPr sz="2400" kern="1200">
          <a:solidFill>
            <a:schemeClr val="tx1"/>
          </a:solidFill>
          <a:latin typeface="Corbel" pitchFamily="34" charset="0"/>
          <a:ea typeface="+mn-ea"/>
          <a:cs typeface="+mn-cs"/>
        </a:defRPr>
      </a:lvl3pPr>
      <a:lvl4pPr marL="1600200" indent="-228600" algn="l" defTabSz="914400" rtl="0" eaLnBrk="1" latinLnBrk="0" hangingPunct="1">
        <a:spcBef>
          <a:spcPct val="20000"/>
        </a:spcBef>
        <a:buClr>
          <a:srgbClr val="043750"/>
        </a:buClr>
        <a:buFont typeface="Arial" pitchFamily="34" charset="0"/>
        <a:buChar char="–"/>
        <a:defRPr sz="2000" kern="1200">
          <a:solidFill>
            <a:schemeClr val="tx1"/>
          </a:solidFill>
          <a:latin typeface="Corbel" pitchFamily="34" charset="0"/>
          <a:ea typeface="+mn-ea"/>
          <a:cs typeface="+mn-cs"/>
        </a:defRPr>
      </a:lvl4pPr>
      <a:lvl5pPr marL="2057400" indent="-228600" algn="l" defTabSz="914400" rtl="0" eaLnBrk="1" latinLnBrk="0" hangingPunct="1">
        <a:spcBef>
          <a:spcPct val="20000"/>
        </a:spcBef>
        <a:buClr>
          <a:srgbClr val="043750"/>
        </a:buClr>
        <a:buFont typeface="Arial" pitchFamily="34" charset="0"/>
        <a:buChar char="»"/>
        <a:defRPr sz="20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smtClean="0">
              <a:solidFill>
                <a:srgbClr val="000000"/>
              </a:solidFill>
              <a:ea typeface="ヒラギノ角ゴ Pro W3" charset="-128"/>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0AB48C55-E3FB-4054-BF48-62D75A00D0B0}" type="slidenum">
              <a:rPr lang="en-US" smtClean="0">
                <a:solidFill>
                  <a:srgbClr val="000000"/>
                </a:solidFill>
                <a:ea typeface="ヒラギノ角ゴ Pro W3" charset="-128"/>
              </a:rPr>
              <a:pPr fontAlgn="base">
                <a:spcBef>
                  <a:spcPct val="0"/>
                </a:spcBef>
                <a:spcAft>
                  <a:spcPct val="0"/>
                </a:spcAft>
              </a:pPr>
              <a:t>‹#›</a:t>
            </a:fld>
            <a:endParaRPr lang="en-US" smtClean="0">
              <a:solidFill>
                <a:srgbClr val="000000"/>
              </a:solidFill>
              <a:ea typeface="ヒラギノ角ゴ Pro W3" charset="-128"/>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8F92B704-79B0-49FE-AA80-27B5B12B8D69}" type="slidenum">
              <a:rPr lang="en-US" smtClean="0">
                <a:solidFill>
                  <a:srgbClr val="000000"/>
                </a:solidFill>
                <a:ea typeface="ヒラギノ角ゴ Pro W3" charset="-128"/>
              </a:rPr>
              <a:pPr fontAlgn="base">
                <a:spcBef>
                  <a:spcPct val="0"/>
                </a:spcBef>
                <a:spcAft>
                  <a:spcPct val="0"/>
                </a:spcAft>
              </a:pPr>
              <a:t>‹#›</a:t>
            </a:fld>
            <a:endParaRPr lang="en-US" smtClean="0">
              <a:solidFill>
                <a:srgbClr val="000000"/>
              </a:solidFill>
              <a:ea typeface="ヒラギノ角ゴ Pro W3" charset="-128"/>
            </a:endParaRPr>
          </a:p>
        </p:txBody>
      </p:sp>
    </p:spTree>
    <p:extLst>
      <p:ext uri="{BB962C8B-B14F-4D97-AF65-F5344CB8AC3E}">
        <p14:creationId xmlns:p14="http://schemas.microsoft.com/office/powerpoint/2010/main" val="204623087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Lst>
  <mc:AlternateContent xmlns:mc="http://schemas.openxmlformats.org/markup-compatibility/2006">
    <mc:Choice xmlns:p14="http://schemas.microsoft.com/office/powerpoint/2010/main" Requires="p14">
      <p:transition p14:dur="0" advClick="0"/>
    </mc:Choice>
    <mc:Fallback>
      <p:transition advClick="0"/>
    </mc:Fallback>
  </mc:AlternateConten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4E37050-0264-49E3-9EBB-A6287B92FA7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
        <p:nvSpPr>
          <p:cNvPr id="9" name="Footer Placeholder 2"/>
          <p:cNvSpPr txBox="1">
            <a:spLocks/>
          </p:cNvSpPr>
          <p:nvPr/>
        </p:nvSpPr>
        <p:spPr>
          <a:xfrm>
            <a:off x="838200" y="6400800"/>
            <a:ext cx="7772400" cy="304800"/>
          </a:xfrm>
          <a:prstGeom prst="rect">
            <a:avLst/>
          </a:prstGeom>
        </p:spPr>
        <p:txBody>
          <a:bodyPr/>
          <a:lstStyle>
            <a:lvl1pPr algn="l" eaLnBrk="1" fontAlgn="auto" latinLnBrk="0" hangingPunct="1">
              <a:spcBef>
                <a:spcPts val="0"/>
              </a:spcBef>
              <a:spcAft>
                <a:spcPts val="0"/>
              </a:spcAft>
              <a:defRPr kumimoji="0" sz="1200">
                <a:solidFill>
                  <a:srgbClr val="FFFFFF"/>
                </a:solidFill>
                <a:latin typeface="+mn-lt"/>
                <a:cs typeface="+mn-cs"/>
              </a:defRPr>
            </a:lvl1pPr>
          </a:lstStyle>
          <a:p>
            <a:pPr algn="ctr">
              <a:defRPr/>
            </a:pPr>
            <a:r>
              <a:rPr lang="en-US" sz="1100" b="1" i="1" dirty="0" smtClean="0">
                <a:solidFill>
                  <a:srgbClr val="008000"/>
                </a:solidFill>
                <a:latin typeface="Garamond" pitchFamily="18" charset="0"/>
              </a:rPr>
              <a:t>Educating Tomorrow's Technology Leaders for Career Success</a:t>
            </a:r>
            <a:endParaRPr lang="en-US" sz="1100" b="1" i="1" dirty="0">
              <a:solidFill>
                <a:srgbClr val="008000"/>
              </a:solidFill>
              <a:latin typeface="Garamond" pitchFamily="18" charset="0"/>
            </a:endParaRPr>
          </a:p>
        </p:txBody>
      </p:sp>
      <p:pic>
        <p:nvPicPr>
          <p:cNvPr id="1031" name="Picture 9" descr="logo-wout-line-4ppt-bg.wm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6119813"/>
            <a:ext cx="17526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rot="10800000" flipH="1">
            <a:off x="457200" y="6400800"/>
            <a:ext cx="8229600" cy="4763"/>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3705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Lst>
  <mc:AlternateContent xmlns:mc="http://schemas.openxmlformats.org/markup-compatibility/2006">
    <mc:Choice xmlns:p14="http://schemas.microsoft.com/office/powerpoint/2010/main" Requires="p14">
      <p:transition p14:dur="0" advClick="0"/>
    </mc:Choice>
    <mc:Fallback>
      <p:transition advClick="0"/>
    </mc:Fallback>
  </mc:AlternateContent>
  <p:hf hdr="0" ftr="0" dt="0"/>
  <p:txStyles>
    <p:titleStyle>
      <a:lvl1pPr algn="ctr" rtl="0" eaLnBrk="0" fontAlgn="base" hangingPunct="0">
        <a:spcBef>
          <a:spcPct val="0"/>
        </a:spcBef>
        <a:spcAft>
          <a:spcPct val="0"/>
        </a:spcAft>
        <a:defRPr sz="4000" b="1" kern="1200">
          <a:solidFill>
            <a:srgbClr val="006600"/>
          </a:solidFill>
          <a:latin typeface="Georgia" pitchFamily="18" charset="0"/>
          <a:ea typeface="+mj-ea"/>
          <a:cs typeface="+mj-cs"/>
        </a:defRPr>
      </a:lvl1pPr>
      <a:lvl2pPr algn="ctr" rtl="0" eaLnBrk="0" fontAlgn="base" hangingPunct="0">
        <a:spcBef>
          <a:spcPct val="0"/>
        </a:spcBef>
        <a:spcAft>
          <a:spcPct val="0"/>
        </a:spcAft>
        <a:defRPr sz="4000" b="1">
          <a:solidFill>
            <a:srgbClr val="006600"/>
          </a:solidFill>
          <a:latin typeface="Georgia" pitchFamily="18" charset="0"/>
        </a:defRPr>
      </a:lvl2pPr>
      <a:lvl3pPr algn="ctr" rtl="0" eaLnBrk="0" fontAlgn="base" hangingPunct="0">
        <a:spcBef>
          <a:spcPct val="0"/>
        </a:spcBef>
        <a:spcAft>
          <a:spcPct val="0"/>
        </a:spcAft>
        <a:defRPr sz="4000" b="1">
          <a:solidFill>
            <a:srgbClr val="006600"/>
          </a:solidFill>
          <a:latin typeface="Georgia" pitchFamily="18" charset="0"/>
        </a:defRPr>
      </a:lvl3pPr>
      <a:lvl4pPr algn="ctr" rtl="0" eaLnBrk="0" fontAlgn="base" hangingPunct="0">
        <a:spcBef>
          <a:spcPct val="0"/>
        </a:spcBef>
        <a:spcAft>
          <a:spcPct val="0"/>
        </a:spcAft>
        <a:defRPr sz="4000" b="1">
          <a:solidFill>
            <a:srgbClr val="006600"/>
          </a:solidFill>
          <a:latin typeface="Georgia" pitchFamily="18" charset="0"/>
        </a:defRPr>
      </a:lvl4pPr>
      <a:lvl5pPr algn="ctr" rtl="0" eaLnBrk="0" fontAlgn="base" hangingPunct="0">
        <a:spcBef>
          <a:spcPct val="0"/>
        </a:spcBef>
        <a:spcAft>
          <a:spcPct val="0"/>
        </a:spcAft>
        <a:defRPr sz="4000" b="1">
          <a:solidFill>
            <a:srgbClr val="006600"/>
          </a:solidFill>
          <a:latin typeface="Georgia" pitchFamily="18" charset="0"/>
        </a:defRPr>
      </a:lvl5pPr>
      <a:lvl6pPr marL="457200" algn="ctr" rtl="0" fontAlgn="base">
        <a:spcBef>
          <a:spcPct val="0"/>
        </a:spcBef>
        <a:spcAft>
          <a:spcPct val="0"/>
        </a:spcAft>
        <a:defRPr sz="4000" b="1">
          <a:solidFill>
            <a:srgbClr val="006600"/>
          </a:solidFill>
          <a:latin typeface="Georgia" pitchFamily="18" charset="0"/>
        </a:defRPr>
      </a:lvl6pPr>
      <a:lvl7pPr marL="914400" algn="ctr" rtl="0" fontAlgn="base">
        <a:spcBef>
          <a:spcPct val="0"/>
        </a:spcBef>
        <a:spcAft>
          <a:spcPct val="0"/>
        </a:spcAft>
        <a:defRPr sz="4000" b="1">
          <a:solidFill>
            <a:srgbClr val="006600"/>
          </a:solidFill>
          <a:latin typeface="Georgia" pitchFamily="18" charset="0"/>
        </a:defRPr>
      </a:lvl7pPr>
      <a:lvl8pPr marL="1371600" algn="ctr" rtl="0" fontAlgn="base">
        <a:spcBef>
          <a:spcPct val="0"/>
        </a:spcBef>
        <a:spcAft>
          <a:spcPct val="0"/>
        </a:spcAft>
        <a:defRPr sz="4000" b="1">
          <a:solidFill>
            <a:srgbClr val="006600"/>
          </a:solidFill>
          <a:latin typeface="Georgia" pitchFamily="18" charset="0"/>
        </a:defRPr>
      </a:lvl8pPr>
      <a:lvl9pPr marL="1828800" algn="ctr" rtl="0" fontAlgn="base">
        <a:spcBef>
          <a:spcPct val="0"/>
        </a:spcBef>
        <a:spcAft>
          <a:spcPct val="0"/>
        </a:spcAft>
        <a:defRPr sz="4000" b="1">
          <a:solidFill>
            <a:srgbClr val="006600"/>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fontAlgn="base">
              <a:spcBef>
                <a:spcPct val="0"/>
              </a:spcBef>
              <a:spcAft>
                <a:spcPct val="0"/>
              </a:spcAft>
              <a:defRPr/>
            </a:pPr>
            <a:fld id="{2C8D2F13-123C-4B2F-8727-C6C401BAB14C}"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3074534615"/>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mc:AlternateContent xmlns:mc="http://schemas.openxmlformats.org/markup-compatibility/2006">
    <mc:Choice xmlns:p14="http://schemas.microsoft.com/office/powerpoint/2010/main" Requires="p14">
      <p:transition p14:dur="0" advClick="0"/>
    </mc:Choice>
    <mc:Fallback>
      <p:transition advClick="0"/>
    </mc:Fallback>
  </mc:AlternateContent>
  <p:hf hdr="0" ftr="0" dt="0"/>
  <p:txStyles>
    <p:titleStyle>
      <a:lvl1pPr algn="ctr" rtl="0" eaLnBrk="0" fontAlgn="base" hangingPunct="0">
        <a:spcBef>
          <a:spcPct val="0"/>
        </a:spcBef>
        <a:spcAft>
          <a:spcPct val="0"/>
        </a:spcAft>
        <a:defRPr sz="36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2pPr>
      <a:lvl3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3pPr>
      <a:lvl4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4pPr>
      <a:lvl5pPr algn="ctr" rtl="0" eaLnBrk="0" fontAlgn="base" hangingPunct="0">
        <a:spcBef>
          <a:spcPct val="0"/>
        </a:spcBef>
        <a:spcAft>
          <a:spcPct val="0"/>
        </a:spcAft>
        <a:defRPr sz="3600">
          <a:solidFill>
            <a:schemeClr val="tx1"/>
          </a:solidFill>
          <a:latin typeface="Calibri" pitchFamily="34"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b="1"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3" charset="-128"/>
          <a:cs typeface="ＭＳ Ｐゴシック"/>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136D6DCA-3146-4724-9C3F-ED8F1AA87CA7}" type="slidenum">
              <a:rPr lang="en-US">
                <a:solidFill>
                  <a:srgbClr val="000000"/>
                </a:solidFill>
              </a:rPr>
              <a:pPr fontAlgn="base">
                <a:spcBef>
                  <a:spcPct val="0"/>
                </a:spcBef>
                <a:spcAft>
                  <a:spcPct val="0"/>
                </a:spcAft>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0B972CA2-7E50-426B-A280-7F41BE3C9A82}"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3372631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8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8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8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3" Type="http://schemas.openxmlformats.org/officeDocument/2006/relationships/hyperlink" Target="http://www.asee.org" TargetMode="External"/><Relationship Id="rId2" Type="http://schemas.openxmlformats.org/officeDocument/2006/relationships/notesSlide" Target="../notesSlides/notesSlide16.xml"/><Relationship Id="rId1" Type="http://schemas.openxmlformats.org/officeDocument/2006/relationships/slideLayout" Target="../slideLayouts/slideLayout8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wmf"/><Relationship Id="rId12"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8.gif"/></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2.xml"/><Relationship Id="rId5" Type="http://schemas.openxmlformats.org/officeDocument/2006/relationships/image" Target="../media/image4.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83.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152400"/>
            <a:ext cx="8534400" cy="1228725"/>
          </a:xfrm>
          <a:noFill/>
        </p:spPr>
        <p:txBody>
          <a:bodyPr lIns="0" tIns="0" rIns="0" bIns="0" anchor="t"/>
          <a:lstStyle/>
          <a:p>
            <a:pPr eaLnBrk="1" hangingPunct="1"/>
            <a:r>
              <a:rPr lang="en-US" sz="4000" dirty="0" smtClean="0">
                <a:solidFill>
                  <a:schemeClr val="tx1"/>
                </a:solidFill>
              </a:rPr>
              <a:t>Leveraging Your Engineering</a:t>
            </a:r>
            <a:br>
              <a:rPr lang="en-US" sz="4000" dirty="0" smtClean="0">
                <a:solidFill>
                  <a:schemeClr val="tx1"/>
                </a:solidFill>
              </a:rPr>
            </a:br>
            <a:r>
              <a:rPr lang="en-US" sz="4000" dirty="0" smtClean="0">
                <a:solidFill>
                  <a:schemeClr val="tx1"/>
                </a:solidFill>
              </a:rPr>
              <a:t> Education Innovation</a:t>
            </a:r>
          </a:p>
        </p:txBody>
      </p:sp>
      <p:sp>
        <p:nvSpPr>
          <p:cNvPr id="14339" name="Freeform 3"/>
          <p:cNvSpPr>
            <a:spLocks/>
          </p:cNvSpPr>
          <p:nvPr/>
        </p:nvSpPr>
        <p:spPr bwMode="auto">
          <a:xfrm>
            <a:off x="228600" y="14478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fontAlgn="base">
              <a:spcBef>
                <a:spcPct val="0"/>
              </a:spcBef>
              <a:spcAft>
                <a:spcPct val="0"/>
              </a:spcAft>
            </a:pPr>
            <a:endParaRPr lang="en-US">
              <a:solidFill>
                <a:srgbClr val="000000"/>
              </a:solidFill>
            </a:endParaRPr>
          </a:p>
        </p:txBody>
      </p:sp>
      <p:sp>
        <p:nvSpPr>
          <p:cNvPr id="14340" name="Rectangle 4"/>
          <p:cNvSpPr>
            <a:spLocks noChangeArrowheads="1"/>
          </p:cNvSpPr>
          <p:nvPr/>
        </p:nvSpPr>
        <p:spPr bwMode="auto">
          <a:xfrm>
            <a:off x="76200" y="1676400"/>
            <a:ext cx="8839200" cy="3976688"/>
          </a:xfrm>
          <a:prstGeom prst="rect">
            <a:avLst/>
          </a:prstGeom>
          <a:noFill/>
          <a:ln w="9525">
            <a:noFill/>
            <a:miter lim="800000"/>
            <a:headEnd/>
            <a:tailEnd/>
          </a:ln>
        </p:spPr>
        <p:txBody>
          <a:bodyPr lIns="0" tIns="0" rIns="0" bIns="0"/>
          <a:lstStyle/>
          <a:p>
            <a:pPr lvl="0" algn="ctr" eaLnBrk="0" fontAlgn="base" hangingPunct="0">
              <a:spcBef>
                <a:spcPct val="0"/>
              </a:spcBef>
              <a:spcAft>
                <a:spcPct val="0"/>
              </a:spcAft>
            </a:pPr>
            <a:r>
              <a:rPr lang="en-US" sz="3000" b="1" dirty="0" smtClean="0">
                <a:solidFill>
                  <a:srgbClr val="000000"/>
                </a:solidFill>
                <a:latin typeface="Arial" charset="0"/>
                <a:cs typeface="Arial" charset="0"/>
              </a:rPr>
              <a:t>Karl A. Smith</a:t>
            </a:r>
          </a:p>
          <a:p>
            <a:pPr lvl="0" algn="ctr" eaLnBrk="0" fontAlgn="base" hangingPunct="0">
              <a:spcBef>
                <a:spcPct val="0"/>
              </a:spcBef>
              <a:spcAft>
                <a:spcPct val="0"/>
              </a:spcAft>
            </a:pPr>
            <a:r>
              <a:rPr lang="en-US" sz="2600" dirty="0" smtClean="0">
                <a:solidFill>
                  <a:srgbClr val="000000"/>
                </a:solidFill>
                <a:latin typeface="Arial" charset="0"/>
                <a:cs typeface="Arial" charset="0"/>
              </a:rPr>
              <a:t>Engineering Education – Purdue University</a:t>
            </a:r>
          </a:p>
          <a:p>
            <a:pPr lvl="0" algn="ctr" eaLnBrk="0" fontAlgn="base" hangingPunct="0">
              <a:spcBef>
                <a:spcPct val="0"/>
              </a:spcBef>
              <a:spcAft>
                <a:spcPct val="0"/>
              </a:spcAft>
            </a:pPr>
            <a:r>
              <a:rPr lang="en-US" sz="2600" dirty="0" smtClean="0">
                <a:solidFill>
                  <a:srgbClr val="000000"/>
                </a:solidFill>
                <a:latin typeface="Arial" charset="0"/>
                <a:cs typeface="Arial" charset="0"/>
              </a:rPr>
              <a:t>STEM Education Center/Civil Eng – University of Minnesota</a:t>
            </a:r>
          </a:p>
          <a:p>
            <a:pPr lvl="0" algn="ctr" eaLnBrk="0" fontAlgn="base" hangingPunct="0">
              <a:spcBef>
                <a:spcPct val="0"/>
              </a:spcBef>
              <a:spcAft>
                <a:spcPct val="0"/>
              </a:spcAft>
            </a:pPr>
            <a:r>
              <a:rPr lang="en-US" sz="2400" dirty="0">
                <a:solidFill>
                  <a:srgbClr val="000000"/>
                </a:solidFill>
                <a:latin typeface="Arial" charset="0"/>
                <a:cs typeface="Arial" charset="0"/>
              </a:rPr>
              <a:t>ksmith@umn.edu - http://www.ce.umn.edu/~smith/</a:t>
            </a:r>
            <a:endParaRPr lang="en-US" sz="2600" dirty="0">
              <a:solidFill>
                <a:srgbClr val="000000"/>
              </a:solidFill>
              <a:latin typeface="Arial" charset="0"/>
              <a:cs typeface="Arial" charset="0"/>
            </a:endParaRPr>
          </a:p>
          <a:p>
            <a:pPr lvl="0" algn="ctr" eaLnBrk="0" fontAlgn="base" hangingPunct="0">
              <a:spcBef>
                <a:spcPct val="0"/>
              </a:spcBef>
              <a:spcAft>
                <a:spcPct val="0"/>
              </a:spcAft>
            </a:pPr>
            <a:endParaRPr lang="en-US" dirty="0" smtClean="0">
              <a:solidFill>
                <a:srgbClr val="000000"/>
              </a:solidFill>
              <a:latin typeface="Arial" charset="0"/>
              <a:cs typeface="Arial" charset="0"/>
            </a:endParaRPr>
          </a:p>
          <a:p>
            <a:pPr lvl="0" algn="ctr" eaLnBrk="0" fontAlgn="base" hangingPunct="0">
              <a:spcBef>
                <a:spcPct val="0"/>
              </a:spcBef>
              <a:spcAft>
                <a:spcPct val="0"/>
              </a:spcAft>
            </a:pPr>
            <a:r>
              <a:rPr lang="en-US" sz="3000" b="1" dirty="0" smtClean="0">
                <a:solidFill>
                  <a:srgbClr val="000000"/>
                </a:solidFill>
                <a:latin typeface="Arial" charset="0"/>
                <a:cs typeface="Arial" charset="0"/>
              </a:rPr>
              <a:t>Mary </a:t>
            </a:r>
            <a:r>
              <a:rPr lang="en-US" sz="3000" b="1" dirty="0" err="1" smtClean="0">
                <a:solidFill>
                  <a:srgbClr val="000000"/>
                </a:solidFill>
                <a:latin typeface="Arial" charset="0"/>
                <a:cs typeface="Arial" charset="0"/>
              </a:rPr>
              <a:t>Besterfield-Sacre</a:t>
            </a:r>
            <a:endParaRPr lang="en-US" sz="3000" b="1" dirty="0" smtClean="0">
              <a:solidFill>
                <a:srgbClr val="000000"/>
              </a:solidFill>
              <a:latin typeface="Arial" charset="0"/>
              <a:cs typeface="Arial" charset="0"/>
            </a:endParaRPr>
          </a:p>
          <a:p>
            <a:pPr algn="ctr" eaLnBrk="0" fontAlgn="base" hangingPunct="0">
              <a:lnSpc>
                <a:spcPct val="80000"/>
              </a:lnSpc>
              <a:spcBef>
                <a:spcPct val="0"/>
              </a:spcBef>
              <a:spcAft>
                <a:spcPct val="0"/>
              </a:spcAft>
            </a:pPr>
            <a:r>
              <a:rPr lang="en-US" sz="2600" dirty="0" smtClean="0">
                <a:solidFill>
                  <a:srgbClr val="000000"/>
                </a:solidFill>
                <a:latin typeface="Arial" charset="0"/>
                <a:cs typeface="Arial" charset="0"/>
              </a:rPr>
              <a:t>Industrial Engineering/Engineering Education Research Center – University of Pittsburgh</a:t>
            </a:r>
          </a:p>
          <a:p>
            <a:pPr algn="ctr" eaLnBrk="0" fontAlgn="base" hangingPunct="0">
              <a:lnSpc>
                <a:spcPct val="80000"/>
              </a:lnSpc>
              <a:spcBef>
                <a:spcPct val="0"/>
              </a:spcBef>
              <a:spcAft>
                <a:spcPct val="0"/>
              </a:spcAft>
            </a:pPr>
            <a:r>
              <a:rPr lang="en-US" sz="2400" dirty="0" smtClean="0">
                <a:solidFill>
                  <a:srgbClr val="000000"/>
                </a:solidFill>
                <a:latin typeface="Arial" charset="0"/>
                <a:cs typeface="Arial" charset="0"/>
              </a:rPr>
              <a:t>mbsacre@pitt.edu – http://www.engineering.pitt.edu/EERC</a:t>
            </a:r>
          </a:p>
          <a:p>
            <a:pPr algn="ctr" eaLnBrk="0" fontAlgn="base" hangingPunct="0">
              <a:lnSpc>
                <a:spcPct val="80000"/>
              </a:lnSpc>
              <a:spcBef>
                <a:spcPct val="0"/>
              </a:spcBef>
              <a:spcAft>
                <a:spcPct val="0"/>
              </a:spcAft>
            </a:pPr>
            <a:endParaRPr lang="en-US" sz="2000" dirty="0" smtClean="0">
              <a:solidFill>
                <a:srgbClr val="000000"/>
              </a:solidFill>
              <a:cs typeface="Times New Roman" pitchFamily="18" charset="0"/>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National Academy of Engineering</a:t>
            </a:r>
            <a:endParaRPr lang="en-US" sz="3200" dirty="0">
              <a:solidFill>
                <a:srgbClr val="000000"/>
              </a:solidFill>
              <a:cs typeface="Times New Roman" pitchFamily="18" charset="0"/>
            </a:endParaRPr>
          </a:p>
          <a:p>
            <a:pPr algn="ctr" eaLnBrk="0" fontAlgn="base" hangingPunct="0">
              <a:lnSpc>
                <a:spcPct val="80000"/>
              </a:lnSpc>
              <a:spcBef>
                <a:spcPct val="0"/>
              </a:spcBef>
              <a:spcAft>
                <a:spcPct val="0"/>
              </a:spcAft>
            </a:pPr>
            <a:endParaRPr lang="en-US" dirty="0" smtClean="0">
              <a:solidFill>
                <a:srgbClr val="000000"/>
              </a:solidFill>
              <a:cs typeface="Times New Roman" pitchFamily="18" charset="0"/>
            </a:endParaRPr>
          </a:p>
          <a:p>
            <a:pPr algn="ctr" eaLnBrk="0" fontAlgn="base" hangingPunct="0">
              <a:lnSpc>
                <a:spcPct val="80000"/>
              </a:lnSpc>
              <a:spcBef>
                <a:spcPct val="0"/>
              </a:spcBef>
              <a:spcAft>
                <a:spcPct val="0"/>
              </a:spcAft>
            </a:pPr>
            <a:r>
              <a:rPr lang="en-US" sz="3200" dirty="0" smtClean="0">
                <a:solidFill>
                  <a:srgbClr val="000000"/>
                </a:solidFill>
                <a:cs typeface="Times New Roman" pitchFamily="18" charset="0"/>
              </a:rPr>
              <a:t>Frontiers of Engineering Education Symposium</a:t>
            </a:r>
          </a:p>
          <a:p>
            <a:pPr algn="ctr" eaLnBrk="0" fontAlgn="base" hangingPunct="0">
              <a:spcBef>
                <a:spcPct val="0"/>
              </a:spcBef>
              <a:spcAft>
                <a:spcPct val="0"/>
              </a:spcAft>
            </a:pPr>
            <a:endParaRPr lang="en-US" sz="1200" dirty="0" smtClean="0">
              <a:solidFill>
                <a:srgbClr val="000000"/>
              </a:solidFill>
            </a:endParaRPr>
          </a:p>
          <a:p>
            <a:pPr algn="ctr" eaLnBrk="0" fontAlgn="base" hangingPunct="0">
              <a:spcBef>
                <a:spcPct val="0"/>
              </a:spcBef>
              <a:spcAft>
                <a:spcPct val="0"/>
              </a:spcAft>
            </a:pPr>
            <a:r>
              <a:rPr lang="en-US" sz="2400" dirty="0" smtClean="0">
                <a:solidFill>
                  <a:srgbClr val="000000"/>
                </a:solidFill>
              </a:rPr>
              <a:t>October, 2012</a:t>
            </a:r>
            <a:endParaRPr lang="en-US" sz="24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“who” should drive change?</a:t>
            </a:r>
          </a:p>
          <a:p>
            <a:pPr algn="ctr" fontAlgn="base">
              <a:spcBef>
                <a:spcPct val="0"/>
              </a:spcBef>
              <a:spcAft>
                <a:spcPct val="0"/>
              </a:spcAft>
            </a:pPr>
            <a:r>
              <a:rPr lang="en-US" sz="2000" smtClean="0">
                <a:solidFill>
                  <a:prstClr val="white"/>
                </a:solidFill>
                <a:latin typeface="Berlin Sans FB" pitchFamily="34" charset="0"/>
                <a:ea typeface="ＭＳ Ｐゴシック" pitchFamily="34" charset="-128"/>
              </a:rPr>
              <a:t>engineering education depends on many stakeholders, but…</a:t>
            </a:r>
          </a:p>
        </p:txBody>
      </p:sp>
      <p:sp>
        <p:nvSpPr>
          <p:cNvPr id="6147" name="Rectangle 3"/>
          <p:cNvSpPr txBox="1">
            <a:spLocks/>
          </p:cNvSpPr>
          <p:nvPr/>
        </p:nvSpPr>
        <p:spPr bwMode="auto">
          <a:xfrm>
            <a:off x="4787900" y="1412875"/>
            <a:ext cx="417988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2400">
                <a:solidFill>
                  <a:schemeClr val="tx1"/>
                </a:solidFill>
                <a:latin typeface="Arial" charset="0"/>
                <a:cs typeface="Arial" charset="0"/>
              </a:defRPr>
            </a:lvl1pPr>
            <a:lvl2pPr marL="688975" indent="-23177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fontAlgn="base">
              <a:lnSpc>
                <a:spcPct val="110000"/>
              </a:lnSpc>
              <a:spcBef>
                <a:spcPts val="475"/>
              </a:spcBef>
              <a:spcAft>
                <a:spcPct val="0"/>
              </a:spcAft>
              <a:buFont typeface="Arial" charset="0"/>
              <a:buChar char="•"/>
            </a:pPr>
            <a:endParaRPr lang="en-US" sz="1000" smtClean="0">
              <a:solidFill>
                <a:prstClr val="black"/>
              </a:solidFill>
            </a:endParaRPr>
          </a:p>
          <a:p>
            <a:pPr fontAlgn="base">
              <a:lnSpc>
                <a:spcPct val="110000"/>
              </a:lnSpc>
              <a:spcBef>
                <a:spcPts val="475"/>
              </a:spcBef>
              <a:spcAft>
                <a:spcPct val="0"/>
              </a:spcAft>
            </a:pPr>
            <a:r>
              <a:rPr lang="en-US" sz="2000" b="1" smtClean="0">
                <a:solidFill>
                  <a:prstClr val="black"/>
                </a:solidFill>
                <a:latin typeface="Arial Black" pitchFamily="34" charset="0"/>
                <a:cs typeface="Tahoma" pitchFamily="34" charset="0"/>
              </a:rPr>
              <a:t>…engineering faculty and administrators are key </a:t>
            </a:r>
            <a:endParaRPr lang="en-US" sz="1000" smtClean="0">
              <a:solidFill>
                <a:prstClr val="black"/>
              </a:solidFill>
            </a:endParaRPr>
          </a:p>
          <a:p>
            <a:pPr fontAlgn="base">
              <a:lnSpc>
                <a:spcPct val="110000"/>
              </a:lnSpc>
              <a:spcBef>
                <a:spcPts val="475"/>
              </a:spcBef>
              <a:spcAft>
                <a:spcPct val="0"/>
              </a:spcAft>
            </a:pPr>
            <a:r>
              <a:rPr lang="en-US" sz="2000" smtClean="0">
                <a:solidFill>
                  <a:prstClr val="black"/>
                </a:solidFill>
              </a:rPr>
              <a:t>	They determine the content of                       the program, decide how it is delivered, and shape the environment in which it is offered</a:t>
            </a:r>
          </a:p>
          <a:p>
            <a:pPr fontAlgn="base">
              <a:lnSpc>
                <a:spcPct val="110000"/>
              </a:lnSpc>
              <a:spcBef>
                <a:spcPts val="475"/>
              </a:spcBef>
              <a:spcAft>
                <a:spcPct val="0"/>
              </a:spcAft>
            </a:pPr>
            <a:r>
              <a:rPr lang="en-US" sz="2000" smtClean="0">
                <a:solidFill>
                  <a:prstClr val="black"/>
                </a:solidFill>
              </a:rPr>
              <a:t>	</a:t>
            </a:r>
            <a:r>
              <a:rPr lang="en-US" sz="2000" smtClean="0">
                <a:solidFill>
                  <a:prstClr val="black"/>
                </a:solidFill>
                <a:latin typeface="Arial Black" pitchFamily="34" charset="0"/>
              </a:rPr>
              <a:t>We need to –</a:t>
            </a:r>
          </a:p>
          <a:p>
            <a:pPr lvl="1" fontAlgn="base">
              <a:lnSpc>
                <a:spcPct val="110000"/>
              </a:lnSpc>
              <a:spcBef>
                <a:spcPts val="475"/>
              </a:spcBef>
              <a:spcAft>
                <a:spcPct val="0"/>
              </a:spcAft>
              <a:buFont typeface="Arial" charset="0"/>
              <a:buChar char="•"/>
            </a:pPr>
            <a:r>
              <a:rPr lang="en-US" sz="2000" smtClean="0">
                <a:solidFill>
                  <a:prstClr val="black"/>
                </a:solidFill>
              </a:rPr>
              <a:t>strengthen career-long professional development</a:t>
            </a:r>
          </a:p>
          <a:p>
            <a:pPr lvl="1" fontAlgn="base">
              <a:lnSpc>
                <a:spcPct val="110000"/>
              </a:lnSpc>
              <a:spcBef>
                <a:spcPts val="475"/>
              </a:spcBef>
              <a:spcAft>
                <a:spcPct val="0"/>
              </a:spcAft>
              <a:buFont typeface="Arial" charset="0"/>
              <a:buChar char="•"/>
            </a:pPr>
            <a:r>
              <a:rPr lang="en-US" sz="2000" smtClean="0">
                <a:solidFill>
                  <a:prstClr val="black"/>
                </a:solidFill>
              </a:rPr>
              <a:t>create supportive environments</a:t>
            </a:r>
          </a:p>
          <a:p>
            <a:pPr lvl="1" fontAlgn="base">
              <a:lnSpc>
                <a:spcPct val="110000"/>
              </a:lnSpc>
              <a:spcBef>
                <a:spcPts val="475"/>
              </a:spcBef>
              <a:spcAft>
                <a:spcPct val="0"/>
              </a:spcAft>
              <a:buFont typeface="Arial" charset="0"/>
              <a:buChar char="•"/>
            </a:pPr>
            <a:r>
              <a:rPr lang="en-US" sz="2000" smtClean="0">
                <a:solidFill>
                  <a:prstClr val="black"/>
                </a:solidFill>
              </a:rPr>
              <a:t>form broader collaborations</a:t>
            </a:r>
          </a:p>
          <a:p>
            <a:pPr fontAlgn="base">
              <a:lnSpc>
                <a:spcPct val="110000"/>
              </a:lnSpc>
              <a:spcBef>
                <a:spcPts val="475"/>
              </a:spcBef>
              <a:spcAft>
                <a:spcPct val="0"/>
              </a:spcAft>
            </a:pPr>
            <a:endParaRPr lang="en-US" sz="2000" smtClean="0">
              <a:solidFill>
                <a:prstClr val="black"/>
              </a:solidFill>
            </a:endParaRPr>
          </a:p>
          <a:p>
            <a:pPr fontAlgn="base">
              <a:lnSpc>
                <a:spcPct val="110000"/>
              </a:lnSpc>
              <a:spcBef>
                <a:spcPts val="475"/>
              </a:spcBef>
              <a:spcAft>
                <a:spcPct val="0"/>
              </a:spcAft>
            </a:pPr>
            <a:endParaRPr lang="en-US" sz="2000" smtClean="0">
              <a:solidFill>
                <a:prstClr val="black"/>
              </a:solidFill>
            </a:endParaRPr>
          </a:p>
          <a:p>
            <a:pPr fontAlgn="base">
              <a:spcBef>
                <a:spcPct val="0"/>
              </a:spcBef>
              <a:spcAft>
                <a:spcPct val="0"/>
              </a:spcAft>
            </a:pPr>
            <a:endParaRPr lang="en-US" sz="2000" smtClean="0">
              <a:solidFill>
                <a:prstClr val="black"/>
              </a:solidFill>
            </a:endParaRPr>
          </a:p>
          <a:p>
            <a:pPr fontAlgn="base">
              <a:lnSpc>
                <a:spcPct val="110000"/>
              </a:lnSpc>
              <a:spcBef>
                <a:spcPct val="20000"/>
              </a:spcBef>
              <a:spcAft>
                <a:spcPct val="0"/>
              </a:spcAft>
            </a:pPr>
            <a:endParaRPr lang="en-US" sz="2000" smtClean="0">
              <a:solidFill>
                <a:prstClr val="black"/>
              </a:solidFill>
            </a:endParaRPr>
          </a:p>
        </p:txBody>
      </p:sp>
      <p:grpSp>
        <p:nvGrpSpPr>
          <p:cNvPr id="6148" name="Group 19"/>
          <p:cNvGrpSpPr>
            <a:grpSpLocks/>
          </p:cNvGrpSpPr>
          <p:nvPr/>
        </p:nvGrpSpPr>
        <p:grpSpPr bwMode="auto">
          <a:xfrm rot="-368543">
            <a:off x="311150" y="1482725"/>
            <a:ext cx="2455863" cy="1946275"/>
            <a:chOff x="686" y="2805"/>
            <a:chExt cx="1547" cy="1226"/>
          </a:xfrm>
        </p:grpSpPr>
        <p:sp>
          <p:nvSpPr>
            <p:cNvPr id="7" name="Rectangle 33"/>
            <p:cNvSpPr>
              <a:spLocks noChangeArrowheads="1"/>
            </p:cNvSpPr>
            <p:nvPr/>
          </p:nvSpPr>
          <p:spPr bwMode="auto">
            <a:xfrm rot="-1907">
              <a:off x="686" y="2805"/>
              <a:ext cx="1547" cy="1226"/>
            </a:xfrm>
            <a:prstGeom prst="rect">
              <a:avLst/>
            </a:prstGeom>
            <a:solidFill>
              <a:schemeClr val="bg1"/>
            </a:solidFill>
            <a:ln w="6350">
              <a:solidFill>
                <a:srgbClr val="A6A6A6"/>
              </a:solidFill>
              <a:miter lim="800000"/>
              <a:headEnd/>
              <a:tailEnd/>
            </a:ln>
            <a:effectLst>
              <a:outerShdw blurRad="63500" dist="190500" dir="2700000" algn="tl" rotWithShape="0">
                <a:srgbClr val="000000">
                  <a:alpha val="39998"/>
                </a:srgbClr>
              </a:outerShdw>
            </a:effectLst>
          </p:spPr>
          <p:txBody>
            <a:bodyPr anchor="ctr"/>
            <a:lstStyle/>
            <a:p>
              <a:pPr algn="ctr">
                <a:defRPr/>
              </a:pPr>
              <a:endParaRPr lang="en-US" sz="2400" dirty="0">
                <a:solidFill>
                  <a:prstClr val="white"/>
                </a:solidFill>
                <a:cs typeface="Arial" charset="0"/>
              </a:endParaRPr>
            </a:p>
          </p:txBody>
        </p:sp>
        <p:pic>
          <p:nvPicPr>
            <p:cNvPr id="6165" name="Picture 34" descr="r:\My Documents\Meetings, Conferences, Papers\Logos &amp; Pix\Images (with people)\IP Students at DHL.jpg"/>
            <p:cNvPicPr>
              <a:picLocks noChangeAspect="1" noChangeArrowheads="1"/>
            </p:cNvPicPr>
            <p:nvPr/>
          </p:nvPicPr>
          <p:blipFill>
            <a:blip r:embed="rId3">
              <a:grayscl/>
              <a:extLst>
                <a:ext uri="{28A0092B-C50C-407E-A947-70E740481C1C}">
                  <a14:useLocalDpi xmlns:a14="http://schemas.microsoft.com/office/drawing/2010/main" val="0"/>
                </a:ext>
              </a:extLst>
            </a:blip>
            <a:srcRect r="2075"/>
            <a:stretch>
              <a:fillRect/>
            </a:stretch>
          </p:blipFill>
          <p:spPr bwMode="auto">
            <a:xfrm rot="-1874">
              <a:off x="776" y="2882"/>
              <a:ext cx="1383"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8"/>
          <p:cNvGrpSpPr>
            <a:grpSpLocks/>
          </p:cNvGrpSpPr>
          <p:nvPr/>
        </p:nvGrpSpPr>
        <p:grpSpPr bwMode="auto">
          <a:xfrm rot="269724">
            <a:off x="1992313" y="1373188"/>
            <a:ext cx="2312987" cy="1719262"/>
            <a:chOff x="703" y="1172"/>
            <a:chExt cx="1457" cy="1083"/>
          </a:xfrm>
        </p:grpSpPr>
        <p:sp>
          <p:nvSpPr>
            <p:cNvPr id="10" name="Rectangle 9"/>
            <p:cNvSpPr>
              <a:spLocks noChangeArrowheads="1"/>
            </p:cNvSpPr>
            <p:nvPr/>
          </p:nvSpPr>
          <p:spPr bwMode="auto">
            <a:xfrm rot="-1907">
              <a:off x="703" y="1172"/>
              <a:ext cx="1457" cy="1083"/>
            </a:xfrm>
            <a:prstGeom prst="rect">
              <a:avLst/>
            </a:prstGeom>
            <a:solidFill>
              <a:schemeClr val="bg1"/>
            </a:solidFill>
            <a:ln w="6350">
              <a:solidFill>
                <a:srgbClr val="A6A6A6"/>
              </a:solidFill>
              <a:miter lim="800000"/>
              <a:headEnd/>
              <a:tailEnd/>
            </a:ln>
            <a:effectLst>
              <a:outerShdw blurRad="63500" dist="190500" dir="2700000" algn="tl" rotWithShape="0">
                <a:srgbClr val="000000">
                  <a:alpha val="39998"/>
                </a:srgbClr>
              </a:outerShdw>
            </a:effectLst>
          </p:spPr>
          <p:txBody>
            <a:bodyPr anchor="ctr"/>
            <a:lstStyle/>
            <a:p>
              <a:pPr algn="ctr">
                <a:defRPr/>
              </a:pPr>
              <a:endParaRPr lang="en-US" sz="2400" dirty="0">
                <a:solidFill>
                  <a:prstClr val="white"/>
                </a:solidFill>
                <a:cs typeface="Arial" charset="0"/>
              </a:endParaRPr>
            </a:p>
          </p:txBody>
        </p:sp>
        <p:pic>
          <p:nvPicPr>
            <p:cNvPr id="6163" name="Picture 11" descr="EPICS - 047"/>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95" y="1262"/>
              <a:ext cx="1263"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0" name="Group 12"/>
          <p:cNvGrpSpPr>
            <a:grpSpLocks/>
          </p:cNvGrpSpPr>
          <p:nvPr/>
        </p:nvGrpSpPr>
        <p:grpSpPr bwMode="auto">
          <a:xfrm rot="221834">
            <a:off x="261938" y="3286125"/>
            <a:ext cx="2252662" cy="1571625"/>
            <a:chOff x="453" y="1134"/>
            <a:chExt cx="1419" cy="990"/>
          </a:xfrm>
        </p:grpSpPr>
        <p:sp>
          <p:nvSpPr>
            <p:cNvPr id="13" name="Rectangle 87"/>
            <p:cNvSpPr>
              <a:spLocks noChangeArrowheads="1"/>
            </p:cNvSpPr>
            <p:nvPr/>
          </p:nvSpPr>
          <p:spPr bwMode="auto">
            <a:xfrm>
              <a:off x="453" y="1134"/>
              <a:ext cx="1419" cy="990"/>
            </a:xfrm>
            <a:prstGeom prst="rect">
              <a:avLst/>
            </a:prstGeom>
            <a:solidFill>
              <a:schemeClr val="bg1"/>
            </a:solidFill>
            <a:ln w="6350">
              <a:solidFill>
                <a:srgbClr val="A6A6A6"/>
              </a:solidFill>
              <a:miter lim="800000"/>
              <a:headEnd/>
              <a:tailEnd/>
            </a:ln>
            <a:effectLst>
              <a:outerShdw blurRad="63500" dist="190500" dir="2700000" algn="tl" rotWithShape="0">
                <a:srgbClr val="000000">
                  <a:alpha val="39999"/>
                </a:srgbClr>
              </a:outerShdw>
            </a:effectLst>
          </p:spPr>
          <p:txBody>
            <a:bodyPr wrap="none" anchor="ctr"/>
            <a:lstStyle/>
            <a:p>
              <a:pPr fontAlgn="base">
                <a:spcBef>
                  <a:spcPct val="0"/>
                </a:spcBef>
                <a:spcAft>
                  <a:spcPct val="0"/>
                </a:spcAft>
                <a:defRPr/>
              </a:pPr>
              <a:endParaRPr lang="en-US" sz="2400" dirty="0">
                <a:solidFill>
                  <a:prstClr val="black"/>
                </a:solidFill>
                <a:latin typeface="Arial" pitchFamily="-123" charset="0"/>
                <a:ea typeface="ＭＳ Ｐゴシック" pitchFamily="-123" charset="-128"/>
                <a:cs typeface="ＭＳ Ｐゴシック" pitchFamily="-123" charset="-128"/>
              </a:endParaRPr>
            </a:p>
          </p:txBody>
        </p:sp>
        <p:pic>
          <p:nvPicPr>
            <p:cNvPr id="6161" name="Picture 2"/>
            <p:cNvPicPr>
              <a:picLocks noChangeAspect="1" noChangeArrowheads="1"/>
            </p:cNvPicPr>
            <p:nvPr/>
          </p:nvPicPr>
          <p:blipFill>
            <a:blip r:embed="rId5">
              <a:grayscl/>
              <a:extLst>
                <a:ext uri="{28A0092B-C50C-407E-A947-70E740481C1C}">
                  <a14:useLocalDpi xmlns:a14="http://schemas.microsoft.com/office/drawing/2010/main" val="0"/>
                </a:ext>
              </a:extLst>
            </a:blip>
            <a:srcRect b="4471"/>
            <a:stretch>
              <a:fillRect/>
            </a:stretch>
          </p:blipFill>
          <p:spPr bwMode="auto">
            <a:xfrm>
              <a:off x="543" y="1224"/>
              <a:ext cx="1257"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1" name="Group 11"/>
          <p:cNvGrpSpPr>
            <a:grpSpLocks/>
          </p:cNvGrpSpPr>
          <p:nvPr/>
        </p:nvGrpSpPr>
        <p:grpSpPr bwMode="auto">
          <a:xfrm rot="-247609">
            <a:off x="487363" y="4433888"/>
            <a:ext cx="2181225" cy="1714500"/>
            <a:chOff x="546" y="2664"/>
            <a:chExt cx="1374" cy="1080"/>
          </a:xfrm>
        </p:grpSpPr>
        <p:sp>
          <p:nvSpPr>
            <p:cNvPr id="16" name="Rectangle 87"/>
            <p:cNvSpPr>
              <a:spLocks noChangeArrowheads="1"/>
            </p:cNvSpPr>
            <p:nvPr/>
          </p:nvSpPr>
          <p:spPr bwMode="auto">
            <a:xfrm>
              <a:off x="546" y="2664"/>
              <a:ext cx="1374" cy="1080"/>
            </a:xfrm>
            <a:prstGeom prst="rect">
              <a:avLst/>
            </a:prstGeom>
            <a:solidFill>
              <a:schemeClr val="bg1"/>
            </a:solidFill>
            <a:ln w="6350">
              <a:solidFill>
                <a:srgbClr val="A6A6A6"/>
              </a:solidFill>
              <a:miter lim="800000"/>
              <a:headEnd/>
              <a:tailEnd/>
            </a:ln>
            <a:effectLst>
              <a:outerShdw blurRad="63500" dist="190500" dir="2700000" algn="tl" rotWithShape="0">
                <a:srgbClr val="000000">
                  <a:alpha val="39999"/>
                </a:srgbClr>
              </a:outerShdw>
            </a:effectLst>
          </p:spPr>
          <p:txBody>
            <a:bodyPr wrap="none" anchor="ctr"/>
            <a:lstStyle/>
            <a:p>
              <a:pPr fontAlgn="base">
                <a:spcBef>
                  <a:spcPct val="0"/>
                </a:spcBef>
                <a:spcAft>
                  <a:spcPct val="0"/>
                </a:spcAft>
                <a:defRPr/>
              </a:pPr>
              <a:endParaRPr lang="en-US" sz="2400" dirty="0">
                <a:solidFill>
                  <a:prstClr val="black"/>
                </a:solidFill>
                <a:latin typeface="Arial" pitchFamily="-123" charset="0"/>
                <a:ea typeface="ＭＳ Ｐゴシック" pitchFamily="-123" charset="-128"/>
                <a:cs typeface="ＭＳ Ｐゴシック" pitchFamily="-123" charset="-128"/>
              </a:endParaRPr>
            </a:p>
          </p:txBody>
        </p:sp>
        <p:pic>
          <p:nvPicPr>
            <p:cNvPr id="6159" name="Picture 7" descr="SACS2005_0352069-P1-109"/>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648" y="2754"/>
              <a:ext cx="120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2" name="Group 7"/>
          <p:cNvGrpSpPr>
            <a:grpSpLocks/>
          </p:cNvGrpSpPr>
          <p:nvPr/>
        </p:nvGrpSpPr>
        <p:grpSpPr bwMode="auto">
          <a:xfrm rot="-499766">
            <a:off x="2786063" y="4040188"/>
            <a:ext cx="1695450" cy="2085975"/>
            <a:chOff x="555" y="846"/>
            <a:chExt cx="1068" cy="1314"/>
          </a:xfrm>
        </p:grpSpPr>
        <p:sp>
          <p:nvSpPr>
            <p:cNvPr id="19" name="Rectangle 87"/>
            <p:cNvSpPr>
              <a:spLocks noChangeArrowheads="1"/>
            </p:cNvSpPr>
            <p:nvPr/>
          </p:nvSpPr>
          <p:spPr bwMode="auto">
            <a:xfrm>
              <a:off x="555" y="846"/>
              <a:ext cx="1068" cy="1314"/>
            </a:xfrm>
            <a:prstGeom prst="rect">
              <a:avLst/>
            </a:prstGeom>
            <a:solidFill>
              <a:schemeClr val="bg1"/>
            </a:solidFill>
            <a:ln w="6350">
              <a:solidFill>
                <a:srgbClr val="A6A6A6"/>
              </a:solidFill>
              <a:miter lim="800000"/>
              <a:headEnd/>
              <a:tailEnd/>
            </a:ln>
            <a:effectLst>
              <a:outerShdw blurRad="63500" dist="190500" dir="2700000" algn="tl" rotWithShape="0">
                <a:srgbClr val="000000">
                  <a:alpha val="39999"/>
                </a:srgbClr>
              </a:outerShdw>
            </a:effectLst>
          </p:spPr>
          <p:txBody>
            <a:bodyPr wrap="none" anchor="ctr"/>
            <a:lstStyle/>
            <a:p>
              <a:pPr fontAlgn="base">
                <a:spcBef>
                  <a:spcPct val="0"/>
                </a:spcBef>
                <a:spcAft>
                  <a:spcPct val="0"/>
                </a:spcAft>
                <a:defRPr/>
              </a:pPr>
              <a:endParaRPr lang="en-US" sz="2400" dirty="0">
                <a:solidFill>
                  <a:prstClr val="black"/>
                </a:solidFill>
                <a:latin typeface="Arial" pitchFamily="-123" charset="0"/>
                <a:ea typeface="ＭＳ Ｐゴシック" pitchFamily="-123" charset="-128"/>
                <a:cs typeface="ＭＳ Ｐゴシック" pitchFamily="-123" charset="-128"/>
              </a:endParaRPr>
            </a:p>
          </p:txBody>
        </p:sp>
        <p:pic>
          <p:nvPicPr>
            <p:cNvPr id="6157" name="Picture 6" descr="QEP_Grad2_0361541-P4-200"/>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645" y="936"/>
              <a:ext cx="885"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3" name="Group 17"/>
          <p:cNvGrpSpPr>
            <a:grpSpLocks noChangeAspect="1"/>
          </p:cNvGrpSpPr>
          <p:nvPr/>
        </p:nvGrpSpPr>
        <p:grpSpPr bwMode="auto">
          <a:xfrm>
            <a:off x="2071688" y="2428875"/>
            <a:ext cx="2833687" cy="2293938"/>
            <a:chOff x="288" y="528"/>
            <a:chExt cx="2016" cy="1632"/>
          </a:xfrm>
        </p:grpSpPr>
        <p:sp>
          <p:nvSpPr>
            <p:cNvPr id="22" name="Rectangle 13"/>
            <p:cNvSpPr>
              <a:spLocks noChangeArrowheads="1"/>
            </p:cNvSpPr>
            <p:nvPr/>
          </p:nvSpPr>
          <p:spPr bwMode="auto">
            <a:xfrm>
              <a:off x="288" y="528"/>
              <a:ext cx="2016" cy="1632"/>
            </a:xfrm>
            <a:prstGeom prst="rect">
              <a:avLst/>
            </a:prstGeom>
            <a:solidFill>
              <a:schemeClr val="bg1"/>
            </a:solidFill>
            <a:ln w="6350">
              <a:solidFill>
                <a:srgbClr val="A6A6A6"/>
              </a:solidFill>
              <a:miter lim="800000"/>
              <a:headEnd/>
              <a:tailEnd/>
            </a:ln>
            <a:effectLst>
              <a:outerShdw blurRad="63500" dist="190500" dir="2700000" algn="tl" rotWithShape="0">
                <a:srgbClr val="000000">
                  <a:alpha val="39999"/>
                </a:srgbClr>
              </a:outerShdw>
            </a:effectLst>
          </p:spPr>
          <p:txBody>
            <a:bodyPr anchor="ctr"/>
            <a:lstStyle/>
            <a:p>
              <a:pPr algn="ctr">
                <a:defRPr/>
              </a:pPr>
              <a:endParaRPr lang="en-US" sz="2400" dirty="0">
                <a:solidFill>
                  <a:prstClr val="white"/>
                </a:solidFill>
                <a:cs typeface="Arial" charset="0"/>
              </a:endParaRPr>
            </a:p>
          </p:txBody>
        </p:sp>
        <p:pic>
          <p:nvPicPr>
            <p:cNvPr id="615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 y="667"/>
              <a:ext cx="1748"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84399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“what” change is needed?</a:t>
            </a:r>
          </a:p>
          <a:p>
            <a:pPr algn="ctr" fontAlgn="base">
              <a:spcBef>
                <a:spcPct val="0"/>
              </a:spcBef>
              <a:spcAft>
                <a:spcPct val="0"/>
              </a:spcAft>
            </a:pPr>
            <a:r>
              <a:rPr lang="en-US" sz="2000" smtClean="0">
                <a:solidFill>
                  <a:prstClr val="white"/>
                </a:solidFill>
                <a:latin typeface="Berlin Sans FB" pitchFamily="34" charset="0"/>
                <a:ea typeface="ＭＳ Ｐゴシック" pitchFamily="34" charset="-128"/>
              </a:rPr>
              <a:t>integrate what we know about engineering with what we know about learning</a:t>
            </a:r>
          </a:p>
        </p:txBody>
      </p:sp>
      <p:sp>
        <p:nvSpPr>
          <p:cNvPr id="7171" name="Rectangle 3"/>
          <p:cNvSpPr txBox="1">
            <a:spLocks/>
          </p:cNvSpPr>
          <p:nvPr/>
        </p:nvSpPr>
        <p:spPr bwMode="auto">
          <a:xfrm>
            <a:off x="4356100" y="1537721"/>
            <a:ext cx="4319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fontAlgn="base">
              <a:lnSpc>
                <a:spcPct val="110000"/>
              </a:lnSpc>
              <a:spcBef>
                <a:spcPct val="20000"/>
              </a:spcBef>
              <a:spcAft>
                <a:spcPct val="0"/>
              </a:spcAft>
            </a:pPr>
            <a:r>
              <a:rPr lang="en-US" sz="2000" dirty="0" smtClean="0">
                <a:solidFill>
                  <a:prstClr val="black"/>
                </a:solidFill>
              </a:rPr>
              <a:t>High-quality learning environments are the result of attention to both content </a:t>
            </a:r>
            <a:r>
              <a:rPr lang="en-US" sz="2000" u="sng" dirty="0" smtClean="0">
                <a:solidFill>
                  <a:prstClr val="black"/>
                </a:solidFill>
              </a:rPr>
              <a:t>and</a:t>
            </a:r>
            <a:r>
              <a:rPr lang="en-US" sz="2000" dirty="0" smtClean="0">
                <a:solidFill>
                  <a:prstClr val="black"/>
                </a:solidFill>
              </a:rPr>
              <a:t> </a:t>
            </a:r>
            <a:r>
              <a:rPr lang="en-US" sz="2000" b="1" dirty="0" smtClean="0">
                <a:solidFill>
                  <a:prstClr val="black"/>
                </a:solidFill>
              </a:rPr>
              <a:t>how people </a:t>
            </a:r>
            <a:r>
              <a:rPr lang="en-US" sz="2000" b="1" dirty="0" smtClean="0">
                <a:solidFill>
                  <a:prstClr val="black"/>
                </a:solidFill>
              </a:rPr>
              <a:t>learn</a:t>
            </a:r>
            <a:endParaRPr lang="en-US" sz="2000" b="1" dirty="0" smtClean="0">
              <a:solidFill>
                <a:prstClr val="black"/>
              </a:solidFill>
            </a:endParaRPr>
          </a:p>
        </p:txBody>
      </p:sp>
      <p:sp>
        <p:nvSpPr>
          <p:cNvPr id="7172" name="Rectangle 2"/>
          <p:cNvSpPr>
            <a:spLocks noChangeArrowheads="1"/>
          </p:cNvSpPr>
          <p:nvPr/>
        </p:nvSpPr>
        <p:spPr bwMode="auto">
          <a:xfrm>
            <a:off x="5791200" y="2749405"/>
            <a:ext cx="3154879"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lnSpc>
                <a:spcPct val="110000"/>
              </a:lnSpc>
              <a:spcBef>
                <a:spcPct val="20000"/>
              </a:spcBef>
              <a:spcAft>
                <a:spcPct val="0"/>
              </a:spcAft>
            </a:pPr>
            <a:r>
              <a:rPr lang="en-US" sz="2000" dirty="0" smtClean="0">
                <a:solidFill>
                  <a:prstClr val="black"/>
                </a:solidFill>
                <a:latin typeface="Arial" charset="0"/>
                <a:cs typeface="Arial" charset="0"/>
              </a:rPr>
              <a:t>There is ample evidence that our engineering programs need to be more –</a:t>
            </a:r>
          </a:p>
          <a:p>
            <a:pPr eaLnBrk="0" fontAlgn="base" hangingPunct="0">
              <a:lnSpc>
                <a:spcPct val="110000"/>
              </a:lnSpc>
              <a:spcBef>
                <a:spcPct val="20000"/>
              </a:spcBef>
              <a:spcAft>
                <a:spcPct val="0"/>
              </a:spcAft>
              <a:buFont typeface="Arial" charset="0"/>
              <a:buChar char="•"/>
            </a:pPr>
            <a:r>
              <a:rPr lang="en-US" sz="2000" dirty="0" smtClean="0">
                <a:solidFill>
                  <a:prstClr val="black"/>
                </a:solidFill>
                <a:latin typeface="Arial" charset="0"/>
                <a:cs typeface="Arial" charset="0"/>
              </a:rPr>
              <a:t> engaging</a:t>
            </a:r>
          </a:p>
          <a:p>
            <a:pPr eaLnBrk="0" fontAlgn="base" hangingPunct="0">
              <a:lnSpc>
                <a:spcPct val="110000"/>
              </a:lnSpc>
              <a:spcBef>
                <a:spcPct val="20000"/>
              </a:spcBef>
              <a:spcAft>
                <a:spcPct val="0"/>
              </a:spcAft>
              <a:buFont typeface="Arial" charset="0"/>
              <a:buChar char="•"/>
            </a:pPr>
            <a:r>
              <a:rPr lang="en-US" sz="2000" dirty="0" smtClean="0">
                <a:solidFill>
                  <a:prstClr val="black"/>
                </a:solidFill>
                <a:latin typeface="Arial" charset="0"/>
                <a:cs typeface="Arial" charset="0"/>
              </a:rPr>
              <a:t> relevant</a:t>
            </a:r>
          </a:p>
          <a:p>
            <a:pPr eaLnBrk="0" fontAlgn="base" hangingPunct="0">
              <a:lnSpc>
                <a:spcPct val="110000"/>
              </a:lnSpc>
              <a:spcBef>
                <a:spcPct val="20000"/>
              </a:spcBef>
              <a:spcAft>
                <a:spcPct val="0"/>
              </a:spcAft>
              <a:buFont typeface="Arial" charset="0"/>
              <a:buChar char="•"/>
            </a:pPr>
            <a:r>
              <a:rPr lang="en-US" sz="2000" dirty="0" smtClean="0">
                <a:solidFill>
                  <a:prstClr val="black"/>
                </a:solidFill>
                <a:latin typeface="Arial" charset="0"/>
                <a:cs typeface="Arial" charset="0"/>
              </a:rPr>
              <a:t> welcoming</a:t>
            </a:r>
          </a:p>
        </p:txBody>
      </p:sp>
      <p:pic>
        <p:nvPicPr>
          <p:cNvPr id="5" name="Picture 2"/>
          <p:cNvPicPr>
            <a:picLocks noChangeAspect="1" noChangeArrowheads="1"/>
          </p:cNvPicPr>
          <p:nvPr/>
        </p:nvPicPr>
        <p:blipFill>
          <a:blip r:embed="rId2"/>
          <a:srcRect/>
          <a:stretch>
            <a:fillRect/>
          </a:stretch>
        </p:blipFill>
        <p:spPr bwMode="auto">
          <a:xfrm>
            <a:off x="1962150" y="2590800"/>
            <a:ext cx="1914525" cy="2667000"/>
          </a:xfrm>
          <a:prstGeom prst="rect">
            <a:avLst/>
          </a:prstGeom>
          <a:noFill/>
          <a:ln w="9525">
            <a:noFill/>
            <a:miter lim="800000"/>
            <a:headEnd/>
            <a:tailEnd/>
          </a:ln>
          <a:effectLst>
            <a:outerShdw blurRad="50800" dist="190500" dir="2700000" algn="tl" rotWithShape="0">
              <a:prstClr val="black">
                <a:alpha val="40000"/>
              </a:prstClr>
            </a:outerShdw>
          </a:effectLst>
        </p:spPr>
      </p:pic>
      <p:pic>
        <p:nvPicPr>
          <p:cNvPr id="6" name="Picture 3"/>
          <p:cNvPicPr>
            <a:picLocks noChangeAspect="1" noChangeArrowheads="1"/>
          </p:cNvPicPr>
          <p:nvPr/>
        </p:nvPicPr>
        <p:blipFill>
          <a:blip r:embed="rId3"/>
          <a:srcRect/>
          <a:stretch>
            <a:fillRect/>
          </a:stretch>
        </p:blipFill>
        <p:spPr bwMode="auto">
          <a:xfrm>
            <a:off x="131618" y="1752600"/>
            <a:ext cx="1809750" cy="2662238"/>
          </a:xfrm>
          <a:prstGeom prst="rect">
            <a:avLst/>
          </a:prstGeom>
          <a:noFill/>
          <a:ln w="9525">
            <a:noFill/>
            <a:miter lim="800000"/>
            <a:headEnd/>
            <a:tailEnd/>
          </a:ln>
          <a:effectLst>
            <a:outerShdw blurRad="50800" dist="190500" dir="2700000" algn="tl" rotWithShape="0">
              <a:prstClr val="black">
                <a:alpha val="40000"/>
              </a:prstClr>
            </a:outerShdw>
          </a:effectLst>
        </p:spPr>
      </p:pic>
      <p:sp>
        <p:nvSpPr>
          <p:cNvPr id="7" name="Up-Down Arrow 6"/>
          <p:cNvSpPr>
            <a:spLocks noChangeArrowheads="1"/>
          </p:cNvSpPr>
          <p:nvPr/>
        </p:nvSpPr>
        <p:spPr bwMode="auto">
          <a:xfrm rot="-5400000">
            <a:off x="1659082" y="3162300"/>
            <a:ext cx="609600" cy="914400"/>
          </a:xfrm>
          <a:prstGeom prst="upDownArrow">
            <a:avLst>
              <a:gd name="adj1" fmla="val 50000"/>
              <a:gd name="adj2" fmla="val 50000"/>
            </a:avLst>
          </a:prstGeom>
          <a:solidFill>
            <a:srgbClr val="C4CDB3"/>
          </a:solidFill>
          <a:ln w="6350">
            <a:solidFill>
              <a:srgbClr val="7F7F7F"/>
            </a:solidFill>
            <a:miter lim="800000"/>
            <a:headEnd/>
            <a:tailEnd/>
          </a:ln>
          <a:effectLst>
            <a:outerShdw blurRad="50800" dist="38100" dir="2700000" algn="tl" rotWithShape="0">
              <a:srgbClr val="000000">
                <a:alpha val="39999"/>
              </a:srgbClr>
            </a:outerShdw>
          </a:effectLst>
        </p:spPr>
        <p:txBody>
          <a:bodyPr vert="eaVert" anchor="ctr"/>
          <a:lstStyle/>
          <a:p>
            <a:pPr algn="ctr" fontAlgn="base">
              <a:spcBef>
                <a:spcPct val="0"/>
              </a:spcBef>
              <a:spcAft>
                <a:spcPct val="0"/>
              </a:spcAft>
              <a:defRPr/>
            </a:pPr>
            <a:endParaRPr lang="en-US" sz="2400">
              <a:solidFill>
                <a:prstClr val="white"/>
              </a:solidFill>
              <a:cs typeface="Arial" charset="0"/>
            </a:endParaRPr>
          </a:p>
        </p:txBody>
      </p:sp>
      <p:pic>
        <p:nvPicPr>
          <p:cNvPr id="8" name="Picture 2"/>
          <p:cNvPicPr>
            <a:picLocks noChangeAspect="1" noChangeArrowheads="1"/>
          </p:cNvPicPr>
          <p:nvPr/>
        </p:nvPicPr>
        <p:blipFill>
          <a:blip r:embed="rId4" cstate="print"/>
          <a:srcRect/>
          <a:stretch>
            <a:fillRect/>
          </a:stretch>
        </p:blipFill>
        <p:spPr bwMode="auto">
          <a:xfrm>
            <a:off x="3890530" y="3608843"/>
            <a:ext cx="1820345" cy="2715757"/>
          </a:xfrm>
          <a:prstGeom prst="rect">
            <a:avLst/>
          </a:prstGeom>
          <a:noFill/>
          <a:ln w="9525">
            <a:noFill/>
            <a:miter lim="800000"/>
            <a:headEnd/>
            <a:tailEnd/>
          </a:ln>
        </p:spPr>
      </p:pic>
      <p:sp>
        <p:nvSpPr>
          <p:cNvPr id="9" name="Up-Down Arrow 8"/>
          <p:cNvSpPr>
            <a:spLocks noChangeArrowheads="1"/>
          </p:cNvSpPr>
          <p:nvPr/>
        </p:nvSpPr>
        <p:spPr bwMode="auto">
          <a:xfrm rot="-5400000">
            <a:off x="3643745" y="3456443"/>
            <a:ext cx="609600" cy="914400"/>
          </a:xfrm>
          <a:prstGeom prst="upDownArrow">
            <a:avLst>
              <a:gd name="adj1" fmla="val 50000"/>
              <a:gd name="adj2" fmla="val 50000"/>
            </a:avLst>
          </a:prstGeom>
          <a:solidFill>
            <a:srgbClr val="C4CDB3"/>
          </a:solidFill>
          <a:ln w="6350">
            <a:solidFill>
              <a:srgbClr val="7F7F7F"/>
            </a:solidFill>
            <a:miter lim="800000"/>
            <a:headEnd/>
            <a:tailEnd/>
          </a:ln>
          <a:effectLst>
            <a:outerShdw blurRad="50800" dist="38100" dir="2700000" algn="tl" rotWithShape="0">
              <a:srgbClr val="000000">
                <a:alpha val="39999"/>
              </a:srgbClr>
            </a:outerShdw>
          </a:effectLst>
        </p:spPr>
        <p:txBody>
          <a:bodyPr vert="eaVert" anchor="ctr"/>
          <a:lstStyle/>
          <a:p>
            <a:pPr algn="ctr" fontAlgn="base">
              <a:spcBef>
                <a:spcPct val="0"/>
              </a:spcBef>
              <a:spcAft>
                <a:spcPct val="0"/>
              </a:spcAft>
              <a:defRPr/>
            </a:pPr>
            <a:endParaRPr lang="en-US" sz="2400">
              <a:solidFill>
                <a:prstClr val="white"/>
              </a:solidFill>
              <a:cs typeface="Arial" charset="0"/>
            </a:endParaRPr>
          </a:p>
        </p:txBody>
      </p:sp>
    </p:spTree>
    <p:extLst>
      <p:ext uri="{BB962C8B-B14F-4D97-AF65-F5344CB8AC3E}">
        <p14:creationId xmlns:p14="http://schemas.microsoft.com/office/powerpoint/2010/main" val="2600483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rPr>
              <a:t>“how” to drive change</a:t>
            </a:r>
          </a:p>
          <a:p>
            <a:pPr algn="ctr" fontAlgn="base">
              <a:spcBef>
                <a:spcPct val="0"/>
              </a:spcBef>
              <a:spcAft>
                <a:spcPct val="0"/>
              </a:spcAft>
            </a:pPr>
            <a:r>
              <a:rPr lang="en-US" sz="2000" smtClean="0">
                <a:solidFill>
                  <a:prstClr val="white"/>
                </a:solidFill>
                <a:latin typeface="Berlin Sans FB" pitchFamily="34" charset="0"/>
              </a:rPr>
              <a:t>connecting communities </a:t>
            </a:r>
          </a:p>
        </p:txBody>
      </p:sp>
      <p:sp>
        <p:nvSpPr>
          <p:cNvPr id="8195" name="Content Placeholder 2"/>
          <p:cNvSpPr txBox="1">
            <a:spLocks/>
          </p:cNvSpPr>
          <p:nvPr/>
        </p:nvSpPr>
        <p:spPr bwMode="auto">
          <a:xfrm>
            <a:off x="4356100" y="1828800"/>
            <a:ext cx="4787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cs typeface="Arial" charset="0"/>
              </a:defRPr>
            </a:lvl1pPr>
            <a:lvl2pPr marL="2286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lvl="1" fontAlgn="base">
              <a:lnSpc>
                <a:spcPct val="110000"/>
              </a:lnSpc>
              <a:spcBef>
                <a:spcPct val="20000"/>
              </a:spcBef>
              <a:spcAft>
                <a:spcPct val="0"/>
              </a:spcAft>
              <a:buFont typeface="Arial" charset="0"/>
              <a:buNone/>
            </a:pPr>
            <a:r>
              <a:rPr lang="en-US" sz="2000" smtClean="0">
                <a:solidFill>
                  <a:prstClr val="black"/>
                </a:solidFill>
              </a:rPr>
              <a:t>Engineering education innovation depends on a </a:t>
            </a:r>
            <a:r>
              <a:rPr lang="en-US" sz="2000" b="1" smtClean="0">
                <a:solidFill>
                  <a:prstClr val="black"/>
                </a:solidFill>
              </a:rPr>
              <a:t>vibrant community of scholars </a:t>
            </a:r>
            <a:r>
              <a:rPr lang="en-US" sz="2000" b="1" u="sng" smtClean="0">
                <a:solidFill>
                  <a:prstClr val="black"/>
                </a:solidFill>
              </a:rPr>
              <a:t>and</a:t>
            </a:r>
            <a:r>
              <a:rPr lang="en-US" sz="2000" b="1" smtClean="0">
                <a:solidFill>
                  <a:prstClr val="black"/>
                </a:solidFill>
              </a:rPr>
              <a:t> practitioners</a:t>
            </a:r>
            <a:br>
              <a:rPr lang="en-US" sz="2000" b="1" smtClean="0">
                <a:solidFill>
                  <a:prstClr val="black"/>
                </a:solidFill>
              </a:rPr>
            </a:br>
            <a:r>
              <a:rPr lang="en-US" sz="2000" b="1" smtClean="0">
                <a:solidFill>
                  <a:prstClr val="black"/>
                </a:solidFill>
              </a:rPr>
              <a:t>working </a:t>
            </a:r>
            <a:r>
              <a:rPr lang="en-US" sz="2000" b="1" u="sng" smtClean="0">
                <a:solidFill>
                  <a:prstClr val="black"/>
                </a:solidFill>
              </a:rPr>
              <a:t>in collaboration</a:t>
            </a:r>
            <a:r>
              <a:rPr lang="en-US" sz="2000" smtClean="0">
                <a:solidFill>
                  <a:prstClr val="black"/>
                </a:solidFill>
              </a:rPr>
              <a:t/>
            </a:r>
            <a:br>
              <a:rPr lang="en-US" sz="2000" smtClean="0">
                <a:solidFill>
                  <a:prstClr val="black"/>
                </a:solidFill>
              </a:rPr>
            </a:br>
            <a:r>
              <a:rPr lang="en-US" sz="2000" smtClean="0">
                <a:solidFill>
                  <a:prstClr val="black"/>
                </a:solidFill>
              </a:rPr>
              <a:t>to advance the frontiers of</a:t>
            </a:r>
            <a:br>
              <a:rPr lang="en-US" sz="2000" smtClean="0">
                <a:solidFill>
                  <a:prstClr val="black"/>
                </a:solidFill>
              </a:rPr>
            </a:br>
            <a:r>
              <a:rPr lang="en-US" sz="2000" smtClean="0">
                <a:solidFill>
                  <a:prstClr val="black"/>
                </a:solidFill>
              </a:rPr>
              <a:t>knowledge </a:t>
            </a:r>
            <a:r>
              <a:rPr lang="en-US" sz="2000" u="sng" smtClean="0">
                <a:solidFill>
                  <a:prstClr val="black"/>
                </a:solidFill>
              </a:rPr>
              <a:t>and</a:t>
            </a:r>
            <a:r>
              <a:rPr lang="en-US" sz="2000" smtClean="0">
                <a:solidFill>
                  <a:prstClr val="black"/>
                </a:solidFill>
              </a:rPr>
              <a:t> practice…and it also depends on support –</a:t>
            </a:r>
          </a:p>
          <a:p>
            <a:pPr lvl="1" fontAlgn="base">
              <a:lnSpc>
                <a:spcPct val="110000"/>
              </a:lnSpc>
              <a:spcBef>
                <a:spcPct val="20000"/>
              </a:spcBef>
              <a:spcAft>
                <a:spcPct val="0"/>
              </a:spcAft>
              <a:buFont typeface="Arial" charset="0"/>
              <a:buChar char="•"/>
            </a:pPr>
            <a:r>
              <a:rPr lang="en-US" sz="1800" smtClean="0">
                <a:solidFill>
                  <a:prstClr val="black"/>
                </a:solidFill>
              </a:rPr>
              <a:t> Adequate fiscal resources</a:t>
            </a:r>
          </a:p>
          <a:p>
            <a:pPr lvl="1" fontAlgn="base">
              <a:lnSpc>
                <a:spcPct val="110000"/>
              </a:lnSpc>
              <a:spcBef>
                <a:spcPct val="20000"/>
              </a:spcBef>
              <a:spcAft>
                <a:spcPct val="0"/>
              </a:spcAft>
              <a:buFont typeface="Arial" charset="0"/>
              <a:buChar char="•"/>
            </a:pPr>
            <a:r>
              <a:rPr lang="en-US" sz="1800" smtClean="0">
                <a:solidFill>
                  <a:prstClr val="black"/>
                </a:solidFill>
              </a:rPr>
              <a:t> Appropriate facilities</a:t>
            </a:r>
          </a:p>
          <a:p>
            <a:pPr lvl="1" fontAlgn="base">
              <a:lnSpc>
                <a:spcPct val="110000"/>
              </a:lnSpc>
              <a:spcBef>
                <a:spcPct val="20000"/>
              </a:spcBef>
              <a:spcAft>
                <a:spcPct val="0"/>
              </a:spcAft>
              <a:buFont typeface="Arial" charset="0"/>
              <a:buChar char="•"/>
            </a:pPr>
            <a:r>
              <a:rPr lang="en-US" sz="1800" smtClean="0">
                <a:solidFill>
                  <a:prstClr val="black"/>
                </a:solidFill>
              </a:rPr>
              <a:t> Reputable journals</a:t>
            </a:r>
          </a:p>
          <a:p>
            <a:pPr lvl="1" fontAlgn="base">
              <a:lnSpc>
                <a:spcPct val="110000"/>
              </a:lnSpc>
              <a:spcBef>
                <a:spcPct val="20000"/>
              </a:spcBef>
              <a:spcAft>
                <a:spcPct val="0"/>
              </a:spcAft>
              <a:buFont typeface="Arial" charset="0"/>
              <a:buChar char="•"/>
            </a:pPr>
            <a:r>
              <a:rPr lang="en-US" sz="1800" smtClean="0">
                <a:solidFill>
                  <a:prstClr val="black"/>
                </a:solidFill>
              </a:rPr>
              <a:t> Highly-regarded conferences</a:t>
            </a:r>
          </a:p>
          <a:p>
            <a:pPr lvl="1" fontAlgn="base">
              <a:lnSpc>
                <a:spcPct val="110000"/>
              </a:lnSpc>
              <a:spcBef>
                <a:spcPct val="20000"/>
              </a:spcBef>
              <a:spcAft>
                <a:spcPct val="0"/>
              </a:spcAft>
              <a:buFont typeface="Arial" charset="0"/>
              <a:buChar char="•"/>
            </a:pPr>
            <a:r>
              <a:rPr lang="en-US" sz="1800" smtClean="0">
                <a:solidFill>
                  <a:prstClr val="black"/>
                </a:solidFill>
              </a:rPr>
              <a:t> Prestigious recognitions</a:t>
            </a:r>
          </a:p>
          <a:p>
            <a:pPr lvl="1" fontAlgn="base">
              <a:lnSpc>
                <a:spcPct val="110000"/>
              </a:lnSpc>
              <a:spcBef>
                <a:spcPct val="20000"/>
              </a:spcBef>
              <a:spcAft>
                <a:spcPct val="0"/>
              </a:spcAft>
              <a:buFont typeface="Arial" charset="0"/>
              <a:buChar char="•"/>
            </a:pPr>
            <a:endParaRPr lang="en-US" sz="2000" smtClean="0">
              <a:solidFill>
                <a:prstClr val="black"/>
              </a:solidFill>
            </a:endParaRPr>
          </a:p>
          <a:p>
            <a:pPr lvl="1" fontAlgn="base">
              <a:lnSpc>
                <a:spcPct val="110000"/>
              </a:lnSpc>
              <a:spcBef>
                <a:spcPct val="20000"/>
              </a:spcBef>
              <a:spcAft>
                <a:spcPct val="0"/>
              </a:spcAft>
              <a:buFont typeface="Arial" charset="0"/>
              <a:buNone/>
            </a:pPr>
            <a:r>
              <a:rPr lang="en-US" sz="2000" smtClean="0">
                <a:solidFill>
                  <a:prstClr val="black"/>
                </a:solidFill>
              </a:rPr>
              <a:t> </a:t>
            </a:r>
          </a:p>
        </p:txBody>
      </p:sp>
      <p:grpSp>
        <p:nvGrpSpPr>
          <p:cNvPr id="2" name="Group 16"/>
          <p:cNvGrpSpPr>
            <a:grpSpLocks noChangeAspect="1"/>
          </p:cNvGrpSpPr>
          <p:nvPr/>
        </p:nvGrpSpPr>
        <p:grpSpPr bwMode="auto">
          <a:xfrm rot="21431751">
            <a:off x="2195736" y="3501008"/>
            <a:ext cx="2052736" cy="1509365"/>
            <a:chOff x="384" y="2825"/>
            <a:chExt cx="1632" cy="1200"/>
          </a:xfrm>
          <a:effectLst>
            <a:outerShdw blurRad="63500" dist="190500" dir="2700000" algn="ctr" rotWithShape="0">
              <a:srgbClr val="000000">
                <a:alpha val="40000"/>
              </a:srgbClr>
            </a:outerShdw>
          </a:effectLst>
        </p:grpSpPr>
        <p:sp>
          <p:nvSpPr>
            <p:cNvPr id="17" name="Rectangle 87"/>
            <p:cNvSpPr>
              <a:spLocks noChangeArrowheads="1"/>
            </p:cNvSpPr>
            <p:nvPr/>
          </p:nvSpPr>
          <p:spPr bwMode="auto">
            <a:xfrm>
              <a:off x="384" y="2825"/>
              <a:ext cx="1632" cy="1200"/>
            </a:xfrm>
            <a:prstGeom prst="rect">
              <a:avLst/>
            </a:prstGeom>
            <a:solidFill>
              <a:schemeClr val="bg1"/>
            </a:solidFill>
            <a:ln w="6350">
              <a:solidFill>
                <a:schemeClr val="bg1">
                  <a:lumMod val="65000"/>
                </a:schemeClr>
              </a:solidFill>
              <a:miter lim="800000"/>
              <a:headEnd/>
              <a:tailEnd/>
            </a:ln>
            <a:effectLst>
              <a:outerShdw blurRad="38100" dist="38100" dir="2700000" algn="tl" rotWithShape="0">
                <a:prstClr val="black">
                  <a:alpha val="40000"/>
                </a:prstClr>
              </a:outerShdw>
            </a:effectLst>
          </p:spPr>
          <p:txBody>
            <a:bodyPr wrap="none" anchor="ctr"/>
            <a:lstStyle/>
            <a:p>
              <a:pPr fontAlgn="base">
                <a:spcBef>
                  <a:spcPct val="0"/>
                </a:spcBef>
                <a:spcAft>
                  <a:spcPct val="0"/>
                </a:spcAft>
                <a:defRPr/>
              </a:pPr>
              <a:endParaRPr lang="en-US" sz="2400">
                <a:solidFill>
                  <a:prstClr val="black"/>
                </a:solidFill>
                <a:latin typeface="Arial" charset="0"/>
                <a:cs typeface="Arial" charset="0"/>
              </a:endParaRPr>
            </a:p>
          </p:txBody>
        </p:sp>
        <p:pic>
          <p:nvPicPr>
            <p:cNvPr id="18" name="Picture 2"/>
            <p:cNvPicPr>
              <a:picLocks noChangeAspect="1" noChangeArrowheads="1"/>
            </p:cNvPicPr>
            <p:nvPr/>
          </p:nvPicPr>
          <p:blipFill>
            <a:blip r:embed="rId3" cstate="print"/>
            <a:srcRect b="10001"/>
            <a:stretch>
              <a:fillRect/>
            </a:stretch>
          </p:blipFill>
          <p:spPr bwMode="auto">
            <a:xfrm>
              <a:off x="472" y="2933"/>
              <a:ext cx="1457" cy="984"/>
            </a:xfrm>
            <a:prstGeom prst="rect">
              <a:avLst/>
            </a:prstGeom>
            <a:noFill/>
            <a:ln w="9525">
              <a:noFill/>
              <a:miter lim="800000"/>
              <a:headEnd/>
              <a:tailEnd/>
            </a:ln>
          </p:spPr>
        </p:pic>
      </p:grpSp>
      <p:grpSp>
        <p:nvGrpSpPr>
          <p:cNvPr id="3" name="Group 11"/>
          <p:cNvGrpSpPr>
            <a:grpSpLocks noChangeAspect="1"/>
          </p:cNvGrpSpPr>
          <p:nvPr/>
        </p:nvGrpSpPr>
        <p:grpSpPr bwMode="auto">
          <a:xfrm>
            <a:off x="1979712" y="1844824"/>
            <a:ext cx="1898402" cy="1466819"/>
            <a:chOff x="1224" y="2189"/>
            <a:chExt cx="1488" cy="1159"/>
          </a:xfrm>
          <a:effectLst>
            <a:outerShdw blurRad="63500" dist="190500" dir="2700000" algn="ctr" rotWithShape="0">
              <a:srgbClr val="000000">
                <a:alpha val="40000"/>
              </a:srgbClr>
            </a:outerShdw>
          </a:effectLst>
        </p:grpSpPr>
        <p:sp>
          <p:nvSpPr>
            <p:cNvPr id="23" name="Rectangle 87"/>
            <p:cNvSpPr>
              <a:spLocks noChangeArrowheads="1"/>
            </p:cNvSpPr>
            <p:nvPr/>
          </p:nvSpPr>
          <p:spPr bwMode="auto">
            <a:xfrm>
              <a:off x="1224" y="2189"/>
              <a:ext cx="1488" cy="1159"/>
            </a:xfrm>
            <a:prstGeom prst="rect">
              <a:avLst/>
            </a:prstGeom>
            <a:solidFill>
              <a:schemeClr val="bg1"/>
            </a:solidFill>
            <a:ln w="6350">
              <a:solidFill>
                <a:schemeClr val="bg1">
                  <a:lumMod val="65000"/>
                </a:schemeClr>
              </a:solidFill>
              <a:miter lim="800000"/>
              <a:headEnd/>
              <a:tailEnd/>
            </a:ln>
            <a:effectLst>
              <a:outerShdw blurRad="38100" dist="38100" dir="2700000" algn="tl" rotWithShape="0">
                <a:prstClr val="black">
                  <a:alpha val="40000"/>
                </a:prstClr>
              </a:outerShdw>
            </a:effectLst>
          </p:spPr>
          <p:txBody>
            <a:bodyPr wrap="none" anchor="ctr"/>
            <a:lstStyle/>
            <a:p>
              <a:pPr fontAlgn="base">
                <a:spcBef>
                  <a:spcPct val="0"/>
                </a:spcBef>
                <a:spcAft>
                  <a:spcPct val="0"/>
                </a:spcAft>
                <a:defRPr/>
              </a:pPr>
              <a:endParaRPr lang="en-US" sz="2400">
                <a:solidFill>
                  <a:prstClr val="black"/>
                </a:solidFill>
                <a:latin typeface="Arial" charset="0"/>
                <a:cs typeface="Arial" charset="0"/>
              </a:endParaRPr>
            </a:p>
          </p:txBody>
        </p:sp>
        <p:pic>
          <p:nvPicPr>
            <p:cNvPr id="24" name="Picture 14" descr="QEP_engine_2_015988-P1 99"/>
            <p:cNvPicPr>
              <a:picLocks noChangeAspect="1" noChangeArrowheads="1"/>
            </p:cNvPicPr>
            <p:nvPr/>
          </p:nvPicPr>
          <p:blipFill>
            <a:blip r:embed="rId4" cstate="print"/>
            <a:srcRect l="7001" r="5000" b="6288"/>
            <a:stretch>
              <a:fillRect/>
            </a:stretch>
          </p:blipFill>
          <p:spPr bwMode="auto">
            <a:xfrm>
              <a:off x="1296" y="2256"/>
              <a:ext cx="1344" cy="1026"/>
            </a:xfrm>
            <a:prstGeom prst="rect">
              <a:avLst/>
            </a:prstGeom>
            <a:noFill/>
            <a:ln w="9525">
              <a:noFill/>
              <a:miter lim="800000"/>
              <a:headEnd/>
              <a:tailEnd/>
            </a:ln>
          </p:spPr>
        </p:pic>
      </p:grpSp>
      <p:grpSp>
        <p:nvGrpSpPr>
          <p:cNvPr id="4" name="Group 1032"/>
          <p:cNvGrpSpPr>
            <a:grpSpLocks noChangeAspect="1"/>
          </p:cNvGrpSpPr>
          <p:nvPr/>
        </p:nvGrpSpPr>
        <p:grpSpPr bwMode="auto">
          <a:xfrm rot="342120">
            <a:off x="680952" y="2372272"/>
            <a:ext cx="1994925" cy="1496194"/>
            <a:chOff x="816" y="1668"/>
            <a:chExt cx="1680" cy="1260"/>
          </a:xfrm>
          <a:effectLst>
            <a:outerShdw blurRad="63500" dist="190500" dir="2700000" algn="ctr" rotWithShape="0">
              <a:srgbClr val="000000">
                <a:alpha val="40000"/>
              </a:srgbClr>
            </a:outerShdw>
          </a:effectLst>
        </p:grpSpPr>
        <p:sp>
          <p:nvSpPr>
            <p:cNvPr id="5" name="Rectangle 87"/>
            <p:cNvSpPr>
              <a:spLocks noChangeArrowheads="1"/>
            </p:cNvSpPr>
            <p:nvPr/>
          </p:nvSpPr>
          <p:spPr bwMode="auto">
            <a:xfrm>
              <a:off x="816" y="1668"/>
              <a:ext cx="1680" cy="1260"/>
            </a:xfrm>
            <a:prstGeom prst="rect">
              <a:avLst/>
            </a:prstGeom>
            <a:solidFill>
              <a:schemeClr val="bg1"/>
            </a:solidFill>
            <a:ln w="6350">
              <a:solidFill>
                <a:schemeClr val="bg1">
                  <a:lumMod val="65000"/>
                </a:schemeClr>
              </a:solidFill>
              <a:miter lim="800000"/>
              <a:headEnd/>
              <a:tailEnd/>
            </a:ln>
            <a:effectLst>
              <a:outerShdw blurRad="38100" dist="38100" dir="2700000" algn="tl" rotWithShape="0">
                <a:prstClr val="black">
                  <a:alpha val="40000"/>
                </a:prstClr>
              </a:outerShdw>
            </a:effectLst>
          </p:spPr>
          <p:txBody>
            <a:bodyPr wrap="none" anchor="ctr"/>
            <a:lstStyle/>
            <a:p>
              <a:pPr fontAlgn="base">
                <a:spcBef>
                  <a:spcPct val="0"/>
                </a:spcBef>
                <a:spcAft>
                  <a:spcPct val="0"/>
                </a:spcAft>
                <a:defRPr/>
              </a:pPr>
              <a:endParaRPr lang="en-US" sz="2400">
                <a:solidFill>
                  <a:prstClr val="black"/>
                </a:solidFill>
                <a:latin typeface="Arial" charset="0"/>
                <a:cs typeface="Arial" charset="0"/>
              </a:endParaRPr>
            </a:p>
          </p:txBody>
        </p:sp>
        <p:pic>
          <p:nvPicPr>
            <p:cNvPr id="6" name="Picture 5"/>
            <p:cNvPicPr>
              <a:picLocks noChangeAspect="1" noChangeArrowheads="1"/>
            </p:cNvPicPr>
            <p:nvPr/>
          </p:nvPicPr>
          <p:blipFill>
            <a:blip r:embed="rId5" cstate="print"/>
            <a:srcRect/>
            <a:stretch>
              <a:fillRect/>
            </a:stretch>
          </p:blipFill>
          <p:spPr bwMode="auto">
            <a:xfrm>
              <a:off x="914" y="1772"/>
              <a:ext cx="1483" cy="1052"/>
            </a:xfrm>
            <a:prstGeom prst="rect">
              <a:avLst/>
            </a:prstGeom>
            <a:noFill/>
            <a:ln w="9525">
              <a:noFill/>
              <a:miter lim="800000"/>
              <a:headEnd/>
              <a:tailEnd/>
            </a:ln>
          </p:spPr>
        </p:pic>
      </p:grpSp>
      <p:grpSp>
        <p:nvGrpSpPr>
          <p:cNvPr id="7" name="Group 1036"/>
          <p:cNvGrpSpPr>
            <a:grpSpLocks noChangeAspect="1"/>
          </p:cNvGrpSpPr>
          <p:nvPr/>
        </p:nvGrpSpPr>
        <p:grpSpPr bwMode="auto">
          <a:xfrm rot="200253">
            <a:off x="796831" y="4062288"/>
            <a:ext cx="2008831" cy="1475788"/>
            <a:chOff x="288" y="2592"/>
            <a:chExt cx="1872" cy="1368"/>
          </a:xfrm>
          <a:effectLst>
            <a:outerShdw blurRad="63500" dist="190500" dir="2700000" algn="ctr" rotWithShape="0">
              <a:srgbClr val="000000">
                <a:alpha val="40000"/>
              </a:srgbClr>
            </a:outerShdw>
          </a:effectLst>
        </p:grpSpPr>
        <p:sp>
          <p:nvSpPr>
            <p:cNvPr id="19" name="Rectangle 87"/>
            <p:cNvSpPr>
              <a:spLocks noChangeArrowheads="1"/>
            </p:cNvSpPr>
            <p:nvPr/>
          </p:nvSpPr>
          <p:spPr bwMode="auto">
            <a:xfrm>
              <a:off x="288" y="2592"/>
              <a:ext cx="1872" cy="1368"/>
            </a:xfrm>
            <a:prstGeom prst="rect">
              <a:avLst/>
            </a:prstGeom>
            <a:solidFill>
              <a:schemeClr val="bg1"/>
            </a:solidFill>
            <a:ln w="6350">
              <a:solidFill>
                <a:schemeClr val="bg1">
                  <a:lumMod val="65000"/>
                </a:schemeClr>
              </a:solidFill>
              <a:miter lim="800000"/>
              <a:headEnd/>
              <a:tailEnd/>
            </a:ln>
            <a:effectLst>
              <a:outerShdw blurRad="38100" dist="38100" dir="2700000" algn="tl" rotWithShape="0">
                <a:prstClr val="black">
                  <a:alpha val="40000"/>
                </a:prstClr>
              </a:outerShdw>
            </a:effectLst>
          </p:spPr>
          <p:txBody>
            <a:bodyPr wrap="none" anchor="ctr"/>
            <a:lstStyle/>
            <a:p>
              <a:pPr fontAlgn="base">
                <a:spcBef>
                  <a:spcPct val="0"/>
                </a:spcBef>
                <a:spcAft>
                  <a:spcPct val="0"/>
                </a:spcAft>
                <a:defRPr/>
              </a:pPr>
              <a:endParaRPr lang="en-US" sz="2400">
                <a:solidFill>
                  <a:prstClr val="black"/>
                </a:solidFill>
                <a:latin typeface="Arial" pitchFamily="-123" charset="0"/>
                <a:ea typeface="ＭＳ Ｐゴシック" pitchFamily="-123" charset="-128"/>
                <a:cs typeface="ＭＳ Ｐゴシック" pitchFamily="-123" charset="-128"/>
              </a:endParaRPr>
            </a:p>
          </p:txBody>
        </p:sp>
        <p:pic>
          <p:nvPicPr>
            <p:cNvPr id="22" name="Picture 20" descr="QEP_GTREP_stu_res_0452377-P2-171"/>
            <p:cNvPicPr preferRelativeResize="0">
              <a:picLocks noChangeAspect="1" noChangeArrowheads="1"/>
            </p:cNvPicPr>
            <p:nvPr/>
          </p:nvPicPr>
          <p:blipFill>
            <a:blip r:embed="rId6" cstate="print"/>
            <a:srcRect/>
            <a:stretch>
              <a:fillRect/>
            </a:stretch>
          </p:blipFill>
          <p:spPr bwMode="auto">
            <a:xfrm>
              <a:off x="391" y="2697"/>
              <a:ext cx="1666" cy="1159"/>
            </a:xfrm>
            <a:prstGeom prst="rect">
              <a:avLst/>
            </a:prstGeom>
            <a:noFill/>
            <a:ln w="9525">
              <a:noFill/>
              <a:miter lim="800000"/>
              <a:headEnd/>
              <a:tailEnd/>
            </a:ln>
          </p:spPr>
        </p:pic>
      </p:grpSp>
    </p:spTree>
    <p:extLst>
      <p:ext uri="{BB962C8B-B14F-4D97-AF65-F5344CB8AC3E}">
        <p14:creationId xmlns:p14="http://schemas.microsoft.com/office/powerpoint/2010/main" val="39718089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708400" y="1916113"/>
            <a:ext cx="51435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	</a:t>
            </a:r>
            <a:r>
              <a:rPr lang="en-US" sz="1800" b="1" smtClean="0">
                <a:solidFill>
                  <a:prstClr val="black"/>
                </a:solidFill>
                <a:latin typeface="Arial Black" pitchFamily="34" charset="0"/>
                <a:ea typeface="ＭＳ Ｐゴシック" pitchFamily="34" charset="-128"/>
              </a:rPr>
              <a:t>156 Engineering Schools invited</a:t>
            </a:r>
          </a:p>
          <a:p>
            <a:pPr eaLnBrk="1" fontAlgn="base" hangingPunct="1">
              <a:lnSpc>
                <a:spcPct val="110000"/>
              </a:lnSpc>
              <a:spcBef>
                <a:spcPct val="0"/>
              </a:spcBef>
              <a:spcAft>
                <a:spcPts val="1000"/>
              </a:spcAft>
            </a:pPr>
            <a:r>
              <a:rPr lang="en-US" sz="1800" smtClean="0">
                <a:solidFill>
                  <a:prstClr val="black"/>
                </a:solidFill>
                <a:latin typeface="Arial Black" pitchFamily="34" charset="0"/>
                <a:ea typeface="ＭＳ Ｐゴシック" pitchFamily="34" charset="-128"/>
              </a:rPr>
              <a:t>	Random Sample                                                   </a:t>
            </a:r>
            <a:r>
              <a:rPr lang="en-US" sz="1800" smtClean="0">
                <a:solidFill>
                  <a:prstClr val="black"/>
                </a:solidFill>
                <a:ea typeface="ＭＳ Ｐゴシック" pitchFamily="34" charset="-128"/>
              </a:rPr>
              <a:t>100 colleges and 200 designated departments selected randomly</a:t>
            </a:r>
          </a:p>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	</a:t>
            </a:r>
            <a:r>
              <a:rPr lang="en-US" sz="1800" smtClean="0">
                <a:solidFill>
                  <a:prstClr val="black"/>
                </a:solidFill>
                <a:latin typeface="Arial Black" pitchFamily="34" charset="0"/>
                <a:ea typeface="ＭＳ Ｐゴシック" pitchFamily="34" charset="-128"/>
              </a:rPr>
              <a:t>Focused Sample                                                      </a:t>
            </a:r>
            <a:r>
              <a:rPr lang="en-US" sz="1800" smtClean="0">
                <a:solidFill>
                  <a:prstClr val="black"/>
                </a:solidFill>
                <a:ea typeface="ＭＳ Ｐゴシック" pitchFamily="34" charset="-128"/>
              </a:rPr>
              <a:t>73 “Top 20” colleges and </a:t>
            </a:r>
            <a:r>
              <a:rPr lang="en-US" sz="1800" smtClean="0">
                <a:solidFill>
                  <a:prstClr val="black"/>
                </a:solidFill>
                <a:ea typeface="ＭＳ Ｐゴシック" pitchFamily="34" charset="-128"/>
                <a:sym typeface="Symbol" pitchFamily="18" charset="2"/>
              </a:rPr>
              <a:t>140</a:t>
            </a:r>
            <a:r>
              <a:rPr lang="en-US" sz="1800" smtClean="0">
                <a:solidFill>
                  <a:prstClr val="black"/>
                </a:solidFill>
                <a:ea typeface="ＭＳ Ｐゴシック" pitchFamily="34" charset="-128"/>
              </a:rPr>
              <a:t> undesignated departments by selected attributes (e.g., size, degrees, diversity)</a:t>
            </a:r>
          </a:p>
          <a:p>
            <a:pPr eaLnBrk="1" fontAlgn="base" hangingPunct="1">
              <a:spcBef>
                <a:spcPct val="0"/>
              </a:spcBef>
              <a:spcAft>
                <a:spcPct val="0"/>
              </a:spcAft>
            </a:pPr>
            <a:r>
              <a:rPr lang="en-US" sz="1800" smtClean="0">
                <a:solidFill>
                  <a:prstClr val="black"/>
                </a:solidFill>
                <a:ea typeface="ＭＳ Ｐゴシック" pitchFamily="34" charset="-128"/>
              </a:rPr>
              <a:t>	</a:t>
            </a:r>
            <a:r>
              <a:rPr lang="en-US" sz="1800" b="1" smtClean="0">
                <a:solidFill>
                  <a:prstClr val="black"/>
                </a:solidFill>
                <a:latin typeface="Arial Black" pitchFamily="34" charset="0"/>
                <a:ea typeface="ＭＳ Ｐゴシック" pitchFamily="34" charset="-128"/>
              </a:rPr>
              <a:t>Carnegie Classification</a:t>
            </a:r>
            <a:br>
              <a:rPr lang="en-US" sz="1800" b="1" smtClean="0">
                <a:solidFill>
                  <a:prstClr val="black"/>
                </a:solidFill>
                <a:latin typeface="Arial Black" pitchFamily="34" charset="0"/>
                <a:ea typeface="ＭＳ Ｐゴシック" pitchFamily="34" charset="-128"/>
              </a:rPr>
            </a:br>
            <a:r>
              <a:rPr lang="en-US" sz="1800" smtClean="0">
                <a:solidFill>
                  <a:prstClr val="black"/>
                </a:solidFill>
                <a:ea typeface="ＭＳ Ｐゴシック" pitchFamily="34" charset="-128"/>
              </a:rPr>
              <a:t>26 Bachelors</a:t>
            </a:r>
          </a:p>
          <a:p>
            <a:pPr eaLnBrk="1" fontAlgn="base" hangingPunct="1">
              <a:spcBef>
                <a:spcPct val="0"/>
              </a:spcBef>
              <a:spcAft>
                <a:spcPct val="0"/>
              </a:spcAft>
            </a:pPr>
            <a:r>
              <a:rPr lang="en-US" sz="1800" smtClean="0">
                <a:solidFill>
                  <a:prstClr val="black"/>
                </a:solidFill>
                <a:ea typeface="ＭＳ Ｐゴシック" pitchFamily="34" charset="-128"/>
              </a:rPr>
              <a:t>	40 Masters</a:t>
            </a:r>
          </a:p>
          <a:p>
            <a:pPr eaLnBrk="1" fontAlgn="base" hangingPunct="1">
              <a:spcBef>
                <a:spcPct val="0"/>
              </a:spcBef>
              <a:spcAft>
                <a:spcPct val="0"/>
              </a:spcAft>
            </a:pPr>
            <a:r>
              <a:rPr lang="en-US" sz="1800" smtClean="0">
                <a:solidFill>
                  <a:prstClr val="black"/>
                </a:solidFill>
                <a:ea typeface="ＭＳ Ｐゴシック" pitchFamily="34" charset="-128"/>
              </a:rPr>
              <a:t>	90 PhD</a:t>
            </a:r>
          </a:p>
        </p:txBody>
      </p:sp>
      <p:sp>
        <p:nvSpPr>
          <p:cNvPr id="9219"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Phase 2 – feedback and a baseline study</a:t>
            </a:r>
          </a:p>
          <a:p>
            <a:pPr algn="ctr" fontAlgn="base">
              <a:spcBef>
                <a:spcPct val="0"/>
              </a:spcBef>
              <a:spcAft>
                <a:spcPct val="0"/>
              </a:spcAft>
            </a:pPr>
            <a:r>
              <a:rPr lang="en-US" sz="2000" smtClean="0">
                <a:solidFill>
                  <a:prstClr val="white"/>
                </a:solidFill>
                <a:latin typeface="Berlin Sans FB" pitchFamily="34" charset="0"/>
                <a:ea typeface="ＭＳ Ｐゴシック" pitchFamily="34" charset="-128"/>
              </a:rPr>
              <a:t>heart of the feedback — two samples of engineering programs</a:t>
            </a:r>
          </a:p>
        </p:txBody>
      </p:sp>
      <p:sp>
        <p:nvSpPr>
          <p:cNvPr id="6" name="TextBox 5"/>
          <p:cNvSpPr txBox="1">
            <a:spLocks noChangeArrowheads="1"/>
          </p:cNvSpPr>
          <p:nvPr/>
        </p:nvSpPr>
        <p:spPr bwMode="auto">
          <a:xfrm>
            <a:off x="395288" y="1484313"/>
            <a:ext cx="3333750" cy="4524375"/>
          </a:xfrm>
          <a:prstGeom prst="rect">
            <a:avLst/>
          </a:prstGeom>
          <a:solidFill>
            <a:srgbClr val="C4CDB3"/>
          </a:solidFill>
          <a:ln w="9525">
            <a:noFill/>
            <a:miter lim="800000"/>
            <a:headEnd/>
            <a:tailEnd/>
          </a:ln>
          <a:effectLst>
            <a:outerShdw blurRad="63500" dist="190500" dir="2700000" algn="tl" rotWithShape="0">
              <a:srgbClr val="000000">
                <a:alpha val="39999"/>
              </a:srgbClr>
            </a:outerShdw>
          </a:effectLst>
        </p:spPr>
        <p:txBody>
          <a:bodyPr>
            <a:spAutoFit/>
          </a:bodyPr>
          <a:lstStyle/>
          <a:p>
            <a:pPr marL="231775" indent="-231775" algn="ctr" fontAlgn="base">
              <a:spcBef>
                <a:spcPct val="0"/>
              </a:spcBef>
              <a:spcAft>
                <a:spcPct val="0"/>
              </a:spcAft>
              <a:defRPr/>
            </a:pPr>
            <a:endParaRPr lang="en-US" dirty="0">
              <a:solidFill>
                <a:prstClr val="black"/>
              </a:solidFill>
              <a:latin typeface="Arial Black" charset="0"/>
              <a:ea typeface="ＭＳ Ｐゴシック" charset="-128"/>
              <a:cs typeface="ＭＳ Ｐゴシック" charset="-128"/>
            </a:endParaRPr>
          </a:p>
          <a:p>
            <a:pPr marL="231775" indent="-231775" algn="ctr" fontAlgn="base">
              <a:spcBef>
                <a:spcPct val="0"/>
              </a:spcBef>
              <a:spcAft>
                <a:spcPct val="0"/>
              </a:spcAft>
              <a:defRPr/>
            </a:pPr>
            <a:r>
              <a:rPr lang="en-US" dirty="0">
                <a:solidFill>
                  <a:prstClr val="black"/>
                </a:solidFill>
                <a:latin typeface="Arial Black" charset="0"/>
                <a:ea typeface="ＭＳ Ｐゴシック" charset="-128"/>
                <a:cs typeface="ＭＳ Ｐゴシック" charset="-128"/>
              </a:rPr>
              <a:t>Research Team</a:t>
            </a:r>
          </a:p>
          <a:p>
            <a:pPr marL="231775" indent="-231775" algn="ctr" fontAlgn="base">
              <a:spcBef>
                <a:spcPct val="0"/>
              </a:spcBef>
              <a:spcAft>
                <a:spcPct val="0"/>
              </a:spcAft>
              <a:defRPr/>
            </a:pPr>
            <a:endParaRPr lang="en-US" dirty="0">
              <a:solidFill>
                <a:prstClr val="black"/>
              </a:solidFill>
              <a:latin typeface="Arial Black" charset="0"/>
              <a:ea typeface="ＭＳ Ｐゴシック" charset="-128"/>
              <a:cs typeface="ＭＳ Ｐゴシック" charset="-128"/>
            </a:endParaRPr>
          </a:p>
          <a:p>
            <a:pPr marL="231775" indent="-231775" algn="ctr" fontAlgn="base">
              <a:spcBef>
                <a:spcPct val="0"/>
              </a:spcBef>
              <a:spcAft>
                <a:spcPct val="0"/>
              </a:spcAft>
              <a:defRPr/>
            </a:pPr>
            <a:r>
              <a:rPr lang="en-US" b="1" dirty="0">
                <a:solidFill>
                  <a:prstClr val="black"/>
                </a:solidFill>
                <a:latin typeface="Arial" charset="0"/>
                <a:ea typeface="ＭＳ Ｐゴシック" charset="-128"/>
                <a:cs typeface="ＭＳ Ｐゴシック" charset="-128"/>
              </a:rPr>
              <a:t>Mary Besterfield-Sacre</a:t>
            </a:r>
          </a:p>
          <a:p>
            <a:pPr marL="231775" indent="-231775" algn="ctr" fontAlgn="base">
              <a:spcBef>
                <a:spcPct val="0"/>
              </a:spcBef>
              <a:spcAft>
                <a:spcPct val="0"/>
              </a:spcAft>
              <a:defRPr/>
            </a:pPr>
            <a:r>
              <a:rPr lang="en-US" dirty="0">
                <a:solidFill>
                  <a:prstClr val="black"/>
                </a:solidFill>
                <a:latin typeface="Arial" charset="0"/>
                <a:ea typeface="ＭＳ Ｐゴシック" charset="-128"/>
                <a:cs typeface="ＭＳ Ｐゴシック" charset="-128"/>
              </a:rPr>
              <a:t>University of Pittsburgh</a:t>
            </a:r>
          </a:p>
          <a:p>
            <a:pPr marL="231775" indent="-231775" algn="ctr" fontAlgn="base">
              <a:spcBef>
                <a:spcPct val="0"/>
              </a:spcBef>
              <a:spcAft>
                <a:spcPct val="0"/>
              </a:spcAft>
              <a:defRPr/>
            </a:pPr>
            <a:endParaRPr lang="en-US" b="1" dirty="0">
              <a:solidFill>
                <a:prstClr val="black"/>
              </a:solidFill>
              <a:latin typeface="Arial" charset="0"/>
              <a:ea typeface="ＭＳ Ｐゴシック" charset="-128"/>
              <a:cs typeface="ＭＳ Ｐゴシック" charset="-128"/>
            </a:endParaRPr>
          </a:p>
          <a:p>
            <a:pPr marL="231775" indent="-231775" algn="ctr" fontAlgn="base">
              <a:spcBef>
                <a:spcPct val="0"/>
              </a:spcBef>
              <a:spcAft>
                <a:spcPct val="0"/>
              </a:spcAft>
              <a:defRPr/>
            </a:pPr>
            <a:r>
              <a:rPr lang="en-US" b="1" dirty="0">
                <a:solidFill>
                  <a:prstClr val="black"/>
                </a:solidFill>
                <a:latin typeface="Arial" charset="0"/>
                <a:ea typeface="ＭＳ Ｐゴシック" charset="-128"/>
                <a:cs typeface="ＭＳ Ｐゴシック" charset="-128"/>
              </a:rPr>
              <a:t>Maura J. Borrego</a:t>
            </a:r>
            <a:endParaRPr lang="en-US" b="1" i="1" dirty="0">
              <a:solidFill>
                <a:prstClr val="black"/>
              </a:solidFill>
              <a:latin typeface="Arial" charset="0"/>
              <a:ea typeface="ＭＳ Ｐゴシック" charset="-128"/>
              <a:cs typeface="ＭＳ Ｐゴシック" charset="-128"/>
            </a:endParaRPr>
          </a:p>
          <a:p>
            <a:pPr marL="231775" indent="-231775" algn="ctr" fontAlgn="base">
              <a:spcBef>
                <a:spcPct val="0"/>
              </a:spcBef>
              <a:spcAft>
                <a:spcPct val="0"/>
              </a:spcAft>
              <a:defRPr/>
            </a:pPr>
            <a:r>
              <a:rPr lang="en-US" dirty="0">
                <a:solidFill>
                  <a:prstClr val="black"/>
                </a:solidFill>
                <a:latin typeface="Arial" charset="0"/>
                <a:ea typeface="ＭＳ Ｐゴシック" charset="-128"/>
                <a:cs typeface="ＭＳ Ｐゴシック" charset="-128"/>
              </a:rPr>
              <a:t>Virginia Tech </a:t>
            </a:r>
          </a:p>
          <a:p>
            <a:pPr marL="231775" indent="-231775" algn="ctr" fontAlgn="base">
              <a:spcBef>
                <a:spcPct val="0"/>
              </a:spcBef>
              <a:spcAft>
                <a:spcPct val="0"/>
              </a:spcAft>
              <a:defRPr/>
            </a:pPr>
            <a:endParaRPr lang="it-IT" b="1" dirty="0">
              <a:solidFill>
                <a:prstClr val="black"/>
              </a:solidFill>
              <a:latin typeface="Arial" charset="0"/>
              <a:ea typeface="ＭＳ Ｐゴシック" charset="-128"/>
              <a:cs typeface="ＭＳ Ｐゴシック" charset="-128"/>
            </a:endParaRPr>
          </a:p>
          <a:p>
            <a:pPr marL="231775" indent="-231775" algn="ctr" fontAlgn="base">
              <a:spcBef>
                <a:spcPct val="0"/>
              </a:spcBef>
              <a:spcAft>
                <a:spcPct val="0"/>
              </a:spcAft>
              <a:defRPr/>
            </a:pPr>
            <a:r>
              <a:rPr lang="it-IT" b="1" dirty="0">
                <a:solidFill>
                  <a:prstClr val="black"/>
                </a:solidFill>
                <a:latin typeface="Arial" charset="0"/>
                <a:ea typeface="ＭＳ Ｐゴシック" charset="-128"/>
                <a:cs typeface="ＭＳ Ｐゴシック" charset="-128"/>
              </a:rPr>
              <a:t>Monica F. Cox</a:t>
            </a:r>
          </a:p>
          <a:p>
            <a:pPr marL="231775" indent="-231775" algn="ctr" fontAlgn="base">
              <a:spcBef>
                <a:spcPct val="0"/>
              </a:spcBef>
              <a:spcAft>
                <a:spcPct val="0"/>
              </a:spcAft>
              <a:defRPr/>
            </a:pPr>
            <a:r>
              <a:rPr lang="it-IT" dirty="0">
                <a:solidFill>
                  <a:prstClr val="black"/>
                </a:solidFill>
                <a:latin typeface="Arial" charset="0"/>
                <a:ea typeface="ＭＳ Ｐゴシック" charset="-128"/>
                <a:cs typeface="ＭＳ Ｐゴシック" charset="-128"/>
              </a:rPr>
              <a:t>Purdue University </a:t>
            </a:r>
          </a:p>
          <a:p>
            <a:pPr marL="231775" indent="-231775" algn="ctr" fontAlgn="base">
              <a:spcBef>
                <a:spcPct val="0"/>
              </a:spcBef>
              <a:spcAft>
                <a:spcPct val="0"/>
              </a:spcAft>
              <a:defRPr/>
            </a:pPr>
            <a:endParaRPr lang="it-IT" dirty="0">
              <a:solidFill>
                <a:prstClr val="black"/>
              </a:solidFill>
              <a:latin typeface="Arial" charset="0"/>
              <a:ea typeface="ＭＳ Ｐゴシック" charset="-128"/>
              <a:cs typeface="ＭＳ Ｐゴシック" charset="-128"/>
            </a:endParaRPr>
          </a:p>
          <a:p>
            <a:pPr marL="231775" indent="-231775" algn="ctr" fontAlgn="base">
              <a:spcBef>
                <a:spcPct val="0"/>
              </a:spcBef>
              <a:spcAft>
                <a:spcPct val="0"/>
              </a:spcAft>
              <a:defRPr/>
            </a:pPr>
            <a:r>
              <a:rPr lang="en-US" b="1" dirty="0">
                <a:solidFill>
                  <a:prstClr val="black"/>
                </a:solidFill>
                <a:latin typeface="Arial" charset="0"/>
                <a:ea typeface="ＭＳ Ｐゴシック" charset="-128"/>
                <a:cs typeface="ＭＳ Ｐゴシック" charset="-128"/>
              </a:rPr>
              <a:t>Barbara M. Olds</a:t>
            </a:r>
            <a:endParaRPr lang="en-US" b="1" i="1" dirty="0">
              <a:solidFill>
                <a:prstClr val="black"/>
              </a:solidFill>
              <a:latin typeface="Arial" charset="0"/>
              <a:ea typeface="ＭＳ Ｐゴシック" charset="-128"/>
              <a:cs typeface="ＭＳ Ｐゴシック" charset="-128"/>
            </a:endParaRPr>
          </a:p>
          <a:p>
            <a:pPr marL="231775" indent="-231775" algn="ctr" fontAlgn="base">
              <a:spcBef>
                <a:spcPct val="0"/>
              </a:spcBef>
              <a:spcAft>
                <a:spcPct val="0"/>
              </a:spcAft>
              <a:defRPr/>
            </a:pPr>
            <a:r>
              <a:rPr lang="en-US" dirty="0">
                <a:solidFill>
                  <a:prstClr val="black"/>
                </a:solidFill>
                <a:latin typeface="Arial" charset="0"/>
                <a:ea typeface="ＭＳ Ｐゴシック" charset="-128"/>
                <a:cs typeface="ＭＳ Ｐゴシック" charset="-128"/>
              </a:rPr>
              <a:t>Colorado School of Mines</a:t>
            </a:r>
          </a:p>
          <a:p>
            <a:pPr marL="231775" indent="-231775" algn="ctr" fontAlgn="base">
              <a:spcBef>
                <a:spcPct val="0"/>
              </a:spcBef>
              <a:spcAft>
                <a:spcPct val="0"/>
              </a:spcAft>
              <a:defRPr/>
            </a:pPr>
            <a:r>
              <a:rPr lang="en-US" dirty="0">
                <a:solidFill>
                  <a:prstClr val="black"/>
                </a:solidFill>
                <a:latin typeface="Arial" charset="0"/>
                <a:ea typeface="ＭＳ Ｐゴシック" charset="-128"/>
                <a:cs typeface="ＭＳ Ｐゴシック" charset="-128"/>
              </a:rPr>
              <a:t>NSF</a:t>
            </a:r>
          </a:p>
          <a:p>
            <a:pPr marL="231775" indent="-231775" algn="ctr" fontAlgn="base">
              <a:spcBef>
                <a:spcPct val="0"/>
              </a:spcBef>
              <a:spcAft>
                <a:spcPct val="0"/>
              </a:spcAft>
              <a:defRPr/>
            </a:pPr>
            <a:r>
              <a:rPr lang="en-US" dirty="0">
                <a:solidFill>
                  <a:prstClr val="black"/>
                </a:solidFill>
                <a:latin typeface="Arial" charset="0"/>
                <a:ea typeface="ＭＳ Ｐゴシック" charset="-128"/>
                <a:cs typeface="ＭＳ Ｐゴシック" charset="-128"/>
              </a:rPr>
              <a:t> </a:t>
            </a:r>
          </a:p>
        </p:txBody>
      </p:sp>
      <p:sp>
        <p:nvSpPr>
          <p:cNvPr id="5" name="Explosion 2 4"/>
          <p:cNvSpPr/>
          <p:nvPr/>
        </p:nvSpPr>
        <p:spPr>
          <a:xfrm>
            <a:off x="6480175" y="4508500"/>
            <a:ext cx="2663825" cy="2016125"/>
          </a:xfrm>
          <a:prstGeom prst="irregularSeal2">
            <a:avLst/>
          </a:prstGeom>
          <a:solidFill>
            <a:srgbClr val="920000"/>
          </a:solidFill>
          <a:ln>
            <a:no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222" name="Content Placeholder 5"/>
          <p:cNvSpPr txBox="1">
            <a:spLocks/>
          </p:cNvSpPr>
          <p:nvPr/>
        </p:nvSpPr>
        <p:spPr bwMode="auto">
          <a:xfrm rot="-1790392">
            <a:off x="6629400" y="4981575"/>
            <a:ext cx="20875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20000"/>
              </a:spcBef>
              <a:spcAft>
                <a:spcPct val="0"/>
              </a:spcAft>
            </a:pPr>
            <a:r>
              <a:rPr lang="en-US" sz="2000" b="1" smtClean="0">
                <a:solidFill>
                  <a:prstClr val="white"/>
                </a:solidFill>
                <a:ea typeface="ＭＳ Ｐゴシック" pitchFamily="34" charset="-128"/>
              </a:rPr>
              <a:t>46% </a:t>
            </a:r>
          </a:p>
          <a:p>
            <a:pPr algn="ctr" eaLnBrk="1" fontAlgn="base" hangingPunct="1">
              <a:spcBef>
                <a:spcPct val="20000"/>
              </a:spcBef>
              <a:spcAft>
                <a:spcPct val="0"/>
              </a:spcAft>
            </a:pPr>
            <a:r>
              <a:rPr lang="en-US" sz="2000" b="1" smtClean="0">
                <a:solidFill>
                  <a:prstClr val="white"/>
                </a:solidFill>
                <a:ea typeface="ＭＳ Ｐゴシック" pitchFamily="34" charset="-128"/>
              </a:rPr>
              <a:t>Response </a:t>
            </a:r>
          </a:p>
          <a:p>
            <a:pPr algn="ctr" eaLnBrk="1" fontAlgn="base" hangingPunct="1">
              <a:spcBef>
                <a:spcPct val="20000"/>
              </a:spcBef>
              <a:spcAft>
                <a:spcPct val="0"/>
              </a:spcAft>
            </a:pPr>
            <a:r>
              <a:rPr lang="en-US" sz="2000" b="1" smtClean="0">
                <a:solidFill>
                  <a:prstClr val="white"/>
                </a:solidFill>
                <a:ea typeface="ＭＳ Ｐゴシック" pitchFamily="34" charset="-128"/>
              </a:rPr>
              <a:t>Rate</a:t>
            </a:r>
            <a:endParaRPr lang="en-US" sz="2000" smtClean="0">
              <a:solidFill>
                <a:prstClr val="white"/>
              </a:solidFill>
              <a:ea typeface="ＭＳ Ｐゴシック" pitchFamily="34" charset="-128"/>
            </a:endParaRPr>
          </a:p>
          <a:p>
            <a:pPr lvl="1" eaLnBrk="1" fontAlgn="base" hangingPunct="1">
              <a:spcBef>
                <a:spcPct val="20000"/>
              </a:spcBef>
              <a:spcAft>
                <a:spcPct val="0"/>
              </a:spcAft>
            </a:pPr>
            <a:endParaRPr lang="en-US" sz="1800" smtClean="0">
              <a:solidFill>
                <a:prstClr val="black"/>
              </a:solidFill>
              <a:ea typeface="ＭＳ Ｐゴシック" pitchFamily="34" charset="-128"/>
            </a:endParaRPr>
          </a:p>
          <a:p>
            <a:pPr lvl="1" eaLnBrk="1" fontAlgn="base" hangingPunct="1">
              <a:spcBef>
                <a:spcPct val="20000"/>
              </a:spcBef>
              <a:spcAft>
                <a:spcPct val="0"/>
              </a:spcAft>
            </a:pPr>
            <a:endParaRPr lang="en-US" sz="2000" smtClean="0">
              <a:solidFill>
                <a:prstClr val="black"/>
              </a:solidFill>
              <a:ea typeface="ＭＳ Ｐゴシック" pitchFamily="34" charset="-128"/>
            </a:endParaRPr>
          </a:p>
          <a:p>
            <a:pPr eaLnBrk="1" fontAlgn="base" hangingPunct="1">
              <a:spcBef>
                <a:spcPct val="20000"/>
              </a:spcBef>
              <a:spcAft>
                <a:spcPct val="0"/>
              </a:spcAft>
              <a:buFont typeface="Arial" charset="0"/>
              <a:buChar char="•"/>
            </a:pPr>
            <a:endParaRPr lang="en-US" sz="2000" b="1" smtClean="0">
              <a:solidFill>
                <a:prstClr val="black"/>
              </a:solidFill>
              <a:ea typeface="ＭＳ Ｐゴシック" pitchFamily="34" charset="-128"/>
            </a:endParaRPr>
          </a:p>
          <a:p>
            <a:pPr eaLnBrk="1" fontAlgn="base" hangingPunct="1">
              <a:spcBef>
                <a:spcPct val="20000"/>
              </a:spcBef>
              <a:spcAft>
                <a:spcPct val="0"/>
              </a:spcAft>
              <a:buFont typeface="Arial" charset="0"/>
              <a:buChar char="•"/>
            </a:pPr>
            <a:endParaRPr lang="en-US" sz="2000" b="1" smtClean="0">
              <a:solidFill>
                <a:prstClr val="black"/>
              </a:solidFill>
              <a:ea typeface="ＭＳ Ｐゴシック" pitchFamily="34" charset="-128"/>
            </a:endParaRPr>
          </a:p>
        </p:txBody>
      </p:sp>
    </p:spTree>
    <p:extLst>
      <p:ext uri="{BB962C8B-B14F-4D97-AF65-F5344CB8AC3E}">
        <p14:creationId xmlns:p14="http://schemas.microsoft.com/office/powerpoint/2010/main" val="877472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a:srcRect/>
          <a:stretch>
            <a:fillRect/>
          </a:stretch>
        </p:blipFill>
        <p:spPr bwMode="auto">
          <a:xfrm>
            <a:off x="895350" y="3057525"/>
            <a:ext cx="2127250" cy="2857500"/>
          </a:xfrm>
          <a:prstGeom prst="rect">
            <a:avLst/>
          </a:prstGeom>
          <a:noFill/>
          <a:ln w="6350">
            <a:solidFill>
              <a:srgbClr val="A6A6A6"/>
            </a:solidFill>
            <a:miter lim="800000"/>
            <a:headEnd/>
            <a:tailEnd/>
          </a:ln>
          <a:effectLst>
            <a:outerShdw blurRad="63500" dist="190500" dir="2700000" algn="ctr" rotWithShape="0">
              <a:srgbClr val="000000">
                <a:alpha val="39999"/>
              </a:srgbClr>
            </a:outerShdw>
          </a:effectLst>
        </p:spPr>
      </p:pic>
      <p:sp>
        <p:nvSpPr>
          <p:cNvPr id="10243"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a three-part survey</a:t>
            </a:r>
          </a:p>
          <a:p>
            <a:pPr algn="ctr" fontAlgn="base">
              <a:spcBef>
                <a:spcPct val="0"/>
              </a:spcBef>
              <a:spcAft>
                <a:spcPct val="0"/>
              </a:spcAft>
            </a:pPr>
            <a:r>
              <a:rPr lang="en-US" sz="2000" smtClean="0">
                <a:solidFill>
                  <a:prstClr val="white"/>
                </a:solidFill>
                <a:latin typeface="Berlin Sans FB" pitchFamily="34" charset="0"/>
                <a:ea typeface="ＭＳ Ｐゴシック" pitchFamily="34" charset="-128"/>
              </a:rPr>
              <a:t>faculty, chairs, deans</a:t>
            </a:r>
          </a:p>
        </p:txBody>
      </p:sp>
      <p:pic>
        <p:nvPicPr>
          <p:cNvPr id="6" name="Picture 3"/>
          <p:cNvPicPr>
            <a:picLocks noChangeAspect="1" noChangeArrowheads="1"/>
          </p:cNvPicPr>
          <p:nvPr/>
        </p:nvPicPr>
        <p:blipFill>
          <a:blip r:embed="rId3"/>
          <a:srcRect/>
          <a:stretch>
            <a:fillRect/>
          </a:stretch>
        </p:blipFill>
        <p:spPr bwMode="auto">
          <a:xfrm>
            <a:off x="681038" y="2343150"/>
            <a:ext cx="2125662" cy="2857500"/>
          </a:xfrm>
          <a:prstGeom prst="rect">
            <a:avLst/>
          </a:prstGeom>
          <a:noFill/>
          <a:ln w="6350">
            <a:solidFill>
              <a:srgbClr val="A6A6A6"/>
            </a:solidFill>
            <a:miter lim="800000"/>
            <a:headEnd/>
            <a:tailEnd/>
          </a:ln>
          <a:effectLst>
            <a:outerShdw blurRad="63500" dist="190500" dir="2700000" algn="ctr" rotWithShape="0">
              <a:srgbClr val="000000">
                <a:alpha val="39999"/>
              </a:srgbClr>
            </a:outerShdw>
          </a:effectLst>
        </p:spPr>
      </p:pic>
      <p:pic>
        <p:nvPicPr>
          <p:cNvPr id="7" name="Picture 2"/>
          <p:cNvPicPr>
            <a:picLocks noChangeAspect="1" noChangeArrowheads="1"/>
          </p:cNvPicPr>
          <p:nvPr/>
        </p:nvPicPr>
        <p:blipFill>
          <a:blip r:embed="rId4"/>
          <a:srcRect/>
          <a:stretch>
            <a:fillRect/>
          </a:stretch>
        </p:blipFill>
        <p:spPr bwMode="auto">
          <a:xfrm>
            <a:off x="395288" y="1700213"/>
            <a:ext cx="2143125" cy="2857500"/>
          </a:xfrm>
          <a:prstGeom prst="rect">
            <a:avLst/>
          </a:prstGeom>
          <a:noFill/>
          <a:ln w="6350">
            <a:solidFill>
              <a:srgbClr val="A6A6A6"/>
            </a:solidFill>
            <a:miter lim="800000"/>
            <a:headEnd/>
            <a:tailEnd/>
          </a:ln>
          <a:effectLst>
            <a:outerShdw blurRad="63500" dist="190500" dir="2700000" algn="ctr" rotWithShape="0">
              <a:srgbClr val="000000">
                <a:alpha val="39999"/>
              </a:srgbClr>
            </a:outerShdw>
          </a:effectLst>
        </p:spPr>
      </p:pic>
      <p:sp>
        <p:nvSpPr>
          <p:cNvPr id="10246" name="TextBox 3"/>
          <p:cNvSpPr txBox="1">
            <a:spLocks noChangeArrowheads="1"/>
          </p:cNvSpPr>
          <p:nvPr/>
        </p:nvSpPr>
        <p:spPr bwMode="auto">
          <a:xfrm>
            <a:off x="3276600" y="1557338"/>
            <a:ext cx="48895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ct val="110000"/>
              </a:lnSpc>
              <a:spcBef>
                <a:spcPct val="0"/>
              </a:spcBef>
              <a:spcAft>
                <a:spcPts val="1000"/>
              </a:spcAft>
            </a:pPr>
            <a:r>
              <a:rPr lang="en-US" sz="1800" smtClean="0">
                <a:solidFill>
                  <a:prstClr val="black"/>
                </a:solidFill>
                <a:latin typeface="Arial Black" pitchFamily="34" charset="0"/>
                <a:ea typeface="ＭＳ Ｐゴシック" pitchFamily="34" charset="-128"/>
              </a:rPr>
              <a:t>Faculty Committee</a:t>
            </a:r>
            <a:endParaRPr lang="en-US" sz="1800" smtClean="0">
              <a:solidFill>
                <a:prstClr val="black"/>
              </a:solidFill>
              <a:ea typeface="ＭＳ Ｐゴシック" pitchFamily="34" charset="-128"/>
            </a:endParaRPr>
          </a:p>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Q1: Most compelling parts of the report, specifically, top three priorities?</a:t>
            </a:r>
          </a:p>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Q2: Principal opportunities/challenges to achieve priorities?</a:t>
            </a:r>
          </a:p>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Quantitative: 12 “check the box” statements</a:t>
            </a:r>
          </a:p>
          <a:p>
            <a:pPr eaLnBrk="1" fontAlgn="base" hangingPunct="1">
              <a:lnSpc>
                <a:spcPct val="110000"/>
              </a:lnSpc>
              <a:spcBef>
                <a:spcPct val="0"/>
              </a:spcBef>
              <a:spcAft>
                <a:spcPts val="1000"/>
              </a:spcAft>
            </a:pPr>
            <a:r>
              <a:rPr lang="en-US" sz="1800" smtClean="0">
                <a:solidFill>
                  <a:prstClr val="black"/>
                </a:solidFill>
                <a:latin typeface="Arial Black" pitchFamily="34" charset="0"/>
                <a:ea typeface="ＭＳ Ｐゴシック" pitchFamily="34" charset="-128"/>
              </a:rPr>
              <a:t>Chairs/Heads &amp; Deans</a:t>
            </a:r>
            <a:endParaRPr lang="en-US" sz="1800" smtClean="0">
              <a:solidFill>
                <a:prstClr val="black"/>
              </a:solidFill>
              <a:ea typeface="ＭＳ Ｐゴシック" pitchFamily="34" charset="-128"/>
            </a:endParaRPr>
          </a:p>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Q:  Principal opportunities/challenges to help create a culture for scholarly and systematic educational innovation in… </a:t>
            </a:r>
          </a:p>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	… your department? (chair)</a:t>
            </a:r>
          </a:p>
          <a:p>
            <a:pPr eaLnBrk="1" fontAlgn="base" hangingPunct="1">
              <a:lnSpc>
                <a:spcPct val="110000"/>
              </a:lnSpc>
              <a:spcBef>
                <a:spcPct val="0"/>
              </a:spcBef>
              <a:spcAft>
                <a:spcPts val="1000"/>
              </a:spcAft>
            </a:pPr>
            <a:r>
              <a:rPr lang="en-US" sz="1800" smtClean="0">
                <a:solidFill>
                  <a:prstClr val="black"/>
                </a:solidFill>
                <a:ea typeface="ＭＳ Ｐゴシック" pitchFamily="34" charset="-128"/>
              </a:rPr>
              <a:t>	… your college? (dean)</a:t>
            </a:r>
            <a:br>
              <a:rPr lang="en-US" sz="1800" smtClean="0">
                <a:solidFill>
                  <a:prstClr val="black"/>
                </a:solidFill>
                <a:ea typeface="ＭＳ Ｐゴシック" pitchFamily="34" charset="-128"/>
              </a:rPr>
            </a:br>
            <a:endParaRPr lang="en-US" sz="1800" smtClean="0">
              <a:solidFill>
                <a:prstClr val="black"/>
              </a:solidFill>
              <a:ea typeface="ＭＳ Ｐゴシック" pitchFamily="34" charset="-128"/>
            </a:endParaRPr>
          </a:p>
        </p:txBody>
      </p:sp>
    </p:spTree>
    <p:extLst>
      <p:ext uri="{BB962C8B-B14F-4D97-AF65-F5344CB8AC3E}">
        <p14:creationId xmlns:p14="http://schemas.microsoft.com/office/powerpoint/2010/main" val="25731297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p:nvPr/>
        </p:nvGraphicFramePr>
        <p:xfrm>
          <a:off x="899592" y="17240"/>
          <a:ext cx="3907160" cy="6840760"/>
        </p:xfrm>
        <a:graphic>
          <a:graphicData uri="http://schemas.openxmlformats.org/drawingml/2006/chart">
            <c:chart xmlns:c="http://schemas.openxmlformats.org/drawingml/2006/chart" xmlns:r="http://schemas.openxmlformats.org/officeDocument/2006/relationships" r:id="rId2"/>
          </a:graphicData>
        </a:graphic>
      </p:graphicFrame>
      <p:sp>
        <p:nvSpPr>
          <p:cNvPr id="56"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2800" dirty="0">
                <a:solidFill>
                  <a:prstClr val="white"/>
                </a:solidFill>
                <a:latin typeface="Berlin Sans FB Demi" pitchFamily="34" charset="0"/>
                <a:ea typeface="ＭＳ Ｐゴシック" charset="-128"/>
                <a:cs typeface="Arial" charset="0"/>
              </a:rPr>
              <a:t>classifying </a:t>
            </a:r>
            <a:r>
              <a:rPr lang="en-US" sz="2800" u="heavy" dirty="0">
                <a:solidFill>
                  <a:prstClr val="white"/>
                </a:solidFill>
                <a:latin typeface="Berlin Sans FB Demi" pitchFamily="34" charset="0"/>
                <a:ea typeface="ＭＳ Ｐゴシック" charset="-128"/>
                <a:cs typeface="Arial" charset="0"/>
              </a:rPr>
              <a:t>faculty committee</a:t>
            </a:r>
            <a:r>
              <a:rPr lang="en-US" sz="2800" dirty="0">
                <a:solidFill>
                  <a:prstClr val="white"/>
                </a:solidFill>
                <a:latin typeface="Berlin Sans FB Demi" pitchFamily="34" charset="0"/>
                <a:ea typeface="ＭＳ Ｐゴシック" charset="-128"/>
                <a:cs typeface="Arial" charset="0"/>
              </a:rPr>
              <a:t> results</a:t>
            </a:r>
            <a:endParaRPr lang="en-US" sz="2000" dirty="0">
              <a:solidFill>
                <a:prstClr val="white"/>
              </a:solidFill>
              <a:latin typeface="Berlin Sans FB Demi" pitchFamily="34" charset="0"/>
              <a:ea typeface="ＭＳ Ｐゴシック" charset="-128"/>
              <a:cs typeface="Arial" charset="0"/>
            </a:endParaRPr>
          </a:p>
        </p:txBody>
      </p:sp>
      <p:sp>
        <p:nvSpPr>
          <p:cNvPr id="57" name="TextBox 56"/>
          <p:cNvSpPr txBox="1"/>
          <p:nvPr/>
        </p:nvSpPr>
        <p:spPr>
          <a:xfrm>
            <a:off x="395288" y="2105025"/>
            <a:ext cx="1182687" cy="3046413"/>
          </a:xfrm>
          <a:prstGeom prst="rect">
            <a:avLst/>
          </a:prstGeom>
          <a:noFill/>
        </p:spPr>
        <p:txBody>
          <a:bodyPr>
            <a:spAutoFit/>
          </a:bodyPr>
          <a:lstStyle/>
          <a:p>
            <a:pPr algn="r" fontAlgn="base">
              <a:spcBef>
                <a:spcPct val="0"/>
              </a:spcBef>
              <a:spcAft>
                <a:spcPct val="0"/>
              </a:spcAft>
              <a:defRPr/>
            </a:pPr>
            <a:r>
              <a:rPr lang="en-US" sz="1600" dirty="0">
                <a:solidFill>
                  <a:prstClr val="black"/>
                </a:solidFill>
                <a:latin typeface="Arial" charset="0"/>
                <a:cs typeface="Arial" charset="0"/>
                <a:sym typeface="Symbol"/>
              </a:rPr>
              <a:t>we’re </a:t>
            </a:r>
          </a:p>
          <a:p>
            <a:pPr algn="r" fontAlgn="base">
              <a:spcBef>
                <a:spcPct val="0"/>
              </a:spcBef>
              <a:spcAft>
                <a:spcPct val="0"/>
              </a:spcAft>
              <a:defRPr/>
            </a:pPr>
            <a:r>
              <a:rPr lang="en-US" sz="1600" dirty="0">
                <a:solidFill>
                  <a:prstClr val="black"/>
                </a:solidFill>
                <a:latin typeface="Arial" charset="0"/>
                <a:cs typeface="Arial" charset="0"/>
                <a:sym typeface="Symbol"/>
              </a:rPr>
              <a:t>leaders</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routinely</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somewhat</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don’t </a:t>
            </a:r>
          </a:p>
          <a:p>
            <a:pPr algn="r" fontAlgn="base">
              <a:spcBef>
                <a:spcPct val="0"/>
              </a:spcBef>
              <a:spcAft>
                <a:spcPct val="0"/>
              </a:spcAft>
              <a:defRPr/>
            </a:pPr>
            <a:r>
              <a:rPr lang="en-US" sz="1600" dirty="0">
                <a:solidFill>
                  <a:prstClr val="black"/>
                </a:solidFill>
                <a:latin typeface="Arial" charset="0"/>
                <a:cs typeface="Arial" charset="0"/>
                <a:sym typeface="Symbol"/>
              </a:rPr>
              <a:t>practice</a:t>
            </a:r>
          </a:p>
          <a:p>
            <a:pPr algn="r" fontAlgn="base">
              <a:spcBef>
                <a:spcPct val="0"/>
              </a:spcBef>
              <a:spcAft>
                <a:spcPct val="0"/>
              </a:spcAft>
              <a:defRPr/>
            </a:pPr>
            <a:endParaRPr lang="en-US" sz="1600" dirty="0">
              <a:solidFill>
                <a:prstClr val="black"/>
              </a:solidFill>
              <a:cs typeface="Arial" charset="0"/>
            </a:endParaRPr>
          </a:p>
        </p:txBody>
      </p:sp>
      <p:sp>
        <p:nvSpPr>
          <p:cNvPr id="58" name="TextBox 57"/>
          <p:cNvSpPr txBox="1"/>
          <p:nvPr/>
        </p:nvSpPr>
        <p:spPr>
          <a:xfrm rot="16200000">
            <a:off x="-803275" y="3303588"/>
            <a:ext cx="2303463"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Practice</a:t>
            </a:r>
            <a:endParaRPr lang="en-US" sz="1600" b="1" dirty="0">
              <a:solidFill>
                <a:prstClr val="black"/>
              </a:solidFill>
              <a:cs typeface="Arial" charset="0"/>
            </a:endParaRPr>
          </a:p>
        </p:txBody>
      </p:sp>
      <p:sp>
        <p:nvSpPr>
          <p:cNvPr id="11270" name="TextBox 58"/>
          <p:cNvSpPr txBox="1">
            <a:spLocks noChangeArrowheads="1"/>
          </p:cNvSpPr>
          <p:nvPr/>
        </p:nvSpPr>
        <p:spPr bwMode="auto">
          <a:xfrm>
            <a:off x="1474788" y="2249488"/>
            <a:ext cx="360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271" name="TextBox 59"/>
          <p:cNvSpPr txBox="1">
            <a:spLocks noChangeArrowheads="1"/>
          </p:cNvSpPr>
          <p:nvPr/>
        </p:nvSpPr>
        <p:spPr bwMode="auto">
          <a:xfrm>
            <a:off x="1474788" y="2968625"/>
            <a:ext cx="360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272" name="TextBox 60"/>
          <p:cNvSpPr txBox="1">
            <a:spLocks noChangeArrowheads="1"/>
          </p:cNvSpPr>
          <p:nvPr/>
        </p:nvSpPr>
        <p:spPr bwMode="auto">
          <a:xfrm>
            <a:off x="1474788" y="3760788"/>
            <a:ext cx="360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273" name="TextBox 61"/>
          <p:cNvSpPr txBox="1">
            <a:spLocks noChangeArrowheads="1"/>
          </p:cNvSpPr>
          <p:nvPr/>
        </p:nvSpPr>
        <p:spPr bwMode="auto">
          <a:xfrm>
            <a:off x="1474788" y="4408488"/>
            <a:ext cx="360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73" name="TextBox 72"/>
          <p:cNvSpPr txBox="1"/>
          <p:nvPr/>
        </p:nvSpPr>
        <p:spPr>
          <a:xfrm>
            <a:off x="1692275" y="5489575"/>
            <a:ext cx="2301875" cy="338138"/>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Importance</a:t>
            </a:r>
            <a:endParaRPr lang="en-US" sz="1600" b="1" dirty="0">
              <a:solidFill>
                <a:prstClr val="black"/>
              </a:solidFill>
              <a:cs typeface="Arial" charset="0"/>
            </a:endParaRPr>
          </a:p>
        </p:txBody>
      </p:sp>
      <p:sp>
        <p:nvSpPr>
          <p:cNvPr id="11275" name="TextBox 61"/>
          <p:cNvSpPr txBox="1">
            <a:spLocks noChangeArrowheads="1"/>
          </p:cNvSpPr>
          <p:nvPr/>
        </p:nvSpPr>
        <p:spPr bwMode="auto">
          <a:xfrm>
            <a:off x="1474788" y="4408488"/>
            <a:ext cx="360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276" name="TextBox 3"/>
          <p:cNvSpPr txBox="1">
            <a:spLocks noChangeArrowheads="1"/>
          </p:cNvSpPr>
          <p:nvPr/>
        </p:nvSpPr>
        <p:spPr bwMode="auto">
          <a:xfrm>
            <a:off x="1187450" y="4841875"/>
            <a:ext cx="3527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          not             important     </a:t>
            </a:r>
          </a:p>
          <a:p>
            <a:pPr eaLnBrk="1" fontAlgn="base" hangingPunct="1">
              <a:spcBef>
                <a:spcPct val="0"/>
              </a:spcBef>
              <a:spcAft>
                <a:spcPct val="0"/>
              </a:spcAft>
            </a:pPr>
            <a:r>
              <a:rPr lang="en-US" sz="1600" smtClean="0">
                <a:solidFill>
                  <a:prstClr val="black"/>
                </a:solidFill>
                <a:sym typeface="Symbol" pitchFamily="18" charset="2"/>
              </a:rPr>
              <a:t>                somewhat          highly</a:t>
            </a:r>
          </a:p>
        </p:txBody>
      </p:sp>
      <p:grpSp>
        <p:nvGrpSpPr>
          <p:cNvPr id="2" name="Group 42"/>
          <p:cNvGrpSpPr>
            <a:grpSpLocks/>
          </p:cNvGrpSpPr>
          <p:nvPr/>
        </p:nvGrpSpPr>
        <p:grpSpPr bwMode="auto">
          <a:xfrm>
            <a:off x="4454525" y="1243013"/>
            <a:ext cx="5230813" cy="5915025"/>
            <a:chOff x="4454525" y="1243013"/>
            <a:chExt cx="5230813" cy="5915025"/>
          </a:xfrm>
        </p:grpSpPr>
        <p:sp>
          <p:nvSpPr>
            <p:cNvPr id="37" name="Oval 36"/>
            <p:cNvSpPr/>
            <p:nvPr/>
          </p:nvSpPr>
          <p:spPr>
            <a:xfrm>
              <a:off x="7739063" y="32845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11283" name="Group 41"/>
            <p:cNvGrpSpPr>
              <a:grpSpLocks/>
            </p:cNvGrpSpPr>
            <p:nvPr/>
          </p:nvGrpSpPr>
          <p:grpSpPr bwMode="auto">
            <a:xfrm>
              <a:off x="4454525" y="1243013"/>
              <a:ext cx="5230813" cy="5915025"/>
              <a:chOff x="4454525" y="1243013"/>
              <a:chExt cx="5230813" cy="5915025"/>
            </a:xfrm>
          </p:grpSpPr>
          <p:sp>
            <p:nvSpPr>
              <p:cNvPr id="25" name="TextBox 24"/>
              <p:cNvSpPr txBox="1"/>
              <p:nvPr/>
            </p:nvSpPr>
            <p:spPr>
              <a:xfrm>
                <a:off x="5075238" y="1484313"/>
                <a:ext cx="1182687" cy="3046412"/>
              </a:xfrm>
              <a:prstGeom prst="rect">
                <a:avLst/>
              </a:prstGeom>
              <a:noFill/>
            </p:spPr>
            <p:txBody>
              <a:bodyPr>
                <a:spAutoFit/>
              </a:bodyPr>
              <a:lstStyle/>
              <a:p>
                <a:pPr algn="r" fontAlgn="base">
                  <a:spcBef>
                    <a:spcPct val="0"/>
                  </a:spcBef>
                  <a:spcAft>
                    <a:spcPct val="0"/>
                  </a:spcAft>
                  <a:defRPr/>
                </a:pPr>
                <a:r>
                  <a:rPr lang="en-US" sz="1600" dirty="0">
                    <a:solidFill>
                      <a:prstClr val="black"/>
                    </a:solidFill>
                    <a:latin typeface="Arial" charset="0"/>
                    <a:cs typeface="Arial" charset="0"/>
                    <a:sym typeface="Symbol"/>
                  </a:rPr>
                  <a:t>we’re </a:t>
                </a:r>
              </a:p>
              <a:p>
                <a:pPr algn="r" fontAlgn="base">
                  <a:spcBef>
                    <a:spcPct val="0"/>
                  </a:spcBef>
                  <a:spcAft>
                    <a:spcPct val="0"/>
                  </a:spcAft>
                  <a:defRPr/>
                </a:pPr>
                <a:r>
                  <a:rPr lang="en-US" sz="1600" dirty="0">
                    <a:solidFill>
                      <a:prstClr val="black"/>
                    </a:solidFill>
                    <a:latin typeface="Arial" charset="0"/>
                    <a:cs typeface="Arial" charset="0"/>
                    <a:sym typeface="Symbol"/>
                  </a:rPr>
                  <a:t>leaders</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routinely</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somewhat</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don’t </a:t>
                </a:r>
              </a:p>
              <a:p>
                <a:pPr algn="r" fontAlgn="base">
                  <a:spcBef>
                    <a:spcPct val="0"/>
                  </a:spcBef>
                  <a:spcAft>
                    <a:spcPct val="0"/>
                  </a:spcAft>
                  <a:defRPr/>
                </a:pPr>
                <a:r>
                  <a:rPr lang="en-US" sz="1600" dirty="0">
                    <a:solidFill>
                      <a:prstClr val="black"/>
                    </a:solidFill>
                    <a:latin typeface="Arial" charset="0"/>
                    <a:cs typeface="Arial" charset="0"/>
                    <a:sym typeface="Symbol"/>
                  </a:rPr>
                  <a:t>practice</a:t>
                </a:r>
              </a:p>
              <a:p>
                <a:pPr algn="r" fontAlgn="base">
                  <a:spcBef>
                    <a:spcPct val="0"/>
                  </a:spcBef>
                  <a:spcAft>
                    <a:spcPct val="0"/>
                  </a:spcAft>
                  <a:defRPr/>
                </a:pPr>
                <a:endParaRPr lang="en-US" sz="1600" dirty="0">
                  <a:solidFill>
                    <a:prstClr val="black"/>
                  </a:solidFill>
                  <a:cs typeface="Arial" charset="0"/>
                </a:endParaRPr>
              </a:p>
            </p:txBody>
          </p:sp>
          <p:sp>
            <p:nvSpPr>
              <p:cNvPr id="27" name="Rectangle 26"/>
              <p:cNvSpPr/>
              <p:nvPr/>
            </p:nvSpPr>
            <p:spPr>
              <a:xfrm>
                <a:off x="7596188" y="2852738"/>
                <a:ext cx="1152525" cy="115093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9" name="Rectangle 28"/>
              <p:cNvSpPr/>
              <p:nvPr/>
            </p:nvSpPr>
            <p:spPr>
              <a:xfrm>
                <a:off x="7596188" y="1700213"/>
                <a:ext cx="1152525" cy="1152525"/>
              </a:xfrm>
              <a:prstGeom prst="rect">
                <a:avLst/>
              </a:prstGeom>
              <a:solidFill>
                <a:srgbClr val="00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4" name="Rectangle 33"/>
              <p:cNvSpPr/>
              <p:nvPr/>
            </p:nvSpPr>
            <p:spPr>
              <a:xfrm>
                <a:off x="6445250" y="2852738"/>
                <a:ext cx="1150938" cy="1150937"/>
              </a:xfrm>
              <a:prstGeom prst="rect">
                <a:avLst/>
              </a:prstGeom>
              <a:solidFill>
                <a:srgbClr val="FF99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5" name="TextBox 34"/>
              <p:cNvSpPr txBox="1"/>
              <p:nvPr/>
            </p:nvSpPr>
            <p:spPr>
              <a:xfrm rot="16200000">
                <a:off x="3876675" y="3303588"/>
                <a:ext cx="2303463"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Practice</a:t>
                </a:r>
                <a:endParaRPr lang="en-US" sz="1600" b="1" dirty="0">
                  <a:solidFill>
                    <a:prstClr val="black"/>
                  </a:solidFill>
                  <a:cs typeface="Arial" charset="0"/>
                </a:endParaRPr>
              </a:p>
            </p:txBody>
          </p:sp>
          <p:sp>
            <p:nvSpPr>
              <p:cNvPr id="36" name="TextBox 35"/>
              <p:cNvSpPr txBox="1"/>
              <p:nvPr/>
            </p:nvSpPr>
            <p:spPr>
              <a:xfrm>
                <a:off x="6372225" y="4868863"/>
                <a:ext cx="2301875"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Importance</a:t>
                </a:r>
                <a:endParaRPr lang="en-US" sz="1600" b="1" dirty="0">
                  <a:solidFill>
                    <a:prstClr val="black"/>
                  </a:solidFill>
                  <a:cs typeface="Arial" charset="0"/>
                </a:endParaRPr>
              </a:p>
            </p:txBody>
          </p:sp>
          <p:sp>
            <p:nvSpPr>
              <p:cNvPr id="11293" name="Rectangle 52"/>
              <p:cNvSpPr>
                <a:spLocks noChangeArrowheads="1"/>
              </p:cNvSpPr>
              <p:nvPr/>
            </p:nvSpPr>
            <p:spPr bwMode="auto">
              <a:xfrm>
                <a:off x="7091363" y="4003675"/>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1294" name="Rectangle 54"/>
              <p:cNvSpPr>
                <a:spLocks noChangeArrowheads="1"/>
              </p:cNvSpPr>
              <p:nvPr/>
            </p:nvSpPr>
            <p:spPr bwMode="auto">
              <a:xfrm>
                <a:off x="7812088" y="4003675"/>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1295" name="Rectangle 55"/>
              <p:cNvSpPr>
                <a:spLocks noChangeArrowheads="1"/>
              </p:cNvSpPr>
              <p:nvPr/>
            </p:nvSpPr>
            <p:spPr bwMode="auto">
              <a:xfrm>
                <a:off x="8531225" y="4003675"/>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1296" name="Rectangle 56"/>
              <p:cNvSpPr>
                <a:spLocks noChangeArrowheads="1"/>
              </p:cNvSpPr>
              <p:nvPr/>
            </p:nvSpPr>
            <p:spPr bwMode="auto">
              <a:xfrm>
                <a:off x="6372225" y="4003675"/>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1297" name="TextBox 58"/>
              <p:cNvSpPr txBox="1">
                <a:spLocks noChangeArrowheads="1"/>
              </p:cNvSpPr>
              <p:nvPr/>
            </p:nvSpPr>
            <p:spPr bwMode="auto">
              <a:xfrm>
                <a:off x="6154738" y="1628775"/>
                <a:ext cx="360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298" name="TextBox 59"/>
              <p:cNvSpPr txBox="1">
                <a:spLocks noChangeArrowheads="1"/>
              </p:cNvSpPr>
              <p:nvPr/>
            </p:nvSpPr>
            <p:spPr bwMode="auto">
              <a:xfrm>
                <a:off x="6154738" y="2347913"/>
                <a:ext cx="360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299" name="TextBox 60"/>
              <p:cNvSpPr txBox="1">
                <a:spLocks noChangeArrowheads="1"/>
              </p:cNvSpPr>
              <p:nvPr/>
            </p:nvSpPr>
            <p:spPr bwMode="auto">
              <a:xfrm>
                <a:off x="6154738" y="3140075"/>
                <a:ext cx="360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300" name="TextBox 61"/>
              <p:cNvSpPr txBox="1">
                <a:spLocks noChangeArrowheads="1"/>
              </p:cNvSpPr>
              <p:nvPr/>
            </p:nvSpPr>
            <p:spPr bwMode="auto">
              <a:xfrm>
                <a:off x="6154738" y="3787775"/>
                <a:ext cx="360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1301" name="TextBox 3"/>
              <p:cNvSpPr txBox="1">
                <a:spLocks noChangeArrowheads="1"/>
              </p:cNvSpPr>
              <p:nvPr/>
            </p:nvSpPr>
            <p:spPr bwMode="auto">
              <a:xfrm>
                <a:off x="5867400" y="4221163"/>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       not               important     </a:t>
                </a:r>
              </a:p>
              <a:p>
                <a:pPr eaLnBrk="1" fontAlgn="base" hangingPunct="1">
                  <a:spcBef>
                    <a:spcPct val="0"/>
                  </a:spcBef>
                  <a:spcAft>
                    <a:spcPct val="0"/>
                  </a:spcAft>
                </a:pPr>
                <a:r>
                  <a:rPr lang="en-US" sz="1600" smtClean="0">
                    <a:solidFill>
                      <a:prstClr val="black"/>
                    </a:solidFill>
                    <a:sym typeface="Symbol" pitchFamily="18" charset="2"/>
                  </a:rPr>
                  <a:t>              somewhat              highly</a:t>
                </a:r>
              </a:p>
            </p:txBody>
          </p:sp>
          <p:sp>
            <p:nvSpPr>
              <p:cNvPr id="80" name="Arc 79"/>
              <p:cNvSpPr/>
              <p:nvPr/>
            </p:nvSpPr>
            <p:spPr>
              <a:xfrm rot="20791597">
                <a:off x="4454525" y="1243013"/>
                <a:ext cx="3395663" cy="4459287"/>
              </a:xfrm>
              <a:prstGeom prst="arc">
                <a:avLst>
                  <a:gd name="adj1" fmla="val 14690405"/>
                  <a:gd name="adj2" fmla="val 2157974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1303" name="TextBox 15"/>
              <p:cNvSpPr txBox="1">
                <a:spLocks noChangeArrowheads="1"/>
              </p:cNvSpPr>
              <p:nvPr/>
            </p:nvSpPr>
            <p:spPr bwMode="auto">
              <a:xfrm>
                <a:off x="4932363" y="5157788"/>
                <a:ext cx="4752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b="1" smtClean="0">
                    <a:solidFill>
                      <a:prstClr val="black"/>
                    </a:solidFill>
                  </a:rPr>
                  <a:t>Practices that are: </a:t>
                </a:r>
              </a:p>
              <a:p>
                <a:pPr eaLnBrk="1" fontAlgn="base" hangingPunct="1">
                  <a:spcBef>
                    <a:spcPct val="0"/>
                  </a:spcBef>
                  <a:spcAft>
                    <a:spcPct val="0"/>
                  </a:spcAft>
                </a:pPr>
                <a:r>
                  <a:rPr lang="en-US" sz="1600" smtClean="0">
                    <a:solidFill>
                      <a:prstClr val="black"/>
                    </a:solidFill>
                  </a:rPr>
                  <a:t>	valued and routinely practiced</a:t>
                </a:r>
              </a:p>
              <a:p>
                <a:pPr eaLnBrk="1" fontAlgn="base" hangingPunct="1">
                  <a:spcBef>
                    <a:spcPct val="0"/>
                  </a:spcBef>
                  <a:spcAft>
                    <a:spcPct val="0"/>
                  </a:spcAft>
                </a:pPr>
                <a:r>
                  <a:rPr lang="en-US" sz="1600" smtClean="0">
                    <a:solidFill>
                      <a:prstClr val="black"/>
                    </a:solidFill>
                  </a:rPr>
                  <a:t>	valued but not routinely practiced</a:t>
                </a:r>
              </a:p>
              <a:p>
                <a:pPr eaLnBrk="1" fontAlgn="base" hangingPunct="1">
                  <a:spcBef>
                    <a:spcPct val="0"/>
                  </a:spcBef>
                  <a:spcAft>
                    <a:spcPct val="0"/>
                  </a:spcAft>
                </a:pPr>
                <a:r>
                  <a:rPr lang="en-US" sz="1600" smtClean="0">
                    <a:solidFill>
                      <a:prstClr val="black"/>
                    </a:solidFill>
                  </a:rPr>
                  <a:t>	not valued nor practiced much</a:t>
                </a:r>
              </a:p>
              <a:p>
                <a:pPr eaLnBrk="1" fontAlgn="base" hangingPunct="1">
                  <a:spcBef>
                    <a:spcPct val="0"/>
                  </a:spcBef>
                  <a:spcAft>
                    <a:spcPct val="0"/>
                  </a:spcAft>
                </a:pPr>
                <a:endParaRPr lang="en-US" sz="2000" smtClean="0">
                  <a:solidFill>
                    <a:prstClr val="black"/>
                  </a:solidFill>
                </a:endParaRPr>
              </a:p>
              <a:p>
                <a:pPr eaLnBrk="1" fontAlgn="base" hangingPunct="1">
                  <a:spcBef>
                    <a:spcPct val="0"/>
                  </a:spcBef>
                  <a:spcAft>
                    <a:spcPct val="0"/>
                  </a:spcAft>
                </a:pPr>
                <a:endParaRPr lang="en-US" sz="2000" smtClean="0">
                  <a:solidFill>
                    <a:prstClr val="black"/>
                  </a:solidFill>
                </a:endParaRPr>
              </a:p>
              <a:p>
                <a:pPr eaLnBrk="1" fontAlgn="base" hangingPunct="1">
                  <a:spcBef>
                    <a:spcPct val="0"/>
                  </a:spcBef>
                  <a:spcAft>
                    <a:spcPct val="0"/>
                  </a:spcAft>
                </a:pPr>
                <a:endParaRPr lang="en-US" sz="2000" smtClean="0">
                  <a:solidFill>
                    <a:prstClr val="black"/>
                  </a:solidFill>
                </a:endParaRPr>
              </a:p>
            </p:txBody>
          </p:sp>
        </p:grpSp>
        <p:sp>
          <p:nvSpPr>
            <p:cNvPr id="89" name="Rectangle 88"/>
            <p:cNvSpPr/>
            <p:nvPr/>
          </p:nvSpPr>
          <p:spPr>
            <a:xfrm>
              <a:off x="5148263" y="5516563"/>
              <a:ext cx="647700" cy="144462"/>
            </a:xfrm>
            <a:prstGeom prst="rect">
              <a:avLst/>
            </a:prstGeom>
            <a:solidFill>
              <a:srgbClr val="00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0" name="Rectangle 89"/>
            <p:cNvSpPr/>
            <p:nvPr/>
          </p:nvSpPr>
          <p:spPr>
            <a:xfrm>
              <a:off x="5148263" y="5707063"/>
              <a:ext cx="647700" cy="169862"/>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1" name="Rectangle 90"/>
            <p:cNvSpPr/>
            <p:nvPr/>
          </p:nvSpPr>
          <p:spPr>
            <a:xfrm>
              <a:off x="5148263" y="5949950"/>
              <a:ext cx="647700" cy="142875"/>
            </a:xfrm>
            <a:prstGeom prst="rect">
              <a:avLst/>
            </a:prstGeom>
            <a:solidFill>
              <a:srgbClr val="FF99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sp>
        <p:nvSpPr>
          <p:cNvPr id="11278" name="TextBox 38"/>
          <p:cNvSpPr txBox="1">
            <a:spLocks noChangeArrowheads="1"/>
          </p:cNvSpPr>
          <p:nvPr/>
        </p:nvSpPr>
        <p:spPr bwMode="auto">
          <a:xfrm>
            <a:off x="395288" y="1628775"/>
            <a:ext cx="4537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1600" b="1" smtClean="0">
                <a:solidFill>
                  <a:prstClr val="black"/>
                </a:solidFill>
                <a:sym typeface="Symbol" pitchFamily="18" charset="2"/>
              </a:rPr>
              <a:t>Data collected by      and displayed here as</a:t>
            </a:r>
          </a:p>
        </p:txBody>
      </p:sp>
      <p:sp>
        <p:nvSpPr>
          <p:cNvPr id="40" name="Arc 39"/>
          <p:cNvSpPr/>
          <p:nvPr/>
        </p:nvSpPr>
        <p:spPr>
          <a:xfrm>
            <a:off x="1476375" y="1844675"/>
            <a:ext cx="1454150" cy="2301875"/>
          </a:xfrm>
          <a:prstGeom prst="arc">
            <a:avLst>
              <a:gd name="adj1" fmla="val 16544992"/>
              <a:gd name="adj2" fmla="val 1923348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38" name="TextBox 37"/>
          <p:cNvSpPr txBox="1">
            <a:spLocks noChangeArrowheads="1"/>
          </p:cNvSpPr>
          <p:nvPr/>
        </p:nvSpPr>
        <p:spPr bwMode="auto">
          <a:xfrm flipH="1">
            <a:off x="7885113" y="2060575"/>
            <a:ext cx="1141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2800" b="1" smtClean="0">
                <a:solidFill>
                  <a:srgbClr val="FF0000"/>
                </a:solidFill>
              </a:rPr>
              <a:t>**</a:t>
            </a:r>
          </a:p>
        </p:txBody>
      </p:sp>
      <p:sp>
        <p:nvSpPr>
          <p:cNvPr id="39" name="TextBox 38"/>
          <p:cNvSpPr txBox="1">
            <a:spLocks noChangeArrowheads="1"/>
          </p:cNvSpPr>
          <p:nvPr/>
        </p:nvSpPr>
        <p:spPr bwMode="auto">
          <a:xfrm flipH="1">
            <a:off x="7894638" y="3141663"/>
            <a:ext cx="1141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2800" b="1" smtClean="0">
                <a:solidFill>
                  <a:srgbClr val="FF0000"/>
                </a:solidFill>
              </a:rPr>
              <a:t>*</a:t>
            </a:r>
          </a:p>
        </p:txBody>
      </p:sp>
    </p:spTree>
    <p:extLst>
      <p:ext uri="{BB962C8B-B14F-4D97-AF65-F5344CB8AC3E}">
        <p14:creationId xmlns:p14="http://schemas.microsoft.com/office/powerpoint/2010/main" val="7649479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763713" y="4941888"/>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       not               important     </a:t>
            </a:r>
          </a:p>
          <a:p>
            <a:pPr eaLnBrk="1" fontAlgn="base" hangingPunct="1">
              <a:spcBef>
                <a:spcPct val="0"/>
              </a:spcBef>
              <a:spcAft>
                <a:spcPct val="0"/>
              </a:spcAft>
            </a:pPr>
            <a:r>
              <a:rPr lang="en-US" sz="1600" smtClean="0">
                <a:solidFill>
                  <a:prstClr val="black"/>
                </a:solidFill>
                <a:sym typeface="Symbol" pitchFamily="18" charset="2"/>
              </a:rPr>
              <a:t>              somewhat              highly</a:t>
            </a:r>
          </a:p>
        </p:txBody>
      </p:sp>
      <p:sp>
        <p:nvSpPr>
          <p:cNvPr id="5" name="Rectangle 4"/>
          <p:cNvSpPr/>
          <p:nvPr/>
        </p:nvSpPr>
        <p:spPr>
          <a:xfrm>
            <a:off x="3492500" y="3573463"/>
            <a:ext cx="1152525" cy="115093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ctangle 5"/>
          <p:cNvSpPr/>
          <p:nvPr/>
        </p:nvSpPr>
        <p:spPr>
          <a:xfrm>
            <a:off x="3492500" y="2420938"/>
            <a:ext cx="1152525" cy="1152525"/>
          </a:xfrm>
          <a:prstGeom prst="rect">
            <a:avLst/>
          </a:prstGeom>
          <a:solidFill>
            <a:srgbClr val="00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6"/>
          <p:cNvSpPr/>
          <p:nvPr/>
        </p:nvSpPr>
        <p:spPr>
          <a:xfrm>
            <a:off x="2341563" y="3573463"/>
            <a:ext cx="1150937" cy="1150937"/>
          </a:xfrm>
          <a:prstGeom prst="rect">
            <a:avLst/>
          </a:prstGeom>
          <a:solidFill>
            <a:srgbClr val="FF99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Arc 8"/>
          <p:cNvSpPr/>
          <p:nvPr/>
        </p:nvSpPr>
        <p:spPr>
          <a:xfrm flipH="1">
            <a:off x="3708400" y="2133600"/>
            <a:ext cx="2016125" cy="3671888"/>
          </a:xfrm>
          <a:prstGeom prst="arc">
            <a:avLst>
              <a:gd name="adj1" fmla="val 16260820"/>
              <a:gd name="adj2" fmla="val 21005808"/>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0" name="TextBox 9"/>
          <p:cNvSpPr txBox="1"/>
          <p:nvPr/>
        </p:nvSpPr>
        <p:spPr>
          <a:xfrm>
            <a:off x="4859338" y="4292600"/>
            <a:ext cx="3457575" cy="708025"/>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Integrating instruction/practice of pedagogy into graduate programs</a:t>
            </a:r>
            <a:endParaRPr lang="en-US" sz="1600" dirty="0">
              <a:solidFill>
                <a:prstClr val="black"/>
              </a:solidFill>
              <a:cs typeface="Arial" charset="0"/>
            </a:endParaRPr>
          </a:p>
        </p:txBody>
      </p:sp>
      <p:sp>
        <p:nvSpPr>
          <p:cNvPr id="12" name="TextBox 11"/>
          <p:cNvSpPr txBox="1"/>
          <p:nvPr/>
        </p:nvSpPr>
        <p:spPr>
          <a:xfrm>
            <a:off x="4859338" y="2781300"/>
            <a:ext cx="3744912" cy="954088"/>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Engaging in career-long development programs in teaching and learning</a:t>
            </a:r>
            <a:endParaRPr lang="en-US" sz="1600" dirty="0">
              <a:solidFill>
                <a:prstClr val="black"/>
              </a:solidFill>
              <a:cs typeface="Arial" charset="0"/>
            </a:endParaRPr>
          </a:p>
        </p:txBody>
      </p:sp>
      <p:sp>
        <p:nvSpPr>
          <p:cNvPr id="13" name="TextBox 12"/>
          <p:cNvSpPr txBox="1"/>
          <p:nvPr/>
        </p:nvSpPr>
        <p:spPr>
          <a:xfrm>
            <a:off x="4643438" y="1844675"/>
            <a:ext cx="3527425" cy="708025"/>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Encouraging industry experience for faculty and future faculty</a:t>
            </a:r>
            <a:endParaRPr lang="en-US" sz="1600" b="1" dirty="0">
              <a:solidFill>
                <a:srgbClr val="FF0000"/>
              </a:solidFill>
              <a:cs typeface="Arial" charset="0"/>
            </a:endParaRPr>
          </a:p>
        </p:txBody>
      </p:sp>
      <p:sp>
        <p:nvSpPr>
          <p:cNvPr id="43" name="TextBox 42"/>
          <p:cNvSpPr txBox="1"/>
          <p:nvPr/>
        </p:nvSpPr>
        <p:spPr>
          <a:xfrm>
            <a:off x="2268538" y="5589588"/>
            <a:ext cx="2301875"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Importance</a:t>
            </a:r>
            <a:endParaRPr lang="en-US" sz="1600" b="1" dirty="0">
              <a:solidFill>
                <a:prstClr val="black"/>
              </a:solidFill>
              <a:cs typeface="Arial" charset="0"/>
            </a:endParaRPr>
          </a:p>
        </p:txBody>
      </p:sp>
      <p:sp>
        <p:nvSpPr>
          <p:cNvPr id="44" name="Oval 43"/>
          <p:cNvSpPr/>
          <p:nvPr/>
        </p:nvSpPr>
        <p:spPr>
          <a:xfrm>
            <a:off x="3635375" y="40052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5" name="Oval 44"/>
          <p:cNvSpPr/>
          <p:nvPr/>
        </p:nvSpPr>
        <p:spPr>
          <a:xfrm>
            <a:off x="3779838" y="40052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Arc 45"/>
          <p:cNvSpPr/>
          <p:nvPr/>
        </p:nvSpPr>
        <p:spPr>
          <a:xfrm flipH="1">
            <a:off x="3851275" y="3068638"/>
            <a:ext cx="2017713" cy="1800225"/>
          </a:xfrm>
          <a:prstGeom prst="arc">
            <a:avLst>
              <a:gd name="adj1" fmla="val 16258286"/>
              <a:gd name="adj2" fmla="val 21494454"/>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7" name="Oval 46"/>
          <p:cNvSpPr/>
          <p:nvPr/>
        </p:nvSpPr>
        <p:spPr>
          <a:xfrm>
            <a:off x="3635375" y="38608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8" name="Arc 47"/>
          <p:cNvSpPr/>
          <p:nvPr/>
        </p:nvSpPr>
        <p:spPr>
          <a:xfrm flipH="1" flipV="1">
            <a:off x="3563938" y="3284538"/>
            <a:ext cx="3240087" cy="1304925"/>
          </a:xfrm>
          <a:prstGeom prst="arc">
            <a:avLst>
              <a:gd name="adj1" fmla="val 17879655"/>
              <a:gd name="adj2" fmla="val 20993279"/>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230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preparing new and future faculty by . . . </a:t>
            </a:r>
            <a:endParaRPr lang="en-US" sz="2000" i="1" smtClean="0">
              <a:solidFill>
                <a:prstClr val="white"/>
              </a:solidFill>
              <a:latin typeface="Berlin Sans FB Demi" pitchFamily="34" charset="0"/>
              <a:ea typeface="ＭＳ Ｐゴシック" pitchFamily="34" charset="-128"/>
            </a:endParaRPr>
          </a:p>
        </p:txBody>
      </p:sp>
      <p:sp>
        <p:nvSpPr>
          <p:cNvPr id="12305" name="Rectangle 52"/>
          <p:cNvSpPr>
            <a:spLocks noChangeArrowheads="1"/>
          </p:cNvSpPr>
          <p:nvPr/>
        </p:nvSpPr>
        <p:spPr bwMode="auto">
          <a:xfrm>
            <a:off x="2987675"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2306" name="Rectangle 54"/>
          <p:cNvSpPr>
            <a:spLocks noChangeArrowheads="1"/>
          </p:cNvSpPr>
          <p:nvPr/>
        </p:nvSpPr>
        <p:spPr bwMode="auto">
          <a:xfrm>
            <a:off x="3708400"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2307" name="Rectangle 55"/>
          <p:cNvSpPr>
            <a:spLocks noChangeArrowheads="1"/>
          </p:cNvSpPr>
          <p:nvPr/>
        </p:nvSpPr>
        <p:spPr bwMode="auto">
          <a:xfrm>
            <a:off x="4427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2308" name="Rectangle 56"/>
          <p:cNvSpPr>
            <a:spLocks noChangeArrowheads="1"/>
          </p:cNvSpPr>
          <p:nvPr/>
        </p:nvSpPr>
        <p:spPr bwMode="auto">
          <a:xfrm>
            <a:off x="2268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63" name="Oval 62"/>
          <p:cNvSpPr/>
          <p:nvPr/>
        </p:nvSpPr>
        <p:spPr>
          <a:xfrm rot="20834860">
            <a:off x="146050" y="777875"/>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310" name="TextBox 10"/>
          <p:cNvSpPr txBox="1">
            <a:spLocks noChangeArrowheads="1"/>
          </p:cNvSpPr>
          <p:nvPr/>
        </p:nvSpPr>
        <p:spPr bwMode="auto">
          <a:xfrm rot="-909859">
            <a:off x="312738" y="841375"/>
            <a:ext cx="103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who</a:t>
            </a:r>
          </a:p>
        </p:txBody>
      </p:sp>
      <p:sp>
        <p:nvSpPr>
          <p:cNvPr id="29" name="TextBox 28"/>
          <p:cNvSpPr txBox="1"/>
          <p:nvPr/>
        </p:nvSpPr>
        <p:spPr>
          <a:xfrm>
            <a:off x="971550" y="2205038"/>
            <a:ext cx="1182688" cy="3046412"/>
          </a:xfrm>
          <a:prstGeom prst="rect">
            <a:avLst/>
          </a:prstGeom>
          <a:noFill/>
        </p:spPr>
        <p:txBody>
          <a:bodyPr>
            <a:spAutoFit/>
          </a:bodyPr>
          <a:lstStyle/>
          <a:p>
            <a:pPr algn="r" fontAlgn="base">
              <a:spcBef>
                <a:spcPct val="0"/>
              </a:spcBef>
              <a:spcAft>
                <a:spcPct val="0"/>
              </a:spcAft>
              <a:defRPr/>
            </a:pPr>
            <a:r>
              <a:rPr lang="en-US" sz="1600" dirty="0">
                <a:solidFill>
                  <a:prstClr val="black"/>
                </a:solidFill>
                <a:latin typeface="Arial" charset="0"/>
                <a:cs typeface="Arial" charset="0"/>
                <a:sym typeface="Symbol"/>
              </a:rPr>
              <a:t>we’re </a:t>
            </a:r>
          </a:p>
          <a:p>
            <a:pPr algn="r" fontAlgn="base">
              <a:spcBef>
                <a:spcPct val="0"/>
              </a:spcBef>
              <a:spcAft>
                <a:spcPct val="0"/>
              </a:spcAft>
              <a:defRPr/>
            </a:pPr>
            <a:r>
              <a:rPr lang="en-US" sz="1600" dirty="0">
                <a:solidFill>
                  <a:prstClr val="black"/>
                </a:solidFill>
                <a:latin typeface="Arial" charset="0"/>
                <a:cs typeface="Arial" charset="0"/>
                <a:sym typeface="Symbol"/>
              </a:rPr>
              <a:t>leaders</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routinely</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somewhat</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don’t </a:t>
            </a:r>
          </a:p>
          <a:p>
            <a:pPr algn="r" fontAlgn="base">
              <a:spcBef>
                <a:spcPct val="0"/>
              </a:spcBef>
              <a:spcAft>
                <a:spcPct val="0"/>
              </a:spcAft>
              <a:defRPr/>
            </a:pPr>
            <a:r>
              <a:rPr lang="en-US" sz="1600" dirty="0">
                <a:solidFill>
                  <a:prstClr val="black"/>
                </a:solidFill>
                <a:latin typeface="Arial" charset="0"/>
                <a:cs typeface="Arial" charset="0"/>
                <a:sym typeface="Symbol"/>
              </a:rPr>
              <a:t>practice</a:t>
            </a:r>
          </a:p>
          <a:p>
            <a:pPr algn="r" fontAlgn="base">
              <a:spcBef>
                <a:spcPct val="0"/>
              </a:spcBef>
              <a:spcAft>
                <a:spcPct val="0"/>
              </a:spcAft>
              <a:defRPr/>
            </a:pPr>
            <a:endParaRPr lang="en-US" sz="1600" dirty="0">
              <a:solidFill>
                <a:prstClr val="black"/>
              </a:solidFill>
              <a:cs typeface="Arial" charset="0"/>
            </a:endParaRPr>
          </a:p>
        </p:txBody>
      </p:sp>
      <p:sp>
        <p:nvSpPr>
          <p:cNvPr id="30" name="TextBox 29"/>
          <p:cNvSpPr txBox="1"/>
          <p:nvPr/>
        </p:nvSpPr>
        <p:spPr>
          <a:xfrm rot="16200000">
            <a:off x="-298449" y="3403600"/>
            <a:ext cx="2303462"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Practice</a:t>
            </a:r>
            <a:endParaRPr lang="en-US" sz="1600" b="1" dirty="0">
              <a:solidFill>
                <a:prstClr val="black"/>
              </a:solidFill>
              <a:cs typeface="Arial" charset="0"/>
            </a:endParaRPr>
          </a:p>
        </p:txBody>
      </p:sp>
      <p:sp>
        <p:nvSpPr>
          <p:cNvPr id="12313" name="TextBox 58"/>
          <p:cNvSpPr txBox="1">
            <a:spLocks noChangeArrowheads="1"/>
          </p:cNvSpPr>
          <p:nvPr/>
        </p:nvSpPr>
        <p:spPr bwMode="auto">
          <a:xfrm>
            <a:off x="2051050" y="2276475"/>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2314" name="TextBox 59"/>
          <p:cNvSpPr txBox="1">
            <a:spLocks noChangeArrowheads="1"/>
          </p:cNvSpPr>
          <p:nvPr/>
        </p:nvSpPr>
        <p:spPr bwMode="auto">
          <a:xfrm>
            <a:off x="2051050" y="299720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2315" name="TextBox 60"/>
          <p:cNvSpPr txBox="1">
            <a:spLocks noChangeArrowheads="1"/>
          </p:cNvSpPr>
          <p:nvPr/>
        </p:nvSpPr>
        <p:spPr bwMode="auto">
          <a:xfrm>
            <a:off x="2051050" y="3716338"/>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2316" name="TextBox 61"/>
          <p:cNvSpPr txBox="1">
            <a:spLocks noChangeArrowheads="1"/>
          </p:cNvSpPr>
          <p:nvPr/>
        </p:nvSpPr>
        <p:spPr bwMode="auto">
          <a:xfrm>
            <a:off x="2051050" y="44370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Tree>
    <p:extLst>
      <p:ext uri="{BB962C8B-B14F-4D97-AF65-F5344CB8AC3E}">
        <p14:creationId xmlns:p14="http://schemas.microsoft.com/office/powerpoint/2010/main" val="417984253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550" y="2205038"/>
            <a:ext cx="1182688" cy="3046412"/>
          </a:xfrm>
          <a:prstGeom prst="rect">
            <a:avLst/>
          </a:prstGeom>
          <a:noFill/>
        </p:spPr>
        <p:txBody>
          <a:bodyPr>
            <a:spAutoFit/>
          </a:bodyPr>
          <a:lstStyle/>
          <a:p>
            <a:pPr algn="r" fontAlgn="base">
              <a:spcBef>
                <a:spcPct val="0"/>
              </a:spcBef>
              <a:spcAft>
                <a:spcPct val="0"/>
              </a:spcAft>
              <a:defRPr/>
            </a:pPr>
            <a:r>
              <a:rPr lang="en-US" sz="1600" dirty="0">
                <a:solidFill>
                  <a:prstClr val="black"/>
                </a:solidFill>
                <a:latin typeface="Arial" charset="0"/>
                <a:cs typeface="Arial" charset="0"/>
                <a:sym typeface="Symbol"/>
              </a:rPr>
              <a:t>we’re </a:t>
            </a:r>
          </a:p>
          <a:p>
            <a:pPr algn="r" fontAlgn="base">
              <a:spcBef>
                <a:spcPct val="0"/>
              </a:spcBef>
              <a:spcAft>
                <a:spcPct val="0"/>
              </a:spcAft>
              <a:defRPr/>
            </a:pPr>
            <a:r>
              <a:rPr lang="en-US" sz="1600" dirty="0">
                <a:solidFill>
                  <a:prstClr val="black"/>
                </a:solidFill>
                <a:latin typeface="Arial" charset="0"/>
                <a:cs typeface="Arial" charset="0"/>
                <a:sym typeface="Symbol"/>
              </a:rPr>
              <a:t>leaders</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routinely</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somewhat</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don’t </a:t>
            </a:r>
          </a:p>
          <a:p>
            <a:pPr algn="r" fontAlgn="base">
              <a:spcBef>
                <a:spcPct val="0"/>
              </a:spcBef>
              <a:spcAft>
                <a:spcPct val="0"/>
              </a:spcAft>
              <a:defRPr/>
            </a:pPr>
            <a:r>
              <a:rPr lang="en-US" sz="1600" dirty="0">
                <a:solidFill>
                  <a:prstClr val="black"/>
                </a:solidFill>
                <a:latin typeface="Arial" charset="0"/>
                <a:cs typeface="Arial" charset="0"/>
                <a:sym typeface="Symbol"/>
              </a:rPr>
              <a:t>practice</a:t>
            </a:r>
          </a:p>
          <a:p>
            <a:pPr algn="r" fontAlgn="base">
              <a:spcBef>
                <a:spcPct val="0"/>
              </a:spcBef>
              <a:spcAft>
                <a:spcPct val="0"/>
              </a:spcAft>
              <a:defRPr/>
            </a:pPr>
            <a:endParaRPr lang="en-US" sz="1600" dirty="0">
              <a:solidFill>
                <a:prstClr val="black"/>
              </a:solidFill>
              <a:cs typeface="Arial" charset="0"/>
            </a:endParaRPr>
          </a:p>
        </p:txBody>
      </p:sp>
      <p:sp>
        <p:nvSpPr>
          <p:cNvPr id="13315" name="TextBox 3"/>
          <p:cNvSpPr txBox="1">
            <a:spLocks noChangeArrowheads="1"/>
          </p:cNvSpPr>
          <p:nvPr/>
        </p:nvSpPr>
        <p:spPr bwMode="auto">
          <a:xfrm>
            <a:off x="1763713" y="4941888"/>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       not               important     </a:t>
            </a:r>
          </a:p>
          <a:p>
            <a:pPr eaLnBrk="1" fontAlgn="base" hangingPunct="1">
              <a:spcBef>
                <a:spcPct val="0"/>
              </a:spcBef>
              <a:spcAft>
                <a:spcPct val="0"/>
              </a:spcAft>
            </a:pPr>
            <a:r>
              <a:rPr lang="en-US" sz="1600" smtClean="0">
                <a:solidFill>
                  <a:prstClr val="black"/>
                </a:solidFill>
                <a:sym typeface="Symbol" pitchFamily="18" charset="2"/>
              </a:rPr>
              <a:t>              somewhat              highly</a:t>
            </a:r>
          </a:p>
        </p:txBody>
      </p:sp>
      <p:sp>
        <p:nvSpPr>
          <p:cNvPr id="5" name="Rectangle 4"/>
          <p:cNvSpPr/>
          <p:nvPr/>
        </p:nvSpPr>
        <p:spPr>
          <a:xfrm>
            <a:off x="3492500" y="3573463"/>
            <a:ext cx="1152525" cy="115093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ctangle 5"/>
          <p:cNvSpPr/>
          <p:nvPr/>
        </p:nvSpPr>
        <p:spPr>
          <a:xfrm>
            <a:off x="3492500" y="2420938"/>
            <a:ext cx="1152525" cy="1152525"/>
          </a:xfrm>
          <a:prstGeom prst="rect">
            <a:avLst/>
          </a:prstGeom>
          <a:solidFill>
            <a:srgbClr val="00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6"/>
          <p:cNvSpPr/>
          <p:nvPr/>
        </p:nvSpPr>
        <p:spPr>
          <a:xfrm>
            <a:off x="2339975" y="3573463"/>
            <a:ext cx="1150938" cy="1150937"/>
          </a:xfrm>
          <a:prstGeom prst="rect">
            <a:avLst/>
          </a:prstGeom>
          <a:solidFill>
            <a:srgbClr val="FF99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Arc 8"/>
          <p:cNvSpPr/>
          <p:nvPr/>
        </p:nvSpPr>
        <p:spPr>
          <a:xfrm flipH="1">
            <a:off x="3563938" y="2205038"/>
            <a:ext cx="2016125" cy="2592387"/>
          </a:xfrm>
          <a:prstGeom prst="arc">
            <a:avLst>
              <a:gd name="adj1" fmla="val 16260820"/>
              <a:gd name="adj2" fmla="val 21005808"/>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0" name="TextBox 9"/>
          <p:cNvSpPr txBox="1"/>
          <p:nvPr/>
        </p:nvSpPr>
        <p:spPr>
          <a:xfrm>
            <a:off x="4787900" y="4437063"/>
            <a:ext cx="3455988" cy="338137"/>
          </a:xfrm>
          <a:prstGeom prst="rect">
            <a:avLst/>
          </a:prstGeom>
          <a:solidFill>
            <a:schemeClr val="bg1"/>
          </a:solidFill>
        </p:spPr>
        <p:txBody>
          <a:bodyPr>
            <a:spAutoFit/>
          </a:bodyPr>
          <a:lstStyle/>
          <a:p>
            <a:pPr fontAlgn="base">
              <a:spcBef>
                <a:spcPct val="0"/>
              </a:spcBef>
              <a:spcAft>
                <a:spcPct val="0"/>
              </a:spcAft>
              <a:defRPr/>
            </a:pPr>
            <a:r>
              <a:rPr lang="en-US" sz="1600" dirty="0">
                <a:solidFill>
                  <a:prstClr val="black"/>
                </a:solidFill>
                <a:latin typeface="Arial" charset="0"/>
                <a:cs typeface="Arial" charset="0"/>
                <a:sym typeface="Symbol"/>
              </a:rPr>
              <a:t>Humanities and social sciences</a:t>
            </a:r>
            <a:endParaRPr lang="en-US" sz="1600" dirty="0">
              <a:solidFill>
                <a:prstClr val="black"/>
              </a:solidFill>
              <a:cs typeface="Arial" charset="0"/>
            </a:endParaRPr>
          </a:p>
        </p:txBody>
      </p:sp>
      <p:sp>
        <p:nvSpPr>
          <p:cNvPr id="12" name="TextBox 11"/>
          <p:cNvSpPr txBox="1"/>
          <p:nvPr/>
        </p:nvSpPr>
        <p:spPr>
          <a:xfrm>
            <a:off x="5003800" y="2636838"/>
            <a:ext cx="3455988" cy="708025"/>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Mathematics and natural sciences</a:t>
            </a:r>
            <a:endParaRPr lang="en-US" sz="1600" dirty="0">
              <a:solidFill>
                <a:prstClr val="black"/>
              </a:solidFill>
              <a:cs typeface="Arial" charset="0"/>
            </a:endParaRPr>
          </a:p>
        </p:txBody>
      </p:sp>
      <p:sp>
        <p:nvSpPr>
          <p:cNvPr id="42" name="TextBox 41"/>
          <p:cNvSpPr txBox="1"/>
          <p:nvPr/>
        </p:nvSpPr>
        <p:spPr>
          <a:xfrm rot="16200000">
            <a:off x="-298449" y="3403600"/>
            <a:ext cx="2303462"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Practice</a:t>
            </a:r>
            <a:endParaRPr lang="en-US" sz="1600" b="1" dirty="0">
              <a:solidFill>
                <a:prstClr val="black"/>
              </a:solidFill>
              <a:cs typeface="Arial" charset="0"/>
            </a:endParaRPr>
          </a:p>
        </p:txBody>
      </p:sp>
      <p:sp>
        <p:nvSpPr>
          <p:cNvPr id="43" name="TextBox 42"/>
          <p:cNvSpPr txBox="1"/>
          <p:nvPr/>
        </p:nvSpPr>
        <p:spPr>
          <a:xfrm>
            <a:off x="2268538" y="5589588"/>
            <a:ext cx="2301875"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Importance</a:t>
            </a:r>
            <a:endParaRPr lang="en-US" sz="1600" b="1" dirty="0">
              <a:solidFill>
                <a:prstClr val="black"/>
              </a:solidFill>
              <a:cs typeface="Arial" charset="0"/>
            </a:endParaRPr>
          </a:p>
        </p:txBody>
      </p:sp>
      <p:sp>
        <p:nvSpPr>
          <p:cNvPr id="45" name="Oval 44"/>
          <p:cNvSpPr/>
          <p:nvPr/>
        </p:nvSpPr>
        <p:spPr>
          <a:xfrm>
            <a:off x="3924300" y="34290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Arc 45"/>
          <p:cNvSpPr/>
          <p:nvPr/>
        </p:nvSpPr>
        <p:spPr>
          <a:xfrm flipH="1">
            <a:off x="3924300" y="2781300"/>
            <a:ext cx="2089150" cy="1800225"/>
          </a:xfrm>
          <a:prstGeom prst="arc">
            <a:avLst>
              <a:gd name="adj1" fmla="val 16258286"/>
              <a:gd name="adj2" fmla="val 20408154"/>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8" name="Arc 47"/>
          <p:cNvSpPr/>
          <p:nvPr/>
        </p:nvSpPr>
        <p:spPr>
          <a:xfrm flipH="1" flipV="1">
            <a:off x="2627313" y="3429000"/>
            <a:ext cx="4321175" cy="1160463"/>
          </a:xfrm>
          <a:prstGeom prst="arc">
            <a:avLst>
              <a:gd name="adj1" fmla="val 15990340"/>
              <a:gd name="adj2" fmla="val 500408"/>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3327" name="Rectangle 52"/>
          <p:cNvSpPr>
            <a:spLocks noChangeArrowheads="1"/>
          </p:cNvSpPr>
          <p:nvPr/>
        </p:nvSpPr>
        <p:spPr bwMode="auto">
          <a:xfrm>
            <a:off x="2987675"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3328" name="Rectangle 54"/>
          <p:cNvSpPr>
            <a:spLocks noChangeArrowheads="1"/>
          </p:cNvSpPr>
          <p:nvPr/>
        </p:nvSpPr>
        <p:spPr bwMode="auto">
          <a:xfrm>
            <a:off x="3708400"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3329" name="Rectangle 55"/>
          <p:cNvSpPr>
            <a:spLocks noChangeArrowheads="1"/>
          </p:cNvSpPr>
          <p:nvPr/>
        </p:nvSpPr>
        <p:spPr bwMode="auto">
          <a:xfrm>
            <a:off x="4427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3330" name="Rectangle 56"/>
          <p:cNvSpPr>
            <a:spLocks noChangeArrowheads="1"/>
          </p:cNvSpPr>
          <p:nvPr/>
        </p:nvSpPr>
        <p:spPr bwMode="auto">
          <a:xfrm>
            <a:off x="2268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3331" name="TextBox 58"/>
          <p:cNvSpPr txBox="1">
            <a:spLocks noChangeArrowheads="1"/>
          </p:cNvSpPr>
          <p:nvPr/>
        </p:nvSpPr>
        <p:spPr bwMode="auto">
          <a:xfrm>
            <a:off x="2051050" y="2276475"/>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3332" name="TextBox 59"/>
          <p:cNvSpPr txBox="1">
            <a:spLocks noChangeArrowheads="1"/>
          </p:cNvSpPr>
          <p:nvPr/>
        </p:nvSpPr>
        <p:spPr bwMode="auto">
          <a:xfrm>
            <a:off x="2051050" y="299720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3333" name="TextBox 60"/>
          <p:cNvSpPr txBox="1">
            <a:spLocks noChangeArrowheads="1"/>
          </p:cNvSpPr>
          <p:nvPr/>
        </p:nvSpPr>
        <p:spPr bwMode="auto">
          <a:xfrm>
            <a:off x="2051050" y="3716338"/>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3334" name="TextBox 61"/>
          <p:cNvSpPr txBox="1">
            <a:spLocks noChangeArrowheads="1"/>
          </p:cNvSpPr>
          <p:nvPr/>
        </p:nvSpPr>
        <p:spPr bwMode="auto">
          <a:xfrm>
            <a:off x="2051050" y="44370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3335"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form broader collaborations with . . . </a:t>
            </a:r>
            <a:endParaRPr lang="en-US" sz="2000" i="1" smtClean="0">
              <a:solidFill>
                <a:prstClr val="white"/>
              </a:solidFill>
              <a:latin typeface="Berlin Sans FB Demi" pitchFamily="34" charset="0"/>
              <a:ea typeface="ＭＳ Ｐゴシック" pitchFamily="34" charset="-128"/>
            </a:endParaRPr>
          </a:p>
        </p:txBody>
      </p:sp>
      <p:sp>
        <p:nvSpPr>
          <p:cNvPr id="28" name="Oval 27"/>
          <p:cNvSpPr/>
          <p:nvPr/>
        </p:nvSpPr>
        <p:spPr>
          <a:xfrm rot="20834860">
            <a:off x="146050" y="777875"/>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3337" name="TextBox 10"/>
          <p:cNvSpPr txBox="1">
            <a:spLocks noChangeArrowheads="1"/>
          </p:cNvSpPr>
          <p:nvPr/>
        </p:nvSpPr>
        <p:spPr bwMode="auto">
          <a:xfrm rot="-909859">
            <a:off x="312738" y="841375"/>
            <a:ext cx="103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who</a:t>
            </a:r>
          </a:p>
        </p:txBody>
      </p:sp>
      <p:sp>
        <p:nvSpPr>
          <p:cNvPr id="80" name="Oval 79"/>
          <p:cNvSpPr/>
          <p:nvPr/>
        </p:nvSpPr>
        <p:spPr>
          <a:xfrm>
            <a:off x="2916238" y="35734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3" name="Explosion 2 82"/>
          <p:cNvSpPr/>
          <p:nvPr/>
        </p:nvSpPr>
        <p:spPr>
          <a:xfrm>
            <a:off x="7740650" y="4365625"/>
            <a:ext cx="936625" cy="863600"/>
          </a:xfrm>
          <a:prstGeom prst="irregularSeal2">
            <a:avLst/>
          </a:prstGeom>
          <a:solidFill>
            <a:srgbClr val="FF0000"/>
          </a:solidFill>
          <a:ln>
            <a:no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4364" name="TextBox 45"/>
          <p:cNvSpPr txBox="1">
            <a:spLocks noChangeArrowheads="1"/>
          </p:cNvSpPr>
          <p:nvPr/>
        </p:nvSpPr>
        <p:spPr bwMode="auto">
          <a:xfrm>
            <a:off x="7956550" y="4581525"/>
            <a:ext cx="50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b="1" smtClean="0">
                <a:solidFill>
                  <a:prstClr val="white"/>
                </a:solidFill>
              </a:rPr>
              <a:t>!?</a:t>
            </a:r>
            <a:endParaRPr lang="en-US" sz="4000" b="1" smtClean="0">
              <a:solidFill>
                <a:prstClr val="white"/>
              </a:solidFill>
            </a:endParaRPr>
          </a:p>
        </p:txBody>
      </p:sp>
      <p:sp>
        <p:nvSpPr>
          <p:cNvPr id="85" name="Oval 84"/>
          <p:cNvSpPr/>
          <p:nvPr/>
        </p:nvSpPr>
        <p:spPr>
          <a:xfrm>
            <a:off x="3492500" y="34290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6" name="TextBox 85"/>
          <p:cNvSpPr txBox="1"/>
          <p:nvPr/>
        </p:nvSpPr>
        <p:spPr>
          <a:xfrm>
            <a:off x="4572000" y="1916113"/>
            <a:ext cx="3095625" cy="708025"/>
          </a:xfrm>
          <a:prstGeom prst="rect">
            <a:avLst/>
          </a:prstGeom>
          <a:no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Education, learning sciences, psychology, etc.</a:t>
            </a:r>
            <a:endParaRPr lang="en-US" sz="1600" dirty="0">
              <a:solidFill>
                <a:prstClr val="black"/>
              </a:solidFill>
              <a:cs typeface="Arial" charset="0"/>
            </a:endParaRPr>
          </a:p>
        </p:txBody>
      </p:sp>
      <p:sp>
        <p:nvSpPr>
          <p:cNvPr id="87" name="Oval 86"/>
          <p:cNvSpPr/>
          <p:nvPr/>
        </p:nvSpPr>
        <p:spPr>
          <a:xfrm>
            <a:off x="3708400" y="37163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9" name="Arc 88"/>
          <p:cNvSpPr/>
          <p:nvPr/>
        </p:nvSpPr>
        <p:spPr>
          <a:xfrm flipH="1" flipV="1">
            <a:off x="3419475" y="3500438"/>
            <a:ext cx="2665413" cy="368300"/>
          </a:xfrm>
          <a:prstGeom prst="arc">
            <a:avLst>
              <a:gd name="adj1" fmla="val 13379495"/>
              <a:gd name="adj2" fmla="val 20993279"/>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90" name="TextBox 89"/>
          <p:cNvSpPr txBox="1"/>
          <p:nvPr/>
        </p:nvSpPr>
        <p:spPr>
          <a:xfrm>
            <a:off x="4932363" y="3716338"/>
            <a:ext cx="3455987" cy="339725"/>
          </a:xfrm>
          <a:prstGeom prst="rect">
            <a:avLst/>
          </a:prstGeom>
          <a:solidFill>
            <a:schemeClr val="bg1"/>
          </a:solidFill>
        </p:spPr>
        <p:txBody>
          <a:bodyPr>
            <a:spAutoFit/>
          </a:bodyPr>
          <a:lstStyle/>
          <a:p>
            <a:pPr fontAlgn="base">
              <a:spcBef>
                <a:spcPct val="0"/>
              </a:spcBef>
              <a:spcAft>
                <a:spcPct val="0"/>
              </a:spcAft>
              <a:defRPr/>
            </a:pPr>
            <a:r>
              <a:rPr lang="en-US" sz="1600" dirty="0">
                <a:solidFill>
                  <a:prstClr val="black"/>
                </a:solidFill>
                <a:latin typeface="Arial" charset="0"/>
                <a:cs typeface="Arial" charset="0"/>
                <a:sym typeface="Symbol"/>
              </a:rPr>
              <a:t>Business, architecture, law, etc.</a:t>
            </a:r>
            <a:endParaRPr lang="en-US" sz="1600" dirty="0">
              <a:solidFill>
                <a:prstClr val="black"/>
              </a:solidFill>
              <a:cs typeface="Arial" charset="0"/>
            </a:endParaRPr>
          </a:p>
        </p:txBody>
      </p:sp>
      <p:sp>
        <p:nvSpPr>
          <p:cNvPr id="126" name="Oval 125"/>
          <p:cNvSpPr/>
          <p:nvPr/>
        </p:nvSpPr>
        <p:spPr>
          <a:xfrm>
            <a:off x="4211638" y="32845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7" name="TextBox 126"/>
          <p:cNvSpPr txBox="1"/>
          <p:nvPr/>
        </p:nvSpPr>
        <p:spPr>
          <a:xfrm>
            <a:off x="5076825" y="3068638"/>
            <a:ext cx="3024188" cy="461962"/>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 </a:t>
            </a:r>
            <a:r>
              <a:rPr lang="en-US" sz="1600" dirty="0">
                <a:solidFill>
                  <a:prstClr val="black"/>
                </a:solidFill>
                <a:latin typeface="Arial" charset="0"/>
                <a:cs typeface="Arial" charset="0"/>
                <a:sym typeface="Symbol"/>
              </a:rPr>
              <a:t>Industry and employers</a:t>
            </a:r>
            <a:endParaRPr lang="en-US" sz="1600" dirty="0">
              <a:solidFill>
                <a:prstClr val="black"/>
              </a:solidFill>
              <a:cs typeface="Arial" charset="0"/>
            </a:endParaRPr>
          </a:p>
        </p:txBody>
      </p:sp>
      <p:sp>
        <p:nvSpPr>
          <p:cNvPr id="130" name="Arc 129"/>
          <p:cNvSpPr/>
          <p:nvPr/>
        </p:nvSpPr>
        <p:spPr>
          <a:xfrm flipH="1">
            <a:off x="3995738" y="3213100"/>
            <a:ext cx="2089150" cy="576263"/>
          </a:xfrm>
          <a:prstGeom prst="arc">
            <a:avLst>
              <a:gd name="adj1" fmla="val 16258286"/>
              <a:gd name="adj2" fmla="val 20408154"/>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31" name="Oval 130"/>
          <p:cNvSpPr/>
          <p:nvPr/>
        </p:nvSpPr>
        <p:spPr>
          <a:xfrm>
            <a:off x="3348038" y="40052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32" name="Arc 131"/>
          <p:cNvSpPr/>
          <p:nvPr/>
        </p:nvSpPr>
        <p:spPr>
          <a:xfrm flipH="1" flipV="1">
            <a:off x="3419475" y="3789363"/>
            <a:ext cx="2665413" cy="512762"/>
          </a:xfrm>
          <a:prstGeom prst="arc">
            <a:avLst>
              <a:gd name="adj1" fmla="val 13379495"/>
              <a:gd name="adj2" fmla="val 21357296"/>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33" name="TextBox 132"/>
          <p:cNvSpPr txBox="1"/>
          <p:nvPr/>
        </p:nvSpPr>
        <p:spPr>
          <a:xfrm>
            <a:off x="5076825" y="4149725"/>
            <a:ext cx="3779838" cy="338138"/>
          </a:xfrm>
          <a:prstGeom prst="rect">
            <a:avLst/>
          </a:prstGeom>
          <a:noFill/>
        </p:spPr>
        <p:txBody>
          <a:bodyPr>
            <a:spAutoFit/>
          </a:bodyPr>
          <a:lstStyle/>
          <a:p>
            <a:pPr fontAlgn="base">
              <a:spcBef>
                <a:spcPct val="0"/>
              </a:spcBef>
              <a:spcAft>
                <a:spcPct val="0"/>
              </a:spcAft>
              <a:defRPr/>
            </a:pPr>
            <a:r>
              <a:rPr lang="en-US" sz="1600" dirty="0">
                <a:solidFill>
                  <a:prstClr val="black"/>
                </a:solidFill>
                <a:latin typeface="Arial" charset="0"/>
                <a:cs typeface="Arial" charset="0"/>
                <a:sym typeface="Symbol"/>
              </a:rPr>
              <a:t>Pre-colleges and community colleges</a:t>
            </a:r>
            <a:endParaRPr lang="en-US" sz="1600" dirty="0">
              <a:solidFill>
                <a:prstClr val="black"/>
              </a:solidFill>
              <a:cs typeface="Arial" charset="0"/>
            </a:endParaRPr>
          </a:p>
        </p:txBody>
      </p:sp>
      <p:sp>
        <p:nvSpPr>
          <p:cNvPr id="40" name="TextBox 39"/>
          <p:cNvSpPr txBox="1"/>
          <p:nvPr/>
        </p:nvSpPr>
        <p:spPr>
          <a:xfrm>
            <a:off x="5003800" y="5373688"/>
            <a:ext cx="3779838" cy="338137"/>
          </a:xfrm>
          <a:prstGeom prst="rect">
            <a:avLst/>
          </a:prstGeom>
          <a:noFill/>
        </p:spPr>
        <p:txBody>
          <a:bodyPr>
            <a:spAutoFit/>
          </a:bodyPr>
          <a:lstStyle/>
          <a:p>
            <a:pPr algn="r" fontAlgn="base">
              <a:spcBef>
                <a:spcPct val="0"/>
              </a:spcBef>
              <a:spcAft>
                <a:spcPct val="0"/>
              </a:spcAft>
              <a:defRPr/>
            </a:pPr>
            <a:r>
              <a:rPr lang="en-US" sz="1600" b="1" dirty="0">
                <a:solidFill>
                  <a:srgbClr val="FF0000"/>
                </a:solidFill>
                <a:latin typeface="Arial" charset="0"/>
                <a:cs typeface="Arial" charset="0"/>
                <a:sym typeface="Symbol"/>
              </a:rPr>
              <a:t>At odds with national reports</a:t>
            </a:r>
            <a:endParaRPr lang="en-US" sz="1600" b="1" dirty="0">
              <a:solidFill>
                <a:srgbClr val="FF0000"/>
              </a:solidFill>
              <a:cs typeface="Arial" charset="0"/>
            </a:endParaRPr>
          </a:p>
        </p:txBody>
      </p:sp>
    </p:spTree>
    <p:extLst>
      <p:ext uri="{BB962C8B-B14F-4D97-AF65-F5344CB8AC3E}">
        <p14:creationId xmlns:p14="http://schemas.microsoft.com/office/powerpoint/2010/main" val="28081202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64"/>
                                        </p:tgtEl>
                                        <p:attrNameLst>
                                          <p:attrName>style.visibility</p:attrName>
                                        </p:attrNameLst>
                                      </p:cBhvr>
                                      <p:to>
                                        <p:strVal val="visible"/>
                                      </p:to>
                                    </p:set>
                                    <p:animEffect transition="in" filter="dissolve">
                                      <p:cBhvr>
                                        <p:cTn id="7" dur="500"/>
                                        <p:tgtEl>
                                          <p:spTgt spid="143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dissolv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4364"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550" y="2205038"/>
            <a:ext cx="1182688" cy="3046412"/>
          </a:xfrm>
          <a:prstGeom prst="rect">
            <a:avLst/>
          </a:prstGeom>
          <a:noFill/>
        </p:spPr>
        <p:txBody>
          <a:bodyPr>
            <a:spAutoFit/>
          </a:bodyPr>
          <a:lstStyle/>
          <a:p>
            <a:pPr algn="r" fontAlgn="base">
              <a:spcBef>
                <a:spcPct val="0"/>
              </a:spcBef>
              <a:spcAft>
                <a:spcPct val="0"/>
              </a:spcAft>
              <a:defRPr/>
            </a:pPr>
            <a:r>
              <a:rPr lang="en-US" sz="1600" dirty="0">
                <a:solidFill>
                  <a:prstClr val="black"/>
                </a:solidFill>
                <a:latin typeface="Arial" charset="0"/>
                <a:cs typeface="Arial" charset="0"/>
                <a:sym typeface="Symbol"/>
              </a:rPr>
              <a:t>we’re </a:t>
            </a:r>
          </a:p>
          <a:p>
            <a:pPr algn="r" fontAlgn="base">
              <a:spcBef>
                <a:spcPct val="0"/>
              </a:spcBef>
              <a:spcAft>
                <a:spcPct val="0"/>
              </a:spcAft>
              <a:defRPr/>
            </a:pPr>
            <a:r>
              <a:rPr lang="en-US" sz="1600" dirty="0">
                <a:solidFill>
                  <a:prstClr val="black"/>
                </a:solidFill>
                <a:latin typeface="Arial" charset="0"/>
                <a:cs typeface="Arial" charset="0"/>
                <a:sym typeface="Symbol"/>
              </a:rPr>
              <a:t>leaders</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routinely</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somewhat</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don’t </a:t>
            </a:r>
          </a:p>
          <a:p>
            <a:pPr algn="r" fontAlgn="base">
              <a:spcBef>
                <a:spcPct val="0"/>
              </a:spcBef>
              <a:spcAft>
                <a:spcPct val="0"/>
              </a:spcAft>
              <a:defRPr/>
            </a:pPr>
            <a:r>
              <a:rPr lang="en-US" sz="1600" dirty="0">
                <a:solidFill>
                  <a:prstClr val="black"/>
                </a:solidFill>
                <a:latin typeface="Arial" charset="0"/>
                <a:cs typeface="Arial" charset="0"/>
                <a:sym typeface="Symbol"/>
              </a:rPr>
              <a:t>practice</a:t>
            </a:r>
          </a:p>
          <a:p>
            <a:pPr algn="r" fontAlgn="base">
              <a:spcBef>
                <a:spcPct val="0"/>
              </a:spcBef>
              <a:spcAft>
                <a:spcPct val="0"/>
              </a:spcAft>
              <a:defRPr/>
            </a:pPr>
            <a:endParaRPr lang="en-US" sz="1600" dirty="0">
              <a:solidFill>
                <a:prstClr val="black"/>
              </a:solidFill>
              <a:cs typeface="Arial" charset="0"/>
            </a:endParaRPr>
          </a:p>
        </p:txBody>
      </p:sp>
      <p:sp>
        <p:nvSpPr>
          <p:cNvPr id="14339" name="TextBox 3"/>
          <p:cNvSpPr txBox="1">
            <a:spLocks noChangeArrowheads="1"/>
          </p:cNvSpPr>
          <p:nvPr/>
        </p:nvSpPr>
        <p:spPr bwMode="auto">
          <a:xfrm>
            <a:off x="1763713" y="4941888"/>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       not               important     </a:t>
            </a:r>
          </a:p>
          <a:p>
            <a:pPr eaLnBrk="1" fontAlgn="base" hangingPunct="1">
              <a:spcBef>
                <a:spcPct val="0"/>
              </a:spcBef>
              <a:spcAft>
                <a:spcPct val="0"/>
              </a:spcAft>
            </a:pPr>
            <a:r>
              <a:rPr lang="en-US" sz="1600" smtClean="0">
                <a:solidFill>
                  <a:prstClr val="black"/>
                </a:solidFill>
                <a:sym typeface="Symbol" pitchFamily="18" charset="2"/>
              </a:rPr>
              <a:t>              somewhat              highly</a:t>
            </a:r>
          </a:p>
        </p:txBody>
      </p:sp>
      <p:sp>
        <p:nvSpPr>
          <p:cNvPr id="5" name="Rectangle 4"/>
          <p:cNvSpPr/>
          <p:nvPr/>
        </p:nvSpPr>
        <p:spPr>
          <a:xfrm>
            <a:off x="3492500" y="3573463"/>
            <a:ext cx="1152525" cy="115093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ctangle 5"/>
          <p:cNvSpPr/>
          <p:nvPr/>
        </p:nvSpPr>
        <p:spPr>
          <a:xfrm>
            <a:off x="3492500" y="2420938"/>
            <a:ext cx="1152525" cy="1152525"/>
          </a:xfrm>
          <a:prstGeom prst="rect">
            <a:avLst/>
          </a:prstGeom>
          <a:solidFill>
            <a:srgbClr val="00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6"/>
          <p:cNvSpPr/>
          <p:nvPr/>
        </p:nvSpPr>
        <p:spPr>
          <a:xfrm>
            <a:off x="2339975" y="3573463"/>
            <a:ext cx="1150938" cy="1150937"/>
          </a:xfrm>
          <a:prstGeom prst="rect">
            <a:avLst/>
          </a:prstGeom>
          <a:solidFill>
            <a:srgbClr val="FF99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 name="TextBox 11"/>
          <p:cNvSpPr txBox="1"/>
          <p:nvPr/>
        </p:nvSpPr>
        <p:spPr>
          <a:xfrm>
            <a:off x="5003800" y="2565400"/>
            <a:ext cx="3455988" cy="461963"/>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 </a:t>
            </a:r>
            <a:r>
              <a:rPr lang="en-US" sz="1600" dirty="0">
                <a:solidFill>
                  <a:prstClr val="black"/>
                </a:solidFill>
                <a:latin typeface="Arial" charset="0"/>
                <a:cs typeface="Arial" charset="0"/>
                <a:sym typeface="Symbol"/>
              </a:rPr>
              <a:t>Collaborative learning</a:t>
            </a:r>
            <a:endParaRPr lang="en-US" sz="1600" dirty="0">
              <a:solidFill>
                <a:prstClr val="black"/>
              </a:solidFill>
              <a:cs typeface="Arial" charset="0"/>
            </a:endParaRPr>
          </a:p>
        </p:txBody>
      </p:sp>
      <p:sp>
        <p:nvSpPr>
          <p:cNvPr id="42" name="TextBox 41"/>
          <p:cNvSpPr txBox="1"/>
          <p:nvPr/>
        </p:nvSpPr>
        <p:spPr>
          <a:xfrm rot="16200000">
            <a:off x="-298449" y="3403600"/>
            <a:ext cx="2303462"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Practice</a:t>
            </a:r>
            <a:endParaRPr lang="en-US" sz="1600" b="1" dirty="0">
              <a:solidFill>
                <a:prstClr val="black"/>
              </a:solidFill>
              <a:cs typeface="Arial" charset="0"/>
            </a:endParaRPr>
          </a:p>
        </p:txBody>
      </p:sp>
      <p:sp>
        <p:nvSpPr>
          <p:cNvPr id="43" name="TextBox 42"/>
          <p:cNvSpPr txBox="1"/>
          <p:nvPr/>
        </p:nvSpPr>
        <p:spPr>
          <a:xfrm>
            <a:off x="2268538" y="5589588"/>
            <a:ext cx="2301875"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Importance</a:t>
            </a:r>
            <a:endParaRPr lang="en-US" sz="1600" b="1" dirty="0">
              <a:solidFill>
                <a:prstClr val="black"/>
              </a:solidFill>
              <a:cs typeface="Arial" charset="0"/>
            </a:endParaRPr>
          </a:p>
        </p:txBody>
      </p:sp>
      <p:sp>
        <p:nvSpPr>
          <p:cNvPr id="45" name="Oval 44"/>
          <p:cNvSpPr/>
          <p:nvPr/>
        </p:nvSpPr>
        <p:spPr>
          <a:xfrm>
            <a:off x="3995738" y="33575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Arc 45"/>
          <p:cNvSpPr/>
          <p:nvPr/>
        </p:nvSpPr>
        <p:spPr>
          <a:xfrm flipH="1">
            <a:off x="3995738" y="2708275"/>
            <a:ext cx="2017712" cy="1800225"/>
          </a:xfrm>
          <a:prstGeom prst="arc">
            <a:avLst>
              <a:gd name="adj1" fmla="val 16258286"/>
              <a:gd name="adj2" fmla="val 19882991"/>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4348" name="Rectangle 52"/>
          <p:cNvSpPr>
            <a:spLocks noChangeArrowheads="1"/>
          </p:cNvSpPr>
          <p:nvPr/>
        </p:nvSpPr>
        <p:spPr bwMode="auto">
          <a:xfrm>
            <a:off x="2987675"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4349" name="Rectangle 54"/>
          <p:cNvSpPr>
            <a:spLocks noChangeArrowheads="1"/>
          </p:cNvSpPr>
          <p:nvPr/>
        </p:nvSpPr>
        <p:spPr bwMode="auto">
          <a:xfrm>
            <a:off x="3708400"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4350" name="Rectangle 55"/>
          <p:cNvSpPr>
            <a:spLocks noChangeArrowheads="1"/>
          </p:cNvSpPr>
          <p:nvPr/>
        </p:nvSpPr>
        <p:spPr bwMode="auto">
          <a:xfrm>
            <a:off x="4427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4351" name="Rectangle 56"/>
          <p:cNvSpPr>
            <a:spLocks noChangeArrowheads="1"/>
          </p:cNvSpPr>
          <p:nvPr/>
        </p:nvSpPr>
        <p:spPr bwMode="auto">
          <a:xfrm>
            <a:off x="2268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4352" name="TextBox 58"/>
          <p:cNvSpPr txBox="1">
            <a:spLocks noChangeArrowheads="1"/>
          </p:cNvSpPr>
          <p:nvPr/>
        </p:nvSpPr>
        <p:spPr bwMode="auto">
          <a:xfrm>
            <a:off x="2051050" y="2276475"/>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4353" name="TextBox 59"/>
          <p:cNvSpPr txBox="1">
            <a:spLocks noChangeArrowheads="1"/>
          </p:cNvSpPr>
          <p:nvPr/>
        </p:nvSpPr>
        <p:spPr bwMode="auto">
          <a:xfrm>
            <a:off x="2051050" y="299720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4354" name="TextBox 60"/>
          <p:cNvSpPr txBox="1">
            <a:spLocks noChangeArrowheads="1"/>
          </p:cNvSpPr>
          <p:nvPr/>
        </p:nvSpPr>
        <p:spPr bwMode="auto">
          <a:xfrm>
            <a:off x="2051050" y="3716338"/>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4355" name="TextBox 61"/>
          <p:cNvSpPr txBox="1">
            <a:spLocks noChangeArrowheads="1"/>
          </p:cNvSpPr>
          <p:nvPr/>
        </p:nvSpPr>
        <p:spPr bwMode="auto">
          <a:xfrm>
            <a:off x="2051050" y="44370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435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broaden pedagogical approaches to include . . .</a:t>
            </a:r>
          </a:p>
          <a:p>
            <a:pPr algn="ctr" fontAlgn="base">
              <a:spcBef>
                <a:spcPct val="0"/>
              </a:spcBef>
              <a:spcAft>
                <a:spcPct val="0"/>
              </a:spcAft>
            </a:pPr>
            <a:r>
              <a:rPr lang="en-US" sz="2000" smtClean="0">
                <a:solidFill>
                  <a:prstClr val="white"/>
                </a:solidFill>
                <a:latin typeface="Berlin Sans FB" pitchFamily="34" charset="0"/>
                <a:ea typeface="ＭＳ Ｐゴシック" pitchFamily="34" charset="-128"/>
              </a:rPr>
              <a:t>(undergraduate shown, have graduate data, too)</a:t>
            </a:r>
          </a:p>
        </p:txBody>
      </p:sp>
      <p:sp>
        <p:nvSpPr>
          <p:cNvPr id="85" name="Oval 84"/>
          <p:cNvSpPr/>
          <p:nvPr/>
        </p:nvSpPr>
        <p:spPr>
          <a:xfrm>
            <a:off x="3851275" y="36449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9" name="Arc 88"/>
          <p:cNvSpPr/>
          <p:nvPr/>
        </p:nvSpPr>
        <p:spPr>
          <a:xfrm flipH="1" flipV="1">
            <a:off x="3563938" y="3429000"/>
            <a:ext cx="2663825" cy="368300"/>
          </a:xfrm>
          <a:prstGeom prst="arc">
            <a:avLst>
              <a:gd name="adj1" fmla="val 13379495"/>
              <a:gd name="adj2" fmla="val 20993279"/>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90" name="TextBox 89"/>
          <p:cNvSpPr txBox="1"/>
          <p:nvPr/>
        </p:nvSpPr>
        <p:spPr>
          <a:xfrm>
            <a:off x="4932363" y="3644900"/>
            <a:ext cx="3455987" cy="461963"/>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Inquiry-based learning</a:t>
            </a:r>
            <a:endParaRPr lang="en-US" sz="1600" dirty="0">
              <a:solidFill>
                <a:prstClr val="black"/>
              </a:solidFill>
              <a:cs typeface="Arial" charset="0"/>
            </a:endParaRPr>
          </a:p>
        </p:txBody>
      </p:sp>
      <p:sp>
        <p:nvSpPr>
          <p:cNvPr id="126" name="Oval 125"/>
          <p:cNvSpPr/>
          <p:nvPr/>
        </p:nvSpPr>
        <p:spPr>
          <a:xfrm>
            <a:off x="3995738" y="32131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7" name="TextBox 126"/>
          <p:cNvSpPr txBox="1"/>
          <p:nvPr/>
        </p:nvSpPr>
        <p:spPr>
          <a:xfrm>
            <a:off x="5003800" y="3213100"/>
            <a:ext cx="3024188" cy="461963"/>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 </a:t>
            </a:r>
            <a:r>
              <a:rPr lang="en-US" sz="1600" dirty="0">
                <a:solidFill>
                  <a:prstClr val="black"/>
                </a:solidFill>
                <a:latin typeface="Arial" charset="0"/>
                <a:cs typeface="Arial" charset="0"/>
                <a:sym typeface="Symbol"/>
              </a:rPr>
              <a:t>Experiential learning</a:t>
            </a:r>
            <a:endParaRPr lang="en-US" sz="1600" dirty="0">
              <a:solidFill>
                <a:prstClr val="black"/>
              </a:solidFill>
              <a:cs typeface="Arial" charset="0"/>
            </a:endParaRPr>
          </a:p>
        </p:txBody>
      </p:sp>
      <p:sp>
        <p:nvSpPr>
          <p:cNvPr id="130" name="Arc 129"/>
          <p:cNvSpPr/>
          <p:nvPr/>
        </p:nvSpPr>
        <p:spPr>
          <a:xfrm flipH="1">
            <a:off x="3779838" y="3357563"/>
            <a:ext cx="2089150" cy="576262"/>
          </a:xfrm>
          <a:prstGeom prst="arc">
            <a:avLst>
              <a:gd name="adj1" fmla="val 14572826"/>
              <a:gd name="adj2" fmla="val 20408154"/>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0" name="Oval 39"/>
          <p:cNvSpPr/>
          <p:nvPr/>
        </p:nvSpPr>
        <p:spPr>
          <a:xfrm rot="20834860">
            <a:off x="146050" y="777875"/>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4364" name="TextBox 41"/>
          <p:cNvSpPr txBox="1">
            <a:spLocks noChangeArrowheads="1"/>
          </p:cNvSpPr>
          <p:nvPr/>
        </p:nvSpPr>
        <p:spPr bwMode="auto">
          <a:xfrm rot="-909859">
            <a:off x="312738" y="841375"/>
            <a:ext cx="103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what</a:t>
            </a:r>
          </a:p>
        </p:txBody>
      </p:sp>
    </p:spTree>
    <p:extLst>
      <p:ext uri="{BB962C8B-B14F-4D97-AF65-F5344CB8AC3E}">
        <p14:creationId xmlns:p14="http://schemas.microsoft.com/office/powerpoint/2010/main" val="37103109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550" y="2205038"/>
            <a:ext cx="1182688" cy="3046412"/>
          </a:xfrm>
          <a:prstGeom prst="rect">
            <a:avLst/>
          </a:prstGeom>
          <a:noFill/>
        </p:spPr>
        <p:txBody>
          <a:bodyPr>
            <a:spAutoFit/>
          </a:bodyPr>
          <a:lstStyle/>
          <a:p>
            <a:pPr algn="r" fontAlgn="base">
              <a:spcBef>
                <a:spcPct val="0"/>
              </a:spcBef>
              <a:spcAft>
                <a:spcPct val="0"/>
              </a:spcAft>
              <a:defRPr/>
            </a:pPr>
            <a:r>
              <a:rPr lang="en-US" sz="1600" dirty="0">
                <a:solidFill>
                  <a:prstClr val="black"/>
                </a:solidFill>
                <a:latin typeface="Arial" charset="0"/>
                <a:cs typeface="Arial" charset="0"/>
                <a:sym typeface="Symbol"/>
              </a:rPr>
              <a:t>we’re </a:t>
            </a:r>
          </a:p>
          <a:p>
            <a:pPr algn="r" fontAlgn="base">
              <a:spcBef>
                <a:spcPct val="0"/>
              </a:spcBef>
              <a:spcAft>
                <a:spcPct val="0"/>
              </a:spcAft>
              <a:defRPr/>
            </a:pPr>
            <a:r>
              <a:rPr lang="en-US" sz="1600" dirty="0">
                <a:solidFill>
                  <a:prstClr val="black"/>
                </a:solidFill>
                <a:latin typeface="Arial" charset="0"/>
                <a:cs typeface="Arial" charset="0"/>
                <a:sym typeface="Symbol"/>
              </a:rPr>
              <a:t>leaders</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routinely</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somewhat</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don’t </a:t>
            </a:r>
          </a:p>
          <a:p>
            <a:pPr algn="r" fontAlgn="base">
              <a:spcBef>
                <a:spcPct val="0"/>
              </a:spcBef>
              <a:spcAft>
                <a:spcPct val="0"/>
              </a:spcAft>
              <a:defRPr/>
            </a:pPr>
            <a:r>
              <a:rPr lang="en-US" sz="1600" dirty="0">
                <a:solidFill>
                  <a:prstClr val="black"/>
                </a:solidFill>
                <a:latin typeface="Arial" charset="0"/>
                <a:cs typeface="Arial" charset="0"/>
                <a:sym typeface="Symbol"/>
              </a:rPr>
              <a:t>practice</a:t>
            </a:r>
          </a:p>
          <a:p>
            <a:pPr algn="r" fontAlgn="base">
              <a:spcBef>
                <a:spcPct val="0"/>
              </a:spcBef>
              <a:spcAft>
                <a:spcPct val="0"/>
              </a:spcAft>
              <a:defRPr/>
            </a:pPr>
            <a:endParaRPr lang="en-US" sz="1600" dirty="0">
              <a:solidFill>
                <a:prstClr val="black"/>
              </a:solidFill>
              <a:cs typeface="Arial" charset="0"/>
            </a:endParaRPr>
          </a:p>
        </p:txBody>
      </p:sp>
      <p:sp>
        <p:nvSpPr>
          <p:cNvPr id="15363" name="TextBox 3"/>
          <p:cNvSpPr txBox="1">
            <a:spLocks noChangeArrowheads="1"/>
          </p:cNvSpPr>
          <p:nvPr/>
        </p:nvSpPr>
        <p:spPr bwMode="auto">
          <a:xfrm>
            <a:off x="1763713" y="4941888"/>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       not               important     </a:t>
            </a:r>
          </a:p>
          <a:p>
            <a:pPr eaLnBrk="1" fontAlgn="base" hangingPunct="1">
              <a:spcBef>
                <a:spcPct val="0"/>
              </a:spcBef>
              <a:spcAft>
                <a:spcPct val="0"/>
              </a:spcAft>
            </a:pPr>
            <a:r>
              <a:rPr lang="en-US" sz="1600" smtClean="0">
                <a:solidFill>
                  <a:prstClr val="black"/>
                </a:solidFill>
                <a:sym typeface="Symbol" pitchFamily="18" charset="2"/>
              </a:rPr>
              <a:t>              somewhat              highly</a:t>
            </a:r>
          </a:p>
        </p:txBody>
      </p:sp>
      <p:sp>
        <p:nvSpPr>
          <p:cNvPr id="5" name="Rectangle 4"/>
          <p:cNvSpPr/>
          <p:nvPr/>
        </p:nvSpPr>
        <p:spPr>
          <a:xfrm>
            <a:off x="3492500" y="3573463"/>
            <a:ext cx="1152525" cy="115093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ctangle 5"/>
          <p:cNvSpPr/>
          <p:nvPr/>
        </p:nvSpPr>
        <p:spPr>
          <a:xfrm>
            <a:off x="3492500" y="2420938"/>
            <a:ext cx="1152525" cy="1152525"/>
          </a:xfrm>
          <a:prstGeom prst="rect">
            <a:avLst/>
          </a:prstGeom>
          <a:solidFill>
            <a:srgbClr val="00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6"/>
          <p:cNvSpPr/>
          <p:nvPr/>
        </p:nvSpPr>
        <p:spPr>
          <a:xfrm>
            <a:off x="2339975" y="3573463"/>
            <a:ext cx="1150938" cy="1150937"/>
          </a:xfrm>
          <a:prstGeom prst="rect">
            <a:avLst/>
          </a:prstGeom>
          <a:solidFill>
            <a:srgbClr val="FF99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Arc 8"/>
          <p:cNvSpPr/>
          <p:nvPr/>
        </p:nvSpPr>
        <p:spPr>
          <a:xfrm flipH="1">
            <a:off x="3851275" y="2133600"/>
            <a:ext cx="2017713" cy="2590800"/>
          </a:xfrm>
          <a:prstGeom prst="arc">
            <a:avLst>
              <a:gd name="adj1" fmla="val 16260820"/>
              <a:gd name="adj2" fmla="val 21005808"/>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0" name="TextBox 9"/>
          <p:cNvSpPr txBox="1"/>
          <p:nvPr/>
        </p:nvSpPr>
        <p:spPr>
          <a:xfrm>
            <a:off x="5148263" y="4292600"/>
            <a:ext cx="3455987" cy="339725"/>
          </a:xfrm>
          <a:prstGeom prst="rect">
            <a:avLst/>
          </a:prstGeom>
          <a:solidFill>
            <a:schemeClr val="bg1"/>
          </a:solidFill>
        </p:spPr>
        <p:txBody>
          <a:bodyPr>
            <a:spAutoFit/>
          </a:bodyPr>
          <a:lstStyle/>
          <a:p>
            <a:pPr fontAlgn="base">
              <a:spcBef>
                <a:spcPct val="0"/>
              </a:spcBef>
              <a:spcAft>
                <a:spcPct val="0"/>
              </a:spcAft>
              <a:defRPr/>
            </a:pPr>
            <a:r>
              <a:rPr lang="en-US" sz="1600" dirty="0">
                <a:solidFill>
                  <a:prstClr val="black"/>
                </a:solidFill>
                <a:latin typeface="Arial" charset="0"/>
                <a:cs typeface="Arial" charset="0"/>
                <a:sym typeface="Symbol"/>
              </a:rPr>
              <a:t>Service learning programs</a:t>
            </a:r>
            <a:endParaRPr lang="en-US" sz="1600" dirty="0">
              <a:solidFill>
                <a:prstClr val="black"/>
              </a:solidFill>
              <a:cs typeface="Arial" charset="0"/>
            </a:endParaRPr>
          </a:p>
        </p:txBody>
      </p:sp>
      <p:sp>
        <p:nvSpPr>
          <p:cNvPr id="12" name="TextBox 11"/>
          <p:cNvSpPr txBox="1"/>
          <p:nvPr/>
        </p:nvSpPr>
        <p:spPr>
          <a:xfrm>
            <a:off x="5076825" y="2349500"/>
            <a:ext cx="3455988" cy="461963"/>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Laboratories</a:t>
            </a:r>
            <a:endParaRPr lang="en-US" sz="1600" dirty="0">
              <a:solidFill>
                <a:prstClr val="black"/>
              </a:solidFill>
              <a:cs typeface="Arial" charset="0"/>
            </a:endParaRPr>
          </a:p>
        </p:txBody>
      </p:sp>
      <p:sp>
        <p:nvSpPr>
          <p:cNvPr id="42" name="TextBox 41"/>
          <p:cNvSpPr txBox="1"/>
          <p:nvPr/>
        </p:nvSpPr>
        <p:spPr>
          <a:xfrm rot="16200000">
            <a:off x="-298449" y="3403600"/>
            <a:ext cx="2303462"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Practice</a:t>
            </a:r>
            <a:endParaRPr lang="en-US" sz="1600" b="1" dirty="0">
              <a:solidFill>
                <a:prstClr val="black"/>
              </a:solidFill>
              <a:cs typeface="Arial" charset="0"/>
            </a:endParaRPr>
          </a:p>
        </p:txBody>
      </p:sp>
      <p:sp>
        <p:nvSpPr>
          <p:cNvPr id="43" name="TextBox 42"/>
          <p:cNvSpPr txBox="1"/>
          <p:nvPr/>
        </p:nvSpPr>
        <p:spPr>
          <a:xfrm>
            <a:off x="2268538" y="5589588"/>
            <a:ext cx="2301875"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Importance</a:t>
            </a:r>
            <a:endParaRPr lang="en-US" sz="1600" b="1" dirty="0">
              <a:solidFill>
                <a:prstClr val="black"/>
              </a:solidFill>
              <a:cs typeface="Arial" charset="0"/>
            </a:endParaRPr>
          </a:p>
        </p:txBody>
      </p:sp>
      <p:sp>
        <p:nvSpPr>
          <p:cNvPr id="45" name="Oval 44"/>
          <p:cNvSpPr/>
          <p:nvPr/>
        </p:nvSpPr>
        <p:spPr>
          <a:xfrm>
            <a:off x="3779838" y="33575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Arc 45"/>
          <p:cNvSpPr/>
          <p:nvPr/>
        </p:nvSpPr>
        <p:spPr>
          <a:xfrm flipH="1">
            <a:off x="4500563" y="2420938"/>
            <a:ext cx="2087562" cy="1800225"/>
          </a:xfrm>
          <a:prstGeom prst="arc">
            <a:avLst>
              <a:gd name="adj1" fmla="val 18054733"/>
              <a:gd name="adj2" fmla="val 20478973"/>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48" name="Arc 47"/>
          <p:cNvSpPr/>
          <p:nvPr/>
        </p:nvSpPr>
        <p:spPr>
          <a:xfrm flipH="1" flipV="1">
            <a:off x="3348038" y="3284538"/>
            <a:ext cx="4319587" cy="1160462"/>
          </a:xfrm>
          <a:prstGeom prst="arc">
            <a:avLst>
              <a:gd name="adj1" fmla="val 18461137"/>
              <a:gd name="adj2" fmla="val 21311890"/>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5375" name="Rectangle 52"/>
          <p:cNvSpPr>
            <a:spLocks noChangeArrowheads="1"/>
          </p:cNvSpPr>
          <p:nvPr/>
        </p:nvSpPr>
        <p:spPr bwMode="auto">
          <a:xfrm>
            <a:off x="2987675"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5376" name="Rectangle 54"/>
          <p:cNvSpPr>
            <a:spLocks noChangeArrowheads="1"/>
          </p:cNvSpPr>
          <p:nvPr/>
        </p:nvSpPr>
        <p:spPr bwMode="auto">
          <a:xfrm>
            <a:off x="3708400"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5377" name="Rectangle 55"/>
          <p:cNvSpPr>
            <a:spLocks noChangeArrowheads="1"/>
          </p:cNvSpPr>
          <p:nvPr/>
        </p:nvSpPr>
        <p:spPr bwMode="auto">
          <a:xfrm>
            <a:off x="4427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5378" name="Rectangle 56"/>
          <p:cNvSpPr>
            <a:spLocks noChangeArrowheads="1"/>
          </p:cNvSpPr>
          <p:nvPr/>
        </p:nvSpPr>
        <p:spPr bwMode="auto">
          <a:xfrm>
            <a:off x="2268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5379" name="TextBox 58"/>
          <p:cNvSpPr txBox="1">
            <a:spLocks noChangeArrowheads="1"/>
          </p:cNvSpPr>
          <p:nvPr/>
        </p:nvSpPr>
        <p:spPr bwMode="auto">
          <a:xfrm>
            <a:off x="2051050" y="2276475"/>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5380" name="TextBox 59"/>
          <p:cNvSpPr txBox="1">
            <a:spLocks noChangeArrowheads="1"/>
          </p:cNvSpPr>
          <p:nvPr/>
        </p:nvSpPr>
        <p:spPr bwMode="auto">
          <a:xfrm>
            <a:off x="2051050" y="299720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5381" name="TextBox 60"/>
          <p:cNvSpPr txBox="1">
            <a:spLocks noChangeArrowheads="1"/>
          </p:cNvSpPr>
          <p:nvPr/>
        </p:nvSpPr>
        <p:spPr bwMode="auto">
          <a:xfrm>
            <a:off x="2051050" y="3716338"/>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5382" name="TextBox 61"/>
          <p:cNvSpPr txBox="1">
            <a:spLocks noChangeArrowheads="1"/>
          </p:cNvSpPr>
          <p:nvPr/>
        </p:nvSpPr>
        <p:spPr bwMode="auto">
          <a:xfrm>
            <a:off x="2051050" y="44370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5383"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 engage in educational environments such as . . .</a:t>
            </a:r>
            <a:endParaRPr lang="en-US" sz="2000" i="1" smtClean="0">
              <a:solidFill>
                <a:prstClr val="white"/>
              </a:solidFill>
              <a:latin typeface="Berlin Sans FB Demi" pitchFamily="34" charset="0"/>
              <a:ea typeface="ＭＳ Ｐゴシック" pitchFamily="34" charset="-128"/>
            </a:endParaRPr>
          </a:p>
        </p:txBody>
      </p:sp>
      <p:sp>
        <p:nvSpPr>
          <p:cNvPr id="80" name="Oval 79"/>
          <p:cNvSpPr/>
          <p:nvPr/>
        </p:nvSpPr>
        <p:spPr>
          <a:xfrm>
            <a:off x="3635375" y="37163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2" name="Group 43"/>
          <p:cNvGrpSpPr>
            <a:grpSpLocks/>
          </p:cNvGrpSpPr>
          <p:nvPr/>
        </p:nvGrpSpPr>
        <p:grpSpPr bwMode="auto">
          <a:xfrm>
            <a:off x="7596188" y="4508500"/>
            <a:ext cx="936625" cy="863600"/>
            <a:chOff x="7812088" y="3716338"/>
            <a:chExt cx="936625" cy="863600"/>
          </a:xfrm>
        </p:grpSpPr>
        <p:sp>
          <p:nvSpPr>
            <p:cNvPr id="83" name="Explosion 2 82"/>
            <p:cNvSpPr/>
            <p:nvPr/>
          </p:nvSpPr>
          <p:spPr>
            <a:xfrm>
              <a:off x="7812088" y="3716338"/>
              <a:ext cx="936625" cy="863600"/>
            </a:xfrm>
            <a:prstGeom prst="irregularSeal2">
              <a:avLst/>
            </a:prstGeom>
            <a:solidFill>
              <a:srgbClr val="FF0000"/>
            </a:solidFill>
            <a:ln>
              <a:no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5401" name="TextBox 45"/>
            <p:cNvSpPr txBox="1">
              <a:spLocks noChangeArrowheads="1"/>
            </p:cNvSpPr>
            <p:nvPr/>
          </p:nvSpPr>
          <p:spPr bwMode="auto">
            <a:xfrm>
              <a:off x="8027988" y="3933825"/>
              <a:ext cx="50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b="1" smtClean="0">
                  <a:solidFill>
                    <a:prstClr val="white"/>
                  </a:solidFill>
                </a:rPr>
                <a:t>!?</a:t>
              </a:r>
              <a:endParaRPr lang="en-US" sz="4000" b="1" smtClean="0">
                <a:solidFill>
                  <a:prstClr val="white"/>
                </a:solidFill>
              </a:endParaRPr>
            </a:p>
          </p:txBody>
        </p:sp>
      </p:grpSp>
      <p:sp>
        <p:nvSpPr>
          <p:cNvPr id="85" name="Oval 84"/>
          <p:cNvSpPr/>
          <p:nvPr/>
        </p:nvSpPr>
        <p:spPr>
          <a:xfrm>
            <a:off x="3924300" y="33575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6" name="TextBox 85"/>
          <p:cNvSpPr txBox="1"/>
          <p:nvPr/>
        </p:nvSpPr>
        <p:spPr>
          <a:xfrm>
            <a:off x="4859338" y="1989138"/>
            <a:ext cx="3097212" cy="461962"/>
          </a:xfrm>
          <a:prstGeom prst="rect">
            <a:avLst/>
          </a:prstGeom>
          <a:no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Research</a:t>
            </a:r>
            <a:endParaRPr lang="en-US" sz="1600" dirty="0">
              <a:solidFill>
                <a:prstClr val="black"/>
              </a:solidFill>
              <a:cs typeface="Arial" charset="0"/>
            </a:endParaRPr>
          </a:p>
        </p:txBody>
      </p:sp>
      <p:sp>
        <p:nvSpPr>
          <p:cNvPr id="87" name="Oval 86"/>
          <p:cNvSpPr/>
          <p:nvPr/>
        </p:nvSpPr>
        <p:spPr>
          <a:xfrm>
            <a:off x="3276600" y="3933825"/>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9" name="Arc 88"/>
          <p:cNvSpPr/>
          <p:nvPr/>
        </p:nvSpPr>
        <p:spPr>
          <a:xfrm rot="594818" flipH="1">
            <a:off x="3448050" y="3725863"/>
            <a:ext cx="2663825" cy="560387"/>
          </a:xfrm>
          <a:prstGeom prst="arc">
            <a:avLst>
              <a:gd name="adj1" fmla="val 12512748"/>
              <a:gd name="adj2" fmla="val 20993279"/>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90" name="TextBox 89"/>
          <p:cNvSpPr txBox="1"/>
          <p:nvPr/>
        </p:nvSpPr>
        <p:spPr>
          <a:xfrm>
            <a:off x="5219700" y="4005263"/>
            <a:ext cx="3455988" cy="338137"/>
          </a:xfrm>
          <a:prstGeom prst="rect">
            <a:avLst/>
          </a:prstGeom>
          <a:noFill/>
        </p:spPr>
        <p:txBody>
          <a:bodyPr>
            <a:spAutoFit/>
          </a:bodyPr>
          <a:lstStyle/>
          <a:p>
            <a:pPr fontAlgn="base">
              <a:spcBef>
                <a:spcPct val="0"/>
              </a:spcBef>
              <a:spcAft>
                <a:spcPct val="0"/>
              </a:spcAft>
              <a:defRPr/>
            </a:pPr>
            <a:r>
              <a:rPr lang="en-US" sz="1600" dirty="0">
                <a:solidFill>
                  <a:prstClr val="black"/>
                </a:solidFill>
                <a:latin typeface="Arial" charset="0"/>
                <a:cs typeface="Arial" charset="0"/>
                <a:sym typeface="Symbol"/>
              </a:rPr>
              <a:t>Entrepreneurship programs</a:t>
            </a:r>
            <a:endParaRPr lang="en-US" sz="1600" dirty="0">
              <a:solidFill>
                <a:prstClr val="black"/>
              </a:solidFill>
              <a:cs typeface="Arial" charset="0"/>
            </a:endParaRPr>
          </a:p>
        </p:txBody>
      </p:sp>
      <p:sp>
        <p:nvSpPr>
          <p:cNvPr id="126" name="Oval 125"/>
          <p:cNvSpPr/>
          <p:nvPr/>
        </p:nvSpPr>
        <p:spPr>
          <a:xfrm>
            <a:off x="4427538" y="30686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30" name="Arc 129"/>
          <p:cNvSpPr/>
          <p:nvPr/>
        </p:nvSpPr>
        <p:spPr>
          <a:xfrm flipH="1">
            <a:off x="3708400" y="3357563"/>
            <a:ext cx="2087563" cy="576262"/>
          </a:xfrm>
          <a:prstGeom prst="arc">
            <a:avLst>
              <a:gd name="adj1" fmla="val 16258286"/>
              <a:gd name="adj2" fmla="val 20408154"/>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31" name="Oval 130"/>
          <p:cNvSpPr/>
          <p:nvPr/>
        </p:nvSpPr>
        <p:spPr>
          <a:xfrm>
            <a:off x="3492500" y="35734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32" name="Arc 131"/>
          <p:cNvSpPr/>
          <p:nvPr/>
        </p:nvSpPr>
        <p:spPr>
          <a:xfrm rot="273375" flipH="1" flipV="1">
            <a:off x="3795713" y="3606800"/>
            <a:ext cx="2665412" cy="511175"/>
          </a:xfrm>
          <a:prstGeom prst="arc">
            <a:avLst>
              <a:gd name="adj1" fmla="val 17234243"/>
              <a:gd name="adj2" fmla="val 21357296"/>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33" name="TextBox 132"/>
          <p:cNvSpPr txBox="1"/>
          <p:nvPr/>
        </p:nvSpPr>
        <p:spPr>
          <a:xfrm>
            <a:off x="5508625" y="3716338"/>
            <a:ext cx="3779838" cy="339725"/>
          </a:xfrm>
          <a:prstGeom prst="rect">
            <a:avLst/>
          </a:prstGeom>
          <a:noFill/>
        </p:spPr>
        <p:txBody>
          <a:bodyPr>
            <a:spAutoFit/>
          </a:bodyPr>
          <a:lstStyle/>
          <a:p>
            <a:pPr fontAlgn="base">
              <a:spcBef>
                <a:spcPct val="0"/>
              </a:spcBef>
              <a:spcAft>
                <a:spcPct val="0"/>
              </a:spcAft>
              <a:defRPr/>
            </a:pPr>
            <a:r>
              <a:rPr lang="en-US" sz="1600" dirty="0">
                <a:solidFill>
                  <a:prstClr val="black"/>
                </a:solidFill>
                <a:latin typeface="Arial" charset="0"/>
                <a:cs typeface="Arial" charset="0"/>
                <a:sym typeface="Symbol"/>
              </a:rPr>
              <a:t>International programs</a:t>
            </a:r>
            <a:endParaRPr lang="en-US" sz="1600" dirty="0">
              <a:solidFill>
                <a:prstClr val="black"/>
              </a:solidFill>
              <a:cs typeface="Arial" charset="0"/>
            </a:endParaRPr>
          </a:p>
        </p:txBody>
      </p:sp>
      <p:sp>
        <p:nvSpPr>
          <p:cNvPr id="40" name="Oval 39"/>
          <p:cNvSpPr/>
          <p:nvPr/>
        </p:nvSpPr>
        <p:spPr>
          <a:xfrm rot="20834860">
            <a:off x="146050" y="777875"/>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5397" name="TextBox 41"/>
          <p:cNvSpPr txBox="1">
            <a:spLocks noChangeArrowheads="1"/>
          </p:cNvSpPr>
          <p:nvPr/>
        </p:nvSpPr>
        <p:spPr bwMode="auto">
          <a:xfrm rot="-909859">
            <a:off x="312738" y="841375"/>
            <a:ext cx="103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what</a:t>
            </a:r>
          </a:p>
        </p:txBody>
      </p:sp>
      <p:sp>
        <p:nvSpPr>
          <p:cNvPr id="94" name="TextBox 93"/>
          <p:cNvSpPr txBox="1"/>
          <p:nvPr/>
        </p:nvSpPr>
        <p:spPr>
          <a:xfrm>
            <a:off x="4787900" y="3213100"/>
            <a:ext cx="3024188" cy="400050"/>
          </a:xfrm>
          <a:prstGeom prst="rect">
            <a:avLst/>
          </a:prstGeom>
          <a:solidFill>
            <a:schemeClr val="bg1"/>
          </a:solidFill>
        </p:spPr>
        <p:txBody>
          <a:bodyPr>
            <a:spAutoFit/>
          </a:bodyPr>
          <a:lstStyle/>
          <a:p>
            <a:pPr fontAlgn="base">
              <a:spcBef>
                <a:spcPct val="0"/>
              </a:spcBef>
              <a:spcAft>
                <a:spcPct val="0"/>
              </a:spcAft>
              <a:defRPr/>
            </a:pPr>
            <a:r>
              <a:rPr lang="en-US" sz="20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Co-op and internships</a:t>
            </a:r>
            <a:endParaRPr lang="en-US" sz="1600" dirty="0">
              <a:solidFill>
                <a:prstClr val="black"/>
              </a:solidFill>
              <a:cs typeface="Arial" charset="0"/>
            </a:endParaRPr>
          </a:p>
        </p:txBody>
      </p:sp>
      <p:sp>
        <p:nvSpPr>
          <p:cNvPr id="41" name="Rectangle 40"/>
          <p:cNvSpPr>
            <a:spLocks noChangeArrowheads="1"/>
          </p:cNvSpPr>
          <p:nvPr/>
        </p:nvSpPr>
        <p:spPr bwMode="auto">
          <a:xfrm>
            <a:off x="5153025" y="5445125"/>
            <a:ext cx="367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r>
              <a:rPr lang="en-US" sz="1600" b="1" smtClean="0">
                <a:solidFill>
                  <a:srgbClr val="FF0000"/>
                </a:solidFill>
                <a:latin typeface="Arial" charset="0"/>
                <a:cs typeface="Arial" charset="0"/>
                <a:sym typeface="Symbol" pitchFamily="18" charset="2"/>
              </a:rPr>
              <a:t>Again, at odds with national reports</a:t>
            </a:r>
            <a:endParaRPr lang="en-US" sz="1600" b="1" smtClean="0">
              <a:solidFill>
                <a:srgbClr val="FF0000"/>
              </a:solidFill>
              <a:latin typeface="Arial" charset="0"/>
              <a:cs typeface="Arial" charset="0"/>
            </a:endParaRPr>
          </a:p>
        </p:txBody>
      </p:sp>
    </p:spTree>
    <p:extLst>
      <p:ext uri="{BB962C8B-B14F-4D97-AF65-F5344CB8AC3E}">
        <p14:creationId xmlns:p14="http://schemas.microsoft.com/office/powerpoint/2010/main" val="283372999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0E189E71-8722-475B-99F1-AE5CF2A67CCB}" type="slidenum">
              <a:rPr lang="en-US">
                <a:solidFill>
                  <a:srgbClr val="000000"/>
                </a:solidFill>
              </a:rPr>
              <a:pPr/>
              <a:t>2</a:t>
            </a:fld>
            <a:endParaRPr lang="en-US" dirty="0">
              <a:solidFill>
                <a:srgbClr val="000000"/>
              </a:solidFill>
            </a:endParaRPr>
          </a:p>
        </p:txBody>
      </p:sp>
      <p:sp>
        <p:nvSpPr>
          <p:cNvPr id="327682" name="Rectangle 2"/>
          <p:cNvSpPr>
            <a:spLocks noGrp="1" noChangeArrowheads="1"/>
          </p:cNvSpPr>
          <p:nvPr>
            <p:ph type="title"/>
          </p:nvPr>
        </p:nvSpPr>
        <p:spPr>
          <a:xfrm>
            <a:off x="685800" y="228600"/>
            <a:ext cx="7772400" cy="1143000"/>
          </a:xfrm>
        </p:spPr>
        <p:txBody>
          <a:bodyPr/>
          <a:lstStyle/>
          <a:p>
            <a:r>
              <a:rPr lang="en-US" sz="4000" dirty="0" smtClean="0"/>
              <a:t>Participant Learning Goals (Objectives)</a:t>
            </a:r>
            <a:endParaRPr lang="en-US" sz="3200" dirty="0"/>
          </a:p>
        </p:txBody>
      </p:sp>
      <p:sp>
        <p:nvSpPr>
          <p:cNvPr id="327683" name="Rectangle 3"/>
          <p:cNvSpPr>
            <a:spLocks noGrp="1" noChangeArrowheads="1"/>
          </p:cNvSpPr>
          <p:nvPr>
            <p:ph type="body" idx="1"/>
          </p:nvPr>
        </p:nvSpPr>
        <p:spPr>
          <a:xfrm>
            <a:off x="685800" y="1524000"/>
            <a:ext cx="8077200" cy="4267200"/>
          </a:xfrm>
        </p:spPr>
        <p:txBody>
          <a:bodyPr/>
          <a:lstStyle/>
          <a:p>
            <a:r>
              <a:rPr lang="en-US" sz="2400" dirty="0" smtClean="0"/>
              <a:t>Describe key features of recent engineering education innovation and research reports</a:t>
            </a:r>
          </a:p>
          <a:p>
            <a:pPr marL="342900" lvl="1" indent="-342900">
              <a:buFontTx/>
              <a:buChar char="•"/>
            </a:pPr>
            <a:r>
              <a:rPr lang="en-US" sz="2400" dirty="0"/>
              <a:t>Explain rationale for </a:t>
            </a:r>
            <a:r>
              <a:rPr lang="en-US" sz="2400" dirty="0" smtClean="0"/>
              <a:t>national and international emphasis on engineering education innovation and research</a:t>
            </a:r>
            <a:endParaRPr lang="en-US" sz="2400" dirty="0"/>
          </a:p>
          <a:p>
            <a:pPr marL="342900" lvl="1" indent="-342900">
              <a:buFontTx/>
              <a:buChar char="•"/>
            </a:pPr>
            <a:r>
              <a:rPr lang="en-US" sz="2400" dirty="0"/>
              <a:t>Apply </a:t>
            </a:r>
            <a:r>
              <a:rPr lang="en-US" sz="2400" dirty="0" smtClean="0"/>
              <a:t>findings and/or recommendations to your engineering education innovation</a:t>
            </a:r>
            <a:endParaRPr lang="en-US" sz="2400" dirty="0"/>
          </a:p>
          <a:p>
            <a:pPr marL="342900" lvl="1" indent="-342900">
              <a:buFontTx/>
              <a:buChar char="•"/>
            </a:pPr>
            <a:r>
              <a:rPr lang="en-US" sz="2400" dirty="0"/>
              <a:t>Identify connections between </a:t>
            </a:r>
            <a:r>
              <a:rPr lang="en-US" sz="2400" dirty="0" smtClean="0"/>
              <a:t>national reports and how to leverage key aspects to advance your innovation.</a:t>
            </a:r>
            <a:endParaRPr lang="en-US" dirty="0"/>
          </a:p>
        </p:txBody>
      </p:sp>
    </p:spTree>
    <p:custDataLst>
      <p:tags r:id="rId1"/>
    </p:custDataLst>
    <p:extLst>
      <p:ext uri="{BB962C8B-B14F-4D97-AF65-F5344CB8AC3E}">
        <p14:creationId xmlns:p14="http://schemas.microsoft.com/office/powerpoint/2010/main" val="3180304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550" y="2205038"/>
            <a:ext cx="1182688" cy="3046412"/>
          </a:xfrm>
          <a:prstGeom prst="rect">
            <a:avLst/>
          </a:prstGeom>
          <a:noFill/>
        </p:spPr>
        <p:txBody>
          <a:bodyPr>
            <a:spAutoFit/>
          </a:bodyPr>
          <a:lstStyle/>
          <a:p>
            <a:pPr algn="r" fontAlgn="base">
              <a:spcBef>
                <a:spcPct val="0"/>
              </a:spcBef>
              <a:spcAft>
                <a:spcPct val="0"/>
              </a:spcAft>
              <a:defRPr/>
            </a:pPr>
            <a:r>
              <a:rPr lang="en-US" sz="1600" dirty="0">
                <a:solidFill>
                  <a:prstClr val="black"/>
                </a:solidFill>
                <a:latin typeface="Arial" charset="0"/>
                <a:cs typeface="Arial" charset="0"/>
                <a:sym typeface="Symbol"/>
              </a:rPr>
              <a:t>we’re </a:t>
            </a:r>
          </a:p>
          <a:p>
            <a:pPr algn="r" fontAlgn="base">
              <a:spcBef>
                <a:spcPct val="0"/>
              </a:spcBef>
              <a:spcAft>
                <a:spcPct val="0"/>
              </a:spcAft>
              <a:defRPr/>
            </a:pPr>
            <a:r>
              <a:rPr lang="en-US" sz="1600" dirty="0">
                <a:solidFill>
                  <a:prstClr val="black"/>
                </a:solidFill>
                <a:latin typeface="Arial" charset="0"/>
                <a:cs typeface="Arial" charset="0"/>
                <a:sym typeface="Symbol"/>
              </a:rPr>
              <a:t>leaders</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routinely</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practice </a:t>
            </a:r>
          </a:p>
          <a:p>
            <a:pPr algn="r" fontAlgn="base">
              <a:spcBef>
                <a:spcPct val="0"/>
              </a:spcBef>
              <a:spcAft>
                <a:spcPct val="0"/>
              </a:spcAft>
              <a:defRPr/>
            </a:pPr>
            <a:r>
              <a:rPr lang="en-US" sz="1600" dirty="0">
                <a:solidFill>
                  <a:prstClr val="black"/>
                </a:solidFill>
                <a:latin typeface="Arial" charset="0"/>
                <a:cs typeface="Arial" charset="0"/>
                <a:sym typeface="Symbol"/>
              </a:rPr>
              <a:t>somewhat</a:t>
            </a:r>
          </a:p>
          <a:p>
            <a:pPr algn="r" fontAlgn="base">
              <a:spcBef>
                <a:spcPct val="0"/>
              </a:spcBef>
              <a:spcAft>
                <a:spcPct val="0"/>
              </a:spcAft>
              <a:defRPr/>
            </a:pPr>
            <a:endParaRPr lang="en-US" sz="1600" dirty="0">
              <a:solidFill>
                <a:prstClr val="black"/>
              </a:solidFill>
              <a:latin typeface="Arial" charset="0"/>
              <a:cs typeface="Arial" charset="0"/>
              <a:sym typeface="Symbol"/>
            </a:endParaRPr>
          </a:p>
          <a:p>
            <a:pPr algn="r" fontAlgn="base">
              <a:spcBef>
                <a:spcPct val="0"/>
              </a:spcBef>
              <a:spcAft>
                <a:spcPct val="0"/>
              </a:spcAft>
              <a:defRPr/>
            </a:pPr>
            <a:r>
              <a:rPr lang="en-US" sz="1600" dirty="0">
                <a:solidFill>
                  <a:prstClr val="black"/>
                </a:solidFill>
                <a:latin typeface="Arial" charset="0"/>
                <a:cs typeface="Arial" charset="0"/>
                <a:sym typeface="Symbol"/>
              </a:rPr>
              <a:t>don’t </a:t>
            </a:r>
          </a:p>
          <a:p>
            <a:pPr algn="r" fontAlgn="base">
              <a:spcBef>
                <a:spcPct val="0"/>
              </a:spcBef>
              <a:spcAft>
                <a:spcPct val="0"/>
              </a:spcAft>
              <a:defRPr/>
            </a:pPr>
            <a:r>
              <a:rPr lang="en-US" sz="1600" dirty="0">
                <a:solidFill>
                  <a:prstClr val="black"/>
                </a:solidFill>
                <a:latin typeface="Arial" charset="0"/>
                <a:cs typeface="Arial" charset="0"/>
                <a:sym typeface="Symbol"/>
              </a:rPr>
              <a:t>practice</a:t>
            </a:r>
          </a:p>
          <a:p>
            <a:pPr algn="r" fontAlgn="base">
              <a:spcBef>
                <a:spcPct val="0"/>
              </a:spcBef>
              <a:spcAft>
                <a:spcPct val="0"/>
              </a:spcAft>
              <a:defRPr/>
            </a:pPr>
            <a:endParaRPr lang="en-US" sz="1600" dirty="0">
              <a:solidFill>
                <a:prstClr val="black"/>
              </a:solidFill>
              <a:cs typeface="Arial" charset="0"/>
            </a:endParaRPr>
          </a:p>
        </p:txBody>
      </p:sp>
      <p:sp>
        <p:nvSpPr>
          <p:cNvPr id="16387" name="TextBox 3"/>
          <p:cNvSpPr txBox="1">
            <a:spLocks noChangeArrowheads="1"/>
          </p:cNvSpPr>
          <p:nvPr/>
        </p:nvSpPr>
        <p:spPr bwMode="auto">
          <a:xfrm>
            <a:off x="1763713" y="4941888"/>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       not               important     </a:t>
            </a:r>
          </a:p>
          <a:p>
            <a:pPr eaLnBrk="1" fontAlgn="base" hangingPunct="1">
              <a:spcBef>
                <a:spcPct val="0"/>
              </a:spcBef>
              <a:spcAft>
                <a:spcPct val="0"/>
              </a:spcAft>
            </a:pPr>
            <a:r>
              <a:rPr lang="en-US" sz="1600" smtClean="0">
                <a:solidFill>
                  <a:prstClr val="black"/>
                </a:solidFill>
                <a:sym typeface="Symbol" pitchFamily="18" charset="2"/>
              </a:rPr>
              <a:t>              somewhat              highly</a:t>
            </a:r>
          </a:p>
        </p:txBody>
      </p:sp>
      <p:sp>
        <p:nvSpPr>
          <p:cNvPr id="5" name="Rectangle 4"/>
          <p:cNvSpPr/>
          <p:nvPr/>
        </p:nvSpPr>
        <p:spPr>
          <a:xfrm>
            <a:off x="3492500" y="3573463"/>
            <a:ext cx="1152525" cy="115093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ctangle 5"/>
          <p:cNvSpPr/>
          <p:nvPr/>
        </p:nvSpPr>
        <p:spPr>
          <a:xfrm>
            <a:off x="3492500" y="2420938"/>
            <a:ext cx="1152525" cy="1152525"/>
          </a:xfrm>
          <a:prstGeom prst="rect">
            <a:avLst/>
          </a:prstGeom>
          <a:solidFill>
            <a:srgbClr val="00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6"/>
          <p:cNvSpPr/>
          <p:nvPr/>
        </p:nvSpPr>
        <p:spPr>
          <a:xfrm>
            <a:off x="2339975" y="3573463"/>
            <a:ext cx="1150938" cy="1150937"/>
          </a:xfrm>
          <a:prstGeom prst="rect">
            <a:avLst/>
          </a:prstGeom>
          <a:solidFill>
            <a:srgbClr val="FF99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 name="TextBox 11"/>
          <p:cNvSpPr txBox="1"/>
          <p:nvPr/>
        </p:nvSpPr>
        <p:spPr>
          <a:xfrm>
            <a:off x="5076825" y="3657600"/>
            <a:ext cx="4067175" cy="461963"/>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Have supportive policies and practices</a:t>
            </a:r>
            <a:endParaRPr lang="en-US" sz="1600" dirty="0">
              <a:solidFill>
                <a:prstClr val="black"/>
              </a:solidFill>
              <a:cs typeface="Arial" charset="0"/>
            </a:endParaRPr>
          </a:p>
        </p:txBody>
      </p:sp>
      <p:sp>
        <p:nvSpPr>
          <p:cNvPr id="42" name="TextBox 41"/>
          <p:cNvSpPr txBox="1"/>
          <p:nvPr/>
        </p:nvSpPr>
        <p:spPr>
          <a:xfrm rot="16200000">
            <a:off x="-298449" y="3403600"/>
            <a:ext cx="2303462"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Practice</a:t>
            </a:r>
            <a:endParaRPr lang="en-US" sz="1600" b="1" dirty="0">
              <a:solidFill>
                <a:prstClr val="black"/>
              </a:solidFill>
              <a:cs typeface="Arial" charset="0"/>
            </a:endParaRPr>
          </a:p>
        </p:txBody>
      </p:sp>
      <p:sp>
        <p:nvSpPr>
          <p:cNvPr id="43" name="TextBox 42"/>
          <p:cNvSpPr txBox="1"/>
          <p:nvPr/>
        </p:nvSpPr>
        <p:spPr>
          <a:xfrm>
            <a:off x="2268538" y="5589588"/>
            <a:ext cx="2301875" cy="338137"/>
          </a:xfrm>
          <a:prstGeom prst="rect">
            <a:avLst/>
          </a:prstGeom>
          <a:solidFill>
            <a:schemeClr val="bg1"/>
          </a:solidFill>
        </p:spPr>
        <p:txBody>
          <a:bodyPr>
            <a:spAutoFit/>
          </a:bodyPr>
          <a:lstStyle/>
          <a:p>
            <a:pPr algn="ctr" fontAlgn="base">
              <a:spcBef>
                <a:spcPct val="0"/>
              </a:spcBef>
              <a:spcAft>
                <a:spcPct val="0"/>
              </a:spcAft>
              <a:defRPr/>
            </a:pPr>
            <a:r>
              <a:rPr lang="en-US" sz="1600" b="1" dirty="0">
                <a:solidFill>
                  <a:prstClr val="black"/>
                </a:solidFill>
                <a:latin typeface="Arial" charset="0"/>
                <a:cs typeface="Arial" charset="0"/>
                <a:sym typeface="Symbol"/>
              </a:rPr>
              <a:t>Degree of Importance</a:t>
            </a:r>
            <a:endParaRPr lang="en-US" sz="1600" b="1" dirty="0">
              <a:solidFill>
                <a:prstClr val="black"/>
              </a:solidFill>
              <a:cs typeface="Arial" charset="0"/>
            </a:endParaRPr>
          </a:p>
        </p:txBody>
      </p:sp>
      <p:sp>
        <p:nvSpPr>
          <p:cNvPr id="45" name="Oval 44"/>
          <p:cNvSpPr/>
          <p:nvPr/>
        </p:nvSpPr>
        <p:spPr>
          <a:xfrm>
            <a:off x="3779838" y="40767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6" name="Arc 45"/>
          <p:cNvSpPr/>
          <p:nvPr/>
        </p:nvSpPr>
        <p:spPr>
          <a:xfrm flipH="1">
            <a:off x="3851275" y="3500438"/>
            <a:ext cx="2017713" cy="1800225"/>
          </a:xfrm>
          <a:prstGeom prst="arc">
            <a:avLst>
              <a:gd name="adj1" fmla="val 16258286"/>
              <a:gd name="adj2" fmla="val 19882991"/>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6396" name="Rectangle 52"/>
          <p:cNvSpPr>
            <a:spLocks noChangeArrowheads="1"/>
          </p:cNvSpPr>
          <p:nvPr/>
        </p:nvSpPr>
        <p:spPr bwMode="auto">
          <a:xfrm>
            <a:off x="2987675"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6397" name="Rectangle 54"/>
          <p:cNvSpPr>
            <a:spLocks noChangeArrowheads="1"/>
          </p:cNvSpPr>
          <p:nvPr/>
        </p:nvSpPr>
        <p:spPr bwMode="auto">
          <a:xfrm>
            <a:off x="3708400"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6398" name="Rectangle 55"/>
          <p:cNvSpPr>
            <a:spLocks noChangeArrowheads="1"/>
          </p:cNvSpPr>
          <p:nvPr/>
        </p:nvSpPr>
        <p:spPr bwMode="auto">
          <a:xfrm>
            <a:off x="4427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6399" name="Rectangle 56"/>
          <p:cNvSpPr>
            <a:spLocks noChangeArrowheads="1"/>
          </p:cNvSpPr>
          <p:nvPr/>
        </p:nvSpPr>
        <p:spPr bwMode="auto">
          <a:xfrm>
            <a:off x="2268538" y="4724400"/>
            <a:ext cx="30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smtClean="0">
                <a:solidFill>
                  <a:prstClr val="black"/>
                </a:solidFill>
                <a:latin typeface="Arial" charset="0"/>
                <a:cs typeface="Arial" charset="0"/>
                <a:sym typeface="Symbol" pitchFamily="18" charset="2"/>
              </a:rPr>
              <a:t></a:t>
            </a:r>
            <a:endParaRPr lang="en-US" sz="1600" smtClean="0">
              <a:solidFill>
                <a:prstClr val="black"/>
              </a:solidFill>
              <a:latin typeface="Arial" charset="0"/>
              <a:cs typeface="Arial" charset="0"/>
            </a:endParaRPr>
          </a:p>
        </p:txBody>
      </p:sp>
      <p:sp>
        <p:nvSpPr>
          <p:cNvPr id="16400" name="TextBox 58"/>
          <p:cNvSpPr txBox="1">
            <a:spLocks noChangeArrowheads="1"/>
          </p:cNvSpPr>
          <p:nvPr/>
        </p:nvSpPr>
        <p:spPr bwMode="auto">
          <a:xfrm>
            <a:off x="2051050" y="2276475"/>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6401" name="TextBox 59"/>
          <p:cNvSpPr txBox="1">
            <a:spLocks noChangeArrowheads="1"/>
          </p:cNvSpPr>
          <p:nvPr/>
        </p:nvSpPr>
        <p:spPr bwMode="auto">
          <a:xfrm>
            <a:off x="2051050" y="2997200"/>
            <a:ext cx="360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6402" name="TextBox 60"/>
          <p:cNvSpPr txBox="1">
            <a:spLocks noChangeArrowheads="1"/>
          </p:cNvSpPr>
          <p:nvPr/>
        </p:nvSpPr>
        <p:spPr bwMode="auto">
          <a:xfrm>
            <a:off x="2051050" y="3716338"/>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6403" name="TextBox 61"/>
          <p:cNvSpPr txBox="1">
            <a:spLocks noChangeArrowheads="1"/>
          </p:cNvSpPr>
          <p:nvPr/>
        </p:nvSpPr>
        <p:spPr bwMode="auto">
          <a:xfrm>
            <a:off x="2051050" y="4437063"/>
            <a:ext cx="360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600" smtClean="0">
                <a:solidFill>
                  <a:prstClr val="black"/>
                </a:solidFill>
                <a:sym typeface="Symbol" pitchFamily="18" charset="2"/>
              </a:rPr>
              <a:t></a:t>
            </a:r>
            <a:endParaRPr lang="en-US" sz="1600" smtClean="0">
              <a:solidFill>
                <a:prstClr val="black"/>
              </a:solidFill>
            </a:endParaRPr>
          </a:p>
        </p:txBody>
      </p:sp>
      <p:sp>
        <p:nvSpPr>
          <p:cNvPr id="1640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supporting communities in innovation</a:t>
            </a:r>
            <a:endParaRPr lang="en-US" sz="2000" smtClean="0">
              <a:solidFill>
                <a:prstClr val="white"/>
              </a:solidFill>
              <a:latin typeface="Berlin Sans FB" pitchFamily="34" charset="0"/>
              <a:ea typeface="ＭＳ Ｐゴシック" pitchFamily="34" charset="-128"/>
            </a:endParaRPr>
          </a:p>
        </p:txBody>
      </p:sp>
      <p:sp>
        <p:nvSpPr>
          <p:cNvPr id="85" name="Oval 84"/>
          <p:cNvSpPr/>
          <p:nvPr/>
        </p:nvSpPr>
        <p:spPr>
          <a:xfrm>
            <a:off x="3851275" y="3933825"/>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9" name="Arc 88"/>
          <p:cNvSpPr/>
          <p:nvPr/>
        </p:nvSpPr>
        <p:spPr>
          <a:xfrm flipH="1" flipV="1">
            <a:off x="3419475" y="3860800"/>
            <a:ext cx="2665413" cy="800100"/>
          </a:xfrm>
          <a:prstGeom prst="arc">
            <a:avLst>
              <a:gd name="adj1" fmla="val 13379495"/>
              <a:gd name="adj2" fmla="val 659849"/>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90" name="TextBox 89"/>
          <p:cNvSpPr txBox="1"/>
          <p:nvPr/>
        </p:nvSpPr>
        <p:spPr>
          <a:xfrm>
            <a:off x="4716463" y="4292600"/>
            <a:ext cx="3455987" cy="461963"/>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Create physical infrastructure</a:t>
            </a:r>
            <a:endParaRPr lang="en-US" sz="1600" dirty="0">
              <a:solidFill>
                <a:prstClr val="black"/>
              </a:solidFill>
              <a:cs typeface="Arial" charset="0"/>
            </a:endParaRPr>
          </a:p>
        </p:txBody>
      </p:sp>
      <p:sp>
        <p:nvSpPr>
          <p:cNvPr id="126" name="Oval 125"/>
          <p:cNvSpPr/>
          <p:nvPr/>
        </p:nvSpPr>
        <p:spPr>
          <a:xfrm>
            <a:off x="3708400" y="3933825"/>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7" name="TextBox 126"/>
          <p:cNvSpPr txBox="1"/>
          <p:nvPr/>
        </p:nvSpPr>
        <p:spPr>
          <a:xfrm>
            <a:off x="4643438" y="3141663"/>
            <a:ext cx="3024187" cy="460375"/>
          </a:xfrm>
          <a:prstGeom prst="rect">
            <a:avLst/>
          </a:prstGeom>
          <a:solidFill>
            <a:schemeClr val="bg1"/>
          </a:solidFill>
        </p:spPr>
        <p:txBody>
          <a:bodyPr>
            <a:spAutoFit/>
          </a:bodyPr>
          <a:lstStyle/>
          <a:p>
            <a:pPr fontAlgn="base">
              <a:spcBef>
                <a:spcPct val="0"/>
              </a:spcBef>
              <a:spcAft>
                <a:spcPct val="0"/>
              </a:spcAft>
              <a:defRPr/>
            </a:pPr>
            <a:r>
              <a:rPr lang="en-US" sz="2400" b="1" dirty="0">
                <a:solidFill>
                  <a:srgbClr val="FF0000"/>
                </a:solidFill>
                <a:latin typeface="Arial" charset="0"/>
                <a:cs typeface="Arial" charset="0"/>
                <a:sym typeface="Symbol"/>
              </a:rPr>
              <a:t>* </a:t>
            </a:r>
            <a:r>
              <a:rPr lang="en-US" sz="1600" dirty="0">
                <a:solidFill>
                  <a:prstClr val="black"/>
                </a:solidFill>
                <a:latin typeface="Arial" charset="0"/>
                <a:cs typeface="Arial" charset="0"/>
                <a:sym typeface="Symbol"/>
              </a:rPr>
              <a:t>Obtain fiscal resources</a:t>
            </a:r>
            <a:endParaRPr lang="en-US" sz="1600" dirty="0">
              <a:solidFill>
                <a:prstClr val="black"/>
              </a:solidFill>
              <a:cs typeface="Arial" charset="0"/>
            </a:endParaRPr>
          </a:p>
        </p:txBody>
      </p:sp>
      <p:sp>
        <p:nvSpPr>
          <p:cNvPr id="40" name="Oval 39"/>
          <p:cNvSpPr/>
          <p:nvPr/>
        </p:nvSpPr>
        <p:spPr>
          <a:xfrm rot="20834860">
            <a:off x="146050" y="777875"/>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6411" name="TextBox 41"/>
          <p:cNvSpPr txBox="1">
            <a:spLocks noChangeArrowheads="1"/>
          </p:cNvSpPr>
          <p:nvPr/>
        </p:nvSpPr>
        <p:spPr bwMode="auto">
          <a:xfrm rot="-909859">
            <a:off x="312738" y="841375"/>
            <a:ext cx="103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how</a:t>
            </a:r>
          </a:p>
        </p:txBody>
      </p:sp>
      <p:sp>
        <p:nvSpPr>
          <p:cNvPr id="74" name="Arc 73"/>
          <p:cNvSpPr/>
          <p:nvPr/>
        </p:nvSpPr>
        <p:spPr>
          <a:xfrm rot="20908085" flipH="1" flipV="1">
            <a:off x="3876675" y="3546475"/>
            <a:ext cx="2663825" cy="512763"/>
          </a:xfrm>
          <a:prstGeom prst="arc">
            <a:avLst>
              <a:gd name="adj1" fmla="val 17234243"/>
              <a:gd name="adj2" fmla="val 21357296"/>
            </a:avLst>
          </a:pr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sp>
        <p:nvSpPr>
          <p:cNvPr id="16413" name="Rectangle 28"/>
          <p:cNvSpPr>
            <a:spLocks noChangeArrowheads="1"/>
          </p:cNvSpPr>
          <p:nvPr/>
        </p:nvSpPr>
        <p:spPr bwMode="auto">
          <a:xfrm>
            <a:off x="4932363" y="5148263"/>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600" smtClean="0">
                <a:solidFill>
                  <a:prstClr val="black"/>
                </a:solidFill>
                <a:latin typeface="Arial" charset="0"/>
                <a:cs typeface="Arial" charset="0"/>
              </a:rPr>
              <a:t>Provide grad students opportunities</a:t>
            </a:r>
          </a:p>
        </p:txBody>
      </p:sp>
      <p:sp>
        <p:nvSpPr>
          <p:cNvPr id="16414" name="Rectangle 29"/>
          <p:cNvSpPr>
            <a:spLocks noChangeArrowheads="1"/>
          </p:cNvSpPr>
          <p:nvPr/>
        </p:nvSpPr>
        <p:spPr bwMode="auto">
          <a:xfrm>
            <a:off x="4932363" y="4724400"/>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600" smtClean="0">
                <a:solidFill>
                  <a:prstClr val="black"/>
                </a:solidFill>
                <a:latin typeface="Arial" charset="0"/>
                <a:cs typeface="Arial" charset="0"/>
              </a:rPr>
              <a:t>Carry out the innovation cycle</a:t>
            </a:r>
          </a:p>
        </p:txBody>
      </p:sp>
      <p:sp>
        <p:nvSpPr>
          <p:cNvPr id="31" name="Oval 30"/>
          <p:cNvSpPr/>
          <p:nvPr/>
        </p:nvSpPr>
        <p:spPr>
          <a:xfrm>
            <a:off x="2771775" y="4005263"/>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32" name="Oval 31"/>
          <p:cNvSpPr/>
          <p:nvPr/>
        </p:nvSpPr>
        <p:spPr>
          <a:xfrm>
            <a:off x="2916238" y="4076700"/>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34" name="Curved Connector 33"/>
          <p:cNvCxnSpPr>
            <a:endCxn id="31" idx="3"/>
          </p:cNvCxnSpPr>
          <p:nvPr/>
        </p:nvCxnSpPr>
        <p:spPr>
          <a:xfrm rot="10800000">
            <a:off x="2792413" y="4127500"/>
            <a:ext cx="2284412" cy="1030288"/>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16414" idx="1"/>
            <a:endCxn id="32" idx="3"/>
          </p:cNvCxnSpPr>
          <p:nvPr/>
        </p:nvCxnSpPr>
        <p:spPr>
          <a:xfrm rot="10800000">
            <a:off x="2936875" y="4198938"/>
            <a:ext cx="1995488" cy="695325"/>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530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403350" y="333375"/>
            <a:ext cx="6278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smtClean="0">
                <a:solidFill>
                  <a:prstClr val="white"/>
                </a:solidFill>
                <a:latin typeface="Berlin Sans FB Demi" pitchFamily="34" charset="0"/>
                <a:ea typeface="ＭＳ Ｐゴシック" pitchFamily="34" charset="-128"/>
                <a:cs typeface="Arial" charset="0"/>
              </a:rPr>
              <a:t>…top 5 challenges and opportunities…</a:t>
            </a:r>
            <a:endParaRPr lang="en-US" sz="2800" smtClean="0">
              <a:solidFill>
                <a:prstClr val="black"/>
              </a:solidFill>
              <a:latin typeface="Arial" charset="0"/>
              <a:cs typeface="Arial" charset="0"/>
            </a:endParaRPr>
          </a:p>
        </p:txBody>
      </p:sp>
      <p:pic>
        <p:nvPicPr>
          <p:cNvPr id="174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49" t="12767" r="4153" b="7813"/>
          <a:stretch>
            <a:fillRect/>
          </a:stretch>
        </p:blipFill>
        <p:spPr bwMode="auto">
          <a:xfrm>
            <a:off x="-55563" y="1231900"/>
            <a:ext cx="9164638"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883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a path forward…7 recommendations</a:t>
            </a:r>
            <a:endParaRPr lang="en-US" sz="2000" smtClean="0">
              <a:solidFill>
                <a:prstClr val="white"/>
              </a:solidFill>
              <a:latin typeface="Berlin Sans FB Demi" pitchFamily="34" charset="0"/>
              <a:ea typeface="ＭＳ Ｐゴシック" pitchFamily="34" charset="-128"/>
            </a:endParaRPr>
          </a:p>
        </p:txBody>
      </p:sp>
      <p:sp>
        <p:nvSpPr>
          <p:cNvPr id="20483" name="Content Placeholder 2"/>
          <p:cNvSpPr txBox="1">
            <a:spLocks/>
          </p:cNvSpPr>
          <p:nvPr/>
        </p:nvSpPr>
        <p:spPr bwMode="auto">
          <a:xfrm>
            <a:off x="1042988" y="1773238"/>
            <a:ext cx="7440612" cy="4010025"/>
          </a:xfrm>
          <a:prstGeom prst="rect">
            <a:avLst/>
          </a:prstGeom>
          <a:noFill/>
          <a:ln w="9525">
            <a:noFill/>
            <a:miter lim="800000"/>
            <a:headEnd/>
            <a:tailEnd/>
          </a:ln>
        </p:spPr>
        <p:txBody>
          <a:bodyPr/>
          <a:lstStyle/>
          <a:p>
            <a:pPr marL="514350" indent="-514350" fontAlgn="base">
              <a:spcBef>
                <a:spcPts val="1000"/>
              </a:spcBef>
              <a:spcAft>
                <a:spcPct val="0"/>
              </a:spcAft>
              <a:buSzPct val="110000"/>
              <a:buFont typeface="+mj-lt"/>
              <a:buAutoNum type="arabicPeriod"/>
              <a:defRPr/>
            </a:pPr>
            <a:r>
              <a:rPr lang="en-US" altLang="ja-JP" sz="2400" dirty="0">
                <a:solidFill>
                  <a:prstClr val="black"/>
                </a:solidFill>
                <a:latin typeface="Arial" charset="0"/>
                <a:cs typeface="Arial" charset="0"/>
              </a:rPr>
              <a:t>Grow professional development in teaching and learning</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charset="0"/>
                <a:cs typeface="Arial" charset="0"/>
              </a:rPr>
              <a:t>Career-long PD</a:t>
            </a:r>
            <a:r>
              <a:rPr lang="en-US" sz="2400" b="1" dirty="0">
                <a:solidFill>
                  <a:prstClr val="black"/>
                </a:solidFill>
                <a:latin typeface="Arial" charset="0"/>
                <a:cs typeface="Arial" charset="0"/>
              </a:rPr>
              <a:t> </a:t>
            </a:r>
            <a:r>
              <a:rPr lang="en-US" sz="2400" dirty="0">
                <a:solidFill>
                  <a:prstClr val="black"/>
                </a:solidFill>
                <a:latin typeface="Arial" charset="0"/>
                <a:cs typeface="Arial" charset="0"/>
              </a:rPr>
              <a:t>programs in teaching, learning, and education innovation for faculty and administrators </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charset="0"/>
                <a:cs typeface="Arial" charset="0"/>
              </a:rPr>
              <a:t>Begin to prepare future faculty</a:t>
            </a:r>
          </a:p>
          <a:p>
            <a:pPr marL="514350" indent="-514350" fontAlgn="base">
              <a:spcBef>
                <a:spcPts val="1000"/>
              </a:spcBef>
              <a:spcAft>
                <a:spcPct val="0"/>
              </a:spcAft>
              <a:buSzPct val="110000"/>
              <a:buFont typeface="+mj-lt"/>
              <a:buAutoNum type="arabicPeriod"/>
              <a:defRPr/>
            </a:pPr>
            <a:r>
              <a:rPr lang="en-US" altLang="ja-JP" sz="2400" dirty="0">
                <a:solidFill>
                  <a:prstClr val="black"/>
                </a:solidFill>
                <a:latin typeface="Arial" charset="0"/>
                <a:cs typeface="Arial" charset="0"/>
              </a:rPr>
              <a:t>Expand collaborations</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charset="0"/>
                <a:cs typeface="Arial" charset="0"/>
              </a:rPr>
              <a:t>Disciplinary programs relevant to engineers </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charset="0"/>
                <a:cs typeface="Arial" charset="0"/>
              </a:rPr>
              <a:t>Support the pre-professional, professional, and continuing education of engineers</a:t>
            </a:r>
            <a:endParaRPr lang="en-US" altLang="ja-JP" sz="2400" dirty="0">
              <a:solidFill>
                <a:prstClr val="black"/>
              </a:solidFill>
              <a:latin typeface="Arial" charset="0"/>
              <a:cs typeface="Arial" charset="0"/>
            </a:endParaRPr>
          </a:p>
          <a:p>
            <a:pPr marL="800100" lvl="1"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a:p>
            <a:pPr marL="342900"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a:p>
            <a:pPr marL="800100" lvl="1"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p:txBody>
      </p:sp>
      <p:sp>
        <p:nvSpPr>
          <p:cNvPr id="4" name="Oval 3"/>
          <p:cNvSpPr/>
          <p:nvPr/>
        </p:nvSpPr>
        <p:spPr>
          <a:xfrm rot="20834860">
            <a:off x="146050" y="1274763"/>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8437" name="TextBox 10"/>
          <p:cNvSpPr txBox="1">
            <a:spLocks noChangeArrowheads="1"/>
          </p:cNvSpPr>
          <p:nvPr/>
        </p:nvSpPr>
        <p:spPr bwMode="auto">
          <a:xfrm rot="-909859">
            <a:off x="312738" y="1338263"/>
            <a:ext cx="1033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who</a:t>
            </a:r>
          </a:p>
        </p:txBody>
      </p:sp>
    </p:spTree>
    <p:extLst>
      <p:ext uri="{BB962C8B-B14F-4D97-AF65-F5344CB8AC3E}">
        <p14:creationId xmlns:p14="http://schemas.microsoft.com/office/powerpoint/2010/main" val="9806576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a path forward…7 recommendations</a:t>
            </a:r>
            <a:endParaRPr lang="en-US" sz="2000" smtClean="0">
              <a:solidFill>
                <a:prstClr val="white"/>
              </a:solidFill>
              <a:latin typeface="Berlin Sans FB Demi" pitchFamily="34" charset="0"/>
              <a:ea typeface="ＭＳ Ｐゴシック" pitchFamily="34" charset="-128"/>
            </a:endParaRPr>
          </a:p>
        </p:txBody>
      </p:sp>
      <p:sp>
        <p:nvSpPr>
          <p:cNvPr id="20483" name="Content Placeholder 2"/>
          <p:cNvSpPr txBox="1">
            <a:spLocks/>
          </p:cNvSpPr>
          <p:nvPr/>
        </p:nvSpPr>
        <p:spPr bwMode="auto">
          <a:xfrm>
            <a:off x="1042988" y="1916113"/>
            <a:ext cx="7440612" cy="4010025"/>
          </a:xfrm>
          <a:prstGeom prst="rect">
            <a:avLst/>
          </a:prstGeom>
          <a:noFill/>
          <a:ln w="9525">
            <a:noFill/>
            <a:miter lim="800000"/>
            <a:headEnd/>
            <a:tailEnd/>
          </a:ln>
        </p:spPr>
        <p:txBody>
          <a:bodyPr/>
          <a:lstStyle/>
          <a:p>
            <a:pPr marL="514350" indent="-514350" fontAlgn="base">
              <a:spcBef>
                <a:spcPts val="1000"/>
              </a:spcBef>
              <a:spcAft>
                <a:spcPct val="0"/>
              </a:spcAft>
              <a:buSzPct val="110000"/>
              <a:buFontTx/>
              <a:buAutoNum type="arabicPeriod" startAt="3"/>
              <a:defRPr/>
            </a:pPr>
            <a:r>
              <a:rPr lang="en-US" altLang="ja-JP" sz="2400" dirty="0">
                <a:solidFill>
                  <a:prstClr val="black"/>
                </a:solidFill>
                <a:latin typeface="Arial" charset="0"/>
                <a:cs typeface="Arial" charset="0"/>
              </a:rPr>
              <a:t>Expand efforts to make engineering programs more: engaging, r</a:t>
            </a:r>
            <a:r>
              <a:rPr lang="en-US" altLang="ja-JP" sz="2400" dirty="0">
                <a:solidFill>
                  <a:prstClr val="black"/>
                </a:solidFill>
                <a:latin typeface="Arial" pitchFamily="34" charset="0"/>
                <a:cs typeface="Arial" pitchFamily="34" charset="0"/>
              </a:rPr>
              <a:t>elevant, &amp;</a:t>
            </a:r>
            <a:br>
              <a:rPr lang="en-US" altLang="ja-JP" sz="2400" dirty="0">
                <a:solidFill>
                  <a:prstClr val="black"/>
                </a:solidFill>
                <a:latin typeface="Arial" pitchFamily="34" charset="0"/>
                <a:cs typeface="Arial" pitchFamily="34" charset="0"/>
              </a:rPr>
            </a:br>
            <a:r>
              <a:rPr lang="en-US" altLang="ja-JP" sz="2400" dirty="0">
                <a:solidFill>
                  <a:prstClr val="black"/>
                </a:solidFill>
                <a:latin typeface="Arial" pitchFamily="34" charset="0"/>
                <a:cs typeface="Arial" pitchFamily="34" charset="0"/>
              </a:rPr>
              <a:t>welcoming</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pitchFamily="34" charset="0"/>
                <a:ea typeface="ＭＳ Ｐゴシック" charset="-128"/>
                <a:cs typeface="Arial" pitchFamily="34" charset="0"/>
              </a:rPr>
              <a:t>Pedagogy embraced,  </a:t>
            </a:r>
            <a:br>
              <a:rPr lang="en-US" sz="2400" dirty="0">
                <a:solidFill>
                  <a:prstClr val="black"/>
                </a:solidFill>
                <a:latin typeface="Arial" pitchFamily="34" charset="0"/>
                <a:ea typeface="ＭＳ Ｐゴシック" charset="-128"/>
                <a:cs typeface="Arial" pitchFamily="34" charset="0"/>
              </a:rPr>
            </a:br>
            <a:r>
              <a:rPr lang="en-US" sz="2400" dirty="0">
                <a:solidFill>
                  <a:prstClr val="black"/>
                </a:solidFill>
                <a:latin typeface="Arial" pitchFamily="34" charset="0"/>
                <a:ea typeface="ＭＳ Ｐゴシック" charset="-128"/>
                <a:cs typeface="Arial" pitchFamily="34" charset="0"/>
              </a:rPr>
              <a:t>but changing landscape</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pitchFamily="34" charset="0"/>
                <a:ea typeface="ＭＳ Ｐゴシック" charset="-128"/>
                <a:cs typeface="Arial" pitchFamily="34" charset="0"/>
              </a:rPr>
              <a:t>New learning</a:t>
            </a:r>
            <a:br>
              <a:rPr lang="en-US" sz="2400" dirty="0">
                <a:solidFill>
                  <a:prstClr val="black"/>
                </a:solidFill>
                <a:latin typeface="Arial" pitchFamily="34" charset="0"/>
                <a:ea typeface="ＭＳ Ｐゴシック" charset="-128"/>
                <a:cs typeface="Arial" pitchFamily="34" charset="0"/>
              </a:rPr>
            </a:br>
            <a:r>
              <a:rPr lang="en-US" sz="2400" dirty="0">
                <a:solidFill>
                  <a:prstClr val="black"/>
                </a:solidFill>
                <a:latin typeface="Arial" pitchFamily="34" charset="0"/>
                <a:ea typeface="ＭＳ Ｐゴシック" charset="-128"/>
                <a:cs typeface="Arial" pitchFamily="34" charset="0"/>
              </a:rPr>
              <a:t>environments</a:t>
            </a:r>
            <a:br>
              <a:rPr lang="en-US" sz="2400" dirty="0">
                <a:solidFill>
                  <a:prstClr val="black"/>
                </a:solidFill>
                <a:latin typeface="Arial" pitchFamily="34" charset="0"/>
                <a:ea typeface="ＭＳ Ｐゴシック" charset="-128"/>
                <a:cs typeface="Arial" pitchFamily="34" charset="0"/>
              </a:rPr>
            </a:br>
            <a:r>
              <a:rPr lang="en-US" sz="2400" dirty="0">
                <a:solidFill>
                  <a:prstClr val="black"/>
                </a:solidFill>
                <a:latin typeface="Arial" pitchFamily="34" charset="0"/>
                <a:ea typeface="ＭＳ Ｐゴシック" charset="-128"/>
                <a:cs typeface="Arial" pitchFamily="34" charset="0"/>
              </a:rPr>
              <a:t>to explore</a:t>
            </a:r>
          </a:p>
          <a:p>
            <a:pPr marL="342900" indent="-342900" eaLnBrk="0" fontAlgn="base" hangingPunct="0">
              <a:spcBef>
                <a:spcPct val="20000"/>
              </a:spcBef>
              <a:spcAft>
                <a:spcPct val="0"/>
              </a:spcAft>
              <a:defRPr/>
            </a:pPr>
            <a:endParaRPr lang="en-US" sz="2000" b="1" dirty="0">
              <a:solidFill>
                <a:prstClr val="black"/>
              </a:solidFill>
              <a:ea typeface="ＭＳ Ｐゴシック" charset="-128"/>
              <a:cs typeface="Arial" charset="0"/>
            </a:endParaRPr>
          </a:p>
          <a:p>
            <a:pPr marL="800100" lvl="1"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p:txBody>
      </p:sp>
      <p:sp>
        <p:nvSpPr>
          <p:cNvPr id="4" name="Oval 3"/>
          <p:cNvSpPr/>
          <p:nvPr/>
        </p:nvSpPr>
        <p:spPr>
          <a:xfrm rot="20834860">
            <a:off x="146050" y="1274763"/>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9461" name="TextBox 10"/>
          <p:cNvSpPr txBox="1">
            <a:spLocks noChangeArrowheads="1"/>
          </p:cNvSpPr>
          <p:nvPr/>
        </p:nvSpPr>
        <p:spPr bwMode="auto">
          <a:xfrm rot="-909859">
            <a:off x="312738" y="1338263"/>
            <a:ext cx="1033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what</a:t>
            </a:r>
          </a:p>
        </p:txBody>
      </p:sp>
      <p:pic>
        <p:nvPicPr>
          <p:cNvPr id="6" name="Picture 5"/>
          <p:cNvPicPr>
            <a:picLocks noChangeAspect="1"/>
          </p:cNvPicPr>
          <p:nvPr/>
        </p:nvPicPr>
        <p:blipFill>
          <a:blip r:embed="rId2"/>
          <a:stretch>
            <a:fillRect/>
          </a:stretch>
        </p:blipFill>
        <p:spPr>
          <a:xfrm>
            <a:off x="5697538" y="2492375"/>
            <a:ext cx="3267075" cy="2174875"/>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a:srcRect l="22442" t="30070" r="39119" b="36017"/>
          <a:stretch>
            <a:fillRect/>
          </a:stretch>
        </p:blipFill>
        <p:spPr bwMode="auto">
          <a:xfrm rot="20633288">
            <a:off x="4273550" y="3794125"/>
            <a:ext cx="3416300" cy="1882775"/>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a:srcRect l="36534" t="41132" r="41536" b="23780"/>
          <a:stretch>
            <a:fillRect/>
          </a:stretch>
        </p:blipFill>
        <p:spPr bwMode="auto">
          <a:xfrm>
            <a:off x="6948488" y="4868863"/>
            <a:ext cx="1439862" cy="1439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79881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a path forward…7 recommendations</a:t>
            </a:r>
            <a:endParaRPr lang="en-US" sz="2000" smtClean="0">
              <a:solidFill>
                <a:prstClr val="white"/>
              </a:solidFill>
              <a:latin typeface="Berlin Sans FB Demi" pitchFamily="34" charset="0"/>
              <a:ea typeface="ＭＳ Ｐゴシック" pitchFamily="34" charset="-128"/>
            </a:endParaRPr>
          </a:p>
        </p:txBody>
      </p:sp>
      <p:sp>
        <p:nvSpPr>
          <p:cNvPr id="20483" name="Content Placeholder 2"/>
          <p:cNvSpPr txBox="1">
            <a:spLocks/>
          </p:cNvSpPr>
          <p:nvPr/>
        </p:nvSpPr>
        <p:spPr bwMode="auto">
          <a:xfrm>
            <a:off x="1042988" y="1916113"/>
            <a:ext cx="7440612" cy="4010025"/>
          </a:xfrm>
          <a:prstGeom prst="rect">
            <a:avLst/>
          </a:prstGeom>
          <a:noFill/>
          <a:ln w="9525">
            <a:noFill/>
            <a:miter lim="800000"/>
            <a:headEnd/>
            <a:tailEnd/>
          </a:ln>
        </p:spPr>
        <p:txBody>
          <a:bodyPr/>
          <a:lstStyle/>
          <a:p>
            <a:pPr marL="514350" indent="-514350" fontAlgn="base">
              <a:spcBef>
                <a:spcPts val="1000"/>
              </a:spcBef>
              <a:spcAft>
                <a:spcPct val="0"/>
              </a:spcAft>
              <a:buSzPct val="110000"/>
              <a:buFontTx/>
              <a:buAutoNum type="arabicPeriod" startAt="4"/>
              <a:defRPr/>
            </a:pPr>
            <a:r>
              <a:rPr lang="en-US" altLang="ja-JP" sz="2400" dirty="0">
                <a:solidFill>
                  <a:prstClr val="black"/>
                </a:solidFill>
                <a:latin typeface="Arial" charset="0"/>
                <a:cs typeface="Arial" charset="0"/>
              </a:rPr>
              <a:t>Resources</a:t>
            </a:r>
          </a:p>
          <a:p>
            <a:pPr marL="971550" lvl="1" indent="-514350" fontAlgn="base">
              <a:spcBef>
                <a:spcPts val="1000"/>
              </a:spcBef>
              <a:spcAft>
                <a:spcPct val="0"/>
              </a:spcAft>
              <a:buSzPct val="110000"/>
              <a:buFont typeface="Arial" pitchFamily="34" charset="0"/>
              <a:buChar char="•"/>
              <a:defRPr/>
            </a:pPr>
            <a:r>
              <a:rPr lang="en-US" altLang="ja-JP" sz="2400" dirty="0">
                <a:solidFill>
                  <a:prstClr val="black"/>
                </a:solidFill>
                <a:latin typeface="Arial" charset="0"/>
                <a:cs typeface="Arial" charset="0"/>
              </a:rPr>
              <a:t>Increase, leverage, and diversify for engineering teaching, learning, and innovation</a:t>
            </a:r>
          </a:p>
          <a:p>
            <a:pPr marL="514350" indent="-514350" fontAlgn="base">
              <a:spcBef>
                <a:spcPts val="1000"/>
              </a:spcBef>
              <a:spcAft>
                <a:spcPct val="0"/>
              </a:spcAft>
              <a:buSzPct val="110000"/>
              <a:buFont typeface="+mj-lt"/>
              <a:buAutoNum type="arabicPeriod" startAt="5"/>
              <a:defRPr/>
            </a:pPr>
            <a:r>
              <a:rPr lang="en-US" altLang="ja-JP" sz="2400" dirty="0">
                <a:solidFill>
                  <a:prstClr val="black"/>
                </a:solidFill>
                <a:latin typeface="Arial" charset="0"/>
                <a:cs typeface="Arial" charset="0"/>
              </a:rPr>
              <a:t>Raise awareness </a:t>
            </a:r>
          </a:p>
          <a:p>
            <a:pPr marL="971550" lvl="1" indent="-514350" fontAlgn="base">
              <a:spcBef>
                <a:spcPts val="1000"/>
              </a:spcBef>
              <a:spcAft>
                <a:spcPct val="0"/>
              </a:spcAft>
              <a:buSzPct val="110000"/>
              <a:buFont typeface="Arial" pitchFamily="34" charset="0"/>
              <a:buChar char="•"/>
              <a:defRPr/>
            </a:pPr>
            <a:r>
              <a:rPr lang="en-US" altLang="ja-JP" sz="2400" dirty="0">
                <a:solidFill>
                  <a:prstClr val="black"/>
                </a:solidFill>
                <a:latin typeface="Arial" charset="0"/>
                <a:cs typeface="Arial" charset="0"/>
              </a:rPr>
              <a:t>Proven practices </a:t>
            </a:r>
          </a:p>
          <a:p>
            <a:pPr marL="971550" lvl="1" indent="-514350" fontAlgn="base">
              <a:spcBef>
                <a:spcPts val="1000"/>
              </a:spcBef>
              <a:spcAft>
                <a:spcPct val="0"/>
              </a:spcAft>
              <a:buSzPct val="110000"/>
              <a:buFont typeface="Arial" pitchFamily="34" charset="0"/>
              <a:buChar char="•"/>
              <a:defRPr/>
            </a:pPr>
            <a:r>
              <a:rPr lang="en-US" altLang="ja-JP" sz="2400" dirty="0">
                <a:solidFill>
                  <a:prstClr val="black"/>
                </a:solidFill>
                <a:latin typeface="Arial" charset="0"/>
                <a:cs typeface="Arial" charset="0"/>
              </a:rPr>
              <a:t>Scholarship in engineering education</a:t>
            </a:r>
          </a:p>
          <a:p>
            <a:pPr marL="342900"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a:p>
            <a:pPr marL="800100" lvl="1"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p:txBody>
      </p:sp>
      <p:sp>
        <p:nvSpPr>
          <p:cNvPr id="4" name="Oval 3"/>
          <p:cNvSpPr/>
          <p:nvPr/>
        </p:nvSpPr>
        <p:spPr>
          <a:xfrm rot="20834860">
            <a:off x="146050" y="1274763"/>
            <a:ext cx="1347788" cy="717550"/>
          </a:xfrm>
          <a:prstGeom prst="ellipse">
            <a:avLst/>
          </a:prstGeom>
          <a:solidFill>
            <a:srgbClr val="C4CDB3"/>
          </a:solidFill>
          <a:ln>
            <a:noFill/>
          </a:ln>
          <a:effectLst>
            <a:outerShdw blurRad="63500" dist="190500" dir="27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0485" name="TextBox 10"/>
          <p:cNvSpPr txBox="1">
            <a:spLocks noChangeArrowheads="1"/>
          </p:cNvSpPr>
          <p:nvPr/>
        </p:nvSpPr>
        <p:spPr bwMode="auto">
          <a:xfrm rot="-909859">
            <a:off x="312738" y="1338263"/>
            <a:ext cx="1033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sz="2800" smtClean="0">
                <a:solidFill>
                  <a:prstClr val="black"/>
                </a:solidFill>
                <a:latin typeface="Berlin Sans FB Demi" pitchFamily="34" charset="0"/>
              </a:rPr>
              <a:t>how</a:t>
            </a:r>
          </a:p>
        </p:txBody>
      </p:sp>
    </p:spTree>
    <p:extLst>
      <p:ext uri="{BB962C8B-B14F-4D97-AF65-F5344CB8AC3E}">
        <p14:creationId xmlns:p14="http://schemas.microsoft.com/office/powerpoint/2010/main" val="8174715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a path forward…7 recommendations</a:t>
            </a:r>
            <a:endParaRPr lang="en-US" sz="2000" smtClean="0">
              <a:solidFill>
                <a:prstClr val="white"/>
              </a:solidFill>
              <a:latin typeface="Berlin Sans FB Demi" pitchFamily="34" charset="0"/>
              <a:ea typeface="ＭＳ Ｐゴシック" pitchFamily="34" charset="-128"/>
            </a:endParaRPr>
          </a:p>
        </p:txBody>
      </p:sp>
      <p:sp>
        <p:nvSpPr>
          <p:cNvPr id="20483" name="Content Placeholder 2"/>
          <p:cNvSpPr txBox="1">
            <a:spLocks/>
          </p:cNvSpPr>
          <p:nvPr/>
        </p:nvSpPr>
        <p:spPr bwMode="auto">
          <a:xfrm>
            <a:off x="1379538" y="1773238"/>
            <a:ext cx="7440612" cy="4608512"/>
          </a:xfrm>
          <a:prstGeom prst="rect">
            <a:avLst/>
          </a:prstGeom>
          <a:noFill/>
          <a:ln w="9525">
            <a:noFill/>
            <a:miter lim="800000"/>
            <a:headEnd/>
            <a:tailEnd/>
          </a:ln>
        </p:spPr>
        <p:txBody>
          <a:bodyPr/>
          <a:lstStyle/>
          <a:p>
            <a:pPr fontAlgn="base">
              <a:spcBef>
                <a:spcPts val="1000"/>
              </a:spcBef>
              <a:spcAft>
                <a:spcPct val="0"/>
              </a:spcAft>
              <a:buSzPct val="75000"/>
              <a:defRPr/>
            </a:pPr>
            <a:r>
              <a:rPr lang="en-US" altLang="ja-JP" sz="2400" i="1" dirty="0">
                <a:solidFill>
                  <a:prstClr val="black"/>
                </a:solidFill>
                <a:latin typeface="Arial" charset="0"/>
                <a:cs typeface="Arial" charset="0"/>
              </a:rPr>
              <a:t>Measure</a:t>
            </a:r>
            <a:r>
              <a:rPr lang="en-US" altLang="ja-JP" sz="2400" dirty="0">
                <a:solidFill>
                  <a:prstClr val="black"/>
                </a:solidFill>
                <a:latin typeface="Arial" charset="0"/>
                <a:cs typeface="Arial" charset="0"/>
              </a:rPr>
              <a:t> progress in implementing </a:t>
            </a:r>
            <a:r>
              <a:rPr lang="en-US" altLang="ja-JP" sz="2400" u="sng" dirty="0">
                <a:solidFill>
                  <a:prstClr val="black"/>
                </a:solidFill>
                <a:latin typeface="Arial" charset="0"/>
                <a:cs typeface="Arial" charset="0"/>
              </a:rPr>
              <a:t>policies, practices</a:t>
            </a:r>
            <a:r>
              <a:rPr lang="en-US" altLang="ja-JP" sz="2400" dirty="0">
                <a:solidFill>
                  <a:prstClr val="black"/>
                </a:solidFill>
                <a:latin typeface="Arial" charset="0"/>
                <a:cs typeface="Arial" charset="0"/>
              </a:rPr>
              <a:t>, and </a:t>
            </a:r>
            <a:r>
              <a:rPr lang="en-US" altLang="ja-JP" sz="2400" u="sng" dirty="0">
                <a:solidFill>
                  <a:prstClr val="black"/>
                </a:solidFill>
                <a:latin typeface="Arial" charset="0"/>
                <a:cs typeface="Arial" charset="0"/>
              </a:rPr>
              <a:t>infrastructure </a:t>
            </a:r>
            <a:r>
              <a:rPr lang="en-US" altLang="ja-JP" sz="2400" dirty="0">
                <a:solidFill>
                  <a:prstClr val="black"/>
                </a:solidFill>
                <a:latin typeface="Arial" charset="0"/>
                <a:cs typeface="Arial" charset="0"/>
              </a:rPr>
              <a:t>in support of scholarly and systematic innovation in engineering education:</a:t>
            </a:r>
          </a:p>
          <a:p>
            <a:pPr marL="514350" indent="-514350" fontAlgn="base">
              <a:spcBef>
                <a:spcPts val="1000"/>
              </a:spcBef>
              <a:spcAft>
                <a:spcPct val="0"/>
              </a:spcAft>
              <a:buSzPct val="110000"/>
              <a:buFont typeface="+mj-lt"/>
              <a:buAutoNum type="arabicPeriod" startAt="6"/>
              <a:defRPr/>
            </a:pPr>
            <a:r>
              <a:rPr lang="en-US" altLang="ja-JP" sz="2400" dirty="0">
                <a:solidFill>
                  <a:prstClr val="black"/>
                </a:solidFill>
                <a:latin typeface="Arial" charset="0"/>
                <a:cs typeface="Arial" charset="0"/>
              </a:rPr>
              <a:t>Push our individual institutions</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charset="0"/>
                <a:cs typeface="Arial" charset="0"/>
              </a:rPr>
              <a:t>Vision, shared values, clear goals, careful planning, and commitment to follow through</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charset="0"/>
                <a:cs typeface="Arial" charset="0"/>
              </a:rPr>
              <a:t>It is up to us to make it happen</a:t>
            </a:r>
            <a:endParaRPr lang="en-US" altLang="ja-JP" sz="2400" dirty="0">
              <a:solidFill>
                <a:prstClr val="black"/>
              </a:solidFill>
              <a:latin typeface="Arial" charset="0"/>
              <a:cs typeface="Arial" charset="0"/>
            </a:endParaRPr>
          </a:p>
          <a:p>
            <a:pPr marL="514350" indent="-514350" fontAlgn="base">
              <a:spcBef>
                <a:spcPts val="1000"/>
              </a:spcBef>
              <a:spcAft>
                <a:spcPct val="0"/>
              </a:spcAft>
              <a:buSzPct val="110000"/>
              <a:buFont typeface="+mj-lt"/>
              <a:buAutoNum type="arabicPeriod" startAt="6"/>
              <a:defRPr/>
            </a:pPr>
            <a:r>
              <a:rPr lang="en-US" sz="2400" dirty="0">
                <a:solidFill>
                  <a:prstClr val="black"/>
                </a:solidFill>
                <a:latin typeface="Arial" charset="0"/>
                <a:cs typeface="Arial" charset="0"/>
              </a:rPr>
              <a:t>National capacity for innovation</a:t>
            </a:r>
          </a:p>
          <a:p>
            <a:pPr marL="971550" lvl="1" indent="-514350" fontAlgn="base">
              <a:spcBef>
                <a:spcPts val="1000"/>
              </a:spcBef>
              <a:spcAft>
                <a:spcPct val="0"/>
              </a:spcAft>
              <a:buSzPct val="110000"/>
              <a:buFont typeface="Arial" pitchFamily="34" charset="0"/>
              <a:buChar char="•"/>
              <a:defRPr/>
            </a:pPr>
            <a:r>
              <a:rPr lang="en-US" sz="2400" dirty="0">
                <a:solidFill>
                  <a:prstClr val="black"/>
                </a:solidFill>
                <a:latin typeface="Arial" charset="0"/>
                <a:cs typeface="Arial" charset="0"/>
              </a:rPr>
              <a:t>“A seat at the table” as a peer with engineering research</a:t>
            </a:r>
            <a:endParaRPr lang="en-US" altLang="ja-JP" sz="2400" dirty="0">
              <a:solidFill>
                <a:prstClr val="black"/>
              </a:solidFill>
              <a:latin typeface="Arial" charset="0"/>
              <a:cs typeface="Arial" charset="0"/>
            </a:endParaRPr>
          </a:p>
          <a:p>
            <a:pPr marL="342900"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a:p>
            <a:pPr marL="800100" lvl="1" indent="-342900" eaLnBrk="0" fontAlgn="base" hangingPunct="0">
              <a:spcBef>
                <a:spcPct val="20000"/>
              </a:spcBef>
              <a:spcAft>
                <a:spcPct val="0"/>
              </a:spcAft>
              <a:buFont typeface="Arial" charset="0"/>
              <a:buChar char="•"/>
              <a:defRPr/>
            </a:pPr>
            <a:endParaRPr lang="en-US" sz="2000" b="1" dirty="0">
              <a:solidFill>
                <a:prstClr val="black"/>
              </a:solidFill>
              <a:ea typeface="ＭＳ Ｐゴシック" charset="-128"/>
              <a:cs typeface="Arial" charset="0"/>
            </a:endParaRPr>
          </a:p>
        </p:txBody>
      </p:sp>
      <p:sp>
        <p:nvSpPr>
          <p:cNvPr id="6" name="Explosion 1 5"/>
          <p:cNvSpPr/>
          <p:nvPr/>
        </p:nvSpPr>
        <p:spPr>
          <a:xfrm rot="20642293">
            <a:off x="-366713" y="-379413"/>
            <a:ext cx="3594101" cy="2817813"/>
          </a:xfrm>
          <a:prstGeom prst="irregularSeal1">
            <a:avLst/>
          </a:prstGeom>
          <a:solidFill>
            <a:srgbClr val="C4CDB3"/>
          </a:solidFill>
          <a:ln>
            <a:solidFill>
              <a:srgbClr val="C4CD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prstClr val="black"/>
                </a:solidFill>
                <a:latin typeface="Berlin Sans FB Demi" pitchFamily="34" charset="0"/>
              </a:rPr>
              <a:t>Create a </a:t>
            </a:r>
            <a:r>
              <a:rPr lang="en-US" sz="2400" b="1" u="sng" dirty="0">
                <a:solidFill>
                  <a:prstClr val="black"/>
                </a:solidFill>
                <a:latin typeface="Berlin Sans FB Demi" pitchFamily="34" charset="0"/>
              </a:rPr>
              <a:t>Better</a:t>
            </a:r>
          </a:p>
          <a:p>
            <a:pPr algn="ctr" fontAlgn="base">
              <a:spcBef>
                <a:spcPct val="0"/>
              </a:spcBef>
              <a:spcAft>
                <a:spcPct val="0"/>
              </a:spcAft>
              <a:defRPr/>
            </a:pPr>
            <a:r>
              <a:rPr lang="en-US" sz="2400" b="1" dirty="0">
                <a:solidFill>
                  <a:prstClr val="black"/>
                </a:solidFill>
                <a:latin typeface="Berlin Sans FB Demi" pitchFamily="34" charset="0"/>
              </a:rPr>
              <a:t>Culture!</a:t>
            </a:r>
          </a:p>
        </p:txBody>
      </p:sp>
    </p:spTree>
    <p:extLst>
      <p:ext uri="{BB962C8B-B14F-4D97-AF65-F5344CB8AC3E}">
        <p14:creationId xmlns:p14="http://schemas.microsoft.com/office/powerpoint/2010/main" val="31961579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2143125" y="571500"/>
            <a:ext cx="6316663" cy="5929313"/>
          </a:xfrm>
        </p:spPr>
        <p:txBody>
          <a:bodyPr/>
          <a:lstStyle/>
          <a:p>
            <a:pPr eaLnBrk="1" hangingPunct="1"/>
            <a:r>
              <a:rPr lang="en-US" sz="6000" b="1" smtClean="0">
                <a:latin typeface="Berlin Sans FB Demi" pitchFamily="34" charset="0"/>
                <a:ea typeface="ＭＳ Ｐゴシック" pitchFamily="34" charset="-128"/>
                <a:cs typeface="Tahoma" pitchFamily="34" charset="0"/>
              </a:rPr>
              <a:t>Thank you!</a:t>
            </a:r>
            <a:br>
              <a:rPr lang="en-US" sz="6000" b="1" smtClean="0">
                <a:latin typeface="Berlin Sans FB Demi" pitchFamily="34" charset="0"/>
                <a:ea typeface="ＭＳ Ｐゴシック" pitchFamily="34" charset="-128"/>
                <a:cs typeface="Tahoma" pitchFamily="34" charset="0"/>
              </a:rPr>
            </a:br>
            <a:r>
              <a:rPr lang="en-US" sz="2000" smtClean="0">
                <a:latin typeface="Berlin Sans FB" pitchFamily="34" charset="0"/>
                <a:ea typeface="ＭＳ Ｐゴシック" pitchFamily="34" charset="-128"/>
                <a:cs typeface="Tahoma" pitchFamily="34" charset="0"/>
              </a:rPr>
              <a:t/>
            </a:r>
            <a:br>
              <a:rPr lang="en-US" sz="2000" smtClean="0">
                <a:latin typeface="Berlin Sans FB" pitchFamily="34" charset="0"/>
                <a:ea typeface="ＭＳ Ｐゴシック" pitchFamily="34" charset="-128"/>
                <a:cs typeface="Tahoma" pitchFamily="34" charset="0"/>
              </a:rPr>
            </a:br>
            <a:r>
              <a:rPr lang="en-US" sz="2000" smtClean="0">
                <a:latin typeface="Berlin Sans FB" pitchFamily="34" charset="0"/>
                <a:ea typeface="ＭＳ Ｐゴシック" pitchFamily="34" charset="-128"/>
                <a:cs typeface="Tahoma" pitchFamily="34" charset="0"/>
              </a:rPr>
              <a:t/>
            </a:r>
            <a:br>
              <a:rPr lang="en-US" sz="2000" smtClean="0">
                <a:latin typeface="Berlin Sans FB" pitchFamily="34" charset="0"/>
                <a:ea typeface="ＭＳ Ｐゴシック" pitchFamily="34" charset="-128"/>
                <a:cs typeface="Tahoma" pitchFamily="34" charset="0"/>
              </a:rPr>
            </a:br>
            <a:r>
              <a:rPr lang="en-US" sz="2000" smtClean="0">
                <a:latin typeface="Berlin Sans FB" pitchFamily="34" charset="0"/>
                <a:ea typeface="ＭＳ Ｐゴシック" pitchFamily="34" charset="-128"/>
                <a:cs typeface="Tahoma" pitchFamily="34" charset="0"/>
                <a:hlinkClick r:id="rId3"/>
              </a:rPr>
              <a:t>www.asee.org</a:t>
            </a:r>
            <a:r>
              <a:rPr lang="en-US" sz="2000" smtClean="0">
                <a:latin typeface="Berlin Sans FB" pitchFamily="34" charset="0"/>
                <a:ea typeface="ＭＳ Ｐゴシック" pitchFamily="34" charset="-128"/>
                <a:cs typeface="Tahoma" pitchFamily="34" charset="0"/>
              </a:rPr>
              <a:t> &gt; Member Resources&gt; Reports </a:t>
            </a:r>
            <a:br>
              <a:rPr lang="en-US" sz="2000" smtClean="0">
                <a:latin typeface="Berlin Sans FB" pitchFamily="34" charset="0"/>
                <a:ea typeface="ＭＳ Ｐゴシック" pitchFamily="34" charset="-128"/>
                <a:cs typeface="Tahoma" pitchFamily="34" charset="0"/>
              </a:rPr>
            </a:br>
            <a:endParaRPr lang="en-US" sz="2400" smtClean="0">
              <a:latin typeface="Berlin Sans FB" pitchFamily="34" charset="0"/>
              <a:ea typeface="ＭＳ Ｐゴシック" pitchFamily="34" charset="-128"/>
            </a:endParaRPr>
          </a:p>
        </p:txBody>
      </p:sp>
      <p:pic>
        <p:nvPicPr>
          <p:cNvPr id="22531" name="Picture 24" descr="R:\My Documents\Meetings, Conferences, Papers\Logos &amp; Pix\ASEE\Larg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962400"/>
            <a:ext cx="1295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6" name="Rectangle 25"/>
          <p:cNvSpPr/>
          <p:nvPr/>
        </p:nvSpPr>
        <p:spPr>
          <a:xfrm>
            <a:off x="0" y="0"/>
            <a:ext cx="1524000" cy="3810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5334000"/>
            <a:ext cx="1524000" cy="15240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534" name="Rectangle 11"/>
          <p:cNvSpPr>
            <a:spLocks noChangeArrowheads="1"/>
          </p:cNvSpPr>
          <p:nvPr/>
        </p:nvSpPr>
        <p:spPr bwMode="auto">
          <a:xfrm>
            <a:off x="0" y="0"/>
            <a:ext cx="914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smtClean="0">
              <a:solidFill>
                <a:prstClr val="black"/>
              </a:solidFill>
              <a:latin typeface="Arial" charset="0"/>
              <a:cs typeface="Arial" charset="0"/>
            </a:endParaRPr>
          </a:p>
        </p:txBody>
      </p:sp>
    </p:spTree>
    <p:extLst>
      <p:ext uri="{BB962C8B-B14F-4D97-AF65-F5344CB8AC3E}">
        <p14:creationId xmlns:p14="http://schemas.microsoft.com/office/powerpoint/2010/main" val="18863399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a:t>
            </a:r>
            <a:endParaRPr lang="en-US" dirty="0"/>
          </a:p>
        </p:txBody>
      </p:sp>
      <p:sp>
        <p:nvSpPr>
          <p:cNvPr id="3" name="Content Placeholder 2"/>
          <p:cNvSpPr>
            <a:spLocks noGrp="1"/>
          </p:cNvSpPr>
          <p:nvPr>
            <p:ph idx="1"/>
          </p:nvPr>
        </p:nvSpPr>
        <p:spPr/>
        <p:txBody>
          <a:bodyPr/>
          <a:lstStyle/>
          <a:p>
            <a:r>
              <a:rPr lang="en-US" dirty="0" smtClean="0"/>
              <a:t>Which of the 7 recommendations do you feel is most salient to your innovation. Why?</a:t>
            </a:r>
          </a:p>
          <a:p>
            <a:r>
              <a:rPr lang="en-US" dirty="0" smtClean="0"/>
              <a:t>What role do you see engineering education research play in your innovation?</a:t>
            </a:r>
            <a:endParaRPr lang="en-US" dirty="0"/>
          </a:p>
        </p:txBody>
      </p:sp>
    </p:spTree>
    <p:extLst>
      <p:ext uri="{BB962C8B-B14F-4D97-AF65-F5344CB8AC3E}">
        <p14:creationId xmlns:p14="http://schemas.microsoft.com/office/powerpoint/2010/main" val="10343875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381000" y="2057400"/>
            <a:ext cx="8229600" cy="3886200"/>
          </a:xfrm>
          <a:prstGeom prst="rect">
            <a:avLst/>
          </a:prstGeom>
          <a:noFill/>
          <a:ln w="9525">
            <a:noFill/>
            <a:miter lim="800000"/>
            <a:headEnd/>
            <a:tailEnd/>
          </a:ln>
        </p:spPr>
        <p:txBody>
          <a:bodyPr/>
          <a:lstStyle/>
          <a:p>
            <a:pPr fontAlgn="auto">
              <a:lnSpc>
                <a:spcPct val="90000"/>
              </a:lnSpc>
              <a:spcBef>
                <a:spcPct val="25000"/>
              </a:spcBef>
              <a:spcAft>
                <a:spcPts val="0"/>
              </a:spcAft>
              <a:tabLst>
                <a:tab pos="228600" algn="l"/>
              </a:tabLst>
            </a:pPr>
            <a:endParaRPr lang="en-US">
              <a:solidFill>
                <a:prstClr val="white"/>
              </a:solidFill>
              <a:latin typeface="Calibri"/>
              <a:ea typeface="ＭＳ Ｐゴシック" charset="-128"/>
              <a:cs typeface="Arial" pitchFamily="34" charset="0"/>
            </a:endParaRPr>
          </a:p>
        </p:txBody>
      </p:sp>
      <p:sp>
        <p:nvSpPr>
          <p:cNvPr id="20483" name="Rectangle 23"/>
          <p:cNvSpPr>
            <a:spLocks noGrp="1" noChangeAspect="1" noChangeArrowheads="1"/>
          </p:cNvSpPr>
          <p:nvPr>
            <p:ph type="body" idx="4294967295"/>
          </p:nvPr>
        </p:nvSpPr>
        <p:spPr>
          <a:xfrm>
            <a:off x="0" y="6926"/>
            <a:ext cx="9116804" cy="6774873"/>
          </a:xfrm>
        </p:spPr>
        <p:txBody>
          <a:bodyPr>
            <a:noAutofit/>
          </a:bodyPr>
          <a:lstStyle/>
          <a:p>
            <a:pPr marL="0" indent="0" eaLnBrk="1" hangingPunct="1">
              <a:spcBef>
                <a:spcPts val="1000"/>
              </a:spcBef>
              <a:buSzPct val="75000"/>
              <a:buNone/>
            </a:pPr>
            <a:r>
              <a:rPr lang="en-US" altLang="ja-JP" sz="2000" b="1" dirty="0" smtClean="0">
                <a:solidFill>
                  <a:srgbClr val="376092"/>
                </a:solidFill>
                <a:ea typeface="ＭＳ Ｐゴシック" charset="-128"/>
              </a:rPr>
              <a:t>Who</a:t>
            </a:r>
          </a:p>
          <a:p>
            <a:pPr marL="514350" indent="-514350" eaLnBrk="1" hangingPunct="1">
              <a:spcBef>
                <a:spcPts val="1000"/>
              </a:spcBef>
              <a:buSzPct val="110000"/>
              <a:buFont typeface="+mj-lt"/>
              <a:buAutoNum type="arabicPeriod"/>
            </a:pPr>
            <a:r>
              <a:rPr lang="en-US" altLang="ja-JP" sz="2000" dirty="0" smtClean="0">
                <a:ea typeface="ＭＳ Ｐゴシック" charset="-128"/>
              </a:rPr>
              <a:t>Grow professional development in teaching and learning.</a:t>
            </a:r>
          </a:p>
          <a:p>
            <a:pPr marL="514350" indent="-514350" eaLnBrk="1" hangingPunct="1">
              <a:spcBef>
                <a:spcPts val="1000"/>
              </a:spcBef>
              <a:buSzPct val="110000"/>
              <a:buFont typeface="+mj-lt"/>
              <a:buAutoNum type="arabicPeriod"/>
            </a:pPr>
            <a:r>
              <a:rPr lang="en-US" altLang="ja-JP" sz="2000" dirty="0" smtClean="0">
                <a:ea typeface="ＭＳ Ｐゴシック" charset="-128"/>
              </a:rPr>
              <a:t>Expand collaborations.</a:t>
            </a:r>
          </a:p>
          <a:p>
            <a:pPr marL="0" indent="0" eaLnBrk="1" hangingPunct="1">
              <a:spcBef>
                <a:spcPts val="1000"/>
              </a:spcBef>
              <a:buSzPct val="75000"/>
              <a:buNone/>
            </a:pPr>
            <a:r>
              <a:rPr lang="en-US" altLang="ja-JP" sz="2000" b="1" dirty="0" smtClean="0">
                <a:solidFill>
                  <a:srgbClr val="376092"/>
                </a:solidFill>
                <a:ea typeface="ＭＳ Ｐゴシック" charset="-128"/>
              </a:rPr>
              <a:t>What</a:t>
            </a:r>
          </a:p>
          <a:p>
            <a:pPr marL="514350" indent="-514350" eaLnBrk="1" hangingPunct="1">
              <a:spcBef>
                <a:spcPts val="1000"/>
              </a:spcBef>
              <a:buSzPct val="110000"/>
              <a:buNone/>
            </a:pPr>
            <a:r>
              <a:rPr lang="en-US" altLang="ja-JP" sz="2000" dirty="0" smtClean="0">
                <a:ea typeface="ＭＳ Ｐゴシック" charset="-128"/>
              </a:rPr>
              <a:t>3.	Expand efforts to make engineering more engaging, relevant, and welcoming.</a:t>
            </a:r>
          </a:p>
          <a:p>
            <a:pPr marL="0" indent="0" eaLnBrk="1" hangingPunct="1">
              <a:spcBef>
                <a:spcPts val="1000"/>
              </a:spcBef>
              <a:buSzPct val="75000"/>
              <a:buNone/>
            </a:pPr>
            <a:r>
              <a:rPr lang="en-US" altLang="ja-JP" sz="2000" b="1" dirty="0" smtClean="0">
                <a:solidFill>
                  <a:schemeClr val="accent1">
                    <a:lumMod val="75000"/>
                  </a:schemeClr>
                </a:solidFill>
                <a:ea typeface="ＭＳ Ｐゴシック" charset="-128"/>
              </a:rPr>
              <a:t>How</a:t>
            </a:r>
          </a:p>
          <a:p>
            <a:pPr marL="514350" indent="-514350">
              <a:spcBef>
                <a:spcPts val="1000"/>
              </a:spcBef>
              <a:buSzPct val="110000"/>
              <a:buNone/>
            </a:pPr>
            <a:r>
              <a:rPr lang="en-US" altLang="ja-JP" sz="2000" dirty="0" smtClean="0">
                <a:ea typeface="ＭＳ Ｐゴシック" charset="-128"/>
              </a:rPr>
              <a:t>4.	Increase, leverage, and diversify resources for engineering teaching, learning, and innovation.</a:t>
            </a:r>
          </a:p>
          <a:p>
            <a:pPr marL="514350" indent="-514350" eaLnBrk="1" hangingPunct="1">
              <a:spcBef>
                <a:spcPts val="1000"/>
              </a:spcBef>
              <a:buSzPct val="110000"/>
              <a:buFont typeface="+mj-lt"/>
              <a:buAutoNum type="arabicPeriod" startAt="5"/>
            </a:pPr>
            <a:r>
              <a:rPr lang="en-US" altLang="ja-JP" sz="2000" dirty="0" smtClean="0">
                <a:ea typeface="ＭＳ Ｐゴシック" charset="-128"/>
              </a:rPr>
              <a:t>Raise awareness of proven practices and of scholarship in engineering education</a:t>
            </a:r>
            <a:r>
              <a:rPr lang="en-US" altLang="ja-JP" sz="2000" dirty="0" smtClean="0">
                <a:ea typeface="ＭＳ Ｐゴシック" charset="-128"/>
              </a:rPr>
              <a:t>.</a:t>
            </a:r>
          </a:p>
          <a:p>
            <a:pPr marL="0" indent="0">
              <a:spcBef>
                <a:spcPts val="1000"/>
              </a:spcBef>
              <a:buSzPct val="75000"/>
              <a:buNone/>
            </a:pPr>
            <a:r>
              <a:rPr lang="en-US" altLang="ja-JP" sz="2000" b="1" dirty="0">
                <a:solidFill>
                  <a:srgbClr val="376092"/>
                </a:solidFill>
                <a:ea typeface="ＭＳ Ｐゴシック" charset="-128"/>
              </a:rPr>
              <a:t>Creating a Better Cultu</a:t>
            </a:r>
            <a:r>
              <a:rPr lang="en-US" altLang="ja-JP" sz="2000" dirty="0">
                <a:ea typeface="ＭＳ Ｐゴシック" charset="-128"/>
              </a:rPr>
              <a:t>re</a:t>
            </a:r>
          </a:p>
          <a:p>
            <a:pPr marL="0" indent="0">
              <a:spcBef>
                <a:spcPts val="1000"/>
              </a:spcBef>
              <a:buSzPct val="75000"/>
              <a:buNone/>
            </a:pPr>
            <a:r>
              <a:rPr lang="en-US" altLang="ja-JP" sz="2000" dirty="0">
                <a:solidFill>
                  <a:schemeClr val="accent1">
                    <a:lumMod val="75000"/>
                  </a:schemeClr>
                </a:solidFill>
                <a:ea typeface="ＭＳ Ｐゴシック" charset="-128"/>
              </a:rPr>
              <a:t>To measure progress in implementing policies, practices, and infrastructure in support of scholarly and systematic innovation in engineering education:</a:t>
            </a:r>
          </a:p>
          <a:p>
            <a:pPr marL="514350" indent="-514350">
              <a:spcBef>
                <a:spcPts val="1000"/>
              </a:spcBef>
              <a:buSzPct val="110000"/>
              <a:buFont typeface="+mj-lt"/>
              <a:buAutoNum type="arabicPeriod" startAt="6"/>
            </a:pPr>
            <a:r>
              <a:rPr lang="en-US" altLang="ja-JP" sz="2000" dirty="0">
                <a:ea typeface="ＭＳ Ｐゴシック" charset="-128"/>
              </a:rPr>
              <a:t>Conduct periodic self-assessments in our individual institutions. </a:t>
            </a:r>
          </a:p>
          <a:p>
            <a:pPr marL="514350" indent="-514350" eaLnBrk="1" hangingPunct="1">
              <a:spcBef>
                <a:spcPts val="1000"/>
              </a:spcBef>
              <a:buSzPct val="110000"/>
              <a:buFont typeface="+mj-lt"/>
              <a:buAutoNum type="arabicPeriod" startAt="6"/>
            </a:pPr>
            <a:r>
              <a:rPr lang="en-US" altLang="ja-JP" sz="2000" dirty="0">
                <a:ea typeface="ＭＳ Ｐゴシック" charset="-128"/>
              </a:rPr>
              <a:t>Conduct periodic community-wide self-assessments</a:t>
            </a:r>
            <a:r>
              <a:rPr lang="en-US" altLang="ja-JP" sz="2000" dirty="0" smtClean="0">
                <a:ea typeface="ＭＳ Ｐゴシック" charset="-128"/>
              </a:rPr>
              <a:t>.</a:t>
            </a:r>
            <a:endParaRPr lang="en-US" sz="2000" dirty="0" smtClean="0">
              <a:ea typeface="ＭＳ Ｐゴシック" charset="-128"/>
            </a:endParaRPr>
          </a:p>
        </p:txBody>
      </p:sp>
    </p:spTree>
    <p:extLst>
      <p:ext uri="{BB962C8B-B14F-4D97-AF65-F5344CB8AC3E}">
        <p14:creationId xmlns:p14="http://schemas.microsoft.com/office/powerpoint/2010/main" val="35310211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0476" t="19531" r="21429" b="8594"/>
          <a:stretch>
            <a:fillRect/>
          </a:stretch>
        </p:blipFill>
        <p:spPr bwMode="auto">
          <a:xfrm>
            <a:off x="0" y="-37475"/>
            <a:ext cx="9144000" cy="68954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p:cNvGrpSpPr/>
          <p:nvPr/>
        </p:nvGrpSpPr>
        <p:grpSpPr>
          <a:xfrm>
            <a:off x="166687" y="228600"/>
            <a:ext cx="3948113" cy="6324600"/>
            <a:chOff x="166687" y="228600"/>
            <a:chExt cx="3948113" cy="6324600"/>
          </a:xfrm>
        </p:grpSpPr>
        <p:grpSp>
          <p:nvGrpSpPr>
            <p:cNvPr id="3" name="Group 7"/>
            <p:cNvGrpSpPr/>
            <p:nvPr/>
          </p:nvGrpSpPr>
          <p:grpSpPr>
            <a:xfrm>
              <a:off x="166687" y="1128782"/>
              <a:ext cx="3948113" cy="5424418"/>
              <a:chOff x="0" y="1128782"/>
              <a:chExt cx="3948113" cy="5424418"/>
            </a:xfrm>
          </p:grpSpPr>
          <p:pic>
            <p:nvPicPr>
              <p:cNvPr id="6147" name="Picture 13" descr="Picture1"/>
              <p:cNvPicPr>
                <a:picLocks noChangeAspect="1" noChangeArrowheads="1"/>
              </p:cNvPicPr>
              <p:nvPr/>
            </p:nvPicPr>
            <p:blipFill>
              <a:blip r:embed="rId3" cstate="print"/>
              <a:srcRect/>
              <a:stretch>
                <a:fillRect/>
              </a:stretch>
            </p:blipFill>
            <p:spPr bwMode="auto">
              <a:xfrm>
                <a:off x="1376363" y="1951045"/>
                <a:ext cx="2571750" cy="1801813"/>
              </a:xfrm>
              <a:prstGeom prst="rect">
                <a:avLst/>
              </a:prstGeom>
              <a:noFill/>
              <a:ln w="9525">
                <a:solidFill>
                  <a:schemeClr val="bg2"/>
                </a:solidFill>
                <a:miter lim="800000"/>
                <a:headEnd/>
                <a:tailEnd/>
              </a:ln>
            </p:spPr>
          </p:pic>
          <p:pic>
            <p:nvPicPr>
              <p:cNvPr id="6148" name="Picture 12" descr="Review of EE - Cover"/>
              <p:cNvPicPr>
                <a:picLocks noChangeAspect="1" noChangeArrowheads="1"/>
              </p:cNvPicPr>
              <p:nvPr/>
            </p:nvPicPr>
            <p:blipFill>
              <a:blip r:embed="rId4" cstate="print"/>
              <a:srcRect/>
              <a:stretch>
                <a:fillRect/>
              </a:stretch>
            </p:blipFill>
            <p:spPr bwMode="auto">
              <a:xfrm>
                <a:off x="0" y="1128782"/>
                <a:ext cx="1646238" cy="2362200"/>
              </a:xfrm>
              <a:prstGeom prst="rect">
                <a:avLst/>
              </a:prstGeom>
              <a:noFill/>
              <a:ln w="9525">
                <a:noFill/>
                <a:miter lim="800000"/>
                <a:headEnd/>
                <a:tailEnd/>
              </a:ln>
            </p:spPr>
          </p:pic>
          <p:pic>
            <p:nvPicPr>
              <p:cNvPr id="6151" name="Picture 5" descr="0309096499"/>
              <p:cNvPicPr>
                <a:picLocks noChangeAspect="1" noChangeArrowheads="1"/>
              </p:cNvPicPr>
              <p:nvPr/>
            </p:nvPicPr>
            <p:blipFill>
              <a:blip r:embed="rId5" cstate="print"/>
              <a:srcRect/>
              <a:stretch>
                <a:fillRect/>
              </a:stretch>
            </p:blipFill>
            <p:spPr bwMode="auto">
              <a:xfrm>
                <a:off x="381000" y="2286000"/>
                <a:ext cx="1638300" cy="2438400"/>
              </a:xfrm>
              <a:prstGeom prst="rect">
                <a:avLst/>
              </a:prstGeom>
              <a:noFill/>
              <a:ln w="9525">
                <a:noFill/>
                <a:miter lim="800000"/>
                <a:headEnd/>
                <a:tailEnd/>
              </a:ln>
            </p:spPr>
          </p:pic>
          <p:pic>
            <p:nvPicPr>
              <p:cNvPr id="6152" name="Picture 9" descr="40936"/>
              <p:cNvPicPr>
                <a:picLocks noChangeAspect="1" noChangeArrowheads="1"/>
              </p:cNvPicPr>
              <p:nvPr/>
            </p:nvPicPr>
            <p:blipFill>
              <a:blip r:embed="rId6" cstate="print"/>
              <a:srcRect/>
              <a:stretch>
                <a:fillRect/>
              </a:stretch>
            </p:blipFill>
            <p:spPr bwMode="auto">
              <a:xfrm>
                <a:off x="990600" y="3048000"/>
                <a:ext cx="1671638" cy="2528888"/>
              </a:xfrm>
              <a:prstGeom prst="rect">
                <a:avLst/>
              </a:prstGeom>
              <a:noFill/>
              <a:ln w="9525">
                <a:noFill/>
                <a:miter lim="800000"/>
                <a:headEnd/>
                <a:tailEnd/>
              </a:ln>
            </p:spPr>
          </p:pic>
          <p:pic>
            <p:nvPicPr>
              <p:cNvPr id="6156" name="Picture 10"/>
              <p:cNvPicPr>
                <a:picLocks noChangeAspect="1" noChangeArrowheads="1"/>
              </p:cNvPicPr>
              <p:nvPr/>
            </p:nvPicPr>
            <p:blipFill>
              <a:blip r:embed="rId7" cstate="print"/>
              <a:srcRect/>
              <a:stretch>
                <a:fillRect/>
              </a:stretch>
            </p:blipFill>
            <p:spPr bwMode="auto">
              <a:xfrm>
                <a:off x="1676400" y="4191000"/>
                <a:ext cx="1681163" cy="2362200"/>
              </a:xfrm>
              <a:prstGeom prst="rect">
                <a:avLst/>
              </a:prstGeom>
              <a:noFill/>
              <a:ln w="9525">
                <a:noFill/>
                <a:miter lim="800000"/>
                <a:headEnd/>
                <a:tailEnd/>
              </a:ln>
            </p:spPr>
          </p:pic>
        </p:grpSp>
        <p:sp>
          <p:nvSpPr>
            <p:cNvPr id="9" name="TextBox 8"/>
            <p:cNvSpPr txBox="1"/>
            <p:nvPr/>
          </p:nvSpPr>
          <p:spPr>
            <a:xfrm>
              <a:off x="304800" y="228600"/>
              <a:ext cx="1428596" cy="646331"/>
            </a:xfrm>
            <a:prstGeom prst="rect">
              <a:avLst/>
            </a:prstGeom>
            <a:noFill/>
          </p:spPr>
          <p:txBody>
            <a:bodyPr wrap="none" rtlCol="0">
              <a:spAutoFit/>
            </a:bodyPr>
            <a:lstStyle/>
            <a:p>
              <a:pPr algn="ctr"/>
              <a:r>
                <a:rPr lang="en-US" dirty="0" smtClean="0"/>
                <a:t>Global Calls</a:t>
              </a:r>
            </a:p>
            <a:p>
              <a:pPr algn="ctr"/>
              <a:r>
                <a:rPr lang="en-US" dirty="0" smtClean="0"/>
                <a:t>for Reform</a:t>
              </a:r>
              <a:endParaRPr lang="en-US" dirty="0"/>
            </a:p>
          </p:txBody>
        </p:sp>
      </p:grpSp>
      <p:grpSp>
        <p:nvGrpSpPr>
          <p:cNvPr id="4" name="Group 14"/>
          <p:cNvGrpSpPr/>
          <p:nvPr/>
        </p:nvGrpSpPr>
        <p:grpSpPr>
          <a:xfrm>
            <a:off x="3774055" y="473638"/>
            <a:ext cx="2702944" cy="4172611"/>
            <a:chOff x="3774055" y="473638"/>
            <a:chExt cx="2702944" cy="4172611"/>
          </a:xfrm>
        </p:grpSpPr>
        <p:grpSp>
          <p:nvGrpSpPr>
            <p:cNvPr id="5" name="Group 5"/>
            <p:cNvGrpSpPr/>
            <p:nvPr/>
          </p:nvGrpSpPr>
          <p:grpSpPr>
            <a:xfrm>
              <a:off x="3938535" y="868723"/>
              <a:ext cx="2538464" cy="3777526"/>
              <a:chOff x="2895600" y="1093421"/>
              <a:chExt cx="2538464" cy="3777526"/>
            </a:xfrm>
          </p:grpSpPr>
          <p:pic>
            <p:nvPicPr>
              <p:cNvPr id="22" name="Picture 21" descr="changing-the-conversation.jpg"/>
              <p:cNvPicPr>
                <a:picLocks noChangeAspect="1"/>
              </p:cNvPicPr>
              <p:nvPr/>
            </p:nvPicPr>
            <p:blipFill>
              <a:blip r:embed="rId8" cstate="print"/>
              <a:stretch>
                <a:fillRect/>
              </a:stretch>
            </p:blipFill>
            <p:spPr>
              <a:xfrm>
                <a:off x="2895600" y="1093421"/>
                <a:ext cx="1623774" cy="2435661"/>
              </a:xfrm>
              <a:prstGeom prst="rect">
                <a:avLst/>
              </a:prstGeom>
              <a:ln w="9525">
                <a:solidFill>
                  <a:schemeClr val="tx1"/>
                </a:solidFill>
              </a:ln>
              <a:effectLst>
                <a:outerShdw blurRad="292100" dist="139700" dir="2700000" algn="tl" rotWithShape="0">
                  <a:srgbClr val="333333">
                    <a:alpha val="65000"/>
                  </a:srgbClr>
                </a:outerShdw>
              </a:effectLst>
            </p:spPr>
          </p:pic>
          <p:pic>
            <p:nvPicPr>
              <p:cNvPr id="23" name="Picture 22" descr="Engineering in K-12 education.jpg"/>
              <p:cNvPicPr>
                <a:picLocks noChangeAspect="1"/>
              </p:cNvPicPr>
              <p:nvPr/>
            </p:nvPicPr>
            <p:blipFill>
              <a:blip r:embed="rId9" cstate="print"/>
              <a:stretch>
                <a:fillRect/>
              </a:stretch>
            </p:blipFill>
            <p:spPr>
              <a:xfrm>
                <a:off x="3962399" y="2588849"/>
                <a:ext cx="1471665" cy="2282098"/>
              </a:xfrm>
              <a:prstGeom prst="rect">
                <a:avLst/>
              </a:prstGeom>
              <a:ln>
                <a:noFill/>
              </a:ln>
              <a:effectLst>
                <a:outerShdw blurRad="292100" dist="139700" dir="2700000" algn="tl" rotWithShape="0">
                  <a:srgbClr val="333333">
                    <a:alpha val="65000"/>
                  </a:srgbClr>
                </a:outerShdw>
              </a:effectLst>
            </p:spPr>
          </p:pic>
        </p:grpSp>
        <p:sp>
          <p:nvSpPr>
            <p:cNvPr id="11" name="TextBox 10"/>
            <p:cNvSpPr txBox="1"/>
            <p:nvPr/>
          </p:nvSpPr>
          <p:spPr>
            <a:xfrm>
              <a:off x="3774055" y="473638"/>
              <a:ext cx="2081572" cy="369332"/>
            </a:xfrm>
            <a:prstGeom prst="rect">
              <a:avLst/>
            </a:prstGeom>
            <a:noFill/>
          </p:spPr>
          <p:txBody>
            <a:bodyPr wrap="square" rtlCol="0">
              <a:spAutoFit/>
            </a:bodyPr>
            <a:lstStyle/>
            <a:p>
              <a:r>
                <a:rPr lang="en-US" dirty="0" smtClean="0"/>
                <a:t>K-12 Engineering</a:t>
              </a:r>
              <a:endParaRPr lang="en-US" dirty="0"/>
            </a:p>
          </p:txBody>
        </p:sp>
      </p:grpSp>
      <p:grpSp>
        <p:nvGrpSpPr>
          <p:cNvPr id="6" name="Group 15"/>
          <p:cNvGrpSpPr/>
          <p:nvPr/>
        </p:nvGrpSpPr>
        <p:grpSpPr>
          <a:xfrm>
            <a:off x="6504023" y="196639"/>
            <a:ext cx="2478353" cy="6326796"/>
            <a:chOff x="6504023" y="196639"/>
            <a:chExt cx="2478353" cy="6326796"/>
          </a:xfrm>
        </p:grpSpPr>
        <p:grpSp>
          <p:nvGrpSpPr>
            <p:cNvPr id="7" name="Group 6"/>
            <p:cNvGrpSpPr/>
            <p:nvPr/>
          </p:nvGrpSpPr>
          <p:grpSpPr>
            <a:xfrm>
              <a:off x="6601493" y="842970"/>
              <a:ext cx="2380883" cy="5680465"/>
              <a:chOff x="4935328" y="320553"/>
              <a:chExt cx="2380883" cy="5680465"/>
            </a:xfrm>
          </p:grpSpPr>
          <p:pic>
            <p:nvPicPr>
              <p:cNvPr id="21" name="Picture 2" descr="http://ecx.images-amazon.com/images/I/41pWc2NIR2L._SL500_AA300_.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788" r="16958"/>
              <a:stretch/>
            </p:blipFill>
            <p:spPr bwMode="auto">
              <a:xfrm>
                <a:off x="5814099" y="3733800"/>
                <a:ext cx="1502112" cy="2267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6977" t="15761" r="31963" b="6250"/>
              <a:stretch/>
            </p:blipFill>
            <p:spPr bwMode="auto">
              <a:xfrm>
                <a:off x="5181600" y="1953179"/>
                <a:ext cx="1639153" cy="2314021"/>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5328" y="320553"/>
                <a:ext cx="1629827" cy="2304749"/>
              </a:xfrm>
              <a:prstGeom prst="rect">
                <a:avLst/>
              </a:prstGeom>
              <a:ln>
                <a:noFill/>
              </a:ln>
              <a:effectLst>
                <a:outerShdw blurRad="292100" dist="139700" dir="2700000" algn="tl" rotWithShape="0">
                  <a:srgbClr val="333333">
                    <a:alpha val="65000"/>
                  </a:srgbClr>
                </a:outerShdw>
              </a:effectLst>
            </p:spPr>
          </p:pic>
        </p:grpSp>
        <p:sp>
          <p:nvSpPr>
            <p:cNvPr id="14" name="Rectangle 13"/>
            <p:cNvSpPr/>
            <p:nvPr/>
          </p:nvSpPr>
          <p:spPr>
            <a:xfrm>
              <a:off x="6504023" y="196639"/>
              <a:ext cx="1952482" cy="646331"/>
            </a:xfrm>
            <a:prstGeom prst="rect">
              <a:avLst/>
            </a:prstGeom>
          </p:spPr>
          <p:txBody>
            <a:bodyPr wrap="square">
              <a:spAutoFit/>
            </a:bodyPr>
            <a:lstStyle/>
            <a:p>
              <a:pPr algn="ctr"/>
              <a:r>
                <a:rPr lang="en-US" dirty="0" smtClean="0"/>
                <a:t>Research-based Transformation</a:t>
              </a:r>
              <a:endParaRPr lang="en-US" dirty="0"/>
            </a:p>
          </p:txBody>
        </p:sp>
      </p:grpSp>
      <p:pic>
        <p:nvPicPr>
          <p:cNvPr id="2050"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34287" t="17659" r="33068" b="10416"/>
          <a:stretch/>
        </p:blipFill>
        <p:spPr bwMode="auto">
          <a:xfrm>
            <a:off x="3552645" y="4368550"/>
            <a:ext cx="2009664" cy="2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023" t="12897" r="31953" b="7954"/>
          <a:stretch/>
        </p:blipFill>
        <p:spPr bwMode="auto">
          <a:xfrm>
            <a:off x="5530841" y="4368550"/>
            <a:ext cx="1892804" cy="247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0359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7143" t="10938" r="24762" b="5469"/>
          <a:stretch>
            <a:fillRect/>
          </a:stretch>
        </p:blipFill>
        <p:spPr bwMode="auto">
          <a:xfrm>
            <a:off x="-1" y="0"/>
            <a:ext cx="9165365"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8384" cy="6876288"/>
          </a:xfrm>
          <a:prstGeom prst="rect">
            <a:avLst/>
          </a:prstGeom>
        </p:spPr>
      </p:pic>
      <p:sp>
        <p:nvSpPr>
          <p:cNvPr id="2050" name="Title 1"/>
          <p:cNvSpPr>
            <a:spLocks noGrp="1"/>
          </p:cNvSpPr>
          <p:nvPr>
            <p:ph type="ctrTitle"/>
          </p:nvPr>
        </p:nvSpPr>
        <p:spPr>
          <a:xfrm>
            <a:off x="261938" y="1206500"/>
            <a:ext cx="7772400" cy="1470025"/>
          </a:xfrm>
        </p:spPr>
        <p:txBody>
          <a:bodyPr/>
          <a:lstStyle/>
          <a:p>
            <a:r>
              <a:rPr lang="en-US" dirty="0" smtClean="0">
                <a:latin typeface="Calibri" charset="0"/>
              </a:rPr>
              <a:t>Discipline-Based Education Research (DBER)</a:t>
            </a:r>
            <a:endParaRPr lang="en-US" dirty="0">
              <a:latin typeface="Calibri" charset="0"/>
            </a:endParaRPr>
          </a:p>
        </p:txBody>
      </p:sp>
      <p:sp>
        <p:nvSpPr>
          <p:cNvPr id="3" name="Subtitle 2"/>
          <p:cNvSpPr>
            <a:spLocks noGrp="1"/>
          </p:cNvSpPr>
          <p:nvPr>
            <p:ph type="subTitle" idx="1"/>
          </p:nvPr>
        </p:nvSpPr>
        <p:spPr>
          <a:xfrm>
            <a:off x="947738" y="2962275"/>
            <a:ext cx="6400800" cy="1752600"/>
          </a:xfrm>
        </p:spPr>
        <p:txBody>
          <a:bodyPr rtlCol="0">
            <a:normAutofit/>
          </a:bodyPr>
          <a:lstStyle/>
          <a:p>
            <a:pPr fontAlgn="auto">
              <a:spcAft>
                <a:spcPts val="0"/>
              </a:spcAft>
              <a:defRPr/>
            </a:pPr>
            <a:r>
              <a:rPr lang="en-US" dirty="0" smtClean="0">
                <a:ea typeface="+mn-ea"/>
                <a:cs typeface="+mn-cs"/>
              </a:rPr>
              <a:t>Understanding and Improving Learning in Undergraduate Science and Engineering</a:t>
            </a:r>
          </a:p>
          <a:p>
            <a:pPr fontAlgn="auto">
              <a:spcAft>
                <a:spcPts val="0"/>
              </a:spcAft>
              <a:buFont typeface="Arial"/>
              <a:buNone/>
              <a:defRPr/>
            </a:pPr>
            <a:endParaRPr lang="en-US" dirty="0">
              <a:ea typeface="+mn-ea"/>
              <a:cs typeface="+mn-cs"/>
            </a:endParaRPr>
          </a:p>
        </p:txBody>
      </p:sp>
      <p:pic>
        <p:nvPicPr>
          <p:cNvPr id="45058" name="Picture 2" descr="Book Cover"/>
          <p:cNvPicPr>
            <a:picLocks noChangeAspect="1" noChangeArrowheads="1"/>
          </p:cNvPicPr>
          <p:nvPr/>
        </p:nvPicPr>
        <p:blipFill>
          <a:blip r:embed="rId4" cstate="print"/>
          <a:srcRect/>
          <a:stretch>
            <a:fillRect/>
          </a:stretch>
        </p:blipFill>
        <p:spPr bwMode="auto">
          <a:xfrm>
            <a:off x="0" y="4211575"/>
            <a:ext cx="1752600" cy="2646426"/>
          </a:xfrm>
          <a:prstGeom prst="rect">
            <a:avLst/>
          </a:prstGeom>
          <a:noFill/>
        </p:spPr>
      </p:pic>
      <p:sp>
        <p:nvSpPr>
          <p:cNvPr id="6" name="Rectangle 5"/>
          <p:cNvSpPr/>
          <p:nvPr/>
        </p:nvSpPr>
        <p:spPr>
          <a:xfrm>
            <a:off x="2459038" y="5462369"/>
            <a:ext cx="5160962" cy="369332"/>
          </a:xfrm>
          <a:prstGeom prst="rect">
            <a:avLst/>
          </a:prstGeom>
        </p:spPr>
        <p:txBody>
          <a:bodyPr wrap="square">
            <a:spAutoFit/>
          </a:bodyPr>
          <a:lstStyle/>
          <a:p>
            <a:pPr defTabSz="457200" fontAlgn="base">
              <a:spcBef>
                <a:spcPct val="0"/>
              </a:spcBef>
              <a:spcAft>
                <a:spcPct val="0"/>
              </a:spcAft>
            </a:pPr>
            <a:r>
              <a:rPr lang="en-US" dirty="0" smtClean="0">
                <a:solidFill>
                  <a:prstClr val="black"/>
                </a:solidFill>
                <a:ea typeface="ＭＳ Ｐゴシック" charset="0"/>
              </a:rPr>
              <a:t>http://www.nap.edu/catalog.php?record_id=13362</a:t>
            </a:r>
            <a:endParaRPr lang="en-US" dirty="0">
              <a:solidFill>
                <a:prstClr val="black"/>
              </a:solidFill>
              <a:ea typeface="ＭＳ Ｐゴシック" charset="0"/>
            </a:endParaRPr>
          </a:p>
        </p:txBody>
      </p:sp>
    </p:spTree>
    <p:extLst>
      <p:ext uri="{BB962C8B-B14F-4D97-AF65-F5344CB8AC3E}">
        <p14:creationId xmlns:p14="http://schemas.microsoft.com/office/powerpoint/2010/main" val="22196795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Undergraduate Science and Engineering Education: Goals</a:t>
            </a:r>
            <a:endParaRPr lang="en-US" b="1" dirty="0"/>
          </a:p>
        </p:txBody>
      </p:sp>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5" name="Picture 4" descr="New Picture.png"/>
          <p:cNvPicPr>
            <a:picLocks noChangeAspect="1"/>
          </p:cNvPicPr>
          <p:nvPr/>
        </p:nvPicPr>
        <p:blipFill>
          <a:blip r:embed="rId4" cstate="print"/>
          <a:stretch>
            <a:fillRect/>
          </a:stretch>
        </p:blipFill>
        <p:spPr>
          <a:xfrm>
            <a:off x="457200" y="6318913"/>
            <a:ext cx="2561905" cy="314286"/>
          </a:xfrm>
          <a:prstGeom prst="rect">
            <a:avLst/>
          </a:prstGeom>
        </p:spPr>
      </p:pic>
      <p:sp>
        <p:nvSpPr>
          <p:cNvPr id="9" name="Content Placeholder 8"/>
          <p:cNvSpPr>
            <a:spLocks noGrp="1"/>
          </p:cNvSpPr>
          <p:nvPr>
            <p:ph idx="1"/>
          </p:nvPr>
        </p:nvSpPr>
        <p:spPr>
          <a:xfrm>
            <a:off x="457200" y="1600200"/>
            <a:ext cx="8229600" cy="4712059"/>
          </a:xfrm>
          <a:prstGeom prst="rect">
            <a:avLst/>
          </a:prstGeom>
        </p:spPr>
        <p:txBody>
          <a:bodyPr>
            <a:spAutoFit/>
          </a:bodyPr>
          <a:lstStyle/>
          <a:p>
            <a:endParaRPr lang="en-US" dirty="0" smtClean="0"/>
          </a:p>
          <a:p>
            <a:pPr>
              <a:spcAft>
                <a:spcPts val="1800"/>
              </a:spcAft>
            </a:pPr>
            <a:r>
              <a:rPr lang="en-US" sz="2800" dirty="0" smtClean="0"/>
              <a:t>Provide all students with foundational knowledge and skills </a:t>
            </a:r>
          </a:p>
          <a:p>
            <a:pPr>
              <a:spcAft>
                <a:spcPts val="1800"/>
              </a:spcAft>
            </a:pPr>
            <a:r>
              <a:rPr lang="en-US" sz="2800" dirty="0" smtClean="0"/>
              <a:t>Motivate some students to complete degrees in science or engineering</a:t>
            </a:r>
          </a:p>
          <a:p>
            <a:pPr>
              <a:spcAft>
                <a:spcPts val="1800"/>
              </a:spcAft>
            </a:pPr>
            <a:r>
              <a:rPr lang="en-US" sz="2800" dirty="0" smtClean="0"/>
              <a:t>Support students who wish to pursue careers in science or engineering </a:t>
            </a:r>
          </a:p>
          <a:p>
            <a:endParaRPr lang="en-US" dirty="0"/>
          </a:p>
        </p:txBody>
      </p:sp>
    </p:spTree>
    <p:extLst>
      <p:ext uri="{BB962C8B-B14F-4D97-AF65-F5344CB8AC3E}">
        <p14:creationId xmlns:p14="http://schemas.microsoft.com/office/powerpoint/2010/main" val="5690703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Undergraduate Science and Engineering Education: Challenges and Opportunities</a:t>
            </a:r>
            <a:endParaRPr lang="en-US" sz="3600" b="1" dirty="0"/>
          </a:p>
        </p:txBody>
      </p:sp>
      <p:sp>
        <p:nvSpPr>
          <p:cNvPr id="9" name="Content Placeholder 8"/>
          <p:cNvSpPr>
            <a:spLocks noGrp="1"/>
          </p:cNvSpPr>
          <p:nvPr>
            <p:ph idx="1"/>
          </p:nvPr>
        </p:nvSpPr>
        <p:spPr/>
        <p:txBody>
          <a:bodyPr/>
          <a:lstStyle/>
          <a:p>
            <a:pPr>
              <a:spcAft>
                <a:spcPts val="1800"/>
              </a:spcAft>
            </a:pPr>
            <a:endParaRPr lang="en-US" dirty="0" smtClean="0"/>
          </a:p>
          <a:p>
            <a:pPr>
              <a:spcAft>
                <a:spcPts val="1800"/>
              </a:spcAft>
            </a:pPr>
            <a:r>
              <a:rPr lang="en-US" dirty="0" smtClean="0"/>
              <a:t>Retaining students in courses and majors</a:t>
            </a:r>
          </a:p>
          <a:p>
            <a:pPr>
              <a:spcAft>
                <a:spcPts val="1800"/>
              </a:spcAft>
            </a:pPr>
            <a:r>
              <a:rPr lang="en-US" dirty="0" smtClean="0"/>
              <a:t>Increasing diversity</a:t>
            </a:r>
          </a:p>
          <a:p>
            <a:pPr>
              <a:spcAft>
                <a:spcPts val="1800"/>
              </a:spcAft>
            </a:pPr>
            <a:r>
              <a:rPr lang="en-US" dirty="0" smtClean="0"/>
              <a:t>Improving the quality of instruction</a:t>
            </a:r>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61095509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What is Discipline-Based </a:t>
            </a:r>
            <a:br>
              <a:rPr lang="en-US" sz="3600" b="1" dirty="0" smtClean="0"/>
            </a:br>
            <a:r>
              <a:rPr lang="en-US" sz="3600" b="1" dirty="0" smtClean="0"/>
              <a:t>Education Research? </a:t>
            </a:r>
            <a:endParaRPr lang="en-US" sz="3600" b="1" dirty="0"/>
          </a:p>
        </p:txBody>
      </p:sp>
      <p:sp>
        <p:nvSpPr>
          <p:cNvPr id="9" name="Content Placeholder 8"/>
          <p:cNvSpPr>
            <a:spLocks noGrp="1"/>
          </p:cNvSpPr>
          <p:nvPr>
            <p:ph idx="1"/>
          </p:nvPr>
        </p:nvSpPr>
        <p:spPr/>
        <p:txBody>
          <a:bodyPr/>
          <a:lstStyle/>
          <a:p>
            <a:endParaRPr lang="en-US" dirty="0" smtClean="0"/>
          </a:p>
          <a:p>
            <a:pPr>
              <a:spcAft>
                <a:spcPts val="1800"/>
              </a:spcAft>
            </a:pPr>
            <a:r>
              <a:rPr lang="en-US" sz="2800" dirty="0" smtClean="0"/>
              <a:t>Emerging from various parent disciplines</a:t>
            </a:r>
          </a:p>
          <a:p>
            <a:pPr>
              <a:spcAft>
                <a:spcPts val="1800"/>
              </a:spcAft>
            </a:pPr>
            <a:r>
              <a:rPr lang="en-US" sz="2800" dirty="0" smtClean="0"/>
              <a:t>Investigates teaching and learning in a given discipline</a:t>
            </a:r>
          </a:p>
          <a:p>
            <a:pPr>
              <a:spcAft>
                <a:spcPts val="1800"/>
              </a:spcAft>
            </a:pPr>
            <a:r>
              <a:rPr lang="en-US" sz="2800" dirty="0" smtClean="0"/>
              <a:t>Informed by and complementary to general research on human learning and cognition</a:t>
            </a:r>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40881102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Study Charge </a:t>
            </a:r>
            <a:endParaRPr lang="en-US" sz="3600" b="1" dirty="0"/>
          </a:p>
        </p:txBody>
      </p:sp>
      <p:sp>
        <p:nvSpPr>
          <p:cNvPr id="9" name="Content Placeholder 8"/>
          <p:cNvSpPr>
            <a:spLocks noGrp="1"/>
          </p:cNvSpPr>
          <p:nvPr>
            <p:ph idx="1"/>
          </p:nvPr>
        </p:nvSpPr>
        <p:spPr>
          <a:xfrm>
            <a:off x="457200" y="1417638"/>
            <a:ext cx="8229600" cy="4525963"/>
          </a:xfrm>
        </p:spPr>
        <p:txBody>
          <a:bodyPr/>
          <a:lstStyle/>
          <a:p>
            <a:pPr>
              <a:spcAft>
                <a:spcPts val="1200"/>
              </a:spcAft>
            </a:pPr>
            <a:r>
              <a:rPr lang="en-US" sz="2800" dirty="0" smtClean="0"/>
              <a:t>Synthesize empirical research on undergraduate teaching and learning in physics, chemistry, engineering, biology, the geosciences, and astronomy. </a:t>
            </a:r>
          </a:p>
          <a:p>
            <a:pPr>
              <a:spcAft>
                <a:spcPts val="1200"/>
              </a:spcAft>
            </a:pPr>
            <a:r>
              <a:rPr lang="en-US" sz="2800" dirty="0" smtClean="0"/>
              <a:t>Examine the extent to which this research currently influences undergraduate science instruction.</a:t>
            </a:r>
          </a:p>
          <a:p>
            <a:pPr>
              <a:spcAft>
                <a:spcPts val="1200"/>
              </a:spcAft>
            </a:pPr>
            <a:r>
              <a:rPr lang="en-US" sz="2800" dirty="0" smtClean="0"/>
              <a:t>Describe the intellectual and material resources that are required to further develop DBER.</a:t>
            </a:r>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29845818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b="1" dirty="0" smtClean="0"/>
              <a:t>Committee on the Status, Contributions, and Future Directions of Discipline-Based Education Research </a:t>
            </a:r>
            <a:endParaRPr lang="en-US" sz="2800" b="1" dirty="0"/>
          </a:p>
        </p:txBody>
      </p:sp>
      <p:sp>
        <p:nvSpPr>
          <p:cNvPr id="9" name="Content Placeholder 8"/>
          <p:cNvSpPr>
            <a:spLocks noGrp="1"/>
          </p:cNvSpPr>
          <p:nvPr>
            <p:ph sz="half" idx="1"/>
          </p:nvPr>
        </p:nvSpPr>
        <p:spPr>
          <a:xfrm>
            <a:off x="279779" y="1417638"/>
            <a:ext cx="4038600" cy="4525963"/>
          </a:xfrm>
        </p:spPr>
        <p:txBody>
          <a:bodyPr/>
          <a:lstStyle/>
          <a:p>
            <a:r>
              <a:rPr lang="en-US" sz="2000" b="1" dirty="0" smtClean="0"/>
              <a:t>SUSAN SINGER </a:t>
            </a:r>
            <a:r>
              <a:rPr lang="en-US" sz="2000" dirty="0" smtClean="0"/>
              <a:t>(Chair), </a:t>
            </a:r>
            <a:r>
              <a:rPr lang="en-US" sz="1800" dirty="0" smtClean="0"/>
              <a:t>Carleton College</a:t>
            </a:r>
          </a:p>
          <a:p>
            <a:r>
              <a:rPr lang="en-US" sz="2000" b="1" dirty="0" smtClean="0"/>
              <a:t>ROBERT BEICHNER</a:t>
            </a:r>
            <a:r>
              <a:rPr lang="en-US" sz="2000" dirty="0" smtClean="0"/>
              <a:t>, </a:t>
            </a:r>
            <a:r>
              <a:rPr lang="en-US" sz="1800" dirty="0" smtClean="0"/>
              <a:t>North Carolina State University</a:t>
            </a:r>
          </a:p>
          <a:p>
            <a:r>
              <a:rPr lang="en-US" sz="2000" b="1" dirty="0" smtClean="0"/>
              <a:t>STACEY LOWERY BRETZ, </a:t>
            </a:r>
            <a:r>
              <a:rPr lang="en-US" sz="1800" dirty="0" smtClean="0"/>
              <a:t>Miami University</a:t>
            </a:r>
          </a:p>
          <a:p>
            <a:r>
              <a:rPr lang="en-US" sz="2000" b="1" dirty="0" smtClean="0"/>
              <a:t>MELANIE COOPER</a:t>
            </a:r>
            <a:r>
              <a:rPr lang="en-US" sz="2000" dirty="0" smtClean="0"/>
              <a:t>, </a:t>
            </a:r>
            <a:r>
              <a:rPr lang="en-US" sz="1800" dirty="0" smtClean="0"/>
              <a:t>Clemson University</a:t>
            </a:r>
          </a:p>
          <a:p>
            <a:r>
              <a:rPr lang="en-US" sz="2000" b="1" dirty="0" smtClean="0"/>
              <a:t>SEAN DECATUR</a:t>
            </a:r>
            <a:r>
              <a:rPr lang="en-US" sz="2000" dirty="0" smtClean="0"/>
              <a:t>, </a:t>
            </a:r>
            <a:r>
              <a:rPr lang="en-US" sz="1800" dirty="0" smtClean="0"/>
              <a:t>Oberlin College</a:t>
            </a:r>
          </a:p>
          <a:p>
            <a:r>
              <a:rPr lang="en-US" sz="2000" b="1" dirty="0" smtClean="0"/>
              <a:t>JAMES FAIRWEATHER</a:t>
            </a:r>
            <a:r>
              <a:rPr lang="en-US" sz="2000" dirty="0" smtClean="0"/>
              <a:t>, </a:t>
            </a:r>
            <a:r>
              <a:rPr lang="en-US" sz="1800" dirty="0" smtClean="0"/>
              <a:t>Michigan State University</a:t>
            </a:r>
          </a:p>
          <a:p>
            <a:r>
              <a:rPr lang="en-US" sz="2000" b="1" dirty="0" smtClean="0"/>
              <a:t>KENNETH HELLER</a:t>
            </a:r>
            <a:r>
              <a:rPr lang="en-US" sz="2000" dirty="0" smtClean="0"/>
              <a:t>, </a:t>
            </a:r>
            <a:r>
              <a:rPr lang="en-US" sz="1800" dirty="0" smtClean="0"/>
              <a:t>University of Minnesota</a:t>
            </a:r>
          </a:p>
          <a:p>
            <a:r>
              <a:rPr lang="en-US" sz="2000" b="1" dirty="0" smtClean="0"/>
              <a:t>KIM KASTENS</a:t>
            </a:r>
            <a:r>
              <a:rPr lang="en-US" sz="2000" dirty="0" smtClean="0"/>
              <a:t>, </a:t>
            </a:r>
            <a:r>
              <a:rPr lang="en-US" sz="1800" dirty="0" smtClean="0"/>
              <a:t>Columbia University</a:t>
            </a:r>
          </a:p>
        </p:txBody>
      </p:sp>
      <p:sp>
        <p:nvSpPr>
          <p:cNvPr id="7" name="Content Placeholder 6"/>
          <p:cNvSpPr>
            <a:spLocks noGrp="1"/>
          </p:cNvSpPr>
          <p:nvPr>
            <p:ph sz="half" idx="2"/>
          </p:nvPr>
        </p:nvSpPr>
        <p:spPr>
          <a:xfrm>
            <a:off x="4648200" y="1417638"/>
            <a:ext cx="4038600" cy="4525963"/>
          </a:xfrm>
        </p:spPr>
        <p:txBody>
          <a:bodyPr/>
          <a:lstStyle/>
          <a:p>
            <a:r>
              <a:rPr lang="en-US" sz="2000" b="1" dirty="0" smtClean="0"/>
              <a:t>MICHAEL MARTINEZ</a:t>
            </a:r>
            <a:r>
              <a:rPr lang="en-US" sz="2000" dirty="0" smtClean="0"/>
              <a:t>, </a:t>
            </a:r>
            <a:r>
              <a:rPr lang="en-US" sz="1800" dirty="0" smtClean="0"/>
              <a:t>University of California, Irvine</a:t>
            </a:r>
          </a:p>
          <a:p>
            <a:r>
              <a:rPr lang="en-US" sz="2000" b="1" dirty="0" smtClean="0"/>
              <a:t>DAVID MOGK</a:t>
            </a:r>
            <a:r>
              <a:rPr lang="en-US" sz="2000" dirty="0" smtClean="0"/>
              <a:t>, </a:t>
            </a:r>
            <a:r>
              <a:rPr lang="en-US" sz="1800" dirty="0" smtClean="0"/>
              <a:t>Montana State University</a:t>
            </a:r>
          </a:p>
          <a:p>
            <a:r>
              <a:rPr lang="en-US" sz="2000" b="1" dirty="0" smtClean="0"/>
              <a:t>LAURA R. NOVICK</a:t>
            </a:r>
            <a:r>
              <a:rPr lang="en-US" sz="2000" dirty="0" smtClean="0"/>
              <a:t>, </a:t>
            </a:r>
            <a:r>
              <a:rPr lang="en-US" sz="1800" dirty="0" smtClean="0"/>
              <a:t>Vanderbilt University</a:t>
            </a:r>
          </a:p>
          <a:p>
            <a:r>
              <a:rPr lang="en-US" sz="2000" b="1" dirty="0" smtClean="0"/>
              <a:t>MARCY OSGOOD</a:t>
            </a:r>
            <a:r>
              <a:rPr lang="en-US" sz="2000" dirty="0" smtClean="0"/>
              <a:t>, </a:t>
            </a:r>
            <a:r>
              <a:rPr lang="en-US" sz="1800" dirty="0" smtClean="0"/>
              <a:t>University of New Mexico</a:t>
            </a:r>
          </a:p>
          <a:p>
            <a:r>
              <a:rPr lang="en-US" sz="2000" b="1" dirty="0" smtClean="0"/>
              <a:t>TIMOTHY F. SLATER</a:t>
            </a:r>
            <a:r>
              <a:rPr lang="en-US" sz="2000" dirty="0" smtClean="0"/>
              <a:t>, </a:t>
            </a:r>
            <a:r>
              <a:rPr lang="en-US" sz="1800" dirty="0" smtClean="0"/>
              <a:t>University of Wyoming</a:t>
            </a:r>
          </a:p>
          <a:p>
            <a:r>
              <a:rPr lang="en-US" sz="2000" b="1" dirty="0" smtClean="0"/>
              <a:t>KARL A. SMITH</a:t>
            </a:r>
            <a:r>
              <a:rPr lang="en-US" sz="2000" dirty="0" smtClean="0"/>
              <a:t>, </a:t>
            </a:r>
            <a:r>
              <a:rPr lang="en-US" sz="1800" dirty="0" smtClean="0"/>
              <a:t>University of Minnesota and Purdue University</a:t>
            </a:r>
          </a:p>
          <a:p>
            <a:r>
              <a:rPr lang="en-US" sz="2000" b="1" dirty="0" smtClean="0"/>
              <a:t>WILLIAM B. WOOD</a:t>
            </a:r>
            <a:r>
              <a:rPr lang="en-US" sz="2000" dirty="0" smtClean="0"/>
              <a:t>,  </a:t>
            </a:r>
            <a:r>
              <a:rPr lang="en-US" sz="1800" dirty="0" smtClean="0"/>
              <a:t>University of Colorado</a:t>
            </a:r>
          </a:p>
          <a:p>
            <a:endParaRPr lang="en-US" sz="1400" dirty="0" smtClean="0"/>
          </a:p>
          <a:p>
            <a:endParaRPr lang="en-US" dirty="0"/>
          </a:p>
        </p:txBody>
      </p:sp>
      <p:grpSp>
        <p:nvGrpSpPr>
          <p:cNvPr id="2" name="Group 6"/>
          <p:cNvGrpSpPr/>
          <p:nvPr/>
        </p:nvGrpSpPr>
        <p:grpSpPr>
          <a:xfrm>
            <a:off x="0" y="6126164"/>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545857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Structure of the Report</a:t>
            </a:r>
            <a:endParaRPr lang="en-US" sz="3600" b="1" dirty="0"/>
          </a:p>
        </p:txBody>
      </p:sp>
      <p:sp>
        <p:nvSpPr>
          <p:cNvPr id="9" name="Content Placeholder 8"/>
          <p:cNvSpPr>
            <a:spLocks noGrp="1"/>
          </p:cNvSpPr>
          <p:nvPr>
            <p:ph idx="1"/>
          </p:nvPr>
        </p:nvSpPr>
        <p:spPr/>
        <p:txBody>
          <a:bodyPr/>
          <a:lstStyle/>
          <a:p>
            <a:r>
              <a:rPr lang="en-US" dirty="0" smtClean="0"/>
              <a:t>Section I. Status of Discipline-Based Education Research </a:t>
            </a:r>
          </a:p>
          <a:p>
            <a:r>
              <a:rPr lang="en-US" dirty="0" smtClean="0"/>
              <a:t>Section II. Contributions of Discipline-Based Education Research </a:t>
            </a:r>
          </a:p>
          <a:p>
            <a:r>
              <a:rPr lang="en-US" dirty="0" smtClean="0"/>
              <a:t>Section III. Future Directions for Discipline-Based Education Research</a:t>
            </a:r>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40007029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841500"/>
            <a:ext cx="7772400" cy="1470025"/>
          </a:xfrm>
        </p:spPr>
        <p:txBody>
          <a:bodyPr/>
          <a:lstStyle/>
          <a:p>
            <a:r>
              <a:rPr lang="en-US" sz="4000" dirty="0" smtClean="0"/>
              <a:t/>
            </a:r>
            <a:br>
              <a:rPr lang="en-US" sz="4000" dirty="0" smtClean="0"/>
            </a:br>
            <a:r>
              <a:rPr lang="en-US" sz="4000" dirty="0" smtClean="0"/>
              <a:t>Section I. Status of Discipline-Based Education Research </a:t>
            </a:r>
            <a:r>
              <a:rPr lang="en-US" dirty="0" smtClean="0"/>
              <a:t/>
            </a:r>
            <a:br>
              <a:rPr lang="en-US" dirty="0" smtClean="0"/>
            </a:br>
            <a:endParaRPr lang="en-US" dirty="0"/>
          </a:p>
        </p:txBody>
      </p:sp>
      <p:sp>
        <p:nvSpPr>
          <p:cNvPr id="9" name="Content Placeholder 8"/>
          <p:cNvSpPr>
            <a:spLocks noGrp="1"/>
          </p:cNvSpPr>
          <p:nvPr>
            <p:ph type="subTitle" idx="1"/>
          </p:nvPr>
        </p:nvSpPr>
        <p:spPr/>
        <p:txBody>
          <a:bodyPr/>
          <a:lstStyle/>
          <a:p>
            <a:endParaRPr lang="en-US" dirty="0" smtClean="0"/>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29627143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Status of DBER: Goals</a:t>
            </a:r>
            <a:endParaRPr lang="en-US" sz="3600" b="1" dirty="0"/>
          </a:p>
        </p:txBody>
      </p:sp>
      <p:sp>
        <p:nvSpPr>
          <p:cNvPr id="9" name="Content Placeholder 8"/>
          <p:cNvSpPr>
            <a:spLocks noGrp="1"/>
          </p:cNvSpPr>
          <p:nvPr>
            <p:ph idx="1"/>
          </p:nvPr>
        </p:nvSpPr>
        <p:spPr/>
        <p:txBody>
          <a:bodyPr/>
          <a:lstStyle/>
          <a:p>
            <a:r>
              <a:rPr lang="en-US" sz="2400" dirty="0" smtClean="0"/>
              <a:t>Understand how people learn the concepts, practices, and ways of thinking of science and engineering.</a:t>
            </a:r>
          </a:p>
          <a:p>
            <a:r>
              <a:rPr lang="en-US" sz="2400" dirty="0" smtClean="0"/>
              <a:t>Understand the nature and development of expertise in a discipline.</a:t>
            </a:r>
          </a:p>
          <a:p>
            <a:r>
              <a:rPr lang="en-US" sz="2400" dirty="0" smtClean="0"/>
              <a:t>Help to identify and measure appropriate learning objectives and instructional approaches that advance students toward those objectives.</a:t>
            </a:r>
          </a:p>
          <a:p>
            <a:r>
              <a:rPr lang="en-US" sz="2400" dirty="0" smtClean="0"/>
              <a:t>Contribute to the knowledge base in a way that can guide the translation of DBER findings to classroom practice.</a:t>
            </a:r>
          </a:p>
          <a:p>
            <a:r>
              <a:rPr lang="en-US" sz="2400" dirty="0" smtClean="0"/>
              <a:t>Identify approaches to make science and engineering education broad and inclusive.</a:t>
            </a:r>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33078172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Reflection and Dialogue</a:t>
            </a:r>
          </a:p>
        </p:txBody>
      </p:sp>
      <p:sp>
        <p:nvSpPr>
          <p:cNvPr id="323587" name="Rectangle 3"/>
          <p:cNvSpPr>
            <a:spLocks noGrp="1" noChangeArrowheads="1"/>
          </p:cNvSpPr>
          <p:nvPr>
            <p:ph type="body" idx="1"/>
          </p:nvPr>
        </p:nvSpPr>
        <p:spPr>
          <a:xfrm>
            <a:off x="457200" y="1371600"/>
            <a:ext cx="8229600" cy="4525963"/>
          </a:xfrm>
        </p:spPr>
        <p:txBody>
          <a:bodyPr/>
          <a:lstStyle/>
          <a:p>
            <a:r>
              <a:rPr lang="en-US" sz="2800" dirty="0" smtClean="0"/>
              <a:t>Individually reflect on findings that would help support/leverage your engineering education innovation. Write for about 1 minute.</a:t>
            </a:r>
          </a:p>
          <a:p>
            <a:pPr lvl="1"/>
            <a:r>
              <a:rPr lang="en-US" sz="2400" dirty="0" smtClean="0"/>
              <a:t>Recall reports you have reviewed or</a:t>
            </a:r>
          </a:p>
          <a:p>
            <a:pPr lvl="1"/>
            <a:r>
              <a:rPr lang="en-US" sz="2400" dirty="0" smtClean="0"/>
              <a:t>Speculate on areas of emphasis that would help support your innovation</a:t>
            </a:r>
          </a:p>
          <a:p>
            <a:r>
              <a:rPr lang="en-US" sz="2800" dirty="0" smtClean="0"/>
              <a:t>Discuss with your neighbor for about 2 minutes</a:t>
            </a:r>
          </a:p>
          <a:p>
            <a:pPr lvl="1"/>
            <a:r>
              <a:rPr lang="en-US" sz="2400" dirty="0" smtClean="0"/>
              <a:t>Describe your lists and talk about similarities and differences</a:t>
            </a:r>
          </a:p>
          <a:p>
            <a:r>
              <a:rPr lang="en-US" sz="2800" dirty="0" smtClean="0"/>
              <a:t>Whole </a:t>
            </a:r>
            <a:r>
              <a:rPr lang="en-US" sz="2800" dirty="0"/>
              <a:t>group discussion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Status of DBER: Types of </a:t>
            </a:r>
            <a:br>
              <a:rPr lang="en-US" sz="3600" b="1" dirty="0" smtClean="0"/>
            </a:br>
            <a:r>
              <a:rPr lang="en-US" sz="3600" b="1" dirty="0" smtClean="0"/>
              <a:t>Knowledge Required </a:t>
            </a:r>
            <a:r>
              <a:rPr lang="en-US" sz="3600" b="1" smtClean="0"/>
              <a:t>To Conduct DBER</a:t>
            </a:r>
            <a:endParaRPr lang="en-US" sz="3600" b="1" dirty="0"/>
          </a:p>
        </p:txBody>
      </p:sp>
      <p:sp>
        <p:nvSpPr>
          <p:cNvPr id="9" name="Content Placeholder 8"/>
          <p:cNvSpPr>
            <a:spLocks noGrp="1"/>
          </p:cNvSpPr>
          <p:nvPr>
            <p:ph idx="1"/>
          </p:nvPr>
        </p:nvSpPr>
        <p:spPr/>
        <p:txBody>
          <a:bodyPr/>
          <a:lstStyle/>
          <a:p>
            <a:pPr>
              <a:spcAft>
                <a:spcPts val="1800"/>
              </a:spcAft>
            </a:pPr>
            <a:r>
              <a:rPr lang="en-US" sz="2800" dirty="0" smtClean="0"/>
              <a:t>Deep disciplinary knowledge</a:t>
            </a:r>
          </a:p>
          <a:p>
            <a:pPr>
              <a:spcAft>
                <a:spcPts val="1800"/>
              </a:spcAft>
            </a:pPr>
            <a:r>
              <a:rPr lang="en-US" sz="2800" dirty="0" smtClean="0"/>
              <a:t>The nature of human thinking and learning as they relate to a discipline</a:t>
            </a:r>
          </a:p>
          <a:p>
            <a:pPr>
              <a:spcAft>
                <a:spcPts val="1800"/>
              </a:spcAft>
            </a:pPr>
            <a:r>
              <a:rPr lang="en-US" sz="2800" dirty="0" smtClean="0"/>
              <a:t>Students’ motivation to understand and apply findings of a discipline</a:t>
            </a:r>
          </a:p>
          <a:p>
            <a:pPr>
              <a:spcAft>
                <a:spcPts val="1800"/>
              </a:spcAft>
            </a:pPr>
            <a:r>
              <a:rPr lang="en-US" sz="2800" dirty="0" smtClean="0"/>
              <a:t>Research methods for investigating human thinking, motivation, and learning</a:t>
            </a:r>
            <a:endParaRPr lang="en-US" sz="2800"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34982408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Status of DBER: Conclusions</a:t>
            </a:r>
            <a:endParaRPr lang="en-US" sz="3600" b="1" dirty="0"/>
          </a:p>
        </p:txBody>
      </p:sp>
      <p:sp>
        <p:nvSpPr>
          <p:cNvPr id="9" name="Content Placeholder 8"/>
          <p:cNvSpPr>
            <a:spLocks noGrp="1"/>
          </p:cNvSpPr>
          <p:nvPr>
            <p:ph idx="1"/>
          </p:nvPr>
        </p:nvSpPr>
        <p:spPr/>
        <p:txBody>
          <a:bodyPr/>
          <a:lstStyle/>
          <a:p>
            <a:pPr>
              <a:spcAft>
                <a:spcPts val="1800"/>
              </a:spcAft>
            </a:pPr>
            <a:r>
              <a:rPr lang="en-US" sz="2800" dirty="0" smtClean="0"/>
              <a:t>DBER is a collection of related research fields rather than a single, unified field. (Conclusion 1)</a:t>
            </a:r>
          </a:p>
          <a:p>
            <a:r>
              <a:rPr lang="en-US" sz="2800" dirty="0" smtClean="0"/>
              <a:t>High-quality DBER combines expert knowledge of: </a:t>
            </a:r>
          </a:p>
          <a:p>
            <a:pPr lvl="1"/>
            <a:r>
              <a:rPr lang="en-US" dirty="0" smtClean="0"/>
              <a:t>a science or engineering discipline, </a:t>
            </a:r>
          </a:p>
          <a:p>
            <a:pPr lvl="1"/>
            <a:r>
              <a:rPr lang="en-US" dirty="0" smtClean="0"/>
              <a:t>learning and teaching in that discipline, and </a:t>
            </a:r>
          </a:p>
          <a:p>
            <a:pPr lvl="1"/>
            <a:r>
              <a:rPr lang="en-US" dirty="0" smtClean="0"/>
              <a:t>the science of learning and teaching more generally. </a:t>
            </a:r>
          </a:p>
          <a:p>
            <a:pPr lvl="1">
              <a:buNone/>
            </a:pPr>
            <a:r>
              <a:rPr lang="en-US" dirty="0" smtClean="0"/>
              <a:t>(Conclusion 4) </a:t>
            </a:r>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1391087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841500"/>
            <a:ext cx="7772400" cy="1470025"/>
          </a:xfrm>
        </p:spPr>
        <p:txBody>
          <a:bodyPr/>
          <a:lstStyle/>
          <a:p>
            <a:r>
              <a:rPr lang="en-US" sz="4000" dirty="0" smtClean="0"/>
              <a:t/>
            </a:r>
            <a:br>
              <a:rPr lang="en-US" sz="4000" dirty="0" smtClean="0"/>
            </a:br>
            <a:r>
              <a:rPr lang="en-US" sz="4000" dirty="0" smtClean="0"/>
              <a:t>Section II. Contributions of Discipline-Based Education Research </a:t>
            </a:r>
            <a:r>
              <a:rPr lang="en-US" dirty="0" smtClean="0"/>
              <a:t/>
            </a:r>
            <a:br>
              <a:rPr lang="en-US" dirty="0" smtClean="0"/>
            </a:br>
            <a:endParaRPr lang="en-US" dirty="0"/>
          </a:p>
        </p:txBody>
      </p:sp>
      <p:sp>
        <p:nvSpPr>
          <p:cNvPr id="9" name="Content Placeholder 8"/>
          <p:cNvSpPr>
            <a:spLocks noGrp="1"/>
          </p:cNvSpPr>
          <p:nvPr>
            <p:ph type="subTitle" idx="1"/>
          </p:nvPr>
        </p:nvSpPr>
        <p:spPr/>
        <p:txBody>
          <a:bodyPr/>
          <a:lstStyle/>
          <a:p>
            <a:endParaRPr lang="en-US" dirty="0" smtClean="0"/>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45562908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Contributions of DBER: Conceptual Understanding and Conceptual Change</a:t>
            </a:r>
            <a:endParaRPr lang="en-US" sz="3600" b="1" dirty="0"/>
          </a:p>
        </p:txBody>
      </p:sp>
      <p:sp>
        <p:nvSpPr>
          <p:cNvPr id="9" name="Content Placeholder 8"/>
          <p:cNvSpPr>
            <a:spLocks noGrp="1"/>
          </p:cNvSpPr>
          <p:nvPr>
            <p:ph idx="1"/>
          </p:nvPr>
        </p:nvSpPr>
        <p:spPr/>
        <p:txBody>
          <a:bodyPr/>
          <a:lstStyle/>
          <a:p>
            <a:pPr>
              <a:spcAft>
                <a:spcPts val="1200"/>
              </a:spcAft>
            </a:pPr>
            <a:r>
              <a:rPr lang="en-US" sz="2800" dirty="0" smtClean="0"/>
              <a:t>In all disciplines, undergraduate students have incorrect ideas and beliefs about fundamental concepts.  (Conclusion 6)</a:t>
            </a:r>
          </a:p>
          <a:p>
            <a:pPr>
              <a:spcAft>
                <a:spcPts val="1200"/>
              </a:spcAft>
            </a:pPr>
            <a:r>
              <a:rPr lang="en-US" sz="2800" dirty="0" smtClean="0"/>
              <a:t>Students have particular difficulties with concepts that involve very large or very small temporal or spatial scales. (Conclusion 6)</a:t>
            </a:r>
          </a:p>
          <a:p>
            <a:pPr>
              <a:spcAft>
                <a:spcPts val="1200"/>
              </a:spcAft>
            </a:pPr>
            <a:r>
              <a:rPr lang="en-US" sz="2800" dirty="0" smtClean="0"/>
              <a:t>Several types of instructional strategies have been shown to promote conceptual change. </a:t>
            </a:r>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24066397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Contributions of DBER:  Problem Solving and the Use of Representations</a:t>
            </a:r>
            <a:endParaRPr lang="en-US" sz="3600" b="1" dirty="0"/>
          </a:p>
        </p:txBody>
      </p:sp>
      <p:sp>
        <p:nvSpPr>
          <p:cNvPr id="9" name="Content Placeholder 8"/>
          <p:cNvSpPr>
            <a:spLocks noGrp="1"/>
          </p:cNvSpPr>
          <p:nvPr>
            <p:ph idx="1"/>
          </p:nvPr>
        </p:nvSpPr>
        <p:spPr/>
        <p:txBody>
          <a:bodyPr/>
          <a:lstStyle/>
          <a:p>
            <a:r>
              <a:rPr lang="en-US" sz="2800" dirty="0" smtClean="0"/>
              <a:t>As novices in a domain, students are challenged by important aspects of the domain that can seem easy or obvious to experts. (Conclusion 7)</a:t>
            </a:r>
          </a:p>
          <a:p>
            <a:r>
              <a:rPr lang="en-US" sz="2800" dirty="0" smtClean="0"/>
              <a:t>Students can be taught more expert-like problem-solving skills and strategies to improve their understanding of representations.</a:t>
            </a:r>
            <a:endParaRPr lang="en-US" sz="2800"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2168648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Contributions of DBER: </a:t>
            </a:r>
            <a:br>
              <a:rPr lang="en-US" sz="3600" b="1" dirty="0" smtClean="0"/>
            </a:br>
            <a:r>
              <a:rPr lang="en-US" sz="3600" b="1" dirty="0" smtClean="0"/>
              <a:t>Research on Effective Instruction</a:t>
            </a:r>
            <a:endParaRPr lang="en-US" sz="3600" b="1" dirty="0"/>
          </a:p>
        </p:txBody>
      </p:sp>
      <p:sp>
        <p:nvSpPr>
          <p:cNvPr id="9" name="Content Placeholder 8"/>
          <p:cNvSpPr>
            <a:spLocks noGrp="1"/>
          </p:cNvSpPr>
          <p:nvPr>
            <p:ph idx="1"/>
          </p:nvPr>
        </p:nvSpPr>
        <p:spPr/>
        <p:txBody>
          <a:bodyPr/>
          <a:lstStyle/>
          <a:p>
            <a:pPr>
              <a:spcAft>
                <a:spcPts val="600"/>
              </a:spcAft>
            </a:pPr>
            <a:r>
              <a:rPr lang="en-US" sz="2800" dirty="0" smtClean="0"/>
              <a:t>Effective instruction includes a range of well-implemented, research-based approaches. (Conclusion 8)</a:t>
            </a:r>
          </a:p>
          <a:p>
            <a:pPr>
              <a:spcAft>
                <a:spcPts val="600"/>
              </a:spcAft>
              <a:buNone/>
            </a:pPr>
            <a:endParaRPr lang="en-US" sz="2800" dirty="0" smtClean="0"/>
          </a:p>
          <a:p>
            <a:pPr>
              <a:spcAft>
                <a:spcPts val="600"/>
              </a:spcAft>
            </a:pPr>
            <a:r>
              <a:rPr lang="en-US" sz="2800" dirty="0" smtClean="0"/>
              <a:t>Involving students actively in the learning process can enhance learning more effectively than lecturing.  </a:t>
            </a:r>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7225677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841500"/>
            <a:ext cx="7772400" cy="1470025"/>
          </a:xfrm>
        </p:spPr>
        <p:txBody>
          <a:bodyPr/>
          <a:lstStyle/>
          <a:p>
            <a:r>
              <a:rPr lang="en-US" sz="4000" dirty="0" smtClean="0"/>
              <a:t/>
            </a:r>
            <a:br>
              <a:rPr lang="en-US" sz="4000" dirty="0" smtClean="0"/>
            </a:br>
            <a:r>
              <a:rPr lang="en-US" sz="4000" dirty="0" smtClean="0"/>
              <a:t>Section III. Future Directions for Discipline-Based Education Research </a:t>
            </a:r>
            <a:r>
              <a:rPr lang="en-US" dirty="0" smtClean="0"/>
              <a:t/>
            </a:r>
            <a:br>
              <a:rPr lang="en-US" dirty="0" smtClean="0"/>
            </a:br>
            <a:endParaRPr lang="en-US" dirty="0"/>
          </a:p>
        </p:txBody>
      </p:sp>
      <p:sp>
        <p:nvSpPr>
          <p:cNvPr id="9" name="Content Placeholder 8"/>
          <p:cNvSpPr>
            <a:spLocks noGrp="1"/>
          </p:cNvSpPr>
          <p:nvPr>
            <p:ph type="subTitle" idx="1"/>
          </p:nvPr>
        </p:nvSpPr>
        <p:spPr/>
        <p:txBody>
          <a:bodyPr/>
          <a:lstStyle/>
          <a:p>
            <a:endParaRPr lang="en-US" dirty="0" smtClean="0"/>
          </a:p>
          <a:p>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2335707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Future Directions for DBER: Translating DBER into Practice</a:t>
            </a:r>
            <a:endParaRPr lang="en-US" sz="3600" b="1" dirty="0"/>
          </a:p>
        </p:txBody>
      </p:sp>
      <p:sp>
        <p:nvSpPr>
          <p:cNvPr id="9" name="Content Placeholder 8"/>
          <p:cNvSpPr>
            <a:spLocks noGrp="1"/>
          </p:cNvSpPr>
          <p:nvPr>
            <p:ph idx="1"/>
          </p:nvPr>
        </p:nvSpPr>
        <p:spPr/>
        <p:txBody>
          <a:bodyPr/>
          <a:lstStyle/>
          <a:p>
            <a:pPr>
              <a:spcAft>
                <a:spcPts val="600"/>
              </a:spcAft>
            </a:pPr>
            <a:r>
              <a:rPr lang="en-US" sz="2200" dirty="0" smtClean="0"/>
              <a:t>Available evidence suggests that DBER and related research have not yet prompted widespread changes in teaching practice among science and engineering faculty. (Conclusion 12)</a:t>
            </a:r>
          </a:p>
          <a:p>
            <a:pPr>
              <a:spcAft>
                <a:spcPts val="600"/>
              </a:spcAft>
            </a:pPr>
            <a:r>
              <a:rPr lang="en-US" sz="2200" dirty="0" smtClean="0"/>
              <a:t>Efforts to translate DBER and related research into practice are more likely to succeed if they: </a:t>
            </a:r>
          </a:p>
          <a:p>
            <a:pPr lvl="1">
              <a:spcAft>
                <a:spcPts val="600"/>
              </a:spcAft>
            </a:pPr>
            <a:r>
              <a:rPr lang="en-US" sz="1800" dirty="0" smtClean="0"/>
              <a:t>are consistent with research on motivating adult learners, </a:t>
            </a:r>
          </a:p>
          <a:p>
            <a:pPr lvl="1">
              <a:spcAft>
                <a:spcPts val="600"/>
              </a:spcAft>
            </a:pPr>
            <a:r>
              <a:rPr lang="en-US" sz="1800" dirty="0" smtClean="0"/>
              <a:t>include a deliberate focus on changing faculty conceptions about teaching and learning, </a:t>
            </a:r>
          </a:p>
          <a:p>
            <a:pPr lvl="1">
              <a:spcAft>
                <a:spcPts val="600"/>
              </a:spcAft>
            </a:pPr>
            <a:r>
              <a:rPr lang="en-US" sz="1800" dirty="0" smtClean="0"/>
              <a:t>recognize the cultural and organizational norms of the department and institution, and</a:t>
            </a:r>
          </a:p>
          <a:p>
            <a:pPr lvl="1">
              <a:spcAft>
                <a:spcPts val="600"/>
              </a:spcAft>
            </a:pPr>
            <a:r>
              <a:rPr lang="en-US" sz="1800" dirty="0" smtClean="0"/>
              <a:t>work to address those norms that pose barriers to change in teaching practice.  </a:t>
            </a:r>
            <a:r>
              <a:rPr lang="en-US" sz="2200" dirty="0" smtClean="0">
                <a:cs typeface="ＭＳ Ｐゴシック" charset="0"/>
              </a:rPr>
              <a:t>(Conclusion 13)</a:t>
            </a:r>
          </a:p>
          <a:p>
            <a:pPr>
              <a:spcAft>
                <a:spcPts val="600"/>
              </a:spcAft>
            </a:pPr>
            <a:endParaRPr lang="en-US" sz="1800" dirty="0" smtClean="0"/>
          </a:p>
          <a:p>
            <a:pPr>
              <a:spcAft>
                <a:spcPts val="600"/>
              </a:spcAft>
            </a:pPr>
            <a:endParaRPr lang="en-US" sz="1800" dirty="0" smtClean="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4461751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b="1" dirty="0" smtClean="0"/>
              <a:t>Future Directions for DBER: Recommendations for Translating DBER Into Practice</a:t>
            </a:r>
            <a:endParaRPr lang="en-US" sz="3200" b="1" dirty="0"/>
          </a:p>
        </p:txBody>
      </p:sp>
      <p:sp>
        <p:nvSpPr>
          <p:cNvPr id="9" name="Content Placeholder 8"/>
          <p:cNvSpPr>
            <a:spLocks noGrp="1"/>
          </p:cNvSpPr>
          <p:nvPr>
            <p:ph idx="1"/>
          </p:nvPr>
        </p:nvSpPr>
        <p:spPr/>
        <p:txBody>
          <a:bodyPr/>
          <a:lstStyle/>
          <a:p>
            <a:pPr>
              <a:spcAft>
                <a:spcPts val="1200"/>
              </a:spcAft>
            </a:pPr>
            <a:r>
              <a:rPr lang="en-US" sz="2400" b="1" dirty="0" smtClean="0"/>
              <a:t>RECOMMENDATION: </a:t>
            </a:r>
            <a:r>
              <a:rPr lang="en-US" sz="2400" dirty="0" smtClean="0"/>
              <a:t>With support from institutions, disciplinary departments, and professional societies, faculty should adopt evidence-based teaching practices.</a:t>
            </a:r>
          </a:p>
          <a:p>
            <a:pPr>
              <a:spcAft>
                <a:spcPts val="1200"/>
              </a:spcAft>
            </a:pPr>
            <a:r>
              <a:rPr lang="en-US" sz="2400" b="1" dirty="0" smtClean="0"/>
              <a:t>RECOMMENDATION</a:t>
            </a:r>
            <a:r>
              <a:rPr lang="en-US" sz="2400" dirty="0" smtClean="0"/>
              <a:t>: Institutions, disciplinary departments, and professional societies should work together to prepare current and future faculty to apply the findings of DBER and related research, and then include teaching effectiveness in evaluation processes and reward systems throughout faculty members’ careers. (Paraphrased)</a:t>
            </a:r>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4084128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Future Directions for DBER: Advancing DBER through Collaborations</a:t>
            </a:r>
            <a:endParaRPr lang="en-US" sz="3600" b="1" dirty="0"/>
          </a:p>
        </p:txBody>
      </p:sp>
      <p:sp>
        <p:nvSpPr>
          <p:cNvPr id="9" name="Content Placeholder 8"/>
          <p:cNvSpPr>
            <a:spLocks noGrp="1"/>
          </p:cNvSpPr>
          <p:nvPr>
            <p:ph idx="1"/>
          </p:nvPr>
        </p:nvSpPr>
        <p:spPr/>
        <p:txBody>
          <a:bodyPr/>
          <a:lstStyle/>
          <a:p>
            <a:r>
              <a:rPr lang="en-US" dirty="0" smtClean="0"/>
              <a:t>Collaborations among the fields of DBER, and among DBER scholars and scholars from related disciplines, although relatively limited, have enhanced the quality of DBER. (Conclusion  15)</a:t>
            </a:r>
            <a:endParaRPr lang="en-US" sz="3600"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23084502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0" y="304800"/>
            <a:ext cx="6096000" cy="2743200"/>
          </a:xfrm>
        </p:spPr>
        <p:txBody>
          <a:bodyPr rtlCol="0">
            <a:normAutofit/>
          </a:bodyPr>
          <a:lstStyle/>
          <a:p>
            <a:pPr eaLnBrk="1" fontAlgn="auto" hangingPunct="1">
              <a:spcAft>
                <a:spcPts val="0"/>
              </a:spcAft>
              <a:defRPr/>
            </a:pPr>
            <a:r>
              <a:rPr lang="en-US" sz="3200" dirty="0" smtClean="0">
                <a:solidFill>
                  <a:srgbClr val="009900"/>
                </a:solidFill>
                <a:latin typeface="+mn-lt"/>
              </a:rPr>
              <a:t>Summary of President’s Council of Advisors on Science and Technology (PCAST) Report Dated </a:t>
            </a:r>
            <a:r>
              <a:rPr lang="en-US" sz="3200" dirty="0">
                <a:solidFill>
                  <a:srgbClr val="009900"/>
                </a:solidFill>
                <a:latin typeface="+mn-lt"/>
              </a:rPr>
              <a:t>February 2012 </a:t>
            </a:r>
          </a:p>
        </p:txBody>
      </p:sp>
      <p:sp>
        <p:nvSpPr>
          <p:cNvPr id="2051" name="Rectangle 3"/>
          <p:cNvSpPr>
            <a:spLocks noGrp="1" noChangeArrowheads="1"/>
          </p:cNvSpPr>
          <p:nvPr>
            <p:ph type="subTitle" idx="1"/>
          </p:nvPr>
        </p:nvSpPr>
        <p:spPr>
          <a:xfrm>
            <a:off x="1371600" y="4495800"/>
            <a:ext cx="6400800" cy="1295400"/>
          </a:xfrm>
        </p:spPr>
        <p:txBody>
          <a:bodyPr rtlCol="0">
            <a:normAutofit/>
          </a:bodyPr>
          <a:lstStyle/>
          <a:p>
            <a:pPr eaLnBrk="1" fontAlgn="auto" hangingPunct="1">
              <a:lnSpc>
                <a:spcPct val="80000"/>
              </a:lnSpc>
              <a:spcAft>
                <a:spcPts val="0"/>
              </a:spcAft>
              <a:buFont typeface="Arial" pitchFamily="34" charset="0"/>
              <a:buNone/>
              <a:defRPr/>
            </a:pPr>
            <a:r>
              <a:rPr lang="es-NI" b="1" dirty="0">
                <a:solidFill>
                  <a:srgbClr val="FF6600"/>
                </a:solidFill>
                <a:latin typeface="+mn-lt"/>
              </a:rPr>
              <a:t>James M. </a:t>
            </a:r>
            <a:r>
              <a:rPr lang="es-NI" b="1" dirty="0" smtClean="0">
                <a:solidFill>
                  <a:srgbClr val="FF6600"/>
                </a:solidFill>
                <a:latin typeface="+mn-lt"/>
              </a:rPr>
              <a:t>Tien, </a:t>
            </a:r>
            <a:r>
              <a:rPr lang="es-NI" b="1" dirty="0" err="1" smtClean="0">
                <a:solidFill>
                  <a:srgbClr val="FF6600"/>
                </a:solidFill>
                <a:latin typeface="+mn-lt"/>
              </a:rPr>
              <a:t>PhD</a:t>
            </a:r>
            <a:r>
              <a:rPr lang="es-NI" b="1" dirty="0" smtClean="0">
                <a:solidFill>
                  <a:srgbClr val="FF6600"/>
                </a:solidFill>
                <a:latin typeface="+mn-lt"/>
              </a:rPr>
              <a:t>, </a:t>
            </a:r>
            <a:r>
              <a:rPr lang="es-NI" b="1" dirty="0" err="1" smtClean="0">
                <a:solidFill>
                  <a:srgbClr val="FF6600"/>
                </a:solidFill>
                <a:latin typeface="+mn-lt"/>
              </a:rPr>
              <a:t>DEng</a:t>
            </a:r>
            <a:r>
              <a:rPr lang="es-NI" b="1" dirty="0" smtClean="0">
                <a:solidFill>
                  <a:srgbClr val="FF6600"/>
                </a:solidFill>
                <a:latin typeface="+mn-lt"/>
              </a:rPr>
              <a:t> (</a:t>
            </a:r>
            <a:r>
              <a:rPr lang="es-NI" b="1" i="1" dirty="0" err="1" smtClean="0">
                <a:solidFill>
                  <a:srgbClr val="FF6600"/>
                </a:solidFill>
                <a:latin typeface="+mn-lt"/>
              </a:rPr>
              <a:t>h.c.</a:t>
            </a:r>
            <a:r>
              <a:rPr lang="es-NI" b="1" dirty="0" smtClean="0">
                <a:solidFill>
                  <a:srgbClr val="FF6600"/>
                </a:solidFill>
                <a:latin typeface="+mn-lt"/>
              </a:rPr>
              <a:t>), NAE</a:t>
            </a:r>
            <a:endParaRPr lang="es-NI" b="1" dirty="0">
              <a:solidFill>
                <a:srgbClr val="FF6600"/>
              </a:solidFill>
              <a:latin typeface="+mn-lt"/>
            </a:endParaRPr>
          </a:p>
          <a:p>
            <a:pPr eaLnBrk="1" fontAlgn="auto" hangingPunct="1">
              <a:lnSpc>
                <a:spcPct val="80000"/>
              </a:lnSpc>
              <a:spcAft>
                <a:spcPts val="0"/>
              </a:spcAft>
              <a:buFont typeface="Arial" pitchFamily="34" charset="0"/>
              <a:buNone/>
              <a:defRPr/>
            </a:pPr>
            <a:r>
              <a:rPr lang="en-US" b="1" dirty="0">
                <a:solidFill>
                  <a:srgbClr val="FF6600"/>
                </a:solidFill>
                <a:latin typeface="+mn-lt"/>
              </a:rPr>
              <a:t>Distinguished Professor and Dean</a:t>
            </a:r>
          </a:p>
          <a:p>
            <a:pPr eaLnBrk="1" fontAlgn="auto" hangingPunct="1">
              <a:lnSpc>
                <a:spcPct val="80000"/>
              </a:lnSpc>
              <a:spcAft>
                <a:spcPts val="0"/>
              </a:spcAft>
              <a:buFont typeface="Arial" pitchFamily="34" charset="0"/>
              <a:buNone/>
              <a:defRPr/>
            </a:pPr>
            <a:endParaRPr lang="en-US" sz="2800" b="1" dirty="0">
              <a:solidFill>
                <a:srgbClr val="F05F32"/>
              </a:solidFill>
              <a:latin typeface="Times New Roman" pitchFamily="18" charset="0"/>
            </a:endParaRPr>
          </a:p>
          <a:p>
            <a:pPr eaLnBrk="1" fontAlgn="auto" hangingPunct="1">
              <a:lnSpc>
                <a:spcPct val="80000"/>
              </a:lnSpc>
              <a:spcAft>
                <a:spcPts val="0"/>
              </a:spcAft>
              <a:buFont typeface="Arial" pitchFamily="34" charset="0"/>
              <a:buNone/>
              <a:defRPr/>
            </a:pPr>
            <a:endParaRPr lang="en-US" sz="2800" b="1" dirty="0">
              <a:solidFill>
                <a:srgbClr val="F05F32"/>
              </a:solidFill>
              <a:latin typeface="Times New Roman" pitchFamily="18" charset="0"/>
            </a:endParaRPr>
          </a:p>
          <a:p>
            <a:pPr eaLnBrk="1" fontAlgn="auto" hangingPunct="1">
              <a:lnSpc>
                <a:spcPct val="80000"/>
              </a:lnSpc>
              <a:spcAft>
                <a:spcPts val="0"/>
              </a:spcAft>
              <a:buFont typeface="Arial" pitchFamily="34" charset="0"/>
              <a:buNone/>
              <a:defRPr/>
            </a:pPr>
            <a:endParaRPr lang="en-US" sz="2800" b="1" dirty="0">
              <a:solidFill>
                <a:srgbClr val="014725"/>
              </a:solidFill>
              <a:latin typeface="Times New Roman" pitchFamily="18" charset="0"/>
            </a:endParaRPr>
          </a:p>
        </p:txBody>
      </p:sp>
      <p:sp>
        <p:nvSpPr>
          <p:cNvPr id="4" name="Slide Number Placeholder 3"/>
          <p:cNvSpPr>
            <a:spLocks noGrp="1"/>
          </p:cNvSpPr>
          <p:nvPr>
            <p:ph type="sldNum" sz="quarter" idx="11"/>
          </p:nvPr>
        </p:nvSpPr>
        <p:spPr/>
        <p:txBody>
          <a:bodyPr/>
          <a:lstStyle/>
          <a:p>
            <a:pPr>
              <a:defRPr/>
            </a:pPr>
            <a:fld id="{0E4706B0-3FFE-4D7E-BCCD-49FBFA9DA979}" type="slidenum">
              <a:rPr lang="en-US" smtClean="0">
                <a:solidFill>
                  <a:prstClr val="black">
                    <a:tint val="75000"/>
                  </a:prstClr>
                </a:solidFill>
              </a:rPr>
              <a:pPr>
                <a:defRPr/>
              </a:pPr>
              <a:t>5</a:t>
            </a:fld>
            <a:endParaRPr lang="en-US">
              <a:solidFill>
                <a:prstClr val="black">
                  <a:tint val="75000"/>
                </a:prst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23" t="12897" r="31953" b="7954"/>
          <a:stretch/>
        </p:blipFill>
        <p:spPr bwMode="auto">
          <a:xfrm>
            <a:off x="0" y="1"/>
            <a:ext cx="320437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5434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Future Directions for DBER: </a:t>
            </a:r>
            <a:br>
              <a:rPr lang="en-US" sz="3600" b="1" dirty="0" smtClean="0"/>
            </a:br>
            <a:r>
              <a:rPr lang="en-US" sz="3600" b="1" dirty="0" smtClean="0"/>
              <a:t>Research Infrastructure </a:t>
            </a:r>
            <a:endParaRPr lang="en-US" sz="3600" b="1" dirty="0"/>
          </a:p>
        </p:txBody>
      </p:sp>
      <p:sp>
        <p:nvSpPr>
          <p:cNvPr id="9" name="Content Placeholder 8"/>
          <p:cNvSpPr>
            <a:spLocks noGrp="1"/>
          </p:cNvSpPr>
          <p:nvPr>
            <p:ph idx="1"/>
          </p:nvPr>
        </p:nvSpPr>
        <p:spPr/>
        <p:txBody>
          <a:bodyPr/>
          <a:lstStyle/>
          <a:p>
            <a:pPr>
              <a:spcAft>
                <a:spcPts val="1200"/>
              </a:spcAft>
            </a:pPr>
            <a:r>
              <a:rPr lang="en-US" sz="2800" dirty="0" smtClean="0"/>
              <a:t>Advancing DBER requires a robust infrastructure for research.  (Conclusion 16 )</a:t>
            </a:r>
          </a:p>
          <a:p>
            <a:pPr>
              <a:spcAft>
                <a:spcPts val="1200"/>
              </a:spcAft>
            </a:pPr>
            <a:r>
              <a:rPr lang="en-US" sz="2800" b="1" dirty="0" smtClean="0"/>
              <a:t>RECOMMENDATION</a:t>
            </a:r>
            <a:r>
              <a:rPr lang="en-US" sz="2800" dirty="0" smtClean="0"/>
              <a:t>: Science and engineering departments, professional societies, journal editors, funding agencies, and institutional leaders should: </a:t>
            </a:r>
          </a:p>
          <a:p>
            <a:pPr lvl="1">
              <a:spcAft>
                <a:spcPts val="1200"/>
              </a:spcAft>
            </a:pPr>
            <a:r>
              <a:rPr lang="en-US" sz="2000" dirty="0" smtClean="0"/>
              <a:t>clarify expectations for DBER faculty positions, </a:t>
            </a:r>
          </a:p>
          <a:p>
            <a:pPr lvl="1">
              <a:spcAft>
                <a:spcPts val="1200"/>
              </a:spcAft>
            </a:pPr>
            <a:r>
              <a:rPr lang="en-US" sz="2000" dirty="0" smtClean="0"/>
              <a:t>emphasize high-quality DBER work, </a:t>
            </a:r>
          </a:p>
          <a:p>
            <a:pPr lvl="1">
              <a:spcAft>
                <a:spcPts val="1200"/>
              </a:spcAft>
            </a:pPr>
            <a:r>
              <a:rPr lang="en-US" sz="2000" dirty="0" smtClean="0"/>
              <a:t>provide mentoring for new DBER scholars, and </a:t>
            </a:r>
          </a:p>
          <a:p>
            <a:pPr lvl="1">
              <a:spcAft>
                <a:spcPts val="1200"/>
              </a:spcAft>
            </a:pPr>
            <a:r>
              <a:rPr lang="en-US" sz="2000" dirty="0" smtClean="0"/>
              <a:t>support venues for DBER scholars to share their research findings </a:t>
            </a:r>
            <a:endParaRPr lang="en-US" sz="2000"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15317775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b="1" dirty="0" smtClean="0"/>
              <a:t>Future Directions for DBER: Some Key Elements of a Research Agenda</a:t>
            </a:r>
            <a:endParaRPr lang="en-US" sz="3600" b="1" dirty="0"/>
          </a:p>
        </p:txBody>
      </p:sp>
      <p:sp>
        <p:nvSpPr>
          <p:cNvPr id="9" name="Content Placeholder 8"/>
          <p:cNvSpPr>
            <a:spLocks noGrp="1"/>
          </p:cNvSpPr>
          <p:nvPr>
            <p:ph idx="1"/>
          </p:nvPr>
        </p:nvSpPr>
        <p:spPr/>
        <p:txBody>
          <a:bodyPr/>
          <a:lstStyle/>
          <a:p>
            <a:pPr>
              <a:spcAft>
                <a:spcPts val="1800"/>
              </a:spcAft>
            </a:pPr>
            <a:r>
              <a:rPr lang="en-US" sz="2800" dirty="0" smtClean="0"/>
              <a:t>Studies of similarities and differences among different groups of students</a:t>
            </a:r>
          </a:p>
          <a:p>
            <a:pPr>
              <a:spcAft>
                <a:spcPts val="1800"/>
              </a:spcAft>
            </a:pPr>
            <a:r>
              <a:rPr lang="en-US" sz="2800" dirty="0" smtClean="0"/>
              <a:t>Longitudinal studies</a:t>
            </a:r>
          </a:p>
          <a:p>
            <a:pPr>
              <a:spcAft>
                <a:spcPts val="1800"/>
              </a:spcAft>
            </a:pPr>
            <a:r>
              <a:rPr lang="en-US" sz="2800" dirty="0" smtClean="0"/>
              <a:t>Additional basic research in DBER</a:t>
            </a:r>
          </a:p>
          <a:p>
            <a:pPr>
              <a:spcAft>
                <a:spcPts val="1800"/>
              </a:spcAft>
            </a:pPr>
            <a:r>
              <a:rPr lang="en-US" sz="2800" dirty="0" smtClean="0"/>
              <a:t>Interdisciplinary studies of cross-cutting concepts and cognitive processes</a:t>
            </a:r>
          </a:p>
          <a:p>
            <a:pPr>
              <a:spcAft>
                <a:spcPts val="1800"/>
              </a:spcAft>
            </a:pPr>
            <a:r>
              <a:rPr lang="en-US" sz="2800" dirty="0" smtClean="0"/>
              <a:t>Additional research on the translational role of DBER</a:t>
            </a:r>
          </a:p>
          <a:p>
            <a:pPr>
              <a:spcAft>
                <a:spcPts val="1800"/>
              </a:spcAft>
            </a:pPr>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3869947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5600" y="457200"/>
            <a:ext cx="8229600" cy="1143000"/>
          </a:xfrm>
        </p:spPr>
        <p:txBody>
          <a:bodyPr/>
          <a:lstStyle/>
          <a:p>
            <a:r>
              <a:rPr lang="en-US" sz="3600" b="1" dirty="0" smtClean="0"/>
              <a:t>Acknowledgements</a:t>
            </a:r>
            <a:endParaRPr lang="en-US" sz="3600" b="1" dirty="0"/>
          </a:p>
        </p:txBody>
      </p:sp>
      <p:sp>
        <p:nvSpPr>
          <p:cNvPr id="9" name="Content Placeholder 8"/>
          <p:cNvSpPr>
            <a:spLocks noGrp="1"/>
          </p:cNvSpPr>
          <p:nvPr>
            <p:ph idx="1"/>
          </p:nvPr>
        </p:nvSpPr>
        <p:spPr/>
        <p:txBody>
          <a:bodyPr/>
          <a:lstStyle/>
          <a:p>
            <a:pPr>
              <a:spcAft>
                <a:spcPts val="600"/>
              </a:spcAft>
            </a:pPr>
            <a:r>
              <a:rPr lang="en-US" sz="2400" dirty="0" smtClean="0"/>
              <a:t>National Science Foundation, Division of Undergraduate Education (Grant No. 0934453)</a:t>
            </a:r>
          </a:p>
          <a:p>
            <a:pPr>
              <a:spcAft>
                <a:spcPts val="600"/>
              </a:spcAft>
            </a:pPr>
            <a:r>
              <a:rPr lang="en-US" sz="2400" dirty="0" smtClean="0"/>
              <a:t>Various volunteers: </a:t>
            </a:r>
          </a:p>
          <a:p>
            <a:pPr lvl="1">
              <a:spcAft>
                <a:spcPts val="600"/>
              </a:spcAft>
            </a:pPr>
            <a:r>
              <a:rPr lang="en-US" sz="2000" dirty="0" smtClean="0"/>
              <a:t>Committee</a:t>
            </a:r>
          </a:p>
          <a:p>
            <a:pPr lvl="1">
              <a:spcAft>
                <a:spcPts val="600"/>
              </a:spcAft>
            </a:pPr>
            <a:r>
              <a:rPr lang="en-US" sz="2000" dirty="0" smtClean="0"/>
              <a:t>Fifteen reviewers</a:t>
            </a:r>
          </a:p>
          <a:p>
            <a:pPr lvl="1">
              <a:spcAft>
                <a:spcPts val="600"/>
              </a:spcAft>
            </a:pPr>
            <a:r>
              <a:rPr lang="en-US" sz="2000" dirty="0" smtClean="0"/>
              <a:t>Report Review Monitor (Susan Hanson, Clark University) and Coordinator (Adam Gamoran, University of Wisconsin-Madison)</a:t>
            </a:r>
          </a:p>
          <a:p>
            <a:pPr marL="342900" lvl="1" indent="-342900">
              <a:spcAft>
                <a:spcPts val="600"/>
              </a:spcAft>
              <a:buFont typeface="Arial" charset="0"/>
              <a:buChar char="•"/>
            </a:pPr>
            <a:r>
              <a:rPr lang="en-US" sz="2400" dirty="0" smtClean="0">
                <a:cs typeface="ＭＳ Ｐゴシック" charset="0"/>
              </a:rPr>
              <a:t>Commissioned paper authors</a:t>
            </a:r>
          </a:p>
          <a:p>
            <a:pPr marL="342900" lvl="1" indent="-342900">
              <a:spcAft>
                <a:spcPts val="600"/>
              </a:spcAft>
              <a:buFont typeface="Arial" charset="0"/>
              <a:buChar char="•"/>
            </a:pPr>
            <a:r>
              <a:rPr lang="en-US" sz="2400" dirty="0" smtClean="0">
                <a:cs typeface="ＭＳ Ｐゴシック" charset="0"/>
              </a:rPr>
              <a:t>NRC staff (Natalie Nielsen, Heidi Schweingruber, Margaret Hilton)</a:t>
            </a:r>
          </a:p>
          <a:p>
            <a:pPr marL="342900" lvl="1" indent="-342900">
              <a:spcAft>
                <a:spcPts val="600"/>
              </a:spcAft>
              <a:buNone/>
            </a:pPr>
            <a:endParaRPr lang="en-US" dirty="0" smtClean="0">
              <a:cs typeface="ＭＳ Ｐゴシック" charset="0"/>
            </a:endParaRPr>
          </a:p>
          <a:p>
            <a:pPr>
              <a:spcAft>
                <a:spcPts val="1800"/>
              </a:spcAft>
            </a:pPr>
            <a:endParaRPr lang="en-US" dirty="0"/>
          </a:p>
        </p:txBody>
      </p:sp>
      <p:grpSp>
        <p:nvGrpSpPr>
          <p:cNvPr id="2" name="Group 6"/>
          <p:cNvGrpSpPr/>
          <p:nvPr/>
        </p:nvGrpSpPr>
        <p:grpSpPr>
          <a:xfrm>
            <a:off x="0" y="6126163"/>
            <a:ext cx="9144000" cy="731838"/>
            <a:chOff x="0" y="6126163"/>
            <a:chExt cx="9144000" cy="731838"/>
          </a:xfrm>
        </p:grpSpPr>
        <p:pic>
          <p:nvPicPr>
            <p:cNvPr id="4" name="Picture 3" descr="027281 DBASSE BOSE PowerPoint.jpg"/>
            <p:cNvPicPr>
              <a:picLocks noChangeAspect="1"/>
            </p:cNvPicPr>
            <p:nvPr/>
          </p:nvPicPr>
          <p:blipFill>
            <a:blip r:embed="rId3" cstate="print">
              <a:extLst>
                <a:ext uri="{28A0092B-C50C-407E-A947-70E740481C1C}">
                  <a14:useLocalDpi xmlns:a14="http://schemas.microsoft.com/office/drawing/2010/main" val="0"/>
                </a:ext>
              </a:extLst>
            </a:blip>
            <a:srcRect l="91100"/>
            <a:stretch>
              <a:fillRect/>
            </a:stretch>
          </p:blipFill>
          <p:spPr>
            <a:xfrm rot="5400000">
              <a:off x="4206081" y="1920082"/>
              <a:ext cx="731838" cy="9144000"/>
            </a:xfrm>
            <a:prstGeom prst="rect">
              <a:avLst/>
            </a:prstGeom>
          </p:spPr>
        </p:pic>
        <p:pic>
          <p:nvPicPr>
            <p:cNvPr id="6" name="Picture 5" descr="New Picture.png"/>
            <p:cNvPicPr>
              <a:picLocks noChangeAspect="1"/>
            </p:cNvPicPr>
            <p:nvPr/>
          </p:nvPicPr>
          <p:blipFill>
            <a:blip r:embed="rId4" cstate="print"/>
            <a:stretch>
              <a:fillRect/>
            </a:stretch>
          </p:blipFill>
          <p:spPr>
            <a:xfrm>
              <a:off x="457200" y="6318913"/>
              <a:ext cx="2561905" cy="314286"/>
            </a:xfrm>
            <a:prstGeom prst="rect">
              <a:avLst/>
            </a:prstGeom>
          </p:spPr>
        </p:pic>
      </p:grpSp>
    </p:spTree>
    <p:extLst>
      <p:ext uri="{BB962C8B-B14F-4D97-AF65-F5344CB8AC3E}">
        <p14:creationId xmlns:p14="http://schemas.microsoft.com/office/powerpoint/2010/main" val="21282617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4138" t="8177" r="25000" b="2532"/>
          <a:stretch>
            <a:fillRect/>
          </a:stretch>
        </p:blipFill>
        <p:spPr bwMode="auto">
          <a:xfrm>
            <a:off x="1524000" y="76200"/>
            <a:ext cx="5105400" cy="6576447"/>
          </a:xfrm>
          <a:prstGeom prst="rect">
            <a:avLst/>
          </a:prstGeom>
          <a:noFill/>
          <a:ln w="9525">
            <a:noFill/>
            <a:miter lim="800000"/>
            <a:headEnd/>
            <a:tailEnd/>
          </a:ln>
        </p:spPr>
      </p:pic>
      <p:sp>
        <p:nvSpPr>
          <p:cNvPr id="3" name="Rectangle 2"/>
          <p:cNvSpPr/>
          <p:nvPr/>
        </p:nvSpPr>
        <p:spPr>
          <a:xfrm>
            <a:off x="4495800" y="5486400"/>
            <a:ext cx="4495800" cy="646331"/>
          </a:xfrm>
          <a:prstGeom prst="rect">
            <a:avLst/>
          </a:prstGeom>
        </p:spPr>
        <p:txBody>
          <a:bodyPr wrap="square">
            <a:spAutoFit/>
          </a:bodyPr>
          <a:lstStyle/>
          <a:p>
            <a:pPr fontAlgn="base">
              <a:spcBef>
                <a:spcPct val="0"/>
              </a:spcBef>
              <a:spcAft>
                <a:spcPct val="0"/>
              </a:spcAft>
            </a:pPr>
            <a:r>
              <a:rPr lang="en-US" dirty="0" smtClean="0">
                <a:solidFill>
                  <a:srgbClr val="000000"/>
                </a:solidFill>
                <a:latin typeface="Arial" charset="0"/>
              </a:rPr>
              <a:t>http://www7.nationalacademies.org/bose/DBER_Homepage.html</a:t>
            </a:r>
            <a:endParaRPr lang="en-US" dirty="0">
              <a:solidFill>
                <a:srgbClr val="000000"/>
              </a:solidFill>
              <a:latin typeface="Arial" charset="0"/>
            </a:endParaRPr>
          </a:p>
        </p:txBody>
      </p:sp>
    </p:spTree>
    <p:extLst>
      <p:ext uri="{BB962C8B-B14F-4D97-AF65-F5344CB8AC3E}">
        <p14:creationId xmlns:p14="http://schemas.microsoft.com/office/powerpoint/2010/main" val="5917289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Reflection and Dialogue</a:t>
            </a:r>
          </a:p>
        </p:txBody>
      </p:sp>
      <p:sp>
        <p:nvSpPr>
          <p:cNvPr id="323587" name="Rectangle 3"/>
          <p:cNvSpPr>
            <a:spLocks noGrp="1" noChangeArrowheads="1"/>
          </p:cNvSpPr>
          <p:nvPr>
            <p:ph type="body" idx="1"/>
          </p:nvPr>
        </p:nvSpPr>
        <p:spPr>
          <a:xfrm>
            <a:off x="457200" y="1371600"/>
            <a:ext cx="8229600" cy="4525963"/>
          </a:xfrm>
        </p:spPr>
        <p:txBody>
          <a:bodyPr/>
          <a:lstStyle/>
          <a:p>
            <a:r>
              <a:rPr lang="en-US" sz="2800" dirty="0" smtClean="0"/>
              <a:t>Add to your reflection, your additional insights </a:t>
            </a:r>
            <a:r>
              <a:rPr lang="en-US" sz="2800" dirty="0" smtClean="0"/>
              <a:t>and connections gained from </a:t>
            </a:r>
            <a:r>
              <a:rPr lang="en-US" sz="2800" dirty="0" smtClean="0"/>
              <a:t>the DBER. </a:t>
            </a:r>
            <a:r>
              <a:rPr lang="en-US" sz="2800" dirty="0" smtClean="0"/>
              <a:t>Write for about 1 minute.</a:t>
            </a:r>
          </a:p>
          <a:p>
            <a:pPr lvl="1"/>
            <a:r>
              <a:rPr lang="en-US" sz="2400" dirty="0" smtClean="0"/>
              <a:t>List supporting points</a:t>
            </a:r>
          </a:p>
          <a:p>
            <a:pPr lvl="1"/>
            <a:r>
              <a:rPr lang="en-US" sz="2400" dirty="0" smtClean="0"/>
              <a:t>Articulate connections that would help leverage and/or support your innovation</a:t>
            </a:r>
          </a:p>
          <a:p>
            <a:r>
              <a:rPr lang="en-US" sz="2800" dirty="0" smtClean="0"/>
              <a:t>Discuss with your neighbor for about 2 minutes</a:t>
            </a:r>
          </a:p>
          <a:p>
            <a:pPr lvl="1"/>
            <a:r>
              <a:rPr lang="en-US" sz="2400" dirty="0" smtClean="0"/>
              <a:t>Describe your lists and talk about similarities and differences</a:t>
            </a:r>
          </a:p>
          <a:p>
            <a:r>
              <a:rPr lang="en-US" sz="2800" dirty="0" smtClean="0"/>
              <a:t>Whole </a:t>
            </a:r>
            <a:r>
              <a:rPr lang="en-US" sz="2800" dirty="0"/>
              <a:t>group discussion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Recent Reports/Initiatives</a:t>
            </a:r>
            <a:endParaRPr lang="en-US" dirty="0"/>
          </a:p>
        </p:txBody>
      </p:sp>
      <p:sp>
        <p:nvSpPr>
          <p:cNvPr id="5" name="Content Placeholder 4"/>
          <p:cNvSpPr>
            <a:spLocks noGrp="1"/>
          </p:cNvSpPr>
          <p:nvPr>
            <p:ph idx="1"/>
          </p:nvPr>
        </p:nvSpPr>
        <p:spPr>
          <a:xfrm>
            <a:off x="152400" y="1066800"/>
            <a:ext cx="8839200" cy="4648200"/>
          </a:xfrm>
        </p:spPr>
        <p:txBody>
          <a:bodyPr/>
          <a:lstStyle/>
          <a:p>
            <a:r>
              <a:rPr lang="en-US" sz="2800" dirty="0" smtClean="0"/>
              <a:t>National Research Council Discipline-Based Education Research (DBER)</a:t>
            </a:r>
          </a:p>
          <a:p>
            <a:pPr lvl="1"/>
            <a:r>
              <a:rPr lang="en-US" sz="2400" dirty="0" smtClean="0"/>
              <a:t>http://www.nap.edu/catalog.php?record_id=13362 </a:t>
            </a:r>
          </a:p>
          <a:p>
            <a:r>
              <a:rPr lang="en-US" sz="2800" dirty="0" smtClean="0"/>
              <a:t>ASEE Innovation with Impact report</a:t>
            </a:r>
          </a:p>
          <a:p>
            <a:pPr lvl="1"/>
            <a:r>
              <a:rPr lang="en-US" sz="2400" dirty="0" smtClean="0"/>
              <a:t>http://www.asee.org/about-us/the-organization/advisory-committees/Innovation-with-Impact </a:t>
            </a:r>
          </a:p>
          <a:p>
            <a:r>
              <a:rPr lang="en-US" sz="2800" dirty="0" err="1" smtClean="0"/>
              <a:t>Froyd</a:t>
            </a:r>
            <a:r>
              <a:rPr lang="en-US" sz="2800" dirty="0" smtClean="0"/>
              <a:t>, J.E., </a:t>
            </a:r>
            <a:r>
              <a:rPr lang="en-US" sz="2800" dirty="0" err="1" smtClean="0"/>
              <a:t>Wankat</a:t>
            </a:r>
            <a:r>
              <a:rPr lang="en-US" sz="2800" dirty="0" smtClean="0"/>
              <a:t>, P.C. &amp; Smith, K.A. (2012). Five major shifts in 100 years of engineering education. </a:t>
            </a:r>
            <a:r>
              <a:rPr lang="en-US" sz="2800" i="1" dirty="0" smtClean="0"/>
              <a:t>Proceedings of the IEEE</a:t>
            </a:r>
            <a:r>
              <a:rPr lang="en-US" sz="2800" dirty="0" smtClean="0"/>
              <a:t> </a:t>
            </a:r>
          </a:p>
          <a:p>
            <a:pPr lvl="1"/>
            <a:r>
              <a:rPr lang="en-US" sz="2400" dirty="0" smtClean="0"/>
              <a:t>http://ieeexplore.ieee.org/stamp/stamp.jsp?arnumber=06185632</a:t>
            </a:r>
            <a:endParaRPr lang="en-US" sz="2400" dirty="0"/>
          </a:p>
        </p:txBody>
      </p:sp>
      <p:sp>
        <p:nvSpPr>
          <p:cNvPr id="4" name="Footer Placeholder 3"/>
          <p:cNvSpPr>
            <a:spLocks noGrp="1"/>
          </p:cNvSpPr>
          <p:nvPr>
            <p:ph type="ftr" sz="quarter" idx="11"/>
          </p:nvPr>
        </p:nvSpPr>
        <p:spPr/>
        <p:txBody>
          <a:bodyPr/>
          <a:lstStyle/>
          <a:p>
            <a:pPr>
              <a:defRPr/>
            </a:pPr>
            <a:fld id="{7519A92E-C640-496F-A322-E2E813328480}" type="slidenum">
              <a:rPr lang="en-US" smtClean="0">
                <a:solidFill>
                  <a:srgbClr val="000000"/>
                </a:solidFill>
              </a:rPr>
              <a:pPr>
                <a:defRPr/>
              </a:pPr>
              <a:t>55</a:t>
            </a:fld>
            <a:endParaRPr lang="en-US" dirty="0">
              <a:solidFill>
                <a:srgbClr val="000000"/>
              </a:solidFill>
            </a:endParaRPr>
          </a:p>
        </p:txBody>
      </p:sp>
    </p:spTree>
    <p:extLst>
      <p:ext uri="{BB962C8B-B14F-4D97-AF65-F5344CB8AC3E}">
        <p14:creationId xmlns:p14="http://schemas.microsoft.com/office/powerpoint/2010/main" val="13396763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609600"/>
          </a:xfrm>
        </p:spPr>
        <p:txBody>
          <a:bodyPr rtlCol="0">
            <a:noAutofit/>
          </a:bodyPr>
          <a:lstStyle/>
          <a:p>
            <a:pPr eaLnBrk="1" fontAlgn="auto" hangingPunct="1">
              <a:spcAft>
                <a:spcPts val="0"/>
              </a:spcAft>
              <a:defRPr/>
            </a:pPr>
            <a:r>
              <a:rPr lang="en-US" sz="4800" dirty="0" smtClean="0">
                <a:solidFill>
                  <a:srgbClr val="009900"/>
                </a:solidFill>
                <a:latin typeface="+mn-lt"/>
                <a:ea typeface="ＭＳ Ｐゴシック" pitchFamily="34" charset="-128"/>
              </a:rPr>
              <a:t>Report’s Foci</a:t>
            </a:r>
          </a:p>
        </p:txBody>
      </p:sp>
      <p:sp>
        <p:nvSpPr>
          <p:cNvPr id="9219" name="Content Placeholder 2"/>
          <p:cNvSpPr>
            <a:spLocks noGrp="1"/>
          </p:cNvSpPr>
          <p:nvPr>
            <p:ph idx="1"/>
          </p:nvPr>
        </p:nvSpPr>
        <p:spPr>
          <a:xfrm>
            <a:off x="152400" y="914400"/>
            <a:ext cx="8763000" cy="5181600"/>
          </a:xfrm>
        </p:spPr>
        <p:txBody>
          <a:bodyPr rtlCol="0">
            <a:noAutofit/>
          </a:bodyPr>
          <a:lstStyle/>
          <a:p>
            <a:pPr eaLnBrk="1" fontAlgn="auto" hangingPunct="1">
              <a:lnSpc>
                <a:spcPct val="90000"/>
              </a:lnSpc>
              <a:spcAft>
                <a:spcPts val="0"/>
              </a:spcAft>
              <a:buFont typeface="Arial" pitchFamily="34" charset="0"/>
              <a:buChar char="•"/>
              <a:defRPr/>
            </a:pPr>
            <a:r>
              <a:rPr lang="en-US" sz="2800" b="1" dirty="0" smtClean="0">
                <a:solidFill>
                  <a:srgbClr val="009900"/>
                </a:solidFill>
                <a:latin typeface="+mn-lt"/>
                <a:ea typeface="ＭＳ Ｐゴシック" pitchFamily="34" charset="-128"/>
              </a:rPr>
              <a:t>Mission:</a:t>
            </a:r>
            <a:r>
              <a:rPr lang="en-US" sz="2800" b="1" dirty="0" smtClean="0">
                <a:solidFill>
                  <a:srgbClr val="006600"/>
                </a:solidFill>
                <a:latin typeface="+mn-lt"/>
                <a:ea typeface="ＭＳ Ｐゴシック" pitchFamily="34" charset="-128"/>
              </a:rPr>
              <a:t> </a:t>
            </a:r>
            <a:r>
              <a:rPr lang="en-US" sz="2800" b="1" dirty="0" smtClean="0">
                <a:solidFill>
                  <a:srgbClr val="FF6600"/>
                </a:solidFill>
                <a:latin typeface="+mn-lt"/>
                <a:ea typeface="ＭＳ Ｐゴシック" pitchFamily="34" charset="-128"/>
              </a:rPr>
              <a:t>Producing 1M Additional STEM Graduates</a:t>
            </a:r>
          </a:p>
          <a:p>
            <a:pPr eaLnBrk="1" fontAlgn="auto" hangingPunct="1">
              <a:lnSpc>
                <a:spcPct val="90000"/>
              </a:lnSpc>
              <a:spcAft>
                <a:spcPts val="0"/>
              </a:spcAft>
              <a:buFont typeface="Arial" pitchFamily="34" charset="0"/>
              <a:buChar char="•"/>
              <a:defRPr/>
            </a:pPr>
            <a:r>
              <a:rPr lang="en-US" sz="2800" b="1" dirty="0" smtClean="0">
                <a:solidFill>
                  <a:srgbClr val="009900"/>
                </a:solidFill>
                <a:latin typeface="+mn-lt"/>
                <a:ea typeface="ＭＳ Ｐゴシック" pitchFamily="34" charset="-128"/>
              </a:rPr>
              <a:t>Vision: </a:t>
            </a:r>
            <a:r>
              <a:rPr lang="en-US" sz="2800" b="1" dirty="0" smtClean="0">
                <a:solidFill>
                  <a:srgbClr val="FF6600"/>
                </a:solidFill>
                <a:latin typeface="+mn-lt"/>
                <a:ea typeface="ＭＳ Ｐゴシック" pitchFamily="34" charset="-128"/>
              </a:rPr>
              <a:t>Engaging Students, Faculty and Government</a:t>
            </a:r>
            <a:endParaRPr lang="en-US" b="1" dirty="0" smtClean="0">
              <a:solidFill>
                <a:srgbClr val="FF6600"/>
              </a:solidFill>
              <a:latin typeface="+mn-lt"/>
              <a:ea typeface="ＭＳ Ｐゴシック" pitchFamily="34" charset="-128"/>
            </a:endParaRPr>
          </a:p>
          <a:p>
            <a:pPr eaLnBrk="1" fontAlgn="auto" hangingPunct="1">
              <a:lnSpc>
                <a:spcPct val="90000"/>
              </a:lnSpc>
              <a:spcAft>
                <a:spcPts val="0"/>
              </a:spcAft>
              <a:buFont typeface="Arial" pitchFamily="34" charset="0"/>
              <a:buChar char="•"/>
              <a:defRPr/>
            </a:pPr>
            <a:r>
              <a:rPr lang="en-US" sz="2800" b="1" dirty="0" smtClean="0">
                <a:solidFill>
                  <a:srgbClr val="009900"/>
                </a:solidFill>
                <a:latin typeface="+mn-lt"/>
                <a:ea typeface="ＭＳ Ｐゴシック" pitchFamily="34" charset="-128"/>
              </a:rPr>
              <a:t>Approach:</a:t>
            </a:r>
          </a:p>
          <a:p>
            <a:pPr lvl="1" eaLnBrk="1" fontAlgn="auto" hangingPunct="1">
              <a:lnSpc>
                <a:spcPct val="90000"/>
              </a:lnSpc>
              <a:spcAft>
                <a:spcPts val="0"/>
              </a:spcAft>
              <a:buFont typeface="Wingdings" pitchFamily="2" charset="2"/>
              <a:buChar char="Ø"/>
              <a:defRPr/>
            </a:pPr>
            <a:r>
              <a:rPr lang="en-US" sz="2400" b="1" dirty="0" smtClean="0">
                <a:solidFill>
                  <a:srgbClr val="FF6600"/>
                </a:solidFill>
                <a:latin typeface="+mn-lt"/>
                <a:ea typeface="ＭＳ Ｐゴシック" pitchFamily="34" charset="-128"/>
              </a:rPr>
              <a:t>Increasing Retention Rate From 40% to 50% (Would Yield Additional 0.75M Graduates!)</a:t>
            </a:r>
          </a:p>
          <a:p>
            <a:pPr lvl="1" eaLnBrk="1" fontAlgn="auto" hangingPunct="1">
              <a:lnSpc>
                <a:spcPct val="90000"/>
              </a:lnSpc>
              <a:spcAft>
                <a:spcPts val="0"/>
              </a:spcAft>
              <a:buFont typeface="Wingdings" pitchFamily="2" charset="2"/>
              <a:buChar char="Ø"/>
              <a:defRPr/>
            </a:pPr>
            <a:r>
              <a:rPr lang="en-US" sz="2400" b="1" dirty="0" smtClean="0">
                <a:solidFill>
                  <a:srgbClr val="FF6600"/>
                </a:solidFill>
                <a:latin typeface="+mn-lt"/>
                <a:ea typeface="ＭＳ Ｐゴシック" pitchFamily="34" charset="-128"/>
              </a:rPr>
              <a:t>Requiring Faculty To Better Inspire and Motivate Students</a:t>
            </a:r>
          </a:p>
          <a:p>
            <a:pPr lvl="1" eaLnBrk="1" fontAlgn="auto" hangingPunct="1">
              <a:lnSpc>
                <a:spcPct val="90000"/>
              </a:lnSpc>
              <a:spcAft>
                <a:spcPts val="0"/>
              </a:spcAft>
              <a:buFont typeface="Wingdings" pitchFamily="2" charset="2"/>
              <a:buChar char="Ø"/>
              <a:defRPr/>
            </a:pPr>
            <a:r>
              <a:rPr lang="en-US" sz="2400" b="1" dirty="0" smtClean="0">
                <a:solidFill>
                  <a:srgbClr val="FF6600"/>
                </a:solidFill>
                <a:latin typeface="+mn-lt"/>
                <a:ea typeface="ＭＳ Ｐゴシック" pitchFamily="34" charset="-128"/>
              </a:rPr>
              <a:t>Adopting Empirically Validated Teaching Practices</a:t>
            </a:r>
          </a:p>
          <a:p>
            <a:pPr lvl="1" eaLnBrk="1" fontAlgn="auto" hangingPunct="1">
              <a:lnSpc>
                <a:spcPct val="90000"/>
              </a:lnSpc>
              <a:spcAft>
                <a:spcPts val="0"/>
              </a:spcAft>
              <a:buFont typeface="Wingdings" pitchFamily="2" charset="2"/>
              <a:buChar char="Ø"/>
              <a:defRPr/>
            </a:pPr>
            <a:r>
              <a:rPr lang="en-US" sz="2400" b="1" dirty="0" smtClean="0">
                <a:solidFill>
                  <a:srgbClr val="FF6600"/>
                </a:solidFill>
                <a:latin typeface="+mn-lt"/>
                <a:ea typeface="ＭＳ Ｐゴシック" pitchFamily="34" charset="-128"/>
              </a:rPr>
              <a:t>Replacing Standard Lab Courses With Discovery-Based Research Courses</a:t>
            </a:r>
          </a:p>
          <a:p>
            <a:pPr lvl="1" eaLnBrk="1" fontAlgn="auto" hangingPunct="1">
              <a:lnSpc>
                <a:spcPct val="90000"/>
              </a:lnSpc>
              <a:spcAft>
                <a:spcPts val="0"/>
              </a:spcAft>
              <a:buFont typeface="Wingdings" pitchFamily="2" charset="2"/>
              <a:buChar char="Ø"/>
              <a:defRPr/>
            </a:pPr>
            <a:r>
              <a:rPr lang="en-US" sz="2400" b="1" dirty="0" smtClean="0">
                <a:solidFill>
                  <a:srgbClr val="FF6600"/>
                </a:solidFill>
                <a:latin typeface="+mn-lt"/>
                <a:ea typeface="ＭＳ Ｐゴシック" pitchFamily="34" charset="-128"/>
              </a:rPr>
              <a:t>Launching Postsecondary Mathematics Education To Address Math Gap</a:t>
            </a:r>
          </a:p>
          <a:p>
            <a:pPr lvl="1" eaLnBrk="1" fontAlgn="auto" hangingPunct="1">
              <a:lnSpc>
                <a:spcPct val="90000"/>
              </a:lnSpc>
              <a:spcAft>
                <a:spcPts val="0"/>
              </a:spcAft>
              <a:buFont typeface="Wingdings" pitchFamily="2" charset="2"/>
              <a:buChar char="Ø"/>
              <a:defRPr/>
            </a:pPr>
            <a:r>
              <a:rPr lang="en-US" sz="2400" b="1" dirty="0" smtClean="0">
                <a:solidFill>
                  <a:srgbClr val="FF6600"/>
                </a:solidFill>
                <a:latin typeface="+mn-lt"/>
                <a:ea typeface="ＭＳ Ｐゴシック" pitchFamily="34" charset="-128"/>
              </a:rPr>
              <a:t>Encouraging Partnership Among Stakeholders</a:t>
            </a:r>
          </a:p>
          <a:p>
            <a:pPr lvl="1" eaLnBrk="1" fontAlgn="auto" hangingPunct="1">
              <a:lnSpc>
                <a:spcPct val="90000"/>
              </a:lnSpc>
              <a:spcAft>
                <a:spcPts val="0"/>
              </a:spcAft>
              <a:buFont typeface="Wingdings" pitchFamily="2" charset="2"/>
              <a:buChar char="Ø"/>
              <a:defRPr/>
            </a:pPr>
            <a:r>
              <a:rPr lang="en-US" sz="2400" b="1" dirty="0" smtClean="0">
                <a:solidFill>
                  <a:srgbClr val="FF6600"/>
                </a:solidFill>
                <a:latin typeface="+mn-lt"/>
                <a:ea typeface="ＭＳ Ｐゴシック" pitchFamily="34" charset="-128"/>
              </a:rPr>
              <a:t>Creating A Presidential Council on STEM Education</a:t>
            </a:r>
            <a:endParaRPr lang="en-US" b="1" dirty="0" smtClean="0">
              <a:solidFill>
                <a:srgbClr val="FF6600"/>
              </a:solidFill>
              <a:latin typeface="+mn-lt"/>
              <a:ea typeface="ＭＳ Ｐゴシック" pitchFamily="34" charset="-128"/>
            </a:endParaRPr>
          </a:p>
        </p:txBody>
      </p:sp>
      <p:sp>
        <p:nvSpPr>
          <p:cNvPr id="8196" name="Slide Number Placeholder 3"/>
          <p:cNvSpPr>
            <a:spLocks noGrp="1"/>
          </p:cNvSpPr>
          <p:nvPr>
            <p:ph type="sldNum" sz="quarter" idx="11"/>
          </p:nvPr>
        </p:nvSpPr>
        <p:spPr bwMode="auto">
          <a:ln>
            <a:miter lim="800000"/>
            <a:headEnd/>
            <a:tailEnd/>
          </a:ln>
        </p:spPr>
        <p:txBody>
          <a:bodyPr/>
          <a:lstStyle/>
          <a:p>
            <a:pPr>
              <a:defRPr/>
            </a:pPr>
            <a:fld id="{9C6067F0-BA8A-4B53-8889-39D14E05E2C3}" type="slidenum">
              <a:rPr lang="en-US">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41643362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 name="Picture 14"/>
          <p:cNvPicPr>
            <a:picLocks noChangeAspect="1" noChangeArrowheads="1"/>
          </p:cNvPicPr>
          <p:nvPr/>
        </p:nvPicPr>
        <p:blipFill>
          <a:blip r:embed="rId3"/>
          <a:srcRect/>
          <a:stretch>
            <a:fillRect/>
          </a:stretch>
        </p:blipFill>
        <p:spPr bwMode="auto">
          <a:xfrm rot="-542049">
            <a:off x="-77788" y="-315913"/>
            <a:ext cx="5634038" cy="7310438"/>
          </a:xfrm>
          <a:prstGeom prst="rect">
            <a:avLst/>
          </a:prstGeom>
          <a:noFill/>
          <a:ln w="6350">
            <a:solidFill>
              <a:srgbClr val="7F7F7F"/>
            </a:solidFill>
            <a:miter lim="800000"/>
            <a:headEnd/>
            <a:tailEnd/>
          </a:ln>
          <a:effectLst>
            <a:outerShdw dist="190500" dir="2700000" algn="tl" rotWithShape="0">
              <a:schemeClr val="tx1">
                <a:alpha val="39999"/>
              </a:schemeClr>
            </a:outerShdw>
          </a:effectLst>
        </p:spPr>
      </p:pic>
      <p:sp>
        <p:nvSpPr>
          <p:cNvPr id="16" name="Rectangle 15"/>
          <p:cNvSpPr>
            <a:spLocks noChangeArrowheads="1"/>
          </p:cNvSpPr>
          <p:nvPr/>
        </p:nvSpPr>
        <p:spPr bwMode="auto">
          <a:xfrm rot="21351423">
            <a:off x="2762250" y="80963"/>
            <a:ext cx="6391275" cy="3689350"/>
          </a:xfrm>
          <a:prstGeom prst="rect">
            <a:avLst/>
          </a:prstGeom>
          <a:solidFill>
            <a:srgbClr val="920000"/>
          </a:solidFill>
          <a:ln w="25400">
            <a:noFill/>
            <a:miter lim="800000"/>
            <a:headEnd/>
            <a:tailEnd/>
          </a:ln>
          <a:effectLst>
            <a:outerShdw blurRad="63500" dist="190500" dir="2700000" algn="tl" rotWithShape="0">
              <a:srgbClr val="000000">
                <a:alpha val="39999"/>
              </a:srgbClr>
            </a:outerShdw>
          </a:effectLst>
        </p:spPr>
        <p:txBody>
          <a:bodyPr anchor="ctr"/>
          <a:lstStyle/>
          <a:p>
            <a:pPr algn="ctr" fontAlgn="base">
              <a:spcBef>
                <a:spcPct val="0"/>
              </a:spcBef>
              <a:spcAft>
                <a:spcPct val="0"/>
              </a:spcAft>
              <a:defRPr/>
            </a:pPr>
            <a:endParaRPr lang="en-US" sz="2400" dirty="0">
              <a:solidFill>
                <a:prstClr val="white"/>
              </a:solidFill>
              <a:cs typeface="Arial" charset="0"/>
            </a:endParaRPr>
          </a:p>
        </p:txBody>
      </p:sp>
      <p:sp>
        <p:nvSpPr>
          <p:cNvPr id="3077" name="Title 1"/>
          <p:cNvSpPr>
            <a:spLocks noGrp="1"/>
          </p:cNvSpPr>
          <p:nvPr>
            <p:ph type="ctrTitle"/>
          </p:nvPr>
        </p:nvSpPr>
        <p:spPr>
          <a:xfrm rot="21350131">
            <a:off x="2460625" y="-138113"/>
            <a:ext cx="7008813" cy="4183063"/>
          </a:xfrm>
        </p:spPr>
        <p:txBody>
          <a:bodyPr/>
          <a:lstStyle/>
          <a:p>
            <a:pPr eaLnBrk="1" hangingPunct="1">
              <a:spcBef>
                <a:spcPct val="40000"/>
              </a:spcBef>
            </a:pPr>
            <a:r>
              <a:rPr lang="en-US" sz="2800" smtClean="0">
                <a:solidFill>
                  <a:schemeClr val="bg1"/>
                </a:solidFill>
                <a:latin typeface="Berlin Sans FB Demi" pitchFamily="34" charset="0"/>
                <a:ea typeface="ＭＳ Ｐゴシック" pitchFamily="34" charset="-128"/>
                <a:cs typeface="Tahoma" pitchFamily="34" charset="0"/>
              </a:rPr>
              <a:t>The State of </a:t>
            </a:r>
            <a:br>
              <a:rPr lang="en-US" sz="2800" smtClean="0">
                <a:solidFill>
                  <a:schemeClr val="bg1"/>
                </a:solidFill>
                <a:latin typeface="Berlin Sans FB Demi" pitchFamily="34" charset="0"/>
                <a:ea typeface="ＭＳ Ｐゴシック" pitchFamily="34" charset="-128"/>
                <a:cs typeface="Tahoma" pitchFamily="34" charset="0"/>
              </a:rPr>
            </a:br>
            <a:r>
              <a:rPr lang="en-US" sz="2800" smtClean="0">
                <a:solidFill>
                  <a:schemeClr val="bg1"/>
                </a:solidFill>
                <a:latin typeface="Berlin Sans FB Demi" pitchFamily="34" charset="0"/>
                <a:ea typeface="ＭＳ Ｐゴシック" pitchFamily="34" charset="-128"/>
                <a:cs typeface="Tahoma" pitchFamily="34" charset="0"/>
              </a:rPr>
              <a:t>Engineering Education Culture</a:t>
            </a:r>
            <a:r>
              <a:rPr lang="en-US" sz="2000" i="1" smtClean="0">
                <a:solidFill>
                  <a:schemeClr val="bg1"/>
                </a:solidFill>
                <a:latin typeface="Berlin Sans FB" pitchFamily="34" charset="0"/>
                <a:ea typeface="ＭＳ Ｐゴシック" pitchFamily="34" charset="-128"/>
                <a:cs typeface="Tahoma" pitchFamily="34" charset="0"/>
              </a:rPr>
              <a:t/>
            </a:r>
            <a:br>
              <a:rPr lang="en-US" sz="2000" i="1" smtClean="0">
                <a:solidFill>
                  <a:schemeClr val="bg1"/>
                </a:solidFill>
                <a:latin typeface="Berlin Sans FB" pitchFamily="34" charset="0"/>
                <a:ea typeface="ＭＳ Ｐゴシック" pitchFamily="34" charset="-128"/>
                <a:cs typeface="Tahoma" pitchFamily="34" charset="0"/>
              </a:rPr>
            </a:br>
            <a:r>
              <a:rPr lang="en-US" sz="1800" i="1" smtClean="0">
                <a:solidFill>
                  <a:schemeClr val="bg1"/>
                </a:solidFill>
                <a:latin typeface="Berlin Sans FB" pitchFamily="34" charset="0"/>
                <a:ea typeface="ＭＳ Ｐゴシック" pitchFamily="34" charset="-128"/>
                <a:cs typeface="Tahoma" pitchFamily="34" charset="0"/>
              </a:rPr>
              <a:t/>
            </a:r>
            <a:br>
              <a:rPr lang="en-US" sz="1800" i="1" smtClean="0">
                <a:solidFill>
                  <a:schemeClr val="bg1"/>
                </a:solidFill>
                <a:latin typeface="Berlin Sans FB" pitchFamily="34" charset="0"/>
                <a:ea typeface="ＭＳ Ｐゴシック" pitchFamily="34" charset="-128"/>
                <a:cs typeface="Tahoma" pitchFamily="34" charset="0"/>
              </a:rPr>
            </a:br>
            <a:r>
              <a:rPr lang="en-US" sz="2000" smtClean="0">
                <a:solidFill>
                  <a:schemeClr val="bg1"/>
                </a:solidFill>
                <a:latin typeface="Berlin Sans FB" pitchFamily="34" charset="0"/>
                <a:ea typeface="ＭＳ Ｐゴシック" pitchFamily="34" charset="-128"/>
                <a:cs typeface="Tahoma" pitchFamily="34" charset="0"/>
              </a:rPr>
              <a:t>Highlights of Phase 1 and 2 Reports</a:t>
            </a:r>
            <a:br>
              <a:rPr lang="en-US" sz="2000" smtClean="0">
                <a:solidFill>
                  <a:schemeClr val="bg1"/>
                </a:solidFill>
                <a:latin typeface="Berlin Sans FB" pitchFamily="34" charset="0"/>
                <a:ea typeface="ＭＳ Ｐゴシック" pitchFamily="34" charset="-128"/>
                <a:cs typeface="Tahoma" pitchFamily="34" charset="0"/>
              </a:rPr>
            </a:br>
            <a:r>
              <a:rPr lang="en-US" sz="2000" smtClean="0">
                <a:solidFill>
                  <a:schemeClr val="bg1"/>
                </a:solidFill>
                <a:latin typeface="Berlin Sans FB" pitchFamily="34" charset="0"/>
                <a:ea typeface="ＭＳ Ｐゴシック" pitchFamily="34" charset="-128"/>
                <a:cs typeface="Tahoma" pitchFamily="34" charset="0"/>
              </a:rPr>
              <a:t>with Takeaways</a:t>
            </a:r>
            <a:br>
              <a:rPr lang="en-US" sz="2000" smtClean="0">
                <a:solidFill>
                  <a:schemeClr val="bg1"/>
                </a:solidFill>
                <a:latin typeface="Berlin Sans FB" pitchFamily="34" charset="0"/>
                <a:ea typeface="ＭＳ Ｐゴシック" pitchFamily="34" charset="-128"/>
                <a:cs typeface="Tahoma" pitchFamily="34" charset="0"/>
              </a:rPr>
            </a:br>
            <a:r>
              <a:rPr lang="en-US" sz="2000" smtClean="0">
                <a:solidFill>
                  <a:schemeClr val="bg1"/>
                </a:solidFill>
                <a:latin typeface="Berlin Sans FB" pitchFamily="34" charset="0"/>
                <a:ea typeface="ＭＳ Ｐゴシック" pitchFamily="34" charset="-128"/>
                <a:cs typeface="Tahoma" pitchFamily="34" charset="0"/>
              </a:rPr>
              <a:t/>
            </a:r>
            <a:br>
              <a:rPr lang="en-US" sz="2000" smtClean="0">
                <a:solidFill>
                  <a:schemeClr val="bg1"/>
                </a:solidFill>
                <a:latin typeface="Berlin Sans FB" pitchFamily="34" charset="0"/>
                <a:ea typeface="ＭＳ Ｐゴシック" pitchFamily="34" charset="-128"/>
                <a:cs typeface="Tahoma" pitchFamily="34" charset="0"/>
              </a:rPr>
            </a:br>
            <a:r>
              <a:rPr lang="en-US" sz="2000" smtClean="0">
                <a:solidFill>
                  <a:schemeClr val="bg1"/>
                </a:solidFill>
                <a:latin typeface="Berlin Sans FB" pitchFamily="34" charset="0"/>
                <a:ea typeface="ＭＳ Ｐゴシック" pitchFamily="34" charset="-128"/>
                <a:cs typeface="Tahoma" pitchFamily="34" charset="0"/>
              </a:rPr>
              <a:t>Mary Besterfield-Sacre</a:t>
            </a:r>
            <a:br>
              <a:rPr lang="en-US" sz="2000" smtClean="0">
                <a:solidFill>
                  <a:schemeClr val="bg1"/>
                </a:solidFill>
                <a:latin typeface="Berlin Sans FB" pitchFamily="34" charset="0"/>
                <a:ea typeface="ＭＳ Ｐゴシック" pitchFamily="34" charset="-128"/>
                <a:cs typeface="Tahoma" pitchFamily="34" charset="0"/>
              </a:rPr>
            </a:br>
            <a:r>
              <a:rPr lang="en-US" sz="1800" smtClean="0">
                <a:solidFill>
                  <a:schemeClr val="bg1"/>
                </a:solidFill>
                <a:latin typeface="Berlin Sans FB" pitchFamily="34" charset="0"/>
                <a:ea typeface="ＭＳ Ｐゴシック" pitchFamily="34" charset="-128"/>
                <a:cs typeface="Tahoma" pitchFamily="34" charset="0"/>
              </a:rPr>
              <a:t/>
            </a:r>
            <a:br>
              <a:rPr lang="en-US" sz="1800" smtClean="0">
                <a:solidFill>
                  <a:schemeClr val="bg1"/>
                </a:solidFill>
                <a:latin typeface="Berlin Sans FB" pitchFamily="34" charset="0"/>
                <a:ea typeface="ＭＳ Ｐゴシック" pitchFamily="34" charset="-128"/>
                <a:cs typeface="Tahoma" pitchFamily="34" charset="0"/>
              </a:rPr>
            </a:br>
            <a:r>
              <a:rPr lang="en-US" sz="1800" smtClean="0">
                <a:solidFill>
                  <a:schemeClr val="bg1"/>
                </a:solidFill>
                <a:latin typeface="Berlin Sans FB" pitchFamily="34" charset="0"/>
                <a:ea typeface="ＭＳ Ｐゴシック" pitchFamily="34" charset="-128"/>
                <a:cs typeface="Tahoma" pitchFamily="34" charset="0"/>
              </a:rPr>
              <a:t>National Academy of Engineering </a:t>
            </a:r>
            <a:br>
              <a:rPr lang="en-US" sz="1800" smtClean="0">
                <a:solidFill>
                  <a:schemeClr val="bg1"/>
                </a:solidFill>
                <a:latin typeface="Berlin Sans FB" pitchFamily="34" charset="0"/>
                <a:ea typeface="ＭＳ Ｐゴシック" pitchFamily="34" charset="-128"/>
                <a:cs typeface="Tahoma" pitchFamily="34" charset="0"/>
              </a:rPr>
            </a:br>
            <a:r>
              <a:rPr lang="en-US" sz="1800" smtClean="0">
                <a:solidFill>
                  <a:schemeClr val="bg1"/>
                </a:solidFill>
                <a:latin typeface="Berlin Sans FB" pitchFamily="34" charset="0"/>
                <a:ea typeface="ＭＳ Ｐゴシック" pitchFamily="34" charset="-128"/>
                <a:cs typeface="Tahoma" pitchFamily="34" charset="0"/>
              </a:rPr>
              <a:t>Frontiers of Engineering Education </a:t>
            </a:r>
            <a:r>
              <a:rPr lang="en-US" sz="2000" smtClean="0">
                <a:solidFill>
                  <a:schemeClr val="bg1"/>
                </a:solidFill>
                <a:latin typeface="Berlin Sans FB" pitchFamily="34" charset="0"/>
                <a:ea typeface="ＭＳ Ｐゴシック" pitchFamily="34" charset="-128"/>
                <a:cs typeface="Tahoma" pitchFamily="34" charset="0"/>
              </a:rPr>
              <a:t/>
            </a:r>
            <a:br>
              <a:rPr lang="en-US" sz="2000" smtClean="0">
                <a:solidFill>
                  <a:schemeClr val="bg1"/>
                </a:solidFill>
                <a:latin typeface="Berlin Sans FB" pitchFamily="34" charset="0"/>
                <a:ea typeface="ＭＳ Ｐゴシック" pitchFamily="34" charset="-128"/>
                <a:cs typeface="Tahoma" pitchFamily="34" charset="0"/>
              </a:rPr>
            </a:br>
            <a:r>
              <a:rPr lang="en-US" sz="1600" smtClean="0">
                <a:solidFill>
                  <a:schemeClr val="bg1"/>
                </a:solidFill>
                <a:latin typeface="Berlin Sans FB" pitchFamily="34" charset="0"/>
                <a:ea typeface="ＭＳ Ｐゴシック" pitchFamily="34" charset="-128"/>
                <a:cs typeface="Tahoma" pitchFamily="34" charset="0"/>
              </a:rPr>
              <a:t>14 - 17 October 2012</a:t>
            </a:r>
            <a:endParaRPr lang="en-US" sz="1600" smtClean="0">
              <a:solidFill>
                <a:schemeClr val="bg1"/>
              </a:solidFill>
              <a:latin typeface="Berlin Sans FB" pitchFamily="34" charset="0"/>
              <a:ea typeface="ＭＳ Ｐゴシック" pitchFamily="34" charset="-128"/>
            </a:endParaRPr>
          </a:p>
        </p:txBody>
      </p:sp>
      <p:sp>
        <p:nvSpPr>
          <p:cNvPr id="3078" name="Rectangle 11"/>
          <p:cNvSpPr>
            <a:spLocks noChangeArrowheads="1"/>
          </p:cNvSpPr>
          <p:nvPr/>
        </p:nvSpPr>
        <p:spPr bwMode="auto">
          <a:xfrm>
            <a:off x="0" y="0"/>
            <a:ext cx="914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smtClean="0">
              <a:solidFill>
                <a:prstClr val="black"/>
              </a:solidFill>
              <a:latin typeface="Arial" charset="0"/>
              <a:ea typeface="ＭＳ Ｐゴシック" pitchFamily="34" charset="-128"/>
              <a:cs typeface="Arial" charset="0"/>
            </a:endParaRPr>
          </a:p>
        </p:txBody>
      </p:sp>
      <p:sp>
        <p:nvSpPr>
          <p:cNvPr id="7" name="Rectangle 6"/>
          <p:cNvSpPr/>
          <p:nvPr/>
        </p:nvSpPr>
        <p:spPr>
          <a:xfrm rot="21025422">
            <a:off x="846138" y="4918075"/>
            <a:ext cx="5040312" cy="150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800" b="1" dirty="0">
                <a:solidFill>
                  <a:prstClr val="black"/>
                </a:solidFill>
                <a:latin typeface="Berlin Sans FB Demi" pitchFamily="34" charset="0"/>
              </a:rPr>
              <a:t>Innovation with Impact</a:t>
            </a:r>
            <a:endParaRPr lang="en-US" sz="2000" b="1" dirty="0">
              <a:solidFill>
                <a:prstClr val="black"/>
              </a:solidFill>
              <a:latin typeface="Berlin Sans FB Demi" pitchFamily="34" charset="0"/>
            </a:endParaRPr>
          </a:p>
          <a:p>
            <a:pPr fontAlgn="base">
              <a:spcBef>
                <a:spcPct val="0"/>
              </a:spcBef>
              <a:spcAft>
                <a:spcPct val="0"/>
              </a:spcAft>
              <a:defRPr/>
            </a:pPr>
            <a:r>
              <a:rPr lang="en-US" dirty="0">
                <a:solidFill>
                  <a:prstClr val="black"/>
                </a:solidFill>
                <a:latin typeface="Berlin Sans FB Demi" pitchFamily="34" charset="0"/>
              </a:rPr>
              <a:t>Creating a Culture for Scholarly </a:t>
            </a:r>
          </a:p>
          <a:p>
            <a:pPr fontAlgn="base">
              <a:spcBef>
                <a:spcPct val="0"/>
              </a:spcBef>
              <a:spcAft>
                <a:spcPct val="0"/>
              </a:spcAft>
              <a:defRPr/>
            </a:pPr>
            <a:r>
              <a:rPr lang="en-US" dirty="0">
                <a:solidFill>
                  <a:prstClr val="black"/>
                </a:solidFill>
                <a:latin typeface="Berlin Sans FB Demi" pitchFamily="34" charset="0"/>
              </a:rPr>
              <a:t>and Systematic Innovation in </a:t>
            </a:r>
          </a:p>
          <a:p>
            <a:pPr fontAlgn="base">
              <a:spcBef>
                <a:spcPct val="0"/>
              </a:spcBef>
              <a:spcAft>
                <a:spcPct val="0"/>
              </a:spcAft>
              <a:defRPr/>
            </a:pPr>
            <a:r>
              <a:rPr lang="en-US" dirty="0">
                <a:solidFill>
                  <a:prstClr val="black"/>
                </a:solidFill>
                <a:latin typeface="Berlin Sans FB Demi" pitchFamily="34" charset="0"/>
              </a:rPr>
              <a:t>Engineering Education</a:t>
            </a:r>
          </a:p>
        </p:txBody>
      </p:sp>
      <p:sp>
        <p:nvSpPr>
          <p:cNvPr id="9" name="Rectangle 8"/>
          <p:cNvSpPr/>
          <p:nvPr/>
        </p:nvSpPr>
        <p:spPr>
          <a:xfrm rot="21046283">
            <a:off x="95250" y="279400"/>
            <a:ext cx="1443038" cy="576263"/>
          </a:xfrm>
          <a:prstGeom prst="rect">
            <a:avLst/>
          </a:prstGeom>
          <a:solidFill>
            <a:srgbClr val="920028"/>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a:solidFill>
                  <a:prstClr val="white"/>
                </a:solidFill>
                <a:latin typeface="Berlin Sans FB Demi" pitchFamily="34" charset="0"/>
              </a:rPr>
              <a:t>Phase 1&amp;2</a:t>
            </a:r>
          </a:p>
        </p:txBody>
      </p:sp>
      <p:pic>
        <p:nvPicPr>
          <p:cNvPr id="11" name="Picture 10" descr="coverpage_snapshot.jpg"/>
          <p:cNvPicPr>
            <a:picLocks noChangeAspect="1"/>
          </p:cNvPicPr>
          <p:nvPr/>
        </p:nvPicPr>
        <p:blipFill>
          <a:blip r:embed="rId4" cstate="print">
            <a:extLst/>
          </a:blip>
          <a:stretch>
            <a:fillRect/>
          </a:stretch>
        </p:blipFill>
        <p:spPr bwMode="auto">
          <a:xfrm rot="20928400">
            <a:off x="359315" y="2655980"/>
            <a:ext cx="4310062" cy="4124325"/>
          </a:xfrm>
          <a:prstGeom prst="rect">
            <a:avLst/>
          </a:prstGeom>
          <a:ln w="79375">
            <a:solidFill>
              <a:schemeClr val="bg1">
                <a:lumMod val="50000"/>
              </a:schemeClr>
            </a:solidFill>
          </a:ln>
          <a:effectLst>
            <a:outerShdw blurRad="50800" dist="38100" dir="2700000" algn="tl" rotWithShape="0">
              <a:schemeClr val="bg1">
                <a:lumMod val="50000"/>
                <a:alpha val="43000"/>
              </a:schemeClr>
            </a:outerShdw>
            <a:softEdge rad="254000"/>
          </a:effectLst>
        </p:spPr>
      </p:pic>
      <p:pic>
        <p:nvPicPr>
          <p:cNvPr id="30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71600">
            <a:off x="695325" y="5832475"/>
            <a:ext cx="889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rot="20915825">
            <a:off x="695325" y="908050"/>
            <a:ext cx="935038" cy="93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Tree>
    <p:extLst>
      <p:ext uri="{BB962C8B-B14F-4D97-AF65-F5344CB8AC3E}">
        <p14:creationId xmlns:p14="http://schemas.microsoft.com/office/powerpoint/2010/main" val="23810760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rot="5400000">
            <a:off x="1368426" y="3392487"/>
            <a:ext cx="4824412" cy="1008063"/>
          </a:xfrm>
          <a:prstGeom prst="homePlate">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Rectangle 4"/>
          <p:cNvSpPr/>
          <p:nvPr/>
        </p:nvSpPr>
        <p:spPr>
          <a:xfrm>
            <a:off x="3276600" y="1484313"/>
            <a:ext cx="1008063" cy="1439862"/>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ectangle 5"/>
          <p:cNvSpPr/>
          <p:nvPr/>
        </p:nvSpPr>
        <p:spPr>
          <a:xfrm>
            <a:off x="3276600" y="3213100"/>
            <a:ext cx="1008063" cy="46038"/>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ectangle 6"/>
          <p:cNvSpPr/>
          <p:nvPr/>
        </p:nvSpPr>
        <p:spPr>
          <a:xfrm>
            <a:off x="3276600" y="3141663"/>
            <a:ext cx="1008063" cy="4445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 name="Rectangle 10"/>
          <p:cNvSpPr/>
          <p:nvPr/>
        </p:nvSpPr>
        <p:spPr>
          <a:xfrm>
            <a:off x="3276600" y="2708275"/>
            <a:ext cx="1008063" cy="46038"/>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5" name="Rectangle 14"/>
          <p:cNvSpPr/>
          <p:nvPr/>
        </p:nvSpPr>
        <p:spPr>
          <a:xfrm>
            <a:off x="3276600" y="1412875"/>
            <a:ext cx="1008063" cy="46038"/>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6" name="Rectangle 15"/>
          <p:cNvSpPr/>
          <p:nvPr/>
        </p:nvSpPr>
        <p:spPr>
          <a:xfrm>
            <a:off x="3276600" y="1341438"/>
            <a:ext cx="1008063" cy="4445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7" name="Rectangle 16"/>
          <p:cNvSpPr/>
          <p:nvPr/>
        </p:nvSpPr>
        <p:spPr>
          <a:xfrm>
            <a:off x="3276600" y="1268413"/>
            <a:ext cx="1008063" cy="46037"/>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8" name="Rounded Rectangular Callout 17"/>
          <p:cNvSpPr/>
          <p:nvPr/>
        </p:nvSpPr>
        <p:spPr>
          <a:xfrm>
            <a:off x="539750" y="1484313"/>
            <a:ext cx="2303463" cy="720725"/>
          </a:xfrm>
          <a:prstGeom prst="wedgeRoundRectCallout">
            <a:avLst>
              <a:gd name="adj1" fmla="val 58984"/>
              <a:gd name="adj2" fmla="val 36718"/>
              <a:gd name="adj3" fmla="val 16667"/>
            </a:avLst>
          </a:prstGeom>
          <a:solidFill>
            <a:schemeClr val="bg1"/>
          </a:solidFill>
          <a:ln w="12700">
            <a:solidFill>
              <a:schemeClr val="tx1"/>
            </a:solid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07" name="TextBox 18"/>
          <p:cNvSpPr txBox="1">
            <a:spLocks noChangeArrowheads="1"/>
          </p:cNvSpPr>
          <p:nvPr/>
        </p:nvSpPr>
        <p:spPr bwMode="auto">
          <a:xfrm>
            <a:off x="1187450" y="1557338"/>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800" smtClean="0">
                <a:solidFill>
                  <a:prstClr val="black"/>
                </a:solidFill>
              </a:rPr>
              <a:t>Discussion </a:t>
            </a:r>
          </a:p>
          <a:p>
            <a:pPr eaLnBrk="1" fontAlgn="base" hangingPunct="1">
              <a:spcBef>
                <a:spcPct val="0"/>
              </a:spcBef>
              <a:spcAft>
                <a:spcPct val="0"/>
              </a:spcAft>
            </a:pPr>
            <a:r>
              <a:rPr lang="en-US" sz="1800" smtClean="0">
                <a:solidFill>
                  <a:prstClr val="black"/>
                </a:solidFill>
              </a:rPr>
              <a:t>and planning</a:t>
            </a:r>
          </a:p>
        </p:txBody>
      </p:sp>
      <p:sp>
        <p:nvSpPr>
          <p:cNvPr id="24" name="Rounded Rectangular Callout 23"/>
          <p:cNvSpPr>
            <a:spLocks noChangeArrowheads="1"/>
          </p:cNvSpPr>
          <p:nvPr/>
        </p:nvSpPr>
        <p:spPr bwMode="auto">
          <a:xfrm>
            <a:off x="4787900" y="2852738"/>
            <a:ext cx="4105275" cy="1223962"/>
          </a:xfrm>
          <a:prstGeom prst="wedgeRoundRectCallout">
            <a:avLst>
              <a:gd name="adj1" fmla="val -56221"/>
              <a:gd name="adj2" fmla="val 109082"/>
              <a:gd name="adj3" fmla="val 16667"/>
            </a:avLst>
          </a:prstGeom>
          <a:solidFill>
            <a:schemeClr val="bg1"/>
          </a:solidFill>
          <a:ln w="12700">
            <a:solidFill>
              <a:schemeClr val="tx1"/>
            </a:solidFill>
            <a:miter lim="800000"/>
            <a:headEnd/>
            <a:tailEnd/>
          </a:ln>
          <a:effectLst>
            <a:outerShdw blurRad="63500" dist="190500" dir="2700000" algn="tl" rotWithShape="0">
              <a:srgbClr val="000000">
                <a:alpha val="39999"/>
              </a:srgbClr>
            </a:outerShdw>
          </a:effectLst>
        </p:spPr>
        <p:txBody>
          <a:bodyPr anchor="ctr"/>
          <a:lstStyle/>
          <a:p>
            <a:pPr algn="ctr" fontAlgn="base">
              <a:spcBef>
                <a:spcPct val="0"/>
              </a:spcBef>
              <a:spcAft>
                <a:spcPct val="0"/>
              </a:spcAft>
              <a:defRPr/>
            </a:pPr>
            <a:endParaRPr lang="en-US" sz="2400" dirty="0">
              <a:solidFill>
                <a:prstClr val="white"/>
              </a:solidFill>
              <a:cs typeface="Arial" charset="0"/>
            </a:endParaRPr>
          </a:p>
        </p:txBody>
      </p:sp>
      <p:sp>
        <p:nvSpPr>
          <p:cNvPr id="40" name="Rounded Rectangular Callout 39"/>
          <p:cNvSpPr/>
          <p:nvPr/>
        </p:nvSpPr>
        <p:spPr>
          <a:xfrm>
            <a:off x="539750" y="2565400"/>
            <a:ext cx="2303463" cy="576263"/>
          </a:xfrm>
          <a:prstGeom prst="wedgeRoundRectCallout">
            <a:avLst>
              <a:gd name="adj1" fmla="val 59657"/>
              <a:gd name="adj2" fmla="val 32461"/>
              <a:gd name="adj3" fmla="val 16667"/>
            </a:avLst>
          </a:prstGeom>
          <a:solidFill>
            <a:schemeClr val="bg1"/>
          </a:solidFill>
          <a:ln w="12700">
            <a:solidFill>
              <a:schemeClr val="tx1"/>
            </a:solid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10" name="TextBox 40"/>
          <p:cNvSpPr txBox="1">
            <a:spLocks noChangeArrowheads="1"/>
          </p:cNvSpPr>
          <p:nvPr/>
        </p:nvSpPr>
        <p:spPr bwMode="auto">
          <a:xfrm>
            <a:off x="684213" y="2565400"/>
            <a:ext cx="20875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ct val="150000"/>
              </a:lnSpc>
              <a:spcBef>
                <a:spcPct val="0"/>
              </a:spcBef>
              <a:spcAft>
                <a:spcPct val="0"/>
              </a:spcAft>
            </a:pPr>
            <a:r>
              <a:rPr lang="en-US" sz="1800" smtClean="0">
                <a:solidFill>
                  <a:prstClr val="black"/>
                </a:solidFill>
              </a:rPr>
              <a:t>“Year of Dialogue”</a:t>
            </a:r>
          </a:p>
        </p:txBody>
      </p:sp>
      <p:sp>
        <p:nvSpPr>
          <p:cNvPr id="43" name="Rounded Rectangular Callout 42"/>
          <p:cNvSpPr/>
          <p:nvPr/>
        </p:nvSpPr>
        <p:spPr>
          <a:xfrm>
            <a:off x="250825" y="3644900"/>
            <a:ext cx="2592388" cy="720725"/>
          </a:xfrm>
          <a:prstGeom prst="wedgeRoundRectCallout">
            <a:avLst>
              <a:gd name="adj1" fmla="val 58029"/>
              <a:gd name="adj2" fmla="val -16719"/>
              <a:gd name="adj3" fmla="val 16667"/>
            </a:avLst>
          </a:prstGeom>
          <a:solidFill>
            <a:schemeClr val="bg1"/>
          </a:solidFill>
          <a:ln w="12700">
            <a:solidFill>
              <a:schemeClr val="tx1"/>
            </a:solid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12" name="TextBox 43"/>
          <p:cNvSpPr txBox="1">
            <a:spLocks noChangeArrowheads="1"/>
          </p:cNvSpPr>
          <p:nvPr/>
        </p:nvSpPr>
        <p:spPr bwMode="auto">
          <a:xfrm>
            <a:off x="1258888" y="3644900"/>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800" smtClean="0">
                <a:solidFill>
                  <a:prstClr val="black"/>
                </a:solidFill>
              </a:rPr>
              <a:t>Two Phase </a:t>
            </a:r>
          </a:p>
          <a:p>
            <a:pPr eaLnBrk="1" fontAlgn="base" hangingPunct="1">
              <a:spcBef>
                <a:spcPct val="0"/>
              </a:spcBef>
              <a:spcAft>
                <a:spcPct val="0"/>
              </a:spcAft>
            </a:pPr>
            <a:r>
              <a:rPr lang="en-US" sz="1800" smtClean="0">
                <a:solidFill>
                  <a:prstClr val="black"/>
                </a:solidFill>
              </a:rPr>
              <a:t>Project</a:t>
            </a:r>
          </a:p>
        </p:txBody>
      </p:sp>
      <p:pic>
        <p:nvPicPr>
          <p:cNvPr id="41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789363"/>
            <a:ext cx="44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628775"/>
            <a:ext cx="44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4" descr="http://www.nsf.gov/pubs/2000/nsf0017/image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789363"/>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4"/>
          <a:srcRect/>
          <a:stretch>
            <a:fillRect/>
          </a:stretch>
        </p:blipFill>
        <p:spPr bwMode="auto">
          <a:xfrm>
            <a:off x="5003800" y="2924175"/>
            <a:ext cx="825500" cy="1081088"/>
          </a:xfrm>
          <a:prstGeom prst="rect">
            <a:avLst/>
          </a:prstGeom>
          <a:noFill/>
          <a:ln w="6350">
            <a:solidFill>
              <a:schemeClr val="bg1">
                <a:lumMod val="65000"/>
              </a:schemeClr>
            </a:solidFill>
            <a:miter lim="800000"/>
            <a:headEnd/>
            <a:tailEnd/>
          </a:ln>
          <a:effectLst/>
        </p:spPr>
      </p:pic>
      <p:sp>
        <p:nvSpPr>
          <p:cNvPr id="49" name="Rounded Rectangular Callout 48"/>
          <p:cNvSpPr/>
          <p:nvPr/>
        </p:nvSpPr>
        <p:spPr>
          <a:xfrm>
            <a:off x="250825" y="4508500"/>
            <a:ext cx="2592388" cy="576263"/>
          </a:xfrm>
          <a:prstGeom prst="wedgeRoundRectCallout">
            <a:avLst>
              <a:gd name="adj1" fmla="val 58913"/>
              <a:gd name="adj2" fmla="val 32105"/>
              <a:gd name="adj3" fmla="val 16667"/>
            </a:avLst>
          </a:prstGeom>
          <a:solidFill>
            <a:schemeClr val="bg1"/>
          </a:solidFill>
          <a:ln w="12700">
            <a:solidFill>
              <a:schemeClr val="tx1"/>
            </a:solid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18" name="TextBox 49"/>
          <p:cNvSpPr txBox="1">
            <a:spLocks noChangeArrowheads="1"/>
          </p:cNvSpPr>
          <p:nvPr/>
        </p:nvSpPr>
        <p:spPr bwMode="auto">
          <a:xfrm>
            <a:off x="-180975" y="4508500"/>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ct val="150000"/>
              </a:lnSpc>
              <a:spcBef>
                <a:spcPct val="0"/>
              </a:spcBef>
              <a:spcAft>
                <a:spcPct val="0"/>
              </a:spcAft>
            </a:pPr>
            <a:r>
              <a:rPr lang="en-US" sz="1800" smtClean="0">
                <a:solidFill>
                  <a:prstClr val="black"/>
                </a:solidFill>
              </a:rPr>
              <a:t>         Community Feedback</a:t>
            </a:r>
          </a:p>
        </p:txBody>
      </p:sp>
      <p:sp>
        <p:nvSpPr>
          <p:cNvPr id="53" name="Rounded Rectangular Callout 52"/>
          <p:cNvSpPr/>
          <p:nvPr/>
        </p:nvSpPr>
        <p:spPr>
          <a:xfrm>
            <a:off x="250825" y="5229225"/>
            <a:ext cx="2592388" cy="576263"/>
          </a:xfrm>
          <a:prstGeom prst="wedgeRoundRectCallout">
            <a:avLst>
              <a:gd name="adj1" fmla="val 58554"/>
              <a:gd name="adj2" fmla="val -841"/>
              <a:gd name="adj3" fmla="val 16667"/>
            </a:avLst>
          </a:prstGeom>
          <a:solidFill>
            <a:srgbClr val="920000"/>
          </a:solidFill>
          <a:ln w="12700">
            <a:solidFill>
              <a:schemeClr val="tx1"/>
            </a:solidFill>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20" name="TextBox 53"/>
          <p:cNvSpPr txBox="1">
            <a:spLocks noChangeArrowheads="1"/>
          </p:cNvSpPr>
          <p:nvPr/>
        </p:nvSpPr>
        <p:spPr bwMode="auto">
          <a:xfrm>
            <a:off x="-107950" y="5229225"/>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ct val="150000"/>
              </a:lnSpc>
              <a:spcBef>
                <a:spcPct val="0"/>
              </a:spcBef>
              <a:spcAft>
                <a:spcPct val="0"/>
              </a:spcAft>
            </a:pPr>
            <a:r>
              <a:rPr lang="en-US" sz="1800" smtClean="0">
                <a:solidFill>
                  <a:prstClr val="white"/>
                </a:solidFill>
              </a:rPr>
              <a:t>         Synthesis of Results</a:t>
            </a:r>
          </a:p>
        </p:txBody>
      </p:sp>
      <p:sp>
        <p:nvSpPr>
          <p:cNvPr id="59" name="Rectangle 58"/>
          <p:cNvSpPr/>
          <p:nvPr/>
        </p:nvSpPr>
        <p:spPr>
          <a:xfrm>
            <a:off x="3276600" y="3068638"/>
            <a:ext cx="1008063" cy="46037"/>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0" name="Rectangle 59"/>
          <p:cNvSpPr/>
          <p:nvPr/>
        </p:nvSpPr>
        <p:spPr>
          <a:xfrm>
            <a:off x="3276600" y="2997200"/>
            <a:ext cx="1008063" cy="46038"/>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1" name="Rectangle 60"/>
          <p:cNvSpPr/>
          <p:nvPr/>
        </p:nvSpPr>
        <p:spPr>
          <a:xfrm>
            <a:off x="3276600" y="2924175"/>
            <a:ext cx="1008063" cy="46038"/>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3" name="Rounded Rectangular Callout 62"/>
          <p:cNvSpPr>
            <a:spLocks noChangeArrowheads="1"/>
          </p:cNvSpPr>
          <p:nvPr/>
        </p:nvSpPr>
        <p:spPr bwMode="auto">
          <a:xfrm>
            <a:off x="6011863" y="4221163"/>
            <a:ext cx="2897187" cy="1223962"/>
          </a:xfrm>
          <a:prstGeom prst="wedgeRoundRectCallout">
            <a:avLst>
              <a:gd name="adj1" fmla="val -100840"/>
              <a:gd name="adj2" fmla="val 29810"/>
              <a:gd name="adj3" fmla="val 16667"/>
            </a:avLst>
          </a:prstGeom>
          <a:solidFill>
            <a:schemeClr val="bg1"/>
          </a:solidFill>
          <a:ln w="12700">
            <a:solidFill>
              <a:schemeClr val="tx1"/>
            </a:solidFill>
            <a:miter lim="800000"/>
            <a:headEnd/>
            <a:tailEnd/>
          </a:ln>
          <a:effectLst>
            <a:outerShdw blurRad="63500" dist="190500" dir="2700000" algn="tl" rotWithShape="0">
              <a:srgbClr val="000000">
                <a:alpha val="39999"/>
              </a:srgbClr>
            </a:outerShdw>
          </a:effectLst>
        </p:spPr>
        <p:txBody>
          <a:bodyPr anchor="ctr"/>
          <a:lstStyle/>
          <a:p>
            <a:pPr algn="ctr" fontAlgn="base">
              <a:spcBef>
                <a:spcPct val="0"/>
              </a:spcBef>
              <a:spcAft>
                <a:spcPct val="0"/>
              </a:spcAft>
              <a:defRPr/>
            </a:pPr>
            <a:endParaRPr lang="en-US" sz="2400" dirty="0">
              <a:solidFill>
                <a:prstClr val="white"/>
              </a:solidFill>
              <a:cs typeface="Arial" charset="0"/>
            </a:endParaRPr>
          </a:p>
        </p:txBody>
      </p:sp>
      <p:pic>
        <p:nvPicPr>
          <p:cNvPr id="41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292600"/>
            <a:ext cx="795338" cy="1069975"/>
          </a:xfrm>
          <a:prstGeom prst="rect">
            <a:avLst/>
          </a:prstGeom>
          <a:noFill/>
          <a:ln w="6350">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4126" name="TextBox 65"/>
          <p:cNvSpPr txBox="1">
            <a:spLocks noChangeArrowheads="1"/>
          </p:cNvSpPr>
          <p:nvPr/>
        </p:nvSpPr>
        <p:spPr bwMode="auto">
          <a:xfrm>
            <a:off x="5975350" y="2852738"/>
            <a:ext cx="2987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800" smtClean="0">
                <a:solidFill>
                  <a:prstClr val="black"/>
                </a:solidFill>
              </a:rPr>
              <a:t>Phase 1: “Creating a Culture for Scholarly and Systematic Innovation in Engineering Education”</a:t>
            </a:r>
          </a:p>
        </p:txBody>
      </p:sp>
      <p:sp>
        <p:nvSpPr>
          <p:cNvPr id="67" name="Rectangle 66"/>
          <p:cNvSpPr/>
          <p:nvPr/>
        </p:nvSpPr>
        <p:spPr>
          <a:xfrm>
            <a:off x="3276600" y="3429000"/>
            <a:ext cx="1008063" cy="46038"/>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8" name="Rectangle 67"/>
          <p:cNvSpPr/>
          <p:nvPr/>
        </p:nvSpPr>
        <p:spPr>
          <a:xfrm>
            <a:off x="3276600" y="3357563"/>
            <a:ext cx="1008063" cy="44450"/>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9" name="Rectangle 68"/>
          <p:cNvSpPr/>
          <p:nvPr/>
        </p:nvSpPr>
        <p:spPr>
          <a:xfrm>
            <a:off x="3276600" y="3284538"/>
            <a:ext cx="1008063" cy="46037"/>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0" name="Rectangle 69"/>
          <p:cNvSpPr/>
          <p:nvPr/>
        </p:nvSpPr>
        <p:spPr>
          <a:xfrm>
            <a:off x="3276600" y="3500438"/>
            <a:ext cx="1008063" cy="46037"/>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1" name="Rectangle 70"/>
          <p:cNvSpPr/>
          <p:nvPr/>
        </p:nvSpPr>
        <p:spPr>
          <a:xfrm>
            <a:off x="3276600" y="3573463"/>
            <a:ext cx="1008063" cy="46037"/>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2" name="Rectangle 71"/>
          <p:cNvSpPr/>
          <p:nvPr/>
        </p:nvSpPr>
        <p:spPr>
          <a:xfrm>
            <a:off x="3276600" y="3644900"/>
            <a:ext cx="1008063" cy="46038"/>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3" name="Rectangle 72"/>
          <p:cNvSpPr/>
          <p:nvPr/>
        </p:nvSpPr>
        <p:spPr>
          <a:xfrm>
            <a:off x="3276600" y="3716338"/>
            <a:ext cx="1008063" cy="46037"/>
          </a:xfrm>
          <a:prstGeom prst="rect">
            <a:avLst/>
          </a:prstGeom>
          <a:solidFill>
            <a:srgbClr val="C4CD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4134" name="TextBox 73"/>
          <p:cNvSpPr txBox="1">
            <a:spLocks noChangeArrowheads="1"/>
          </p:cNvSpPr>
          <p:nvPr/>
        </p:nvSpPr>
        <p:spPr bwMode="auto">
          <a:xfrm>
            <a:off x="3419475" y="1196975"/>
            <a:ext cx="8651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ct val="200000"/>
              </a:lnSpc>
              <a:spcBef>
                <a:spcPct val="0"/>
              </a:spcBef>
              <a:spcAft>
                <a:spcPct val="0"/>
              </a:spcAft>
            </a:pPr>
            <a:r>
              <a:rPr lang="en-US" sz="2000" b="1" smtClean="0">
                <a:solidFill>
                  <a:prstClr val="black"/>
                </a:solidFill>
              </a:rPr>
              <a:t>2004</a:t>
            </a:r>
          </a:p>
          <a:p>
            <a:pPr eaLnBrk="1" fontAlgn="base" hangingPunct="1">
              <a:lnSpc>
                <a:spcPct val="200000"/>
              </a:lnSpc>
              <a:spcBef>
                <a:spcPct val="0"/>
              </a:spcBef>
              <a:spcAft>
                <a:spcPct val="0"/>
              </a:spcAft>
            </a:pPr>
            <a:r>
              <a:rPr lang="en-US" sz="2000" b="1" smtClean="0">
                <a:solidFill>
                  <a:prstClr val="black"/>
                </a:solidFill>
              </a:rPr>
              <a:t>2005</a:t>
            </a:r>
          </a:p>
          <a:p>
            <a:pPr eaLnBrk="1" fontAlgn="base" hangingPunct="1">
              <a:lnSpc>
                <a:spcPct val="200000"/>
              </a:lnSpc>
              <a:spcBef>
                <a:spcPct val="0"/>
              </a:spcBef>
              <a:spcAft>
                <a:spcPct val="0"/>
              </a:spcAft>
            </a:pPr>
            <a:r>
              <a:rPr lang="en-US" sz="2000" b="1" smtClean="0">
                <a:solidFill>
                  <a:prstClr val="black"/>
                </a:solidFill>
              </a:rPr>
              <a:t>2006</a:t>
            </a:r>
          </a:p>
          <a:p>
            <a:pPr eaLnBrk="1" fontAlgn="base" hangingPunct="1">
              <a:lnSpc>
                <a:spcPct val="200000"/>
              </a:lnSpc>
              <a:spcBef>
                <a:spcPct val="0"/>
              </a:spcBef>
              <a:spcAft>
                <a:spcPct val="0"/>
              </a:spcAft>
            </a:pPr>
            <a:r>
              <a:rPr lang="en-US" sz="2000" b="1" smtClean="0">
                <a:solidFill>
                  <a:prstClr val="black"/>
                </a:solidFill>
              </a:rPr>
              <a:t>2007</a:t>
            </a:r>
          </a:p>
          <a:p>
            <a:pPr eaLnBrk="1" fontAlgn="base" hangingPunct="1">
              <a:lnSpc>
                <a:spcPct val="200000"/>
              </a:lnSpc>
              <a:spcBef>
                <a:spcPct val="0"/>
              </a:spcBef>
              <a:spcAft>
                <a:spcPct val="0"/>
              </a:spcAft>
            </a:pPr>
            <a:r>
              <a:rPr lang="en-US" sz="2000" b="1" smtClean="0">
                <a:solidFill>
                  <a:prstClr val="white"/>
                </a:solidFill>
              </a:rPr>
              <a:t>2008</a:t>
            </a:r>
          </a:p>
          <a:p>
            <a:pPr eaLnBrk="1" fontAlgn="base" hangingPunct="1">
              <a:lnSpc>
                <a:spcPct val="200000"/>
              </a:lnSpc>
              <a:spcBef>
                <a:spcPct val="0"/>
              </a:spcBef>
              <a:spcAft>
                <a:spcPct val="0"/>
              </a:spcAft>
            </a:pPr>
            <a:r>
              <a:rPr lang="en-US" sz="2000" b="1" smtClean="0">
                <a:solidFill>
                  <a:prstClr val="white"/>
                </a:solidFill>
              </a:rPr>
              <a:t>2009</a:t>
            </a:r>
          </a:p>
          <a:p>
            <a:pPr eaLnBrk="1" fontAlgn="base" hangingPunct="1">
              <a:lnSpc>
                <a:spcPct val="200000"/>
              </a:lnSpc>
              <a:spcBef>
                <a:spcPct val="0"/>
              </a:spcBef>
              <a:spcAft>
                <a:spcPct val="0"/>
              </a:spcAft>
            </a:pPr>
            <a:r>
              <a:rPr lang="en-US" sz="2000" b="1" smtClean="0">
                <a:solidFill>
                  <a:prstClr val="white"/>
                </a:solidFill>
              </a:rPr>
              <a:t>2010</a:t>
            </a:r>
          </a:p>
          <a:p>
            <a:pPr eaLnBrk="1" fontAlgn="base" hangingPunct="1">
              <a:lnSpc>
                <a:spcPct val="200000"/>
              </a:lnSpc>
              <a:spcBef>
                <a:spcPct val="0"/>
              </a:spcBef>
              <a:spcAft>
                <a:spcPct val="0"/>
              </a:spcAft>
            </a:pPr>
            <a:r>
              <a:rPr lang="en-US" sz="2000" b="1" smtClean="0">
                <a:solidFill>
                  <a:prstClr val="white"/>
                </a:solidFill>
              </a:rPr>
              <a:t>2012</a:t>
            </a:r>
          </a:p>
        </p:txBody>
      </p:sp>
      <p:sp>
        <p:nvSpPr>
          <p:cNvPr id="4135" name="TextBox 74"/>
          <p:cNvSpPr txBox="1">
            <a:spLocks noChangeArrowheads="1"/>
          </p:cNvSpPr>
          <p:nvPr/>
        </p:nvSpPr>
        <p:spPr bwMode="auto">
          <a:xfrm>
            <a:off x="7164388" y="4365625"/>
            <a:ext cx="180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pPr>
            <a:r>
              <a:rPr lang="en-US" sz="1800" smtClean="0">
                <a:solidFill>
                  <a:prstClr val="black"/>
                </a:solidFill>
              </a:rPr>
              <a:t>Survey of Faculty, Chairs &amp; Deans</a:t>
            </a:r>
          </a:p>
        </p:txBody>
      </p:sp>
      <p:sp>
        <p:nvSpPr>
          <p:cNvPr id="76" name="Rounded Rectangular Callout 75"/>
          <p:cNvSpPr/>
          <p:nvPr/>
        </p:nvSpPr>
        <p:spPr>
          <a:xfrm>
            <a:off x="5003800" y="5589588"/>
            <a:ext cx="3600450" cy="576262"/>
          </a:xfrm>
          <a:prstGeom prst="wedgeRoundRectCallout">
            <a:avLst>
              <a:gd name="adj1" fmla="val -68396"/>
              <a:gd name="adj2" fmla="val -4831"/>
              <a:gd name="adj3" fmla="val 16667"/>
            </a:avLst>
          </a:prstGeom>
          <a:solidFill>
            <a:schemeClr val="bg1"/>
          </a:solidFill>
          <a:ln w="12700">
            <a:solidFill>
              <a:schemeClr val="tx1"/>
            </a:solidFill>
            <a:prstDash val="solid"/>
          </a:ln>
          <a:effectLst>
            <a:outerShdw blurRad="63500" dist="1905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37" name="TextBox 76"/>
          <p:cNvSpPr txBox="1">
            <a:spLocks noChangeArrowheads="1"/>
          </p:cNvSpPr>
          <p:nvPr/>
        </p:nvSpPr>
        <p:spPr bwMode="auto">
          <a:xfrm>
            <a:off x="5003800" y="5589588"/>
            <a:ext cx="4105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lnSpc>
                <a:spcPct val="150000"/>
              </a:lnSpc>
              <a:spcBef>
                <a:spcPct val="0"/>
              </a:spcBef>
              <a:spcAft>
                <a:spcPct val="0"/>
              </a:spcAft>
            </a:pPr>
            <a:r>
              <a:rPr lang="en-US" sz="1800" smtClean="0">
                <a:solidFill>
                  <a:prstClr val="black"/>
                </a:solidFill>
              </a:rPr>
              <a:t>Phase 2: “Innovation with Impact”</a:t>
            </a:r>
          </a:p>
        </p:txBody>
      </p:sp>
      <p:sp>
        <p:nvSpPr>
          <p:cNvPr id="413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U.S. engineering education for the 21</a:t>
            </a:r>
            <a:r>
              <a:rPr lang="en-US" sz="2800" baseline="30000" smtClean="0">
                <a:solidFill>
                  <a:prstClr val="white"/>
                </a:solidFill>
                <a:latin typeface="Berlin Sans FB Demi" pitchFamily="34" charset="0"/>
                <a:ea typeface="ＭＳ Ｐゴシック" pitchFamily="34" charset="-128"/>
              </a:rPr>
              <a:t>st</a:t>
            </a:r>
            <a:r>
              <a:rPr lang="en-US" sz="2800" smtClean="0">
                <a:solidFill>
                  <a:prstClr val="white"/>
                </a:solidFill>
                <a:latin typeface="Berlin Sans FB Demi" pitchFamily="34" charset="0"/>
                <a:ea typeface="ＭＳ Ｐゴシック" pitchFamily="34" charset="-128"/>
              </a:rPr>
              <a:t> century</a:t>
            </a:r>
          </a:p>
          <a:p>
            <a:pPr algn="ctr" fontAlgn="base">
              <a:spcBef>
                <a:spcPct val="0"/>
              </a:spcBef>
              <a:spcAft>
                <a:spcPct val="0"/>
              </a:spcAft>
            </a:pPr>
            <a:r>
              <a:rPr lang="en-US" sz="2000" smtClean="0">
                <a:solidFill>
                  <a:prstClr val="white"/>
                </a:solidFill>
                <a:latin typeface="Berlin Sans FB" pitchFamily="34" charset="0"/>
                <a:ea typeface="ＭＳ Ｐゴシック" pitchFamily="34" charset="-128"/>
              </a:rPr>
              <a:t>“How could/should ASEE contribute?’</a:t>
            </a:r>
          </a:p>
        </p:txBody>
      </p:sp>
      <p:sp>
        <p:nvSpPr>
          <p:cNvPr id="45" name="Explosion 1 44"/>
          <p:cNvSpPr/>
          <p:nvPr/>
        </p:nvSpPr>
        <p:spPr>
          <a:xfrm>
            <a:off x="5076825" y="404813"/>
            <a:ext cx="3671888" cy="2303462"/>
          </a:xfrm>
          <a:prstGeom prst="irregularSeal1">
            <a:avLst/>
          </a:prstGeom>
          <a:solidFill>
            <a:srgbClr val="C4CDB3"/>
          </a:solidFill>
          <a:ln>
            <a:solidFill>
              <a:srgbClr val="C4CDB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a:solidFill>
                  <a:prstClr val="black"/>
                </a:solidFill>
              </a:rPr>
              <a:t>Jack Lohmann</a:t>
            </a:r>
          </a:p>
          <a:p>
            <a:pPr algn="ctr" fontAlgn="base">
              <a:spcBef>
                <a:spcPct val="0"/>
              </a:spcBef>
              <a:spcAft>
                <a:spcPct val="0"/>
              </a:spcAft>
              <a:defRPr/>
            </a:pPr>
            <a:r>
              <a:rPr lang="en-US" sz="2400" dirty="0">
                <a:solidFill>
                  <a:prstClr val="black"/>
                </a:solidFill>
              </a:rPr>
              <a:t>Leah Jamieson</a:t>
            </a:r>
          </a:p>
        </p:txBody>
      </p:sp>
    </p:spTree>
    <p:extLst>
      <p:ext uri="{BB962C8B-B14F-4D97-AF65-F5344CB8AC3E}">
        <p14:creationId xmlns:p14="http://schemas.microsoft.com/office/powerpoint/2010/main" val="17553876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en-US" sz="2800" smtClean="0">
                <a:solidFill>
                  <a:prstClr val="white"/>
                </a:solidFill>
                <a:latin typeface="Berlin Sans FB Demi" pitchFamily="34" charset="0"/>
                <a:ea typeface="ＭＳ Ｐゴシック" pitchFamily="34" charset="-128"/>
              </a:rPr>
              <a:t>a universal and fundamental question…</a:t>
            </a:r>
          </a:p>
          <a:p>
            <a:pPr algn="ctr" fontAlgn="base">
              <a:spcBef>
                <a:spcPct val="0"/>
              </a:spcBef>
              <a:spcAft>
                <a:spcPct val="0"/>
              </a:spcAft>
            </a:pPr>
            <a:r>
              <a:rPr lang="en-US" sz="2000" smtClean="0">
                <a:solidFill>
                  <a:prstClr val="white"/>
                </a:solidFill>
                <a:latin typeface="Berlin Sans FB" pitchFamily="34" charset="0"/>
                <a:ea typeface="ＭＳ Ｐゴシック" pitchFamily="34" charset="-128"/>
              </a:rPr>
              <a:t>…and the report’s major recommendation</a:t>
            </a:r>
          </a:p>
        </p:txBody>
      </p:sp>
      <p:sp>
        <p:nvSpPr>
          <p:cNvPr id="5123" name="Rectangle 2"/>
          <p:cNvSpPr>
            <a:spLocks noChangeArrowheads="1"/>
          </p:cNvSpPr>
          <p:nvPr/>
        </p:nvSpPr>
        <p:spPr bwMode="auto">
          <a:xfrm>
            <a:off x="3000375" y="1928813"/>
            <a:ext cx="5715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eaLnBrk="0" fontAlgn="base" hangingPunct="0">
              <a:lnSpc>
                <a:spcPct val="110000"/>
              </a:lnSpc>
              <a:spcBef>
                <a:spcPct val="20000"/>
              </a:spcBef>
              <a:spcAft>
                <a:spcPct val="0"/>
              </a:spcAft>
            </a:pPr>
            <a:r>
              <a:rPr lang="en-US" smtClean="0">
                <a:solidFill>
                  <a:prstClr val="black"/>
                </a:solidFill>
                <a:latin typeface="Arial Black" pitchFamily="34" charset="0"/>
                <a:ea typeface="ＭＳ Ｐゴシック" pitchFamily="34" charset="-128"/>
                <a:cs typeface="Arial" charset="0"/>
              </a:rPr>
              <a:t>	Q: </a:t>
            </a:r>
            <a:r>
              <a:rPr lang="en-US" smtClean="0">
                <a:solidFill>
                  <a:prstClr val="black"/>
                </a:solidFill>
                <a:latin typeface="Arial" charset="0"/>
                <a:ea typeface="ＭＳ Ｐゴシック" pitchFamily="34" charset="-128"/>
                <a:cs typeface="Arial" charset="0"/>
              </a:rPr>
              <a:t>“How can we create an environment in which many exciting, engaging, and empowering engineering educational innovations can flourish and </a:t>
            </a:r>
            <a:r>
              <a:rPr lang="en-US" smtClean="0">
                <a:solidFill>
                  <a:prstClr val="black"/>
                </a:solidFill>
                <a:latin typeface="Arial Black" pitchFamily="34" charset="0"/>
                <a:ea typeface="ＭＳ Ｐゴシック" pitchFamily="34" charset="-128"/>
                <a:cs typeface="Arial" charset="0"/>
              </a:rPr>
              <a:t>make a significant difference </a:t>
            </a:r>
            <a:r>
              <a:rPr lang="en-US" smtClean="0">
                <a:solidFill>
                  <a:prstClr val="black"/>
                </a:solidFill>
                <a:latin typeface="Arial" charset="0"/>
                <a:ea typeface="ＭＳ Ｐゴシック" pitchFamily="34" charset="-128"/>
                <a:cs typeface="Arial" charset="0"/>
              </a:rPr>
              <a:t>in educating future engineers?”</a:t>
            </a:r>
          </a:p>
          <a:p>
            <a:pPr marL="171450" indent="-171450" eaLnBrk="0" fontAlgn="base" hangingPunct="0">
              <a:lnSpc>
                <a:spcPct val="110000"/>
              </a:lnSpc>
              <a:spcBef>
                <a:spcPct val="20000"/>
              </a:spcBef>
              <a:spcAft>
                <a:spcPct val="0"/>
              </a:spcAft>
            </a:pPr>
            <a:endParaRPr lang="en-US" sz="900" smtClean="0">
              <a:solidFill>
                <a:prstClr val="black"/>
              </a:solidFill>
              <a:latin typeface="Arial" charset="0"/>
              <a:ea typeface="ＭＳ Ｐゴシック" pitchFamily="34" charset="-128"/>
              <a:cs typeface="Arial" charset="0"/>
            </a:endParaRPr>
          </a:p>
          <a:p>
            <a:pPr marL="171450" indent="-171450" eaLnBrk="0" fontAlgn="base" hangingPunct="0">
              <a:lnSpc>
                <a:spcPct val="110000"/>
              </a:lnSpc>
              <a:spcBef>
                <a:spcPct val="20000"/>
              </a:spcBef>
              <a:spcAft>
                <a:spcPct val="0"/>
              </a:spcAft>
            </a:pPr>
            <a:r>
              <a:rPr lang="en-US" smtClean="0">
                <a:solidFill>
                  <a:prstClr val="black"/>
                </a:solidFill>
                <a:latin typeface="Arial Black" pitchFamily="34" charset="0"/>
                <a:cs typeface="Tahoma" pitchFamily="34" charset="0"/>
              </a:rPr>
              <a:t>	A: </a:t>
            </a:r>
            <a:r>
              <a:rPr lang="en-US" smtClean="0">
                <a:solidFill>
                  <a:prstClr val="black"/>
                </a:solidFill>
                <a:latin typeface="Arial" charset="0"/>
                <a:ea typeface="ＭＳ Ｐゴシック" pitchFamily="34" charset="-128"/>
                <a:cs typeface="Arial" charset="0"/>
              </a:rPr>
              <a:t>“Create and sustain a vibrant engineering academic culture for </a:t>
            </a:r>
            <a:r>
              <a:rPr lang="en-US" b="1" smtClean="0">
                <a:solidFill>
                  <a:prstClr val="black"/>
                </a:solidFill>
                <a:latin typeface="Arial Black" pitchFamily="34" charset="0"/>
                <a:ea typeface="ＭＳ Ｐゴシック" pitchFamily="34" charset="-128"/>
                <a:cs typeface="Arial" charset="0"/>
              </a:rPr>
              <a:t>scholarly and systematic educational innovation </a:t>
            </a:r>
            <a:r>
              <a:rPr lang="en-US" smtClean="0">
                <a:solidFill>
                  <a:prstClr val="black"/>
                </a:solidFill>
                <a:latin typeface="Arial" charset="0"/>
                <a:ea typeface="ＭＳ Ｐゴシック" pitchFamily="34" charset="-128"/>
                <a:cs typeface="Arial" charset="0"/>
              </a:rPr>
              <a:t>— just as we have for technological innovation — to ensure that the U.S. engineering profession has the right people with the right talent for a global society.”</a:t>
            </a:r>
          </a:p>
        </p:txBody>
      </p:sp>
      <p:grpSp>
        <p:nvGrpSpPr>
          <p:cNvPr id="5124" name="Group 1029"/>
          <p:cNvGrpSpPr>
            <a:grpSpLocks/>
          </p:cNvGrpSpPr>
          <p:nvPr/>
        </p:nvGrpSpPr>
        <p:grpSpPr bwMode="auto">
          <a:xfrm>
            <a:off x="357188" y="2000250"/>
            <a:ext cx="2590800" cy="3429000"/>
            <a:chOff x="240" y="1392"/>
            <a:chExt cx="1632" cy="2160"/>
          </a:xfrm>
        </p:grpSpPr>
        <p:sp>
          <p:nvSpPr>
            <p:cNvPr id="4" name="Rectangle 8"/>
            <p:cNvSpPr>
              <a:spLocks noChangeArrowheads="1"/>
            </p:cNvSpPr>
            <p:nvPr/>
          </p:nvSpPr>
          <p:spPr bwMode="auto">
            <a:xfrm>
              <a:off x="240" y="1392"/>
              <a:ext cx="1632" cy="2160"/>
            </a:xfrm>
            <a:prstGeom prst="rect">
              <a:avLst/>
            </a:prstGeom>
            <a:solidFill>
              <a:schemeClr val="bg1"/>
            </a:solidFill>
            <a:ln w="6350">
              <a:solidFill>
                <a:srgbClr val="A6A6A6"/>
              </a:solidFill>
              <a:miter lim="800000"/>
              <a:headEnd/>
              <a:tailEnd/>
            </a:ln>
            <a:effectLst>
              <a:outerShdw blurRad="63500" dist="190500" dir="2700000" algn="tl" rotWithShape="0">
                <a:srgbClr val="000000">
                  <a:alpha val="39999"/>
                </a:srgbClr>
              </a:outerShdw>
            </a:effectLst>
          </p:spPr>
          <p:txBody>
            <a:bodyPr wrap="none" anchor="ctr"/>
            <a:lstStyle/>
            <a:p>
              <a:pPr fontAlgn="base">
                <a:spcBef>
                  <a:spcPct val="0"/>
                </a:spcBef>
                <a:spcAft>
                  <a:spcPct val="0"/>
                </a:spcAft>
                <a:defRPr/>
              </a:pPr>
              <a:endParaRPr lang="en-US" sz="2400" dirty="0">
                <a:solidFill>
                  <a:prstClr val="black"/>
                </a:solidFill>
                <a:latin typeface="Arial" charset="0"/>
                <a:ea typeface="ＭＳ Ｐゴシック" pitchFamily="1" charset="-128"/>
                <a:cs typeface="Arial" charset="0"/>
              </a:endParaRPr>
            </a:p>
          </p:txBody>
        </p:sp>
        <p:pic>
          <p:nvPicPr>
            <p:cNvPr id="5126" name="Picture 14" descr="dl_k27_0069"/>
            <p:cNvPicPr>
              <a:picLocks noChangeAspect="1" noChangeArrowheads="1"/>
            </p:cNvPicPr>
            <p:nvPr/>
          </p:nvPicPr>
          <p:blipFill>
            <a:blip r:embed="rId3">
              <a:extLst>
                <a:ext uri="{28A0092B-C50C-407E-A947-70E740481C1C}">
                  <a14:useLocalDpi xmlns:a14="http://schemas.microsoft.com/office/drawing/2010/main" val="0"/>
                </a:ext>
              </a:extLst>
            </a:blip>
            <a:srcRect l="11435" r="21600"/>
            <a:stretch>
              <a:fillRect/>
            </a:stretch>
          </p:blipFill>
          <p:spPr bwMode="auto">
            <a:xfrm>
              <a:off x="342" y="1508"/>
              <a:ext cx="1428"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98471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S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ew UM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7210</TotalTime>
  <Words>3627</Words>
  <Application>Microsoft Office PowerPoint</Application>
  <PresentationFormat>On-screen Show (4:3)</PresentationFormat>
  <Paragraphs>639</Paragraphs>
  <Slides>55</Slides>
  <Notes>44</Notes>
  <HiddenSlides>2</HiddenSlides>
  <MMClips>0</MMClips>
  <ScaleCrop>false</ScaleCrop>
  <HeadingPairs>
    <vt:vector size="4" baseType="variant">
      <vt:variant>
        <vt:lpstr>Theme</vt:lpstr>
      </vt:variant>
      <vt:variant>
        <vt:i4>9</vt:i4>
      </vt:variant>
      <vt:variant>
        <vt:lpstr>Slide Titles</vt:lpstr>
      </vt:variant>
      <vt:variant>
        <vt:i4>55</vt:i4>
      </vt:variant>
    </vt:vector>
  </HeadingPairs>
  <TitlesOfParts>
    <vt:vector size="64" baseType="lpstr">
      <vt:lpstr>1_Blank Presentation</vt:lpstr>
      <vt:lpstr>1_Default Design</vt:lpstr>
      <vt:lpstr>BOSE template</vt:lpstr>
      <vt:lpstr>5_Office Theme</vt:lpstr>
      <vt:lpstr>Custom Design</vt:lpstr>
      <vt:lpstr>8_Blank Presentation</vt:lpstr>
      <vt:lpstr>New UM Master</vt:lpstr>
      <vt:lpstr>Office Theme</vt:lpstr>
      <vt:lpstr>13_Blank Presentation</vt:lpstr>
      <vt:lpstr>Leveraging Your Engineering  Education Innovation</vt:lpstr>
      <vt:lpstr>Participant Learning Goals (Objectives)</vt:lpstr>
      <vt:lpstr>PowerPoint Presentation</vt:lpstr>
      <vt:lpstr>Reflection and Dialogue</vt:lpstr>
      <vt:lpstr>Summary of President’s Council of Advisors on Science and Technology (PCAST) Report Dated February 2012 </vt:lpstr>
      <vt:lpstr>Report’s Foci</vt:lpstr>
      <vt:lpstr>The State of  Engineering Education Culture  Highlights of Phase 1 and 2 Reports with Takeaways  Mary Besterfield-Sacre  National Academy of Engineering  Frontiers of Engineering Education  14 - 17 October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www.asee.org &gt; Member Resources&gt; Reports  </vt:lpstr>
      <vt:lpstr>Reflect</vt:lpstr>
      <vt:lpstr>PowerPoint Presentation</vt:lpstr>
      <vt:lpstr>PowerPoint Presentation</vt:lpstr>
      <vt:lpstr>PowerPoint Presentation</vt:lpstr>
      <vt:lpstr>Discipline-Based Education Research (DBER)</vt:lpstr>
      <vt:lpstr>Undergraduate Science and Engineering Education: Goals</vt:lpstr>
      <vt:lpstr>Undergraduate Science and Engineering Education: Challenges and Opportunities</vt:lpstr>
      <vt:lpstr>What is Discipline-Based  Education Research? </vt:lpstr>
      <vt:lpstr>Study Charge </vt:lpstr>
      <vt:lpstr>Committee on the Status, Contributions, and Future Directions of Discipline-Based Education Research </vt:lpstr>
      <vt:lpstr>Structure of the Report</vt:lpstr>
      <vt:lpstr> Section I. Status of Discipline-Based Education Research  </vt:lpstr>
      <vt:lpstr>Status of DBER: Goals</vt:lpstr>
      <vt:lpstr>Status of DBER: Types of  Knowledge Required To Conduct DBER</vt:lpstr>
      <vt:lpstr>Status of DBER: Conclusions</vt:lpstr>
      <vt:lpstr> Section II. Contributions of Discipline-Based Education Research  </vt:lpstr>
      <vt:lpstr>Contributions of DBER: Conceptual Understanding and Conceptual Change</vt:lpstr>
      <vt:lpstr>Contributions of DBER:  Problem Solving and the Use of Representations</vt:lpstr>
      <vt:lpstr>Contributions of DBER:  Research on Effective Instruction</vt:lpstr>
      <vt:lpstr> Section III. Future Directions for Discipline-Based Education Research  </vt:lpstr>
      <vt:lpstr>Future Directions for DBER: Translating DBER into Practice</vt:lpstr>
      <vt:lpstr>Future Directions for DBER: Recommendations for Translating DBER Into Practice</vt:lpstr>
      <vt:lpstr>Future Directions for DBER: Advancing DBER through Collaborations</vt:lpstr>
      <vt:lpstr>Future Directions for DBER:  Research Infrastructure </vt:lpstr>
      <vt:lpstr>Future Directions for DBER: Some Key Elements of a Research Agenda</vt:lpstr>
      <vt:lpstr>Acknowledgements</vt:lpstr>
      <vt:lpstr>PowerPoint Presentation</vt:lpstr>
      <vt:lpstr>Reflection and Dialogue</vt:lpstr>
      <vt:lpstr>Recent Reports/Initiatives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Elements of Effective Teaching</dc:title>
  <dc:creator>Karl Smith</dc:creator>
  <cp:lastModifiedBy>Karl A Smith</cp:lastModifiedBy>
  <cp:revision>58</cp:revision>
  <dcterms:created xsi:type="dcterms:W3CDTF">2010-10-23T17:38:44Z</dcterms:created>
  <dcterms:modified xsi:type="dcterms:W3CDTF">2012-10-17T13:51:53Z</dcterms:modified>
</cp:coreProperties>
</file>