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mov" ContentType="video/unknown"/>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76.xml" ContentType="application/vnd.openxmlformats-officedocument.presentationml.slideLayout+xml"/>
  <Override PartName="/ppt/diagrams/drawing3.xml" ContentType="application/vnd.ms-office.drawingml.diagramDrawing+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diagrams/data3.xml" ContentType="application/vnd.openxmlformats-officedocument.drawingml.diagramData+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xls" ContentType="application/vnd.ms-exce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diagrams/data4.xml" ContentType="application/vnd.openxmlformats-officedocument.drawingml.diagramData+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diagrams/layout4.xml" ContentType="application/vnd.openxmlformats-officedocument.drawingml.diagramLayout+xml"/>
  <Override PartName="/ppt/notesSlides/notesSlide11.xml" ContentType="application/vnd.openxmlformats-officedocument.presentationml.notesSlide+xml"/>
  <Default Extension="tiff" ContentType="image/tiff"/>
  <Override PartName="/ppt/notesSlides/notesSlide4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711" r:id="rId4"/>
    <p:sldMasterId id="2147483723" r:id="rId5"/>
    <p:sldMasterId id="2147483735" r:id="rId6"/>
    <p:sldMasterId id="2147483748" r:id="rId7"/>
  </p:sldMasterIdLst>
  <p:notesMasterIdLst>
    <p:notesMasterId r:id="rId74"/>
  </p:notesMasterIdLst>
  <p:handoutMasterIdLst>
    <p:handoutMasterId r:id="rId75"/>
  </p:handoutMasterIdLst>
  <p:sldIdLst>
    <p:sldId id="359" r:id="rId8"/>
    <p:sldId id="256" r:id="rId9"/>
    <p:sldId id="257" r:id="rId10"/>
    <p:sldId id="258" r:id="rId11"/>
    <p:sldId id="261"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322" r:id="rId31"/>
    <p:sldId id="339" r:id="rId32"/>
    <p:sldId id="340" r:id="rId33"/>
    <p:sldId id="341" r:id="rId34"/>
    <p:sldId id="342" r:id="rId35"/>
    <p:sldId id="343" r:id="rId36"/>
    <p:sldId id="344" r:id="rId37"/>
    <p:sldId id="345" r:id="rId38"/>
    <p:sldId id="346" r:id="rId39"/>
    <p:sldId id="347" r:id="rId40"/>
    <p:sldId id="349" r:id="rId41"/>
    <p:sldId id="350" r:id="rId42"/>
    <p:sldId id="351" r:id="rId43"/>
    <p:sldId id="352" r:id="rId44"/>
    <p:sldId id="353" r:id="rId45"/>
    <p:sldId id="354" r:id="rId46"/>
    <p:sldId id="355" r:id="rId47"/>
    <p:sldId id="356" r:id="rId48"/>
    <p:sldId id="357" r:id="rId49"/>
    <p:sldId id="358" r:id="rId50"/>
    <p:sldId id="324" r:id="rId51"/>
    <p:sldId id="301" r:id="rId52"/>
    <p:sldId id="302" r:id="rId53"/>
    <p:sldId id="303" r:id="rId54"/>
    <p:sldId id="304" r:id="rId55"/>
    <p:sldId id="305" r:id="rId56"/>
    <p:sldId id="348" r:id="rId57"/>
    <p:sldId id="307" r:id="rId58"/>
    <p:sldId id="325" r:id="rId59"/>
    <p:sldId id="326" r:id="rId60"/>
    <p:sldId id="327" r:id="rId61"/>
    <p:sldId id="328" r:id="rId62"/>
    <p:sldId id="329" r:id="rId63"/>
    <p:sldId id="330" r:id="rId64"/>
    <p:sldId id="331" r:id="rId65"/>
    <p:sldId id="332" r:id="rId66"/>
    <p:sldId id="334" r:id="rId67"/>
    <p:sldId id="335" r:id="rId68"/>
    <p:sldId id="336" r:id="rId69"/>
    <p:sldId id="337" r:id="rId70"/>
    <p:sldId id="338" r:id="rId71"/>
    <p:sldId id="323" r:id="rId72"/>
    <p:sldId id="260" r:id="rId7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E. Froyd" initials="JEF"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BFBFF"/>
    <a:srgbClr val="F5FFEB"/>
    <a:srgbClr val="FFF5EB"/>
    <a:srgbClr val="EBED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7" d="100"/>
          <a:sy n="127" d="100"/>
        </p:scale>
        <p:origin x="-32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649BB0-788A-4B59-BDB8-534671C87768}" type="doc">
      <dgm:prSet loTypeId="urn:microsoft.com/office/officeart/2005/8/layout/hProcess9" loCatId="process" qsTypeId="urn:microsoft.com/office/officeart/2005/8/quickstyle/simple5" qsCatId="simple" csTypeId="urn:microsoft.com/office/officeart/2005/8/colors/colorful2" csCatId="colorful" phldr="1"/>
      <dgm:spPr/>
    </dgm:pt>
    <dgm:pt modelId="{3FCD0EBC-D14F-46CC-8E2E-20CDA674CFE2}">
      <dgm:prSet phldrT="[Text]"/>
      <dgm:spPr/>
      <dgm:t>
        <a:bodyPr/>
        <a:lstStyle/>
        <a:p>
          <a:r>
            <a:rPr lang="en-US" b="1" dirty="0" smtClean="0">
              <a:solidFill>
                <a:schemeClr val="tx1"/>
              </a:solidFill>
            </a:rPr>
            <a:t>Told what to learn</a:t>
          </a:r>
          <a:endParaRPr lang="en-US" b="1" dirty="0">
            <a:solidFill>
              <a:schemeClr val="tx1"/>
            </a:solidFill>
          </a:endParaRPr>
        </a:p>
      </dgm:t>
    </dgm:pt>
    <dgm:pt modelId="{C2CEA349-4E79-4CD4-8F5D-1BA148BBAE06}" type="parTrans" cxnId="{24360D82-D103-41C1-8451-6896F11DCBF2}">
      <dgm:prSet/>
      <dgm:spPr/>
      <dgm:t>
        <a:bodyPr/>
        <a:lstStyle/>
        <a:p>
          <a:endParaRPr lang="en-US" b="1"/>
        </a:p>
      </dgm:t>
    </dgm:pt>
    <dgm:pt modelId="{A386F6C1-6D0F-47BC-8CEF-75E5F882FD3F}" type="sibTrans" cxnId="{24360D82-D103-41C1-8451-6896F11DCBF2}">
      <dgm:prSet/>
      <dgm:spPr/>
      <dgm:t>
        <a:bodyPr/>
        <a:lstStyle/>
        <a:p>
          <a:endParaRPr lang="en-US" b="1"/>
        </a:p>
      </dgm:t>
    </dgm:pt>
    <dgm:pt modelId="{DD19EF76-EDD1-4D56-AAB7-66E43ADF72A8}">
      <dgm:prSet phldrT="[Text]"/>
      <dgm:spPr/>
      <dgm:t>
        <a:bodyPr/>
        <a:lstStyle/>
        <a:p>
          <a:r>
            <a:rPr lang="en-US" b="1" dirty="0" smtClean="0">
              <a:solidFill>
                <a:schemeClr val="tx1"/>
              </a:solidFill>
            </a:rPr>
            <a:t>Learn</a:t>
          </a:r>
          <a:endParaRPr lang="en-US" b="1" dirty="0">
            <a:solidFill>
              <a:schemeClr val="tx1"/>
            </a:solidFill>
          </a:endParaRPr>
        </a:p>
      </dgm:t>
    </dgm:pt>
    <dgm:pt modelId="{59013423-87D6-4CBA-803A-81785BD0751C}" type="parTrans" cxnId="{6FAA3039-67D9-44C3-A283-DA6124BBFF7E}">
      <dgm:prSet/>
      <dgm:spPr/>
      <dgm:t>
        <a:bodyPr/>
        <a:lstStyle/>
        <a:p>
          <a:endParaRPr lang="en-US" b="1"/>
        </a:p>
      </dgm:t>
    </dgm:pt>
    <dgm:pt modelId="{336A031D-6F2C-4DF9-84CD-ECC8273AFF34}" type="sibTrans" cxnId="{6FAA3039-67D9-44C3-A283-DA6124BBFF7E}">
      <dgm:prSet/>
      <dgm:spPr/>
      <dgm:t>
        <a:bodyPr/>
        <a:lstStyle/>
        <a:p>
          <a:endParaRPr lang="en-US" b="1"/>
        </a:p>
      </dgm:t>
    </dgm:pt>
    <dgm:pt modelId="{C63659A4-2C91-4BDA-8769-3EC2D4FF60EC}">
      <dgm:prSet phldrT="[Text]"/>
      <dgm:spPr/>
      <dgm:t>
        <a:bodyPr/>
        <a:lstStyle/>
        <a:p>
          <a:r>
            <a:rPr lang="en-US" b="1" dirty="0" smtClean="0">
              <a:solidFill>
                <a:schemeClr val="tx1"/>
              </a:solidFill>
            </a:rPr>
            <a:t>Give exercises for illustration</a:t>
          </a:r>
          <a:endParaRPr lang="en-US" b="1" dirty="0">
            <a:solidFill>
              <a:schemeClr val="tx1"/>
            </a:solidFill>
          </a:endParaRPr>
        </a:p>
      </dgm:t>
    </dgm:pt>
    <dgm:pt modelId="{2EDFEB61-A1F1-42FA-A4EE-39168A46AE19}" type="parTrans" cxnId="{DE2BD61E-3094-4D56-8D1F-39D7C4BC4B40}">
      <dgm:prSet/>
      <dgm:spPr/>
      <dgm:t>
        <a:bodyPr/>
        <a:lstStyle/>
        <a:p>
          <a:endParaRPr lang="en-US" b="1"/>
        </a:p>
      </dgm:t>
    </dgm:pt>
    <dgm:pt modelId="{C861F44D-0EA4-4FDE-858A-D0836810A8F0}" type="sibTrans" cxnId="{DE2BD61E-3094-4D56-8D1F-39D7C4BC4B40}">
      <dgm:prSet/>
      <dgm:spPr/>
      <dgm:t>
        <a:bodyPr/>
        <a:lstStyle/>
        <a:p>
          <a:endParaRPr lang="en-US" b="1"/>
        </a:p>
      </dgm:t>
    </dgm:pt>
    <dgm:pt modelId="{34E33185-CFE0-4119-916D-990DDCA7457C}" type="pres">
      <dgm:prSet presAssocID="{48649BB0-788A-4B59-BDB8-534671C87768}" presName="CompostProcess" presStyleCnt="0">
        <dgm:presLayoutVars>
          <dgm:dir/>
          <dgm:resizeHandles val="exact"/>
        </dgm:presLayoutVars>
      </dgm:prSet>
      <dgm:spPr/>
    </dgm:pt>
    <dgm:pt modelId="{6B002EED-5FC3-4F0D-9EB7-702B50999E20}" type="pres">
      <dgm:prSet presAssocID="{48649BB0-788A-4B59-BDB8-534671C87768}" presName="arrow" presStyleLbl="bgShp" presStyleIdx="0" presStyleCnt="1"/>
      <dgm:spPr/>
    </dgm:pt>
    <dgm:pt modelId="{A2F74D15-3740-4389-8EA0-3762E765C54E}" type="pres">
      <dgm:prSet presAssocID="{48649BB0-788A-4B59-BDB8-534671C87768}" presName="linearProcess" presStyleCnt="0"/>
      <dgm:spPr/>
    </dgm:pt>
    <dgm:pt modelId="{1225077E-101E-41D4-B5FB-6798D39AB6BD}" type="pres">
      <dgm:prSet presAssocID="{3FCD0EBC-D14F-46CC-8E2E-20CDA674CFE2}" presName="textNode" presStyleLbl="node1" presStyleIdx="0" presStyleCnt="3">
        <dgm:presLayoutVars>
          <dgm:bulletEnabled val="1"/>
        </dgm:presLayoutVars>
      </dgm:prSet>
      <dgm:spPr/>
      <dgm:t>
        <a:bodyPr/>
        <a:lstStyle/>
        <a:p>
          <a:endParaRPr lang="en-US"/>
        </a:p>
      </dgm:t>
    </dgm:pt>
    <dgm:pt modelId="{DA423500-2029-4292-8A8B-FC9024CA9DBA}" type="pres">
      <dgm:prSet presAssocID="{A386F6C1-6D0F-47BC-8CEF-75E5F882FD3F}" presName="sibTrans" presStyleCnt="0"/>
      <dgm:spPr/>
    </dgm:pt>
    <dgm:pt modelId="{28653C36-A40E-443C-BD29-235248CF3FA6}" type="pres">
      <dgm:prSet presAssocID="{DD19EF76-EDD1-4D56-AAB7-66E43ADF72A8}" presName="textNode" presStyleLbl="node1" presStyleIdx="1" presStyleCnt="3">
        <dgm:presLayoutVars>
          <dgm:bulletEnabled val="1"/>
        </dgm:presLayoutVars>
      </dgm:prSet>
      <dgm:spPr/>
      <dgm:t>
        <a:bodyPr/>
        <a:lstStyle/>
        <a:p>
          <a:endParaRPr lang="en-US"/>
        </a:p>
      </dgm:t>
    </dgm:pt>
    <dgm:pt modelId="{6C62E216-A19F-45B0-9ACE-914DF96308A2}" type="pres">
      <dgm:prSet presAssocID="{336A031D-6F2C-4DF9-84CD-ECC8273AFF34}" presName="sibTrans" presStyleCnt="0"/>
      <dgm:spPr/>
    </dgm:pt>
    <dgm:pt modelId="{A53B8C1E-F4B4-4032-8711-001A554EE1EA}" type="pres">
      <dgm:prSet presAssocID="{C63659A4-2C91-4BDA-8769-3EC2D4FF60EC}" presName="textNode" presStyleLbl="node1" presStyleIdx="2" presStyleCnt="3">
        <dgm:presLayoutVars>
          <dgm:bulletEnabled val="1"/>
        </dgm:presLayoutVars>
      </dgm:prSet>
      <dgm:spPr/>
      <dgm:t>
        <a:bodyPr/>
        <a:lstStyle/>
        <a:p>
          <a:endParaRPr lang="en-US"/>
        </a:p>
      </dgm:t>
    </dgm:pt>
  </dgm:ptLst>
  <dgm:cxnLst>
    <dgm:cxn modelId="{7512DD71-BF40-447D-BD72-5374DD0787C3}" type="presOf" srcId="{3FCD0EBC-D14F-46CC-8E2E-20CDA674CFE2}" destId="{1225077E-101E-41D4-B5FB-6798D39AB6BD}" srcOrd="0" destOrd="0" presId="urn:microsoft.com/office/officeart/2005/8/layout/hProcess9"/>
    <dgm:cxn modelId="{6FAA3039-67D9-44C3-A283-DA6124BBFF7E}" srcId="{48649BB0-788A-4B59-BDB8-534671C87768}" destId="{DD19EF76-EDD1-4D56-AAB7-66E43ADF72A8}" srcOrd="1" destOrd="0" parTransId="{59013423-87D6-4CBA-803A-81785BD0751C}" sibTransId="{336A031D-6F2C-4DF9-84CD-ECC8273AFF34}"/>
    <dgm:cxn modelId="{BA63B21D-EB28-41A2-8F48-12ECA338DBB9}" type="presOf" srcId="{C63659A4-2C91-4BDA-8769-3EC2D4FF60EC}" destId="{A53B8C1E-F4B4-4032-8711-001A554EE1EA}" srcOrd="0" destOrd="0" presId="urn:microsoft.com/office/officeart/2005/8/layout/hProcess9"/>
    <dgm:cxn modelId="{08AA1AED-DBD3-4775-B066-4D08F9B7D893}" type="presOf" srcId="{DD19EF76-EDD1-4D56-AAB7-66E43ADF72A8}" destId="{28653C36-A40E-443C-BD29-235248CF3FA6}" srcOrd="0" destOrd="0" presId="urn:microsoft.com/office/officeart/2005/8/layout/hProcess9"/>
    <dgm:cxn modelId="{DE2BD61E-3094-4D56-8D1F-39D7C4BC4B40}" srcId="{48649BB0-788A-4B59-BDB8-534671C87768}" destId="{C63659A4-2C91-4BDA-8769-3EC2D4FF60EC}" srcOrd="2" destOrd="0" parTransId="{2EDFEB61-A1F1-42FA-A4EE-39168A46AE19}" sibTransId="{C861F44D-0EA4-4FDE-858A-D0836810A8F0}"/>
    <dgm:cxn modelId="{898FD06E-3895-4B46-A596-E63E3FBB919E}" type="presOf" srcId="{48649BB0-788A-4B59-BDB8-534671C87768}" destId="{34E33185-CFE0-4119-916D-990DDCA7457C}" srcOrd="0" destOrd="0" presId="urn:microsoft.com/office/officeart/2005/8/layout/hProcess9"/>
    <dgm:cxn modelId="{24360D82-D103-41C1-8451-6896F11DCBF2}" srcId="{48649BB0-788A-4B59-BDB8-534671C87768}" destId="{3FCD0EBC-D14F-46CC-8E2E-20CDA674CFE2}" srcOrd="0" destOrd="0" parTransId="{C2CEA349-4E79-4CD4-8F5D-1BA148BBAE06}" sibTransId="{A386F6C1-6D0F-47BC-8CEF-75E5F882FD3F}"/>
    <dgm:cxn modelId="{F85A64B1-D7AA-4058-A587-A2A081CBCF7C}" type="presParOf" srcId="{34E33185-CFE0-4119-916D-990DDCA7457C}" destId="{6B002EED-5FC3-4F0D-9EB7-702B50999E20}" srcOrd="0" destOrd="0" presId="urn:microsoft.com/office/officeart/2005/8/layout/hProcess9"/>
    <dgm:cxn modelId="{F14A062E-707D-490F-AF59-A3FEE2E6FB2D}" type="presParOf" srcId="{34E33185-CFE0-4119-916D-990DDCA7457C}" destId="{A2F74D15-3740-4389-8EA0-3762E765C54E}" srcOrd="1" destOrd="0" presId="urn:microsoft.com/office/officeart/2005/8/layout/hProcess9"/>
    <dgm:cxn modelId="{2402893E-6517-495D-B3AA-EDC8C4D67DDC}" type="presParOf" srcId="{A2F74D15-3740-4389-8EA0-3762E765C54E}" destId="{1225077E-101E-41D4-B5FB-6798D39AB6BD}" srcOrd="0" destOrd="0" presId="urn:microsoft.com/office/officeart/2005/8/layout/hProcess9"/>
    <dgm:cxn modelId="{665B4B39-AC35-464F-AD27-42A6A1D2FDF1}" type="presParOf" srcId="{A2F74D15-3740-4389-8EA0-3762E765C54E}" destId="{DA423500-2029-4292-8A8B-FC9024CA9DBA}" srcOrd="1" destOrd="0" presId="urn:microsoft.com/office/officeart/2005/8/layout/hProcess9"/>
    <dgm:cxn modelId="{E1E0A16F-1948-4A78-8094-7E73C53E1F50}" type="presParOf" srcId="{A2F74D15-3740-4389-8EA0-3762E765C54E}" destId="{28653C36-A40E-443C-BD29-235248CF3FA6}" srcOrd="2" destOrd="0" presId="urn:microsoft.com/office/officeart/2005/8/layout/hProcess9"/>
    <dgm:cxn modelId="{928F3BE1-3C6B-48C1-9604-CE62228FA5EE}" type="presParOf" srcId="{A2F74D15-3740-4389-8EA0-3762E765C54E}" destId="{6C62E216-A19F-45B0-9ACE-914DF96308A2}" srcOrd="3" destOrd="0" presId="urn:microsoft.com/office/officeart/2005/8/layout/hProcess9"/>
    <dgm:cxn modelId="{71AEA1E5-1B5C-4F1E-B469-770E1AA899B2}" type="presParOf" srcId="{A2F74D15-3740-4389-8EA0-3762E765C54E}" destId="{A53B8C1E-F4B4-4032-8711-001A554EE1EA}" srcOrd="4"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649BB0-788A-4B59-BDB8-534671C87768}" type="doc">
      <dgm:prSet loTypeId="urn:microsoft.com/office/officeart/2005/8/layout/hProcess9" loCatId="process" qsTypeId="urn:microsoft.com/office/officeart/2005/8/quickstyle/simple5" qsCatId="simple" csTypeId="urn:microsoft.com/office/officeart/2005/8/colors/colorful2" csCatId="colorful" phldr="1"/>
      <dgm:spPr/>
    </dgm:pt>
    <dgm:pt modelId="{3FCD0EBC-D14F-46CC-8E2E-20CDA674CFE2}">
      <dgm:prSet phldrT="[Text]"/>
      <dgm:spPr/>
      <dgm:t>
        <a:bodyPr/>
        <a:lstStyle/>
        <a:p>
          <a:r>
            <a:rPr lang="en-US" b="1" dirty="0" smtClean="0">
              <a:solidFill>
                <a:schemeClr val="tx1"/>
              </a:solidFill>
            </a:rPr>
            <a:t>Identify what to learn</a:t>
          </a:r>
          <a:endParaRPr lang="en-US" b="1" dirty="0">
            <a:solidFill>
              <a:schemeClr val="tx1"/>
            </a:solidFill>
          </a:endParaRPr>
        </a:p>
      </dgm:t>
    </dgm:pt>
    <dgm:pt modelId="{C2CEA349-4E79-4CD4-8F5D-1BA148BBAE06}" type="parTrans" cxnId="{24360D82-D103-41C1-8451-6896F11DCBF2}">
      <dgm:prSet/>
      <dgm:spPr/>
      <dgm:t>
        <a:bodyPr/>
        <a:lstStyle/>
        <a:p>
          <a:endParaRPr lang="en-US" b="1">
            <a:solidFill>
              <a:schemeClr val="tx1"/>
            </a:solidFill>
          </a:endParaRPr>
        </a:p>
      </dgm:t>
    </dgm:pt>
    <dgm:pt modelId="{A386F6C1-6D0F-47BC-8CEF-75E5F882FD3F}" type="sibTrans" cxnId="{24360D82-D103-41C1-8451-6896F11DCBF2}">
      <dgm:prSet/>
      <dgm:spPr/>
      <dgm:t>
        <a:bodyPr/>
        <a:lstStyle/>
        <a:p>
          <a:endParaRPr lang="en-US" b="1">
            <a:solidFill>
              <a:schemeClr val="tx1"/>
            </a:solidFill>
          </a:endParaRPr>
        </a:p>
      </dgm:t>
    </dgm:pt>
    <dgm:pt modelId="{DD19EF76-EDD1-4D56-AAB7-66E43ADF72A8}">
      <dgm:prSet phldrT="[Text]"/>
      <dgm:spPr/>
      <dgm:t>
        <a:bodyPr/>
        <a:lstStyle/>
        <a:p>
          <a:r>
            <a:rPr lang="en-US" b="1" dirty="0" smtClean="0">
              <a:solidFill>
                <a:schemeClr val="tx1"/>
              </a:solidFill>
            </a:rPr>
            <a:t>Learn</a:t>
          </a:r>
          <a:endParaRPr lang="en-US" b="1" dirty="0">
            <a:solidFill>
              <a:schemeClr val="tx1"/>
            </a:solidFill>
          </a:endParaRPr>
        </a:p>
      </dgm:t>
    </dgm:pt>
    <dgm:pt modelId="{59013423-87D6-4CBA-803A-81785BD0751C}" type="parTrans" cxnId="{6FAA3039-67D9-44C3-A283-DA6124BBFF7E}">
      <dgm:prSet/>
      <dgm:spPr/>
      <dgm:t>
        <a:bodyPr/>
        <a:lstStyle/>
        <a:p>
          <a:endParaRPr lang="en-US" b="1">
            <a:solidFill>
              <a:schemeClr val="tx1"/>
            </a:solidFill>
          </a:endParaRPr>
        </a:p>
      </dgm:t>
    </dgm:pt>
    <dgm:pt modelId="{336A031D-6F2C-4DF9-84CD-ECC8273AFF34}" type="sibTrans" cxnId="{6FAA3039-67D9-44C3-A283-DA6124BBFF7E}">
      <dgm:prSet/>
      <dgm:spPr/>
      <dgm:t>
        <a:bodyPr/>
        <a:lstStyle/>
        <a:p>
          <a:endParaRPr lang="en-US" b="1">
            <a:solidFill>
              <a:schemeClr val="tx1"/>
            </a:solidFill>
          </a:endParaRPr>
        </a:p>
      </dgm:t>
    </dgm:pt>
    <dgm:pt modelId="{C63659A4-2C91-4BDA-8769-3EC2D4FF60EC}">
      <dgm:prSet phldrT="[Text]"/>
      <dgm:spPr/>
      <dgm:t>
        <a:bodyPr/>
        <a:lstStyle/>
        <a:p>
          <a:r>
            <a:rPr lang="en-US" b="1" dirty="0" smtClean="0">
              <a:solidFill>
                <a:schemeClr val="tx1"/>
              </a:solidFill>
            </a:rPr>
            <a:t>Apply</a:t>
          </a:r>
          <a:endParaRPr lang="en-US" b="1" dirty="0">
            <a:solidFill>
              <a:schemeClr val="tx1"/>
            </a:solidFill>
          </a:endParaRPr>
        </a:p>
      </dgm:t>
    </dgm:pt>
    <dgm:pt modelId="{2EDFEB61-A1F1-42FA-A4EE-39168A46AE19}" type="parTrans" cxnId="{DE2BD61E-3094-4D56-8D1F-39D7C4BC4B40}">
      <dgm:prSet/>
      <dgm:spPr/>
      <dgm:t>
        <a:bodyPr/>
        <a:lstStyle/>
        <a:p>
          <a:endParaRPr lang="en-US" b="1">
            <a:solidFill>
              <a:schemeClr val="tx1"/>
            </a:solidFill>
          </a:endParaRPr>
        </a:p>
      </dgm:t>
    </dgm:pt>
    <dgm:pt modelId="{C861F44D-0EA4-4FDE-858A-D0836810A8F0}" type="sibTrans" cxnId="{DE2BD61E-3094-4D56-8D1F-39D7C4BC4B40}">
      <dgm:prSet/>
      <dgm:spPr/>
      <dgm:t>
        <a:bodyPr/>
        <a:lstStyle/>
        <a:p>
          <a:endParaRPr lang="en-US" b="1">
            <a:solidFill>
              <a:schemeClr val="tx1"/>
            </a:solidFill>
          </a:endParaRPr>
        </a:p>
      </dgm:t>
    </dgm:pt>
    <dgm:pt modelId="{34E33185-CFE0-4119-916D-990DDCA7457C}" type="pres">
      <dgm:prSet presAssocID="{48649BB0-788A-4B59-BDB8-534671C87768}" presName="CompostProcess" presStyleCnt="0">
        <dgm:presLayoutVars>
          <dgm:dir/>
          <dgm:resizeHandles val="exact"/>
        </dgm:presLayoutVars>
      </dgm:prSet>
      <dgm:spPr/>
    </dgm:pt>
    <dgm:pt modelId="{6B002EED-5FC3-4F0D-9EB7-702B50999E20}" type="pres">
      <dgm:prSet presAssocID="{48649BB0-788A-4B59-BDB8-534671C87768}" presName="arrow" presStyleLbl="bgShp" presStyleIdx="0" presStyleCnt="1"/>
      <dgm:spPr/>
    </dgm:pt>
    <dgm:pt modelId="{A2F74D15-3740-4389-8EA0-3762E765C54E}" type="pres">
      <dgm:prSet presAssocID="{48649BB0-788A-4B59-BDB8-534671C87768}" presName="linearProcess" presStyleCnt="0"/>
      <dgm:spPr/>
    </dgm:pt>
    <dgm:pt modelId="{1225077E-101E-41D4-B5FB-6798D39AB6BD}" type="pres">
      <dgm:prSet presAssocID="{3FCD0EBC-D14F-46CC-8E2E-20CDA674CFE2}" presName="textNode" presStyleLbl="node1" presStyleIdx="0" presStyleCnt="3">
        <dgm:presLayoutVars>
          <dgm:bulletEnabled val="1"/>
        </dgm:presLayoutVars>
      </dgm:prSet>
      <dgm:spPr/>
      <dgm:t>
        <a:bodyPr/>
        <a:lstStyle/>
        <a:p>
          <a:endParaRPr lang="en-US"/>
        </a:p>
      </dgm:t>
    </dgm:pt>
    <dgm:pt modelId="{DA423500-2029-4292-8A8B-FC9024CA9DBA}" type="pres">
      <dgm:prSet presAssocID="{A386F6C1-6D0F-47BC-8CEF-75E5F882FD3F}" presName="sibTrans" presStyleCnt="0"/>
      <dgm:spPr/>
    </dgm:pt>
    <dgm:pt modelId="{28653C36-A40E-443C-BD29-235248CF3FA6}" type="pres">
      <dgm:prSet presAssocID="{DD19EF76-EDD1-4D56-AAB7-66E43ADF72A8}" presName="textNode" presStyleLbl="node1" presStyleIdx="1" presStyleCnt="3">
        <dgm:presLayoutVars>
          <dgm:bulletEnabled val="1"/>
        </dgm:presLayoutVars>
      </dgm:prSet>
      <dgm:spPr/>
      <dgm:t>
        <a:bodyPr/>
        <a:lstStyle/>
        <a:p>
          <a:endParaRPr lang="en-US"/>
        </a:p>
      </dgm:t>
    </dgm:pt>
    <dgm:pt modelId="{6C62E216-A19F-45B0-9ACE-914DF96308A2}" type="pres">
      <dgm:prSet presAssocID="{336A031D-6F2C-4DF9-84CD-ECC8273AFF34}" presName="sibTrans" presStyleCnt="0"/>
      <dgm:spPr/>
    </dgm:pt>
    <dgm:pt modelId="{A53B8C1E-F4B4-4032-8711-001A554EE1EA}" type="pres">
      <dgm:prSet presAssocID="{C63659A4-2C91-4BDA-8769-3EC2D4FF60EC}" presName="textNode" presStyleLbl="node1" presStyleIdx="2" presStyleCnt="3">
        <dgm:presLayoutVars>
          <dgm:bulletEnabled val="1"/>
        </dgm:presLayoutVars>
      </dgm:prSet>
      <dgm:spPr/>
      <dgm:t>
        <a:bodyPr/>
        <a:lstStyle/>
        <a:p>
          <a:endParaRPr lang="en-US"/>
        </a:p>
      </dgm:t>
    </dgm:pt>
  </dgm:ptLst>
  <dgm:cxnLst>
    <dgm:cxn modelId="{86F856AF-593A-47F9-9204-71180C5FFDEA}" type="presOf" srcId="{3FCD0EBC-D14F-46CC-8E2E-20CDA674CFE2}" destId="{1225077E-101E-41D4-B5FB-6798D39AB6BD}" srcOrd="0" destOrd="0" presId="urn:microsoft.com/office/officeart/2005/8/layout/hProcess9"/>
    <dgm:cxn modelId="{4C0A4B96-DD91-402E-9B4D-E800FED3E7E7}" type="presOf" srcId="{C63659A4-2C91-4BDA-8769-3EC2D4FF60EC}" destId="{A53B8C1E-F4B4-4032-8711-001A554EE1EA}" srcOrd="0" destOrd="0" presId="urn:microsoft.com/office/officeart/2005/8/layout/hProcess9"/>
    <dgm:cxn modelId="{6FAA3039-67D9-44C3-A283-DA6124BBFF7E}" srcId="{48649BB0-788A-4B59-BDB8-534671C87768}" destId="{DD19EF76-EDD1-4D56-AAB7-66E43ADF72A8}" srcOrd="1" destOrd="0" parTransId="{59013423-87D6-4CBA-803A-81785BD0751C}" sibTransId="{336A031D-6F2C-4DF9-84CD-ECC8273AFF34}"/>
    <dgm:cxn modelId="{DE2BD61E-3094-4D56-8D1F-39D7C4BC4B40}" srcId="{48649BB0-788A-4B59-BDB8-534671C87768}" destId="{C63659A4-2C91-4BDA-8769-3EC2D4FF60EC}" srcOrd="2" destOrd="0" parTransId="{2EDFEB61-A1F1-42FA-A4EE-39168A46AE19}" sibTransId="{C861F44D-0EA4-4FDE-858A-D0836810A8F0}"/>
    <dgm:cxn modelId="{2231626E-40EB-491A-A319-50CFF6C5F282}" type="presOf" srcId="{48649BB0-788A-4B59-BDB8-534671C87768}" destId="{34E33185-CFE0-4119-916D-990DDCA7457C}" srcOrd="0" destOrd="0" presId="urn:microsoft.com/office/officeart/2005/8/layout/hProcess9"/>
    <dgm:cxn modelId="{24360D82-D103-41C1-8451-6896F11DCBF2}" srcId="{48649BB0-788A-4B59-BDB8-534671C87768}" destId="{3FCD0EBC-D14F-46CC-8E2E-20CDA674CFE2}" srcOrd="0" destOrd="0" parTransId="{C2CEA349-4E79-4CD4-8F5D-1BA148BBAE06}" sibTransId="{A386F6C1-6D0F-47BC-8CEF-75E5F882FD3F}"/>
    <dgm:cxn modelId="{06A7D1BC-64A5-45C0-81F0-6C8E96B9A854}" type="presOf" srcId="{DD19EF76-EDD1-4D56-AAB7-66E43ADF72A8}" destId="{28653C36-A40E-443C-BD29-235248CF3FA6}" srcOrd="0" destOrd="0" presId="urn:microsoft.com/office/officeart/2005/8/layout/hProcess9"/>
    <dgm:cxn modelId="{B2552647-0735-4457-A083-56622AE577FD}" type="presParOf" srcId="{34E33185-CFE0-4119-916D-990DDCA7457C}" destId="{6B002EED-5FC3-4F0D-9EB7-702B50999E20}" srcOrd="0" destOrd="0" presId="urn:microsoft.com/office/officeart/2005/8/layout/hProcess9"/>
    <dgm:cxn modelId="{E41FBECD-DC14-4804-BAAD-F488338C7834}" type="presParOf" srcId="{34E33185-CFE0-4119-916D-990DDCA7457C}" destId="{A2F74D15-3740-4389-8EA0-3762E765C54E}" srcOrd="1" destOrd="0" presId="urn:microsoft.com/office/officeart/2005/8/layout/hProcess9"/>
    <dgm:cxn modelId="{4CB25714-FBA2-48D2-9A22-131716B5621B}" type="presParOf" srcId="{A2F74D15-3740-4389-8EA0-3762E765C54E}" destId="{1225077E-101E-41D4-B5FB-6798D39AB6BD}" srcOrd="0" destOrd="0" presId="urn:microsoft.com/office/officeart/2005/8/layout/hProcess9"/>
    <dgm:cxn modelId="{397E1130-5626-4E35-A853-BE5E56AC400E}" type="presParOf" srcId="{A2F74D15-3740-4389-8EA0-3762E765C54E}" destId="{DA423500-2029-4292-8A8B-FC9024CA9DBA}" srcOrd="1" destOrd="0" presId="urn:microsoft.com/office/officeart/2005/8/layout/hProcess9"/>
    <dgm:cxn modelId="{EA4670DE-E421-45DE-B3F2-AD049DCAD948}" type="presParOf" srcId="{A2F74D15-3740-4389-8EA0-3762E765C54E}" destId="{28653C36-A40E-443C-BD29-235248CF3FA6}" srcOrd="2" destOrd="0" presId="urn:microsoft.com/office/officeart/2005/8/layout/hProcess9"/>
    <dgm:cxn modelId="{078688F1-1ED0-4548-8413-731E21F7507A}" type="presParOf" srcId="{A2F74D15-3740-4389-8EA0-3762E765C54E}" destId="{6C62E216-A19F-45B0-9ACE-914DF96308A2}" srcOrd="3" destOrd="0" presId="urn:microsoft.com/office/officeart/2005/8/layout/hProcess9"/>
    <dgm:cxn modelId="{5B995B94-ACAD-4C5D-894D-0DAAF28E8D47}" type="presParOf" srcId="{A2F74D15-3740-4389-8EA0-3762E765C54E}" destId="{A53B8C1E-F4B4-4032-8711-001A554EE1EA}" srcOrd="4" destOrd="0" presId="urn:microsoft.com/office/officeart/2005/8/layout/hProcess9"/>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650B74-5810-433C-9D9B-DEDCD593421E}"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454E2D4A-C983-4275-BFC4-7E508BC23B38}">
      <dgm:prSet phldrT="[Text]"/>
      <dgm:spPr/>
      <dgm:t>
        <a:bodyPr/>
        <a:lstStyle/>
        <a:p>
          <a:r>
            <a:rPr lang="en-US" dirty="0" smtClean="0">
              <a:solidFill>
                <a:schemeClr val="tx1"/>
              </a:solidFill>
            </a:rPr>
            <a:t>Knowledge retention</a:t>
          </a:r>
          <a:endParaRPr lang="en-US" dirty="0">
            <a:solidFill>
              <a:schemeClr val="tx1"/>
            </a:solidFill>
          </a:endParaRPr>
        </a:p>
      </dgm:t>
    </dgm:pt>
    <dgm:pt modelId="{404B200F-8690-447D-A0C5-4C1D5E2AA7E5}" type="parTrans" cxnId="{5E0456D8-62AE-48E8-A682-3D8AEB532C0F}">
      <dgm:prSet/>
      <dgm:spPr/>
      <dgm:t>
        <a:bodyPr/>
        <a:lstStyle/>
        <a:p>
          <a:endParaRPr lang="en-US"/>
        </a:p>
      </dgm:t>
    </dgm:pt>
    <dgm:pt modelId="{D3087E15-47AC-42A2-8320-6FDB353CEF2F}" type="sibTrans" cxnId="{5E0456D8-62AE-48E8-A682-3D8AEB532C0F}">
      <dgm:prSet/>
      <dgm:spPr/>
      <dgm:t>
        <a:bodyPr/>
        <a:lstStyle/>
        <a:p>
          <a:endParaRPr lang="en-US"/>
        </a:p>
      </dgm:t>
    </dgm:pt>
    <dgm:pt modelId="{DD8D9746-DE7D-44BA-ACDF-BAB6184287B9}">
      <dgm:prSet phldrT="[Text]"/>
      <dgm:spPr/>
      <dgm:t>
        <a:bodyPr/>
        <a:lstStyle/>
        <a:p>
          <a:r>
            <a:rPr lang="en-US" dirty="0" smtClean="0">
              <a:solidFill>
                <a:schemeClr val="tx1"/>
              </a:solidFill>
            </a:rPr>
            <a:t>Skills</a:t>
          </a:r>
          <a:r>
            <a:rPr lang="en-US" dirty="0" smtClean="0"/>
            <a:t> </a:t>
          </a:r>
          <a:endParaRPr lang="en-US" dirty="0"/>
        </a:p>
      </dgm:t>
    </dgm:pt>
    <dgm:pt modelId="{104F1864-F43C-4603-A6A7-20D24DAADED8}" type="parTrans" cxnId="{3E4CAD73-6074-4FB1-9998-3705536FFEB8}">
      <dgm:prSet/>
      <dgm:spPr/>
      <dgm:t>
        <a:bodyPr/>
        <a:lstStyle/>
        <a:p>
          <a:endParaRPr lang="en-US"/>
        </a:p>
      </dgm:t>
    </dgm:pt>
    <dgm:pt modelId="{8583F46C-C36F-47F3-A2CB-7C207BE4953F}" type="sibTrans" cxnId="{3E4CAD73-6074-4FB1-9998-3705536FFEB8}">
      <dgm:prSet/>
      <dgm:spPr/>
      <dgm:t>
        <a:bodyPr/>
        <a:lstStyle/>
        <a:p>
          <a:endParaRPr lang="en-US"/>
        </a:p>
      </dgm:t>
    </dgm:pt>
    <dgm:pt modelId="{EBD8CC7B-0D4D-4C4B-81B2-FCF6CE04F6B2}">
      <dgm:prSet phldrT="[Text]"/>
      <dgm:spPr/>
      <dgm:t>
        <a:bodyPr/>
        <a:lstStyle/>
        <a:p>
          <a:r>
            <a:rPr lang="en-US" dirty="0" smtClean="0">
              <a:solidFill>
                <a:schemeClr val="tx1"/>
              </a:solidFill>
            </a:rPr>
            <a:t>Positive attitude</a:t>
          </a:r>
          <a:endParaRPr lang="en-US" dirty="0">
            <a:solidFill>
              <a:schemeClr val="tx1"/>
            </a:solidFill>
          </a:endParaRPr>
        </a:p>
      </dgm:t>
    </dgm:pt>
    <dgm:pt modelId="{076EF25E-494B-4463-B8E5-4EE8515D6FDA}" type="parTrans" cxnId="{5E7970DB-3898-462C-BC4B-41BBED4CA8B0}">
      <dgm:prSet/>
      <dgm:spPr/>
      <dgm:t>
        <a:bodyPr/>
        <a:lstStyle/>
        <a:p>
          <a:endParaRPr lang="en-US"/>
        </a:p>
      </dgm:t>
    </dgm:pt>
    <dgm:pt modelId="{5936AD90-1EB8-43B9-B078-B24B3F502AD9}" type="sibTrans" cxnId="{5E7970DB-3898-462C-BC4B-41BBED4CA8B0}">
      <dgm:prSet/>
      <dgm:spPr/>
      <dgm:t>
        <a:bodyPr/>
        <a:lstStyle/>
        <a:p>
          <a:endParaRPr lang="en-US"/>
        </a:p>
      </dgm:t>
    </dgm:pt>
    <dgm:pt modelId="{3907075D-89A6-4877-BAA6-A2868EF886CD}">
      <dgm:prSet phldrT="[Text]"/>
      <dgm:spPr/>
      <dgm:t>
        <a:bodyPr/>
        <a:lstStyle/>
        <a:p>
          <a:r>
            <a:rPr lang="en-US" dirty="0" smtClean="0">
              <a:solidFill>
                <a:schemeClr val="tx1"/>
              </a:solidFill>
            </a:rPr>
            <a:t>Deep learning</a:t>
          </a:r>
          <a:endParaRPr lang="en-US" dirty="0">
            <a:solidFill>
              <a:schemeClr val="tx1"/>
            </a:solidFill>
          </a:endParaRPr>
        </a:p>
      </dgm:t>
    </dgm:pt>
    <dgm:pt modelId="{1BC57212-289B-4FB3-8EDD-27B72922FCAD}" type="parTrans" cxnId="{F5C60524-DF50-433B-8AB1-B1379018838A}">
      <dgm:prSet/>
      <dgm:spPr/>
      <dgm:t>
        <a:bodyPr/>
        <a:lstStyle/>
        <a:p>
          <a:endParaRPr lang="en-US"/>
        </a:p>
      </dgm:t>
    </dgm:pt>
    <dgm:pt modelId="{7EC5AF54-9752-4DE4-89C4-10C8F6EC7DC3}" type="sibTrans" cxnId="{F5C60524-DF50-433B-8AB1-B1379018838A}">
      <dgm:prSet/>
      <dgm:spPr/>
      <dgm:t>
        <a:bodyPr/>
        <a:lstStyle/>
        <a:p>
          <a:endParaRPr lang="en-US"/>
        </a:p>
      </dgm:t>
    </dgm:pt>
    <dgm:pt modelId="{6544F533-B7A1-483C-8092-5C9705787012}">
      <dgm:prSet phldrT="[Text]"/>
      <dgm:spPr/>
      <dgm:t>
        <a:bodyPr/>
        <a:lstStyle/>
        <a:p>
          <a:r>
            <a:rPr lang="en-US" dirty="0" smtClean="0">
              <a:solidFill>
                <a:schemeClr val="tx1"/>
              </a:solidFill>
            </a:rPr>
            <a:t>Meta-cognitive skills</a:t>
          </a:r>
          <a:endParaRPr lang="en-US" dirty="0">
            <a:solidFill>
              <a:schemeClr val="tx1"/>
            </a:solidFill>
          </a:endParaRPr>
        </a:p>
      </dgm:t>
    </dgm:pt>
    <dgm:pt modelId="{C70EC916-CCF6-43B1-B6AC-5DDFC4A901F8}" type="parTrans" cxnId="{7A28FEF8-28E0-48AA-B66F-9636D9BA22ED}">
      <dgm:prSet/>
      <dgm:spPr/>
      <dgm:t>
        <a:bodyPr/>
        <a:lstStyle/>
        <a:p>
          <a:endParaRPr lang="en-US"/>
        </a:p>
      </dgm:t>
    </dgm:pt>
    <dgm:pt modelId="{8BC42659-F34C-4886-878A-DAAF701878E2}" type="sibTrans" cxnId="{7A28FEF8-28E0-48AA-B66F-9636D9BA22ED}">
      <dgm:prSet/>
      <dgm:spPr/>
      <dgm:t>
        <a:bodyPr/>
        <a:lstStyle/>
        <a:p>
          <a:endParaRPr lang="en-US"/>
        </a:p>
      </dgm:t>
    </dgm:pt>
    <dgm:pt modelId="{3F2A9057-42EF-40FE-840E-E4B3B4DDA578}" type="pres">
      <dgm:prSet presAssocID="{A7650B74-5810-433C-9D9B-DEDCD593421E}" presName="diagram" presStyleCnt="0">
        <dgm:presLayoutVars>
          <dgm:dir/>
          <dgm:resizeHandles val="exact"/>
        </dgm:presLayoutVars>
      </dgm:prSet>
      <dgm:spPr/>
      <dgm:t>
        <a:bodyPr/>
        <a:lstStyle/>
        <a:p>
          <a:endParaRPr lang="en-US"/>
        </a:p>
      </dgm:t>
    </dgm:pt>
    <dgm:pt modelId="{8414147D-80DC-4801-804B-EA3D2F055023}" type="pres">
      <dgm:prSet presAssocID="{454E2D4A-C983-4275-BFC4-7E508BC23B38}" presName="node" presStyleLbl="node1" presStyleIdx="0" presStyleCnt="5">
        <dgm:presLayoutVars>
          <dgm:bulletEnabled val="1"/>
        </dgm:presLayoutVars>
      </dgm:prSet>
      <dgm:spPr/>
      <dgm:t>
        <a:bodyPr/>
        <a:lstStyle/>
        <a:p>
          <a:endParaRPr lang="en-US"/>
        </a:p>
      </dgm:t>
    </dgm:pt>
    <dgm:pt modelId="{E8B86044-17D4-4170-A888-BBF04AEB15AE}" type="pres">
      <dgm:prSet presAssocID="{D3087E15-47AC-42A2-8320-6FDB353CEF2F}" presName="sibTrans" presStyleCnt="0"/>
      <dgm:spPr/>
    </dgm:pt>
    <dgm:pt modelId="{75CD8B35-B84F-4C13-9DB1-1A24DA120C2E}" type="pres">
      <dgm:prSet presAssocID="{DD8D9746-DE7D-44BA-ACDF-BAB6184287B9}" presName="node" presStyleLbl="node1" presStyleIdx="1" presStyleCnt="5">
        <dgm:presLayoutVars>
          <dgm:bulletEnabled val="1"/>
        </dgm:presLayoutVars>
      </dgm:prSet>
      <dgm:spPr/>
      <dgm:t>
        <a:bodyPr/>
        <a:lstStyle/>
        <a:p>
          <a:endParaRPr lang="en-US"/>
        </a:p>
      </dgm:t>
    </dgm:pt>
    <dgm:pt modelId="{AC3EEEA2-59E8-4EEC-960F-2F2C0B474229}" type="pres">
      <dgm:prSet presAssocID="{8583F46C-C36F-47F3-A2CB-7C207BE4953F}" presName="sibTrans" presStyleCnt="0"/>
      <dgm:spPr/>
    </dgm:pt>
    <dgm:pt modelId="{106FE8AE-4AB2-4C53-B36D-8ACA3801EC38}" type="pres">
      <dgm:prSet presAssocID="{EBD8CC7B-0D4D-4C4B-81B2-FCF6CE04F6B2}" presName="node" presStyleLbl="node1" presStyleIdx="2" presStyleCnt="5">
        <dgm:presLayoutVars>
          <dgm:bulletEnabled val="1"/>
        </dgm:presLayoutVars>
      </dgm:prSet>
      <dgm:spPr/>
      <dgm:t>
        <a:bodyPr/>
        <a:lstStyle/>
        <a:p>
          <a:endParaRPr lang="en-US"/>
        </a:p>
      </dgm:t>
    </dgm:pt>
    <dgm:pt modelId="{B2B7C67B-06F4-4728-ACE9-85851C53715F}" type="pres">
      <dgm:prSet presAssocID="{5936AD90-1EB8-43B9-B078-B24B3F502AD9}" presName="sibTrans" presStyleCnt="0"/>
      <dgm:spPr/>
    </dgm:pt>
    <dgm:pt modelId="{61ACF98E-EC3C-4CD3-BED8-8A33A7F59A5E}" type="pres">
      <dgm:prSet presAssocID="{3907075D-89A6-4877-BAA6-A2868EF886CD}" presName="node" presStyleLbl="node1" presStyleIdx="3" presStyleCnt="5">
        <dgm:presLayoutVars>
          <dgm:bulletEnabled val="1"/>
        </dgm:presLayoutVars>
      </dgm:prSet>
      <dgm:spPr/>
      <dgm:t>
        <a:bodyPr/>
        <a:lstStyle/>
        <a:p>
          <a:endParaRPr lang="en-US"/>
        </a:p>
      </dgm:t>
    </dgm:pt>
    <dgm:pt modelId="{F3B045E7-BF96-43A9-8A2F-93E9028A9BF3}" type="pres">
      <dgm:prSet presAssocID="{7EC5AF54-9752-4DE4-89C4-10C8F6EC7DC3}" presName="sibTrans" presStyleCnt="0"/>
      <dgm:spPr/>
    </dgm:pt>
    <dgm:pt modelId="{9DE0DB5D-EA83-4240-9D8B-0E1ED6987A49}" type="pres">
      <dgm:prSet presAssocID="{6544F533-B7A1-483C-8092-5C9705787012}" presName="node" presStyleLbl="node1" presStyleIdx="4" presStyleCnt="5">
        <dgm:presLayoutVars>
          <dgm:bulletEnabled val="1"/>
        </dgm:presLayoutVars>
      </dgm:prSet>
      <dgm:spPr/>
      <dgm:t>
        <a:bodyPr/>
        <a:lstStyle/>
        <a:p>
          <a:endParaRPr lang="en-US"/>
        </a:p>
      </dgm:t>
    </dgm:pt>
  </dgm:ptLst>
  <dgm:cxnLst>
    <dgm:cxn modelId="{AA4C5AFC-5B0C-4AE7-8C4C-2EC853350CF4}" type="presOf" srcId="{EBD8CC7B-0D4D-4C4B-81B2-FCF6CE04F6B2}" destId="{106FE8AE-4AB2-4C53-B36D-8ACA3801EC38}" srcOrd="0" destOrd="0" presId="urn:microsoft.com/office/officeart/2005/8/layout/default"/>
    <dgm:cxn modelId="{3E4CAD73-6074-4FB1-9998-3705536FFEB8}" srcId="{A7650B74-5810-433C-9D9B-DEDCD593421E}" destId="{DD8D9746-DE7D-44BA-ACDF-BAB6184287B9}" srcOrd="1" destOrd="0" parTransId="{104F1864-F43C-4603-A6A7-20D24DAADED8}" sibTransId="{8583F46C-C36F-47F3-A2CB-7C207BE4953F}"/>
    <dgm:cxn modelId="{D3EB11D9-A500-4D71-962D-9D1675FAA12F}" type="presOf" srcId="{A7650B74-5810-433C-9D9B-DEDCD593421E}" destId="{3F2A9057-42EF-40FE-840E-E4B3B4DDA578}" srcOrd="0" destOrd="0" presId="urn:microsoft.com/office/officeart/2005/8/layout/default"/>
    <dgm:cxn modelId="{F5C60524-DF50-433B-8AB1-B1379018838A}" srcId="{A7650B74-5810-433C-9D9B-DEDCD593421E}" destId="{3907075D-89A6-4877-BAA6-A2868EF886CD}" srcOrd="3" destOrd="0" parTransId="{1BC57212-289B-4FB3-8EDD-27B72922FCAD}" sibTransId="{7EC5AF54-9752-4DE4-89C4-10C8F6EC7DC3}"/>
    <dgm:cxn modelId="{F2B4600B-3432-44EA-AB5B-092A60E3C0FA}" type="presOf" srcId="{3907075D-89A6-4877-BAA6-A2868EF886CD}" destId="{61ACF98E-EC3C-4CD3-BED8-8A33A7F59A5E}" srcOrd="0" destOrd="0" presId="urn:microsoft.com/office/officeart/2005/8/layout/default"/>
    <dgm:cxn modelId="{5E0456D8-62AE-48E8-A682-3D8AEB532C0F}" srcId="{A7650B74-5810-433C-9D9B-DEDCD593421E}" destId="{454E2D4A-C983-4275-BFC4-7E508BC23B38}" srcOrd="0" destOrd="0" parTransId="{404B200F-8690-447D-A0C5-4C1D5E2AA7E5}" sibTransId="{D3087E15-47AC-42A2-8320-6FDB353CEF2F}"/>
    <dgm:cxn modelId="{7A28FEF8-28E0-48AA-B66F-9636D9BA22ED}" srcId="{A7650B74-5810-433C-9D9B-DEDCD593421E}" destId="{6544F533-B7A1-483C-8092-5C9705787012}" srcOrd="4" destOrd="0" parTransId="{C70EC916-CCF6-43B1-B6AC-5DDFC4A901F8}" sibTransId="{8BC42659-F34C-4886-878A-DAAF701878E2}"/>
    <dgm:cxn modelId="{5E7970DB-3898-462C-BC4B-41BBED4CA8B0}" srcId="{A7650B74-5810-433C-9D9B-DEDCD593421E}" destId="{EBD8CC7B-0D4D-4C4B-81B2-FCF6CE04F6B2}" srcOrd="2" destOrd="0" parTransId="{076EF25E-494B-4463-B8E5-4EE8515D6FDA}" sibTransId="{5936AD90-1EB8-43B9-B078-B24B3F502AD9}"/>
    <dgm:cxn modelId="{8249A716-0D5A-4457-8783-8859EE71CFF5}" type="presOf" srcId="{6544F533-B7A1-483C-8092-5C9705787012}" destId="{9DE0DB5D-EA83-4240-9D8B-0E1ED6987A49}" srcOrd="0" destOrd="0" presId="urn:microsoft.com/office/officeart/2005/8/layout/default"/>
    <dgm:cxn modelId="{9AD7A67C-19B7-473A-9454-DDA5E77C93A2}" type="presOf" srcId="{454E2D4A-C983-4275-BFC4-7E508BC23B38}" destId="{8414147D-80DC-4801-804B-EA3D2F055023}" srcOrd="0" destOrd="0" presId="urn:microsoft.com/office/officeart/2005/8/layout/default"/>
    <dgm:cxn modelId="{5AE53FF1-9631-4656-9849-6375A0B4F72F}" type="presOf" srcId="{DD8D9746-DE7D-44BA-ACDF-BAB6184287B9}" destId="{75CD8B35-B84F-4C13-9DB1-1A24DA120C2E}" srcOrd="0" destOrd="0" presId="urn:microsoft.com/office/officeart/2005/8/layout/default"/>
    <dgm:cxn modelId="{18E72C5A-22FC-43F2-91B0-F7D520DBB57E}" type="presParOf" srcId="{3F2A9057-42EF-40FE-840E-E4B3B4DDA578}" destId="{8414147D-80DC-4801-804B-EA3D2F055023}" srcOrd="0" destOrd="0" presId="urn:microsoft.com/office/officeart/2005/8/layout/default"/>
    <dgm:cxn modelId="{6A2ED139-9BED-474C-BD6D-8EFFD8A93CA7}" type="presParOf" srcId="{3F2A9057-42EF-40FE-840E-E4B3B4DDA578}" destId="{E8B86044-17D4-4170-A888-BBF04AEB15AE}" srcOrd="1" destOrd="0" presId="urn:microsoft.com/office/officeart/2005/8/layout/default"/>
    <dgm:cxn modelId="{684DBFB5-1813-4EEF-AF94-60D9C95646EB}" type="presParOf" srcId="{3F2A9057-42EF-40FE-840E-E4B3B4DDA578}" destId="{75CD8B35-B84F-4C13-9DB1-1A24DA120C2E}" srcOrd="2" destOrd="0" presId="urn:microsoft.com/office/officeart/2005/8/layout/default"/>
    <dgm:cxn modelId="{20A19D39-BE88-4E5D-AD4C-099AC26F2E02}" type="presParOf" srcId="{3F2A9057-42EF-40FE-840E-E4B3B4DDA578}" destId="{AC3EEEA2-59E8-4EEC-960F-2F2C0B474229}" srcOrd="3" destOrd="0" presId="urn:microsoft.com/office/officeart/2005/8/layout/default"/>
    <dgm:cxn modelId="{58BA0496-F8A6-4D9F-8520-0E8D481A1CB4}" type="presParOf" srcId="{3F2A9057-42EF-40FE-840E-E4B3B4DDA578}" destId="{106FE8AE-4AB2-4C53-B36D-8ACA3801EC38}" srcOrd="4" destOrd="0" presId="urn:microsoft.com/office/officeart/2005/8/layout/default"/>
    <dgm:cxn modelId="{07C600A0-2B91-48F4-B203-5D2A970068DC}" type="presParOf" srcId="{3F2A9057-42EF-40FE-840E-E4B3B4DDA578}" destId="{B2B7C67B-06F4-4728-ACE9-85851C53715F}" srcOrd="5" destOrd="0" presId="urn:microsoft.com/office/officeart/2005/8/layout/default"/>
    <dgm:cxn modelId="{54EC4C6C-9FE7-48E0-8A65-3C1B014DB94C}" type="presParOf" srcId="{3F2A9057-42EF-40FE-840E-E4B3B4DDA578}" destId="{61ACF98E-EC3C-4CD3-BED8-8A33A7F59A5E}" srcOrd="6" destOrd="0" presId="urn:microsoft.com/office/officeart/2005/8/layout/default"/>
    <dgm:cxn modelId="{104B4554-0B1E-423E-A03D-7CCAF9D1A4C2}" type="presParOf" srcId="{3F2A9057-42EF-40FE-840E-E4B3B4DDA578}" destId="{F3B045E7-BF96-43A9-8A2F-93E9028A9BF3}" srcOrd="7" destOrd="0" presId="urn:microsoft.com/office/officeart/2005/8/layout/default"/>
    <dgm:cxn modelId="{F3C1A5D5-33E9-4BC0-B9BC-7A891C16D8E1}" type="presParOf" srcId="{3F2A9057-42EF-40FE-840E-E4B3B4DDA578}" destId="{9DE0DB5D-EA83-4240-9D8B-0E1ED6987A49}" srcOrd="8" destOrd="0" presId="urn:microsoft.com/office/officeart/2005/8/layout/defaul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D45980-62BD-4716-A218-F2B5CEBE12B3}" type="doc">
      <dgm:prSet loTypeId="urn:microsoft.com/office/officeart/2005/8/layout/cycle2" loCatId="cycle" qsTypeId="urn:microsoft.com/office/officeart/2005/8/quickstyle/simple5" qsCatId="simple" csTypeId="urn:microsoft.com/office/officeart/2005/8/colors/colorful2" csCatId="colorful" phldr="1"/>
      <dgm:spPr/>
      <dgm:t>
        <a:bodyPr/>
        <a:lstStyle/>
        <a:p>
          <a:endParaRPr lang="en-US"/>
        </a:p>
      </dgm:t>
    </dgm:pt>
    <dgm:pt modelId="{A5837908-1C8D-407C-B97C-FD8A77582746}">
      <dgm:prSet phldrT="[Text]"/>
      <dgm:spPr>
        <a:xfrm>
          <a:off x="2667495" y="400766"/>
          <a:ext cx="1712922" cy="1787582"/>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a:solidFill>
                <a:sysClr val="window" lastClr="FFFFFF"/>
              </a:solidFill>
              <a:latin typeface="Calibri"/>
              <a:ea typeface="+mn-ea"/>
              <a:cs typeface="+mn-cs"/>
            </a:rPr>
            <a:t>practice</a:t>
          </a:r>
        </a:p>
      </dgm:t>
    </dgm:pt>
    <dgm:pt modelId="{50647337-4C4A-467C-9BD3-1DAC3E7A228D}" type="parTrans" cxnId="{8AB6BCE6-D5FE-4AF2-8BF5-DA305D9111E3}">
      <dgm:prSet/>
      <dgm:spPr/>
      <dgm:t>
        <a:bodyPr/>
        <a:lstStyle/>
        <a:p>
          <a:endParaRPr lang="en-US"/>
        </a:p>
      </dgm:t>
    </dgm:pt>
    <dgm:pt modelId="{629E5116-252A-4598-B0E4-85695C16ED93}" type="sibTrans" cxnId="{8AB6BCE6-D5FE-4AF2-8BF5-DA305D9111E3}">
      <dgm:prSet/>
      <dgm:spPr>
        <a:xfrm rot="3600000">
          <a:off x="4076182" y="2133841"/>
          <a:ext cx="1717227" cy="786942"/>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a:solidFill>
                <a:sysClr val="window" lastClr="FFFFFF"/>
              </a:solidFill>
              <a:latin typeface="Calibri"/>
              <a:ea typeface="+mn-ea"/>
              <a:cs typeface="+mn-cs"/>
            </a:rPr>
            <a:t>leads to</a:t>
          </a:r>
        </a:p>
      </dgm:t>
    </dgm:pt>
    <dgm:pt modelId="{11341FB7-AD77-4A69-9BB3-9016BE396429}">
      <dgm:prSet phldrT="[Text]"/>
      <dgm:spPr>
        <a:xfrm>
          <a:off x="4373009" y="3415699"/>
          <a:ext cx="1801992" cy="1820063"/>
        </a:xfrm>
        <a:gradFill rotWithShape="0">
          <a:gsLst>
            <a:gs pos="0">
              <a:srgbClr val="C0504D">
                <a:hueOff val="2340759"/>
                <a:satOff val="-2919"/>
                <a:lumOff val="686"/>
                <a:alphaOff val="0"/>
                <a:shade val="51000"/>
                <a:satMod val="130000"/>
              </a:srgbClr>
            </a:gs>
            <a:gs pos="80000">
              <a:srgbClr val="C0504D">
                <a:hueOff val="2340759"/>
                <a:satOff val="-2919"/>
                <a:lumOff val="686"/>
                <a:alphaOff val="0"/>
                <a:shade val="93000"/>
                <a:satMod val="130000"/>
              </a:srgbClr>
            </a:gs>
            <a:gs pos="100000">
              <a:srgbClr val="C0504D">
                <a:hueOff val="2340759"/>
                <a:satOff val="-2919"/>
                <a:lumOff val="68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a:solidFill>
                <a:sysClr val="window" lastClr="FFFFFF"/>
              </a:solidFill>
              <a:latin typeface="Calibri"/>
              <a:ea typeface="+mn-ea"/>
              <a:cs typeface="+mn-cs"/>
            </a:rPr>
            <a:t>observed</a:t>
          </a:r>
        </a:p>
        <a:p>
          <a:r>
            <a:rPr lang="en-US" dirty="0">
              <a:solidFill>
                <a:sysClr val="window" lastClr="FFFFFF"/>
              </a:solidFill>
              <a:latin typeface="Calibri"/>
              <a:ea typeface="+mn-ea"/>
              <a:cs typeface="+mn-cs"/>
            </a:rPr>
            <a:t>performance</a:t>
          </a:r>
        </a:p>
      </dgm:t>
    </dgm:pt>
    <dgm:pt modelId="{B62B30DA-7CE7-4B95-B318-4BF86DD4D0A5}" type="parTrans" cxnId="{E4D0033B-7FF2-4D7B-9F48-2AABA839D2DA}">
      <dgm:prSet/>
      <dgm:spPr/>
      <dgm:t>
        <a:bodyPr/>
        <a:lstStyle/>
        <a:p>
          <a:endParaRPr lang="en-US"/>
        </a:p>
      </dgm:t>
    </dgm:pt>
    <dgm:pt modelId="{A9ADD2B1-3B17-46BA-9D63-6B08BDA090ED}" type="sibTrans" cxnId="{E4D0033B-7FF2-4D7B-9F48-2AABA839D2DA}">
      <dgm:prSet/>
      <dgm:spPr>
        <a:xfrm rot="10800000">
          <a:off x="2841812" y="3954026"/>
          <a:ext cx="1436346" cy="786942"/>
        </a:xfrm>
        <a:gradFill rotWithShape="0">
          <a:gsLst>
            <a:gs pos="0">
              <a:srgbClr val="C0504D">
                <a:hueOff val="2340759"/>
                <a:satOff val="-2919"/>
                <a:lumOff val="686"/>
                <a:alphaOff val="0"/>
                <a:shade val="51000"/>
                <a:satMod val="130000"/>
              </a:srgbClr>
            </a:gs>
            <a:gs pos="80000">
              <a:srgbClr val="C0504D">
                <a:hueOff val="2340759"/>
                <a:satOff val="-2919"/>
                <a:lumOff val="686"/>
                <a:alphaOff val="0"/>
                <a:shade val="93000"/>
                <a:satMod val="130000"/>
              </a:srgbClr>
            </a:gs>
            <a:gs pos="100000">
              <a:srgbClr val="C0504D">
                <a:hueOff val="2340759"/>
                <a:satOff val="-2919"/>
                <a:lumOff val="68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a:solidFill>
                <a:sysClr val="window" lastClr="FFFFFF"/>
              </a:solidFill>
              <a:latin typeface="Calibri"/>
              <a:ea typeface="+mn-ea"/>
              <a:cs typeface="+mn-cs"/>
            </a:rPr>
            <a:t>allows for</a:t>
          </a:r>
        </a:p>
      </dgm:t>
    </dgm:pt>
    <dgm:pt modelId="{0762F7C7-59A8-4077-8E4D-421D9D19FC07}">
      <dgm:prSet phldrT="[Text]"/>
      <dgm:spPr>
        <a:xfrm>
          <a:off x="851145" y="3426588"/>
          <a:ext cx="1845524" cy="1798285"/>
        </a:xfrm>
        <a:gradFill rotWithShape="0">
          <a:gsLst>
            <a:gs pos="0">
              <a:srgbClr val="C0504D">
                <a:hueOff val="4681519"/>
                <a:satOff val="-5839"/>
                <a:lumOff val="1373"/>
                <a:alphaOff val="0"/>
                <a:shade val="51000"/>
                <a:satMod val="130000"/>
              </a:srgbClr>
            </a:gs>
            <a:gs pos="80000">
              <a:srgbClr val="C0504D">
                <a:hueOff val="4681519"/>
                <a:satOff val="-5839"/>
                <a:lumOff val="1373"/>
                <a:alphaOff val="0"/>
                <a:shade val="93000"/>
                <a:satMod val="130000"/>
              </a:srgbClr>
            </a:gs>
            <a:gs pos="100000">
              <a:srgbClr val="C0504D">
                <a:hueOff val="4681519"/>
                <a:satOff val="-5839"/>
                <a:lumOff val="137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a:solidFill>
                <a:sysClr val="window" lastClr="FFFFFF"/>
              </a:solidFill>
              <a:latin typeface="Calibri"/>
              <a:ea typeface="+mn-ea"/>
              <a:cs typeface="+mn-cs"/>
            </a:rPr>
            <a:t>targeted feedback</a:t>
          </a:r>
        </a:p>
      </dgm:t>
    </dgm:pt>
    <dgm:pt modelId="{32B74E07-7CBE-4D5D-BC37-CDF560193D48}" type="parTrans" cxnId="{FFAB8644-AE6C-4875-9026-D014E65202A1}">
      <dgm:prSet/>
      <dgm:spPr/>
      <dgm:t>
        <a:bodyPr/>
        <a:lstStyle/>
        <a:p>
          <a:endParaRPr lang="en-US"/>
        </a:p>
      </dgm:t>
    </dgm:pt>
    <dgm:pt modelId="{B6708920-70BE-4A69-9512-DB624456B342}" type="sibTrans" cxnId="{FFAB8644-AE6C-4875-9026-D014E65202A1}">
      <dgm:prSet/>
      <dgm:spPr>
        <a:xfrm rot="18000000">
          <a:off x="1159186" y="2092423"/>
          <a:ext cx="1720928" cy="786942"/>
        </a:xfrm>
        <a:gradFill rotWithShape="0">
          <a:gsLst>
            <a:gs pos="0">
              <a:srgbClr val="C0504D">
                <a:hueOff val="4681519"/>
                <a:satOff val="-5839"/>
                <a:lumOff val="1373"/>
                <a:alphaOff val="0"/>
                <a:shade val="51000"/>
                <a:satMod val="130000"/>
              </a:srgbClr>
            </a:gs>
            <a:gs pos="80000">
              <a:srgbClr val="C0504D">
                <a:hueOff val="4681519"/>
                <a:satOff val="-5839"/>
                <a:lumOff val="1373"/>
                <a:alphaOff val="0"/>
                <a:shade val="93000"/>
                <a:satMod val="130000"/>
              </a:srgbClr>
            </a:gs>
            <a:gs pos="100000">
              <a:srgbClr val="C0504D">
                <a:hueOff val="4681519"/>
                <a:satOff val="-5839"/>
                <a:lumOff val="137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a:solidFill>
                <a:sysClr val="window" lastClr="FFFFFF"/>
              </a:solidFill>
              <a:latin typeface="Calibri"/>
              <a:ea typeface="+mn-ea"/>
              <a:cs typeface="+mn-cs"/>
            </a:rPr>
            <a:t>guides further</a:t>
          </a:r>
        </a:p>
      </dgm:t>
    </dgm:pt>
    <dgm:pt modelId="{E8725CDA-FAAD-4070-978C-CCF95BD8767B}" type="pres">
      <dgm:prSet presAssocID="{9FD45980-62BD-4716-A218-F2B5CEBE12B3}" presName="cycle" presStyleCnt="0">
        <dgm:presLayoutVars>
          <dgm:dir/>
          <dgm:resizeHandles val="exact"/>
        </dgm:presLayoutVars>
      </dgm:prSet>
      <dgm:spPr/>
      <dgm:t>
        <a:bodyPr/>
        <a:lstStyle/>
        <a:p>
          <a:endParaRPr lang="en-US"/>
        </a:p>
      </dgm:t>
    </dgm:pt>
    <dgm:pt modelId="{AB23693D-6E69-42BA-8A5D-012D82E3D04A}" type="pres">
      <dgm:prSet presAssocID="{A5837908-1C8D-407C-B97C-FD8A77582746}" presName="node" presStyleLbl="node1" presStyleIdx="0" presStyleCnt="3" custScaleX="73463" custScaleY="76665">
        <dgm:presLayoutVars>
          <dgm:bulletEnabled val="1"/>
        </dgm:presLayoutVars>
      </dgm:prSet>
      <dgm:spPr>
        <a:prstGeom prst="ellipse">
          <a:avLst/>
        </a:prstGeom>
      </dgm:spPr>
      <dgm:t>
        <a:bodyPr/>
        <a:lstStyle/>
        <a:p>
          <a:endParaRPr lang="en-US"/>
        </a:p>
      </dgm:t>
    </dgm:pt>
    <dgm:pt modelId="{A766A9B7-431E-4201-944D-36E5E9FB9AF6}" type="pres">
      <dgm:prSet presAssocID="{629E5116-252A-4598-B0E4-85695C16ED93}" presName="sibTrans" presStyleLbl="sibTrans2D1" presStyleIdx="0" presStyleCnt="3" custScaleX="189660" custLinFactNeighborX="61249" custLinFactNeighborY="-31814"/>
      <dgm:spPr>
        <a:prstGeom prst="rightArrow">
          <a:avLst>
            <a:gd name="adj1" fmla="val 60000"/>
            <a:gd name="adj2" fmla="val 50000"/>
          </a:avLst>
        </a:prstGeom>
      </dgm:spPr>
      <dgm:t>
        <a:bodyPr/>
        <a:lstStyle/>
        <a:p>
          <a:endParaRPr lang="en-US"/>
        </a:p>
      </dgm:t>
    </dgm:pt>
    <dgm:pt modelId="{FE1965A8-77A8-4D45-AFDA-3D62B7421F0F}" type="pres">
      <dgm:prSet presAssocID="{629E5116-252A-4598-B0E4-85695C16ED93}" presName="connectorText" presStyleLbl="sibTrans2D1" presStyleIdx="0" presStyleCnt="3"/>
      <dgm:spPr/>
      <dgm:t>
        <a:bodyPr/>
        <a:lstStyle/>
        <a:p>
          <a:endParaRPr lang="en-US"/>
        </a:p>
      </dgm:t>
    </dgm:pt>
    <dgm:pt modelId="{444E87A3-2A58-46E7-8F52-4902D3DF8E7E}" type="pres">
      <dgm:prSet presAssocID="{11341FB7-AD77-4A69-9BB3-9016BE396429}" presName="node" presStyleLbl="node1" presStyleIdx="1" presStyleCnt="3" custScaleX="77283" custScaleY="78058" custRadScaleRad="113468" custRadScaleInc="-6425">
        <dgm:presLayoutVars>
          <dgm:bulletEnabled val="1"/>
        </dgm:presLayoutVars>
      </dgm:prSet>
      <dgm:spPr>
        <a:prstGeom prst="ellipse">
          <a:avLst/>
        </a:prstGeom>
      </dgm:spPr>
      <dgm:t>
        <a:bodyPr/>
        <a:lstStyle/>
        <a:p>
          <a:endParaRPr lang="en-US"/>
        </a:p>
      </dgm:t>
    </dgm:pt>
    <dgm:pt modelId="{850EA58E-BF98-4ED0-B467-06D320C7DC32}" type="pres">
      <dgm:prSet presAssocID="{A9ADD2B1-3B17-46BA-9D63-6B08BDA090ED}" presName="sibTrans" presStyleLbl="sibTrans2D1" presStyleIdx="1" presStyleCnt="3" custScaleX="161667" custLinFactNeighborX="-4511" custLinFactNeighborY="2766" custRadScaleRad="28864"/>
      <dgm:spPr>
        <a:prstGeom prst="rightArrow">
          <a:avLst>
            <a:gd name="adj1" fmla="val 60000"/>
            <a:gd name="adj2" fmla="val 50000"/>
          </a:avLst>
        </a:prstGeom>
      </dgm:spPr>
      <dgm:t>
        <a:bodyPr/>
        <a:lstStyle/>
        <a:p>
          <a:endParaRPr lang="en-US"/>
        </a:p>
      </dgm:t>
    </dgm:pt>
    <dgm:pt modelId="{805AD2FE-A3C5-4192-87D2-C7E7A30459D1}" type="pres">
      <dgm:prSet presAssocID="{A9ADD2B1-3B17-46BA-9D63-6B08BDA090ED}" presName="connectorText" presStyleLbl="sibTrans2D1" presStyleIdx="1" presStyleCnt="3"/>
      <dgm:spPr/>
      <dgm:t>
        <a:bodyPr/>
        <a:lstStyle/>
        <a:p>
          <a:endParaRPr lang="en-US"/>
        </a:p>
      </dgm:t>
    </dgm:pt>
    <dgm:pt modelId="{7C2D665D-5188-49E8-A49F-857B2C5DC5E4}" type="pres">
      <dgm:prSet presAssocID="{0762F7C7-59A8-4077-8E4D-421D9D19FC07}" presName="node" presStyleLbl="node1" presStyleIdx="2" presStyleCnt="3" custScaleX="79150" custScaleY="77124" custRadScaleRad="114839" custRadScaleInc="6983">
        <dgm:presLayoutVars>
          <dgm:bulletEnabled val="1"/>
        </dgm:presLayoutVars>
      </dgm:prSet>
      <dgm:spPr>
        <a:prstGeom prst="ellipse">
          <a:avLst/>
        </a:prstGeom>
      </dgm:spPr>
      <dgm:t>
        <a:bodyPr/>
        <a:lstStyle/>
        <a:p>
          <a:endParaRPr lang="en-US"/>
        </a:p>
      </dgm:t>
    </dgm:pt>
    <dgm:pt modelId="{045D07DB-EB15-4662-A57F-115CC18B9829}" type="pres">
      <dgm:prSet presAssocID="{B6708920-70BE-4A69-9512-DB624456B342}" presName="sibTrans" presStyleLbl="sibTrans2D1" presStyleIdx="2" presStyleCnt="3" custScaleX="189750" custLinFactNeighborX="-54827" custLinFactNeighborY="-46567"/>
      <dgm:spPr>
        <a:prstGeom prst="rightArrow">
          <a:avLst>
            <a:gd name="adj1" fmla="val 60000"/>
            <a:gd name="adj2" fmla="val 50000"/>
          </a:avLst>
        </a:prstGeom>
      </dgm:spPr>
      <dgm:t>
        <a:bodyPr/>
        <a:lstStyle/>
        <a:p>
          <a:endParaRPr lang="en-US"/>
        </a:p>
      </dgm:t>
    </dgm:pt>
    <dgm:pt modelId="{FA6D4727-FE7C-4558-A117-FFC0A3BBFF7B}" type="pres">
      <dgm:prSet presAssocID="{B6708920-70BE-4A69-9512-DB624456B342}" presName="connectorText" presStyleLbl="sibTrans2D1" presStyleIdx="2" presStyleCnt="3"/>
      <dgm:spPr/>
      <dgm:t>
        <a:bodyPr/>
        <a:lstStyle/>
        <a:p>
          <a:endParaRPr lang="en-US"/>
        </a:p>
      </dgm:t>
    </dgm:pt>
  </dgm:ptLst>
  <dgm:cxnLst>
    <dgm:cxn modelId="{E4D0033B-7FF2-4D7B-9F48-2AABA839D2DA}" srcId="{9FD45980-62BD-4716-A218-F2B5CEBE12B3}" destId="{11341FB7-AD77-4A69-9BB3-9016BE396429}" srcOrd="1" destOrd="0" parTransId="{B62B30DA-7CE7-4B95-B318-4BF86DD4D0A5}" sibTransId="{A9ADD2B1-3B17-46BA-9D63-6B08BDA090ED}"/>
    <dgm:cxn modelId="{064AC494-F7B6-48AD-8123-66C2EDAFAE67}" type="presOf" srcId="{9FD45980-62BD-4716-A218-F2B5CEBE12B3}" destId="{E8725CDA-FAAD-4070-978C-CCF95BD8767B}" srcOrd="0" destOrd="0" presId="urn:microsoft.com/office/officeart/2005/8/layout/cycle2"/>
    <dgm:cxn modelId="{07C9B0D3-AF67-4069-BA9E-443AAD763C28}" type="presOf" srcId="{A5837908-1C8D-407C-B97C-FD8A77582746}" destId="{AB23693D-6E69-42BA-8A5D-012D82E3D04A}" srcOrd="0" destOrd="0" presId="urn:microsoft.com/office/officeart/2005/8/layout/cycle2"/>
    <dgm:cxn modelId="{BBCD382F-1C14-4D52-AAB4-A2CE468058A8}" type="presOf" srcId="{629E5116-252A-4598-B0E4-85695C16ED93}" destId="{FE1965A8-77A8-4D45-AFDA-3D62B7421F0F}" srcOrd="1" destOrd="0" presId="urn:microsoft.com/office/officeart/2005/8/layout/cycle2"/>
    <dgm:cxn modelId="{75C12A6D-CD60-4355-8C6F-7B14063591D2}" type="presOf" srcId="{629E5116-252A-4598-B0E4-85695C16ED93}" destId="{A766A9B7-431E-4201-944D-36E5E9FB9AF6}" srcOrd="0" destOrd="0" presId="urn:microsoft.com/office/officeart/2005/8/layout/cycle2"/>
    <dgm:cxn modelId="{97A41756-E7F8-4233-B18E-07FE250C4460}" type="presOf" srcId="{11341FB7-AD77-4A69-9BB3-9016BE396429}" destId="{444E87A3-2A58-46E7-8F52-4902D3DF8E7E}" srcOrd="0" destOrd="0" presId="urn:microsoft.com/office/officeart/2005/8/layout/cycle2"/>
    <dgm:cxn modelId="{543C37FC-EED3-49F4-9B44-F11DFF1B4228}" type="presOf" srcId="{0762F7C7-59A8-4077-8E4D-421D9D19FC07}" destId="{7C2D665D-5188-49E8-A49F-857B2C5DC5E4}" srcOrd="0" destOrd="0" presId="urn:microsoft.com/office/officeart/2005/8/layout/cycle2"/>
    <dgm:cxn modelId="{F15EC850-310A-45BC-BF57-974A296ACEF4}" type="presOf" srcId="{A9ADD2B1-3B17-46BA-9D63-6B08BDA090ED}" destId="{850EA58E-BF98-4ED0-B467-06D320C7DC32}" srcOrd="0" destOrd="0" presId="urn:microsoft.com/office/officeart/2005/8/layout/cycle2"/>
    <dgm:cxn modelId="{5E358B08-35B5-4E2C-AC37-2580C4427FBE}" type="presOf" srcId="{B6708920-70BE-4A69-9512-DB624456B342}" destId="{045D07DB-EB15-4662-A57F-115CC18B9829}" srcOrd="0" destOrd="0" presId="urn:microsoft.com/office/officeart/2005/8/layout/cycle2"/>
    <dgm:cxn modelId="{0CF9D8E4-4CE4-4EAF-86F3-F1DAE7850B01}" type="presOf" srcId="{A9ADD2B1-3B17-46BA-9D63-6B08BDA090ED}" destId="{805AD2FE-A3C5-4192-87D2-C7E7A30459D1}" srcOrd="1" destOrd="0" presId="urn:microsoft.com/office/officeart/2005/8/layout/cycle2"/>
    <dgm:cxn modelId="{FFAB8644-AE6C-4875-9026-D014E65202A1}" srcId="{9FD45980-62BD-4716-A218-F2B5CEBE12B3}" destId="{0762F7C7-59A8-4077-8E4D-421D9D19FC07}" srcOrd="2" destOrd="0" parTransId="{32B74E07-7CBE-4D5D-BC37-CDF560193D48}" sibTransId="{B6708920-70BE-4A69-9512-DB624456B342}"/>
    <dgm:cxn modelId="{8AB6BCE6-D5FE-4AF2-8BF5-DA305D9111E3}" srcId="{9FD45980-62BD-4716-A218-F2B5CEBE12B3}" destId="{A5837908-1C8D-407C-B97C-FD8A77582746}" srcOrd="0" destOrd="0" parTransId="{50647337-4C4A-467C-9BD3-1DAC3E7A228D}" sibTransId="{629E5116-252A-4598-B0E4-85695C16ED93}"/>
    <dgm:cxn modelId="{E256A64C-6E84-4661-8A9F-FE950CB61CF5}" type="presOf" srcId="{B6708920-70BE-4A69-9512-DB624456B342}" destId="{FA6D4727-FE7C-4558-A117-FFC0A3BBFF7B}" srcOrd="1" destOrd="0" presId="urn:microsoft.com/office/officeart/2005/8/layout/cycle2"/>
    <dgm:cxn modelId="{FA411807-9758-4B7A-B8AF-26C1B25FFABB}" type="presParOf" srcId="{E8725CDA-FAAD-4070-978C-CCF95BD8767B}" destId="{AB23693D-6E69-42BA-8A5D-012D82E3D04A}" srcOrd="0" destOrd="0" presId="urn:microsoft.com/office/officeart/2005/8/layout/cycle2"/>
    <dgm:cxn modelId="{D7210FAA-4D14-4F49-8A00-90DC8E6D2209}" type="presParOf" srcId="{E8725CDA-FAAD-4070-978C-CCF95BD8767B}" destId="{A766A9B7-431E-4201-944D-36E5E9FB9AF6}" srcOrd="1" destOrd="0" presId="urn:microsoft.com/office/officeart/2005/8/layout/cycle2"/>
    <dgm:cxn modelId="{F5B3BB53-3960-4973-AD07-0F3040B94219}" type="presParOf" srcId="{A766A9B7-431E-4201-944D-36E5E9FB9AF6}" destId="{FE1965A8-77A8-4D45-AFDA-3D62B7421F0F}" srcOrd="0" destOrd="0" presId="urn:microsoft.com/office/officeart/2005/8/layout/cycle2"/>
    <dgm:cxn modelId="{738594F1-90AE-4142-966E-2F54A4208202}" type="presParOf" srcId="{E8725CDA-FAAD-4070-978C-CCF95BD8767B}" destId="{444E87A3-2A58-46E7-8F52-4902D3DF8E7E}" srcOrd="2" destOrd="0" presId="urn:microsoft.com/office/officeart/2005/8/layout/cycle2"/>
    <dgm:cxn modelId="{38C1AF88-345D-464F-87A6-430C4D89BD71}" type="presParOf" srcId="{E8725CDA-FAAD-4070-978C-CCF95BD8767B}" destId="{850EA58E-BF98-4ED0-B467-06D320C7DC32}" srcOrd="3" destOrd="0" presId="urn:microsoft.com/office/officeart/2005/8/layout/cycle2"/>
    <dgm:cxn modelId="{DB582193-CF29-4C6C-BBEE-4338C5BEEE4C}" type="presParOf" srcId="{850EA58E-BF98-4ED0-B467-06D320C7DC32}" destId="{805AD2FE-A3C5-4192-87D2-C7E7A30459D1}" srcOrd="0" destOrd="0" presId="urn:microsoft.com/office/officeart/2005/8/layout/cycle2"/>
    <dgm:cxn modelId="{5F857916-3CB8-4973-8425-3E9A252E5542}" type="presParOf" srcId="{E8725CDA-FAAD-4070-978C-CCF95BD8767B}" destId="{7C2D665D-5188-49E8-A49F-857B2C5DC5E4}" srcOrd="4" destOrd="0" presId="urn:microsoft.com/office/officeart/2005/8/layout/cycle2"/>
    <dgm:cxn modelId="{C113E42F-DD0A-425E-A1AE-872DAD33000D}" type="presParOf" srcId="{E8725CDA-FAAD-4070-978C-CCF95BD8767B}" destId="{045D07DB-EB15-4662-A57F-115CC18B9829}" srcOrd="5" destOrd="0" presId="urn:microsoft.com/office/officeart/2005/8/layout/cycle2"/>
    <dgm:cxn modelId="{032F15D7-2C21-4A35-B786-A16AE14092D7}" type="presParOf" srcId="{045D07DB-EB15-4662-A57F-115CC18B9829}" destId="{FA6D4727-FE7C-4558-A117-FFC0A3BBFF7B}" srcOrd="0" destOrd="0" presId="urn:microsoft.com/office/officeart/2005/8/layout/cycle2"/>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C9ECC637-4D2E-499F-BC75-5334F49264A7}" type="datetimeFigureOut">
              <a:rPr lang="en-US" smtClean="0"/>
              <a:pPr/>
              <a:t>7/2/2011</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2410ADE-C8E8-4B01-8DF6-BF13A9D616EB}"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6478C45-8AA0-402A-83F9-80EA226637AB}" type="datetimeFigureOut">
              <a:rPr lang="en-US" smtClean="0"/>
              <a:pPr/>
              <a:t>7/2/2011</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B41D7C3-EB80-469B-B369-ECF1B192B51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6763426-B190-4360-B6AF-9E90DF559D83}" type="slidenum">
              <a:rPr lang="en-US">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AF259-BE6A-4411-874F-C74ACD364B64}" type="slidenum">
              <a:rPr lang="en-US" smtClean="0">
                <a:solidFill>
                  <a:prstClr val="black"/>
                </a:solidFill>
              </a:rPr>
              <a:pPr/>
              <a:t>10</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AF259-BE6A-4411-874F-C74ACD364B64}"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AF259-BE6A-4411-874F-C74ACD364B64}" type="slidenum">
              <a:rPr lang="en-US" smtClean="0">
                <a:solidFill>
                  <a:prstClr val="black"/>
                </a:solidFill>
              </a:rPr>
              <a:pPr/>
              <a:t>12</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AF259-BE6A-4411-874F-C74ACD364B64}"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AF259-BE6A-4411-874F-C74ACD364B64}"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009613-7DF1-4269-B2F0-C91A2767998E}"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3C03143F-756F-44A6-8AB7-9E824E0E41F2}" type="slidenum">
              <a:rPr lang="en-US" smtClean="0">
                <a:solidFill>
                  <a:prstClr val="black"/>
                </a:solidFill>
              </a:rPr>
              <a:pPr>
                <a:defRPr/>
              </a:pPr>
              <a:t>16</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dirty="0" smtClean="0">
                <a:latin typeface="Verdana" pitchFamily="34" charset="0"/>
              </a:rPr>
              <a:t>There are 3 critical elements in implementing PBL.  They are:</a:t>
            </a:r>
          </a:p>
          <a:p>
            <a:r>
              <a:rPr lang="en-GB" dirty="0" smtClean="0">
                <a:latin typeface="Verdana" pitchFamily="34" charset="0"/>
              </a:rPr>
              <a:t>1.  A realistic, if not real, Problem.  The problem provides context and is crafted to ensure attainment of learning outcomes, which can be in the form of content, skills and attitude outcomes.</a:t>
            </a:r>
          </a:p>
          <a:p>
            <a:r>
              <a:rPr lang="en-GB" dirty="0" smtClean="0">
                <a:latin typeface="Verdana" pitchFamily="34" charset="0"/>
              </a:rPr>
              <a:t>2.  The instructors is the designer of the learning environment &amp; facilitator. Facilitation skills are required to make thinking visible – a term known as cognitive coaching.  Proper assessment must also be made on both content and process. Need TRAINING!</a:t>
            </a:r>
          </a:p>
          <a:p>
            <a:r>
              <a:rPr lang="en-GB" dirty="0" smtClean="0">
                <a:latin typeface="Verdana" pitchFamily="34" charset="0"/>
              </a:rPr>
              <a:t>3.  Students do not readily have the skills for PBL – must be prepared, supported and motivated by instructors</a:t>
            </a:r>
          </a:p>
          <a:p>
            <a:endParaRPr lang="en-US" dirty="0" smtClean="0"/>
          </a:p>
        </p:txBody>
      </p:sp>
      <p:sp>
        <p:nvSpPr>
          <p:cNvPr id="4" name="Slide Number Placeholder 3"/>
          <p:cNvSpPr>
            <a:spLocks noGrp="1"/>
          </p:cNvSpPr>
          <p:nvPr>
            <p:ph type="sldNum" sz="quarter" idx="5"/>
          </p:nvPr>
        </p:nvSpPr>
        <p:spPr/>
        <p:txBody>
          <a:bodyPr/>
          <a:lstStyle/>
          <a:p>
            <a:pPr>
              <a:defRPr/>
            </a:pPr>
            <a:fld id="{7C785E14-BBA0-4F72-B360-3F68A715DBE7}" type="slidenum">
              <a:rPr lang="en-US" smtClean="0">
                <a:solidFill>
                  <a:prstClr val="black"/>
                </a:solidFill>
              </a:rPr>
              <a:pPr>
                <a:defRPr/>
              </a:pPr>
              <a:t>17</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dirty="0" smtClean="0"/>
              <a:t>Why should we go the extra mile to do PBL?  Well, there’s been lots of research that studied the impact of PBL.  </a:t>
            </a:r>
          </a:p>
          <a:p>
            <a:pPr marL="241653" indent="-241653">
              <a:buFontTx/>
              <a:buAutoNum type="arabicPeriod"/>
              <a:defRPr/>
            </a:pPr>
            <a:r>
              <a:rPr lang="en-US" dirty="0" smtClean="0"/>
              <a:t>When compared to traditional instruction, students taught with PBL retain knowledge for a longer period of time, although in the short term, students may acquire more knowledge in the short term through conventional instruction.  </a:t>
            </a:r>
          </a:p>
          <a:p>
            <a:pPr marL="241653" indent="-241653">
              <a:buFontTx/>
              <a:buAutoNum type="arabicPeriod"/>
              <a:defRPr/>
            </a:pPr>
            <a:r>
              <a:rPr lang="en-US" dirty="0" smtClean="0"/>
              <a:t>There’s overwhelming evidence on skills development, both for immediate and delayed assessment</a:t>
            </a:r>
          </a:p>
          <a:p>
            <a:pPr marL="241653" indent="-241653">
              <a:buFontTx/>
              <a:buAutoNum type="arabicPeriod"/>
              <a:defRPr/>
            </a:pPr>
            <a:r>
              <a:rPr lang="en-US" dirty="0" smtClean="0"/>
              <a:t>PBL also results in developing students’ positive attitude towards learning.  Students become motivated to learn when they understand the context and importance of the knowledge that they are learning</a:t>
            </a:r>
          </a:p>
          <a:p>
            <a:pPr marL="241653" indent="-241653">
              <a:buFontTx/>
              <a:buAutoNum type="arabicPeriod"/>
              <a:defRPr/>
            </a:pPr>
            <a:r>
              <a:rPr lang="en-US" dirty="0" smtClean="0"/>
              <a:t>In addition, the emphasis in PBL is to learn functioning knowledge - students have to use the knowledge learned to solve the problem, which consequently push them into deep learning.  </a:t>
            </a:r>
          </a:p>
          <a:p>
            <a:pPr marL="241653" indent="-241653">
              <a:buFontTx/>
              <a:buAutoNum type="arabicPeriod"/>
              <a:defRPr/>
            </a:pPr>
            <a:r>
              <a:rPr lang="en-US" dirty="0" err="1" smtClean="0"/>
              <a:t>Metacognition</a:t>
            </a:r>
            <a:r>
              <a:rPr lang="en-US" dirty="0" smtClean="0"/>
              <a:t> = thinking about thinking.  2 characteristics of meta-cognition: a.  Knowledge about how thoughts are applied, and b. knowledge about how much can be learned and strategies to use.  By emphasizing on functioning knowledge and incorporating reflection, PBL has been shown to promote thinking.  This is actually a difficult skill to develop in traditional learning environments.  </a:t>
            </a:r>
          </a:p>
          <a:p>
            <a:pPr marL="241653" indent="-241653">
              <a:buFontTx/>
              <a:buAutoNum type="arabicPeriod"/>
              <a:defRPr/>
            </a:pPr>
            <a:endParaRPr lang="en-US" dirty="0" smtClean="0"/>
          </a:p>
        </p:txBody>
      </p:sp>
      <p:sp>
        <p:nvSpPr>
          <p:cNvPr id="4" name="Slide Number Placeholder 3"/>
          <p:cNvSpPr>
            <a:spLocks noGrp="1"/>
          </p:cNvSpPr>
          <p:nvPr>
            <p:ph type="sldNum" sz="quarter" idx="5"/>
          </p:nvPr>
        </p:nvSpPr>
        <p:spPr/>
        <p:txBody>
          <a:bodyPr/>
          <a:lstStyle/>
          <a:p>
            <a:pPr>
              <a:defRPr/>
            </a:pPr>
            <a:fld id="{D6F988E3-547A-4CFF-90C9-F325891715DE}" type="slidenum">
              <a:rPr lang="en-US" smtClean="0">
                <a:solidFill>
                  <a:prstClr val="black"/>
                </a:solidFill>
              </a:rPr>
              <a:pPr>
                <a:defRPr/>
              </a:pPr>
              <a:t>18</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Study conducted on 1</a:t>
            </a:r>
            <a:r>
              <a:rPr lang="en-US" baseline="30000" dirty="0" smtClean="0"/>
              <a:t>st</a:t>
            </a:r>
            <a:r>
              <a:rPr lang="en-US" dirty="0" smtClean="0"/>
              <a:t> year students from the building discipline at the University of Hong Kong.  </a:t>
            </a:r>
          </a:p>
          <a:p>
            <a:r>
              <a:rPr lang="en-US" dirty="0" smtClean="0"/>
              <a:t>A = degree students underwent traditional approach, focusing more on declarative and procedural knowledge, B = associate degree students (entry results lower than A, LASSI score at entry level lower than A), underwent PBL approach, focusing more on functioning knowledge.</a:t>
            </a:r>
          </a:p>
          <a:p>
            <a:r>
              <a:rPr lang="en-US" dirty="0" smtClean="0"/>
              <a:t>Graph shows the difference in LASSI score after 15 months</a:t>
            </a:r>
          </a:p>
          <a:p>
            <a:r>
              <a:rPr lang="en-US" dirty="0" smtClean="0"/>
              <a:t>Skill: learning strategies, skills and thought process related to learning</a:t>
            </a:r>
          </a:p>
          <a:p>
            <a:r>
              <a:rPr lang="en-US" dirty="0" smtClean="0"/>
              <a:t>Will: diligence, self-discipline, attitude and willingness to exert effort in learning</a:t>
            </a:r>
          </a:p>
          <a:p>
            <a:r>
              <a:rPr lang="en-US" dirty="0" smtClean="0"/>
              <a:t>Self-regulation: manage and control learning process through effective time management, focus &amp; concentration, checking for understanding, using available study support</a:t>
            </a:r>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40866E4E-3F8A-42C5-810E-EDE2144C8608}" type="slidenum">
              <a:rPr lang="en-US" smtClean="0">
                <a:solidFill>
                  <a:prstClr val="black"/>
                </a:solidFill>
              </a:rPr>
              <a:pPr>
                <a:defRPr/>
              </a:pPr>
              <a:t>19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41D7C3-EB80-469B-B369-ECF1B192B516}"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pitchFamily="96" charset="-128"/>
              </a:rPr>
              <a:t>In a typical PBL cycle, students are presented with a problem first.  Students first understand and analyze the problem, where they identify what are the new knowledge, called the learning issues, that they have to learn to solve the problem. They synthesize the knowledge and apply them on the problem. Therefore, the outcome of the problem is always in terms of functioning knowledge, rather than declarative. Finally, after presenting the </a:t>
            </a:r>
            <a:r>
              <a:rPr lang="en-US" dirty="0" err="1" smtClean="0">
                <a:ea typeface="ＭＳ Ｐゴシック" pitchFamily="96" charset="-128"/>
              </a:rPr>
              <a:t>soln</a:t>
            </a:r>
            <a:r>
              <a:rPr lang="en-US" dirty="0" smtClean="0">
                <a:ea typeface="ＭＳ Ｐゴシック" pitchFamily="96" charset="-128"/>
              </a:rPr>
              <a:t>, there’s closure and reflection.  Reflection very imp to help students internalize experience and knowledge.  It also trains students to develop meta-cognitive skills.</a:t>
            </a:r>
          </a:p>
        </p:txBody>
      </p:sp>
      <p:sp>
        <p:nvSpPr>
          <p:cNvPr id="133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CD2152-72D8-440B-8931-9141977AA496}" type="slidenum">
              <a:rPr lang="en-US" smtClean="0">
                <a:solidFill>
                  <a:prstClr val="black"/>
                </a:solidFill>
              </a:rPr>
              <a:pPr fontAlgn="base">
                <a:spcBef>
                  <a:spcPct val="0"/>
                </a:spcBef>
                <a:spcAft>
                  <a:spcPct val="0"/>
                </a:spcAft>
                <a:defRPr/>
              </a:pPr>
              <a:t>20</a:t>
            </a:fld>
            <a:endParaRPr lang="en-US" smtClean="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Just to show a sample on using industrial problems in PBL…</a:t>
            </a:r>
          </a:p>
        </p:txBody>
      </p:sp>
      <p:sp>
        <p:nvSpPr>
          <p:cNvPr id="4" name="Slide Number Placeholder 3"/>
          <p:cNvSpPr>
            <a:spLocks noGrp="1"/>
          </p:cNvSpPr>
          <p:nvPr>
            <p:ph type="sldNum" sz="quarter" idx="5"/>
          </p:nvPr>
        </p:nvSpPr>
        <p:spPr/>
        <p:txBody>
          <a:bodyPr/>
          <a:lstStyle/>
          <a:p>
            <a:pPr>
              <a:defRPr/>
            </a:pPr>
            <a:fld id="{906173D3-774F-444C-898F-46DA4BB39F97}" type="slidenum">
              <a:rPr lang="en-US" smtClean="0">
                <a:solidFill>
                  <a:prstClr val="black"/>
                </a:solidFill>
              </a:rPr>
              <a:pPr>
                <a:defRPr/>
              </a:pPr>
              <a:t>21</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dirty="0" smtClean="0"/>
              <a:t>Students facing PBL for the first time do not willingly accept it.  This diagram shows the grieving process that students typically go through because of the drastically different learning environment and requirements.  This grieving process is similar to what psychologist observe what we go through when we go through drastic changes in our life.</a:t>
            </a:r>
          </a:p>
          <a:p>
            <a:pPr marL="241653" indent="-241653">
              <a:buFontTx/>
              <a:buAutoNum type="arabicPeriod"/>
              <a:defRPr/>
            </a:pPr>
            <a:r>
              <a:rPr lang="en-US" dirty="0" smtClean="0"/>
              <a:t>Shock (oh my! What on earth is this PBL?)</a:t>
            </a:r>
          </a:p>
          <a:p>
            <a:pPr marL="241653" indent="-241653">
              <a:buFontTx/>
              <a:buAutoNum type="arabicPeriod"/>
              <a:defRPr/>
            </a:pPr>
            <a:r>
              <a:rPr lang="en-US" dirty="0" smtClean="0"/>
              <a:t>Denial (This can’t be happening…)</a:t>
            </a:r>
          </a:p>
          <a:p>
            <a:pPr marL="241653" indent="-241653">
              <a:buFontTx/>
              <a:buAutoNum type="arabicPeriod"/>
              <a:defRPr/>
            </a:pPr>
            <a:r>
              <a:rPr lang="en-US" dirty="0" smtClean="0"/>
              <a:t>Strong emotion (This is unfair!  How can anyone expect me to learn on my own? The profs are not doing their job!)</a:t>
            </a:r>
          </a:p>
          <a:p>
            <a:pPr marL="241653" indent="-241653">
              <a:buFontTx/>
              <a:buAutoNum type="arabicPeriod"/>
              <a:defRPr/>
            </a:pPr>
            <a:r>
              <a:rPr lang="en-US" dirty="0" smtClean="0"/>
              <a:t>Resistance (No way! I’m not going to waste my time with this)</a:t>
            </a:r>
          </a:p>
          <a:p>
            <a:pPr marL="241653" indent="-241653">
              <a:buFontTx/>
              <a:buAutoNum type="arabicPeriod"/>
              <a:defRPr/>
            </a:pPr>
            <a:r>
              <a:rPr lang="en-US" dirty="0" smtClean="0"/>
              <a:t>Acceptance (Oh well, it’s here to stay.  So I need to do it…)</a:t>
            </a:r>
          </a:p>
          <a:p>
            <a:pPr marL="241653" indent="-241653">
              <a:buFontTx/>
              <a:buAutoNum type="arabicPeriod"/>
              <a:defRPr/>
            </a:pPr>
            <a:r>
              <a:rPr lang="en-US" dirty="0" smtClean="0"/>
              <a:t>Struggle (This is not easy, but I’ll give it a try…)</a:t>
            </a:r>
          </a:p>
          <a:p>
            <a:pPr marL="241653" indent="-241653">
              <a:buFontTx/>
              <a:buAutoNum type="arabicPeriod"/>
              <a:defRPr/>
            </a:pPr>
            <a:r>
              <a:rPr lang="en-US" dirty="0" smtClean="0"/>
              <a:t>Better understanding (Hey, this is not so bad after all…)</a:t>
            </a:r>
          </a:p>
          <a:p>
            <a:pPr marL="241653" indent="-241653">
              <a:buFontTx/>
              <a:buAutoNum type="arabicPeriod"/>
              <a:defRPr/>
            </a:pPr>
            <a:r>
              <a:rPr lang="en-US" dirty="0" smtClean="0"/>
              <a:t>Integration (I’m getting the hang of this – </a:t>
            </a:r>
            <a:r>
              <a:rPr lang="en-US" dirty="0" err="1" smtClean="0"/>
              <a:t>infact</a:t>
            </a:r>
            <a:r>
              <a:rPr lang="en-US" dirty="0" smtClean="0"/>
              <a:t>, I’m actually good at it!!)</a:t>
            </a:r>
          </a:p>
          <a:p>
            <a:pPr marL="241653" indent="-241653">
              <a:buFontTx/>
              <a:buAutoNum type="arabicPeriod"/>
              <a:defRPr/>
            </a:pPr>
            <a:endParaRPr lang="en-US" dirty="0" smtClean="0"/>
          </a:p>
          <a:p>
            <a:pPr marL="241653" indent="-241653">
              <a:defRPr/>
            </a:pPr>
            <a:r>
              <a:rPr lang="en-US" dirty="0" smtClean="0"/>
              <a:t>Understanding at which state students are is important for us to help them through their grieving process – so have patience!</a:t>
            </a:r>
          </a:p>
          <a:p>
            <a:pPr marL="241653" indent="-241653">
              <a:buFontTx/>
              <a:buAutoNum type="arabicPeriod"/>
              <a:defRPr/>
            </a:pPr>
            <a:endParaRPr lang="en-US" dirty="0" smtClean="0"/>
          </a:p>
          <a:p>
            <a:pPr>
              <a:defRPr/>
            </a:pPr>
            <a:endParaRPr lang="en-US" dirty="0" smtClean="0"/>
          </a:p>
        </p:txBody>
      </p:sp>
      <p:sp>
        <p:nvSpPr>
          <p:cNvPr id="4" name="Slide Number Placeholder 3"/>
          <p:cNvSpPr>
            <a:spLocks noGrp="1"/>
          </p:cNvSpPr>
          <p:nvPr>
            <p:ph type="sldNum" sz="quarter" idx="5"/>
          </p:nvPr>
        </p:nvSpPr>
        <p:spPr/>
        <p:txBody>
          <a:bodyPr/>
          <a:lstStyle/>
          <a:p>
            <a:pPr>
              <a:defRPr/>
            </a:pPr>
            <a:fld id="{D9FF8D48-5F48-4D4D-BD02-66F3ECBA5839}" type="slidenum">
              <a:rPr lang="en-US" smtClean="0">
                <a:solidFill>
                  <a:prstClr val="black"/>
                </a:solidFill>
              </a:rPr>
              <a:pPr>
                <a:defRPr/>
              </a:pPr>
              <a:t>22</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155D6A0-D8B5-4EC9-B58F-FC6F53DE40F9}" type="slidenum">
              <a:rPr lang="en-US" smtClean="0">
                <a:solidFill>
                  <a:prstClr val="black"/>
                </a:solidFill>
              </a:rPr>
              <a:pPr>
                <a:defRPr/>
              </a:pPr>
              <a:t>23</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B41D7C3-EB80-469B-B369-ECF1B192B516}"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5D1C06-8177-44B7-9B83-8E4E19D5021D}" type="slidenum">
              <a:rPr lang="en-US" smtClean="0">
                <a:solidFill>
                  <a:prstClr val="black"/>
                </a:solidFill>
              </a:rPr>
              <a:pPr/>
              <a:t>25</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5D1C06-8177-44B7-9B83-8E4E19D5021D}" type="slidenum">
              <a:rPr lang="en-US" smtClean="0">
                <a:solidFill>
                  <a:prstClr val="black"/>
                </a:solidFill>
              </a:rPr>
              <a:pPr/>
              <a:t>26</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5D1C06-8177-44B7-9B83-8E4E19D5021D}" type="slidenum">
              <a:rPr lang="en-US" smtClean="0">
                <a:solidFill>
                  <a:prstClr val="black"/>
                </a:solidFill>
              </a:rPr>
              <a:pPr/>
              <a:t>27</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5D1C06-8177-44B7-9B83-8E4E19D5021D}" type="slidenum">
              <a:rPr lang="en-US" smtClean="0">
                <a:solidFill>
                  <a:prstClr val="black"/>
                </a:solidFill>
              </a:rPr>
              <a:pPr/>
              <a:t>28</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5D1C06-8177-44B7-9B83-8E4E19D5021D}"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41D7C3-EB80-469B-B369-ECF1B192B516}"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5D1C06-8177-44B7-9B83-8E4E19D5021D}" type="slidenum">
              <a:rPr lang="en-US" smtClean="0">
                <a:solidFill>
                  <a:prstClr val="black"/>
                </a:solidFill>
              </a:rPr>
              <a:pPr/>
              <a:t>30</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5D1C06-8177-44B7-9B83-8E4E19D5021D}"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5D1C06-8177-44B7-9B83-8E4E19D5021D}" type="slidenum">
              <a:rPr lang="en-US" smtClean="0">
                <a:solidFill>
                  <a:prstClr val="black"/>
                </a:solidFill>
              </a:rPr>
              <a:pPr/>
              <a:t>32</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5D1C06-8177-44B7-9B83-8E4E19D5021D}"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5819D92-69D6-4CC8-8091-FEE531214BC1}" type="slidenum">
              <a:rPr lang="en-US">
                <a:solidFill>
                  <a:prstClr val="white"/>
                </a:solidFill>
              </a:rPr>
              <a:pPr/>
              <a:t>34</a:t>
            </a:fld>
            <a:endParaRPr lang="en-US">
              <a:solidFill>
                <a:prstClr val="white"/>
              </a:solidFill>
            </a:endParaRPr>
          </a:p>
        </p:txBody>
      </p:sp>
      <p:sp>
        <p:nvSpPr>
          <p:cNvPr id="13313" name="Rectangle 1"/>
          <p:cNvSpPr txBox="1">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3314" name="Rectangle 2"/>
          <p:cNvSpPr txBox="1">
            <a:spLocks noGrp="1" noChangeArrowheads="1"/>
          </p:cNvSpPr>
          <p:nvPr>
            <p:ph type="body" idx="1"/>
          </p:nvPr>
        </p:nvSpPr>
        <p:spPr bwMode="auto">
          <a:xfrm>
            <a:off x="975361" y="4560571"/>
            <a:ext cx="5362787" cy="4418886"/>
          </a:xfrm>
          <a:prstGeom prst="rect">
            <a:avLst/>
          </a:prstGeom>
          <a:noFill/>
          <a:ln>
            <a:round/>
            <a:headEnd/>
            <a:tailEnd/>
          </a:ln>
        </p:spPr>
        <p:txBody>
          <a:bodyPr wrap="none" anchor="ct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5531919-805E-4AAA-BC35-F7366507FE00}" type="slidenum">
              <a:rPr lang="en-US">
                <a:solidFill>
                  <a:prstClr val="white"/>
                </a:solidFill>
              </a:rPr>
              <a:pPr/>
              <a:t>35</a:t>
            </a:fld>
            <a:endParaRPr lang="en-US">
              <a:solidFill>
                <a:prstClr val="white"/>
              </a:solidFill>
            </a:endParaRPr>
          </a:p>
        </p:txBody>
      </p:sp>
      <p:sp>
        <p:nvSpPr>
          <p:cNvPr id="14337" name="Rectangle 1"/>
          <p:cNvSpPr txBox="1">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4338" name="Rectangle 2"/>
          <p:cNvSpPr txBox="1">
            <a:spLocks noGrp="1" noChangeArrowheads="1"/>
          </p:cNvSpPr>
          <p:nvPr>
            <p:ph type="body" idx="1"/>
          </p:nvPr>
        </p:nvSpPr>
        <p:spPr bwMode="auto">
          <a:xfrm>
            <a:off x="975361" y="4560571"/>
            <a:ext cx="5362787" cy="4418886"/>
          </a:xfrm>
          <a:prstGeom prst="rect">
            <a:avLst/>
          </a:prstGeom>
          <a:noFill/>
          <a:ln>
            <a:round/>
            <a:headEnd/>
            <a:tailEnd/>
          </a:ln>
        </p:spPr>
        <p:txBody>
          <a:bodyPr wrap="none" anchor="ct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93AA0EA-AAB5-409B-B18B-98006AE30CE8}" type="slidenum">
              <a:rPr lang="en-US">
                <a:solidFill>
                  <a:prstClr val="white"/>
                </a:solidFill>
              </a:rPr>
              <a:pPr/>
              <a:t>36</a:t>
            </a:fld>
            <a:endParaRPr lang="en-US">
              <a:solidFill>
                <a:prstClr val="white"/>
              </a:solidFill>
            </a:endParaRPr>
          </a:p>
        </p:txBody>
      </p:sp>
      <p:sp>
        <p:nvSpPr>
          <p:cNvPr id="15361" name="Rectangle 1"/>
          <p:cNvSpPr txBox="1">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5362" name="Text Box 2"/>
          <p:cNvSpPr txBox="1">
            <a:spLocks noGrp="1" noChangeArrowheads="1"/>
          </p:cNvSpPr>
          <p:nvPr>
            <p:ph type="body" idx="1"/>
          </p:nvPr>
        </p:nvSpPr>
        <p:spPr bwMode="auto">
          <a:xfrm>
            <a:off x="975360" y="4560570"/>
            <a:ext cx="5364480" cy="4320540"/>
          </a:xfrm>
          <a:prstGeom prst="rect">
            <a:avLst/>
          </a:prstGeom>
          <a:noFill/>
          <a:ln>
            <a:round/>
            <a:headEnd/>
            <a:tailEnd/>
          </a:ln>
        </p:spPr>
        <p:txBody>
          <a:bodyPr lIns="0" tIns="0" rIns="0" bIns="0"/>
          <a:lstStyle/>
          <a:p>
            <a:pPr>
              <a:lnSpc>
                <a:spcPct val="95000"/>
              </a:lnSpc>
              <a:spcBef>
                <a:spcPct val="0"/>
              </a:spcBef>
              <a:tabLst>
                <a:tab pos="0" algn="l"/>
                <a:tab pos="473237" algn="l"/>
                <a:tab pos="948153" algn="l"/>
                <a:tab pos="1423068" algn="l"/>
                <a:tab pos="1897984" algn="l"/>
                <a:tab pos="2372899" algn="l"/>
                <a:tab pos="2847815" algn="l"/>
                <a:tab pos="3322730" algn="l"/>
                <a:tab pos="3797645" algn="l"/>
                <a:tab pos="4272560" algn="l"/>
                <a:tab pos="4747476" algn="l"/>
                <a:tab pos="5222391" algn="l"/>
                <a:tab pos="5697307" algn="l"/>
                <a:tab pos="6172222" algn="l"/>
                <a:tab pos="6647138" algn="l"/>
                <a:tab pos="7122053" algn="l"/>
                <a:tab pos="7596969" algn="l"/>
                <a:tab pos="8071883" algn="l"/>
                <a:tab pos="8546799" algn="l"/>
                <a:tab pos="9021714" algn="l"/>
                <a:tab pos="9496630" algn="l"/>
              </a:tabLst>
            </a:pPr>
            <a:r>
              <a:rPr lang="sv-SE" sz="1700" dirty="0">
                <a:latin typeface="Arial" charset="0"/>
                <a:cs typeface="Arial" charset="0"/>
              </a:rPr>
              <a:t>Note that in Sweden and Europe in general there is a desire to create a niche for our engineers</a:t>
            </a:r>
          </a:p>
          <a:p>
            <a:pPr>
              <a:lnSpc>
                <a:spcPct val="95000"/>
              </a:lnSpc>
              <a:spcBef>
                <a:spcPct val="0"/>
              </a:spcBef>
              <a:tabLst>
                <a:tab pos="0" algn="l"/>
                <a:tab pos="473237" algn="l"/>
                <a:tab pos="948153" algn="l"/>
                <a:tab pos="1423068" algn="l"/>
                <a:tab pos="1897984" algn="l"/>
                <a:tab pos="2372899" algn="l"/>
                <a:tab pos="2847815" algn="l"/>
                <a:tab pos="3322730" algn="l"/>
                <a:tab pos="3797645" algn="l"/>
                <a:tab pos="4272560" algn="l"/>
                <a:tab pos="4747476" algn="l"/>
                <a:tab pos="5222391" algn="l"/>
                <a:tab pos="5697307" algn="l"/>
                <a:tab pos="6172222" algn="l"/>
                <a:tab pos="6647138" algn="l"/>
                <a:tab pos="7122053" algn="l"/>
                <a:tab pos="7596969" algn="l"/>
                <a:tab pos="8071883" algn="l"/>
                <a:tab pos="8546799" algn="l"/>
                <a:tab pos="9021714" algn="l"/>
                <a:tab pos="9496630" algn="l"/>
              </a:tabLst>
            </a:pPr>
            <a:endParaRPr lang="sv-SE" sz="1700" dirty="0">
              <a:latin typeface="Arial" charset="0"/>
              <a:cs typeface="Arial" charset="0"/>
            </a:endParaRPr>
          </a:p>
          <a:p>
            <a:pPr>
              <a:lnSpc>
                <a:spcPct val="95000"/>
              </a:lnSpc>
              <a:spcBef>
                <a:spcPct val="0"/>
              </a:spcBef>
              <a:tabLst>
                <a:tab pos="0" algn="l"/>
                <a:tab pos="473237" algn="l"/>
                <a:tab pos="948153" algn="l"/>
                <a:tab pos="1423068" algn="l"/>
                <a:tab pos="1897984" algn="l"/>
                <a:tab pos="2372899" algn="l"/>
                <a:tab pos="2847815" algn="l"/>
                <a:tab pos="3322730" algn="l"/>
                <a:tab pos="3797645" algn="l"/>
                <a:tab pos="4272560" algn="l"/>
                <a:tab pos="4747476" algn="l"/>
                <a:tab pos="5222391" algn="l"/>
                <a:tab pos="5697307" algn="l"/>
                <a:tab pos="6172222" algn="l"/>
                <a:tab pos="6647138" algn="l"/>
                <a:tab pos="7122053" algn="l"/>
                <a:tab pos="7596969" algn="l"/>
                <a:tab pos="8071883" algn="l"/>
                <a:tab pos="8546799" algn="l"/>
                <a:tab pos="9021714" algn="l"/>
                <a:tab pos="9496630" algn="l"/>
              </a:tabLst>
            </a:pPr>
            <a:r>
              <a:rPr lang="sv-SE" sz="1700" dirty="0">
                <a:latin typeface="Arial" charset="0"/>
                <a:cs typeface="Arial" charset="0"/>
              </a:rPr>
              <a:t>Calls for engineers with interdisciplinary and intercultural skill basis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D882BA5-922D-48BD-875E-D19141F5D8C4}" type="slidenum">
              <a:rPr lang="en-US">
                <a:solidFill>
                  <a:prstClr val="white"/>
                </a:solidFill>
              </a:rPr>
              <a:pPr/>
              <a:t>37</a:t>
            </a:fld>
            <a:endParaRPr lang="en-US">
              <a:solidFill>
                <a:prstClr val="white"/>
              </a:solidFill>
            </a:endParaRPr>
          </a:p>
        </p:txBody>
      </p:sp>
      <p:sp>
        <p:nvSpPr>
          <p:cNvPr id="16385" name="Rectangle 1"/>
          <p:cNvSpPr txBox="1">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6386" name="Rectangle 2"/>
          <p:cNvSpPr txBox="1">
            <a:spLocks noGrp="1" noChangeArrowheads="1"/>
          </p:cNvSpPr>
          <p:nvPr>
            <p:ph type="body" idx="1"/>
          </p:nvPr>
        </p:nvSpPr>
        <p:spPr bwMode="auto">
          <a:xfrm>
            <a:off x="975361" y="4560571"/>
            <a:ext cx="5362787" cy="4418886"/>
          </a:xfrm>
          <a:prstGeom prst="rect">
            <a:avLst/>
          </a:prstGeom>
          <a:noFill/>
          <a:ln>
            <a:round/>
            <a:headEnd/>
            <a:tailEnd/>
          </a:ln>
        </p:spPr>
        <p:txBody>
          <a:bodyPr wrap="none" anchor="ct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30B7F91-3F88-4AC0-83E2-E2C608755C11}" type="slidenum">
              <a:rPr lang="en-US">
                <a:solidFill>
                  <a:prstClr val="white"/>
                </a:solidFill>
              </a:rPr>
              <a:pPr/>
              <a:t>38</a:t>
            </a:fld>
            <a:endParaRPr lang="en-US">
              <a:solidFill>
                <a:prstClr val="white"/>
              </a:solidFill>
            </a:endParaRPr>
          </a:p>
        </p:txBody>
      </p:sp>
      <p:sp>
        <p:nvSpPr>
          <p:cNvPr id="17409" name="Rectangle 1"/>
          <p:cNvSpPr txBox="1">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7410" name="Rectangle 2"/>
          <p:cNvSpPr txBox="1">
            <a:spLocks noGrp="1" noChangeArrowheads="1"/>
          </p:cNvSpPr>
          <p:nvPr>
            <p:ph type="body" idx="1"/>
          </p:nvPr>
        </p:nvSpPr>
        <p:spPr bwMode="auto">
          <a:xfrm>
            <a:off x="975361" y="4560571"/>
            <a:ext cx="5362787" cy="4418886"/>
          </a:xfrm>
          <a:prstGeom prst="rect">
            <a:avLst/>
          </a:prstGeom>
          <a:noFill/>
          <a:ln>
            <a:round/>
            <a:headEnd/>
            <a:tailEnd/>
          </a:ln>
        </p:spPr>
        <p:txBody>
          <a:bodyPr wrap="none" anchor="ct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D35AAB8-FE88-4867-A6A3-A1590240323B}" type="slidenum">
              <a:rPr lang="en-US">
                <a:solidFill>
                  <a:prstClr val="white"/>
                </a:solidFill>
              </a:rPr>
              <a:pPr/>
              <a:t>39</a:t>
            </a:fld>
            <a:endParaRPr lang="en-US">
              <a:solidFill>
                <a:prstClr val="white"/>
              </a:solidFill>
            </a:endParaRPr>
          </a:p>
        </p:txBody>
      </p:sp>
      <p:sp>
        <p:nvSpPr>
          <p:cNvPr id="18433" name="Rectangle 1"/>
          <p:cNvSpPr txBox="1">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75361" y="4560571"/>
            <a:ext cx="5362787" cy="4418886"/>
          </a:xfrm>
          <a:prstGeom prst="rect">
            <a:avLst/>
          </a:prstGeom>
          <a:noFill/>
          <a:ln>
            <a:round/>
            <a:headEnd/>
            <a:tailEnd/>
          </a:ln>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41D7C3-EB80-469B-B369-ECF1B192B516}"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9036B90-D809-4A0E-BB50-49E2EA770577}" type="slidenum">
              <a:rPr lang="en-US">
                <a:solidFill>
                  <a:prstClr val="white"/>
                </a:solidFill>
              </a:rPr>
              <a:pPr/>
              <a:t>40</a:t>
            </a:fld>
            <a:endParaRPr lang="en-US">
              <a:solidFill>
                <a:prstClr val="white"/>
              </a:solidFill>
            </a:endParaRPr>
          </a:p>
        </p:txBody>
      </p:sp>
      <p:sp>
        <p:nvSpPr>
          <p:cNvPr id="19457" name="Rectangle 1"/>
          <p:cNvSpPr txBox="1">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9458" name="Text Box 2"/>
          <p:cNvSpPr txBox="1">
            <a:spLocks noGrp="1" noChangeArrowheads="1"/>
          </p:cNvSpPr>
          <p:nvPr>
            <p:ph type="body" idx="1"/>
          </p:nvPr>
        </p:nvSpPr>
        <p:spPr bwMode="auto">
          <a:xfrm>
            <a:off x="975360" y="4560570"/>
            <a:ext cx="5364480" cy="4320540"/>
          </a:xfrm>
          <a:prstGeom prst="rect">
            <a:avLst/>
          </a:prstGeom>
          <a:noFill/>
          <a:ln>
            <a:round/>
            <a:headEnd/>
            <a:tailEnd/>
          </a:ln>
        </p:spPr>
        <p:txBody>
          <a:bodyPr lIns="0" tIns="0" rIns="0" bIns="0"/>
          <a:lstStyle/>
          <a:p>
            <a:pPr>
              <a:lnSpc>
                <a:spcPct val="95000"/>
              </a:lnSpc>
              <a:spcBef>
                <a:spcPct val="0"/>
              </a:spcBef>
              <a:tabLst>
                <a:tab pos="0" algn="l"/>
                <a:tab pos="473237" algn="l"/>
                <a:tab pos="948153" algn="l"/>
                <a:tab pos="1423068" algn="l"/>
                <a:tab pos="1897984" algn="l"/>
                <a:tab pos="2372899" algn="l"/>
                <a:tab pos="2847815" algn="l"/>
                <a:tab pos="3322730" algn="l"/>
                <a:tab pos="3797645" algn="l"/>
                <a:tab pos="4272560" algn="l"/>
                <a:tab pos="4747476" algn="l"/>
                <a:tab pos="5222391" algn="l"/>
                <a:tab pos="5697307" algn="l"/>
                <a:tab pos="6172222" algn="l"/>
                <a:tab pos="6647138" algn="l"/>
                <a:tab pos="7122053" algn="l"/>
                <a:tab pos="7596969" algn="l"/>
                <a:tab pos="8071883" algn="l"/>
                <a:tab pos="8546799" algn="l"/>
                <a:tab pos="9021714" algn="l"/>
                <a:tab pos="9496630" algn="l"/>
              </a:tabLst>
            </a:pPr>
            <a:r>
              <a:rPr lang="sv-SE" sz="1700" dirty="0">
                <a:latin typeface="Arial" charset="0"/>
                <a:cs typeface="Arial" charset="0"/>
              </a:rPr>
              <a:t> Many students perceive these workplace challenges as uncharacteristic of future workplace practice.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E7B5B52-FA28-4601-82B3-11B4D1077A59}" type="slidenum">
              <a:rPr lang="en-US">
                <a:solidFill>
                  <a:prstClr val="white"/>
                </a:solidFill>
              </a:rPr>
              <a:pPr/>
              <a:t>41</a:t>
            </a:fld>
            <a:endParaRPr lang="en-US">
              <a:solidFill>
                <a:prstClr val="white"/>
              </a:solidFill>
            </a:endParaRPr>
          </a:p>
        </p:txBody>
      </p:sp>
      <p:sp>
        <p:nvSpPr>
          <p:cNvPr id="20481" name="Rectangle 1"/>
          <p:cNvSpPr txBox="1">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20482" name="Rectangle 2"/>
          <p:cNvSpPr txBox="1">
            <a:spLocks noGrp="1" noChangeArrowheads="1"/>
          </p:cNvSpPr>
          <p:nvPr>
            <p:ph type="body" idx="1"/>
          </p:nvPr>
        </p:nvSpPr>
        <p:spPr bwMode="auto">
          <a:xfrm>
            <a:off x="975361" y="4560571"/>
            <a:ext cx="5362787" cy="4418886"/>
          </a:xfrm>
          <a:prstGeom prst="rect">
            <a:avLst/>
          </a:prstGeom>
          <a:noFill/>
          <a:ln>
            <a:round/>
            <a:headEnd/>
            <a:tailEnd/>
          </a:ln>
        </p:spPr>
        <p:txBody>
          <a:bodyPr wrap="none" anchor="ct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5933A29-EF02-45ED-BF1D-5CCB3EC4C0A9}" type="slidenum">
              <a:rPr lang="en-US">
                <a:solidFill>
                  <a:prstClr val="white"/>
                </a:solidFill>
              </a:rPr>
              <a:pPr/>
              <a:t>42</a:t>
            </a:fld>
            <a:endParaRPr lang="en-US">
              <a:solidFill>
                <a:prstClr val="white"/>
              </a:solidFill>
            </a:endParaRPr>
          </a:p>
        </p:txBody>
      </p:sp>
      <p:sp>
        <p:nvSpPr>
          <p:cNvPr id="21505" name="Rectangle 1"/>
          <p:cNvSpPr txBox="1">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21506" name="Rectangle 2"/>
          <p:cNvSpPr txBox="1">
            <a:spLocks noGrp="1" noChangeArrowheads="1"/>
          </p:cNvSpPr>
          <p:nvPr>
            <p:ph type="body" idx="1"/>
          </p:nvPr>
        </p:nvSpPr>
        <p:spPr bwMode="auto">
          <a:xfrm>
            <a:off x="975361" y="4560571"/>
            <a:ext cx="5362787" cy="4418886"/>
          </a:xfrm>
          <a:prstGeom prst="rect">
            <a:avLst/>
          </a:prstGeom>
          <a:noFill/>
          <a:ln>
            <a:round/>
            <a:headEnd/>
            <a:tailEnd/>
          </a:ln>
        </p:spPr>
        <p:txBody>
          <a:bodyPr wrap="none" anchor="ct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C77BE3F-A23D-4515-8394-9B8B302E1FC2}" type="slidenum">
              <a:rPr lang="en-US">
                <a:solidFill>
                  <a:prstClr val="white"/>
                </a:solidFill>
              </a:rPr>
              <a:pPr/>
              <a:t>43</a:t>
            </a:fld>
            <a:endParaRPr lang="en-US">
              <a:solidFill>
                <a:prstClr val="white"/>
              </a:solidFill>
            </a:endParaRPr>
          </a:p>
        </p:txBody>
      </p:sp>
      <p:sp>
        <p:nvSpPr>
          <p:cNvPr id="22529" name="Rectangle 1"/>
          <p:cNvSpPr txBox="1">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22530" name="Rectangle 2"/>
          <p:cNvSpPr txBox="1">
            <a:spLocks noGrp="1" noChangeArrowheads="1"/>
          </p:cNvSpPr>
          <p:nvPr>
            <p:ph type="body" idx="1"/>
          </p:nvPr>
        </p:nvSpPr>
        <p:spPr bwMode="auto">
          <a:xfrm>
            <a:off x="975361" y="4560571"/>
            <a:ext cx="5362787" cy="4418886"/>
          </a:xfrm>
          <a:prstGeom prst="rect">
            <a:avLst/>
          </a:prstGeom>
          <a:noFill/>
          <a:ln>
            <a:round/>
            <a:headEnd/>
            <a:tailEnd/>
          </a:ln>
        </p:spPr>
        <p:txBody>
          <a:bodyPr wrap="none" anchor="ct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B41D7C3-EB80-469B-B369-ECF1B192B516}"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B41D7C3-EB80-469B-B369-ECF1B192B516}"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B41D7C3-EB80-469B-B369-ECF1B192B516}"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B41D7C3-EB80-469B-B369-ECF1B192B516}"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1D7C3-EB80-469B-B369-ECF1B192B516}" type="slidenum">
              <a:rPr lang="en-US" smtClean="0"/>
              <a:pPr/>
              <a:t>48</a:t>
            </a:fld>
            <a:endParaRPr lang="en-US"/>
          </a:p>
        </p:txBody>
      </p:sp>
    </p:spTree>
    <p:extLst>
      <p:ext uri="{BB962C8B-B14F-4D97-AF65-F5344CB8AC3E}">
        <p14:creationId xmlns="" xmlns:p14="http://schemas.microsoft.com/office/powerpoint/2010/main" val="3900704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B41D7C3-EB80-469B-B369-ECF1B192B516}"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41D7C3-EB80-469B-B369-ECF1B192B516}"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AF259-BE6A-4411-874F-C74ACD364B64}" type="slidenum">
              <a:rPr lang="en-US" smtClean="0">
                <a:solidFill>
                  <a:prstClr val="black"/>
                </a:solidFill>
              </a:rPr>
              <a:pPr/>
              <a:t>50</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B41D7C3-EB80-469B-B369-ECF1B192B516}"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E0C859-5134-4B34-A7D2-028A4C961802}" type="slidenum">
              <a:rPr lang="en-US" smtClean="0">
                <a:solidFill>
                  <a:prstClr val="black"/>
                </a:solidFill>
              </a:rPr>
              <a:pPr>
                <a:defRPr/>
              </a:pPr>
              <a:t>52</a:t>
            </a:fld>
            <a:endParaRPr lang="en-US" dirty="0">
              <a:solidFill>
                <a:prstClr val="black"/>
              </a:solidFill>
            </a:endParaRPr>
          </a:p>
        </p:txBody>
      </p:sp>
    </p:spTree>
    <p:extLst>
      <p:ext uri="{BB962C8B-B14F-4D97-AF65-F5344CB8AC3E}">
        <p14:creationId xmlns:p14="http://schemas.microsoft.com/office/powerpoint/2010/main" xmlns="" val="38169063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ECB5F65-F526-4672-8B86-E8702C846EF1}" type="slidenum">
              <a:rPr lang="en-US" smtClean="0">
                <a:solidFill>
                  <a:prstClr val="black"/>
                </a:solidFill>
              </a:rPr>
              <a:pPr/>
              <a:t>53</a:t>
            </a:fld>
            <a:endParaRPr lang="en-US" smtClean="0">
              <a:solidFill>
                <a:prstClr val="black"/>
              </a:solidFill>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A34420EA-B999-4BBB-B2E2-E31EB9206CB1}" type="slidenum">
              <a:rPr lang="en-US" smtClean="0">
                <a:solidFill>
                  <a:prstClr val="black"/>
                </a:solidFill>
              </a:rPr>
              <a:pPr/>
              <a:t>54</a:t>
            </a:fld>
            <a:endParaRPr lang="en-US" smtClean="0">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smtClean="0"/>
              <a:t>see also pp.7 and 19</a:t>
            </a:r>
            <a:r>
              <a:rPr lang="en-US" baseline="0" dirty="0" smtClean="0"/>
              <a:t> for definitions of terms…..</a:t>
            </a:r>
            <a:endParaRPr lang="en-US" dirty="0" smtClean="0"/>
          </a:p>
          <a:p>
            <a:pPr eaLnBrk="1" hangingPunct="1"/>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A34420EA-B999-4BBB-B2E2-E31EB9206CB1}" type="slidenum">
              <a:rPr lang="en-US" smtClean="0">
                <a:solidFill>
                  <a:prstClr val="black"/>
                </a:solidFill>
              </a:rPr>
              <a:pPr/>
              <a:t>55</a:t>
            </a:fld>
            <a:endParaRPr lang="en-US" smtClean="0">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b="1" dirty="0" smtClean="0">
              <a:solidFill>
                <a:srgbClr val="FFFF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A34420EA-B999-4BBB-B2E2-E31EB9206CB1}" type="slidenum">
              <a:rPr lang="en-US" smtClean="0">
                <a:solidFill>
                  <a:prstClr val="black"/>
                </a:solidFill>
              </a:rPr>
              <a:pPr/>
              <a:t>56</a:t>
            </a:fld>
            <a:endParaRPr lang="en-US" smtClean="0">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A34420EA-B999-4BBB-B2E2-E31EB9206CB1}" type="slidenum">
              <a:rPr lang="en-US" smtClean="0">
                <a:solidFill>
                  <a:prstClr val="black"/>
                </a:solidFill>
              </a:rPr>
              <a:pPr/>
              <a:t>57</a:t>
            </a:fld>
            <a:endParaRPr lang="en-US" smtClean="0">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b="0" dirty="0" smtClean="0"/>
              <a:t>screenshot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A34420EA-B999-4BBB-B2E2-E31EB9206CB1}" type="slidenum">
              <a:rPr lang="en-US" smtClean="0">
                <a:solidFill>
                  <a:prstClr val="black"/>
                </a:solidFill>
              </a:rPr>
              <a:pPr/>
              <a:t>58</a:t>
            </a:fld>
            <a:endParaRPr lang="en-US" smtClean="0">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b="0" dirty="0" smtClean="0"/>
              <a:t>video</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A34420EA-B999-4BBB-B2E2-E31EB9206CB1}" type="slidenum">
              <a:rPr lang="en-US" smtClean="0">
                <a:solidFill>
                  <a:prstClr val="black"/>
                </a:solidFill>
              </a:rPr>
              <a:pPr/>
              <a:t>59</a:t>
            </a:fld>
            <a:endParaRPr lang="en-US" smtClean="0">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b="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AF259-BE6A-4411-874F-C74ACD364B64}"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33CBC898-EB4D-4181-813E-3C98FB64FE2C}" type="slidenum">
              <a:rPr lang="en-US" smtClean="0">
                <a:solidFill>
                  <a:prstClr val="black"/>
                </a:solidFill>
              </a:rPr>
              <a:pPr/>
              <a:t>60</a:t>
            </a:fld>
            <a:endParaRPr lang="en-US" smtClean="0">
              <a:solidFill>
                <a:prstClr val="black"/>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A34420EA-B999-4BBB-B2E2-E31EB9206CB1}" type="slidenum">
              <a:rPr lang="en-US" smtClean="0">
                <a:solidFill>
                  <a:prstClr val="black"/>
                </a:solidFill>
              </a:rPr>
              <a:pPr/>
              <a:t>61</a:t>
            </a:fld>
            <a:endParaRPr lang="en-US" smtClean="0">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A34420EA-B999-4BBB-B2E2-E31EB9206CB1}" type="slidenum">
              <a:rPr lang="en-US" smtClean="0">
                <a:solidFill>
                  <a:prstClr val="black"/>
                </a:solidFill>
              </a:rPr>
              <a:pPr/>
              <a:t>62</a:t>
            </a:fld>
            <a:endParaRPr lang="en-US" smtClean="0">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468227" lvl="2" indent="-346293">
              <a:defRPr/>
            </a:pPr>
            <a:endParaRPr lang="en-US" sz="2000" b="1" dirty="0" smtClean="0">
              <a:solidFill>
                <a:schemeClr val="tx2"/>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94BB22AF-F64F-491D-8F6A-59938F48EC38}" type="slidenum">
              <a:rPr lang="en-US" smtClean="0">
                <a:solidFill>
                  <a:prstClr val="black"/>
                </a:solidFill>
              </a:rPr>
              <a:pPr/>
              <a:t>63</a:t>
            </a:fld>
            <a:endParaRPr lang="en-US" smtClean="0">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dirty="0" smtClean="0"/>
          </a:p>
        </p:txBody>
      </p:sp>
      <p:sp>
        <p:nvSpPr>
          <p:cNvPr id="41988" name="Slide Number Placeholder 3"/>
          <p:cNvSpPr>
            <a:spLocks noGrp="1"/>
          </p:cNvSpPr>
          <p:nvPr>
            <p:ph type="sldNum" sz="quarter" idx="5"/>
          </p:nvPr>
        </p:nvSpPr>
        <p:spPr>
          <a:noFill/>
        </p:spPr>
        <p:txBody>
          <a:bodyPr/>
          <a:lstStyle/>
          <a:p>
            <a:fld id="{E8AF604C-8325-466E-A11D-1CC267771C27}" type="slidenum">
              <a:rPr lang="en-US" smtClean="0">
                <a:solidFill>
                  <a:prstClr val="black"/>
                </a:solidFill>
              </a:rPr>
              <a:pPr/>
              <a:t>64</a:t>
            </a:fld>
            <a:endParaRPr lang="en-US" smtClean="0">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B41D7C3-EB80-469B-B369-ECF1B192B516}"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B41D7C3-EB80-469B-B369-ECF1B192B516}" type="slidenum">
              <a:rPr lang="en-US" smtClean="0"/>
              <a:pPr/>
              <a:t>66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AF259-BE6A-4411-874F-C74ACD364B64}"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AF259-BE6A-4411-874F-C74ACD364B64}"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AF259-BE6A-4411-874F-C74ACD364B64}" type="slidenum">
              <a:rPr lang="en-US" smtClean="0">
                <a:solidFill>
                  <a:prstClr val="black"/>
                </a:solidFill>
              </a:rPr>
              <a:pPr/>
              <a:t>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00C9AD-4C2D-4A14-86A4-A5543338035F}" type="datetimeFigureOut">
              <a:rPr lang="en-US" smtClean="0"/>
              <a:pPr/>
              <a:t>7/2/2011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4D602-43A6-461B-9644-45EE6C283339}"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00C9AD-4C2D-4A14-86A4-A5543338035F}" type="datetimeFigureOut">
              <a:rPr lang="en-US" smtClean="0"/>
              <a:pPr/>
              <a:t>7/2/2011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4D602-43A6-461B-9644-45EE6C283339}"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00C9AD-4C2D-4A14-86A4-A5543338035F}" type="datetimeFigureOut">
              <a:rPr lang="en-US" smtClean="0"/>
              <a:pPr/>
              <a:t>7/2/2011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4D602-43A6-461B-9644-45EE6C283339}" type="slidenum">
              <a:rPr lang="en-US" smtClean="0"/>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8105F2-E2EF-4E21-A56A-9CE535E2B09D}" type="datetimeFigureOut">
              <a:rPr lang="en-US" smtClean="0">
                <a:solidFill>
                  <a:prstClr val="black">
                    <a:tint val="75000"/>
                  </a:prstClr>
                </a:solidFill>
              </a:rPr>
              <a:pPr/>
              <a:t>7/2/2011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3964C6-ECF1-4214-890E-54781340482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8105F2-E2EF-4E21-A56A-9CE535E2B09D}" type="datetimeFigureOut">
              <a:rPr lang="en-US" smtClean="0">
                <a:solidFill>
                  <a:prstClr val="black">
                    <a:tint val="75000"/>
                  </a:prstClr>
                </a:solidFill>
              </a:rPr>
              <a:pPr/>
              <a:t>7/2/2011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3964C6-ECF1-4214-890E-54781340482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8105F2-E2EF-4E21-A56A-9CE535E2B09D}" type="datetimeFigureOut">
              <a:rPr lang="en-US" smtClean="0">
                <a:solidFill>
                  <a:prstClr val="black">
                    <a:tint val="75000"/>
                  </a:prstClr>
                </a:solidFill>
              </a:rPr>
              <a:pPr/>
              <a:t>7/2/2011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3964C6-ECF1-4214-890E-54781340482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8105F2-E2EF-4E21-A56A-9CE535E2B09D}" type="datetimeFigureOut">
              <a:rPr lang="en-US" smtClean="0">
                <a:solidFill>
                  <a:prstClr val="black">
                    <a:tint val="75000"/>
                  </a:prstClr>
                </a:solidFill>
              </a:rPr>
              <a:pPr/>
              <a:t>7/2/2011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3964C6-ECF1-4214-890E-54781340482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8105F2-E2EF-4E21-A56A-9CE535E2B09D}" type="datetimeFigureOut">
              <a:rPr lang="en-US" smtClean="0">
                <a:solidFill>
                  <a:prstClr val="black">
                    <a:tint val="75000"/>
                  </a:prstClr>
                </a:solidFill>
              </a:rPr>
              <a:pPr/>
              <a:t>7/2/2011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D3964C6-ECF1-4214-890E-54781340482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8105F2-E2EF-4E21-A56A-9CE535E2B09D}" type="datetimeFigureOut">
              <a:rPr lang="en-US" smtClean="0">
                <a:solidFill>
                  <a:prstClr val="black">
                    <a:tint val="75000"/>
                  </a:prstClr>
                </a:solidFill>
              </a:rPr>
              <a:pPr/>
              <a:t>7/2/2011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D3964C6-ECF1-4214-890E-54781340482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8105F2-E2EF-4E21-A56A-9CE535E2B09D}" type="datetimeFigureOut">
              <a:rPr lang="en-US" smtClean="0">
                <a:solidFill>
                  <a:prstClr val="black">
                    <a:tint val="75000"/>
                  </a:prstClr>
                </a:solidFill>
              </a:rPr>
              <a:pPr/>
              <a:t>7/2/2011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D3964C6-ECF1-4214-890E-54781340482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8105F2-E2EF-4E21-A56A-9CE535E2B09D}" type="datetimeFigureOut">
              <a:rPr lang="en-US" smtClean="0">
                <a:solidFill>
                  <a:prstClr val="black">
                    <a:tint val="75000"/>
                  </a:prstClr>
                </a:solidFill>
              </a:rPr>
              <a:pPr/>
              <a:t>7/2/2011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3964C6-ECF1-4214-890E-54781340482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00C9AD-4C2D-4A14-86A4-A5543338035F}" type="datetimeFigureOut">
              <a:rPr lang="en-US" smtClean="0"/>
              <a:pPr/>
              <a:t>7/2/2011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4D602-43A6-461B-9644-45EE6C283339}" type="slidenum">
              <a:rPr lang="en-US" smtClean="0"/>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8105F2-E2EF-4E21-A56A-9CE535E2B09D}" type="datetimeFigureOut">
              <a:rPr lang="en-US" smtClean="0">
                <a:solidFill>
                  <a:prstClr val="black">
                    <a:tint val="75000"/>
                  </a:prstClr>
                </a:solidFill>
              </a:rPr>
              <a:pPr/>
              <a:t>7/2/2011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3964C6-ECF1-4214-890E-54781340482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8105F2-E2EF-4E21-A56A-9CE535E2B09D}" type="datetimeFigureOut">
              <a:rPr lang="en-US" smtClean="0">
                <a:solidFill>
                  <a:prstClr val="black">
                    <a:tint val="75000"/>
                  </a:prstClr>
                </a:solidFill>
              </a:rPr>
              <a:pPr/>
              <a:t>7/2/2011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3964C6-ECF1-4214-890E-54781340482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8105F2-E2EF-4E21-A56A-9CE535E2B09D}" type="datetimeFigureOut">
              <a:rPr lang="en-US" smtClean="0">
                <a:solidFill>
                  <a:prstClr val="black">
                    <a:tint val="75000"/>
                  </a:prstClr>
                </a:solidFill>
              </a:rPr>
              <a:pPr/>
              <a:t>7/2/2011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3964C6-ECF1-4214-890E-54781340482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981200"/>
            <a:ext cx="8229600" cy="3886200"/>
          </a:xfrm>
        </p:spPr>
        <p:txBody>
          <a:bodyPr/>
          <a:lstStyle/>
          <a:p>
            <a:endParaRPr lang="en-US"/>
          </a:p>
        </p:txBody>
      </p:sp>
      <p:sp>
        <p:nvSpPr>
          <p:cNvPr id="4" name="Footer Placeholder 3"/>
          <p:cNvSpPr>
            <a:spLocks noGrp="1"/>
          </p:cNvSpPr>
          <p:nvPr>
            <p:ph type="ftr" sz="quarter" idx="10"/>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1"/>
          </p:nvPr>
        </p:nvSpPr>
        <p:spPr>
          <a:xfrm>
            <a:off x="6553200" y="6248400"/>
            <a:ext cx="2133600" cy="457200"/>
          </a:xfrm>
        </p:spPr>
        <p:txBody>
          <a:bodyPr/>
          <a:lstStyle>
            <a:lvl1pPr>
              <a:defRPr/>
            </a:lvl1pPr>
          </a:lstStyle>
          <a:p>
            <a:fld id="{E72097C2-7500-4C5B-94A2-04C80B236CEA}" type="slidenum">
              <a:rPr lang="en-US">
                <a:solidFill>
                  <a:prstClr val="black">
                    <a:tint val="75000"/>
                  </a:prstClr>
                </a:solidFill>
              </a:rPr>
              <a:pPr/>
              <a:t>‹#›</a:t>
            </a:fld>
            <a:endParaRPr lang="en-US">
              <a:solidFill>
                <a:prstClr val="black">
                  <a:tint val="75000"/>
                </a:prstClr>
              </a:solidFill>
            </a:endParaRPr>
          </a:p>
        </p:txBody>
      </p:sp>
      <p:sp>
        <p:nvSpPr>
          <p:cNvPr id="6" name="Date Placeholder 5"/>
          <p:cNvSpPr>
            <a:spLocks noGrp="1"/>
          </p:cNvSpPr>
          <p:nvPr>
            <p:ph type="dt" sz="half" idx="12"/>
          </p:nvPr>
        </p:nvSpPr>
        <p:spPr>
          <a:xfrm>
            <a:off x="457200" y="6245225"/>
            <a:ext cx="2133600" cy="476250"/>
          </a:xfrm>
        </p:spPr>
        <p:txBody>
          <a:bodyPr/>
          <a:lstStyle>
            <a:lvl1pPr>
              <a:defRPr/>
            </a:lvl1pPr>
          </a:lstStyle>
          <a:p>
            <a:endParaRPr lang="en-US">
              <a:solidFill>
                <a:prstClr val="black">
                  <a:tint val="75000"/>
                </a:prstClr>
              </a:solidFill>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C86E507-5015-409E-9FB6-FD45E643789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D2ECAC67-D573-42C7-9D34-75992C518A73}" type="datetimeFigureOut">
              <a:rPr lang="en-US" smtClean="0"/>
              <a:pPr/>
              <a:t>7/2/2011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340F5E1-273B-481B-A1AE-3E8309025145}" type="slidenum">
              <a:rPr lang="en-US" smtClean="0"/>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2ECAC67-D573-42C7-9D34-75992C518A73}" type="datetimeFigureOut">
              <a:rPr lang="en-US" smtClean="0"/>
              <a:pPr/>
              <a:t>7/2/2011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340F5E1-273B-481B-A1AE-3E8309025145}" type="slidenum">
              <a:rPr lang="en-US" smtClean="0"/>
              <a:pPr/>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2ECAC67-D573-42C7-9D34-75992C518A73}" type="datetimeFigureOut">
              <a:rPr lang="en-US" smtClean="0"/>
              <a:pPr/>
              <a:t>7/2/2011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340F5E1-273B-481B-A1AE-3E8309025145}" type="slidenum">
              <a:rPr lang="en-US" smtClean="0"/>
              <a:pPr/>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D2ECAC67-D573-42C7-9D34-75992C518A73}" type="datetimeFigureOut">
              <a:rPr lang="en-US" smtClean="0"/>
              <a:pPr/>
              <a:t>7/2/2011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340F5E1-273B-481B-A1AE-3E8309025145}" type="slidenum">
              <a:rPr lang="en-US" smtClean="0"/>
              <a:pPr/>
              <a:t>‹#›</a:t>
            </a:fld>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D2ECAC67-D573-42C7-9D34-75992C518A73}" type="datetimeFigureOut">
              <a:rPr lang="en-US" smtClean="0"/>
              <a:pPr/>
              <a:t>7/2/2011</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F340F5E1-273B-481B-A1AE-3E8309025145}"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00C9AD-4C2D-4A14-86A4-A5543338035F}" type="datetimeFigureOut">
              <a:rPr lang="en-US" smtClean="0"/>
              <a:pPr/>
              <a:t>7/2/2011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4D602-43A6-461B-9644-45EE6C283339}" type="slidenum">
              <a:rPr lang="en-US" smtClean="0"/>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D2ECAC67-D573-42C7-9D34-75992C518A73}" type="datetimeFigureOut">
              <a:rPr lang="en-US" smtClean="0"/>
              <a:pPr/>
              <a:t>7/2/2011</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F340F5E1-273B-481B-A1AE-3E8309025145}" type="slidenum">
              <a:rPr lang="en-US" smtClean="0"/>
              <a:pPr/>
              <a:t>‹#›</a:t>
            </a:fld>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2ECAC67-D573-42C7-9D34-75992C518A73}" type="datetimeFigureOut">
              <a:rPr lang="en-US" smtClean="0"/>
              <a:pPr/>
              <a:t>7/2/2011</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F340F5E1-273B-481B-A1AE-3E8309025145}" type="slidenum">
              <a:rPr lang="en-US" smtClean="0"/>
              <a:pPr/>
              <a:t>‹#›</a:t>
            </a:fld>
            <a:endParaRPr 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2ECAC67-D573-42C7-9D34-75992C518A73}" type="datetimeFigureOut">
              <a:rPr lang="en-US" smtClean="0"/>
              <a:pPr/>
              <a:t>7/2/2011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340F5E1-273B-481B-A1AE-3E8309025145}" type="slidenum">
              <a:rPr lang="en-US" smtClean="0"/>
              <a:pPr/>
              <a:t>‹#›</a:t>
            </a:fld>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2ECAC67-D573-42C7-9D34-75992C518A73}" type="datetimeFigureOut">
              <a:rPr lang="en-US" smtClean="0"/>
              <a:pPr/>
              <a:t>7/2/2011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340F5E1-273B-481B-A1AE-3E8309025145}" type="slidenum">
              <a:rPr lang="en-US" smtClean="0"/>
              <a:pPr/>
              <a:t>‹#›</a:t>
            </a:fld>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2ECAC67-D573-42C7-9D34-75992C518A73}" type="datetimeFigureOut">
              <a:rPr lang="en-US" smtClean="0"/>
              <a:pPr/>
              <a:t>7/2/2011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340F5E1-273B-481B-A1AE-3E8309025145}" type="slidenum">
              <a:rPr lang="en-US" smtClean="0"/>
              <a:pPr/>
              <a:t>‹#›</a:t>
            </a:fld>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2ECAC67-D573-42C7-9D34-75992C518A73}" type="datetimeFigureOut">
              <a:rPr lang="en-US" smtClean="0"/>
              <a:pPr/>
              <a:t>7/2/2011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340F5E1-273B-481B-A1AE-3E8309025145}" type="slidenum">
              <a:rPr lang="en-US" smtClean="0"/>
              <a:pPr/>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r>
              <a:rPr lang="en-US" noProof="0" smtClean="0"/>
              <a:t>Click icon to add table</a:t>
            </a:r>
          </a:p>
        </p:txBody>
      </p:sp>
      <p:sp>
        <p:nvSpPr>
          <p:cNvPr id="4" name="Rectangle 4"/>
          <p:cNvSpPr>
            <a:spLocks noGrp="1" noChangeArrowheads="1"/>
          </p:cNvSpPr>
          <p:nvPr>
            <p:ph type="dt" sz="half" idx="10"/>
          </p:nvPr>
        </p:nvSpPr>
        <p:spPr/>
        <p:txBody>
          <a:bodyPr/>
          <a:lstStyle>
            <a:lvl1pPr>
              <a:defRPr/>
            </a:lvl1pPr>
          </a:lstStyle>
          <a:p>
            <a:fld id="{D2ECAC67-D573-42C7-9D34-75992C518A73}" type="datetimeFigureOut">
              <a:rPr lang="en-US" smtClean="0"/>
              <a:pPr/>
              <a:t>7/2/2011</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F340F5E1-273B-481B-A1AE-3E8309025145}" type="slidenum">
              <a:rPr lang="en-US" smtClean="0"/>
              <a:pPr/>
              <a:t>‹#›</a:t>
            </a:fld>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dirty="0">
                <a:solidFill>
                  <a:srgbClr val="FFFFFF"/>
                </a:solidFill>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dirty="0">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grpSp>
          <p:nvGrpSpPr>
            <p:cNvPr id="3"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grpSp>
      </p:grpSp>
      <p:sp>
        <p:nvSpPr>
          <p:cNvPr id="400426" name="Rectangle 42"/>
          <p:cNvSpPr>
            <a:spLocks noGrp="1" noChangeArrowheads="1"/>
          </p:cNvSpPr>
          <p:nvPr>
            <p:ph type="ctrTitle" sz="quarter"/>
          </p:nvPr>
        </p:nvSpPr>
        <p:spPr>
          <a:xfrm>
            <a:off x="457200" y="1600200"/>
            <a:ext cx="8229600" cy="1828800"/>
          </a:xfrm>
        </p:spPr>
        <p:txBody>
          <a:bodyPr/>
          <a:lstStyle>
            <a:lvl1pPr>
              <a:defRPr sz="4800"/>
            </a:lvl1pPr>
          </a:lstStyle>
          <a:p>
            <a:r>
              <a:rPr lang="en-US" smtClean="0"/>
              <a:t>Click to edit Master title style</a:t>
            </a:r>
            <a:endParaRPr lang="en-US"/>
          </a:p>
        </p:txBody>
      </p:sp>
      <p:sp>
        <p:nvSpPr>
          <p:cNvPr id="400427"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smtClean="0"/>
              <a:t>Click to edit Master subtitle style</a:t>
            </a:r>
            <a:endParaRPr lang="en-US"/>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1424620E-5FB4-4175-BEBF-9FDF2EA9C037}"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1444965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0747723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F577DD1-F65E-4452-89CC-B2420B4CC6BD}"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970342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00C9AD-4C2D-4A14-86A4-A5543338035F}" type="datetimeFigureOut">
              <a:rPr lang="en-US" smtClean="0"/>
              <a:pPr/>
              <a:t>7/2/2011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4D602-43A6-461B-9644-45EE6C283339}" type="slidenum">
              <a:rPr lang="en-US" smtClean="0"/>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A73A982-9FFD-4BDC-8C2E-DAC44EF57EE5}"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8249881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0065C62C-162D-4764-A51D-DD6780B7F125}"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472579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E8D3A9C1-5533-497A-9A4B-007054CDA87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483123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0FC76566-A8C5-4FFC-8548-1BE3E21F97CE}"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3387258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9DBFB543-B91F-410B-AA23-EA16A4BE1A98}"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0845868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D8375CE-4DBD-4D83-A0B3-074D324F399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5238553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8FF5B3B-D10C-4AEE-BC22-074193294F29}"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7595216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0ECD89F-BDE9-4AA9-B2B3-3BB1DAB784AC}"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2662658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1ABC8136-B025-4989-9E42-0806B3484191}" type="datetimeFigureOut">
              <a:rPr lang="en-US" smtClean="0">
                <a:solidFill>
                  <a:srgbClr val="438086"/>
                </a:solidFill>
              </a:rPr>
              <a:pPr/>
              <a:t>7/2/2011</a:t>
            </a:fld>
            <a:endParaRPr lang="en-US">
              <a:solidFill>
                <a:srgbClr val="438086"/>
              </a:solidFill>
            </a:endParaRPr>
          </a:p>
        </p:txBody>
      </p:sp>
      <p:sp>
        <p:nvSpPr>
          <p:cNvPr id="17" name="Footer Placeholder 16"/>
          <p:cNvSpPr>
            <a:spLocks noGrp="1"/>
          </p:cNvSpPr>
          <p:nvPr>
            <p:ph type="ftr" sz="quarter" idx="11"/>
          </p:nvPr>
        </p:nvSpPr>
        <p:spPr>
          <a:xfrm>
            <a:off x="5410200" y="4205288"/>
            <a:ext cx="1295400" cy="457200"/>
          </a:xfrm>
        </p:spPr>
        <p:txBody>
          <a:bodyPr/>
          <a:lstStyle/>
          <a:p>
            <a:endParaRPr lang="en-US">
              <a:solidFill>
                <a:srgbClr val="438086"/>
              </a:solidFill>
            </a:endParaRPr>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E2848D0E-87BE-4378-A412-A0E82C0B6056}"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lvl2pPr>
              <a:defRPr>
                <a:solidFill>
                  <a:srgbClr val="2908EE"/>
                </a:solidFill>
              </a:defRPr>
            </a:lvl2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1ABC8136-B025-4989-9E42-0806B3484191}" type="datetimeFigureOut">
              <a:rPr lang="en-US" smtClean="0">
                <a:solidFill>
                  <a:srgbClr val="438086"/>
                </a:solidFill>
              </a:rPr>
              <a:pPr/>
              <a:t>7/2/2011</a:t>
            </a:fld>
            <a:endParaRPr lang="en-US">
              <a:solidFill>
                <a:srgbClr val="438086"/>
              </a:solidFill>
            </a:endParaRPr>
          </a:p>
        </p:txBody>
      </p:sp>
      <p:sp>
        <p:nvSpPr>
          <p:cNvPr id="5" name="Footer Placeholder 4"/>
          <p:cNvSpPr>
            <a:spLocks noGrp="1"/>
          </p:cNvSpPr>
          <p:nvPr>
            <p:ph type="ftr" sz="quarter" idx="11"/>
          </p:nvPr>
        </p:nvSpPr>
        <p:spPr/>
        <p:txBody>
          <a:bodyPr/>
          <a:lstStyle/>
          <a:p>
            <a:endParaRPr lang="en-US">
              <a:solidFill>
                <a:srgbClr val="438086"/>
              </a:solidFill>
            </a:endParaRPr>
          </a:p>
        </p:txBody>
      </p:sp>
      <p:sp>
        <p:nvSpPr>
          <p:cNvPr id="6" name="Slide Number Placeholder 5"/>
          <p:cNvSpPr>
            <a:spLocks noGrp="1"/>
          </p:cNvSpPr>
          <p:nvPr>
            <p:ph type="sldNum" sz="quarter" idx="12"/>
          </p:nvPr>
        </p:nvSpPr>
        <p:spPr/>
        <p:txBody>
          <a:bodyPr/>
          <a:lstStyle/>
          <a:p>
            <a:fld id="{E2848D0E-87BE-4378-A412-A0E82C0B6056}"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00C9AD-4C2D-4A14-86A4-A5543338035F}" type="datetimeFigureOut">
              <a:rPr lang="en-US" smtClean="0"/>
              <a:pPr/>
              <a:t>7/2/2011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04D602-43A6-461B-9644-45EE6C283339}" type="slidenum">
              <a:rPr lang="en-US" smtClean="0"/>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ABC8136-B025-4989-9E42-0806B3484191}" type="datetimeFigureOut">
              <a:rPr lang="en-US" smtClean="0">
                <a:solidFill>
                  <a:srgbClr val="438086"/>
                </a:solidFill>
              </a:rPr>
              <a:pPr/>
              <a:t>7/2/2011</a:t>
            </a:fld>
            <a:endParaRPr lang="en-US">
              <a:solidFill>
                <a:srgbClr val="438086"/>
              </a:solidFill>
            </a:endParaRPr>
          </a:p>
        </p:txBody>
      </p:sp>
      <p:sp>
        <p:nvSpPr>
          <p:cNvPr id="5" name="Footer Placeholder 4"/>
          <p:cNvSpPr>
            <a:spLocks noGrp="1"/>
          </p:cNvSpPr>
          <p:nvPr>
            <p:ph type="ftr" sz="quarter" idx="11"/>
          </p:nvPr>
        </p:nvSpPr>
        <p:spPr/>
        <p:txBody>
          <a:bodyPr/>
          <a:lstStyle/>
          <a:p>
            <a:endParaRPr lang="en-US">
              <a:solidFill>
                <a:srgbClr val="438086"/>
              </a:solidFill>
            </a:endParaRPr>
          </a:p>
        </p:txBody>
      </p:sp>
      <p:sp>
        <p:nvSpPr>
          <p:cNvPr id="6" name="Slide Number Placeholder 5"/>
          <p:cNvSpPr>
            <a:spLocks noGrp="1"/>
          </p:cNvSpPr>
          <p:nvPr>
            <p:ph type="sldNum" sz="quarter" idx="12"/>
          </p:nvPr>
        </p:nvSpPr>
        <p:spPr/>
        <p:txBody>
          <a:bodyPr/>
          <a:lstStyle/>
          <a:p>
            <a:fld id="{E2848D0E-87BE-4378-A412-A0E82C0B6056}"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ABC8136-B025-4989-9E42-0806B3484191}" type="datetimeFigureOut">
              <a:rPr lang="en-US" smtClean="0">
                <a:solidFill>
                  <a:srgbClr val="438086"/>
                </a:solidFill>
              </a:rPr>
              <a:pPr/>
              <a:t>7/2/2011</a:t>
            </a:fld>
            <a:endParaRPr lang="en-US">
              <a:solidFill>
                <a:srgbClr val="438086"/>
              </a:solidFill>
            </a:endParaRPr>
          </a:p>
        </p:txBody>
      </p:sp>
      <p:sp>
        <p:nvSpPr>
          <p:cNvPr id="6" name="Footer Placeholder 5"/>
          <p:cNvSpPr>
            <a:spLocks noGrp="1"/>
          </p:cNvSpPr>
          <p:nvPr>
            <p:ph type="ftr" sz="quarter" idx="11"/>
          </p:nvPr>
        </p:nvSpPr>
        <p:spPr/>
        <p:txBody>
          <a:bodyPr/>
          <a:lstStyle/>
          <a:p>
            <a:endParaRPr lang="en-US">
              <a:solidFill>
                <a:srgbClr val="438086"/>
              </a:solidFill>
            </a:endParaRPr>
          </a:p>
        </p:txBody>
      </p:sp>
      <p:sp>
        <p:nvSpPr>
          <p:cNvPr id="7" name="Slide Number Placeholder 6"/>
          <p:cNvSpPr>
            <a:spLocks noGrp="1"/>
          </p:cNvSpPr>
          <p:nvPr>
            <p:ph type="sldNum" sz="quarter" idx="12"/>
          </p:nvPr>
        </p:nvSpPr>
        <p:spPr/>
        <p:txBody>
          <a:bodyPr/>
          <a:lstStyle/>
          <a:p>
            <a:fld id="{E2848D0E-87BE-4378-A412-A0E82C0B6056}"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1ABC8136-B025-4989-9E42-0806B3484191}" type="datetimeFigureOut">
              <a:rPr lang="en-US" smtClean="0">
                <a:solidFill>
                  <a:srgbClr val="438086"/>
                </a:solidFill>
              </a:rPr>
              <a:pPr/>
              <a:t>7/2/2011</a:t>
            </a:fld>
            <a:endParaRPr lang="en-US">
              <a:solidFill>
                <a:srgbClr val="438086"/>
              </a:solidFill>
            </a:endParaRPr>
          </a:p>
        </p:txBody>
      </p:sp>
      <p:sp>
        <p:nvSpPr>
          <p:cNvPr id="27" name="Slide Number Placeholder 26"/>
          <p:cNvSpPr>
            <a:spLocks noGrp="1"/>
          </p:cNvSpPr>
          <p:nvPr>
            <p:ph type="sldNum" sz="quarter" idx="11"/>
          </p:nvPr>
        </p:nvSpPr>
        <p:spPr/>
        <p:txBody>
          <a:bodyPr rtlCol="0"/>
          <a:lstStyle/>
          <a:p>
            <a:fld id="{E2848D0E-87BE-4378-A412-A0E82C0B6056}"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solidFill>
                <a:srgbClr val="438086"/>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1ABC8136-B025-4989-9E42-0806B3484191}" type="datetimeFigureOut">
              <a:rPr lang="en-US" smtClean="0">
                <a:solidFill>
                  <a:srgbClr val="438086"/>
                </a:solidFill>
              </a:rPr>
              <a:pPr/>
              <a:t>7/2/2011</a:t>
            </a:fld>
            <a:endParaRPr lang="en-US">
              <a:solidFill>
                <a:srgbClr val="438086"/>
              </a:solidFill>
            </a:endParaRPr>
          </a:p>
        </p:txBody>
      </p:sp>
      <p:sp>
        <p:nvSpPr>
          <p:cNvPr id="4" name="Footer Placeholder 3"/>
          <p:cNvSpPr>
            <a:spLocks noGrp="1"/>
          </p:cNvSpPr>
          <p:nvPr>
            <p:ph type="ftr" sz="quarter" idx="11"/>
          </p:nvPr>
        </p:nvSpPr>
        <p:spPr>
          <a:xfrm>
            <a:off x="5257800" y="612648"/>
            <a:ext cx="1325880" cy="457200"/>
          </a:xfrm>
        </p:spPr>
        <p:txBody>
          <a:bodyPr/>
          <a:lstStyle/>
          <a:p>
            <a:endParaRPr lang="en-US">
              <a:solidFill>
                <a:srgbClr val="438086"/>
              </a:solidFill>
            </a:endParaRPr>
          </a:p>
        </p:txBody>
      </p:sp>
      <p:sp>
        <p:nvSpPr>
          <p:cNvPr id="5" name="Slide Number Placeholder 4"/>
          <p:cNvSpPr>
            <a:spLocks noGrp="1"/>
          </p:cNvSpPr>
          <p:nvPr>
            <p:ph type="sldNum" sz="quarter" idx="12"/>
          </p:nvPr>
        </p:nvSpPr>
        <p:spPr>
          <a:xfrm>
            <a:off x="8174736" y="2272"/>
            <a:ext cx="762000" cy="365760"/>
          </a:xfrm>
        </p:spPr>
        <p:txBody>
          <a:bodyPr/>
          <a:lstStyle/>
          <a:p>
            <a:fld id="{E2848D0E-87BE-4378-A412-A0E82C0B6056}"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C8136-B025-4989-9E42-0806B3484191}" type="datetimeFigureOut">
              <a:rPr lang="en-US" smtClean="0">
                <a:solidFill>
                  <a:srgbClr val="438086"/>
                </a:solidFill>
              </a:rPr>
              <a:pPr/>
              <a:t>7/2/2011</a:t>
            </a:fld>
            <a:endParaRPr lang="en-US">
              <a:solidFill>
                <a:srgbClr val="438086"/>
              </a:solidFill>
            </a:endParaRPr>
          </a:p>
        </p:txBody>
      </p:sp>
      <p:sp>
        <p:nvSpPr>
          <p:cNvPr id="3" name="Footer Placeholder 2"/>
          <p:cNvSpPr>
            <a:spLocks noGrp="1"/>
          </p:cNvSpPr>
          <p:nvPr>
            <p:ph type="ftr" sz="quarter" idx="11"/>
          </p:nvPr>
        </p:nvSpPr>
        <p:spPr/>
        <p:txBody>
          <a:bodyPr/>
          <a:lstStyle/>
          <a:p>
            <a:endParaRPr lang="en-US">
              <a:solidFill>
                <a:srgbClr val="438086"/>
              </a:solidFill>
            </a:endParaRPr>
          </a:p>
        </p:txBody>
      </p:sp>
      <p:sp>
        <p:nvSpPr>
          <p:cNvPr id="4" name="Slide Number Placeholder 3"/>
          <p:cNvSpPr>
            <a:spLocks noGrp="1"/>
          </p:cNvSpPr>
          <p:nvPr>
            <p:ph type="sldNum" sz="quarter" idx="12"/>
          </p:nvPr>
        </p:nvSpPr>
        <p:spPr/>
        <p:txBody>
          <a:bodyPr/>
          <a:lstStyle/>
          <a:p>
            <a:fld id="{E2848D0E-87BE-4378-A412-A0E82C0B6056}"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ABC8136-B025-4989-9E42-0806B3484191}" type="datetimeFigureOut">
              <a:rPr lang="en-US" smtClean="0">
                <a:solidFill>
                  <a:srgbClr val="438086"/>
                </a:solidFill>
              </a:rPr>
              <a:pPr/>
              <a:t>7/2/2011</a:t>
            </a:fld>
            <a:endParaRPr lang="en-US">
              <a:solidFill>
                <a:srgbClr val="438086"/>
              </a:solidFill>
            </a:endParaRPr>
          </a:p>
        </p:txBody>
      </p:sp>
      <p:sp>
        <p:nvSpPr>
          <p:cNvPr id="6" name="Footer Placeholder 5"/>
          <p:cNvSpPr>
            <a:spLocks noGrp="1"/>
          </p:cNvSpPr>
          <p:nvPr>
            <p:ph type="ftr" sz="quarter" idx="11"/>
          </p:nvPr>
        </p:nvSpPr>
        <p:spPr/>
        <p:txBody>
          <a:bodyPr/>
          <a:lstStyle/>
          <a:p>
            <a:endParaRPr lang="en-US">
              <a:solidFill>
                <a:srgbClr val="438086"/>
              </a:solidFill>
            </a:endParaRPr>
          </a:p>
        </p:txBody>
      </p:sp>
      <p:sp>
        <p:nvSpPr>
          <p:cNvPr id="7" name="Slide Number Placeholder 6"/>
          <p:cNvSpPr>
            <a:spLocks noGrp="1"/>
          </p:cNvSpPr>
          <p:nvPr>
            <p:ph type="sldNum" sz="quarter" idx="12"/>
          </p:nvPr>
        </p:nvSpPr>
        <p:spPr/>
        <p:txBody>
          <a:bodyPr/>
          <a:lstStyle/>
          <a:p>
            <a:fld id="{E2848D0E-87BE-4378-A412-A0E82C0B6056}"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ABC8136-B025-4989-9E42-0806B3484191}" type="datetimeFigureOut">
              <a:rPr lang="en-US" smtClean="0">
                <a:solidFill>
                  <a:srgbClr val="438086"/>
                </a:solidFill>
              </a:rPr>
              <a:pPr/>
              <a:t>7/2/2011</a:t>
            </a:fld>
            <a:endParaRPr lang="en-US">
              <a:solidFill>
                <a:srgbClr val="438086"/>
              </a:solidFill>
            </a:endParaRPr>
          </a:p>
        </p:txBody>
      </p:sp>
      <p:sp>
        <p:nvSpPr>
          <p:cNvPr id="6" name="Footer Placeholder 5"/>
          <p:cNvSpPr>
            <a:spLocks noGrp="1"/>
          </p:cNvSpPr>
          <p:nvPr>
            <p:ph type="ftr" sz="quarter" idx="11"/>
          </p:nvPr>
        </p:nvSpPr>
        <p:spPr/>
        <p:txBody>
          <a:bodyPr/>
          <a:lstStyle/>
          <a:p>
            <a:endParaRPr lang="en-US">
              <a:solidFill>
                <a:srgbClr val="438086"/>
              </a:solidFill>
            </a:endParaRPr>
          </a:p>
        </p:txBody>
      </p:sp>
      <p:sp>
        <p:nvSpPr>
          <p:cNvPr id="7" name="Slide Number Placeholder 6"/>
          <p:cNvSpPr>
            <a:spLocks noGrp="1"/>
          </p:cNvSpPr>
          <p:nvPr>
            <p:ph type="sldNum" sz="quarter" idx="12"/>
          </p:nvPr>
        </p:nvSpPr>
        <p:spPr/>
        <p:txBody>
          <a:bodyPr/>
          <a:lstStyle/>
          <a:p>
            <a:fld id="{E2848D0E-87BE-4378-A412-A0E82C0B6056}" type="slidenum">
              <a:rPr lang="en-US" smtClean="0"/>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ABC8136-B025-4989-9E42-0806B3484191}" type="datetimeFigureOut">
              <a:rPr lang="en-US" smtClean="0">
                <a:solidFill>
                  <a:srgbClr val="438086"/>
                </a:solidFill>
              </a:rPr>
              <a:pPr/>
              <a:t>7/2/2011</a:t>
            </a:fld>
            <a:endParaRPr lang="en-US">
              <a:solidFill>
                <a:srgbClr val="438086"/>
              </a:solidFill>
            </a:endParaRPr>
          </a:p>
        </p:txBody>
      </p:sp>
      <p:sp>
        <p:nvSpPr>
          <p:cNvPr id="5" name="Footer Placeholder 4"/>
          <p:cNvSpPr>
            <a:spLocks noGrp="1"/>
          </p:cNvSpPr>
          <p:nvPr>
            <p:ph type="ftr" sz="quarter" idx="11"/>
          </p:nvPr>
        </p:nvSpPr>
        <p:spPr/>
        <p:txBody>
          <a:bodyPr/>
          <a:lstStyle/>
          <a:p>
            <a:endParaRPr lang="en-US">
              <a:solidFill>
                <a:srgbClr val="438086"/>
              </a:solidFill>
            </a:endParaRPr>
          </a:p>
        </p:txBody>
      </p:sp>
      <p:sp>
        <p:nvSpPr>
          <p:cNvPr id="6" name="Slide Number Placeholder 5"/>
          <p:cNvSpPr>
            <a:spLocks noGrp="1"/>
          </p:cNvSpPr>
          <p:nvPr>
            <p:ph type="sldNum" sz="quarter" idx="12"/>
          </p:nvPr>
        </p:nvSpPr>
        <p:spPr/>
        <p:txBody>
          <a:bodyPr/>
          <a:lstStyle/>
          <a:p>
            <a:fld id="{E2848D0E-87BE-4378-A412-A0E82C0B6056}" type="slidenum">
              <a:rPr lang="en-US" smtClean="0"/>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ABC8136-B025-4989-9E42-0806B3484191}" type="datetimeFigureOut">
              <a:rPr lang="en-US" smtClean="0">
                <a:solidFill>
                  <a:srgbClr val="438086"/>
                </a:solidFill>
              </a:rPr>
              <a:pPr/>
              <a:t>7/2/2011</a:t>
            </a:fld>
            <a:endParaRPr lang="en-US">
              <a:solidFill>
                <a:srgbClr val="438086"/>
              </a:solidFill>
            </a:endParaRPr>
          </a:p>
        </p:txBody>
      </p:sp>
      <p:sp>
        <p:nvSpPr>
          <p:cNvPr id="5" name="Footer Placeholder 4"/>
          <p:cNvSpPr>
            <a:spLocks noGrp="1"/>
          </p:cNvSpPr>
          <p:nvPr>
            <p:ph type="ftr" sz="quarter" idx="11"/>
          </p:nvPr>
        </p:nvSpPr>
        <p:spPr/>
        <p:txBody>
          <a:bodyPr/>
          <a:lstStyle/>
          <a:p>
            <a:endParaRPr lang="en-US">
              <a:solidFill>
                <a:srgbClr val="438086"/>
              </a:solidFill>
            </a:endParaRPr>
          </a:p>
        </p:txBody>
      </p:sp>
      <p:sp>
        <p:nvSpPr>
          <p:cNvPr id="6" name="Slide Number Placeholder 5"/>
          <p:cNvSpPr>
            <a:spLocks noGrp="1"/>
          </p:cNvSpPr>
          <p:nvPr>
            <p:ph type="sldNum" sz="quarter" idx="12"/>
          </p:nvPr>
        </p:nvSpPr>
        <p:spPr/>
        <p:txBody>
          <a:bodyPr/>
          <a:lstStyle/>
          <a:p>
            <a:fld id="{E2848D0E-87BE-4378-A412-A0E82C0B6056}" type="slidenum">
              <a:rPr lang="en-US" smtClean="0"/>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907" y="2129823"/>
            <a:ext cx="7772186" cy="147130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15" y="3886819"/>
            <a:ext cx="6400371" cy="1751283"/>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sv-SE"/>
          </a:p>
        </p:txBody>
      </p:sp>
      <p:sp>
        <p:nvSpPr>
          <p:cNvPr id="5" name="Footer Placeholder 4"/>
          <p:cNvSpPr>
            <a:spLocks noGrp="1"/>
          </p:cNvSpPr>
          <p:nvPr>
            <p:ph type="ftr" idx="11"/>
          </p:nvPr>
        </p:nvSpPr>
        <p:spPr/>
        <p:txBody>
          <a:bodyPr/>
          <a:lstStyle>
            <a:lvl1pPr>
              <a:defRPr/>
            </a:lvl1pPr>
          </a:lstStyle>
          <a:p>
            <a:endParaRPr lang="sv-SE"/>
          </a:p>
        </p:txBody>
      </p:sp>
      <p:sp>
        <p:nvSpPr>
          <p:cNvPr id="6" name="Slide Number Placeholder 5"/>
          <p:cNvSpPr>
            <a:spLocks noGrp="1"/>
          </p:cNvSpPr>
          <p:nvPr>
            <p:ph type="sldNum" idx="12"/>
          </p:nvPr>
        </p:nvSpPr>
        <p:spPr/>
        <p:txBody>
          <a:bodyPr/>
          <a:lstStyle>
            <a:lvl1pPr>
              <a:defRPr/>
            </a:lvl1pPr>
          </a:lstStyle>
          <a:p>
            <a:fld id="{A9F0E578-D899-4AF7-BEE0-714363046A31}" type="slidenum">
              <a:rPr lang="sv-SE"/>
              <a:pPr/>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00C9AD-4C2D-4A14-86A4-A5543338035F}" type="datetimeFigureOut">
              <a:rPr lang="en-US" smtClean="0"/>
              <a:pPr/>
              <a:t>7/2/2011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04D602-43A6-461B-9644-45EE6C283339}" type="slidenum">
              <a:rPr lang="en-US" smtClean="0"/>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sv-SE"/>
          </a:p>
        </p:txBody>
      </p:sp>
      <p:sp>
        <p:nvSpPr>
          <p:cNvPr id="5" name="Footer Placeholder 4"/>
          <p:cNvSpPr>
            <a:spLocks noGrp="1"/>
          </p:cNvSpPr>
          <p:nvPr>
            <p:ph type="ftr" idx="11"/>
          </p:nvPr>
        </p:nvSpPr>
        <p:spPr/>
        <p:txBody>
          <a:bodyPr/>
          <a:lstStyle>
            <a:lvl1pPr>
              <a:defRPr/>
            </a:lvl1pPr>
          </a:lstStyle>
          <a:p>
            <a:endParaRPr lang="sv-SE"/>
          </a:p>
        </p:txBody>
      </p:sp>
      <p:sp>
        <p:nvSpPr>
          <p:cNvPr id="6" name="Slide Number Placeholder 5"/>
          <p:cNvSpPr>
            <a:spLocks noGrp="1"/>
          </p:cNvSpPr>
          <p:nvPr>
            <p:ph type="sldNum" idx="12"/>
          </p:nvPr>
        </p:nvSpPr>
        <p:spPr/>
        <p:txBody>
          <a:bodyPr/>
          <a:lstStyle>
            <a:lvl1pPr>
              <a:defRPr/>
            </a:lvl1pPr>
          </a:lstStyle>
          <a:p>
            <a:fld id="{4ABC359E-F76B-42F7-BAEE-665C6D43AFE0}" type="slidenum">
              <a:rPr lang="sv-SE"/>
              <a:pPr/>
              <a:t>‹#›</a:t>
            </a:fld>
            <a:endParaRPr lang="sv-S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632" y="4406776"/>
            <a:ext cx="7773614" cy="1362744"/>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1632" y="2906901"/>
            <a:ext cx="7773614" cy="1499875"/>
          </a:xfrm>
        </p:spPr>
        <p:txBody>
          <a:bodyPr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sv-SE"/>
          </a:p>
        </p:txBody>
      </p:sp>
      <p:sp>
        <p:nvSpPr>
          <p:cNvPr id="5" name="Footer Placeholder 4"/>
          <p:cNvSpPr>
            <a:spLocks noGrp="1"/>
          </p:cNvSpPr>
          <p:nvPr>
            <p:ph type="ftr" idx="11"/>
          </p:nvPr>
        </p:nvSpPr>
        <p:spPr/>
        <p:txBody>
          <a:bodyPr/>
          <a:lstStyle>
            <a:lvl1pPr>
              <a:defRPr/>
            </a:lvl1pPr>
          </a:lstStyle>
          <a:p>
            <a:endParaRPr lang="sv-SE"/>
          </a:p>
        </p:txBody>
      </p:sp>
      <p:sp>
        <p:nvSpPr>
          <p:cNvPr id="6" name="Slide Number Placeholder 5"/>
          <p:cNvSpPr>
            <a:spLocks noGrp="1"/>
          </p:cNvSpPr>
          <p:nvPr>
            <p:ph type="sldNum" idx="12"/>
          </p:nvPr>
        </p:nvSpPr>
        <p:spPr/>
        <p:txBody>
          <a:bodyPr/>
          <a:lstStyle>
            <a:lvl1pPr>
              <a:defRPr/>
            </a:lvl1pPr>
          </a:lstStyle>
          <a:p>
            <a:fld id="{BC2D3757-A5D2-42EB-B492-8D1BBC6FF61B}" type="slidenum">
              <a:rPr lang="sv-SE"/>
              <a:pPr/>
              <a:t>‹#›</a:t>
            </a:fld>
            <a:endParaRPr lang="sv-S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908" y="1979835"/>
            <a:ext cx="3816788" cy="411251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876" y="1979835"/>
            <a:ext cx="3816787" cy="411251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sv-SE"/>
          </a:p>
        </p:txBody>
      </p:sp>
      <p:sp>
        <p:nvSpPr>
          <p:cNvPr id="6" name="Footer Placeholder 5"/>
          <p:cNvSpPr>
            <a:spLocks noGrp="1"/>
          </p:cNvSpPr>
          <p:nvPr>
            <p:ph type="ftr" idx="11"/>
          </p:nvPr>
        </p:nvSpPr>
        <p:spPr/>
        <p:txBody>
          <a:bodyPr/>
          <a:lstStyle>
            <a:lvl1pPr>
              <a:defRPr/>
            </a:lvl1pPr>
          </a:lstStyle>
          <a:p>
            <a:endParaRPr lang="sv-SE"/>
          </a:p>
        </p:txBody>
      </p:sp>
      <p:sp>
        <p:nvSpPr>
          <p:cNvPr id="7" name="Slide Number Placeholder 6"/>
          <p:cNvSpPr>
            <a:spLocks noGrp="1"/>
          </p:cNvSpPr>
          <p:nvPr>
            <p:ph type="sldNum" idx="12"/>
          </p:nvPr>
        </p:nvSpPr>
        <p:spPr/>
        <p:txBody>
          <a:bodyPr/>
          <a:lstStyle>
            <a:lvl1pPr>
              <a:defRPr/>
            </a:lvl1pPr>
          </a:lstStyle>
          <a:p>
            <a:fld id="{13CCD575-FF5C-4E98-BF20-CCEBA21944ED}" type="slidenum">
              <a:rPr lang="sv-SE"/>
              <a:pPr/>
              <a:t>‹#›</a:t>
            </a:fld>
            <a:endParaRPr lang="sv-S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72" y="274263"/>
            <a:ext cx="8229457" cy="1142762"/>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72" y="1535587"/>
            <a:ext cx="4039708" cy="639947"/>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72" y="2175534"/>
            <a:ext cx="4039708" cy="3951099"/>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592" y="1535587"/>
            <a:ext cx="4041136" cy="639947"/>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592" y="2175534"/>
            <a:ext cx="4041136" cy="3951099"/>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sv-SE"/>
          </a:p>
        </p:txBody>
      </p:sp>
      <p:sp>
        <p:nvSpPr>
          <p:cNvPr id="8" name="Footer Placeholder 7"/>
          <p:cNvSpPr>
            <a:spLocks noGrp="1"/>
          </p:cNvSpPr>
          <p:nvPr>
            <p:ph type="ftr" idx="11"/>
          </p:nvPr>
        </p:nvSpPr>
        <p:spPr/>
        <p:txBody>
          <a:bodyPr/>
          <a:lstStyle>
            <a:lvl1pPr>
              <a:defRPr/>
            </a:lvl1pPr>
          </a:lstStyle>
          <a:p>
            <a:endParaRPr lang="sv-SE"/>
          </a:p>
        </p:txBody>
      </p:sp>
      <p:sp>
        <p:nvSpPr>
          <p:cNvPr id="9" name="Slide Number Placeholder 8"/>
          <p:cNvSpPr>
            <a:spLocks noGrp="1"/>
          </p:cNvSpPr>
          <p:nvPr>
            <p:ph type="sldNum" idx="12"/>
          </p:nvPr>
        </p:nvSpPr>
        <p:spPr/>
        <p:txBody>
          <a:bodyPr/>
          <a:lstStyle>
            <a:lvl1pPr>
              <a:defRPr/>
            </a:lvl1pPr>
          </a:lstStyle>
          <a:p>
            <a:fld id="{8B6A9A6A-D24E-4A68-B39C-75F0E5F0165F}" type="slidenum">
              <a:rPr lang="sv-SE"/>
              <a:pPr/>
              <a:t>‹#›</a:t>
            </a:fld>
            <a:endParaRPr lang="sv-S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sv-SE"/>
          </a:p>
        </p:txBody>
      </p:sp>
      <p:sp>
        <p:nvSpPr>
          <p:cNvPr id="4" name="Footer Placeholder 3"/>
          <p:cNvSpPr>
            <a:spLocks noGrp="1"/>
          </p:cNvSpPr>
          <p:nvPr>
            <p:ph type="ftr" idx="11"/>
          </p:nvPr>
        </p:nvSpPr>
        <p:spPr/>
        <p:txBody>
          <a:bodyPr/>
          <a:lstStyle>
            <a:lvl1pPr>
              <a:defRPr/>
            </a:lvl1pPr>
          </a:lstStyle>
          <a:p>
            <a:endParaRPr lang="sv-SE"/>
          </a:p>
        </p:txBody>
      </p:sp>
      <p:sp>
        <p:nvSpPr>
          <p:cNvPr id="5" name="Slide Number Placeholder 4"/>
          <p:cNvSpPr>
            <a:spLocks noGrp="1"/>
          </p:cNvSpPr>
          <p:nvPr>
            <p:ph type="sldNum" idx="12"/>
          </p:nvPr>
        </p:nvSpPr>
        <p:spPr/>
        <p:txBody>
          <a:bodyPr/>
          <a:lstStyle>
            <a:lvl1pPr>
              <a:defRPr/>
            </a:lvl1pPr>
          </a:lstStyle>
          <a:p>
            <a:fld id="{129C78BF-EB28-4D01-9463-CF347ED2444F}" type="slidenum">
              <a:rPr lang="sv-SE"/>
              <a:pPr/>
              <a:t>‹#›</a:t>
            </a:fld>
            <a:endParaRPr lang="sv-S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sv-SE"/>
          </a:p>
        </p:txBody>
      </p:sp>
      <p:sp>
        <p:nvSpPr>
          <p:cNvPr id="3" name="Footer Placeholder 2"/>
          <p:cNvSpPr>
            <a:spLocks noGrp="1"/>
          </p:cNvSpPr>
          <p:nvPr>
            <p:ph type="ftr" idx="11"/>
          </p:nvPr>
        </p:nvSpPr>
        <p:spPr/>
        <p:txBody>
          <a:bodyPr/>
          <a:lstStyle>
            <a:lvl1pPr>
              <a:defRPr/>
            </a:lvl1pPr>
          </a:lstStyle>
          <a:p>
            <a:endParaRPr lang="sv-SE"/>
          </a:p>
        </p:txBody>
      </p:sp>
      <p:sp>
        <p:nvSpPr>
          <p:cNvPr id="4" name="Slide Number Placeholder 3"/>
          <p:cNvSpPr>
            <a:spLocks noGrp="1"/>
          </p:cNvSpPr>
          <p:nvPr>
            <p:ph type="sldNum" idx="12"/>
          </p:nvPr>
        </p:nvSpPr>
        <p:spPr/>
        <p:txBody>
          <a:bodyPr/>
          <a:lstStyle>
            <a:lvl1pPr>
              <a:defRPr/>
            </a:lvl1pPr>
          </a:lstStyle>
          <a:p>
            <a:fld id="{110824A2-2059-4A27-AC15-5976B9E71649}" type="slidenum">
              <a:rPr lang="sv-SE"/>
              <a:pPr/>
              <a:t>‹#›</a:t>
            </a:fld>
            <a:endParaRPr lang="sv-S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71" y="272835"/>
            <a:ext cx="3007989" cy="1162760"/>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291" y="272835"/>
            <a:ext cx="5111438" cy="585379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71" y="1435595"/>
            <a:ext cx="3007989" cy="4691037"/>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sv-SE"/>
          </a:p>
        </p:txBody>
      </p:sp>
      <p:sp>
        <p:nvSpPr>
          <p:cNvPr id="6" name="Footer Placeholder 5"/>
          <p:cNvSpPr>
            <a:spLocks noGrp="1"/>
          </p:cNvSpPr>
          <p:nvPr>
            <p:ph type="ftr" idx="11"/>
          </p:nvPr>
        </p:nvSpPr>
        <p:spPr/>
        <p:txBody>
          <a:bodyPr/>
          <a:lstStyle>
            <a:lvl1pPr>
              <a:defRPr/>
            </a:lvl1pPr>
          </a:lstStyle>
          <a:p>
            <a:endParaRPr lang="sv-SE"/>
          </a:p>
        </p:txBody>
      </p:sp>
      <p:sp>
        <p:nvSpPr>
          <p:cNvPr id="7" name="Slide Number Placeholder 6"/>
          <p:cNvSpPr>
            <a:spLocks noGrp="1"/>
          </p:cNvSpPr>
          <p:nvPr>
            <p:ph type="sldNum" idx="12"/>
          </p:nvPr>
        </p:nvSpPr>
        <p:spPr/>
        <p:txBody>
          <a:bodyPr/>
          <a:lstStyle>
            <a:lvl1pPr>
              <a:defRPr/>
            </a:lvl1pPr>
          </a:lstStyle>
          <a:p>
            <a:fld id="{4A7843AB-CA67-4D69-BFFC-99CB4C5C0F4C}" type="slidenum">
              <a:rPr lang="sv-SE"/>
              <a:pPr/>
              <a:t>‹#›</a:t>
            </a:fld>
            <a:endParaRPr lang="sv-S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932" y="4801029"/>
            <a:ext cx="5487257" cy="565667"/>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932" y="612807"/>
            <a:ext cx="5487257" cy="4115371"/>
          </a:xfrm>
        </p:spPr>
        <p:txBody>
          <a:bodyPr/>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endParaRPr lang="en-US"/>
          </a:p>
        </p:txBody>
      </p:sp>
      <p:sp>
        <p:nvSpPr>
          <p:cNvPr id="4" name="Text Placeholder 3"/>
          <p:cNvSpPr>
            <a:spLocks noGrp="1"/>
          </p:cNvSpPr>
          <p:nvPr>
            <p:ph type="body" sz="half" idx="2"/>
          </p:nvPr>
        </p:nvSpPr>
        <p:spPr>
          <a:xfrm>
            <a:off x="1791932" y="5366696"/>
            <a:ext cx="5487257" cy="805647"/>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sv-SE"/>
          </a:p>
        </p:txBody>
      </p:sp>
      <p:sp>
        <p:nvSpPr>
          <p:cNvPr id="6" name="Footer Placeholder 5"/>
          <p:cNvSpPr>
            <a:spLocks noGrp="1"/>
          </p:cNvSpPr>
          <p:nvPr>
            <p:ph type="ftr" idx="11"/>
          </p:nvPr>
        </p:nvSpPr>
        <p:spPr/>
        <p:txBody>
          <a:bodyPr/>
          <a:lstStyle>
            <a:lvl1pPr>
              <a:defRPr/>
            </a:lvl1pPr>
          </a:lstStyle>
          <a:p>
            <a:endParaRPr lang="sv-SE"/>
          </a:p>
        </p:txBody>
      </p:sp>
      <p:sp>
        <p:nvSpPr>
          <p:cNvPr id="7" name="Slide Number Placeholder 6"/>
          <p:cNvSpPr>
            <a:spLocks noGrp="1"/>
          </p:cNvSpPr>
          <p:nvPr>
            <p:ph type="sldNum" idx="12"/>
          </p:nvPr>
        </p:nvSpPr>
        <p:spPr/>
        <p:txBody>
          <a:bodyPr/>
          <a:lstStyle>
            <a:lvl1pPr>
              <a:defRPr/>
            </a:lvl1pPr>
          </a:lstStyle>
          <a:p>
            <a:fld id="{A8844EBE-E38F-4D01-8895-F62F90A2B920}" type="slidenum">
              <a:rPr lang="sv-SE"/>
              <a:pPr/>
              <a:t>‹#›</a:t>
            </a:fld>
            <a:endParaRPr lang="sv-S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sv-SE"/>
          </a:p>
        </p:txBody>
      </p:sp>
      <p:sp>
        <p:nvSpPr>
          <p:cNvPr id="5" name="Footer Placeholder 4"/>
          <p:cNvSpPr>
            <a:spLocks noGrp="1"/>
          </p:cNvSpPr>
          <p:nvPr>
            <p:ph type="ftr" idx="11"/>
          </p:nvPr>
        </p:nvSpPr>
        <p:spPr/>
        <p:txBody>
          <a:bodyPr/>
          <a:lstStyle>
            <a:lvl1pPr>
              <a:defRPr/>
            </a:lvl1pPr>
          </a:lstStyle>
          <a:p>
            <a:endParaRPr lang="sv-SE"/>
          </a:p>
        </p:txBody>
      </p:sp>
      <p:sp>
        <p:nvSpPr>
          <p:cNvPr id="6" name="Slide Number Placeholder 5"/>
          <p:cNvSpPr>
            <a:spLocks noGrp="1"/>
          </p:cNvSpPr>
          <p:nvPr>
            <p:ph type="sldNum" idx="12"/>
          </p:nvPr>
        </p:nvSpPr>
        <p:spPr/>
        <p:txBody>
          <a:bodyPr/>
          <a:lstStyle>
            <a:lvl1pPr>
              <a:defRPr/>
            </a:lvl1pPr>
          </a:lstStyle>
          <a:p>
            <a:fld id="{BB276478-8917-48CB-886D-25BBFB99E9ED}" type="slidenum">
              <a:rPr lang="sv-SE"/>
              <a:pPr/>
              <a:t>‹#›</a:t>
            </a:fld>
            <a:endParaRPr lang="sv-S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4689" y="608521"/>
            <a:ext cx="1941974" cy="548382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907" y="608521"/>
            <a:ext cx="5691601" cy="54838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sv-SE"/>
          </a:p>
        </p:txBody>
      </p:sp>
      <p:sp>
        <p:nvSpPr>
          <p:cNvPr id="5" name="Footer Placeholder 4"/>
          <p:cNvSpPr>
            <a:spLocks noGrp="1"/>
          </p:cNvSpPr>
          <p:nvPr>
            <p:ph type="ftr" idx="11"/>
          </p:nvPr>
        </p:nvSpPr>
        <p:spPr/>
        <p:txBody>
          <a:bodyPr/>
          <a:lstStyle>
            <a:lvl1pPr>
              <a:defRPr/>
            </a:lvl1pPr>
          </a:lstStyle>
          <a:p>
            <a:endParaRPr lang="sv-SE"/>
          </a:p>
        </p:txBody>
      </p:sp>
      <p:sp>
        <p:nvSpPr>
          <p:cNvPr id="6" name="Slide Number Placeholder 5"/>
          <p:cNvSpPr>
            <a:spLocks noGrp="1"/>
          </p:cNvSpPr>
          <p:nvPr>
            <p:ph type="sldNum" idx="12"/>
          </p:nvPr>
        </p:nvSpPr>
        <p:spPr/>
        <p:txBody>
          <a:bodyPr/>
          <a:lstStyle>
            <a:lvl1pPr>
              <a:defRPr/>
            </a:lvl1pPr>
          </a:lstStyle>
          <a:p>
            <a:fld id="{B137270C-36F2-46E9-B3DE-C141B3205886}" type="slidenum">
              <a:rPr lang="sv-SE"/>
              <a:pPr/>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00C9AD-4C2D-4A14-86A4-A5543338035F}" type="datetimeFigureOut">
              <a:rPr lang="en-US" smtClean="0"/>
              <a:pPr/>
              <a:t>7/2/2011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04D602-43A6-461B-9644-45EE6C283339}" type="slidenum">
              <a:rPr lang="en-US" smtClean="0"/>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908" y="608521"/>
            <a:ext cx="7770756" cy="1141334"/>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685907" y="6246622"/>
            <a:ext cx="1903392" cy="455676"/>
          </a:xfrm>
        </p:spPr>
        <p:txBody>
          <a:bodyPr/>
          <a:lstStyle>
            <a:lvl1pPr>
              <a:defRPr/>
            </a:lvl1pPr>
          </a:lstStyle>
          <a:p>
            <a:endParaRPr lang="sv-SE"/>
          </a:p>
        </p:txBody>
      </p:sp>
      <p:sp>
        <p:nvSpPr>
          <p:cNvPr id="4" name="Footer Placeholder 3"/>
          <p:cNvSpPr>
            <a:spLocks noGrp="1"/>
          </p:cNvSpPr>
          <p:nvPr>
            <p:ph type="ftr" idx="11"/>
          </p:nvPr>
        </p:nvSpPr>
        <p:spPr>
          <a:xfrm>
            <a:off x="3123736" y="6246622"/>
            <a:ext cx="2895100" cy="455676"/>
          </a:xfrm>
        </p:spPr>
        <p:txBody>
          <a:bodyPr/>
          <a:lstStyle>
            <a:lvl1pPr>
              <a:defRPr/>
            </a:lvl1pPr>
          </a:lstStyle>
          <a:p>
            <a:endParaRPr lang="sv-SE"/>
          </a:p>
        </p:txBody>
      </p:sp>
      <p:sp>
        <p:nvSpPr>
          <p:cNvPr id="5" name="Slide Number Placeholder 4"/>
          <p:cNvSpPr>
            <a:spLocks noGrp="1"/>
          </p:cNvSpPr>
          <p:nvPr>
            <p:ph type="sldNum" idx="12"/>
          </p:nvPr>
        </p:nvSpPr>
        <p:spPr>
          <a:xfrm>
            <a:off x="6553271" y="6246622"/>
            <a:ext cx="1904822" cy="455676"/>
          </a:xfrm>
        </p:spPr>
        <p:txBody>
          <a:bodyPr/>
          <a:lstStyle>
            <a:lvl1pPr>
              <a:defRPr/>
            </a:lvl1pPr>
          </a:lstStyle>
          <a:p>
            <a:fld id="{EF7E5D9C-6898-4E4D-82AD-BEE15B677D36}" type="slidenum">
              <a:rPr lang="sv-SE"/>
              <a:pPr/>
              <a:t>‹#›</a:t>
            </a:fld>
            <a:endParaRPr lang="sv-S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194808-EAAA-4DB4-89F1-8BA84FA2DE99}" type="datetimeFigureOut">
              <a:rPr lang="en-US">
                <a:solidFill>
                  <a:prstClr val="black">
                    <a:tint val="75000"/>
                  </a:prstClr>
                </a:solidFill>
              </a:rPr>
              <a:pPr/>
              <a:t>7/2/2011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994AC7-94DE-481E-AB51-4A9CA7539585}"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194808-EAAA-4DB4-89F1-8BA84FA2DE99}" type="datetimeFigureOut">
              <a:rPr lang="en-US">
                <a:solidFill>
                  <a:prstClr val="black">
                    <a:tint val="75000"/>
                  </a:prstClr>
                </a:solidFill>
              </a:rPr>
              <a:pPr/>
              <a:t>7/2/2011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994AC7-94DE-481E-AB51-4A9CA7539585}"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194808-EAAA-4DB4-89F1-8BA84FA2DE99}" type="datetimeFigureOut">
              <a:rPr lang="en-US">
                <a:solidFill>
                  <a:prstClr val="black">
                    <a:tint val="75000"/>
                  </a:prstClr>
                </a:solidFill>
              </a:rPr>
              <a:pPr/>
              <a:t>7/2/2011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994AC7-94DE-481E-AB51-4A9CA7539585}"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194808-EAAA-4DB4-89F1-8BA84FA2DE99}" type="datetimeFigureOut">
              <a:rPr lang="en-US">
                <a:solidFill>
                  <a:prstClr val="black">
                    <a:tint val="75000"/>
                  </a:prstClr>
                </a:solidFill>
              </a:rPr>
              <a:pPr/>
              <a:t>7/2/2011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994AC7-94DE-481E-AB51-4A9CA7539585}"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194808-EAAA-4DB4-89F1-8BA84FA2DE99}" type="datetimeFigureOut">
              <a:rPr lang="en-US">
                <a:solidFill>
                  <a:prstClr val="black">
                    <a:tint val="75000"/>
                  </a:prstClr>
                </a:solidFill>
              </a:rPr>
              <a:pPr/>
              <a:t>7/2/2011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994AC7-94DE-481E-AB51-4A9CA7539585}"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194808-EAAA-4DB4-89F1-8BA84FA2DE99}" type="datetimeFigureOut">
              <a:rPr lang="en-US">
                <a:solidFill>
                  <a:prstClr val="black">
                    <a:tint val="75000"/>
                  </a:prstClr>
                </a:solidFill>
              </a:rPr>
              <a:pPr/>
              <a:t>7/2/2011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994AC7-94DE-481E-AB51-4A9CA7539585}"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194808-EAAA-4DB4-89F1-8BA84FA2DE99}" type="datetimeFigureOut">
              <a:rPr lang="en-US">
                <a:solidFill>
                  <a:prstClr val="black">
                    <a:tint val="75000"/>
                  </a:prstClr>
                </a:solidFill>
              </a:rPr>
              <a:pPr/>
              <a:t>7/2/2011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994AC7-94DE-481E-AB51-4A9CA7539585}"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194808-EAAA-4DB4-89F1-8BA84FA2DE99}" type="datetimeFigureOut">
              <a:rPr lang="en-US">
                <a:solidFill>
                  <a:prstClr val="black">
                    <a:tint val="75000"/>
                  </a:prstClr>
                </a:solidFill>
              </a:rPr>
              <a:pPr/>
              <a:t>7/2/2011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994AC7-94DE-481E-AB51-4A9CA7539585}"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194808-EAAA-4DB4-89F1-8BA84FA2DE99}" type="datetimeFigureOut">
              <a:rPr lang="en-US">
                <a:solidFill>
                  <a:prstClr val="black">
                    <a:tint val="75000"/>
                  </a:prstClr>
                </a:solidFill>
              </a:rPr>
              <a:pPr/>
              <a:t>7/2/2011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994AC7-94DE-481E-AB51-4A9CA7539585}"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00C9AD-4C2D-4A14-86A4-A5543338035F}" type="datetimeFigureOut">
              <a:rPr lang="en-US" smtClean="0"/>
              <a:pPr/>
              <a:t>7/2/2011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4D602-43A6-461B-9644-45EE6C283339}" type="slidenum">
              <a:rPr lang="en-US" smtClean="0"/>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194808-EAAA-4DB4-89F1-8BA84FA2DE99}" type="datetimeFigureOut">
              <a:rPr lang="en-US">
                <a:solidFill>
                  <a:prstClr val="black">
                    <a:tint val="75000"/>
                  </a:prstClr>
                </a:solidFill>
              </a:rPr>
              <a:pPr/>
              <a:t>7/2/2011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994AC7-94DE-481E-AB51-4A9CA7539585}"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194808-EAAA-4DB4-89F1-8BA84FA2DE99}" type="datetimeFigureOut">
              <a:rPr lang="en-US">
                <a:solidFill>
                  <a:prstClr val="black">
                    <a:tint val="75000"/>
                  </a:prstClr>
                </a:solidFill>
              </a:rPr>
              <a:pPr/>
              <a:t>7/2/2011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994AC7-94DE-481E-AB51-4A9CA7539585}"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00C9AD-4C2D-4A14-86A4-A5543338035F}" type="datetimeFigureOut">
              <a:rPr lang="en-US" smtClean="0"/>
              <a:pPr/>
              <a:t>7/2/2011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4D602-43A6-461B-9644-45EE6C283339}"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17" Type="http://schemas.openxmlformats.org/officeDocument/2006/relationships/image" Target="../media/image6.png"/><Relationship Id="rId2" Type="http://schemas.openxmlformats.org/officeDocument/2006/relationships/slideLayout" Target="../slideLayouts/slideLayout38.xml"/><Relationship Id="rId16" Type="http://schemas.openxmlformats.org/officeDocument/2006/relationships/image" Target="../media/image5.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4.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00C9AD-4C2D-4A14-86A4-A5543338035F}" type="datetimeFigureOut">
              <a:rPr lang="en-US" smtClean="0"/>
              <a:pPr/>
              <a:t>7/2/2011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4D602-43A6-461B-9644-45EE6C28333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8105F2-E2EF-4E21-A56A-9CE535E2B09D}" type="datetimeFigureOut">
              <a:rPr lang="en-US" smtClean="0">
                <a:solidFill>
                  <a:prstClr val="black">
                    <a:tint val="75000"/>
                  </a:prstClr>
                </a:solidFill>
              </a:rPr>
              <a:pPr/>
              <a:t>7/2/2011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964C6-ECF1-4214-890E-547813404825}"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65" charset="0"/>
                <a:ea typeface="ＭＳ Ｐゴシック" pitchFamily="-65" charset="-128"/>
              </a:defRPr>
            </a:lvl1pPr>
          </a:lstStyle>
          <a:p>
            <a:fld id="{D2ECAC67-D573-42C7-9D34-75992C518A73}" type="datetimeFigureOut">
              <a:rPr lang="en-US" smtClean="0"/>
              <a:pPr/>
              <a:t>7/2/2011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65" charset="0"/>
                <a:ea typeface="ＭＳ Ｐゴシック" pitchFamily="-65" charset="-128"/>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65" charset="0"/>
                <a:ea typeface="ＭＳ Ｐゴシック" pitchFamily="-65" charset="-128"/>
              </a:defRPr>
            </a:lvl1pPr>
          </a:lstStyle>
          <a:p>
            <a:fld id="{F340F5E1-273B-481B-A1AE-3E830902514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39936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6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6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66"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6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dirty="0">
                <a:solidFill>
                  <a:srgbClr val="FFFFFF"/>
                </a:solidFill>
              </a:endParaRPr>
            </a:p>
          </p:txBody>
        </p:sp>
        <p:sp>
          <p:nvSpPr>
            <p:cNvPr id="399368"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69"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7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71"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7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73"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7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75"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7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7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7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79"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8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81"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8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8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dirty="0">
                <a:solidFill>
                  <a:srgbClr val="FFFFFF"/>
                </a:solidFill>
              </a:endParaRPr>
            </a:p>
          </p:txBody>
        </p:sp>
        <p:sp>
          <p:nvSpPr>
            <p:cNvPr id="39938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85"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8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8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88"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8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90"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9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9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9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9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9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9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9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39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grpSp>
          <p:nvGrpSpPr>
            <p:cNvPr id="3" name="Group 39"/>
            <p:cNvGrpSpPr>
              <a:grpSpLocks/>
            </p:cNvGrpSpPr>
            <p:nvPr userDrawn="1"/>
          </p:nvGrpSpPr>
          <p:grpSpPr bwMode="auto">
            <a:xfrm>
              <a:off x="0" y="1632"/>
              <a:ext cx="5758" cy="1858"/>
              <a:chOff x="0" y="1632"/>
              <a:chExt cx="5758" cy="1858"/>
            </a:xfrm>
          </p:grpSpPr>
          <p:sp>
            <p:nvSpPr>
              <p:cNvPr id="39940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39940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grpSp>
      </p:grpSp>
      <p:sp>
        <p:nvSpPr>
          <p:cNvPr id="39940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9940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0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39940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39940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fontAlgn="base">
              <a:spcBef>
                <a:spcPct val="0"/>
              </a:spcBef>
              <a:spcAft>
                <a:spcPct val="0"/>
              </a:spcAft>
              <a:defRPr/>
            </a:pPr>
            <a:fld id="{F62EF4F2-BF2B-4331-9DF7-0BB61DCB9BD6}" type="slidenum">
              <a:rPr lang="en-US" smtClean="0">
                <a:solidFill>
                  <a:srgbClr val="FFFFFF"/>
                </a:solidFill>
              </a:rPr>
              <a:pPr fontAlgn="base">
                <a:spcBef>
                  <a:spcPct val="0"/>
                </a:spcBef>
                <a:spcAft>
                  <a:spcPct val="0"/>
                </a:spcAft>
                <a:defRPr/>
              </a:pPr>
              <a:t>‹#›</a:t>
            </a:fld>
            <a:endParaRPr lang="en-US">
              <a:solidFill>
                <a:srgbClr val="FFFFFF"/>
              </a:solidFill>
            </a:endParaRPr>
          </a:p>
        </p:txBody>
      </p:sp>
      <p:pic>
        <p:nvPicPr>
          <p:cNvPr id="47" name="Picture 47"/>
          <p:cNvPicPr>
            <a:picLocks noChangeAspect="1" noChangeArrowheads="1"/>
          </p:cNvPicPr>
          <p:nvPr userDrawn="1"/>
        </p:nvPicPr>
        <p:blipFill>
          <a:blip r:embed="rId13" cstate="print"/>
          <a:srcRect/>
          <a:stretch>
            <a:fillRect/>
          </a:stretch>
        </p:blipFill>
        <p:spPr bwMode="auto">
          <a:xfrm>
            <a:off x="3175" y="6437313"/>
            <a:ext cx="1417638" cy="390525"/>
          </a:xfrm>
          <a:prstGeom prst="rect">
            <a:avLst/>
          </a:prstGeom>
          <a:noFill/>
          <a:ln w="9525">
            <a:noFill/>
            <a:miter lim="800000"/>
            <a:headEnd/>
            <a:tailEnd/>
          </a:ln>
        </p:spPr>
      </p:pic>
      <p:pic>
        <p:nvPicPr>
          <p:cNvPr id="48" name="Picture 48" descr="CMU logo red"/>
          <p:cNvPicPr>
            <a:picLocks noChangeAspect="1" noChangeArrowheads="1"/>
          </p:cNvPicPr>
          <p:nvPr userDrawn="1"/>
        </p:nvPicPr>
        <p:blipFill>
          <a:blip r:embed="rId14" cstate="print"/>
          <a:srcRect/>
          <a:stretch>
            <a:fillRect/>
          </a:stretch>
        </p:blipFill>
        <p:spPr bwMode="auto">
          <a:xfrm>
            <a:off x="7772400" y="6553200"/>
            <a:ext cx="1371600" cy="274638"/>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sldNum="0" hdr="0" ftr="0" dt="0"/>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90000"/>
        <a:buFont typeface="Wingdings" pitchFamily="2" charset="2"/>
        <a:buBlip>
          <a:blip r:embed="rId1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accent2"/>
        </a:buClr>
        <a:buSzPct val="90000"/>
        <a:buFont typeface="Wingdings" pitchFamily="2" charset="2"/>
        <a:buBlip>
          <a:blip r:embed="rId16"/>
        </a:buBlip>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1ABC8136-B025-4989-9E42-0806B3484191}" type="datetimeFigureOut">
              <a:rPr lang="en-US" smtClean="0">
                <a:solidFill>
                  <a:srgbClr val="438086"/>
                </a:solidFill>
              </a:rPr>
              <a:pPr/>
              <a:t>7/2/2011</a:t>
            </a:fld>
            <a:endParaRPr lang="en-US">
              <a:solidFill>
                <a:srgbClr val="438086"/>
              </a:solidFill>
            </a:endParaRPr>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solidFill>
                <a:srgbClr val="438086"/>
              </a:solidFill>
            </a:endParaRPr>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E2848D0E-87BE-4378-A412-A0E82C0B605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908" y="608521"/>
            <a:ext cx="7770756" cy="1141334"/>
          </a:xfrm>
          <a:prstGeom prst="rect">
            <a:avLst/>
          </a:prstGeom>
          <a:noFill/>
          <a:ln w="9525">
            <a:noFill/>
            <a:round/>
            <a:headEnd/>
            <a:tailEnd/>
          </a:ln>
          <a:effectLst/>
        </p:spPr>
        <p:txBody>
          <a:bodyPr vert="horz" wrap="square" lIns="80991" tIns="42115" rIns="80991" bIns="42115"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685908" y="1979835"/>
            <a:ext cx="7770756" cy="4112515"/>
          </a:xfrm>
          <a:prstGeom prst="rect">
            <a:avLst/>
          </a:prstGeom>
          <a:noFill/>
          <a:ln w="9525">
            <a:noFill/>
            <a:round/>
            <a:headEnd/>
            <a:tailEnd/>
          </a:ln>
          <a:effectLst/>
        </p:spPr>
        <p:txBody>
          <a:bodyPr vert="horz" wrap="square" lIns="80991" tIns="42115" rIns="80991" bIns="42115"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Rectangle 3"/>
          <p:cNvSpPr>
            <a:spLocks noGrp="1" noChangeArrowheads="1"/>
          </p:cNvSpPr>
          <p:nvPr>
            <p:ph type="dt"/>
          </p:nvPr>
        </p:nvSpPr>
        <p:spPr bwMode="auto">
          <a:xfrm>
            <a:off x="685907" y="6246622"/>
            <a:ext cx="1903392" cy="455676"/>
          </a:xfrm>
          <a:prstGeom prst="rect">
            <a:avLst/>
          </a:prstGeom>
          <a:noFill/>
          <a:ln w="9525">
            <a:noFill/>
            <a:round/>
            <a:headEnd/>
            <a:tailEnd/>
          </a:ln>
          <a:effectLst/>
        </p:spPr>
        <p:txBody>
          <a:bodyPr vert="horz" wrap="square" lIns="80991" tIns="42115" rIns="80991" bIns="42115" numCol="1" anchor="t" anchorCtr="0" compatLnSpc="1">
            <a:prstTxWarp prst="textNoShape">
              <a:avLst/>
            </a:prstTxWarp>
          </a:bodyPr>
          <a:lstStyle>
            <a:lvl1pPr>
              <a:tabLst>
                <a:tab pos="0" algn="l"/>
                <a:tab pos="402908" algn="l"/>
                <a:tab pos="807244" algn="l"/>
                <a:tab pos="1211580" algn="l"/>
                <a:tab pos="1615917" algn="l"/>
                <a:tab pos="2020253" algn="l"/>
                <a:tab pos="2424589" algn="l"/>
                <a:tab pos="2828925" algn="l"/>
                <a:tab pos="3233262" algn="l"/>
                <a:tab pos="3637598" algn="l"/>
                <a:tab pos="4041934" algn="l"/>
                <a:tab pos="4446270" algn="l"/>
                <a:tab pos="4850607" algn="l"/>
                <a:tab pos="5254943" algn="l"/>
                <a:tab pos="5659279" algn="l"/>
                <a:tab pos="6063615" algn="l"/>
                <a:tab pos="6467952" algn="l"/>
                <a:tab pos="6872288" algn="l"/>
                <a:tab pos="7276624" algn="l"/>
                <a:tab pos="7680960" algn="l"/>
                <a:tab pos="8085297" algn="l"/>
              </a:tabLst>
              <a:defRPr sz="1300">
                <a:solidFill>
                  <a:srgbClr val="000000"/>
                </a:solidFill>
              </a:defRPr>
            </a:lvl1pPr>
          </a:lstStyle>
          <a:p>
            <a:pPr defTabSz="404337" fontAlgn="base">
              <a:spcBef>
                <a:spcPct val="0"/>
              </a:spcBef>
              <a:spcAft>
                <a:spcPct val="0"/>
              </a:spcAft>
              <a:buClr>
                <a:srgbClr val="000000"/>
              </a:buClr>
              <a:buSzPct val="100000"/>
              <a:buFont typeface="Times New Roman" pitchFamily="16" charset="0"/>
              <a:buNone/>
            </a:pPr>
            <a:endParaRPr lang="sv-SE" smtClean="0"/>
          </a:p>
        </p:txBody>
      </p:sp>
      <p:sp>
        <p:nvSpPr>
          <p:cNvPr id="1028" name="Rectangle 4"/>
          <p:cNvSpPr>
            <a:spLocks noGrp="1" noChangeArrowheads="1"/>
          </p:cNvSpPr>
          <p:nvPr>
            <p:ph type="ftr"/>
          </p:nvPr>
        </p:nvSpPr>
        <p:spPr bwMode="auto">
          <a:xfrm>
            <a:off x="3123736" y="6246622"/>
            <a:ext cx="2895100" cy="455676"/>
          </a:xfrm>
          <a:prstGeom prst="rect">
            <a:avLst/>
          </a:prstGeom>
          <a:noFill/>
          <a:ln w="9525">
            <a:noFill/>
            <a:round/>
            <a:headEnd/>
            <a:tailEnd/>
          </a:ln>
          <a:effectLst/>
        </p:spPr>
        <p:txBody>
          <a:bodyPr vert="horz" wrap="square" lIns="80991" tIns="42115" rIns="80991" bIns="42115" numCol="1" anchor="t" anchorCtr="0" compatLnSpc="1">
            <a:prstTxWarp prst="textNoShape">
              <a:avLst/>
            </a:prstTxWarp>
          </a:bodyPr>
          <a:lstStyle>
            <a:lvl1pPr algn="ctr">
              <a:tabLst>
                <a:tab pos="0" algn="l"/>
                <a:tab pos="402908" algn="l"/>
                <a:tab pos="807244" algn="l"/>
                <a:tab pos="1211580" algn="l"/>
                <a:tab pos="1615917" algn="l"/>
                <a:tab pos="2020253" algn="l"/>
                <a:tab pos="2424589" algn="l"/>
                <a:tab pos="2828925" algn="l"/>
                <a:tab pos="3233262" algn="l"/>
                <a:tab pos="3637598" algn="l"/>
                <a:tab pos="4041934" algn="l"/>
                <a:tab pos="4446270" algn="l"/>
                <a:tab pos="4850607" algn="l"/>
                <a:tab pos="5254943" algn="l"/>
                <a:tab pos="5659279" algn="l"/>
                <a:tab pos="6063615" algn="l"/>
                <a:tab pos="6467952" algn="l"/>
                <a:tab pos="6872288" algn="l"/>
                <a:tab pos="7276624" algn="l"/>
                <a:tab pos="7680960" algn="l"/>
                <a:tab pos="8085297" algn="l"/>
              </a:tabLst>
              <a:defRPr sz="1300">
                <a:solidFill>
                  <a:srgbClr val="000000"/>
                </a:solidFill>
              </a:defRPr>
            </a:lvl1pPr>
          </a:lstStyle>
          <a:p>
            <a:pPr defTabSz="404337" fontAlgn="base">
              <a:spcBef>
                <a:spcPct val="0"/>
              </a:spcBef>
              <a:spcAft>
                <a:spcPct val="0"/>
              </a:spcAft>
              <a:buClr>
                <a:srgbClr val="000000"/>
              </a:buClr>
              <a:buSzPct val="100000"/>
              <a:buFont typeface="Times New Roman" pitchFamily="16" charset="0"/>
              <a:buNone/>
            </a:pPr>
            <a:endParaRPr lang="sv-SE" smtClean="0"/>
          </a:p>
        </p:txBody>
      </p:sp>
      <p:sp>
        <p:nvSpPr>
          <p:cNvPr id="1029" name="Rectangle 5"/>
          <p:cNvSpPr>
            <a:spLocks noGrp="1" noChangeArrowheads="1"/>
          </p:cNvSpPr>
          <p:nvPr>
            <p:ph type="sldNum"/>
          </p:nvPr>
        </p:nvSpPr>
        <p:spPr bwMode="auto">
          <a:xfrm>
            <a:off x="6553271" y="6246622"/>
            <a:ext cx="1904822" cy="455676"/>
          </a:xfrm>
          <a:prstGeom prst="rect">
            <a:avLst/>
          </a:prstGeom>
          <a:noFill/>
          <a:ln w="9525">
            <a:noFill/>
            <a:round/>
            <a:headEnd/>
            <a:tailEnd/>
          </a:ln>
          <a:effectLst/>
        </p:spPr>
        <p:txBody>
          <a:bodyPr vert="horz" wrap="square" lIns="80991" tIns="42115" rIns="80991" bIns="42115" numCol="1" anchor="t" anchorCtr="0" compatLnSpc="1">
            <a:prstTxWarp prst="textNoShape">
              <a:avLst/>
            </a:prstTxWarp>
          </a:bodyPr>
          <a:lstStyle>
            <a:lvl1pPr algn="r">
              <a:tabLst>
                <a:tab pos="0" algn="l"/>
                <a:tab pos="402908" algn="l"/>
                <a:tab pos="807244" algn="l"/>
                <a:tab pos="1211580" algn="l"/>
                <a:tab pos="1615917" algn="l"/>
                <a:tab pos="2020253" algn="l"/>
                <a:tab pos="2424589" algn="l"/>
                <a:tab pos="2828925" algn="l"/>
                <a:tab pos="3233262" algn="l"/>
                <a:tab pos="3637598" algn="l"/>
                <a:tab pos="4041934" algn="l"/>
                <a:tab pos="4446270" algn="l"/>
                <a:tab pos="4850607" algn="l"/>
                <a:tab pos="5254943" algn="l"/>
                <a:tab pos="5659279" algn="l"/>
                <a:tab pos="6063615" algn="l"/>
                <a:tab pos="6467952" algn="l"/>
                <a:tab pos="6872288" algn="l"/>
                <a:tab pos="7276624" algn="l"/>
                <a:tab pos="7680960" algn="l"/>
                <a:tab pos="8085297" algn="l"/>
              </a:tabLst>
              <a:defRPr sz="1300">
                <a:solidFill>
                  <a:srgbClr val="000000"/>
                </a:solidFill>
              </a:defRPr>
            </a:lvl1pPr>
          </a:lstStyle>
          <a:p>
            <a:pPr defTabSz="404337" fontAlgn="base">
              <a:spcBef>
                <a:spcPct val="0"/>
              </a:spcBef>
              <a:spcAft>
                <a:spcPct val="0"/>
              </a:spcAft>
              <a:buClr>
                <a:srgbClr val="000000"/>
              </a:buClr>
              <a:buSzPct val="100000"/>
              <a:buFont typeface="Times New Roman" pitchFamily="16" charset="0"/>
              <a:buNone/>
            </a:pPr>
            <a:fld id="{48AC1A2D-D850-4608-8F34-C934A7D39CB2}" type="slidenum">
              <a:rPr lang="sv-SE" smtClean="0"/>
              <a:pPr defTabSz="404337" fontAlgn="base">
                <a:spcBef>
                  <a:spcPct val="0"/>
                </a:spcBef>
                <a:spcAft>
                  <a:spcPct val="0"/>
                </a:spcAft>
                <a:buClr>
                  <a:srgbClr val="000000"/>
                </a:buClr>
                <a:buSzPct val="100000"/>
                <a:buFont typeface="Times New Roman" pitchFamily="16" charset="0"/>
                <a:buNone/>
              </a:pPr>
              <a:t>‹#›</a:t>
            </a:fld>
            <a:endParaRPr lang="sv-SE" smtClean="0"/>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ctr" defTabSz="404337" rtl="0" fontAlgn="base">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marL="668655" indent="-257175" algn="ctr" defTabSz="404337" rtl="0" fontAlgn="base">
        <a:spcBef>
          <a:spcPct val="0"/>
        </a:spcBef>
        <a:spcAft>
          <a:spcPct val="0"/>
        </a:spcAft>
        <a:buClr>
          <a:srgbClr val="000000"/>
        </a:buClr>
        <a:buSzPct val="100000"/>
        <a:buFont typeface="Times New Roman" pitchFamily="16" charset="0"/>
        <a:defRPr sz="4000">
          <a:solidFill>
            <a:srgbClr val="000000"/>
          </a:solidFill>
          <a:latin typeface="Times New Roman" pitchFamily="16" charset="0"/>
          <a:cs typeface="Arial" charset="0"/>
        </a:defRPr>
      </a:lvl2pPr>
      <a:lvl3pPr marL="1028700" indent="-205740" algn="ctr" defTabSz="404337" rtl="0" fontAlgn="base">
        <a:spcBef>
          <a:spcPct val="0"/>
        </a:spcBef>
        <a:spcAft>
          <a:spcPct val="0"/>
        </a:spcAft>
        <a:buClr>
          <a:srgbClr val="000000"/>
        </a:buClr>
        <a:buSzPct val="100000"/>
        <a:buFont typeface="Times New Roman" pitchFamily="16" charset="0"/>
        <a:defRPr sz="4000">
          <a:solidFill>
            <a:srgbClr val="000000"/>
          </a:solidFill>
          <a:latin typeface="Times New Roman" pitchFamily="16" charset="0"/>
          <a:cs typeface="Arial" charset="0"/>
        </a:defRPr>
      </a:lvl3pPr>
      <a:lvl4pPr marL="1440180" indent="-205740" algn="ctr" defTabSz="404337" rtl="0" fontAlgn="base">
        <a:spcBef>
          <a:spcPct val="0"/>
        </a:spcBef>
        <a:spcAft>
          <a:spcPct val="0"/>
        </a:spcAft>
        <a:buClr>
          <a:srgbClr val="000000"/>
        </a:buClr>
        <a:buSzPct val="100000"/>
        <a:buFont typeface="Times New Roman" pitchFamily="16" charset="0"/>
        <a:defRPr sz="4000">
          <a:solidFill>
            <a:srgbClr val="000000"/>
          </a:solidFill>
          <a:latin typeface="Times New Roman" pitchFamily="16" charset="0"/>
          <a:cs typeface="Arial" charset="0"/>
        </a:defRPr>
      </a:lvl4pPr>
      <a:lvl5pPr marL="1851660" indent="-205740" algn="ctr" defTabSz="404337" rtl="0" fontAlgn="base">
        <a:spcBef>
          <a:spcPct val="0"/>
        </a:spcBef>
        <a:spcAft>
          <a:spcPct val="0"/>
        </a:spcAft>
        <a:buClr>
          <a:srgbClr val="000000"/>
        </a:buClr>
        <a:buSzPct val="100000"/>
        <a:buFont typeface="Times New Roman" pitchFamily="16" charset="0"/>
        <a:defRPr sz="4000">
          <a:solidFill>
            <a:srgbClr val="000000"/>
          </a:solidFill>
          <a:latin typeface="Times New Roman" pitchFamily="16" charset="0"/>
          <a:cs typeface="Arial" charset="0"/>
        </a:defRPr>
      </a:lvl5pPr>
      <a:lvl6pPr marL="2263140" indent="-205740" algn="ctr" defTabSz="404337" rtl="0" fontAlgn="base">
        <a:spcBef>
          <a:spcPct val="0"/>
        </a:spcBef>
        <a:spcAft>
          <a:spcPct val="0"/>
        </a:spcAft>
        <a:buClr>
          <a:srgbClr val="000000"/>
        </a:buClr>
        <a:buSzPct val="100000"/>
        <a:buFont typeface="Times New Roman" pitchFamily="16" charset="0"/>
        <a:defRPr sz="4000">
          <a:solidFill>
            <a:srgbClr val="000000"/>
          </a:solidFill>
          <a:latin typeface="Times New Roman" pitchFamily="16" charset="0"/>
          <a:cs typeface="Arial" charset="0"/>
        </a:defRPr>
      </a:lvl6pPr>
      <a:lvl7pPr marL="2674620" indent="-205740" algn="ctr" defTabSz="404337" rtl="0" fontAlgn="base">
        <a:spcBef>
          <a:spcPct val="0"/>
        </a:spcBef>
        <a:spcAft>
          <a:spcPct val="0"/>
        </a:spcAft>
        <a:buClr>
          <a:srgbClr val="000000"/>
        </a:buClr>
        <a:buSzPct val="100000"/>
        <a:buFont typeface="Times New Roman" pitchFamily="16" charset="0"/>
        <a:defRPr sz="4000">
          <a:solidFill>
            <a:srgbClr val="000000"/>
          </a:solidFill>
          <a:latin typeface="Times New Roman" pitchFamily="16" charset="0"/>
          <a:cs typeface="Arial" charset="0"/>
        </a:defRPr>
      </a:lvl7pPr>
      <a:lvl8pPr marL="3086100" indent="-205740" algn="ctr" defTabSz="404337" rtl="0" fontAlgn="base">
        <a:spcBef>
          <a:spcPct val="0"/>
        </a:spcBef>
        <a:spcAft>
          <a:spcPct val="0"/>
        </a:spcAft>
        <a:buClr>
          <a:srgbClr val="000000"/>
        </a:buClr>
        <a:buSzPct val="100000"/>
        <a:buFont typeface="Times New Roman" pitchFamily="16" charset="0"/>
        <a:defRPr sz="4000">
          <a:solidFill>
            <a:srgbClr val="000000"/>
          </a:solidFill>
          <a:latin typeface="Times New Roman" pitchFamily="16" charset="0"/>
          <a:cs typeface="Arial" charset="0"/>
        </a:defRPr>
      </a:lvl8pPr>
      <a:lvl9pPr marL="3497580" indent="-205740" algn="ctr" defTabSz="404337" rtl="0" fontAlgn="base">
        <a:spcBef>
          <a:spcPct val="0"/>
        </a:spcBef>
        <a:spcAft>
          <a:spcPct val="0"/>
        </a:spcAft>
        <a:buClr>
          <a:srgbClr val="000000"/>
        </a:buClr>
        <a:buSzPct val="100000"/>
        <a:buFont typeface="Times New Roman" pitchFamily="16" charset="0"/>
        <a:defRPr sz="4000">
          <a:solidFill>
            <a:srgbClr val="000000"/>
          </a:solidFill>
          <a:latin typeface="Times New Roman" pitchFamily="16" charset="0"/>
          <a:cs typeface="Arial" charset="0"/>
        </a:defRPr>
      </a:lvl9pPr>
    </p:titleStyle>
    <p:bodyStyle>
      <a:lvl1pPr marL="308610" indent="-308610" algn="l" defTabSz="404337" rtl="0" fontAlgn="base">
        <a:spcBef>
          <a:spcPts val="720"/>
        </a:spcBef>
        <a:spcAft>
          <a:spcPct val="0"/>
        </a:spcAft>
        <a:buClr>
          <a:srgbClr val="000000"/>
        </a:buClr>
        <a:buSzPct val="100000"/>
        <a:buFont typeface="Times New Roman" pitchFamily="16" charset="0"/>
        <a:defRPr sz="2900">
          <a:solidFill>
            <a:srgbClr val="000000"/>
          </a:solidFill>
          <a:latin typeface="+mn-lt"/>
          <a:ea typeface="+mn-ea"/>
          <a:cs typeface="+mn-cs"/>
        </a:defRPr>
      </a:lvl1pPr>
      <a:lvl2pPr marL="668655" indent="-257175" algn="l" defTabSz="404337" rtl="0" fontAlgn="base">
        <a:spcBef>
          <a:spcPts val="630"/>
        </a:spcBef>
        <a:spcAft>
          <a:spcPct val="0"/>
        </a:spcAft>
        <a:buClr>
          <a:srgbClr val="000000"/>
        </a:buClr>
        <a:buSzPct val="100000"/>
        <a:buFont typeface="Times New Roman" pitchFamily="16" charset="0"/>
        <a:defRPr sz="2500">
          <a:solidFill>
            <a:srgbClr val="000000"/>
          </a:solidFill>
          <a:latin typeface="+mn-lt"/>
          <a:cs typeface="+mn-cs"/>
        </a:defRPr>
      </a:lvl2pPr>
      <a:lvl3pPr marL="1028700" indent="-205740" algn="l" defTabSz="404337" rtl="0" fontAlgn="base">
        <a:spcBef>
          <a:spcPts val="540"/>
        </a:spcBef>
        <a:spcAft>
          <a:spcPct val="0"/>
        </a:spcAft>
        <a:buClr>
          <a:srgbClr val="000000"/>
        </a:buClr>
        <a:buSzPct val="100000"/>
        <a:buFont typeface="Times New Roman" pitchFamily="16" charset="0"/>
        <a:defRPr sz="2200">
          <a:solidFill>
            <a:srgbClr val="000000"/>
          </a:solidFill>
          <a:latin typeface="+mn-lt"/>
          <a:cs typeface="+mn-cs"/>
        </a:defRPr>
      </a:lvl3pPr>
      <a:lvl4pPr marL="1440180" indent="-205740" algn="l" defTabSz="404337" rtl="0" fontAlgn="base">
        <a:spcBef>
          <a:spcPts val="450"/>
        </a:spcBef>
        <a:spcAft>
          <a:spcPct val="0"/>
        </a:spcAft>
        <a:buClr>
          <a:srgbClr val="000000"/>
        </a:buClr>
        <a:buSzPct val="100000"/>
        <a:buFont typeface="Times New Roman" pitchFamily="16" charset="0"/>
        <a:defRPr sz="1800">
          <a:solidFill>
            <a:srgbClr val="000000"/>
          </a:solidFill>
          <a:latin typeface="+mn-lt"/>
          <a:cs typeface="+mn-cs"/>
        </a:defRPr>
      </a:lvl4pPr>
      <a:lvl5pPr marL="1851660" indent="-205740" algn="l" defTabSz="404337" rtl="0" fontAlgn="base">
        <a:spcBef>
          <a:spcPts val="450"/>
        </a:spcBef>
        <a:spcAft>
          <a:spcPct val="0"/>
        </a:spcAft>
        <a:buClr>
          <a:srgbClr val="000000"/>
        </a:buClr>
        <a:buSzPct val="100000"/>
        <a:buFont typeface="Times New Roman" pitchFamily="16" charset="0"/>
        <a:defRPr sz="1800">
          <a:solidFill>
            <a:srgbClr val="000000"/>
          </a:solidFill>
          <a:latin typeface="+mn-lt"/>
          <a:cs typeface="+mn-cs"/>
        </a:defRPr>
      </a:lvl5pPr>
      <a:lvl6pPr marL="2263140" indent="-205740" algn="l" defTabSz="404337" rtl="0" fontAlgn="base">
        <a:spcBef>
          <a:spcPts val="450"/>
        </a:spcBef>
        <a:spcAft>
          <a:spcPct val="0"/>
        </a:spcAft>
        <a:buClr>
          <a:srgbClr val="000000"/>
        </a:buClr>
        <a:buSzPct val="100000"/>
        <a:buFont typeface="Times New Roman" pitchFamily="16" charset="0"/>
        <a:defRPr sz="1800">
          <a:solidFill>
            <a:srgbClr val="000000"/>
          </a:solidFill>
          <a:latin typeface="+mn-lt"/>
          <a:cs typeface="+mn-cs"/>
        </a:defRPr>
      </a:lvl6pPr>
      <a:lvl7pPr marL="2674620" indent="-205740" algn="l" defTabSz="404337" rtl="0" fontAlgn="base">
        <a:spcBef>
          <a:spcPts val="450"/>
        </a:spcBef>
        <a:spcAft>
          <a:spcPct val="0"/>
        </a:spcAft>
        <a:buClr>
          <a:srgbClr val="000000"/>
        </a:buClr>
        <a:buSzPct val="100000"/>
        <a:buFont typeface="Times New Roman" pitchFamily="16" charset="0"/>
        <a:defRPr sz="1800">
          <a:solidFill>
            <a:srgbClr val="000000"/>
          </a:solidFill>
          <a:latin typeface="+mn-lt"/>
          <a:cs typeface="+mn-cs"/>
        </a:defRPr>
      </a:lvl7pPr>
      <a:lvl8pPr marL="3086100" indent="-205740" algn="l" defTabSz="404337" rtl="0" fontAlgn="base">
        <a:spcBef>
          <a:spcPts val="450"/>
        </a:spcBef>
        <a:spcAft>
          <a:spcPct val="0"/>
        </a:spcAft>
        <a:buClr>
          <a:srgbClr val="000000"/>
        </a:buClr>
        <a:buSzPct val="100000"/>
        <a:buFont typeface="Times New Roman" pitchFamily="16" charset="0"/>
        <a:defRPr sz="1800">
          <a:solidFill>
            <a:srgbClr val="000000"/>
          </a:solidFill>
          <a:latin typeface="+mn-lt"/>
          <a:cs typeface="+mn-cs"/>
        </a:defRPr>
      </a:lvl8pPr>
      <a:lvl9pPr marL="3497580" indent="-205740" algn="l" defTabSz="404337" rtl="0" fontAlgn="base">
        <a:spcBef>
          <a:spcPts val="450"/>
        </a:spcBef>
        <a:spcAft>
          <a:spcPct val="0"/>
        </a:spcAft>
        <a:buClr>
          <a:srgbClr val="000000"/>
        </a:buClr>
        <a:buSzPct val="100000"/>
        <a:buFont typeface="Times New Roman" pitchFamily="16" charset="0"/>
        <a:defRPr sz="1800">
          <a:solidFill>
            <a:srgbClr val="000000"/>
          </a:solidFill>
          <a:latin typeface="+mn-lt"/>
          <a:cs typeface="+mn-cs"/>
        </a:defRPr>
      </a:lvl9pPr>
    </p:bodyStyle>
    <p:otherStyle>
      <a:defPPr>
        <a:defRPr lang="en-US"/>
      </a:defPPr>
      <a:lvl1pPr marL="0" algn="l" defTabSz="822960" rtl="0" eaLnBrk="1" latinLnBrk="0" hangingPunct="1">
        <a:defRPr sz="1600" kern="1200">
          <a:solidFill>
            <a:schemeClr val="tx1"/>
          </a:solidFill>
          <a:latin typeface="+mn-lt"/>
          <a:ea typeface="+mn-ea"/>
          <a:cs typeface="+mn-cs"/>
        </a:defRPr>
      </a:lvl1pPr>
      <a:lvl2pPr marL="411480" algn="l" defTabSz="822960" rtl="0" eaLnBrk="1" latinLnBrk="0" hangingPunct="1">
        <a:defRPr sz="1600" kern="1200">
          <a:solidFill>
            <a:schemeClr val="tx1"/>
          </a:solidFill>
          <a:latin typeface="+mn-lt"/>
          <a:ea typeface="+mn-ea"/>
          <a:cs typeface="+mn-cs"/>
        </a:defRPr>
      </a:lvl2pPr>
      <a:lvl3pPr marL="822960" algn="l" defTabSz="822960" rtl="0" eaLnBrk="1" latinLnBrk="0" hangingPunct="1">
        <a:defRPr sz="1600" kern="1200">
          <a:solidFill>
            <a:schemeClr val="tx1"/>
          </a:solidFill>
          <a:latin typeface="+mn-lt"/>
          <a:ea typeface="+mn-ea"/>
          <a:cs typeface="+mn-cs"/>
        </a:defRPr>
      </a:lvl3pPr>
      <a:lvl4pPr marL="1234440" algn="l" defTabSz="822960" rtl="0" eaLnBrk="1" latinLnBrk="0" hangingPunct="1">
        <a:defRPr sz="1600" kern="1200">
          <a:solidFill>
            <a:schemeClr val="tx1"/>
          </a:solidFill>
          <a:latin typeface="+mn-lt"/>
          <a:ea typeface="+mn-ea"/>
          <a:cs typeface="+mn-cs"/>
        </a:defRPr>
      </a:lvl4pPr>
      <a:lvl5pPr marL="1645920" algn="l" defTabSz="822960" rtl="0" eaLnBrk="1" latinLnBrk="0" hangingPunct="1">
        <a:defRPr sz="1600" kern="1200">
          <a:solidFill>
            <a:schemeClr val="tx1"/>
          </a:solidFill>
          <a:latin typeface="+mn-lt"/>
          <a:ea typeface="+mn-ea"/>
          <a:cs typeface="+mn-cs"/>
        </a:defRPr>
      </a:lvl5pPr>
      <a:lvl6pPr marL="2057400" algn="l" defTabSz="822960" rtl="0" eaLnBrk="1" latinLnBrk="0" hangingPunct="1">
        <a:defRPr sz="1600" kern="1200">
          <a:solidFill>
            <a:schemeClr val="tx1"/>
          </a:solidFill>
          <a:latin typeface="+mn-lt"/>
          <a:ea typeface="+mn-ea"/>
          <a:cs typeface="+mn-cs"/>
        </a:defRPr>
      </a:lvl6pPr>
      <a:lvl7pPr marL="2468880" algn="l" defTabSz="822960" rtl="0" eaLnBrk="1" latinLnBrk="0" hangingPunct="1">
        <a:defRPr sz="1600" kern="1200">
          <a:solidFill>
            <a:schemeClr val="tx1"/>
          </a:solidFill>
          <a:latin typeface="+mn-lt"/>
          <a:ea typeface="+mn-ea"/>
          <a:cs typeface="+mn-cs"/>
        </a:defRPr>
      </a:lvl7pPr>
      <a:lvl8pPr marL="2880360" algn="l" defTabSz="822960" rtl="0" eaLnBrk="1" latinLnBrk="0" hangingPunct="1">
        <a:defRPr sz="1600" kern="1200">
          <a:solidFill>
            <a:schemeClr val="tx1"/>
          </a:solidFill>
          <a:latin typeface="+mn-lt"/>
          <a:ea typeface="+mn-ea"/>
          <a:cs typeface="+mn-cs"/>
        </a:defRPr>
      </a:lvl8pPr>
      <a:lvl9pPr marL="3291840" algn="l" defTabSz="822960"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194808-EAAA-4DB4-89F1-8BA84FA2DE99}" type="datetimeFigureOut">
              <a:rPr lang="en-US" smtClean="0">
                <a:solidFill>
                  <a:prstClr val="black">
                    <a:tint val="75000"/>
                  </a:prstClr>
                </a:solidFill>
              </a:rPr>
              <a:pPr/>
              <a:t>7/2/2011</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94AC7-94DE-481E-AB51-4A9CA7539585}" type="slidenum">
              <a:rPr lang="en-US" smtClean="0">
                <a:solidFill>
                  <a:prstClr val="black">
                    <a:tint val="75000"/>
                  </a:prstClr>
                </a:solidFill>
              </a:rPr>
              <a:pPr/>
              <a:t>‹#›</a:t>
            </a:fld>
            <a:endParaRPr lang="en-US" smtClean="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7.xml"/></Relationships>
</file>

<file path=ppt/slides/_rels/slide10.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9.gi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49.xml"/><Relationship Id="rId4" Type="http://schemas.openxmlformats.org/officeDocument/2006/relationships/image" Target="../media/image31.tiff"/></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49.xml"/><Relationship Id="rId5" Type="http://schemas.openxmlformats.org/officeDocument/2006/relationships/image" Target="../media/image34.jpeg"/><Relationship Id="rId4" Type="http://schemas.openxmlformats.org/officeDocument/2006/relationships/image" Target="../media/image33.gif"/></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49.xml"/><Relationship Id="rId4" Type="http://schemas.openxmlformats.org/officeDocument/2006/relationships/image" Target="../media/image38.gif"/></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41.jpeg"/><Relationship Id="rId7" Type="http://schemas.openxmlformats.org/officeDocument/2006/relationships/image" Target="../media/image31.tiff"/><Relationship Id="rId2" Type="http://schemas.openxmlformats.org/officeDocument/2006/relationships/notesSlide" Target="../notesSlides/notesSlide33.xml"/><Relationship Id="rId1" Type="http://schemas.openxmlformats.org/officeDocument/2006/relationships/slideLayout" Target="../slideLayouts/slideLayout49.xml"/><Relationship Id="rId6" Type="http://schemas.openxmlformats.org/officeDocument/2006/relationships/image" Target="../media/image36.png"/><Relationship Id="rId5" Type="http://schemas.openxmlformats.org/officeDocument/2006/relationships/image" Target="../media/image39.jpeg"/><Relationship Id="rId4" Type="http://schemas.openxmlformats.org/officeDocument/2006/relationships/image" Target="../media/image42.jpeg"/><Relationship Id="rId9" Type="http://schemas.openxmlformats.org/officeDocument/2006/relationships/image" Target="../media/image38.gif"/></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70.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70.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70.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70.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70.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5.xml"/><Relationship Id="rId1" Type="http://schemas.openxmlformats.org/officeDocument/2006/relationships/slideLayout" Target="../slideLayouts/slideLayout3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6.xml.rels><?xml version="1.0" encoding="UTF-8" standalone="yes"?>
<Relationships xmlns="http://schemas.openxmlformats.org/package/2006/relationships"><Relationship Id="rId3" Type="http://schemas.openxmlformats.org/officeDocument/2006/relationships/hyperlink" Target="http://oli.web.cmu.edu/openlearning/" TargetMode="External"/><Relationship Id="rId2" Type="http://schemas.openxmlformats.org/officeDocument/2006/relationships/notesSlide" Target="../notesSlides/notesSlide56.xml"/><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8.xml"/><Relationship Id="rId1" Type="http://schemas.openxmlformats.org/officeDocument/2006/relationships/video" Target="../media/media1.mov"/><Relationship Id="rId5" Type="http://schemas.openxmlformats.org/officeDocument/2006/relationships/image" Target="../media/image52.png"/><Relationship Id="rId4" Type="http://schemas.microsoft.com/office/2007/relationships/media" Target="../media/media1.mov"/></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38.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38.xml"/><Relationship Id="rId4" Type="http://schemas.openxmlformats.org/officeDocument/2006/relationships/image" Target="../media/image56.jpeg"/></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1.xml"/><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38.xml"/><Relationship Id="rId4" Type="http://schemas.openxmlformats.org/officeDocument/2006/relationships/image" Target="../media/image5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7.xml"/><Relationship Id="rId1" Type="http://schemas.openxmlformats.org/officeDocument/2006/relationships/vmlDrawing" Target="../drawings/vmlDrawing2.vml"/><Relationship Id="rId4" Type="http://schemas.openxmlformats.org/officeDocument/2006/relationships/oleObject" Target="../embeddings/oleObject1.bin"/></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27500" t="9114" r="40500" b="16610"/>
          <a:stretch>
            <a:fillRect/>
          </a:stretch>
        </p:blipFill>
        <p:spPr bwMode="auto">
          <a:xfrm>
            <a:off x="5562600" y="533400"/>
            <a:ext cx="3445079" cy="5867400"/>
          </a:xfrm>
          <a:prstGeom prst="rect">
            <a:avLst/>
          </a:prstGeom>
          <a:noFill/>
          <a:ln w="9525">
            <a:noFill/>
            <a:miter lim="800000"/>
            <a:headEnd/>
            <a:tailEnd/>
          </a:ln>
        </p:spPr>
      </p:pic>
      <p:sp>
        <p:nvSpPr>
          <p:cNvPr id="6" name="TextBox 5"/>
          <p:cNvSpPr txBox="1"/>
          <p:nvPr/>
        </p:nvSpPr>
        <p:spPr>
          <a:xfrm>
            <a:off x="609600" y="762000"/>
            <a:ext cx="4419600" cy="5632311"/>
          </a:xfrm>
          <a:prstGeom prst="rect">
            <a:avLst/>
          </a:prstGeom>
          <a:noFill/>
        </p:spPr>
        <p:txBody>
          <a:bodyPr wrap="square" rtlCol="0">
            <a:spAutoFit/>
          </a:bodyPr>
          <a:lstStyle/>
          <a:p>
            <a:r>
              <a:rPr lang="en-US" sz="1200" b="1" dirty="0" smtClean="0">
                <a:solidFill>
                  <a:prstClr val="black"/>
                </a:solidFill>
              </a:rPr>
              <a:t>ASEE Main Plenary, 8:45 a.m. – 10:15 a.m.</a:t>
            </a:r>
          </a:p>
          <a:p>
            <a:r>
              <a:rPr lang="en-US" sz="1200" b="1" dirty="0" smtClean="0">
                <a:solidFill>
                  <a:prstClr val="black"/>
                </a:solidFill>
              </a:rPr>
              <a:t>Vancouver International Conference Centre, West Ballroom CD</a:t>
            </a:r>
            <a:endParaRPr lang="en-US" sz="1200" dirty="0" smtClean="0">
              <a:solidFill>
                <a:prstClr val="black"/>
              </a:solidFill>
            </a:endParaRPr>
          </a:p>
          <a:p>
            <a:r>
              <a:rPr lang="en-US" sz="1200" dirty="0" smtClean="0">
                <a:solidFill>
                  <a:prstClr val="black"/>
                </a:solidFill>
              </a:rPr>
              <a:t>Expected to draw over 2,000 attendees, this year’s plenary features Karl A. Smith, Cooperative Learning Professor of Engineering Education at Purdue University and Morse–Alumni Distinguished Teaching Professor &amp; Professor of Civil Engineering at the University of Minnesota.</a:t>
            </a:r>
          </a:p>
          <a:p>
            <a:r>
              <a:rPr lang="en-US" sz="1200" dirty="0" smtClean="0">
                <a:solidFill>
                  <a:prstClr val="black"/>
                </a:solidFill>
              </a:rPr>
              <a:t>Smith has been at the University of Minnesota since 1972 and has been active in ASEE since he became a member in 1973. For the past five years, he has been helping start the engineering education Ph.D. program at Purdue University. He is a Fellow of the American Society for Engineering Education and past Chair of the Educational Research and Methods Division. He has worked with thousands of faculty all over the world on pedagogies of engagement, especially cooperative learning, problem-based learning, and constructive controversy.</a:t>
            </a:r>
          </a:p>
          <a:p>
            <a:r>
              <a:rPr lang="en-US" sz="1200" dirty="0" smtClean="0">
                <a:solidFill>
                  <a:prstClr val="black"/>
                </a:solidFill>
              </a:rPr>
              <a:t>On the occasion of the 100th anniversary of the Journal of Engineering Education and the release of ASEE’s Phase II report </a:t>
            </a:r>
            <a:r>
              <a:rPr lang="en-US" sz="1200" i="1" dirty="0" smtClean="0">
                <a:solidFill>
                  <a:prstClr val="black"/>
                </a:solidFill>
              </a:rPr>
              <a:t>Creating a Culture for Scholarly and Systematic Innovation in Engineering Education</a:t>
            </a:r>
            <a:r>
              <a:rPr lang="en-US" sz="1200" dirty="0" smtClean="0">
                <a:solidFill>
                  <a:prstClr val="black"/>
                </a:solidFill>
              </a:rPr>
              <a:t> (Jamieson/</a:t>
            </a:r>
            <a:r>
              <a:rPr lang="en-US" sz="1200" dirty="0" err="1" smtClean="0">
                <a:solidFill>
                  <a:prstClr val="black"/>
                </a:solidFill>
              </a:rPr>
              <a:t>Lohmann</a:t>
            </a:r>
            <a:r>
              <a:rPr lang="en-US" sz="1200" dirty="0" smtClean="0">
                <a:solidFill>
                  <a:prstClr val="black"/>
                </a:solidFill>
              </a:rPr>
              <a:t> report), the plenary will celebrate these milestones and demonstrate rich, mutual interdependences between practice and inquiry into teaching and learning in engineering education. Depth and range of the plenary will energize the audience and reflects expertise and interests of conference participants. One of ASEE’s premier educators and researchers, Smith will draw upon our roots in scholarship to set the stage and weave the transitions for six highlighted topics selected for their broad appeal across established, evolving, and emerging practices in engineering education.</a:t>
            </a:r>
          </a:p>
          <a:p>
            <a:endParaRPr lang="en-US" sz="1200" dirty="0" smtClean="0">
              <a:solidFill>
                <a:prstClr val="black"/>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Incorporating Active Learning: </a:t>
            </a:r>
            <a:br>
              <a:rPr lang="en-US" dirty="0" smtClean="0"/>
            </a:br>
            <a:r>
              <a:rPr lang="en-US" dirty="0" smtClean="0"/>
              <a:t>Variations on How We Ask Questions</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C:\Users\prince\AppData\Local\Microsoft\Windows\Temporary Internet Files\Content.IE5\218PTG2I\MC900089048[1].wmf"/>
          <p:cNvPicPr>
            <a:picLocks noChangeAspect="1" noChangeArrowheads="1"/>
          </p:cNvPicPr>
          <p:nvPr/>
        </p:nvPicPr>
        <p:blipFill>
          <a:blip r:embed="rId3" cstate="print"/>
          <a:srcRect/>
          <a:stretch>
            <a:fillRect/>
          </a:stretch>
        </p:blipFill>
        <p:spPr bwMode="auto">
          <a:xfrm>
            <a:off x="3124200" y="1676400"/>
            <a:ext cx="2649322" cy="4664498"/>
          </a:xfrm>
          <a:prstGeom prst="rect">
            <a:avLst/>
          </a:prstGeom>
          <a:noFill/>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Common Faculty Questions</a:t>
            </a:r>
            <a:endParaRPr lang="en-US" dirty="0"/>
          </a:p>
        </p:txBody>
      </p:sp>
      <p:sp>
        <p:nvSpPr>
          <p:cNvPr id="3" name="Text Placeholder 2"/>
          <p:cNvSpPr>
            <a:spLocks noGrp="1"/>
          </p:cNvSpPr>
          <p:nvPr>
            <p:ph type="body" idx="1"/>
          </p:nvPr>
        </p:nvSpPr>
        <p:spPr>
          <a:xfrm>
            <a:off x="457200" y="1752599"/>
            <a:ext cx="4040188" cy="762001"/>
          </a:xfrm>
        </p:spPr>
        <p:txBody>
          <a:bodyPr>
            <a:noAutofit/>
          </a:bodyPr>
          <a:lstStyle/>
          <a:p>
            <a:r>
              <a:rPr lang="en-US" sz="3200" dirty="0" smtClean="0"/>
              <a:t>How much time does it take to prepare?</a:t>
            </a:r>
            <a:endParaRPr lang="en-US" sz="3200" dirty="0"/>
          </a:p>
        </p:txBody>
      </p:sp>
      <p:pic>
        <p:nvPicPr>
          <p:cNvPr id="7" name="Content Placeholder 6" descr="time.gif"/>
          <p:cNvPicPr>
            <a:picLocks noGrp="1" noChangeAspect="1"/>
          </p:cNvPicPr>
          <p:nvPr>
            <p:ph sz="half" idx="2"/>
          </p:nvPr>
        </p:nvPicPr>
        <p:blipFill>
          <a:blip r:embed="rId3" cstate="print"/>
          <a:stretch>
            <a:fillRect/>
          </a:stretch>
        </p:blipFill>
        <p:spPr>
          <a:xfrm>
            <a:off x="767556" y="2512219"/>
            <a:ext cx="3419475" cy="2745581"/>
          </a:xfrm>
        </p:spPr>
      </p:pic>
      <p:sp>
        <p:nvSpPr>
          <p:cNvPr id="5" name="Text Placeholder 4"/>
          <p:cNvSpPr>
            <a:spLocks noGrp="1"/>
          </p:cNvSpPr>
          <p:nvPr>
            <p:ph type="body" sz="quarter" idx="3"/>
          </p:nvPr>
        </p:nvSpPr>
        <p:spPr>
          <a:xfrm>
            <a:off x="4645025" y="1535112"/>
            <a:ext cx="4041775" cy="903287"/>
          </a:xfrm>
        </p:spPr>
        <p:txBody>
          <a:bodyPr>
            <a:noAutofit/>
          </a:bodyPr>
          <a:lstStyle/>
          <a:p>
            <a:r>
              <a:rPr lang="en-US" sz="3200" dirty="0" smtClean="0"/>
              <a:t>Can I still cover the syllabus?</a:t>
            </a:r>
            <a:endParaRPr lang="en-US" sz="3200" dirty="0"/>
          </a:p>
        </p:txBody>
      </p:sp>
      <p:pic>
        <p:nvPicPr>
          <p:cNvPr id="8" name="Content Placeholder 7" descr="syllabus_small.gif"/>
          <p:cNvPicPr>
            <a:picLocks noGrp="1" noChangeAspect="1"/>
          </p:cNvPicPr>
          <p:nvPr>
            <p:ph sz="quarter" idx="4"/>
          </p:nvPr>
        </p:nvPicPr>
        <p:blipFill>
          <a:blip r:embed="rId4" cstate="print"/>
          <a:stretch>
            <a:fillRect/>
          </a:stretch>
        </p:blipFill>
        <p:spPr>
          <a:xfrm>
            <a:off x="4659780" y="2174875"/>
            <a:ext cx="4012265" cy="3159125"/>
          </a:xfrm>
        </p:spPr>
      </p:pic>
      <p:sp>
        <p:nvSpPr>
          <p:cNvPr id="9" name="TextBox 8"/>
          <p:cNvSpPr txBox="1"/>
          <p:nvPr/>
        </p:nvSpPr>
        <p:spPr>
          <a:xfrm>
            <a:off x="914400" y="5715000"/>
            <a:ext cx="3276600" cy="584775"/>
          </a:xfrm>
          <a:prstGeom prst="rect">
            <a:avLst/>
          </a:prstGeom>
          <a:noFill/>
        </p:spPr>
        <p:txBody>
          <a:bodyPr wrap="square" rtlCol="0">
            <a:spAutoFit/>
          </a:bodyPr>
          <a:lstStyle/>
          <a:p>
            <a:r>
              <a:rPr lang="en-US" sz="3200" dirty="0" smtClean="0">
                <a:solidFill>
                  <a:prstClr val="black"/>
                </a:solidFill>
                <a:latin typeface="Arial Rounded MT Bold" pitchFamily="34" charset="0"/>
                <a:cs typeface="Arial" pitchFamily="34" charset="0"/>
              </a:rPr>
              <a:t>Often very little</a:t>
            </a:r>
            <a:endParaRPr lang="en-US" sz="3200" dirty="0">
              <a:solidFill>
                <a:prstClr val="black"/>
              </a:solidFill>
              <a:latin typeface="Arial Rounded MT Bold" pitchFamily="34" charset="0"/>
              <a:cs typeface="Arial" pitchFamily="34" charset="0"/>
            </a:endParaRPr>
          </a:p>
        </p:txBody>
      </p:sp>
      <p:sp>
        <p:nvSpPr>
          <p:cNvPr id="10" name="TextBox 9"/>
          <p:cNvSpPr txBox="1"/>
          <p:nvPr/>
        </p:nvSpPr>
        <p:spPr>
          <a:xfrm>
            <a:off x="5410200" y="5715000"/>
            <a:ext cx="1127232" cy="523220"/>
          </a:xfrm>
          <a:prstGeom prst="rect">
            <a:avLst/>
          </a:prstGeom>
          <a:noFill/>
        </p:spPr>
        <p:txBody>
          <a:bodyPr wrap="none" rtlCol="0">
            <a:spAutoFit/>
          </a:bodyPr>
          <a:lstStyle/>
          <a:p>
            <a:r>
              <a:rPr lang="en-US" sz="2800" dirty="0" smtClean="0">
                <a:solidFill>
                  <a:prstClr val="black"/>
                </a:solidFill>
                <a:latin typeface="Arial Rounded MT Bold" pitchFamily="34" charset="0"/>
                <a:cs typeface="Arial" pitchFamily="34" charset="0"/>
              </a:rPr>
              <a:t>YES!!</a:t>
            </a:r>
            <a:endParaRPr lang="en-US" sz="2800" dirty="0">
              <a:solidFill>
                <a:prstClr val="black"/>
              </a:solidFill>
              <a:latin typeface="Arial Rounded MT Bold"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linds(horizontal)">
                                      <p:cBhvr>
                                        <p:cTn id="15" dur="500"/>
                                        <p:tgtEl>
                                          <p:spTgt spid="5">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Rot="1" noChangeArrowheads="1"/>
          </p:cNvSpPr>
          <p:nvPr>
            <p:ph type="title"/>
          </p:nvPr>
        </p:nvSpPr>
        <p:spPr/>
        <p:txBody>
          <a:bodyPr>
            <a:normAutofit/>
          </a:bodyPr>
          <a:lstStyle/>
          <a:p>
            <a:r>
              <a:rPr lang="en-US" sz="4000" dirty="0" smtClean="0"/>
              <a:t>Active Learning and Teams</a:t>
            </a:r>
            <a:endParaRPr lang="en-US" sz="4000" dirty="0"/>
          </a:p>
        </p:txBody>
      </p:sp>
      <p:sp>
        <p:nvSpPr>
          <p:cNvPr id="103427" name="Rectangle 3"/>
          <p:cNvSpPr>
            <a:spLocks noGrp="1" noChangeArrowheads="1"/>
          </p:cNvSpPr>
          <p:nvPr>
            <p:ph idx="1"/>
          </p:nvPr>
        </p:nvSpPr>
        <p:spPr/>
        <p:txBody>
          <a:bodyPr>
            <a:normAutofit/>
          </a:bodyPr>
          <a:lstStyle/>
          <a:p>
            <a:pPr lvl="1">
              <a:buNone/>
            </a:pPr>
            <a:r>
              <a:rPr lang="en-US" dirty="0" smtClean="0"/>
              <a:t>Consider the Following Scenario</a:t>
            </a:r>
            <a:endParaRPr lang="en-US" dirty="0" smtClean="0">
              <a:latin typeface="Arial Unicode MS" pitchFamily="34" charset="-128"/>
            </a:endParaRPr>
          </a:p>
          <a:p>
            <a:pPr lvl="1">
              <a:buFont typeface="Wingdings" pitchFamily="2" charset="2"/>
              <a:buChar char="§"/>
            </a:pPr>
            <a:r>
              <a:rPr lang="en-US" dirty="0" smtClean="0">
                <a:latin typeface="Arial Unicode MS" pitchFamily="34" charset="-128"/>
              </a:rPr>
              <a:t>You assign 4 homework </a:t>
            </a:r>
            <a:r>
              <a:rPr lang="en-US" dirty="0">
                <a:latin typeface="Arial Unicode MS" pitchFamily="34" charset="-128"/>
              </a:rPr>
              <a:t>problems to teams of </a:t>
            </a:r>
            <a:r>
              <a:rPr lang="en-US" dirty="0" smtClean="0">
                <a:latin typeface="Arial Unicode MS" pitchFamily="34" charset="-128"/>
              </a:rPr>
              <a:t>4 students</a:t>
            </a:r>
          </a:p>
          <a:p>
            <a:pPr lvl="1">
              <a:buFont typeface="Wingdings" pitchFamily="2" charset="2"/>
              <a:buChar char="§"/>
            </a:pPr>
            <a:r>
              <a:rPr lang="en-US" dirty="0" smtClean="0">
                <a:latin typeface="Arial Unicode MS" pitchFamily="34" charset="-128"/>
              </a:rPr>
              <a:t>Students pick teams</a:t>
            </a:r>
          </a:p>
          <a:p>
            <a:pPr lvl="1">
              <a:buFont typeface="Wingdings" pitchFamily="2" charset="2"/>
              <a:buChar char="§"/>
            </a:pPr>
            <a:r>
              <a:rPr lang="en-US" dirty="0" smtClean="0">
                <a:latin typeface="Arial Unicode MS" pitchFamily="34" charset="-128"/>
              </a:rPr>
              <a:t>One solution handed in</a:t>
            </a:r>
            <a:endParaRPr lang="en-US" dirty="0">
              <a:latin typeface="Arial Unicode MS" pitchFamily="34" charset="-128"/>
            </a:endParaRPr>
          </a:p>
          <a:p>
            <a:pPr lvl="1">
              <a:buFont typeface="Wingdings" pitchFamily="2" charset="2"/>
              <a:buChar char="§"/>
            </a:pPr>
            <a:r>
              <a:rPr lang="en-US" dirty="0">
                <a:latin typeface="Arial Unicode MS" pitchFamily="34" charset="-128"/>
              </a:rPr>
              <a:t>Same grade for all</a:t>
            </a:r>
          </a:p>
          <a:p>
            <a:pPr lvl="1">
              <a:buFont typeface="Wingdings" pitchFamily="2" charset="2"/>
              <a:buNone/>
            </a:pPr>
            <a:endParaRPr lang="en-US" dirty="0">
              <a:latin typeface="Arial Unicode MS" pitchFamily="34" charset="-128"/>
            </a:endParaRPr>
          </a:p>
          <a:p>
            <a:pPr>
              <a:buFont typeface="Wingdings" pitchFamily="2" charset="2"/>
              <a:buNone/>
            </a:pPr>
            <a:r>
              <a:rPr lang="en-US" dirty="0">
                <a:latin typeface="Arial Unicode MS" pitchFamily="34" charset="-128"/>
              </a:rPr>
              <a:t>What could </a:t>
            </a:r>
            <a:r>
              <a:rPr lang="en-US" dirty="0" smtClean="0">
                <a:latin typeface="Arial Unicode MS" pitchFamily="34" charset="-128"/>
              </a:rPr>
              <a:t>go </a:t>
            </a:r>
            <a:r>
              <a:rPr lang="en-US" dirty="0">
                <a:latin typeface="Arial Unicode MS" pitchFamily="34" charset="-128"/>
              </a:rPr>
              <a:t>wrong?  </a:t>
            </a:r>
          </a:p>
        </p:txBody>
      </p:sp>
      <p:pic>
        <p:nvPicPr>
          <p:cNvPr id="103428" name="Picture 4"/>
          <p:cNvPicPr>
            <a:picLocks noChangeAspect="1" noChangeArrowheads="1"/>
          </p:cNvPicPr>
          <p:nvPr/>
        </p:nvPicPr>
        <p:blipFill>
          <a:blip r:embed="rId3" cstate="print"/>
          <a:srcRect/>
          <a:stretch>
            <a:fillRect/>
          </a:stretch>
        </p:blipFill>
        <p:spPr bwMode="auto">
          <a:xfrm>
            <a:off x="5194133" y="2819400"/>
            <a:ext cx="3198980" cy="34290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Effect transition="in" filter="blinds(horizontal)">
                                      <p:cBhvr>
                                        <p:cTn id="7" dur="500"/>
                                        <p:tgtEl>
                                          <p:spTgt spid="103427">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3427">
                                            <p:txEl>
                                              <p:pRg st="1" end="1"/>
                                            </p:txEl>
                                          </p:spTgt>
                                        </p:tgtEl>
                                        <p:attrNameLst>
                                          <p:attrName>style.visibility</p:attrName>
                                        </p:attrNameLst>
                                      </p:cBhvr>
                                      <p:to>
                                        <p:strVal val="visible"/>
                                      </p:to>
                                    </p:set>
                                    <p:animEffect transition="in" filter="blinds(horizontal)">
                                      <p:cBhvr>
                                        <p:cTn id="10" dur="500"/>
                                        <p:tgtEl>
                                          <p:spTgt spid="10342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Effect transition="in" filter="blinds(horizontal)">
                                      <p:cBhvr>
                                        <p:cTn id="13" dur="500"/>
                                        <p:tgtEl>
                                          <p:spTgt spid="103427">
                                            <p:txEl>
                                              <p:pRg st="1" end="1"/>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03427">
                                            <p:txEl>
                                              <p:pRg st="0" end="0"/>
                                            </p:txEl>
                                          </p:spTgt>
                                        </p:tgtEl>
                                        <p:attrNameLst>
                                          <p:attrName>style.visibility</p:attrName>
                                        </p:attrNameLst>
                                      </p:cBhvr>
                                      <p:to>
                                        <p:strVal val="visible"/>
                                      </p:to>
                                    </p:set>
                                    <p:animEffect transition="in" filter="blinds(horizontal)">
                                      <p:cBhvr>
                                        <p:cTn id="16" dur="500"/>
                                        <p:tgtEl>
                                          <p:spTgt spid="103427">
                                            <p:txEl>
                                              <p:pRg st="0" end="0"/>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Effect transition="in" filter="blinds(horizontal)">
                                      <p:cBhvr>
                                        <p:cTn id="19" dur="500"/>
                                        <p:tgtEl>
                                          <p:spTgt spid="103427">
                                            <p:txEl>
                                              <p:pRg st="2" end="2"/>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03427">
                                            <p:txEl>
                                              <p:pRg st="3" end="3"/>
                                            </p:txEl>
                                          </p:spTgt>
                                        </p:tgtEl>
                                        <p:attrNameLst>
                                          <p:attrName>style.visibility</p:attrName>
                                        </p:attrNameLst>
                                      </p:cBhvr>
                                      <p:to>
                                        <p:strVal val="visible"/>
                                      </p:to>
                                    </p:set>
                                    <p:animEffect transition="in" filter="blinds(horizontal)">
                                      <p:cBhvr>
                                        <p:cTn id="22" dur="500"/>
                                        <p:tgtEl>
                                          <p:spTgt spid="103427">
                                            <p:txEl>
                                              <p:pRg st="3" end="3"/>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03427">
                                            <p:txEl>
                                              <p:pRg st="4" end="4"/>
                                            </p:txEl>
                                          </p:spTgt>
                                        </p:tgtEl>
                                        <p:attrNameLst>
                                          <p:attrName>style.visibility</p:attrName>
                                        </p:attrNameLst>
                                      </p:cBhvr>
                                      <p:to>
                                        <p:strVal val="visible"/>
                                      </p:to>
                                    </p:set>
                                    <p:animEffect transition="in" filter="blinds(horizontal)">
                                      <p:cBhvr>
                                        <p:cTn id="25" dur="500"/>
                                        <p:tgtEl>
                                          <p:spTgt spid="10342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3427">
                                            <p:txEl>
                                              <p:pRg st="6" end="6"/>
                                            </p:txEl>
                                          </p:spTgt>
                                        </p:tgtEl>
                                        <p:attrNameLst>
                                          <p:attrName>style.visibility</p:attrName>
                                        </p:attrNameLst>
                                      </p:cBhvr>
                                      <p:to>
                                        <p:strVal val="visible"/>
                                      </p:to>
                                    </p:set>
                                    <p:animEffect transition="in" filter="blinds(horizontal)">
                                      <p:cBhvr>
                                        <p:cTn id="30" dur="500"/>
                                        <p:tgtEl>
                                          <p:spTgt spid="103427">
                                            <p:txEl>
                                              <p:pRg st="6" end="6"/>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03428"/>
                                        </p:tgtEl>
                                        <p:attrNameLst>
                                          <p:attrName>style.visibility</p:attrName>
                                        </p:attrNameLst>
                                      </p:cBhvr>
                                      <p:to>
                                        <p:strVal val="visible"/>
                                      </p:to>
                                    </p:set>
                                    <p:animEffect transition="in" filter="blinds(horizontal)">
                                      <p:cBhvr>
                                        <p:cTn id="33" dur="500"/>
                                        <p:tgtEl>
                                          <p:spTgt spid="103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solidFill>
                <a:prstClr val="black"/>
              </a:solidFill>
            </a:endParaRPr>
          </a:p>
        </p:txBody>
      </p:sp>
      <p:sp>
        <p:nvSpPr>
          <p:cNvPr id="20483"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solidFill>
                <a:prstClr val="black"/>
              </a:solidFill>
            </a:endParaRPr>
          </a:p>
        </p:txBody>
      </p:sp>
      <p:sp>
        <p:nvSpPr>
          <p:cNvPr id="20484" name="Rectangle 4"/>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solidFill>
                <a:prstClr val="black"/>
              </a:solidFill>
            </a:endParaRPr>
          </a:p>
        </p:txBody>
      </p:sp>
      <p:sp>
        <p:nvSpPr>
          <p:cNvPr id="20485" name="Rectangle 5"/>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solidFill>
                <a:prstClr val="black"/>
              </a:solidFill>
            </a:endParaRPr>
          </a:p>
        </p:txBody>
      </p:sp>
      <p:sp>
        <p:nvSpPr>
          <p:cNvPr id="20486" name="Rectangle 6"/>
          <p:cNvSpPr>
            <a:spLocks noGrp="1" noChangeArrowheads="1"/>
          </p:cNvSpPr>
          <p:nvPr>
            <p:ph type="title"/>
          </p:nvPr>
        </p:nvSpPr>
        <p:spPr>
          <a:noFill/>
        </p:spPr>
        <p:txBody>
          <a:bodyPr lIns="90488" tIns="44450" rIns="90488" bIns="44450">
            <a:normAutofit fontScale="90000"/>
          </a:bodyPr>
          <a:lstStyle/>
          <a:p>
            <a:r>
              <a:rPr lang="en-US" dirty="0" smtClean="0"/>
              <a:t>CL Criteria:  </a:t>
            </a:r>
            <a:br>
              <a:rPr lang="en-US" dirty="0" smtClean="0"/>
            </a:br>
            <a:r>
              <a:rPr lang="en-US" dirty="0" smtClean="0"/>
              <a:t>Structures to Improve Teams</a:t>
            </a:r>
          </a:p>
        </p:txBody>
      </p:sp>
      <p:grpSp>
        <p:nvGrpSpPr>
          <p:cNvPr id="2" name="Group 22"/>
          <p:cNvGrpSpPr>
            <a:grpSpLocks/>
          </p:cNvGrpSpPr>
          <p:nvPr/>
        </p:nvGrpSpPr>
        <p:grpSpPr bwMode="auto">
          <a:xfrm>
            <a:off x="1676400" y="4800600"/>
            <a:ext cx="2667000" cy="990600"/>
            <a:chOff x="3648" y="864"/>
            <a:chExt cx="1680" cy="624"/>
          </a:xfrm>
        </p:grpSpPr>
        <p:sp>
          <p:nvSpPr>
            <p:cNvPr id="20501" name="AutoShape 16"/>
            <p:cNvSpPr>
              <a:spLocks noChangeArrowheads="1"/>
            </p:cNvSpPr>
            <p:nvPr/>
          </p:nvSpPr>
          <p:spPr bwMode="auto">
            <a:xfrm>
              <a:off x="3648" y="864"/>
              <a:ext cx="1680" cy="624"/>
            </a:xfrm>
            <a:prstGeom prst="roundRect">
              <a:avLst>
                <a:gd name="adj" fmla="val 16667"/>
              </a:avLst>
            </a:prstGeom>
            <a:solidFill>
              <a:srgbClr val="99CCFF"/>
            </a:solidFill>
            <a:ln w="12700">
              <a:solidFill>
                <a:schemeClr val="tx1"/>
              </a:solidFill>
              <a:round/>
              <a:headEnd/>
              <a:tailEnd/>
            </a:ln>
          </p:spPr>
          <p:txBody>
            <a:bodyPr wrap="none" anchor="ctr"/>
            <a:lstStyle/>
            <a:p>
              <a:endParaRPr lang="en-US">
                <a:solidFill>
                  <a:prstClr val="black"/>
                </a:solidFill>
              </a:endParaRPr>
            </a:p>
          </p:txBody>
        </p:sp>
        <p:sp>
          <p:nvSpPr>
            <p:cNvPr id="20502" name="Text Box 10"/>
            <p:cNvSpPr txBox="1">
              <a:spLocks noChangeArrowheads="1"/>
            </p:cNvSpPr>
            <p:nvPr/>
          </p:nvSpPr>
          <p:spPr bwMode="auto">
            <a:xfrm>
              <a:off x="3696" y="912"/>
              <a:ext cx="1584" cy="407"/>
            </a:xfrm>
            <a:prstGeom prst="rect">
              <a:avLst/>
            </a:prstGeom>
            <a:noFill/>
            <a:ln w="12700">
              <a:noFill/>
              <a:miter lim="800000"/>
              <a:headEnd/>
              <a:tailEnd/>
            </a:ln>
          </p:spPr>
          <p:txBody>
            <a:bodyPr>
              <a:spAutoFit/>
            </a:bodyPr>
            <a:lstStyle/>
            <a:p>
              <a:pPr algn="ctr"/>
              <a:r>
                <a:rPr kumimoji="1" lang="en-US" i="1" dirty="0">
                  <a:latin typeface="Arial" charset="0"/>
                </a:rPr>
                <a:t>Positive </a:t>
              </a:r>
            </a:p>
            <a:p>
              <a:pPr algn="ctr"/>
              <a:r>
                <a:rPr kumimoji="1" lang="en-US" i="1" dirty="0">
                  <a:latin typeface="Arial" charset="0"/>
                </a:rPr>
                <a:t>interdependence</a:t>
              </a:r>
            </a:p>
          </p:txBody>
        </p:sp>
      </p:grpSp>
      <p:grpSp>
        <p:nvGrpSpPr>
          <p:cNvPr id="3" name="Group 23"/>
          <p:cNvGrpSpPr>
            <a:grpSpLocks/>
          </p:cNvGrpSpPr>
          <p:nvPr/>
        </p:nvGrpSpPr>
        <p:grpSpPr bwMode="auto">
          <a:xfrm>
            <a:off x="4648200" y="4800600"/>
            <a:ext cx="2667000" cy="990600"/>
            <a:chOff x="3792" y="1968"/>
            <a:chExt cx="1680" cy="624"/>
          </a:xfrm>
        </p:grpSpPr>
        <p:sp>
          <p:nvSpPr>
            <p:cNvPr id="20499" name="AutoShape 21"/>
            <p:cNvSpPr>
              <a:spLocks noChangeArrowheads="1"/>
            </p:cNvSpPr>
            <p:nvPr/>
          </p:nvSpPr>
          <p:spPr bwMode="auto">
            <a:xfrm>
              <a:off x="3792" y="1968"/>
              <a:ext cx="1680" cy="624"/>
            </a:xfrm>
            <a:prstGeom prst="roundRect">
              <a:avLst>
                <a:gd name="adj" fmla="val 16667"/>
              </a:avLst>
            </a:prstGeom>
            <a:solidFill>
              <a:srgbClr val="99CCFF"/>
            </a:solidFill>
            <a:ln w="12700">
              <a:solidFill>
                <a:schemeClr val="tx1"/>
              </a:solidFill>
              <a:round/>
              <a:headEnd/>
              <a:tailEnd/>
            </a:ln>
          </p:spPr>
          <p:txBody>
            <a:bodyPr wrap="none" anchor="ctr"/>
            <a:lstStyle/>
            <a:p>
              <a:endParaRPr lang="en-US">
                <a:solidFill>
                  <a:prstClr val="black"/>
                </a:solidFill>
              </a:endParaRPr>
            </a:p>
          </p:txBody>
        </p:sp>
        <p:sp>
          <p:nvSpPr>
            <p:cNvPr id="20500" name="Text Box 11"/>
            <p:cNvSpPr txBox="1">
              <a:spLocks noChangeArrowheads="1"/>
            </p:cNvSpPr>
            <p:nvPr/>
          </p:nvSpPr>
          <p:spPr bwMode="auto">
            <a:xfrm>
              <a:off x="3936" y="2016"/>
              <a:ext cx="1392" cy="407"/>
            </a:xfrm>
            <a:prstGeom prst="rect">
              <a:avLst/>
            </a:prstGeom>
            <a:noFill/>
            <a:ln w="12700">
              <a:noFill/>
              <a:miter lim="800000"/>
              <a:headEnd/>
              <a:tailEnd/>
            </a:ln>
          </p:spPr>
          <p:txBody>
            <a:bodyPr>
              <a:spAutoFit/>
            </a:bodyPr>
            <a:lstStyle/>
            <a:p>
              <a:pPr algn="ctr"/>
              <a:r>
                <a:rPr kumimoji="1" lang="en-US" i="1" dirty="0">
                  <a:latin typeface="Arial" charset="0"/>
                </a:rPr>
                <a:t>Individual </a:t>
              </a:r>
            </a:p>
            <a:p>
              <a:pPr algn="ctr"/>
              <a:r>
                <a:rPr kumimoji="1" lang="en-US" i="1" dirty="0">
                  <a:latin typeface="Arial" charset="0"/>
                </a:rPr>
                <a:t>accountability</a:t>
              </a:r>
            </a:p>
          </p:txBody>
        </p:sp>
      </p:grpSp>
      <p:grpSp>
        <p:nvGrpSpPr>
          <p:cNvPr id="4" name="Group 26"/>
          <p:cNvGrpSpPr>
            <a:grpSpLocks/>
          </p:cNvGrpSpPr>
          <p:nvPr/>
        </p:nvGrpSpPr>
        <p:grpSpPr bwMode="auto">
          <a:xfrm>
            <a:off x="457200" y="3276600"/>
            <a:ext cx="2971800" cy="990600"/>
            <a:chOff x="3120" y="2064"/>
            <a:chExt cx="1872" cy="624"/>
          </a:xfrm>
        </p:grpSpPr>
        <p:sp>
          <p:nvSpPr>
            <p:cNvPr id="20497" name="AutoShape 20"/>
            <p:cNvSpPr>
              <a:spLocks noChangeArrowheads="1"/>
            </p:cNvSpPr>
            <p:nvPr/>
          </p:nvSpPr>
          <p:spPr bwMode="auto">
            <a:xfrm>
              <a:off x="3120" y="2064"/>
              <a:ext cx="1872" cy="624"/>
            </a:xfrm>
            <a:prstGeom prst="roundRect">
              <a:avLst>
                <a:gd name="adj" fmla="val 16667"/>
              </a:avLst>
            </a:prstGeom>
            <a:solidFill>
              <a:srgbClr val="99CCFF"/>
            </a:solidFill>
            <a:ln w="12700">
              <a:solidFill>
                <a:schemeClr val="tx1"/>
              </a:solidFill>
              <a:round/>
              <a:headEnd/>
              <a:tailEnd/>
            </a:ln>
          </p:spPr>
          <p:txBody>
            <a:bodyPr wrap="none" anchor="ctr"/>
            <a:lstStyle/>
            <a:p>
              <a:endParaRPr lang="en-US">
                <a:solidFill>
                  <a:prstClr val="black"/>
                </a:solidFill>
              </a:endParaRPr>
            </a:p>
          </p:txBody>
        </p:sp>
        <p:sp>
          <p:nvSpPr>
            <p:cNvPr id="20498" name="Text Box 12"/>
            <p:cNvSpPr txBox="1">
              <a:spLocks noChangeArrowheads="1"/>
            </p:cNvSpPr>
            <p:nvPr/>
          </p:nvSpPr>
          <p:spPr bwMode="auto">
            <a:xfrm>
              <a:off x="3408" y="2112"/>
              <a:ext cx="1344" cy="407"/>
            </a:xfrm>
            <a:prstGeom prst="rect">
              <a:avLst/>
            </a:prstGeom>
            <a:noFill/>
            <a:ln w="12700">
              <a:noFill/>
              <a:miter lim="800000"/>
              <a:headEnd/>
              <a:tailEnd/>
            </a:ln>
          </p:spPr>
          <p:txBody>
            <a:bodyPr>
              <a:spAutoFit/>
            </a:bodyPr>
            <a:lstStyle/>
            <a:p>
              <a:pPr algn="ctr"/>
              <a:r>
                <a:rPr kumimoji="1" lang="en-US" i="1" dirty="0">
                  <a:latin typeface="Arial" charset="0"/>
                </a:rPr>
                <a:t>Face-to-face </a:t>
              </a:r>
            </a:p>
            <a:p>
              <a:pPr algn="ctr"/>
              <a:r>
                <a:rPr kumimoji="1" lang="en-US" i="1" dirty="0">
                  <a:latin typeface="Arial" charset="0"/>
                </a:rPr>
                <a:t>interaction</a:t>
              </a:r>
            </a:p>
          </p:txBody>
        </p:sp>
      </p:grpSp>
      <p:grpSp>
        <p:nvGrpSpPr>
          <p:cNvPr id="5" name="Group 24"/>
          <p:cNvGrpSpPr>
            <a:grpSpLocks/>
          </p:cNvGrpSpPr>
          <p:nvPr/>
        </p:nvGrpSpPr>
        <p:grpSpPr bwMode="auto">
          <a:xfrm>
            <a:off x="5715000" y="3276600"/>
            <a:ext cx="2971800" cy="990600"/>
            <a:chOff x="1296" y="2928"/>
            <a:chExt cx="1872" cy="624"/>
          </a:xfrm>
        </p:grpSpPr>
        <p:sp>
          <p:nvSpPr>
            <p:cNvPr id="20495" name="AutoShape 19"/>
            <p:cNvSpPr>
              <a:spLocks noChangeArrowheads="1"/>
            </p:cNvSpPr>
            <p:nvPr/>
          </p:nvSpPr>
          <p:spPr bwMode="auto">
            <a:xfrm>
              <a:off x="1296" y="2928"/>
              <a:ext cx="1872" cy="624"/>
            </a:xfrm>
            <a:prstGeom prst="roundRect">
              <a:avLst>
                <a:gd name="adj" fmla="val 16667"/>
              </a:avLst>
            </a:prstGeom>
            <a:solidFill>
              <a:srgbClr val="99CCFF"/>
            </a:solidFill>
            <a:ln w="12700">
              <a:solidFill>
                <a:schemeClr val="tx1"/>
              </a:solidFill>
              <a:round/>
              <a:headEnd/>
              <a:tailEnd/>
            </a:ln>
          </p:spPr>
          <p:txBody>
            <a:bodyPr wrap="none" anchor="ctr"/>
            <a:lstStyle/>
            <a:p>
              <a:endParaRPr lang="en-US">
                <a:solidFill>
                  <a:prstClr val="black"/>
                </a:solidFill>
              </a:endParaRPr>
            </a:p>
          </p:txBody>
        </p:sp>
        <p:sp>
          <p:nvSpPr>
            <p:cNvPr id="20496" name="Text Box 14"/>
            <p:cNvSpPr txBox="1">
              <a:spLocks noChangeArrowheads="1"/>
            </p:cNvSpPr>
            <p:nvPr/>
          </p:nvSpPr>
          <p:spPr bwMode="auto">
            <a:xfrm>
              <a:off x="1344" y="2976"/>
              <a:ext cx="1776" cy="407"/>
            </a:xfrm>
            <a:prstGeom prst="rect">
              <a:avLst/>
            </a:prstGeom>
            <a:noFill/>
            <a:ln w="12700">
              <a:noFill/>
              <a:miter lim="800000"/>
              <a:headEnd/>
              <a:tailEnd/>
            </a:ln>
          </p:spPr>
          <p:txBody>
            <a:bodyPr>
              <a:spAutoFit/>
            </a:bodyPr>
            <a:lstStyle/>
            <a:p>
              <a:pPr algn="ctr"/>
              <a:r>
                <a:rPr kumimoji="1" lang="en-US" i="1" dirty="0">
                  <a:latin typeface="Arial" charset="0"/>
                </a:rPr>
                <a:t>Appropriate use of </a:t>
              </a:r>
            </a:p>
            <a:p>
              <a:pPr algn="ctr"/>
              <a:r>
                <a:rPr kumimoji="1" lang="en-US" i="1" dirty="0">
                  <a:latin typeface="Arial" charset="0"/>
                </a:rPr>
                <a:t>interpersonal skills</a:t>
              </a:r>
            </a:p>
          </p:txBody>
        </p:sp>
      </p:grpSp>
      <p:grpSp>
        <p:nvGrpSpPr>
          <p:cNvPr id="6" name="Group 25"/>
          <p:cNvGrpSpPr>
            <a:grpSpLocks/>
          </p:cNvGrpSpPr>
          <p:nvPr/>
        </p:nvGrpSpPr>
        <p:grpSpPr bwMode="auto">
          <a:xfrm>
            <a:off x="2743200" y="1828800"/>
            <a:ext cx="3657600" cy="990600"/>
            <a:chOff x="1008" y="2112"/>
            <a:chExt cx="2304" cy="624"/>
          </a:xfrm>
        </p:grpSpPr>
        <p:sp>
          <p:nvSpPr>
            <p:cNvPr id="20493" name="AutoShape 18"/>
            <p:cNvSpPr>
              <a:spLocks noChangeArrowheads="1"/>
            </p:cNvSpPr>
            <p:nvPr/>
          </p:nvSpPr>
          <p:spPr bwMode="auto">
            <a:xfrm>
              <a:off x="1008" y="2112"/>
              <a:ext cx="2304" cy="624"/>
            </a:xfrm>
            <a:prstGeom prst="roundRect">
              <a:avLst>
                <a:gd name="adj" fmla="val 16667"/>
              </a:avLst>
            </a:prstGeom>
            <a:solidFill>
              <a:srgbClr val="99CCFF"/>
            </a:solidFill>
            <a:ln w="12700">
              <a:solidFill>
                <a:schemeClr val="tx1"/>
              </a:solidFill>
              <a:round/>
              <a:headEnd/>
              <a:tailEnd/>
            </a:ln>
          </p:spPr>
          <p:txBody>
            <a:bodyPr wrap="none" anchor="ctr"/>
            <a:lstStyle/>
            <a:p>
              <a:endParaRPr lang="en-US">
                <a:solidFill>
                  <a:prstClr val="black"/>
                </a:solidFill>
              </a:endParaRPr>
            </a:p>
          </p:txBody>
        </p:sp>
        <p:sp>
          <p:nvSpPr>
            <p:cNvPr id="20494" name="Text Box 15"/>
            <p:cNvSpPr txBox="1">
              <a:spLocks noChangeArrowheads="1"/>
            </p:cNvSpPr>
            <p:nvPr/>
          </p:nvSpPr>
          <p:spPr bwMode="auto">
            <a:xfrm>
              <a:off x="1008" y="2160"/>
              <a:ext cx="2256" cy="407"/>
            </a:xfrm>
            <a:prstGeom prst="rect">
              <a:avLst/>
            </a:prstGeom>
            <a:noFill/>
            <a:ln w="12700">
              <a:noFill/>
              <a:miter lim="800000"/>
              <a:headEnd/>
              <a:tailEnd/>
            </a:ln>
          </p:spPr>
          <p:txBody>
            <a:bodyPr>
              <a:spAutoFit/>
            </a:bodyPr>
            <a:lstStyle/>
            <a:p>
              <a:pPr algn="ctr"/>
              <a:r>
                <a:rPr kumimoji="1" lang="en-US" i="1" dirty="0">
                  <a:latin typeface="Arial" charset="0"/>
                </a:rPr>
                <a:t>Regular self-assessment </a:t>
              </a:r>
            </a:p>
            <a:p>
              <a:pPr algn="ctr"/>
              <a:r>
                <a:rPr kumimoji="1" lang="en-US" i="1" dirty="0">
                  <a:latin typeface="Arial" charset="0"/>
                </a:rPr>
                <a:t>of group functioning</a:t>
              </a:r>
            </a:p>
          </p:txBody>
        </p:sp>
      </p:grpSp>
      <p:pic>
        <p:nvPicPr>
          <p:cNvPr id="20492" name="Picture 27" descr="B_OPL053"/>
          <p:cNvPicPr>
            <a:picLocks noGrp="1" noChangeAspect="1" noChangeArrowheads="1"/>
          </p:cNvPicPr>
          <p:nvPr>
            <p:ph sz="half" idx="2"/>
          </p:nvPr>
        </p:nvPicPr>
        <p:blipFill>
          <a:blip r:embed="rId3" cstate="print"/>
          <a:srcRect/>
          <a:stretch>
            <a:fillRect/>
          </a:stretch>
        </p:blipFill>
        <p:spPr>
          <a:xfrm>
            <a:off x="3810000" y="3200400"/>
            <a:ext cx="1600200" cy="1060450"/>
          </a:xfr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nodeType="clickEffect">
                                  <p:stCondLst>
                                    <p:cond delay="0"/>
                                  </p:stCondLst>
                                  <p:childTnLst>
                                    <p:animScale>
                                      <p:cBhvr>
                                        <p:cTn id="3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Does Cooperative Learning Work?</a:t>
            </a:r>
            <a:endParaRPr lang="en-US" dirty="0"/>
          </a:p>
        </p:txBody>
      </p:sp>
      <p:sp>
        <p:nvSpPr>
          <p:cNvPr id="31746" name="Rectangle 2"/>
          <p:cNvSpPr>
            <a:spLocks noGrp="1" noChangeArrowheads="1"/>
          </p:cNvSpPr>
          <p:nvPr>
            <p:ph idx="1"/>
          </p:nvPr>
        </p:nvSpPr>
        <p:spPr/>
        <p:txBody>
          <a:bodyPr/>
          <a:lstStyle/>
          <a:p>
            <a:pPr>
              <a:buClr>
                <a:schemeClr val="tx2"/>
              </a:buClr>
            </a:pPr>
            <a:r>
              <a:rPr lang="en-US" sz="3600" u="sng" dirty="0" smtClean="0"/>
              <a:t>Achievement</a:t>
            </a:r>
            <a:r>
              <a:rPr lang="en-US" sz="3600" dirty="0" smtClean="0"/>
              <a:t>:</a:t>
            </a:r>
          </a:p>
          <a:p>
            <a:pPr>
              <a:buClr>
                <a:schemeClr val="tx2"/>
              </a:buClr>
            </a:pPr>
            <a:endParaRPr lang="en-US" sz="2800" dirty="0" smtClean="0"/>
          </a:p>
          <a:p>
            <a:pPr>
              <a:buClr>
                <a:schemeClr val="tx2"/>
              </a:buClr>
            </a:pPr>
            <a:endParaRPr lang="en-US" sz="2800" dirty="0" smtClean="0"/>
          </a:p>
          <a:p>
            <a:pPr>
              <a:buClr>
                <a:schemeClr val="tx2"/>
              </a:buClr>
            </a:pPr>
            <a:r>
              <a:rPr lang="en-US" sz="3600" u="sng" dirty="0" smtClean="0"/>
              <a:t>Retention:</a:t>
            </a:r>
            <a:r>
              <a:rPr lang="en-US" sz="2800" dirty="0" smtClean="0"/>
              <a:t>  </a:t>
            </a:r>
          </a:p>
          <a:p>
            <a:pPr>
              <a:buClr>
                <a:schemeClr val="tx2"/>
              </a:buClr>
            </a:pPr>
            <a:endParaRPr lang="en-US" sz="2800" dirty="0" smtClean="0"/>
          </a:p>
          <a:p>
            <a:pPr>
              <a:buClr>
                <a:schemeClr val="tx2"/>
              </a:buClr>
            </a:pPr>
            <a:endParaRPr lang="en-US" sz="2800" dirty="0" smtClean="0"/>
          </a:p>
          <a:p>
            <a:pPr>
              <a:buClr>
                <a:schemeClr val="tx2"/>
              </a:buClr>
            </a:pPr>
            <a:r>
              <a:rPr lang="en-US" sz="3600" u="sng" dirty="0" smtClean="0"/>
              <a:t>Student Attitudes                                  </a:t>
            </a:r>
          </a:p>
        </p:txBody>
      </p:sp>
      <p:grpSp>
        <p:nvGrpSpPr>
          <p:cNvPr id="2" name="Group 3"/>
          <p:cNvGrpSpPr>
            <a:grpSpLocks/>
          </p:cNvGrpSpPr>
          <p:nvPr/>
        </p:nvGrpSpPr>
        <p:grpSpPr bwMode="auto">
          <a:xfrm>
            <a:off x="4191000" y="1676401"/>
            <a:ext cx="3200400" cy="1219199"/>
            <a:chOff x="1824" y="2352"/>
            <a:chExt cx="2016" cy="1127"/>
          </a:xfrm>
        </p:grpSpPr>
        <p:sp>
          <p:nvSpPr>
            <p:cNvPr id="31748" name="Line 4"/>
            <p:cNvSpPr>
              <a:spLocks noChangeShapeType="1"/>
            </p:cNvSpPr>
            <p:nvPr/>
          </p:nvSpPr>
          <p:spPr bwMode="auto">
            <a:xfrm>
              <a:off x="1824" y="2384"/>
              <a:ext cx="0" cy="864"/>
            </a:xfrm>
            <a:prstGeom prst="line">
              <a:avLst/>
            </a:prstGeom>
            <a:noFill/>
            <a:ln w="12700">
              <a:solidFill>
                <a:schemeClr val="tx1"/>
              </a:solidFill>
              <a:round/>
              <a:headEnd/>
              <a:tailEnd/>
            </a:ln>
          </p:spPr>
          <p:txBody>
            <a:bodyPr wrap="none" anchor="ctr"/>
            <a:lstStyle/>
            <a:p>
              <a:endParaRPr lang="en-US">
                <a:solidFill>
                  <a:prstClr val="black"/>
                </a:solidFill>
              </a:endParaRPr>
            </a:p>
          </p:txBody>
        </p:sp>
        <p:sp>
          <p:nvSpPr>
            <p:cNvPr id="31749" name="Line 5"/>
            <p:cNvSpPr>
              <a:spLocks noChangeShapeType="1"/>
            </p:cNvSpPr>
            <p:nvPr/>
          </p:nvSpPr>
          <p:spPr bwMode="auto">
            <a:xfrm>
              <a:off x="1824" y="3248"/>
              <a:ext cx="2016" cy="0"/>
            </a:xfrm>
            <a:prstGeom prst="line">
              <a:avLst/>
            </a:prstGeom>
            <a:noFill/>
            <a:ln w="12700">
              <a:solidFill>
                <a:schemeClr val="tx1"/>
              </a:solidFill>
              <a:round/>
              <a:headEnd/>
              <a:tailEnd/>
            </a:ln>
          </p:spPr>
          <p:txBody>
            <a:bodyPr wrap="none" anchor="ctr"/>
            <a:lstStyle/>
            <a:p>
              <a:endParaRPr lang="en-US">
                <a:solidFill>
                  <a:prstClr val="black"/>
                </a:solidFill>
              </a:endParaRPr>
            </a:p>
          </p:txBody>
        </p:sp>
        <p:sp>
          <p:nvSpPr>
            <p:cNvPr id="31750" name="Freeform 6"/>
            <p:cNvSpPr>
              <a:spLocks/>
            </p:cNvSpPr>
            <p:nvPr/>
          </p:nvSpPr>
          <p:spPr bwMode="auto">
            <a:xfrm>
              <a:off x="1824" y="2352"/>
              <a:ext cx="1584" cy="896"/>
            </a:xfrm>
            <a:custGeom>
              <a:avLst/>
              <a:gdLst>
                <a:gd name="T0" fmla="*/ 0 w 1584"/>
                <a:gd name="T1" fmla="*/ 896 h 896"/>
                <a:gd name="T2" fmla="*/ 432 w 1584"/>
                <a:gd name="T3" fmla="*/ 512 h 896"/>
                <a:gd name="T4" fmla="*/ 720 w 1584"/>
                <a:gd name="T5" fmla="*/ 80 h 896"/>
                <a:gd name="T6" fmla="*/ 816 w 1584"/>
                <a:gd name="T7" fmla="*/ 32 h 896"/>
                <a:gd name="T8" fmla="*/ 960 w 1584"/>
                <a:gd name="T9" fmla="*/ 224 h 896"/>
                <a:gd name="T10" fmla="*/ 1056 w 1584"/>
                <a:gd name="T11" fmla="*/ 416 h 896"/>
                <a:gd name="T12" fmla="*/ 1344 w 1584"/>
                <a:gd name="T13" fmla="*/ 704 h 896"/>
                <a:gd name="T14" fmla="*/ 1584 w 1584"/>
                <a:gd name="T15" fmla="*/ 848 h 896"/>
                <a:gd name="T16" fmla="*/ 0 60000 65536"/>
                <a:gd name="T17" fmla="*/ 0 60000 65536"/>
                <a:gd name="T18" fmla="*/ 0 60000 65536"/>
                <a:gd name="T19" fmla="*/ 0 60000 65536"/>
                <a:gd name="T20" fmla="*/ 0 60000 65536"/>
                <a:gd name="T21" fmla="*/ 0 60000 65536"/>
                <a:gd name="T22" fmla="*/ 0 60000 65536"/>
                <a:gd name="T23" fmla="*/ 0 60000 65536"/>
                <a:gd name="T24" fmla="*/ 0 w 1584"/>
                <a:gd name="T25" fmla="*/ 0 h 896"/>
                <a:gd name="T26" fmla="*/ 1584 w 1584"/>
                <a:gd name="T27" fmla="*/ 896 h 8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4" h="896">
                  <a:moveTo>
                    <a:pt x="0" y="896"/>
                  </a:moveTo>
                  <a:cubicBezTo>
                    <a:pt x="156" y="772"/>
                    <a:pt x="312" y="648"/>
                    <a:pt x="432" y="512"/>
                  </a:cubicBezTo>
                  <a:cubicBezTo>
                    <a:pt x="552" y="376"/>
                    <a:pt x="656" y="160"/>
                    <a:pt x="720" y="80"/>
                  </a:cubicBezTo>
                  <a:cubicBezTo>
                    <a:pt x="784" y="0"/>
                    <a:pt x="776" y="8"/>
                    <a:pt x="816" y="32"/>
                  </a:cubicBezTo>
                  <a:cubicBezTo>
                    <a:pt x="856" y="56"/>
                    <a:pt x="920" y="160"/>
                    <a:pt x="960" y="224"/>
                  </a:cubicBezTo>
                  <a:cubicBezTo>
                    <a:pt x="1000" y="288"/>
                    <a:pt x="992" y="336"/>
                    <a:pt x="1056" y="416"/>
                  </a:cubicBezTo>
                  <a:cubicBezTo>
                    <a:pt x="1120" y="496"/>
                    <a:pt x="1256" y="632"/>
                    <a:pt x="1344" y="704"/>
                  </a:cubicBezTo>
                  <a:cubicBezTo>
                    <a:pt x="1432" y="776"/>
                    <a:pt x="1544" y="824"/>
                    <a:pt x="1584" y="848"/>
                  </a:cubicBezTo>
                </a:path>
              </a:pathLst>
            </a:custGeom>
            <a:noFill/>
            <a:ln w="12700">
              <a:solidFill>
                <a:schemeClr val="tx1"/>
              </a:solidFill>
              <a:round/>
              <a:headEnd/>
              <a:tailEnd/>
            </a:ln>
          </p:spPr>
          <p:txBody>
            <a:bodyPr wrap="none" anchor="ctr"/>
            <a:lstStyle/>
            <a:p>
              <a:endParaRPr lang="en-US">
                <a:solidFill>
                  <a:prstClr val="black"/>
                </a:solidFill>
              </a:endParaRPr>
            </a:p>
          </p:txBody>
        </p:sp>
        <p:sp>
          <p:nvSpPr>
            <p:cNvPr id="31751" name="Line 7"/>
            <p:cNvSpPr>
              <a:spLocks noChangeShapeType="1"/>
            </p:cNvSpPr>
            <p:nvPr/>
          </p:nvSpPr>
          <p:spPr bwMode="auto">
            <a:xfrm>
              <a:off x="2592" y="3200"/>
              <a:ext cx="0" cy="96"/>
            </a:xfrm>
            <a:prstGeom prst="line">
              <a:avLst/>
            </a:prstGeom>
            <a:noFill/>
            <a:ln w="12700">
              <a:solidFill>
                <a:schemeClr val="tx1"/>
              </a:solidFill>
              <a:round/>
              <a:headEnd/>
              <a:tailEnd/>
            </a:ln>
          </p:spPr>
          <p:txBody>
            <a:bodyPr wrap="none" anchor="ctr"/>
            <a:lstStyle/>
            <a:p>
              <a:endParaRPr lang="en-US">
                <a:solidFill>
                  <a:prstClr val="black"/>
                </a:solidFill>
              </a:endParaRPr>
            </a:p>
          </p:txBody>
        </p:sp>
        <p:sp>
          <p:nvSpPr>
            <p:cNvPr id="31752" name="Line 8"/>
            <p:cNvSpPr>
              <a:spLocks noChangeShapeType="1"/>
            </p:cNvSpPr>
            <p:nvPr/>
          </p:nvSpPr>
          <p:spPr bwMode="auto">
            <a:xfrm>
              <a:off x="2976" y="3200"/>
              <a:ext cx="0" cy="96"/>
            </a:xfrm>
            <a:prstGeom prst="line">
              <a:avLst/>
            </a:prstGeom>
            <a:noFill/>
            <a:ln w="12700">
              <a:solidFill>
                <a:schemeClr val="tx1"/>
              </a:solidFill>
              <a:round/>
              <a:headEnd/>
              <a:tailEnd/>
            </a:ln>
          </p:spPr>
          <p:txBody>
            <a:bodyPr wrap="none" anchor="ctr"/>
            <a:lstStyle/>
            <a:p>
              <a:endParaRPr lang="en-US">
                <a:solidFill>
                  <a:prstClr val="black"/>
                </a:solidFill>
              </a:endParaRPr>
            </a:p>
          </p:txBody>
        </p:sp>
        <p:sp>
          <p:nvSpPr>
            <p:cNvPr id="31753" name="Text Box 9"/>
            <p:cNvSpPr txBox="1">
              <a:spLocks noChangeArrowheads="1"/>
            </p:cNvSpPr>
            <p:nvPr/>
          </p:nvSpPr>
          <p:spPr bwMode="auto">
            <a:xfrm>
              <a:off x="2476" y="3248"/>
              <a:ext cx="260" cy="231"/>
            </a:xfrm>
            <a:prstGeom prst="rect">
              <a:avLst/>
            </a:prstGeom>
            <a:noFill/>
            <a:ln w="12700">
              <a:noFill/>
              <a:miter lim="800000"/>
              <a:headEnd/>
              <a:tailEnd/>
            </a:ln>
          </p:spPr>
          <p:txBody>
            <a:bodyPr wrap="none">
              <a:spAutoFit/>
            </a:bodyPr>
            <a:lstStyle/>
            <a:p>
              <a:r>
                <a:rPr lang="en-US">
                  <a:solidFill>
                    <a:prstClr val="black"/>
                  </a:solidFill>
                </a:rPr>
                <a:t>50</a:t>
              </a:r>
            </a:p>
          </p:txBody>
        </p:sp>
        <p:sp>
          <p:nvSpPr>
            <p:cNvPr id="31754" name="Text Box 10"/>
            <p:cNvSpPr txBox="1">
              <a:spLocks noChangeArrowheads="1"/>
            </p:cNvSpPr>
            <p:nvPr/>
          </p:nvSpPr>
          <p:spPr bwMode="auto">
            <a:xfrm>
              <a:off x="2880" y="3248"/>
              <a:ext cx="260" cy="231"/>
            </a:xfrm>
            <a:prstGeom prst="rect">
              <a:avLst/>
            </a:prstGeom>
            <a:noFill/>
            <a:ln w="12700">
              <a:noFill/>
              <a:miter lim="800000"/>
              <a:headEnd/>
              <a:tailEnd/>
            </a:ln>
          </p:spPr>
          <p:txBody>
            <a:bodyPr wrap="none">
              <a:spAutoFit/>
            </a:bodyPr>
            <a:lstStyle/>
            <a:p>
              <a:r>
                <a:rPr lang="en-US">
                  <a:solidFill>
                    <a:prstClr val="black"/>
                  </a:solidFill>
                </a:rPr>
                <a:t>70</a:t>
              </a:r>
            </a:p>
          </p:txBody>
        </p:sp>
        <p:sp>
          <p:nvSpPr>
            <p:cNvPr id="31755" name="Line 11"/>
            <p:cNvSpPr>
              <a:spLocks noChangeShapeType="1"/>
            </p:cNvSpPr>
            <p:nvPr/>
          </p:nvSpPr>
          <p:spPr bwMode="auto">
            <a:xfrm>
              <a:off x="2592" y="2928"/>
              <a:ext cx="432" cy="0"/>
            </a:xfrm>
            <a:prstGeom prst="line">
              <a:avLst/>
            </a:prstGeom>
            <a:noFill/>
            <a:ln w="57150">
              <a:solidFill>
                <a:schemeClr val="tx2"/>
              </a:solidFill>
              <a:round/>
              <a:headEnd/>
              <a:tailEnd type="triangle" w="med" len="med"/>
            </a:ln>
          </p:spPr>
          <p:txBody>
            <a:bodyPr wrap="none" anchor="ctr"/>
            <a:lstStyle/>
            <a:p>
              <a:endParaRPr lang="en-US">
                <a:solidFill>
                  <a:prstClr val="black"/>
                </a:solidFill>
              </a:endParaRPr>
            </a:p>
          </p:txBody>
        </p:sp>
      </p:grpSp>
      <p:sp>
        <p:nvSpPr>
          <p:cNvPr id="15" name="TextBox 14"/>
          <p:cNvSpPr txBox="1"/>
          <p:nvPr/>
        </p:nvSpPr>
        <p:spPr>
          <a:xfrm>
            <a:off x="304800" y="6019800"/>
            <a:ext cx="9259887" cy="584775"/>
          </a:xfrm>
          <a:prstGeom prst="rect">
            <a:avLst/>
          </a:prstGeom>
          <a:noFill/>
        </p:spPr>
        <p:txBody>
          <a:bodyPr wrap="square" rtlCol="0">
            <a:spAutoFit/>
          </a:bodyPr>
          <a:lstStyle/>
          <a:p>
            <a:pPr eaLnBrk="0" fontAlgn="base" hangingPunct="0">
              <a:spcBef>
                <a:spcPct val="0"/>
              </a:spcBef>
              <a:spcAft>
                <a:spcPct val="0"/>
              </a:spcAft>
            </a:pPr>
            <a:r>
              <a:rPr lang="en-US" sz="1600" dirty="0" smtClean="0">
                <a:solidFill>
                  <a:srgbClr val="000000"/>
                </a:solidFill>
                <a:latin typeface="Arial" pitchFamily="34" charset="0"/>
              </a:rPr>
              <a:t>Springer et al., “Effects of small-group learning on undergraduates in science , mathematics, engineering, and technology: A meta-analysis”.  Review of Educational Research, 1999</a:t>
            </a:r>
            <a:endParaRPr lang="en-US" sz="1600" dirty="0">
              <a:solidFill>
                <a:srgbClr val="000000"/>
              </a:solidFill>
              <a:latin typeface="Arial" pitchFamily="34" charset="0"/>
            </a:endParaRPr>
          </a:p>
        </p:txBody>
      </p:sp>
      <p:pic>
        <p:nvPicPr>
          <p:cNvPr id="55300" name="Picture 4" descr="C:\Users\prince\AppData\Local\Microsoft\Windows\Temporary Internet Files\Content.IE5\SEX6JZ3A\MC900442159[1].png"/>
          <p:cNvPicPr>
            <a:picLocks noChangeAspect="1" noChangeArrowheads="1"/>
          </p:cNvPicPr>
          <p:nvPr/>
        </p:nvPicPr>
        <p:blipFill>
          <a:blip r:embed="rId3" cstate="print"/>
          <a:srcRect/>
          <a:stretch>
            <a:fillRect/>
          </a:stretch>
        </p:blipFill>
        <p:spPr bwMode="auto">
          <a:xfrm>
            <a:off x="4724400" y="3048000"/>
            <a:ext cx="1295400" cy="1295400"/>
          </a:xfrm>
          <a:prstGeom prst="rect">
            <a:avLst/>
          </a:prstGeom>
          <a:noFill/>
        </p:spPr>
      </p:pic>
      <p:pic>
        <p:nvPicPr>
          <p:cNvPr id="19" name="Picture 4" descr="C:\Users\prince\AppData\Local\Microsoft\Windows\Temporary Internet Files\Content.IE5\SEX6JZ3A\MC900442159[1].png"/>
          <p:cNvPicPr>
            <a:picLocks noChangeAspect="1" noChangeArrowheads="1"/>
          </p:cNvPicPr>
          <p:nvPr/>
        </p:nvPicPr>
        <p:blipFill>
          <a:blip r:embed="rId3" cstate="print"/>
          <a:srcRect/>
          <a:stretch>
            <a:fillRect/>
          </a:stretch>
        </p:blipFill>
        <p:spPr bwMode="auto">
          <a:xfrm>
            <a:off x="4800600" y="4724400"/>
            <a:ext cx="1143000" cy="1143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1746">
                                            <p:txEl>
                                              <p:pRg st="0" end="0"/>
                                            </p:txEl>
                                          </p:spTgt>
                                        </p:tgtEl>
                                        <p:attrNameLst>
                                          <p:attrName>style.visibility</p:attrName>
                                        </p:attrNameLst>
                                      </p:cBhvr>
                                      <p:to>
                                        <p:strVal val="visible"/>
                                      </p:to>
                                    </p:set>
                                    <p:animEffect transition="in" filter="blinds(horizontal)">
                                      <p:cBhvr>
                                        <p:cTn id="10" dur="500"/>
                                        <p:tgtEl>
                                          <p:spTgt spid="3174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1746">
                                            <p:txEl>
                                              <p:pRg st="3" end="3"/>
                                            </p:txEl>
                                          </p:spTgt>
                                        </p:tgtEl>
                                        <p:attrNameLst>
                                          <p:attrName>style.visibility</p:attrName>
                                        </p:attrNameLst>
                                      </p:cBhvr>
                                      <p:to>
                                        <p:strVal val="visible"/>
                                      </p:to>
                                    </p:set>
                                    <p:animEffect transition="in" filter="blinds(horizontal)">
                                      <p:cBhvr>
                                        <p:cTn id="15" dur="500"/>
                                        <p:tgtEl>
                                          <p:spTgt spid="31746">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5300"/>
                                        </p:tgtEl>
                                        <p:attrNameLst>
                                          <p:attrName>style.visibility</p:attrName>
                                        </p:attrNameLst>
                                      </p:cBhvr>
                                      <p:to>
                                        <p:strVal val="visible"/>
                                      </p:to>
                                    </p:set>
                                    <p:animEffect transition="in" filter="blinds(horizontal)">
                                      <p:cBhvr>
                                        <p:cTn id="18" dur="500"/>
                                        <p:tgtEl>
                                          <p:spTgt spid="5530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1746">
                                            <p:txEl>
                                              <p:pRg st="6" end="6"/>
                                            </p:txEl>
                                          </p:spTgt>
                                        </p:tgtEl>
                                        <p:attrNameLst>
                                          <p:attrName>style.visibility</p:attrName>
                                        </p:attrNameLst>
                                      </p:cBhvr>
                                      <p:to>
                                        <p:strVal val="visible"/>
                                      </p:to>
                                    </p:set>
                                    <p:animEffect transition="in" filter="blinds(horizontal)">
                                      <p:cBhvr>
                                        <p:cTn id="23" dur="500"/>
                                        <p:tgtEl>
                                          <p:spTgt spid="31746">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linds(horizont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882775"/>
            <a:ext cx="7772400" cy="1470025"/>
          </a:xfrm>
        </p:spPr>
        <p:txBody>
          <a:bodyPr>
            <a:scene3d>
              <a:camera prst="orthographicFront"/>
              <a:lightRig rig="threePt" dir="t"/>
            </a:scene3d>
            <a:sp3d extrusionH="57150">
              <a:bevelT w="57150" h="38100" prst="hardEdge"/>
            </a:sp3d>
          </a:bodyPr>
          <a:lstStyle/>
          <a:p>
            <a:r>
              <a:rPr lang="en-US" b="1" cap="all" dirty="0" smtClean="0">
                <a:ln w="9000" cmpd="sng">
                  <a:solidFill>
                    <a:schemeClr val="accent4">
                      <a:shade val="50000"/>
                      <a:satMod val="120000"/>
                    </a:schemeClr>
                  </a:solidFill>
                  <a:prstDash val="solid"/>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8900000" scaled="1"/>
                  <a:tileRect/>
                </a:gradFill>
                <a:effectLst>
                  <a:glow rad="63500">
                    <a:schemeClr val="accent6">
                      <a:satMod val="175000"/>
                      <a:alpha val="40000"/>
                    </a:schemeClr>
                  </a:glow>
                  <a:outerShdw blurRad="50800" dist="38100" dir="16200000" rotWithShape="0">
                    <a:prstClr val="black">
                      <a:alpha val="40000"/>
                    </a:prstClr>
                  </a:outerShdw>
                  <a:reflection blurRad="6350" stA="60000" endA="900" endPos="58000" dir="5400000" sy="-100000" algn="bl" rotWithShape="0"/>
                </a:effectLst>
                <a:latin typeface="Berlin Sans FB Demi" pitchFamily="34" charset="0"/>
              </a:rPr>
              <a:t>Problem-based learning (PBL)</a:t>
            </a:r>
            <a:endParaRPr lang="en-US" b="1" cap="all" dirty="0">
              <a:ln w="9000" cmpd="sng">
                <a:solidFill>
                  <a:schemeClr val="accent4">
                    <a:shade val="50000"/>
                    <a:satMod val="120000"/>
                  </a:schemeClr>
                </a:solidFill>
                <a:prstDash val="solid"/>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8900000" scaled="1"/>
                <a:tileRect/>
              </a:gradFill>
              <a:effectLst>
                <a:glow rad="63500">
                  <a:schemeClr val="accent6">
                    <a:satMod val="175000"/>
                    <a:alpha val="40000"/>
                  </a:schemeClr>
                </a:glow>
                <a:outerShdw blurRad="50800" dist="38100" dir="16200000" rotWithShape="0">
                  <a:prstClr val="black">
                    <a:alpha val="40000"/>
                  </a:prstClr>
                </a:outerShdw>
                <a:reflection blurRad="6350" stA="60000" endA="900" endPos="58000" dir="5400000" sy="-100000" algn="bl" rotWithShape="0"/>
              </a:effectLst>
              <a:latin typeface="Berlin Sans FB Demi" pitchFamily="34" charset="0"/>
            </a:endParaRPr>
          </a:p>
        </p:txBody>
      </p:sp>
      <p:sp>
        <p:nvSpPr>
          <p:cNvPr id="7" name="TextBox 6"/>
          <p:cNvSpPr txBox="1"/>
          <p:nvPr/>
        </p:nvSpPr>
        <p:spPr>
          <a:xfrm>
            <a:off x="1600200" y="3992940"/>
            <a:ext cx="6329617" cy="1631216"/>
          </a:xfrm>
          <a:prstGeom prst="rect">
            <a:avLst/>
          </a:prstGeom>
          <a:noFill/>
        </p:spPr>
        <p:txBody>
          <a:bodyPr wrap="none" rtlCol="0">
            <a:spAutoFit/>
          </a:bodyPr>
          <a:lstStyle/>
          <a:p>
            <a:pPr algn="ctr"/>
            <a:r>
              <a:rPr lang="en-US" sz="2800" dirty="0" err="1" smtClean="0">
                <a:solidFill>
                  <a:prstClr val="black"/>
                </a:solidFill>
              </a:rPr>
              <a:t>Khairiyah</a:t>
            </a:r>
            <a:r>
              <a:rPr lang="en-US" sz="2800" dirty="0" smtClean="0">
                <a:solidFill>
                  <a:prstClr val="black"/>
                </a:solidFill>
              </a:rPr>
              <a:t> </a:t>
            </a:r>
            <a:r>
              <a:rPr lang="en-US" sz="2800" dirty="0" err="1" smtClean="0">
                <a:solidFill>
                  <a:prstClr val="black"/>
                </a:solidFill>
              </a:rPr>
              <a:t>Mohd</a:t>
            </a:r>
            <a:r>
              <a:rPr lang="en-US" sz="2800" dirty="0" smtClean="0">
                <a:solidFill>
                  <a:prstClr val="black"/>
                </a:solidFill>
              </a:rPr>
              <a:t> </a:t>
            </a:r>
            <a:r>
              <a:rPr lang="en-US" sz="2800" dirty="0" err="1" smtClean="0">
                <a:solidFill>
                  <a:prstClr val="black"/>
                </a:solidFill>
              </a:rPr>
              <a:t>Yusof</a:t>
            </a:r>
            <a:r>
              <a:rPr lang="en-US" sz="2800" dirty="0" smtClean="0">
                <a:solidFill>
                  <a:prstClr val="black"/>
                </a:solidFill>
              </a:rPr>
              <a:t>, PhD</a:t>
            </a:r>
          </a:p>
          <a:p>
            <a:pPr algn="ctr"/>
            <a:r>
              <a:rPr lang="en-US" sz="2400" dirty="0" smtClean="0">
                <a:solidFill>
                  <a:prstClr val="black"/>
                </a:solidFill>
              </a:rPr>
              <a:t>Director,</a:t>
            </a:r>
          </a:p>
          <a:p>
            <a:pPr algn="ctr"/>
            <a:r>
              <a:rPr lang="en-US" sz="2400" dirty="0" smtClean="0">
                <a:solidFill>
                  <a:prstClr val="black"/>
                </a:solidFill>
              </a:rPr>
              <a:t>Regional Centre for Engineering Education (RCEE)</a:t>
            </a:r>
          </a:p>
          <a:p>
            <a:pPr algn="ctr"/>
            <a:r>
              <a:rPr lang="en-US" sz="2400" dirty="0" err="1" smtClean="0">
                <a:solidFill>
                  <a:prstClr val="black"/>
                </a:solidFill>
              </a:rPr>
              <a:t>Universiti</a:t>
            </a:r>
            <a:r>
              <a:rPr lang="en-US" sz="2400" dirty="0" smtClean="0">
                <a:solidFill>
                  <a:prstClr val="black"/>
                </a:solidFill>
              </a:rPr>
              <a:t> </a:t>
            </a:r>
            <a:r>
              <a:rPr lang="en-US" sz="2400" dirty="0" err="1" smtClean="0">
                <a:solidFill>
                  <a:prstClr val="black"/>
                </a:solidFill>
              </a:rPr>
              <a:t>Teknologi</a:t>
            </a:r>
            <a:r>
              <a:rPr lang="en-US" sz="2400" dirty="0" smtClean="0">
                <a:solidFill>
                  <a:prstClr val="black"/>
                </a:solidFill>
              </a:rPr>
              <a:t> Malaysia (UTM)</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838200" y="1066800"/>
          <a:ext cx="6096000" cy="236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nvGraphicFramePr>
        <p:xfrm>
          <a:off x="838200" y="3886200"/>
          <a:ext cx="6172200" cy="2667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052" name="TextBox 6"/>
          <p:cNvSpPr txBox="1">
            <a:spLocks noChangeArrowheads="1"/>
          </p:cNvSpPr>
          <p:nvPr/>
        </p:nvSpPr>
        <p:spPr bwMode="auto">
          <a:xfrm>
            <a:off x="7162800" y="1600200"/>
            <a:ext cx="1752600" cy="830263"/>
          </a:xfrm>
          <a:prstGeom prst="rect">
            <a:avLst/>
          </a:prstGeom>
          <a:noFill/>
          <a:ln w="9525">
            <a:noFill/>
            <a:miter lim="800000"/>
            <a:headEnd/>
            <a:tailEnd/>
          </a:ln>
        </p:spPr>
        <p:txBody>
          <a:bodyPr>
            <a:spAutoFit/>
          </a:bodyPr>
          <a:lstStyle/>
          <a:p>
            <a:pPr algn="ctr"/>
            <a:r>
              <a:rPr lang="en-US" sz="2400" b="1">
                <a:solidFill>
                  <a:prstClr val="black"/>
                </a:solidFill>
              </a:rPr>
              <a:t>Deductive T&amp;L</a:t>
            </a:r>
          </a:p>
        </p:txBody>
      </p:sp>
      <p:sp>
        <p:nvSpPr>
          <p:cNvPr id="2053" name="TextBox 7"/>
          <p:cNvSpPr txBox="1">
            <a:spLocks noChangeArrowheads="1"/>
          </p:cNvSpPr>
          <p:nvPr/>
        </p:nvSpPr>
        <p:spPr bwMode="auto">
          <a:xfrm>
            <a:off x="7239000" y="4876800"/>
            <a:ext cx="1752600" cy="830263"/>
          </a:xfrm>
          <a:prstGeom prst="rect">
            <a:avLst/>
          </a:prstGeom>
          <a:noFill/>
          <a:ln w="9525">
            <a:noFill/>
            <a:miter lim="800000"/>
            <a:headEnd/>
            <a:tailEnd/>
          </a:ln>
        </p:spPr>
        <p:txBody>
          <a:bodyPr>
            <a:spAutoFit/>
          </a:bodyPr>
          <a:lstStyle/>
          <a:p>
            <a:pPr algn="ctr"/>
            <a:r>
              <a:rPr lang="en-US" sz="2400" b="1">
                <a:solidFill>
                  <a:prstClr val="black"/>
                </a:solidFill>
              </a:rPr>
              <a:t>Inductive T&amp;L</a:t>
            </a:r>
          </a:p>
        </p:txBody>
      </p:sp>
      <p:sp>
        <p:nvSpPr>
          <p:cNvPr id="2054" name="TextBox 6"/>
          <p:cNvSpPr txBox="1">
            <a:spLocks noChangeArrowheads="1"/>
          </p:cNvSpPr>
          <p:nvPr/>
        </p:nvSpPr>
        <p:spPr bwMode="auto">
          <a:xfrm>
            <a:off x="1143000" y="605135"/>
            <a:ext cx="6116354" cy="461665"/>
          </a:xfrm>
          <a:prstGeom prst="rect">
            <a:avLst/>
          </a:prstGeom>
          <a:noFill/>
          <a:ln w="9525">
            <a:noFill/>
            <a:miter lim="800000"/>
            <a:headEnd/>
            <a:tailEnd/>
          </a:ln>
        </p:spPr>
        <p:txBody>
          <a:bodyPr wrap="none">
            <a:spAutoFit/>
          </a:bodyPr>
          <a:lstStyle/>
          <a:p>
            <a:r>
              <a:rPr lang="en-US" sz="2400" b="1" dirty="0">
                <a:solidFill>
                  <a:prstClr val="black"/>
                </a:solidFill>
              </a:rPr>
              <a:t>Traditional Teaching and Learning (T&amp;L) Model</a:t>
            </a:r>
          </a:p>
        </p:txBody>
      </p:sp>
      <p:sp>
        <p:nvSpPr>
          <p:cNvPr id="2055" name="TextBox 7"/>
          <p:cNvSpPr txBox="1">
            <a:spLocks noChangeArrowheads="1"/>
          </p:cNvSpPr>
          <p:nvPr/>
        </p:nvSpPr>
        <p:spPr bwMode="auto">
          <a:xfrm>
            <a:off x="1462087" y="3505200"/>
            <a:ext cx="5245860" cy="461665"/>
          </a:xfrm>
          <a:prstGeom prst="rect">
            <a:avLst/>
          </a:prstGeom>
          <a:noFill/>
          <a:ln w="9525">
            <a:noFill/>
            <a:miter lim="800000"/>
            <a:headEnd/>
            <a:tailEnd/>
          </a:ln>
        </p:spPr>
        <p:txBody>
          <a:bodyPr wrap="none">
            <a:spAutoFit/>
          </a:bodyPr>
          <a:lstStyle/>
          <a:p>
            <a:r>
              <a:rPr lang="en-US" sz="2400" b="1" dirty="0">
                <a:solidFill>
                  <a:prstClr val="black"/>
                </a:solidFill>
              </a:rPr>
              <a:t>Service/Problem-Based Learning Model</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230313" y="2035175"/>
            <a:ext cx="6770687" cy="3832225"/>
            <a:chOff x="1143000" y="1273175"/>
            <a:chExt cx="6770688" cy="3832225"/>
          </a:xfrm>
        </p:grpSpPr>
        <p:sp>
          <p:nvSpPr>
            <p:cNvPr id="3077" name="Oval 2"/>
            <p:cNvSpPr>
              <a:spLocks noChangeArrowheads="1"/>
            </p:cNvSpPr>
            <p:nvPr/>
          </p:nvSpPr>
          <p:spPr bwMode="auto">
            <a:xfrm>
              <a:off x="3268663" y="1273175"/>
              <a:ext cx="2546350" cy="2259012"/>
            </a:xfrm>
            <a:prstGeom prst="ellipse">
              <a:avLst/>
            </a:prstGeom>
            <a:noFill/>
            <a:ln w="50800">
              <a:solidFill>
                <a:schemeClr val="tx1"/>
              </a:solidFill>
              <a:round/>
              <a:headEnd/>
              <a:tailEnd/>
            </a:ln>
          </p:spPr>
          <p:txBody>
            <a:bodyPr wrap="none" lIns="90488" tIns="44450" rIns="90488" bIns="44450" anchor="ctr"/>
            <a:lstStyle/>
            <a:p>
              <a:pPr defTabSz="762000" eaLnBrk="0" hangingPunct="0">
                <a:spcBef>
                  <a:spcPct val="50000"/>
                </a:spcBef>
              </a:pPr>
              <a:endParaRPr lang="en-GB" sz="2400">
                <a:solidFill>
                  <a:prstClr val="black"/>
                </a:solidFill>
                <a:latin typeface="Times New Roman" pitchFamily="18" charset="0"/>
              </a:endParaRPr>
            </a:p>
          </p:txBody>
        </p:sp>
        <p:sp>
          <p:nvSpPr>
            <p:cNvPr id="3078" name="Oval 3"/>
            <p:cNvSpPr>
              <a:spLocks noChangeArrowheads="1"/>
            </p:cNvSpPr>
            <p:nvPr/>
          </p:nvSpPr>
          <p:spPr bwMode="auto">
            <a:xfrm>
              <a:off x="1143000" y="2846387"/>
              <a:ext cx="2605088" cy="2259013"/>
            </a:xfrm>
            <a:prstGeom prst="ellipse">
              <a:avLst/>
            </a:prstGeom>
            <a:noFill/>
            <a:ln w="50800">
              <a:solidFill>
                <a:schemeClr val="tx1"/>
              </a:solidFill>
              <a:round/>
              <a:headEnd/>
              <a:tailEnd/>
            </a:ln>
          </p:spPr>
          <p:txBody>
            <a:bodyPr wrap="none" lIns="90488" tIns="44450" rIns="90488" bIns="44450" anchor="ctr"/>
            <a:lstStyle/>
            <a:p>
              <a:pPr defTabSz="762000" eaLnBrk="0" hangingPunct="0">
                <a:spcBef>
                  <a:spcPct val="50000"/>
                </a:spcBef>
              </a:pPr>
              <a:endParaRPr lang="en-GB" sz="2400">
                <a:solidFill>
                  <a:prstClr val="black"/>
                </a:solidFill>
                <a:latin typeface="Times New Roman" pitchFamily="18" charset="0"/>
              </a:endParaRPr>
            </a:p>
          </p:txBody>
        </p:sp>
        <p:sp>
          <p:nvSpPr>
            <p:cNvPr id="3079" name="Oval 4"/>
            <p:cNvSpPr>
              <a:spLocks noChangeArrowheads="1"/>
            </p:cNvSpPr>
            <p:nvPr/>
          </p:nvSpPr>
          <p:spPr bwMode="auto">
            <a:xfrm>
              <a:off x="5486400" y="2846387"/>
              <a:ext cx="2427288" cy="2259013"/>
            </a:xfrm>
            <a:prstGeom prst="ellipse">
              <a:avLst/>
            </a:prstGeom>
            <a:noFill/>
            <a:ln w="50800">
              <a:solidFill>
                <a:schemeClr val="tx1"/>
              </a:solidFill>
              <a:round/>
              <a:headEnd/>
              <a:tailEnd/>
            </a:ln>
          </p:spPr>
          <p:txBody>
            <a:bodyPr wrap="none" lIns="90488" tIns="44450" rIns="90488" bIns="44450" anchor="ctr"/>
            <a:lstStyle/>
            <a:p>
              <a:pPr defTabSz="762000" eaLnBrk="0" hangingPunct="0">
                <a:spcBef>
                  <a:spcPct val="50000"/>
                </a:spcBef>
              </a:pPr>
              <a:endParaRPr lang="en-GB" sz="2400">
                <a:solidFill>
                  <a:prstClr val="black"/>
                </a:solidFill>
                <a:latin typeface="Times New Roman" pitchFamily="18" charset="0"/>
              </a:endParaRPr>
            </a:p>
          </p:txBody>
        </p:sp>
        <p:sp>
          <p:nvSpPr>
            <p:cNvPr id="3080" name="Rectangle 5"/>
            <p:cNvSpPr>
              <a:spLocks noChangeArrowheads="1"/>
            </p:cNvSpPr>
            <p:nvPr/>
          </p:nvSpPr>
          <p:spPr bwMode="auto">
            <a:xfrm>
              <a:off x="3009900" y="1924050"/>
              <a:ext cx="2857500" cy="920750"/>
            </a:xfrm>
            <a:prstGeom prst="rect">
              <a:avLst/>
            </a:prstGeom>
            <a:noFill/>
            <a:ln w="9525">
              <a:noFill/>
              <a:miter lim="800000"/>
              <a:headEnd/>
              <a:tailEnd/>
            </a:ln>
          </p:spPr>
          <p:txBody>
            <a:bodyPr lIns="92075" tIns="46038" rIns="92075" bIns="46038">
              <a:spAutoFit/>
            </a:bodyPr>
            <a:lstStyle/>
            <a:p>
              <a:pPr algn="ctr" eaLnBrk="0" hangingPunct="0">
                <a:lnSpc>
                  <a:spcPct val="70000"/>
                </a:lnSpc>
                <a:spcBef>
                  <a:spcPct val="50000"/>
                </a:spcBef>
              </a:pPr>
              <a:r>
                <a:rPr lang="en-US" sz="2800" b="1" dirty="0">
                  <a:solidFill>
                    <a:srgbClr val="0066FF"/>
                  </a:solidFill>
                  <a:latin typeface="Times New Roman" pitchFamily="18" charset="0"/>
                </a:rPr>
                <a:t>Realistic </a:t>
              </a:r>
            </a:p>
            <a:p>
              <a:pPr algn="ctr" eaLnBrk="0" hangingPunct="0">
                <a:lnSpc>
                  <a:spcPct val="70000"/>
                </a:lnSpc>
                <a:spcBef>
                  <a:spcPct val="50000"/>
                </a:spcBef>
              </a:pPr>
              <a:r>
                <a:rPr lang="en-US" sz="2800" b="1" dirty="0">
                  <a:solidFill>
                    <a:srgbClr val="FF0000"/>
                  </a:solidFill>
                  <a:latin typeface="Times New Roman" pitchFamily="18" charset="0"/>
                </a:rPr>
                <a:t>Problem</a:t>
              </a:r>
            </a:p>
          </p:txBody>
        </p:sp>
        <p:sp>
          <p:nvSpPr>
            <p:cNvPr id="3081" name="Rectangle 6"/>
            <p:cNvSpPr>
              <a:spLocks noChangeArrowheads="1"/>
            </p:cNvSpPr>
            <p:nvPr/>
          </p:nvSpPr>
          <p:spPr bwMode="auto">
            <a:xfrm>
              <a:off x="1476375" y="3276600"/>
              <a:ext cx="1995488" cy="1601788"/>
            </a:xfrm>
            <a:prstGeom prst="rect">
              <a:avLst/>
            </a:prstGeom>
            <a:noFill/>
            <a:ln w="9525">
              <a:noFill/>
              <a:miter lim="800000"/>
              <a:headEnd/>
              <a:tailEnd/>
            </a:ln>
          </p:spPr>
          <p:txBody>
            <a:bodyPr lIns="92075" tIns="46038" rIns="92075" bIns="46038">
              <a:spAutoFit/>
            </a:bodyPr>
            <a:lstStyle/>
            <a:p>
              <a:pPr eaLnBrk="0" hangingPunct="0">
                <a:lnSpc>
                  <a:spcPct val="70000"/>
                </a:lnSpc>
                <a:spcBef>
                  <a:spcPts val="600"/>
                </a:spcBef>
              </a:pPr>
              <a:r>
                <a:rPr lang="en-US" sz="2800" b="1" dirty="0" err="1">
                  <a:solidFill>
                    <a:srgbClr val="FF3300"/>
                  </a:solidFill>
                  <a:latin typeface="Times New Roman" pitchFamily="18" charset="0"/>
                </a:rPr>
                <a:t>Instructors</a:t>
              </a:r>
              <a:r>
                <a:rPr lang="en-US" sz="2800" b="1" dirty="0" err="1">
                  <a:solidFill>
                    <a:srgbClr val="0070C0"/>
                  </a:solidFill>
                  <a:latin typeface="Times New Roman" pitchFamily="18" charset="0"/>
                </a:rPr>
                <a:t>as</a:t>
              </a:r>
              <a:endParaRPr lang="en-US" sz="2800" b="1" dirty="0">
                <a:solidFill>
                  <a:srgbClr val="0070C0"/>
                </a:solidFill>
                <a:latin typeface="Times New Roman" pitchFamily="18" charset="0"/>
              </a:endParaRPr>
            </a:p>
            <a:p>
              <a:pPr eaLnBrk="0" hangingPunct="0">
                <a:lnSpc>
                  <a:spcPct val="70000"/>
                </a:lnSpc>
              </a:pPr>
              <a:r>
                <a:rPr lang="en-US" sz="2800" b="1" dirty="0">
                  <a:solidFill>
                    <a:srgbClr val="0066FF"/>
                  </a:solidFill>
                  <a:latin typeface="Times New Roman" pitchFamily="18" charset="0"/>
                </a:rPr>
                <a:t>Designer &amp; Coach / Facilitator</a:t>
              </a:r>
            </a:p>
          </p:txBody>
        </p:sp>
        <p:sp>
          <p:nvSpPr>
            <p:cNvPr id="3082" name="Rectangle 7"/>
            <p:cNvSpPr>
              <a:spLocks noChangeArrowheads="1"/>
            </p:cNvSpPr>
            <p:nvPr/>
          </p:nvSpPr>
          <p:spPr bwMode="auto">
            <a:xfrm>
              <a:off x="5729288" y="3352800"/>
              <a:ext cx="1936750" cy="1201738"/>
            </a:xfrm>
            <a:prstGeom prst="rect">
              <a:avLst/>
            </a:prstGeom>
            <a:noFill/>
            <a:ln w="9525">
              <a:noFill/>
              <a:miter lim="800000"/>
              <a:headEnd/>
              <a:tailEnd/>
            </a:ln>
          </p:spPr>
          <p:txBody>
            <a:bodyPr lIns="92075" tIns="46038" rIns="92075" bIns="46038">
              <a:spAutoFit/>
            </a:bodyPr>
            <a:lstStyle/>
            <a:p>
              <a:pPr eaLnBrk="0" hangingPunct="0">
                <a:lnSpc>
                  <a:spcPct val="70000"/>
                </a:lnSpc>
                <a:spcBef>
                  <a:spcPct val="50000"/>
                </a:spcBef>
              </a:pPr>
              <a:r>
                <a:rPr lang="en-US" sz="2800" b="1" dirty="0">
                  <a:solidFill>
                    <a:srgbClr val="FF3300"/>
                  </a:solidFill>
                  <a:latin typeface="Times New Roman" pitchFamily="18" charset="0"/>
                </a:rPr>
                <a:t>Student </a:t>
              </a:r>
              <a:r>
                <a:rPr lang="en-US" sz="2800" b="1" dirty="0">
                  <a:solidFill>
                    <a:srgbClr val="0070C0"/>
                  </a:solidFill>
                  <a:latin typeface="Times New Roman" pitchFamily="18" charset="0"/>
                </a:rPr>
                <a:t>as</a:t>
              </a:r>
            </a:p>
            <a:p>
              <a:pPr eaLnBrk="0" hangingPunct="0">
                <a:lnSpc>
                  <a:spcPct val="70000"/>
                </a:lnSpc>
                <a:spcBef>
                  <a:spcPct val="50000"/>
                </a:spcBef>
              </a:pPr>
              <a:r>
                <a:rPr lang="en-US" sz="2800" b="1" dirty="0">
                  <a:solidFill>
                    <a:srgbClr val="0066FF"/>
                  </a:solidFill>
                  <a:latin typeface="Times New Roman" pitchFamily="18" charset="0"/>
                </a:rPr>
                <a:t>Problem Solver</a:t>
              </a:r>
            </a:p>
          </p:txBody>
        </p:sp>
      </p:grpSp>
      <p:sp>
        <p:nvSpPr>
          <p:cNvPr id="3075" name="Rectangle 8"/>
          <p:cNvSpPr>
            <a:spLocks noChangeArrowheads="1"/>
          </p:cNvSpPr>
          <p:nvPr/>
        </p:nvSpPr>
        <p:spPr bwMode="auto">
          <a:xfrm>
            <a:off x="762000" y="381000"/>
            <a:ext cx="7924800" cy="1277938"/>
          </a:xfrm>
          <a:prstGeom prst="rect">
            <a:avLst/>
          </a:prstGeom>
          <a:noFill/>
          <a:ln w="9525">
            <a:noFill/>
            <a:miter lim="800000"/>
            <a:headEnd/>
            <a:tailEnd/>
          </a:ln>
        </p:spPr>
        <p:txBody>
          <a:bodyPr lIns="92075" tIns="46038" rIns="92075" bIns="46038">
            <a:spAutoFit/>
          </a:bodyPr>
          <a:lstStyle/>
          <a:p>
            <a:pPr algn="ctr" defTabSz="762000" eaLnBrk="0" hangingPunct="0">
              <a:spcBef>
                <a:spcPts val="600"/>
              </a:spcBef>
            </a:pPr>
            <a:r>
              <a:rPr lang="en-US" sz="3600" b="1">
                <a:solidFill>
                  <a:prstClr val="black"/>
                </a:solidFill>
                <a:latin typeface="Times New Roman" pitchFamily="18" charset="0"/>
              </a:rPr>
              <a:t>Critical Elements in </a:t>
            </a:r>
          </a:p>
          <a:p>
            <a:pPr algn="ctr" defTabSz="762000" eaLnBrk="0" hangingPunct="0">
              <a:spcBef>
                <a:spcPts val="600"/>
              </a:spcBef>
            </a:pPr>
            <a:r>
              <a:rPr lang="en-US" sz="3600" b="1">
                <a:solidFill>
                  <a:prstClr val="black"/>
                </a:solidFill>
                <a:latin typeface="Times New Roman" pitchFamily="18" charset="0"/>
              </a:rPr>
              <a:t>Problem-Based Learning (PBL)</a:t>
            </a:r>
          </a:p>
        </p:txBody>
      </p:sp>
      <p:sp>
        <p:nvSpPr>
          <p:cNvPr id="3076" name="TextBox 13"/>
          <p:cNvSpPr txBox="1">
            <a:spLocks noChangeArrowheads="1"/>
          </p:cNvSpPr>
          <p:nvPr/>
        </p:nvSpPr>
        <p:spPr bwMode="auto">
          <a:xfrm>
            <a:off x="6572250" y="6096000"/>
            <a:ext cx="1873250" cy="369888"/>
          </a:xfrm>
          <a:prstGeom prst="rect">
            <a:avLst/>
          </a:prstGeom>
          <a:noFill/>
          <a:ln w="9525">
            <a:noFill/>
            <a:miter lim="800000"/>
            <a:headEnd/>
            <a:tailEnd/>
          </a:ln>
        </p:spPr>
        <p:txBody>
          <a:bodyPr wrap="none">
            <a:spAutoFit/>
          </a:bodyPr>
          <a:lstStyle/>
          <a:p>
            <a:r>
              <a:rPr lang="en-US" dirty="0">
                <a:solidFill>
                  <a:prstClr val="black"/>
                </a:solidFill>
              </a:rPr>
              <a:t>O. S. Tan (2003)</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sz="4000" smtClean="0"/>
              <a:t>Why PBL?</a:t>
            </a:r>
            <a:br>
              <a:rPr lang="en-US" sz="4000" smtClean="0"/>
            </a:br>
            <a:r>
              <a:rPr lang="en-US" sz="4000" smtClean="0"/>
              <a:t>Effective outcomes based on research</a:t>
            </a: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00" name="TextBox 4"/>
          <p:cNvSpPr txBox="1">
            <a:spLocks noChangeArrowheads="1"/>
          </p:cNvSpPr>
          <p:nvPr/>
        </p:nvSpPr>
        <p:spPr bwMode="auto">
          <a:xfrm>
            <a:off x="5884863" y="5638800"/>
            <a:ext cx="2641364" cy="923330"/>
          </a:xfrm>
          <a:prstGeom prst="rect">
            <a:avLst/>
          </a:prstGeom>
          <a:noFill/>
          <a:ln w="9525">
            <a:noFill/>
            <a:miter lim="800000"/>
            <a:headEnd/>
            <a:tailEnd/>
          </a:ln>
        </p:spPr>
        <p:txBody>
          <a:bodyPr wrap="none">
            <a:spAutoFit/>
          </a:bodyPr>
          <a:lstStyle/>
          <a:p>
            <a:r>
              <a:rPr lang="en-US" dirty="0" err="1">
                <a:solidFill>
                  <a:prstClr val="black"/>
                </a:solidFill>
              </a:rPr>
              <a:t>Strobel</a:t>
            </a:r>
            <a:r>
              <a:rPr lang="en-US" dirty="0">
                <a:solidFill>
                  <a:prstClr val="black"/>
                </a:solidFill>
              </a:rPr>
              <a:t> &amp; Barneveld, 2009</a:t>
            </a:r>
          </a:p>
          <a:p>
            <a:r>
              <a:rPr lang="en-US" dirty="0">
                <a:solidFill>
                  <a:prstClr val="black"/>
                </a:solidFill>
              </a:rPr>
              <a:t>Prince &amp; Felder, 2006</a:t>
            </a:r>
          </a:p>
          <a:p>
            <a:r>
              <a:rPr lang="en-US" dirty="0">
                <a:solidFill>
                  <a:prstClr val="black"/>
                </a:solidFill>
              </a:rPr>
              <a:t>Woods et al, </a:t>
            </a:r>
            <a:r>
              <a:rPr lang="en-US" dirty="0" smtClean="0">
                <a:solidFill>
                  <a:prstClr val="black"/>
                </a:solidFill>
              </a:rPr>
              <a:t>2000</a:t>
            </a:r>
            <a:endParaRPr lang="en-US" dirty="0">
              <a:solidFill>
                <a:prstClr val="black"/>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638175" y="350838"/>
            <a:ext cx="7896225" cy="944562"/>
          </a:xfrm>
        </p:spPr>
        <p:txBody>
          <a:bodyPr/>
          <a:lstStyle/>
          <a:p>
            <a:pPr eaLnBrk="1" hangingPunct="1"/>
            <a:r>
              <a:rPr lang="da-DK" sz="3600" smtClean="0">
                <a:latin typeface="Verdana" pitchFamily="34" charset="0"/>
              </a:rPr>
              <a:t>Why PBL?</a:t>
            </a:r>
            <a:br>
              <a:rPr lang="da-DK" sz="3600" smtClean="0">
                <a:latin typeface="Verdana" pitchFamily="34" charset="0"/>
              </a:rPr>
            </a:br>
            <a:r>
              <a:rPr lang="da-DK" sz="3600" smtClean="0">
                <a:latin typeface="Verdana" pitchFamily="34" charset="0"/>
              </a:rPr>
              <a:t>- a sample research finding</a:t>
            </a:r>
            <a:endParaRPr lang="en-GB" sz="3600" smtClean="0">
              <a:latin typeface="Verdana" pitchFamily="34" charset="0"/>
            </a:endParaRPr>
          </a:p>
        </p:txBody>
      </p:sp>
      <p:pic>
        <p:nvPicPr>
          <p:cNvPr id="5124" name="Picture 4" descr="Downing_fig5"/>
          <p:cNvPicPr>
            <a:picLocks noChangeAspect="1" noChangeArrowheads="1"/>
          </p:cNvPicPr>
          <p:nvPr/>
        </p:nvPicPr>
        <p:blipFill>
          <a:blip r:embed="rId3" cstate="print"/>
          <a:srcRect t="13670"/>
          <a:stretch>
            <a:fillRect/>
          </a:stretch>
        </p:blipFill>
        <p:spPr bwMode="auto">
          <a:xfrm>
            <a:off x="0" y="1773238"/>
            <a:ext cx="9144000" cy="4608512"/>
          </a:xfrm>
          <a:prstGeom prst="rect">
            <a:avLst/>
          </a:prstGeom>
          <a:noFill/>
          <a:ln w="9525">
            <a:noFill/>
            <a:miter lim="800000"/>
            <a:headEnd/>
            <a:tailEnd/>
          </a:ln>
        </p:spPr>
      </p:pic>
      <p:sp>
        <p:nvSpPr>
          <p:cNvPr id="5125" name="Text Box 5"/>
          <p:cNvSpPr txBox="1">
            <a:spLocks noChangeArrowheads="1"/>
          </p:cNvSpPr>
          <p:nvPr/>
        </p:nvSpPr>
        <p:spPr bwMode="auto">
          <a:xfrm>
            <a:off x="7740650" y="1658937"/>
            <a:ext cx="1187450" cy="1465263"/>
          </a:xfrm>
          <a:prstGeom prst="rect">
            <a:avLst/>
          </a:prstGeom>
          <a:noFill/>
          <a:ln w="9525">
            <a:noFill/>
            <a:miter lim="800000"/>
            <a:headEnd/>
            <a:tailEnd/>
          </a:ln>
        </p:spPr>
        <p:txBody>
          <a:bodyPr>
            <a:spAutoFit/>
          </a:bodyPr>
          <a:lstStyle/>
          <a:p>
            <a:pPr>
              <a:spcBef>
                <a:spcPct val="50000"/>
              </a:spcBef>
            </a:pPr>
            <a:r>
              <a:rPr lang="en-GB" b="1" dirty="0">
                <a:solidFill>
                  <a:prstClr val="black"/>
                </a:solidFill>
                <a:cs typeface="Arial" charset="0"/>
              </a:rPr>
              <a:t>L</a:t>
            </a:r>
            <a:r>
              <a:rPr lang="en-GB" dirty="0">
                <a:solidFill>
                  <a:prstClr val="black"/>
                </a:solidFill>
                <a:cs typeface="Arial" charset="0"/>
              </a:rPr>
              <a:t>earning </a:t>
            </a:r>
            <a:r>
              <a:rPr lang="en-GB" b="1" dirty="0">
                <a:solidFill>
                  <a:prstClr val="black"/>
                </a:solidFill>
                <a:cs typeface="Arial" charset="0"/>
              </a:rPr>
              <a:t>A</a:t>
            </a:r>
            <a:r>
              <a:rPr lang="en-GB" dirty="0">
                <a:solidFill>
                  <a:prstClr val="black"/>
                </a:solidFill>
                <a:cs typeface="Arial" charset="0"/>
              </a:rPr>
              <a:t>nd </a:t>
            </a:r>
            <a:r>
              <a:rPr lang="en-GB" b="1" dirty="0">
                <a:solidFill>
                  <a:prstClr val="black"/>
                </a:solidFill>
                <a:cs typeface="Arial" charset="0"/>
              </a:rPr>
              <a:t>S</a:t>
            </a:r>
            <a:r>
              <a:rPr lang="en-GB" dirty="0">
                <a:solidFill>
                  <a:prstClr val="black"/>
                </a:solidFill>
                <a:cs typeface="Arial" charset="0"/>
              </a:rPr>
              <a:t>tudying </a:t>
            </a:r>
            <a:r>
              <a:rPr lang="en-GB" b="1" dirty="0">
                <a:solidFill>
                  <a:prstClr val="black"/>
                </a:solidFill>
                <a:cs typeface="Arial" charset="0"/>
              </a:rPr>
              <a:t>S</a:t>
            </a:r>
            <a:r>
              <a:rPr lang="en-GB" dirty="0">
                <a:solidFill>
                  <a:prstClr val="black"/>
                </a:solidFill>
                <a:cs typeface="Arial" charset="0"/>
              </a:rPr>
              <a:t>trategy </a:t>
            </a:r>
            <a:r>
              <a:rPr lang="en-GB" b="1" dirty="0">
                <a:solidFill>
                  <a:prstClr val="black"/>
                </a:solidFill>
                <a:cs typeface="Arial" charset="0"/>
              </a:rPr>
              <a:t>I</a:t>
            </a:r>
            <a:r>
              <a:rPr lang="en-GB" dirty="0">
                <a:solidFill>
                  <a:prstClr val="black"/>
                </a:solidFill>
                <a:cs typeface="Arial" charset="0"/>
              </a:rPr>
              <a:t>nventory</a:t>
            </a:r>
          </a:p>
        </p:txBody>
      </p:sp>
      <p:sp>
        <p:nvSpPr>
          <p:cNvPr id="5126" name="TextBox 6"/>
          <p:cNvSpPr txBox="1">
            <a:spLocks noChangeArrowheads="1"/>
          </p:cNvSpPr>
          <p:nvPr/>
        </p:nvSpPr>
        <p:spPr bwMode="auto">
          <a:xfrm>
            <a:off x="5334000" y="6096000"/>
            <a:ext cx="2973388" cy="369888"/>
          </a:xfrm>
          <a:prstGeom prst="rect">
            <a:avLst/>
          </a:prstGeom>
          <a:noFill/>
          <a:ln w="9525">
            <a:noFill/>
            <a:miter lim="800000"/>
            <a:headEnd/>
            <a:tailEnd/>
          </a:ln>
        </p:spPr>
        <p:txBody>
          <a:bodyPr wrap="none">
            <a:spAutoFit/>
          </a:bodyPr>
          <a:lstStyle/>
          <a:p>
            <a:r>
              <a:rPr lang="en-US" dirty="0">
                <a:solidFill>
                  <a:prstClr val="black"/>
                </a:solidFill>
              </a:rPr>
              <a:t>p &lt; 0.01 for all components</a:t>
            </a:r>
          </a:p>
        </p:txBody>
      </p:sp>
      <p:sp>
        <p:nvSpPr>
          <p:cNvPr id="5123" name="Text Box 3"/>
          <p:cNvSpPr txBox="1">
            <a:spLocks noChangeArrowheads="1"/>
          </p:cNvSpPr>
          <p:nvPr/>
        </p:nvSpPr>
        <p:spPr bwMode="auto">
          <a:xfrm>
            <a:off x="250825" y="6096000"/>
            <a:ext cx="3203575" cy="366713"/>
          </a:xfrm>
          <a:prstGeom prst="rect">
            <a:avLst/>
          </a:prstGeom>
          <a:noFill/>
          <a:ln w="9525">
            <a:noFill/>
            <a:miter lim="800000"/>
            <a:headEnd/>
            <a:tailEnd/>
          </a:ln>
        </p:spPr>
        <p:txBody>
          <a:bodyPr>
            <a:spAutoFit/>
          </a:bodyPr>
          <a:lstStyle/>
          <a:p>
            <a:pPr>
              <a:spcBef>
                <a:spcPct val="50000"/>
              </a:spcBef>
            </a:pPr>
            <a:r>
              <a:rPr lang="en-GB" altLang="zh-TW" i="1" dirty="0">
                <a:solidFill>
                  <a:prstClr val="black"/>
                </a:solidFill>
                <a:cs typeface="Arial" charset="0"/>
              </a:rPr>
              <a:t>Downing 2007, 2010</a:t>
            </a:r>
            <a:endParaRPr lang="en-GB" i="1" dirty="0">
              <a:solidFill>
                <a:prstClr val="black"/>
              </a:solidFill>
              <a:ea typeface="新細明體" pitchFamily="18" charset="-120"/>
              <a:cs typeface="Arial"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Celebration of Two Major</a:t>
            </a:r>
            <a:br>
              <a:rPr lang="en-US" dirty="0" smtClean="0"/>
            </a:br>
            <a:r>
              <a:rPr lang="en-US" dirty="0" smtClean="0"/>
              <a:t>ASEE Milestones</a:t>
            </a:r>
            <a:endParaRPr lang="en-US" dirty="0"/>
          </a:p>
        </p:txBody>
      </p:sp>
      <p:pic>
        <p:nvPicPr>
          <p:cNvPr id="1026" name="Picture 2"/>
          <p:cNvPicPr>
            <a:picLocks noGrp="1" noChangeAspect="1" noChangeArrowheads="1"/>
          </p:cNvPicPr>
          <p:nvPr>
            <p:ph sz="half" idx="2"/>
          </p:nvPr>
        </p:nvPicPr>
        <p:blipFill>
          <a:blip r:embed="rId3" cstate="print"/>
          <a:srcRect/>
          <a:stretch>
            <a:fillRect/>
          </a:stretch>
        </p:blipFill>
        <p:spPr bwMode="auto">
          <a:xfrm>
            <a:off x="3886200" y="1676400"/>
            <a:ext cx="4724400" cy="3543300"/>
          </a:xfrm>
          <a:prstGeom prst="rect">
            <a:avLst/>
          </a:prstGeom>
          <a:noFill/>
          <a:ln w="9525">
            <a:noFill/>
            <a:miter lim="800000"/>
            <a:headEnd/>
            <a:tailEnd/>
          </a:ln>
        </p:spPr>
      </p:pic>
      <p:pic>
        <p:nvPicPr>
          <p:cNvPr id="1027" name="Picture 3"/>
          <p:cNvPicPr>
            <a:picLocks noGrp="1" noChangeAspect="1" noChangeArrowheads="1"/>
          </p:cNvPicPr>
          <p:nvPr>
            <p:ph sz="half" idx="1"/>
          </p:nvPr>
        </p:nvPicPr>
        <p:blipFill>
          <a:blip r:embed="rId4" cstate="print"/>
          <a:srcRect l="29266" t="10605" r="29266" b="3966"/>
          <a:stretch>
            <a:fillRect/>
          </a:stretch>
        </p:blipFill>
        <p:spPr bwMode="auto">
          <a:xfrm>
            <a:off x="762000" y="1676400"/>
            <a:ext cx="2369233" cy="3581400"/>
          </a:xfrm>
          <a:prstGeom prst="rect">
            <a:avLst/>
          </a:prstGeom>
          <a:noFill/>
          <a:ln w="3175">
            <a:solidFill>
              <a:schemeClr val="tx1"/>
            </a:solidFill>
            <a:miter lim="800000"/>
            <a:headEnd/>
            <a:tailEnd/>
          </a:ln>
        </p:spPr>
      </p:pic>
      <p:sp>
        <p:nvSpPr>
          <p:cNvPr id="9" name="Rectangle 8"/>
          <p:cNvSpPr/>
          <p:nvPr/>
        </p:nvSpPr>
        <p:spPr>
          <a:xfrm>
            <a:off x="1676400" y="5562600"/>
            <a:ext cx="5715000" cy="810478"/>
          </a:xfrm>
          <a:prstGeom prst="rect">
            <a:avLst/>
          </a:prstGeom>
        </p:spPr>
        <p:txBody>
          <a:bodyPr wrap="square">
            <a:spAutoFit/>
          </a:bodyPr>
          <a:lstStyle/>
          <a:p>
            <a:pPr algn="ctr"/>
            <a:r>
              <a:rPr lang="en-US" sz="2000" dirty="0" smtClean="0">
                <a:latin typeface="Berlin Sans FB" charset="0"/>
                <a:ea typeface="Tahoma" pitchFamily="-123" charset="0"/>
                <a:cs typeface="Tahoma" pitchFamily="-123" charset="0"/>
              </a:rPr>
              <a:t>2011 ASEE Annual Conference and Exposition</a:t>
            </a:r>
            <a:br>
              <a:rPr lang="en-US" sz="2000" dirty="0" smtClean="0">
                <a:latin typeface="Berlin Sans FB" charset="0"/>
                <a:ea typeface="Tahoma" pitchFamily="-123" charset="0"/>
                <a:cs typeface="Tahoma" pitchFamily="-123" charset="0"/>
              </a:rPr>
            </a:br>
            <a:r>
              <a:rPr lang="en-US" sz="2000" dirty="0" smtClean="0">
                <a:latin typeface="Berlin Sans FB" charset="0"/>
                <a:ea typeface="Tahoma" pitchFamily="-123" charset="0"/>
                <a:cs typeface="Tahoma" pitchFamily="-123" charset="0"/>
              </a:rPr>
              <a:t>Vancouver, British Columbia </a:t>
            </a:r>
            <a:r>
              <a:rPr lang="en-US" sz="4000" baseline="-12000" dirty="0" smtClean="0">
                <a:latin typeface="Berlin Sans FB" charset="0"/>
                <a:ea typeface="Tahoma" pitchFamily="-123" charset="0"/>
                <a:cs typeface="Tahoma" pitchFamily="-123" charset="0"/>
              </a:rPr>
              <a:t>∙</a:t>
            </a:r>
            <a:r>
              <a:rPr lang="en-US" sz="2000" dirty="0" smtClean="0">
                <a:latin typeface="Berlin Sans FB" charset="0"/>
                <a:ea typeface="Tahoma" pitchFamily="-123" charset="0"/>
                <a:cs typeface="Tahoma" pitchFamily="-123" charset="0"/>
              </a:rPr>
              <a:t> Monday, June 27, 2011</a:t>
            </a:r>
            <a:endParaRPr lang="en-US" sz="2000"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1828800" y="304800"/>
            <a:ext cx="5181600" cy="6019800"/>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solidFill>
                <a:prstClr val="black"/>
              </a:solidFill>
            </a:endParaRPr>
          </a:p>
        </p:txBody>
      </p:sp>
      <p:sp>
        <p:nvSpPr>
          <p:cNvPr id="6149" name="Rectangle 2"/>
          <p:cNvSpPr>
            <a:spLocks noGrp="1" noChangeArrowheads="1"/>
          </p:cNvSpPr>
          <p:nvPr>
            <p:ph type="title"/>
          </p:nvPr>
        </p:nvSpPr>
        <p:spPr>
          <a:xfrm>
            <a:off x="1295400" y="228600"/>
            <a:ext cx="6248400" cy="914400"/>
          </a:xfrm>
        </p:spPr>
        <p:txBody>
          <a:bodyPr/>
          <a:lstStyle/>
          <a:p>
            <a:pPr eaLnBrk="1" hangingPunct="1"/>
            <a:r>
              <a:rPr lang="en-US" sz="4000" smtClean="0"/>
              <a:t>The PBL Process</a:t>
            </a:r>
          </a:p>
        </p:txBody>
      </p:sp>
      <p:sp>
        <p:nvSpPr>
          <p:cNvPr id="86022" name="Date Placeholder 2"/>
          <p:cNvSpPr>
            <a:spLocks noGrp="1"/>
          </p:cNvSpPr>
          <p:nvPr>
            <p:ph type="dt" sz="quarter" idx="10"/>
          </p:nvPr>
        </p:nvSpPr>
        <p:spPr>
          <a:xfrm>
            <a:off x="6934200" y="6515100"/>
            <a:ext cx="2057400" cy="320675"/>
          </a:xfrm>
        </p:spPr>
        <p:txBody>
          <a:bodyPr/>
          <a:lstStyle/>
          <a:p>
            <a:pPr algn="r" fontAlgn="base">
              <a:spcBef>
                <a:spcPct val="0"/>
              </a:spcBef>
              <a:spcAft>
                <a:spcPct val="0"/>
              </a:spcAft>
              <a:defRPr/>
            </a:pPr>
            <a:r>
              <a:rPr lang="en-US">
                <a:latin typeface="Arial" pitchFamily="34" charset="0"/>
              </a:rPr>
              <a:t>www.utm.my</a:t>
            </a:r>
          </a:p>
        </p:txBody>
      </p:sp>
      <p:grpSp>
        <p:nvGrpSpPr>
          <p:cNvPr id="2" name="Group 3"/>
          <p:cNvGrpSpPr>
            <a:grpSpLocks/>
          </p:cNvGrpSpPr>
          <p:nvPr/>
        </p:nvGrpSpPr>
        <p:grpSpPr bwMode="auto">
          <a:xfrm>
            <a:off x="2133600" y="1427163"/>
            <a:ext cx="5715000" cy="4440237"/>
            <a:chOff x="1776" y="1248"/>
            <a:chExt cx="3600" cy="2797"/>
          </a:xfrm>
        </p:grpSpPr>
        <p:grpSp>
          <p:nvGrpSpPr>
            <p:cNvPr id="3" name="Group 4"/>
            <p:cNvGrpSpPr>
              <a:grpSpLocks/>
            </p:cNvGrpSpPr>
            <p:nvPr/>
          </p:nvGrpSpPr>
          <p:grpSpPr bwMode="auto">
            <a:xfrm>
              <a:off x="1920" y="1248"/>
              <a:ext cx="1056" cy="414"/>
              <a:chOff x="1920" y="1344"/>
              <a:chExt cx="1056" cy="414"/>
            </a:xfrm>
          </p:grpSpPr>
          <p:sp>
            <p:nvSpPr>
              <p:cNvPr id="6181" name="Rectangle 5"/>
              <p:cNvSpPr>
                <a:spLocks noChangeArrowheads="1"/>
              </p:cNvSpPr>
              <p:nvPr/>
            </p:nvSpPr>
            <p:spPr bwMode="auto">
              <a:xfrm>
                <a:off x="1920" y="1344"/>
                <a:ext cx="1017" cy="414"/>
              </a:xfrm>
              <a:prstGeom prst="rect">
                <a:avLst/>
              </a:prstGeom>
              <a:noFill/>
              <a:ln w="9525">
                <a:solidFill>
                  <a:srgbClr val="000000"/>
                </a:solidFill>
                <a:miter lim="800000"/>
                <a:headEnd/>
                <a:tailEnd/>
              </a:ln>
            </p:spPr>
            <p:txBody>
              <a:bodyPr anchor="ctr"/>
              <a:lstStyle/>
              <a:p>
                <a:endParaRPr lang="en-US">
                  <a:solidFill>
                    <a:prstClr val="black"/>
                  </a:solidFill>
                </a:endParaRPr>
              </a:p>
            </p:txBody>
          </p:sp>
          <p:sp>
            <p:nvSpPr>
              <p:cNvPr id="6182" name="Text Box 6"/>
              <p:cNvSpPr txBox="1">
                <a:spLocks noChangeArrowheads="1"/>
              </p:cNvSpPr>
              <p:nvPr/>
            </p:nvSpPr>
            <p:spPr bwMode="auto">
              <a:xfrm>
                <a:off x="2064" y="1344"/>
                <a:ext cx="912" cy="279"/>
              </a:xfrm>
              <a:prstGeom prst="rect">
                <a:avLst/>
              </a:prstGeom>
              <a:noFill/>
              <a:ln w="9525">
                <a:noFill/>
                <a:miter lim="800000"/>
                <a:headEnd/>
                <a:tailEnd/>
              </a:ln>
            </p:spPr>
            <p:txBody>
              <a:bodyPr/>
              <a:lstStyle/>
              <a:p>
                <a:pPr latinLnBrk="1"/>
                <a:r>
                  <a:rPr kumimoji="1" lang="en-GB" altLang="ko-KR" sz="2000">
                    <a:solidFill>
                      <a:srgbClr val="000000"/>
                    </a:solidFill>
                    <a:latin typeface="Arial Unicode MS" pitchFamily="34" charset="-128"/>
                    <a:ea typeface="Arial Unicode MS" pitchFamily="34" charset="-128"/>
                    <a:cs typeface="Arial Unicode MS" pitchFamily="34" charset="-128"/>
                  </a:rPr>
                  <a:t>Meet the problem</a:t>
                </a:r>
                <a:endParaRPr kumimoji="1" lang="en-US" sz="2000">
                  <a:solidFill>
                    <a:prstClr val="black"/>
                  </a:solidFill>
                  <a:latin typeface="Arial Unicode MS" pitchFamily="34" charset="-128"/>
                  <a:ea typeface="Arial Unicode MS" pitchFamily="34" charset="-128"/>
                  <a:cs typeface="Arial Unicode MS" pitchFamily="34" charset="-128"/>
                </a:endParaRPr>
              </a:p>
            </p:txBody>
          </p:sp>
        </p:grpSp>
        <p:sp>
          <p:nvSpPr>
            <p:cNvPr id="6158" name="Rectangle 7"/>
            <p:cNvSpPr>
              <a:spLocks noChangeArrowheads="1"/>
            </p:cNvSpPr>
            <p:nvPr/>
          </p:nvSpPr>
          <p:spPr bwMode="auto">
            <a:xfrm>
              <a:off x="1872" y="2064"/>
              <a:ext cx="1074" cy="576"/>
            </a:xfrm>
            <a:prstGeom prst="rect">
              <a:avLst/>
            </a:prstGeom>
            <a:noFill/>
            <a:ln w="9525">
              <a:solidFill>
                <a:srgbClr val="000000"/>
              </a:solidFill>
              <a:miter lim="800000"/>
              <a:headEnd/>
              <a:tailEnd/>
            </a:ln>
          </p:spPr>
          <p:txBody>
            <a:bodyPr anchor="ctr"/>
            <a:lstStyle/>
            <a:p>
              <a:endParaRPr lang="en-US">
                <a:solidFill>
                  <a:prstClr val="black"/>
                </a:solidFill>
              </a:endParaRPr>
            </a:p>
          </p:txBody>
        </p:sp>
        <p:sp>
          <p:nvSpPr>
            <p:cNvPr id="6159" name="Text Box 8"/>
            <p:cNvSpPr txBox="1">
              <a:spLocks noChangeArrowheads="1"/>
            </p:cNvSpPr>
            <p:nvPr/>
          </p:nvSpPr>
          <p:spPr bwMode="auto">
            <a:xfrm>
              <a:off x="1776" y="2017"/>
              <a:ext cx="1285" cy="479"/>
            </a:xfrm>
            <a:prstGeom prst="rect">
              <a:avLst/>
            </a:prstGeom>
            <a:noFill/>
            <a:ln w="9525">
              <a:noFill/>
              <a:miter lim="800000"/>
              <a:headEnd/>
              <a:tailEnd/>
            </a:ln>
          </p:spPr>
          <p:txBody>
            <a:bodyPr/>
            <a:lstStyle/>
            <a:p>
              <a:pPr algn="ctr" latinLnBrk="1"/>
              <a:r>
                <a:rPr kumimoji="1" lang="en-GB" altLang="ko-KR" sz="2000">
                  <a:solidFill>
                    <a:srgbClr val="000000"/>
                  </a:solidFill>
                  <a:latin typeface="Arial Unicode MS" pitchFamily="34" charset="-128"/>
                  <a:ea typeface="Arial Unicode MS" pitchFamily="34" charset="-128"/>
                  <a:cs typeface="Arial Unicode MS" pitchFamily="34" charset="-128"/>
                </a:rPr>
                <a:t>Problem identification</a:t>
              </a:r>
            </a:p>
            <a:p>
              <a:pPr algn="ctr" latinLnBrk="1"/>
              <a:r>
                <a:rPr kumimoji="1" lang="en-GB" altLang="ko-KR" sz="2000">
                  <a:solidFill>
                    <a:srgbClr val="000000"/>
                  </a:solidFill>
                  <a:latin typeface="Arial Unicode MS" pitchFamily="34" charset="-128"/>
                  <a:ea typeface="Arial Unicode MS" pitchFamily="34" charset="-128"/>
                  <a:cs typeface="Arial Unicode MS" pitchFamily="34" charset="-128"/>
                </a:rPr>
                <a:t>&amp; analysis</a:t>
              </a:r>
              <a:endParaRPr kumimoji="1" lang="en-US" sz="2000">
                <a:solidFill>
                  <a:prstClr val="black"/>
                </a:solidFill>
                <a:latin typeface="Arial Unicode MS" pitchFamily="34" charset="-128"/>
                <a:ea typeface="Arial Unicode MS" pitchFamily="34" charset="-128"/>
                <a:cs typeface="Arial Unicode MS" pitchFamily="34" charset="-128"/>
              </a:endParaRPr>
            </a:p>
          </p:txBody>
        </p:sp>
        <p:grpSp>
          <p:nvGrpSpPr>
            <p:cNvPr id="4" name="Group 9"/>
            <p:cNvGrpSpPr>
              <a:grpSpLocks/>
            </p:cNvGrpSpPr>
            <p:nvPr/>
          </p:nvGrpSpPr>
          <p:grpSpPr bwMode="auto">
            <a:xfrm>
              <a:off x="3456" y="2160"/>
              <a:ext cx="1152" cy="480"/>
              <a:chOff x="3456" y="2160"/>
              <a:chExt cx="981" cy="432"/>
            </a:xfrm>
          </p:grpSpPr>
          <p:sp>
            <p:nvSpPr>
              <p:cNvPr id="6179" name="Rectangle 10"/>
              <p:cNvSpPr>
                <a:spLocks noChangeArrowheads="1"/>
              </p:cNvSpPr>
              <p:nvPr/>
            </p:nvSpPr>
            <p:spPr bwMode="auto">
              <a:xfrm>
                <a:off x="3456" y="2160"/>
                <a:ext cx="960" cy="432"/>
              </a:xfrm>
              <a:prstGeom prst="rect">
                <a:avLst/>
              </a:prstGeom>
              <a:noFill/>
              <a:ln w="9525">
                <a:solidFill>
                  <a:srgbClr val="000000"/>
                </a:solidFill>
                <a:miter lim="800000"/>
                <a:headEnd/>
                <a:tailEnd/>
              </a:ln>
            </p:spPr>
            <p:txBody>
              <a:bodyPr anchor="ctr"/>
              <a:lstStyle/>
              <a:p>
                <a:endParaRPr lang="en-US">
                  <a:solidFill>
                    <a:prstClr val="black"/>
                  </a:solidFill>
                </a:endParaRPr>
              </a:p>
            </p:txBody>
          </p:sp>
          <p:sp>
            <p:nvSpPr>
              <p:cNvPr id="6180" name="Text Box 11"/>
              <p:cNvSpPr txBox="1">
                <a:spLocks noChangeArrowheads="1"/>
              </p:cNvSpPr>
              <p:nvPr/>
            </p:nvSpPr>
            <p:spPr bwMode="auto">
              <a:xfrm>
                <a:off x="3456" y="2160"/>
                <a:ext cx="981" cy="410"/>
              </a:xfrm>
              <a:prstGeom prst="rect">
                <a:avLst/>
              </a:prstGeom>
              <a:noFill/>
              <a:ln w="9525">
                <a:noFill/>
                <a:miter lim="800000"/>
                <a:headEnd/>
                <a:tailEnd/>
              </a:ln>
            </p:spPr>
            <p:txBody>
              <a:bodyPr/>
              <a:lstStyle/>
              <a:p>
                <a:pPr algn="ctr" latinLnBrk="1"/>
                <a:r>
                  <a:rPr kumimoji="1" lang="en-GB" altLang="ko-KR" sz="2000">
                    <a:solidFill>
                      <a:srgbClr val="000000"/>
                    </a:solidFill>
                    <a:latin typeface="Arial Unicode MS" pitchFamily="34" charset="-128"/>
                    <a:ea typeface="Arial Unicode MS" pitchFamily="34" charset="-128"/>
                    <a:cs typeface="Arial Unicode MS" pitchFamily="34" charset="-128"/>
                  </a:rPr>
                  <a:t>Synthesis &amp; </a:t>
                </a:r>
              </a:p>
              <a:p>
                <a:pPr algn="ctr" latinLnBrk="1"/>
                <a:r>
                  <a:rPr kumimoji="1" lang="en-GB" altLang="ko-KR" sz="2000">
                    <a:solidFill>
                      <a:srgbClr val="000000"/>
                    </a:solidFill>
                    <a:latin typeface="Arial Unicode MS" pitchFamily="34" charset="-128"/>
                    <a:ea typeface="Arial Unicode MS" pitchFamily="34" charset="-128"/>
                    <a:cs typeface="Arial Unicode MS" pitchFamily="34" charset="-128"/>
                  </a:rPr>
                  <a:t>application</a:t>
                </a:r>
                <a:endParaRPr kumimoji="1" lang="en-US" sz="2000">
                  <a:solidFill>
                    <a:prstClr val="black"/>
                  </a:solidFill>
                  <a:latin typeface="Arial Unicode MS" pitchFamily="34" charset="-128"/>
                  <a:ea typeface="Arial Unicode MS" pitchFamily="34" charset="-128"/>
                  <a:cs typeface="Arial Unicode MS" pitchFamily="34" charset="-128"/>
                </a:endParaRPr>
              </a:p>
            </p:txBody>
          </p:sp>
        </p:grpSp>
        <p:grpSp>
          <p:nvGrpSpPr>
            <p:cNvPr id="5" name="Group 12"/>
            <p:cNvGrpSpPr>
              <a:grpSpLocks/>
            </p:cNvGrpSpPr>
            <p:nvPr/>
          </p:nvGrpSpPr>
          <p:grpSpPr bwMode="auto">
            <a:xfrm>
              <a:off x="3448" y="2922"/>
              <a:ext cx="1112" cy="534"/>
              <a:chOff x="3456" y="2772"/>
              <a:chExt cx="968" cy="390"/>
            </a:xfrm>
          </p:grpSpPr>
          <p:sp>
            <p:nvSpPr>
              <p:cNvPr id="6177" name="Rectangle 13"/>
              <p:cNvSpPr>
                <a:spLocks noChangeArrowheads="1"/>
              </p:cNvSpPr>
              <p:nvPr/>
            </p:nvSpPr>
            <p:spPr bwMode="auto">
              <a:xfrm>
                <a:off x="3468" y="2772"/>
                <a:ext cx="948" cy="390"/>
              </a:xfrm>
              <a:prstGeom prst="rect">
                <a:avLst/>
              </a:prstGeom>
              <a:noFill/>
              <a:ln w="9525">
                <a:solidFill>
                  <a:srgbClr val="000000"/>
                </a:solidFill>
                <a:miter lim="800000"/>
                <a:headEnd/>
                <a:tailEnd/>
              </a:ln>
            </p:spPr>
            <p:txBody>
              <a:bodyPr anchor="ctr"/>
              <a:lstStyle/>
              <a:p>
                <a:endParaRPr lang="en-US">
                  <a:solidFill>
                    <a:prstClr val="black"/>
                  </a:solidFill>
                </a:endParaRPr>
              </a:p>
            </p:txBody>
          </p:sp>
          <p:sp>
            <p:nvSpPr>
              <p:cNvPr id="6178" name="Text Box 14"/>
              <p:cNvSpPr txBox="1">
                <a:spLocks noChangeArrowheads="1"/>
              </p:cNvSpPr>
              <p:nvPr/>
            </p:nvSpPr>
            <p:spPr bwMode="auto">
              <a:xfrm>
                <a:off x="3456" y="2784"/>
                <a:ext cx="968" cy="314"/>
              </a:xfrm>
              <a:prstGeom prst="rect">
                <a:avLst/>
              </a:prstGeom>
              <a:noFill/>
              <a:ln w="9525">
                <a:noFill/>
                <a:miter lim="800000"/>
                <a:headEnd/>
                <a:tailEnd/>
              </a:ln>
            </p:spPr>
            <p:txBody>
              <a:bodyPr/>
              <a:lstStyle/>
              <a:p>
                <a:pPr algn="ctr" latinLnBrk="1"/>
                <a:r>
                  <a:rPr kumimoji="1" lang="en-GB" altLang="ko-KR" sz="2000">
                    <a:solidFill>
                      <a:srgbClr val="000000"/>
                    </a:solidFill>
                    <a:latin typeface="Arial Unicode MS" pitchFamily="34" charset="-128"/>
                    <a:ea typeface="Arial Unicode MS" pitchFamily="34" charset="-128"/>
                    <a:cs typeface="Arial Unicode MS" pitchFamily="34" charset="-128"/>
                  </a:rPr>
                  <a:t>Presentation</a:t>
                </a:r>
              </a:p>
              <a:p>
                <a:pPr algn="ctr" latinLnBrk="1"/>
                <a:r>
                  <a:rPr kumimoji="1" lang="en-GB" altLang="ko-KR" sz="2000">
                    <a:solidFill>
                      <a:srgbClr val="000000"/>
                    </a:solidFill>
                    <a:latin typeface="Arial Unicode MS" pitchFamily="34" charset="-128"/>
                    <a:ea typeface="Arial Unicode MS" pitchFamily="34" charset="-128"/>
                    <a:cs typeface="Arial Unicode MS" pitchFamily="34" charset="-128"/>
                  </a:rPr>
                  <a:t>&amp; reflection</a:t>
                </a:r>
                <a:endParaRPr kumimoji="1" lang="en-US" sz="2000">
                  <a:solidFill>
                    <a:prstClr val="black"/>
                  </a:solidFill>
                  <a:latin typeface="Arial Unicode MS" pitchFamily="34" charset="-128"/>
                  <a:ea typeface="Arial Unicode MS" pitchFamily="34" charset="-128"/>
                  <a:cs typeface="Arial Unicode MS" pitchFamily="34" charset="-128"/>
                </a:endParaRPr>
              </a:p>
            </p:txBody>
          </p:sp>
        </p:grpSp>
        <p:grpSp>
          <p:nvGrpSpPr>
            <p:cNvPr id="6" name="Group 15"/>
            <p:cNvGrpSpPr>
              <a:grpSpLocks/>
            </p:cNvGrpSpPr>
            <p:nvPr/>
          </p:nvGrpSpPr>
          <p:grpSpPr bwMode="auto">
            <a:xfrm>
              <a:off x="3504" y="3744"/>
              <a:ext cx="929" cy="301"/>
              <a:chOff x="3504" y="3840"/>
              <a:chExt cx="929" cy="301"/>
            </a:xfrm>
          </p:grpSpPr>
          <p:sp>
            <p:nvSpPr>
              <p:cNvPr id="6175" name="Rectangle 16"/>
              <p:cNvSpPr>
                <a:spLocks noChangeArrowheads="1"/>
              </p:cNvSpPr>
              <p:nvPr/>
            </p:nvSpPr>
            <p:spPr bwMode="auto">
              <a:xfrm>
                <a:off x="3504" y="3840"/>
                <a:ext cx="929" cy="301"/>
              </a:xfrm>
              <a:prstGeom prst="rect">
                <a:avLst/>
              </a:prstGeom>
              <a:noFill/>
              <a:ln w="9525">
                <a:solidFill>
                  <a:srgbClr val="000000"/>
                </a:solidFill>
                <a:miter lim="800000"/>
                <a:headEnd/>
                <a:tailEnd/>
              </a:ln>
            </p:spPr>
            <p:txBody>
              <a:bodyPr anchor="ctr"/>
              <a:lstStyle/>
              <a:p>
                <a:endParaRPr lang="en-US">
                  <a:solidFill>
                    <a:prstClr val="black"/>
                  </a:solidFill>
                </a:endParaRPr>
              </a:p>
            </p:txBody>
          </p:sp>
          <p:sp>
            <p:nvSpPr>
              <p:cNvPr id="6176" name="Text Box 17"/>
              <p:cNvSpPr txBox="1">
                <a:spLocks noChangeArrowheads="1"/>
              </p:cNvSpPr>
              <p:nvPr/>
            </p:nvSpPr>
            <p:spPr bwMode="auto">
              <a:xfrm>
                <a:off x="3600" y="3888"/>
                <a:ext cx="692" cy="195"/>
              </a:xfrm>
              <a:prstGeom prst="rect">
                <a:avLst/>
              </a:prstGeom>
              <a:noFill/>
              <a:ln w="9525">
                <a:noFill/>
                <a:miter lim="800000"/>
                <a:headEnd/>
                <a:tailEnd/>
              </a:ln>
            </p:spPr>
            <p:txBody>
              <a:bodyPr/>
              <a:lstStyle/>
              <a:p>
                <a:pPr latinLnBrk="1"/>
                <a:r>
                  <a:rPr kumimoji="1" lang="en-GB" altLang="ko-KR" sz="2000">
                    <a:solidFill>
                      <a:srgbClr val="000000"/>
                    </a:solidFill>
                    <a:latin typeface="Arial Unicode MS" pitchFamily="34" charset="-128"/>
                    <a:ea typeface="Arial Unicode MS" pitchFamily="34" charset="-128"/>
                    <a:cs typeface="Arial Unicode MS" pitchFamily="34" charset="-128"/>
                  </a:rPr>
                  <a:t>Closure</a:t>
                </a:r>
                <a:endParaRPr kumimoji="1" lang="en-US" sz="2000">
                  <a:solidFill>
                    <a:prstClr val="black"/>
                  </a:solidFill>
                  <a:latin typeface="Arial Unicode MS" pitchFamily="34" charset="-128"/>
                  <a:ea typeface="Arial Unicode MS" pitchFamily="34" charset="-128"/>
                  <a:cs typeface="Arial Unicode MS" pitchFamily="34" charset="-128"/>
                </a:endParaRPr>
              </a:p>
            </p:txBody>
          </p:sp>
        </p:grpSp>
        <p:sp>
          <p:nvSpPr>
            <p:cNvPr id="6163" name="Line 18"/>
            <p:cNvSpPr>
              <a:spLocks noChangeShapeType="1"/>
            </p:cNvSpPr>
            <p:nvPr/>
          </p:nvSpPr>
          <p:spPr bwMode="auto">
            <a:xfrm>
              <a:off x="2459" y="1680"/>
              <a:ext cx="0" cy="392"/>
            </a:xfrm>
            <a:prstGeom prst="line">
              <a:avLst/>
            </a:prstGeom>
            <a:noFill/>
            <a:ln w="9525">
              <a:solidFill>
                <a:srgbClr val="000000"/>
              </a:solidFill>
              <a:round/>
              <a:headEnd/>
              <a:tailEnd type="triangle" w="med" len="med"/>
            </a:ln>
          </p:spPr>
          <p:txBody>
            <a:bodyPr/>
            <a:lstStyle/>
            <a:p>
              <a:endParaRPr lang="en-US">
                <a:solidFill>
                  <a:prstClr val="black"/>
                </a:solidFill>
              </a:endParaRPr>
            </a:p>
          </p:txBody>
        </p:sp>
        <p:sp>
          <p:nvSpPr>
            <p:cNvPr id="6164" name="Line 19"/>
            <p:cNvSpPr>
              <a:spLocks noChangeShapeType="1"/>
            </p:cNvSpPr>
            <p:nvPr/>
          </p:nvSpPr>
          <p:spPr bwMode="auto">
            <a:xfrm>
              <a:off x="2928" y="2400"/>
              <a:ext cx="528" cy="0"/>
            </a:xfrm>
            <a:prstGeom prst="line">
              <a:avLst/>
            </a:prstGeom>
            <a:noFill/>
            <a:ln w="9525">
              <a:solidFill>
                <a:srgbClr val="000000"/>
              </a:solidFill>
              <a:round/>
              <a:headEnd/>
              <a:tailEnd type="triangle" w="med" len="med"/>
            </a:ln>
          </p:spPr>
          <p:txBody>
            <a:bodyPr/>
            <a:lstStyle/>
            <a:p>
              <a:endParaRPr lang="en-US">
                <a:solidFill>
                  <a:prstClr val="black"/>
                </a:solidFill>
              </a:endParaRPr>
            </a:p>
          </p:txBody>
        </p:sp>
        <p:sp>
          <p:nvSpPr>
            <p:cNvPr id="6165" name="Line 20"/>
            <p:cNvSpPr>
              <a:spLocks noChangeShapeType="1"/>
            </p:cNvSpPr>
            <p:nvPr/>
          </p:nvSpPr>
          <p:spPr bwMode="auto">
            <a:xfrm>
              <a:off x="3984" y="2644"/>
              <a:ext cx="0" cy="284"/>
            </a:xfrm>
            <a:prstGeom prst="line">
              <a:avLst/>
            </a:prstGeom>
            <a:noFill/>
            <a:ln w="9525">
              <a:solidFill>
                <a:srgbClr val="000000"/>
              </a:solidFill>
              <a:round/>
              <a:headEnd/>
              <a:tailEnd type="triangle" w="med" len="med"/>
            </a:ln>
          </p:spPr>
          <p:txBody>
            <a:bodyPr/>
            <a:lstStyle/>
            <a:p>
              <a:endParaRPr lang="en-US">
                <a:solidFill>
                  <a:prstClr val="black"/>
                </a:solidFill>
              </a:endParaRPr>
            </a:p>
          </p:txBody>
        </p:sp>
        <p:sp>
          <p:nvSpPr>
            <p:cNvPr id="6166" name="Line 21"/>
            <p:cNvSpPr>
              <a:spLocks noChangeShapeType="1"/>
            </p:cNvSpPr>
            <p:nvPr/>
          </p:nvSpPr>
          <p:spPr bwMode="auto">
            <a:xfrm>
              <a:off x="3984" y="3456"/>
              <a:ext cx="0" cy="271"/>
            </a:xfrm>
            <a:prstGeom prst="line">
              <a:avLst/>
            </a:prstGeom>
            <a:noFill/>
            <a:ln w="9525">
              <a:solidFill>
                <a:srgbClr val="000000"/>
              </a:solidFill>
              <a:round/>
              <a:headEnd/>
              <a:tailEnd type="triangle" w="med" len="med"/>
            </a:ln>
          </p:spPr>
          <p:txBody>
            <a:bodyPr/>
            <a:lstStyle/>
            <a:p>
              <a:endParaRPr lang="en-US">
                <a:solidFill>
                  <a:prstClr val="black"/>
                </a:solidFill>
              </a:endParaRPr>
            </a:p>
          </p:txBody>
        </p:sp>
        <p:grpSp>
          <p:nvGrpSpPr>
            <p:cNvPr id="7" name="Group 22"/>
            <p:cNvGrpSpPr>
              <a:grpSpLocks/>
            </p:cNvGrpSpPr>
            <p:nvPr/>
          </p:nvGrpSpPr>
          <p:grpSpPr bwMode="auto">
            <a:xfrm>
              <a:off x="3456" y="1248"/>
              <a:ext cx="1152" cy="480"/>
              <a:chOff x="3456" y="1296"/>
              <a:chExt cx="1152" cy="480"/>
            </a:xfrm>
          </p:grpSpPr>
          <p:sp>
            <p:nvSpPr>
              <p:cNvPr id="6173" name="AutoShape 23"/>
              <p:cNvSpPr>
                <a:spLocks noChangeArrowheads="1"/>
              </p:cNvSpPr>
              <p:nvPr/>
            </p:nvSpPr>
            <p:spPr bwMode="auto">
              <a:xfrm>
                <a:off x="3456" y="1296"/>
                <a:ext cx="1152" cy="448"/>
              </a:xfrm>
              <a:prstGeom prst="flowChartAlternateProcess">
                <a:avLst/>
              </a:prstGeom>
              <a:noFill/>
              <a:ln w="9525">
                <a:solidFill>
                  <a:srgbClr val="000000"/>
                </a:solidFill>
                <a:miter lim="800000"/>
                <a:headEnd/>
                <a:tailEnd/>
              </a:ln>
            </p:spPr>
            <p:txBody>
              <a:bodyPr anchor="ctr"/>
              <a:lstStyle/>
              <a:p>
                <a:endParaRPr lang="en-US">
                  <a:solidFill>
                    <a:prstClr val="black"/>
                  </a:solidFill>
                </a:endParaRPr>
              </a:p>
            </p:txBody>
          </p:sp>
          <p:sp>
            <p:nvSpPr>
              <p:cNvPr id="6174" name="Text Box 24"/>
              <p:cNvSpPr txBox="1">
                <a:spLocks noChangeArrowheads="1"/>
              </p:cNvSpPr>
              <p:nvPr/>
            </p:nvSpPr>
            <p:spPr bwMode="auto">
              <a:xfrm>
                <a:off x="3456" y="1296"/>
                <a:ext cx="1152" cy="480"/>
              </a:xfrm>
              <a:prstGeom prst="rect">
                <a:avLst/>
              </a:prstGeom>
              <a:noFill/>
              <a:ln w="9525">
                <a:noFill/>
                <a:miter lim="800000"/>
                <a:headEnd/>
                <a:tailEnd/>
              </a:ln>
            </p:spPr>
            <p:txBody>
              <a:bodyPr/>
              <a:lstStyle/>
              <a:p>
                <a:pPr algn="ctr" latinLnBrk="1"/>
                <a:r>
                  <a:rPr kumimoji="1" lang="en-GB" altLang="ko-KR" sz="2000">
                    <a:solidFill>
                      <a:srgbClr val="000000"/>
                    </a:solidFill>
                    <a:latin typeface="Arial Unicode MS" pitchFamily="34" charset="-128"/>
                    <a:ea typeface="Arial Unicode MS" pitchFamily="34" charset="-128"/>
                    <a:cs typeface="Arial Unicode MS" pitchFamily="34" charset="-128"/>
                  </a:rPr>
                  <a:t>Self-directed</a:t>
                </a:r>
              </a:p>
              <a:p>
                <a:pPr algn="ctr" latinLnBrk="1"/>
                <a:r>
                  <a:rPr kumimoji="1" lang="en-GB" altLang="ko-KR" sz="2000">
                    <a:solidFill>
                      <a:srgbClr val="000000"/>
                    </a:solidFill>
                    <a:latin typeface="Arial Unicode MS" pitchFamily="34" charset="-128"/>
                    <a:ea typeface="Arial Unicode MS" pitchFamily="34" charset="-128"/>
                    <a:cs typeface="Arial Unicode MS" pitchFamily="34" charset="-128"/>
                  </a:rPr>
                  <a:t>learning</a:t>
                </a:r>
                <a:endParaRPr kumimoji="1" lang="en-US" sz="2000">
                  <a:solidFill>
                    <a:prstClr val="black"/>
                  </a:solidFill>
                  <a:latin typeface="Arial Unicode MS" pitchFamily="34" charset="-128"/>
                  <a:ea typeface="Arial Unicode MS" pitchFamily="34" charset="-128"/>
                  <a:cs typeface="Arial Unicode MS" pitchFamily="34" charset="-128"/>
                </a:endParaRPr>
              </a:p>
            </p:txBody>
          </p:sp>
        </p:grpSp>
        <p:sp>
          <p:nvSpPr>
            <p:cNvPr id="6168" name="Line 25"/>
            <p:cNvSpPr>
              <a:spLocks noChangeShapeType="1"/>
            </p:cNvSpPr>
            <p:nvPr/>
          </p:nvSpPr>
          <p:spPr bwMode="auto">
            <a:xfrm flipH="1">
              <a:off x="2932" y="1564"/>
              <a:ext cx="487" cy="0"/>
            </a:xfrm>
            <a:prstGeom prst="line">
              <a:avLst/>
            </a:prstGeom>
            <a:noFill/>
            <a:ln w="9525">
              <a:solidFill>
                <a:srgbClr val="000000"/>
              </a:solidFill>
              <a:prstDash val="dash"/>
              <a:round/>
              <a:headEnd/>
              <a:tailEnd type="triangle" w="med" len="med"/>
            </a:ln>
          </p:spPr>
          <p:txBody>
            <a:bodyPr/>
            <a:lstStyle/>
            <a:p>
              <a:endParaRPr lang="en-US">
                <a:solidFill>
                  <a:prstClr val="black"/>
                </a:solidFill>
              </a:endParaRPr>
            </a:p>
          </p:txBody>
        </p:sp>
        <p:sp>
          <p:nvSpPr>
            <p:cNvPr id="6169" name="Line 26"/>
            <p:cNvSpPr>
              <a:spLocks noChangeShapeType="1"/>
            </p:cNvSpPr>
            <p:nvPr/>
          </p:nvSpPr>
          <p:spPr bwMode="auto">
            <a:xfrm flipH="1">
              <a:off x="2911" y="1724"/>
              <a:ext cx="593" cy="342"/>
            </a:xfrm>
            <a:prstGeom prst="line">
              <a:avLst/>
            </a:prstGeom>
            <a:noFill/>
            <a:ln w="9525">
              <a:solidFill>
                <a:srgbClr val="000000"/>
              </a:solidFill>
              <a:prstDash val="dash"/>
              <a:round/>
              <a:headEnd/>
              <a:tailEnd type="triangle" w="med" len="med"/>
            </a:ln>
          </p:spPr>
          <p:txBody>
            <a:bodyPr/>
            <a:lstStyle/>
            <a:p>
              <a:endParaRPr lang="en-US">
                <a:solidFill>
                  <a:prstClr val="black"/>
                </a:solidFill>
              </a:endParaRPr>
            </a:p>
          </p:txBody>
        </p:sp>
        <p:sp>
          <p:nvSpPr>
            <p:cNvPr id="6170" name="Line 27"/>
            <p:cNvSpPr>
              <a:spLocks noChangeShapeType="1"/>
            </p:cNvSpPr>
            <p:nvPr/>
          </p:nvSpPr>
          <p:spPr bwMode="auto">
            <a:xfrm>
              <a:off x="3984" y="1728"/>
              <a:ext cx="0" cy="432"/>
            </a:xfrm>
            <a:prstGeom prst="line">
              <a:avLst/>
            </a:prstGeom>
            <a:noFill/>
            <a:ln w="9525">
              <a:solidFill>
                <a:srgbClr val="000000"/>
              </a:solidFill>
              <a:prstDash val="dash"/>
              <a:round/>
              <a:headEnd/>
              <a:tailEnd type="triangle" w="med" len="med"/>
            </a:ln>
          </p:spPr>
          <p:txBody>
            <a:bodyPr/>
            <a:lstStyle/>
            <a:p>
              <a:endParaRPr lang="en-US">
                <a:solidFill>
                  <a:prstClr val="black"/>
                </a:solidFill>
              </a:endParaRPr>
            </a:p>
          </p:txBody>
        </p:sp>
        <p:sp>
          <p:nvSpPr>
            <p:cNvPr id="6171" name="AutoShape 28"/>
            <p:cNvSpPr>
              <a:spLocks noChangeArrowheads="1"/>
            </p:cNvSpPr>
            <p:nvPr/>
          </p:nvSpPr>
          <p:spPr bwMode="auto">
            <a:xfrm flipH="1">
              <a:off x="2688" y="2688"/>
              <a:ext cx="812" cy="149"/>
            </a:xfrm>
            <a:prstGeom prst="curvedUpArrow">
              <a:avLst>
                <a:gd name="adj1" fmla="val 108993"/>
                <a:gd name="adj2" fmla="val 217987"/>
                <a:gd name="adj3" fmla="val 33333"/>
              </a:avLst>
            </a:prstGeom>
            <a:solidFill>
              <a:schemeClr val="accent6">
                <a:lumMod val="50000"/>
              </a:schemeClr>
            </a:solidFill>
            <a:ln w="9525">
              <a:solidFill>
                <a:srgbClr val="000000"/>
              </a:solidFill>
              <a:miter lim="800000"/>
              <a:headEnd/>
              <a:tailEnd/>
            </a:ln>
          </p:spPr>
          <p:txBody>
            <a:bodyPr anchor="ctr"/>
            <a:lstStyle/>
            <a:p>
              <a:endParaRPr lang="en-US">
                <a:solidFill>
                  <a:prstClr val="black"/>
                </a:solidFill>
              </a:endParaRPr>
            </a:p>
          </p:txBody>
        </p:sp>
        <p:sp>
          <p:nvSpPr>
            <p:cNvPr id="6172" name="Text Box 35"/>
            <p:cNvSpPr txBox="1">
              <a:spLocks noChangeArrowheads="1"/>
            </p:cNvSpPr>
            <p:nvPr/>
          </p:nvSpPr>
          <p:spPr bwMode="auto">
            <a:xfrm>
              <a:off x="4718" y="3280"/>
              <a:ext cx="658" cy="400"/>
            </a:xfrm>
            <a:prstGeom prst="rect">
              <a:avLst/>
            </a:prstGeom>
            <a:noFill/>
            <a:ln w="9525">
              <a:noFill/>
              <a:miter lim="800000"/>
              <a:headEnd/>
              <a:tailEnd/>
            </a:ln>
          </p:spPr>
          <p:txBody>
            <a:bodyPr/>
            <a:lstStyle/>
            <a:p>
              <a:endParaRPr lang="en-US">
                <a:solidFill>
                  <a:prstClr val="black"/>
                </a:solidFill>
              </a:endParaRPr>
            </a:p>
          </p:txBody>
        </p:sp>
      </p:grpSp>
      <p:sp>
        <p:nvSpPr>
          <p:cNvPr id="34" name="Left Brace 33"/>
          <p:cNvSpPr/>
          <p:nvPr/>
        </p:nvSpPr>
        <p:spPr>
          <a:xfrm>
            <a:off x="1981200" y="1219200"/>
            <a:ext cx="304800" cy="2743200"/>
          </a:xfrm>
          <a:prstGeom prst="leftBrace">
            <a:avLst/>
          </a:pr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36" name="Right Brace 35"/>
          <p:cNvSpPr/>
          <p:nvPr/>
        </p:nvSpPr>
        <p:spPr>
          <a:xfrm>
            <a:off x="6553200" y="3962400"/>
            <a:ext cx="304800" cy="1981200"/>
          </a:xfrm>
          <a:prstGeom prst="rightBrace">
            <a:avLst/>
          </a:pr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39" name="TextBox 38"/>
          <p:cNvSpPr txBox="1">
            <a:spLocks noChangeArrowheads="1"/>
          </p:cNvSpPr>
          <p:nvPr/>
        </p:nvSpPr>
        <p:spPr bwMode="auto">
          <a:xfrm>
            <a:off x="457200" y="2438400"/>
            <a:ext cx="1347788" cy="461963"/>
          </a:xfrm>
          <a:prstGeom prst="rect">
            <a:avLst/>
          </a:prstGeom>
          <a:noFill/>
          <a:ln w="9525">
            <a:noFill/>
            <a:miter lim="800000"/>
            <a:headEnd/>
            <a:tailEnd/>
          </a:ln>
        </p:spPr>
        <p:txBody>
          <a:bodyPr wrap="none">
            <a:spAutoFit/>
          </a:bodyPr>
          <a:lstStyle/>
          <a:p>
            <a:r>
              <a:rPr lang="en-US" sz="2400" b="1">
                <a:solidFill>
                  <a:prstClr val="black"/>
                </a:solidFill>
              </a:rPr>
              <a:t>Phase 1</a:t>
            </a:r>
          </a:p>
        </p:txBody>
      </p:sp>
      <p:sp>
        <p:nvSpPr>
          <p:cNvPr id="40" name="TextBox 39"/>
          <p:cNvSpPr txBox="1">
            <a:spLocks noChangeArrowheads="1"/>
          </p:cNvSpPr>
          <p:nvPr/>
        </p:nvSpPr>
        <p:spPr bwMode="auto">
          <a:xfrm>
            <a:off x="7010400" y="2971800"/>
            <a:ext cx="1347788" cy="461963"/>
          </a:xfrm>
          <a:prstGeom prst="rect">
            <a:avLst/>
          </a:prstGeom>
          <a:noFill/>
          <a:ln w="9525">
            <a:noFill/>
            <a:miter lim="800000"/>
            <a:headEnd/>
            <a:tailEnd/>
          </a:ln>
        </p:spPr>
        <p:txBody>
          <a:bodyPr wrap="none">
            <a:spAutoFit/>
          </a:bodyPr>
          <a:lstStyle/>
          <a:p>
            <a:r>
              <a:rPr lang="en-US" sz="2400" b="1">
                <a:solidFill>
                  <a:prstClr val="black"/>
                </a:solidFill>
              </a:rPr>
              <a:t>Phase 2</a:t>
            </a:r>
          </a:p>
        </p:txBody>
      </p:sp>
      <p:sp>
        <p:nvSpPr>
          <p:cNvPr id="41" name="TextBox 40"/>
          <p:cNvSpPr txBox="1">
            <a:spLocks noChangeArrowheads="1"/>
          </p:cNvSpPr>
          <p:nvPr/>
        </p:nvSpPr>
        <p:spPr bwMode="auto">
          <a:xfrm>
            <a:off x="7010400" y="4724400"/>
            <a:ext cx="1347788" cy="461963"/>
          </a:xfrm>
          <a:prstGeom prst="rect">
            <a:avLst/>
          </a:prstGeom>
          <a:noFill/>
          <a:ln w="9525">
            <a:noFill/>
            <a:miter lim="800000"/>
            <a:headEnd/>
            <a:tailEnd/>
          </a:ln>
        </p:spPr>
        <p:txBody>
          <a:bodyPr wrap="none">
            <a:spAutoFit/>
          </a:bodyPr>
          <a:lstStyle/>
          <a:p>
            <a:r>
              <a:rPr lang="en-US" sz="2400" b="1">
                <a:solidFill>
                  <a:prstClr val="black"/>
                </a:solidFill>
              </a:rPr>
              <a:t>Phase 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ppt_x"/>
                                          </p:val>
                                        </p:tav>
                                        <p:tav tm="100000">
                                          <p:val>
                                            <p:strVal val="#ppt_x"/>
                                          </p:val>
                                        </p:tav>
                                      </p:tavLst>
                                    </p:anim>
                                    <p:anim calcmode="lin" valueType="num">
                                      <p:cBhvr additive="base">
                                        <p:cTn id="2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9" grpId="0"/>
      <p:bldP spid="40"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7" descr="DSC00041"/>
          <p:cNvPicPr>
            <a:picLocks noChangeAspect="1" noChangeArrowheads="1"/>
          </p:cNvPicPr>
          <p:nvPr/>
        </p:nvPicPr>
        <p:blipFill>
          <a:blip r:embed="rId3" cstate="print"/>
          <a:srcRect/>
          <a:stretch>
            <a:fillRect/>
          </a:stretch>
        </p:blipFill>
        <p:spPr bwMode="auto">
          <a:xfrm>
            <a:off x="5003800" y="3429000"/>
            <a:ext cx="4140200" cy="3429000"/>
          </a:xfrm>
          <a:prstGeom prst="rect">
            <a:avLst/>
          </a:prstGeom>
          <a:ln>
            <a:headEnd/>
            <a:tailEnd/>
          </a:ln>
        </p:spPr>
        <p:style>
          <a:lnRef idx="3">
            <a:schemeClr val="lt1"/>
          </a:lnRef>
          <a:fillRef idx="1">
            <a:schemeClr val="accent3"/>
          </a:fillRef>
          <a:effectRef idx="1">
            <a:schemeClr val="accent3"/>
          </a:effectRef>
          <a:fontRef idx="minor">
            <a:schemeClr val="lt1"/>
          </a:fontRef>
        </p:style>
      </p:pic>
      <p:pic>
        <p:nvPicPr>
          <p:cNvPr id="8195" name="Picture 2"/>
          <p:cNvPicPr>
            <a:picLocks noChangeAspect="1" noChangeArrowheads="1"/>
          </p:cNvPicPr>
          <p:nvPr/>
        </p:nvPicPr>
        <p:blipFill>
          <a:blip r:embed="rId4" cstate="print"/>
          <a:srcRect/>
          <a:stretch>
            <a:fillRect/>
          </a:stretch>
        </p:blipFill>
        <p:spPr bwMode="auto">
          <a:xfrm>
            <a:off x="-1" y="3810000"/>
            <a:ext cx="5027979" cy="3048000"/>
          </a:xfrm>
          <a:prstGeom prst="rect">
            <a:avLst/>
          </a:prstGeom>
          <a:noFill/>
          <a:ln w="9525">
            <a:solidFill>
              <a:schemeClr val="bg1"/>
            </a:solidFill>
            <a:miter lim="800000"/>
            <a:headEnd/>
            <a:tailEnd/>
          </a:ln>
        </p:spPr>
      </p:pic>
      <p:sp>
        <p:nvSpPr>
          <p:cNvPr id="8197" name="TextBox 9"/>
          <p:cNvSpPr txBox="1">
            <a:spLocks noChangeArrowheads="1"/>
          </p:cNvSpPr>
          <p:nvPr/>
        </p:nvSpPr>
        <p:spPr bwMode="auto">
          <a:xfrm>
            <a:off x="3276600" y="300335"/>
            <a:ext cx="5867400" cy="523220"/>
          </a:xfrm>
          <a:prstGeom prst="rect">
            <a:avLst/>
          </a:prstGeom>
          <a:noFill/>
          <a:ln w="9525">
            <a:noFill/>
            <a:miter lim="800000"/>
            <a:headEnd/>
            <a:tailEnd/>
          </a:ln>
        </p:spPr>
        <p:txBody>
          <a:bodyPr wrap="square">
            <a:spAutoFit/>
          </a:bodyPr>
          <a:lstStyle/>
          <a:p>
            <a:r>
              <a:rPr lang="en-US" sz="2800" b="1" dirty="0" smtClean="0">
                <a:solidFill>
                  <a:prstClr val="black"/>
                </a:solidFill>
              </a:rPr>
              <a:t>PBL in a Typical Engineering Course…</a:t>
            </a:r>
            <a:endParaRPr lang="en-US" sz="2800" b="1" dirty="0">
              <a:solidFill>
                <a:prstClr val="black"/>
              </a:solidFill>
            </a:endParaRPr>
          </a:p>
        </p:txBody>
      </p:sp>
      <p:pic>
        <p:nvPicPr>
          <p:cNvPr id="8194" name="Picture 5"/>
          <p:cNvPicPr>
            <a:picLocks noChangeAspect="1" noChangeArrowheads="1"/>
          </p:cNvPicPr>
          <p:nvPr/>
        </p:nvPicPr>
        <p:blipFill>
          <a:blip r:embed="rId5" cstate="print"/>
          <a:srcRect/>
          <a:stretch>
            <a:fillRect/>
          </a:stretch>
        </p:blipFill>
        <p:spPr bwMode="auto">
          <a:xfrm>
            <a:off x="4572000" y="1143000"/>
            <a:ext cx="4572000" cy="3124200"/>
          </a:xfrm>
          <a:prstGeom prst="rect">
            <a:avLst/>
          </a:prstGeom>
          <a:noFill/>
          <a:ln w="9525">
            <a:solidFill>
              <a:schemeClr val="bg1"/>
            </a:solidFill>
            <a:miter lim="800000"/>
            <a:headEnd/>
            <a:tailEnd/>
          </a:ln>
        </p:spPr>
      </p:pic>
      <p:pic>
        <p:nvPicPr>
          <p:cNvPr id="8196" name="Picture 3"/>
          <p:cNvPicPr>
            <a:picLocks noChangeAspect="1" noChangeArrowheads="1"/>
          </p:cNvPicPr>
          <p:nvPr/>
        </p:nvPicPr>
        <p:blipFill>
          <a:blip r:embed="rId6" cstate="print"/>
          <a:srcRect/>
          <a:stretch>
            <a:fillRect/>
          </a:stretch>
        </p:blipFill>
        <p:spPr bwMode="auto">
          <a:xfrm>
            <a:off x="0" y="1143000"/>
            <a:ext cx="4699000" cy="3352800"/>
          </a:xfrm>
          <a:prstGeom prst="rect">
            <a:avLst/>
          </a:prstGeom>
          <a:noFill/>
          <a:ln w="9525">
            <a:solidFill>
              <a:schemeClr val="bg1"/>
            </a:solidFill>
            <a:miter lim="800000"/>
            <a:headEnd/>
            <a:tailEnd/>
          </a:ln>
        </p:spPr>
      </p:pic>
      <p:pic>
        <p:nvPicPr>
          <p:cNvPr id="6" name="Picture 5" descr="PBL03"/>
          <p:cNvPicPr>
            <a:picLocks noChangeAspect="1" noChangeArrowheads="1"/>
          </p:cNvPicPr>
          <p:nvPr/>
        </p:nvPicPr>
        <p:blipFill>
          <a:blip r:embed="rId7" cstate="print"/>
          <a:srcRect/>
          <a:stretch>
            <a:fillRect/>
          </a:stretch>
        </p:blipFill>
        <p:spPr bwMode="auto">
          <a:xfrm>
            <a:off x="1" y="0"/>
            <a:ext cx="3148735" cy="2362200"/>
          </a:xfrm>
          <a:prstGeom prst="rect">
            <a:avLst/>
          </a:prstGeom>
          <a:ln>
            <a:headEnd/>
            <a:tailEnd/>
          </a:ln>
        </p:spPr>
        <p:style>
          <a:lnRef idx="3">
            <a:schemeClr val="lt1"/>
          </a:lnRef>
          <a:fillRef idx="1">
            <a:schemeClr val="accent3"/>
          </a:fillRef>
          <a:effectRef idx="1">
            <a:schemeClr val="accent3"/>
          </a:effectRef>
          <a:fontRef idx="minor">
            <a:schemeClr val="lt1"/>
          </a:fontRef>
        </p:style>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anim calcmode="lin" valueType="num">
                                      <p:cBhvr additive="base">
                                        <p:cTn id="19" dur="500" fill="hold"/>
                                        <p:tgtEl>
                                          <p:spTgt spid="8196"/>
                                        </p:tgtEl>
                                        <p:attrNameLst>
                                          <p:attrName>ppt_x</p:attrName>
                                        </p:attrNameLst>
                                      </p:cBhvr>
                                      <p:tavLst>
                                        <p:tav tm="0">
                                          <p:val>
                                            <p:strVal val="1+#ppt_w/2"/>
                                          </p:val>
                                        </p:tav>
                                        <p:tav tm="100000">
                                          <p:val>
                                            <p:strVal val="#ppt_x"/>
                                          </p:val>
                                        </p:tav>
                                      </p:tavLst>
                                    </p:anim>
                                    <p:anim calcmode="lin" valueType="num">
                                      <p:cBhvr additive="base">
                                        <p:cTn id="20" dur="500" fill="hold"/>
                                        <p:tgtEl>
                                          <p:spTgt spid="819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195"/>
                                        </p:tgtEl>
                                        <p:attrNameLst>
                                          <p:attrName>style.visibility</p:attrName>
                                        </p:attrNameLst>
                                      </p:cBhvr>
                                      <p:to>
                                        <p:strVal val="visible"/>
                                      </p:to>
                                    </p:set>
                                    <p:anim calcmode="lin" valueType="num">
                                      <p:cBhvr additive="base">
                                        <p:cTn id="25" dur="500" fill="hold"/>
                                        <p:tgtEl>
                                          <p:spTgt spid="8195"/>
                                        </p:tgtEl>
                                        <p:attrNameLst>
                                          <p:attrName>ppt_x</p:attrName>
                                        </p:attrNameLst>
                                      </p:cBhvr>
                                      <p:tavLst>
                                        <p:tav tm="0">
                                          <p:val>
                                            <p:strVal val="1+#ppt_w/2"/>
                                          </p:val>
                                        </p:tav>
                                        <p:tav tm="100000">
                                          <p:val>
                                            <p:strVal val="#ppt_x"/>
                                          </p:val>
                                        </p:tav>
                                      </p:tavLst>
                                    </p:anim>
                                    <p:anim calcmode="lin" valueType="num">
                                      <p:cBhvr additive="base">
                                        <p:cTn id="26" dur="500" fill="hold"/>
                                        <p:tgtEl>
                                          <p:spTgt spid="819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194"/>
                                        </p:tgtEl>
                                        <p:attrNameLst>
                                          <p:attrName>style.visibility</p:attrName>
                                        </p:attrNameLst>
                                      </p:cBhvr>
                                      <p:to>
                                        <p:strVal val="visible"/>
                                      </p:to>
                                    </p:set>
                                    <p:anim calcmode="lin" valueType="num">
                                      <p:cBhvr additive="base">
                                        <p:cTn id="31" dur="500" fill="hold"/>
                                        <p:tgtEl>
                                          <p:spTgt spid="8194"/>
                                        </p:tgtEl>
                                        <p:attrNameLst>
                                          <p:attrName>ppt_x</p:attrName>
                                        </p:attrNameLst>
                                      </p:cBhvr>
                                      <p:tavLst>
                                        <p:tav tm="0">
                                          <p:val>
                                            <p:strVal val="#ppt_x"/>
                                          </p:val>
                                        </p:tav>
                                        <p:tav tm="100000">
                                          <p:val>
                                            <p:strVal val="#ppt_x"/>
                                          </p:val>
                                        </p:tav>
                                      </p:tavLst>
                                    </p:anim>
                                    <p:anim calcmode="lin" valueType="num">
                                      <p:cBhvr additive="base">
                                        <p:cTn id="32"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04800" y="990600"/>
            <a:ext cx="8534400" cy="5867400"/>
            <a:chOff x="672" y="528"/>
            <a:chExt cx="4224" cy="3840"/>
          </a:xfrm>
          <a:solidFill>
            <a:schemeClr val="bg1"/>
          </a:solidFill>
        </p:grpSpPr>
        <p:pic>
          <p:nvPicPr>
            <p:cNvPr id="2052" name="Picture 4"/>
            <p:cNvPicPr>
              <a:picLocks noChangeAspect="1" noChangeArrowheads="1"/>
            </p:cNvPicPr>
            <p:nvPr/>
          </p:nvPicPr>
          <p:blipFill>
            <a:blip r:embed="rId3" cstate="print"/>
            <a:srcRect/>
            <a:stretch>
              <a:fillRect/>
            </a:stretch>
          </p:blipFill>
          <p:spPr bwMode="auto">
            <a:xfrm>
              <a:off x="672" y="528"/>
              <a:ext cx="4224" cy="3840"/>
            </a:xfrm>
            <a:prstGeom prst="rect">
              <a:avLst/>
            </a:prstGeom>
            <a:grpFill/>
            <a:ln w="9525">
              <a:noFill/>
              <a:miter lim="800000"/>
              <a:headEnd/>
              <a:tailEnd/>
            </a:ln>
          </p:spPr>
        </p:pic>
        <p:sp>
          <p:nvSpPr>
            <p:cNvPr id="2053" name="Rectangle 5"/>
            <p:cNvSpPr>
              <a:spLocks noChangeArrowheads="1"/>
            </p:cNvSpPr>
            <p:nvPr/>
          </p:nvSpPr>
          <p:spPr bwMode="auto">
            <a:xfrm>
              <a:off x="720" y="528"/>
              <a:ext cx="288" cy="96"/>
            </a:xfrm>
            <a:prstGeom prst="rect">
              <a:avLst/>
            </a:prstGeom>
            <a:grpFill/>
            <a:ln w="9525">
              <a:noFill/>
              <a:miter lim="800000"/>
              <a:headEnd/>
              <a:tailEnd/>
            </a:ln>
          </p:spPr>
          <p:txBody>
            <a:bodyPr wrap="none" anchor="ctr"/>
            <a:lstStyle/>
            <a:p>
              <a:pPr>
                <a:defRPr/>
              </a:pPr>
              <a:endParaRPr lang="en-US">
                <a:solidFill>
                  <a:prstClr val="black"/>
                </a:solidFill>
                <a:ea typeface="MS PGothic" pitchFamily="34" charset="-128"/>
              </a:endParaRPr>
            </a:p>
          </p:txBody>
        </p:sp>
      </p:grpSp>
      <p:sp>
        <p:nvSpPr>
          <p:cNvPr id="9219" name="Rectangle 2"/>
          <p:cNvSpPr>
            <a:spLocks noGrp="1" noChangeArrowheads="1"/>
          </p:cNvSpPr>
          <p:nvPr>
            <p:ph type="title"/>
          </p:nvPr>
        </p:nvSpPr>
        <p:spPr>
          <a:xfrm>
            <a:off x="304800" y="0"/>
            <a:ext cx="8534400" cy="1066800"/>
          </a:xfrm>
          <a:solidFill>
            <a:schemeClr val="bg1"/>
          </a:solidFill>
        </p:spPr>
        <p:txBody>
          <a:bodyPr/>
          <a:lstStyle/>
          <a:p>
            <a:pPr eaLnBrk="1" hangingPunct="1"/>
            <a:r>
              <a:rPr lang="en-US" sz="2800" smtClean="0"/>
              <a:t>Coping with change – need to explain and rationalize =&gt; MOTIVATE!!</a:t>
            </a:r>
          </a:p>
        </p:txBody>
      </p:sp>
      <p:sp>
        <p:nvSpPr>
          <p:cNvPr id="9220" name="TextBox 6"/>
          <p:cNvSpPr txBox="1">
            <a:spLocks noChangeArrowheads="1"/>
          </p:cNvSpPr>
          <p:nvPr/>
        </p:nvSpPr>
        <p:spPr bwMode="auto">
          <a:xfrm>
            <a:off x="4267200" y="6411913"/>
            <a:ext cx="4495800" cy="400050"/>
          </a:xfrm>
          <a:prstGeom prst="rect">
            <a:avLst/>
          </a:prstGeom>
          <a:solidFill>
            <a:schemeClr val="bg1"/>
          </a:solidFill>
          <a:ln w="9525">
            <a:noFill/>
            <a:miter lim="800000"/>
            <a:headEnd/>
            <a:tailEnd/>
          </a:ln>
        </p:spPr>
        <p:txBody>
          <a:bodyPr>
            <a:spAutoFit/>
          </a:bodyPr>
          <a:lstStyle/>
          <a:p>
            <a:pPr algn="r"/>
            <a:r>
              <a:rPr lang="en-US" sz="2000">
                <a:solidFill>
                  <a:prstClr val="black"/>
                </a:solidFill>
              </a:rPr>
              <a:t>Woods, 1994</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176338" y="400050"/>
            <a:ext cx="7129462" cy="819150"/>
          </a:xfrm>
          <a:noFill/>
        </p:spPr>
        <p:txBody>
          <a:bodyPr/>
          <a:lstStyle/>
          <a:p>
            <a:pPr eaLnBrk="1" hangingPunct="1"/>
            <a:r>
              <a:rPr lang="en-US" sz="4000" smtClean="0"/>
              <a:t>Gradual move towards PBL…</a:t>
            </a:r>
            <a:endParaRPr lang="en-US" sz="2400" smtClean="0"/>
          </a:p>
        </p:txBody>
      </p:sp>
      <p:grpSp>
        <p:nvGrpSpPr>
          <p:cNvPr id="2" name="Group 3"/>
          <p:cNvGrpSpPr>
            <a:grpSpLocks/>
          </p:cNvGrpSpPr>
          <p:nvPr/>
        </p:nvGrpSpPr>
        <p:grpSpPr bwMode="auto">
          <a:xfrm>
            <a:off x="1143000" y="2362200"/>
            <a:ext cx="6324600" cy="3352800"/>
            <a:chOff x="168" y="960"/>
            <a:chExt cx="5367" cy="2792"/>
          </a:xfrm>
        </p:grpSpPr>
        <p:sp>
          <p:nvSpPr>
            <p:cNvPr id="10246" name="Freeform 4"/>
            <p:cNvSpPr>
              <a:spLocks/>
            </p:cNvSpPr>
            <p:nvPr/>
          </p:nvSpPr>
          <p:spPr bwMode="gray">
            <a:xfrm>
              <a:off x="5089" y="960"/>
              <a:ext cx="441" cy="705"/>
            </a:xfrm>
            <a:custGeom>
              <a:avLst/>
              <a:gdLst>
                <a:gd name="T0" fmla="*/ 14605886 w 308"/>
                <a:gd name="T1" fmla="*/ 127067183 h 444"/>
                <a:gd name="T2" fmla="*/ 0 w 308"/>
                <a:gd name="T3" fmla="*/ 469368801 h 444"/>
                <a:gd name="T4" fmla="*/ 0 w 308"/>
                <a:gd name="T5" fmla="*/ 302421900 h 444"/>
                <a:gd name="T6" fmla="*/ 14605886 w 308"/>
                <a:gd name="T7" fmla="*/ 0 h 444"/>
                <a:gd name="T8" fmla="*/ 14605886 w 308"/>
                <a:gd name="T9" fmla="*/ 127067183 h 444"/>
                <a:gd name="T10" fmla="*/ 0 60000 65536"/>
                <a:gd name="T11" fmla="*/ 0 60000 65536"/>
                <a:gd name="T12" fmla="*/ 0 60000 65536"/>
                <a:gd name="T13" fmla="*/ 0 60000 65536"/>
                <a:gd name="T14" fmla="*/ 0 60000 65536"/>
                <a:gd name="T15" fmla="*/ 0 w 308"/>
                <a:gd name="T16" fmla="*/ 0 h 444"/>
                <a:gd name="T17" fmla="*/ 308 w 308"/>
                <a:gd name="T18" fmla="*/ 444 h 444"/>
              </a:gdLst>
              <a:ahLst/>
              <a:cxnLst>
                <a:cxn ang="T10">
                  <a:pos x="T0" y="T1"/>
                </a:cxn>
                <a:cxn ang="T11">
                  <a:pos x="T2" y="T3"/>
                </a:cxn>
                <a:cxn ang="T12">
                  <a:pos x="T4" y="T5"/>
                </a:cxn>
                <a:cxn ang="T13">
                  <a:pos x="T6" y="T7"/>
                </a:cxn>
                <a:cxn ang="T14">
                  <a:pos x="T8" y="T9"/>
                </a:cxn>
              </a:cxnLst>
              <a:rect l="T15" t="T16" r="T17" b="T18"/>
              <a:pathLst>
                <a:path w="308" h="444">
                  <a:moveTo>
                    <a:pt x="308" y="120"/>
                  </a:moveTo>
                  <a:lnTo>
                    <a:pt x="0" y="444"/>
                  </a:lnTo>
                  <a:lnTo>
                    <a:pt x="0" y="286"/>
                  </a:lnTo>
                  <a:lnTo>
                    <a:pt x="308" y="0"/>
                  </a:lnTo>
                  <a:lnTo>
                    <a:pt x="308" y="120"/>
                  </a:lnTo>
                  <a:close/>
                </a:path>
              </a:pathLst>
            </a:custGeom>
            <a:gradFill rotWithShape="1">
              <a:gsLst>
                <a:gs pos="0">
                  <a:srgbClr val="00281D"/>
                </a:gs>
                <a:gs pos="50000">
                  <a:srgbClr val="00563F"/>
                </a:gs>
                <a:gs pos="100000">
                  <a:srgbClr val="00281D"/>
                </a:gs>
              </a:gsLst>
              <a:lin ang="2700000" scaled="1"/>
            </a:gradFill>
            <a:ln w="0">
              <a:noFill/>
              <a:round/>
              <a:headEnd/>
              <a:tailEnd/>
            </a:ln>
          </p:spPr>
          <p:txBody>
            <a:bodyPr/>
            <a:lstStyle/>
            <a:p>
              <a:endParaRPr lang="en-US">
                <a:solidFill>
                  <a:prstClr val="black"/>
                </a:solidFill>
              </a:endParaRPr>
            </a:p>
          </p:txBody>
        </p:sp>
        <p:sp>
          <p:nvSpPr>
            <p:cNvPr id="10247" name="Freeform 5"/>
            <p:cNvSpPr>
              <a:spLocks/>
            </p:cNvSpPr>
            <p:nvPr/>
          </p:nvSpPr>
          <p:spPr bwMode="gray">
            <a:xfrm>
              <a:off x="2976" y="960"/>
              <a:ext cx="2559" cy="451"/>
            </a:xfrm>
            <a:custGeom>
              <a:avLst/>
              <a:gdLst>
                <a:gd name="T0" fmla="*/ 71693543 w 1786"/>
                <a:gd name="T1" fmla="*/ 301317366 h 284"/>
                <a:gd name="T2" fmla="*/ 0 w 1786"/>
                <a:gd name="T3" fmla="*/ 301317366 h 284"/>
                <a:gd name="T4" fmla="*/ 21635935 w 1786"/>
                <a:gd name="T5" fmla="*/ 0 h 284"/>
                <a:gd name="T6" fmla="*/ 86613524 w 1786"/>
                <a:gd name="T7" fmla="*/ 0 h 284"/>
                <a:gd name="T8" fmla="*/ 71693543 w 1786"/>
                <a:gd name="T9" fmla="*/ 301317366 h 284"/>
                <a:gd name="T10" fmla="*/ 0 60000 65536"/>
                <a:gd name="T11" fmla="*/ 0 60000 65536"/>
                <a:gd name="T12" fmla="*/ 0 60000 65536"/>
                <a:gd name="T13" fmla="*/ 0 60000 65536"/>
                <a:gd name="T14" fmla="*/ 0 60000 65536"/>
                <a:gd name="T15" fmla="*/ 0 w 1786"/>
                <a:gd name="T16" fmla="*/ 0 h 284"/>
                <a:gd name="T17" fmla="*/ 1786 w 1786"/>
                <a:gd name="T18" fmla="*/ 284 h 284"/>
              </a:gdLst>
              <a:ahLst/>
              <a:cxnLst>
                <a:cxn ang="T10">
                  <a:pos x="T0" y="T1"/>
                </a:cxn>
                <a:cxn ang="T11">
                  <a:pos x="T2" y="T3"/>
                </a:cxn>
                <a:cxn ang="T12">
                  <a:pos x="T4" y="T5"/>
                </a:cxn>
                <a:cxn ang="T13">
                  <a:pos x="T6" y="T7"/>
                </a:cxn>
                <a:cxn ang="T14">
                  <a:pos x="T8" y="T9"/>
                </a:cxn>
              </a:cxnLst>
              <a:rect l="T15" t="T16" r="T17" b="T18"/>
              <a:pathLst>
                <a:path w="1786" h="284">
                  <a:moveTo>
                    <a:pt x="1478" y="284"/>
                  </a:moveTo>
                  <a:lnTo>
                    <a:pt x="0" y="284"/>
                  </a:lnTo>
                  <a:lnTo>
                    <a:pt x="446" y="0"/>
                  </a:lnTo>
                  <a:lnTo>
                    <a:pt x="1786" y="0"/>
                  </a:lnTo>
                  <a:lnTo>
                    <a:pt x="1478" y="284"/>
                  </a:lnTo>
                  <a:close/>
                </a:path>
              </a:pathLst>
            </a:custGeom>
            <a:solidFill>
              <a:srgbClr val="00CC99"/>
            </a:solidFill>
            <a:ln w="0">
              <a:noFill/>
              <a:round/>
              <a:headEnd/>
              <a:tailEnd/>
            </a:ln>
          </p:spPr>
          <p:txBody>
            <a:bodyPr/>
            <a:lstStyle/>
            <a:p>
              <a:endParaRPr lang="en-US">
                <a:solidFill>
                  <a:prstClr val="black"/>
                </a:solidFill>
              </a:endParaRPr>
            </a:p>
          </p:txBody>
        </p:sp>
        <p:sp>
          <p:nvSpPr>
            <p:cNvPr id="10248" name="Freeform 6"/>
            <p:cNvSpPr>
              <a:spLocks/>
            </p:cNvSpPr>
            <p:nvPr/>
          </p:nvSpPr>
          <p:spPr bwMode="gray">
            <a:xfrm>
              <a:off x="4645" y="1660"/>
              <a:ext cx="441" cy="701"/>
            </a:xfrm>
            <a:custGeom>
              <a:avLst/>
              <a:gdLst>
                <a:gd name="T0" fmla="*/ 14605886 w 308"/>
                <a:gd name="T1" fmla="*/ 122154336 h 442"/>
                <a:gd name="T2" fmla="*/ 0 w 308"/>
                <a:gd name="T3" fmla="*/ 451467525 h 442"/>
                <a:gd name="T4" fmla="*/ 0 w 308"/>
                <a:gd name="T5" fmla="*/ 292122923 h 442"/>
                <a:gd name="T6" fmla="*/ 14605886 w 308"/>
                <a:gd name="T7" fmla="*/ 0 h 442"/>
                <a:gd name="T8" fmla="*/ 14605886 w 308"/>
                <a:gd name="T9" fmla="*/ 122154336 h 442"/>
                <a:gd name="T10" fmla="*/ 0 60000 65536"/>
                <a:gd name="T11" fmla="*/ 0 60000 65536"/>
                <a:gd name="T12" fmla="*/ 0 60000 65536"/>
                <a:gd name="T13" fmla="*/ 0 60000 65536"/>
                <a:gd name="T14" fmla="*/ 0 60000 65536"/>
                <a:gd name="T15" fmla="*/ 0 w 308"/>
                <a:gd name="T16" fmla="*/ 0 h 442"/>
                <a:gd name="T17" fmla="*/ 308 w 308"/>
                <a:gd name="T18" fmla="*/ 442 h 442"/>
              </a:gdLst>
              <a:ahLst/>
              <a:cxnLst>
                <a:cxn ang="T10">
                  <a:pos x="T0" y="T1"/>
                </a:cxn>
                <a:cxn ang="T11">
                  <a:pos x="T2" y="T3"/>
                </a:cxn>
                <a:cxn ang="T12">
                  <a:pos x="T4" y="T5"/>
                </a:cxn>
                <a:cxn ang="T13">
                  <a:pos x="T6" y="T7"/>
                </a:cxn>
                <a:cxn ang="T14">
                  <a:pos x="T8" y="T9"/>
                </a:cxn>
              </a:cxnLst>
              <a:rect l="T15" t="T16" r="T17" b="T18"/>
              <a:pathLst>
                <a:path w="308" h="442">
                  <a:moveTo>
                    <a:pt x="308" y="120"/>
                  </a:moveTo>
                  <a:lnTo>
                    <a:pt x="0" y="442"/>
                  </a:lnTo>
                  <a:lnTo>
                    <a:pt x="0" y="286"/>
                  </a:lnTo>
                  <a:lnTo>
                    <a:pt x="308" y="0"/>
                  </a:lnTo>
                  <a:lnTo>
                    <a:pt x="308" y="120"/>
                  </a:lnTo>
                  <a:close/>
                </a:path>
              </a:pathLst>
            </a:custGeom>
            <a:gradFill rotWithShape="1">
              <a:gsLst>
                <a:gs pos="0">
                  <a:srgbClr val="230744"/>
                </a:gs>
                <a:gs pos="50000">
                  <a:srgbClr val="4B1092"/>
                </a:gs>
                <a:gs pos="100000">
                  <a:srgbClr val="230744"/>
                </a:gs>
              </a:gsLst>
              <a:lin ang="2700000" scaled="1"/>
            </a:gradFill>
            <a:ln w="0">
              <a:noFill/>
              <a:round/>
              <a:headEnd/>
              <a:tailEnd/>
            </a:ln>
          </p:spPr>
          <p:txBody>
            <a:bodyPr/>
            <a:lstStyle/>
            <a:p>
              <a:endParaRPr lang="en-US">
                <a:solidFill>
                  <a:prstClr val="black"/>
                </a:solidFill>
              </a:endParaRPr>
            </a:p>
          </p:txBody>
        </p:sp>
        <p:sp>
          <p:nvSpPr>
            <p:cNvPr id="10249" name="Freeform 7"/>
            <p:cNvSpPr>
              <a:spLocks/>
            </p:cNvSpPr>
            <p:nvPr/>
          </p:nvSpPr>
          <p:spPr bwMode="gray">
            <a:xfrm>
              <a:off x="2340" y="1660"/>
              <a:ext cx="2751" cy="450"/>
            </a:xfrm>
            <a:custGeom>
              <a:avLst/>
              <a:gdLst>
                <a:gd name="T0" fmla="*/ 78187870 w 1920"/>
                <a:gd name="T1" fmla="*/ 281900668 h 284"/>
                <a:gd name="T2" fmla="*/ 0 w 1920"/>
                <a:gd name="T3" fmla="*/ 281900668 h 284"/>
                <a:gd name="T4" fmla="*/ 21636214 w 1920"/>
                <a:gd name="T5" fmla="*/ 0 h 284"/>
                <a:gd name="T6" fmla="*/ 93120707 w 1920"/>
                <a:gd name="T7" fmla="*/ 0 h 284"/>
                <a:gd name="T8" fmla="*/ 78187870 w 1920"/>
                <a:gd name="T9" fmla="*/ 281900668 h 284"/>
                <a:gd name="T10" fmla="*/ 0 60000 65536"/>
                <a:gd name="T11" fmla="*/ 0 60000 65536"/>
                <a:gd name="T12" fmla="*/ 0 60000 65536"/>
                <a:gd name="T13" fmla="*/ 0 60000 65536"/>
                <a:gd name="T14" fmla="*/ 0 60000 65536"/>
                <a:gd name="T15" fmla="*/ 0 w 1920"/>
                <a:gd name="T16" fmla="*/ 0 h 284"/>
                <a:gd name="T17" fmla="*/ 1920 w 1920"/>
                <a:gd name="T18" fmla="*/ 284 h 284"/>
              </a:gdLst>
              <a:ahLst/>
              <a:cxnLst>
                <a:cxn ang="T10">
                  <a:pos x="T0" y="T1"/>
                </a:cxn>
                <a:cxn ang="T11">
                  <a:pos x="T2" y="T3"/>
                </a:cxn>
                <a:cxn ang="T12">
                  <a:pos x="T4" y="T5"/>
                </a:cxn>
                <a:cxn ang="T13">
                  <a:pos x="T6" y="T7"/>
                </a:cxn>
                <a:cxn ang="T14">
                  <a:pos x="T8" y="T9"/>
                </a:cxn>
              </a:cxnLst>
              <a:rect l="T15" t="T16" r="T17" b="T18"/>
              <a:pathLst>
                <a:path w="1920" h="284">
                  <a:moveTo>
                    <a:pt x="1612" y="284"/>
                  </a:moveTo>
                  <a:lnTo>
                    <a:pt x="0" y="284"/>
                  </a:lnTo>
                  <a:lnTo>
                    <a:pt x="446" y="0"/>
                  </a:lnTo>
                  <a:lnTo>
                    <a:pt x="1920" y="0"/>
                  </a:lnTo>
                  <a:lnTo>
                    <a:pt x="1612" y="284"/>
                  </a:lnTo>
                  <a:close/>
                </a:path>
              </a:pathLst>
            </a:custGeom>
            <a:solidFill>
              <a:srgbClr val="A77BFF"/>
            </a:solidFill>
            <a:ln w="0">
              <a:noFill/>
              <a:round/>
              <a:headEnd/>
              <a:tailEnd/>
            </a:ln>
          </p:spPr>
          <p:txBody>
            <a:bodyPr/>
            <a:lstStyle/>
            <a:p>
              <a:endParaRPr lang="en-US">
                <a:solidFill>
                  <a:prstClr val="black"/>
                </a:solidFill>
              </a:endParaRPr>
            </a:p>
          </p:txBody>
        </p:sp>
        <p:sp>
          <p:nvSpPr>
            <p:cNvPr id="10250" name="Freeform 8"/>
            <p:cNvSpPr>
              <a:spLocks/>
            </p:cNvSpPr>
            <p:nvPr/>
          </p:nvSpPr>
          <p:spPr bwMode="gray">
            <a:xfrm>
              <a:off x="4200" y="2353"/>
              <a:ext cx="439" cy="704"/>
            </a:xfrm>
            <a:custGeom>
              <a:avLst/>
              <a:gdLst>
                <a:gd name="T0" fmla="*/ 15427114 w 306"/>
                <a:gd name="T1" fmla="*/ 123260650 h 444"/>
                <a:gd name="T2" fmla="*/ 0 w 306"/>
                <a:gd name="T3" fmla="*/ 449783980 h 444"/>
                <a:gd name="T4" fmla="*/ 0 w 306"/>
                <a:gd name="T5" fmla="*/ 289171460 h 444"/>
                <a:gd name="T6" fmla="*/ 15427114 w 306"/>
                <a:gd name="T7" fmla="*/ 0 h 444"/>
                <a:gd name="T8" fmla="*/ 15427114 w 306"/>
                <a:gd name="T9" fmla="*/ 123260650 h 444"/>
                <a:gd name="T10" fmla="*/ 0 60000 65536"/>
                <a:gd name="T11" fmla="*/ 0 60000 65536"/>
                <a:gd name="T12" fmla="*/ 0 60000 65536"/>
                <a:gd name="T13" fmla="*/ 0 60000 65536"/>
                <a:gd name="T14" fmla="*/ 0 60000 65536"/>
                <a:gd name="T15" fmla="*/ 0 w 306"/>
                <a:gd name="T16" fmla="*/ 0 h 444"/>
                <a:gd name="T17" fmla="*/ 306 w 306"/>
                <a:gd name="T18" fmla="*/ 444 h 444"/>
              </a:gdLst>
              <a:ahLst/>
              <a:cxnLst>
                <a:cxn ang="T10">
                  <a:pos x="T0" y="T1"/>
                </a:cxn>
                <a:cxn ang="T11">
                  <a:pos x="T2" y="T3"/>
                </a:cxn>
                <a:cxn ang="T12">
                  <a:pos x="T4" y="T5"/>
                </a:cxn>
                <a:cxn ang="T13">
                  <a:pos x="T6" y="T7"/>
                </a:cxn>
                <a:cxn ang="T14">
                  <a:pos x="T8" y="T9"/>
                </a:cxn>
              </a:cxnLst>
              <a:rect l="T15" t="T16" r="T17" b="T18"/>
              <a:pathLst>
                <a:path w="306" h="444">
                  <a:moveTo>
                    <a:pt x="306" y="122"/>
                  </a:moveTo>
                  <a:lnTo>
                    <a:pt x="0" y="444"/>
                  </a:lnTo>
                  <a:lnTo>
                    <a:pt x="0" y="286"/>
                  </a:lnTo>
                  <a:lnTo>
                    <a:pt x="306" y="0"/>
                  </a:lnTo>
                  <a:lnTo>
                    <a:pt x="306" y="122"/>
                  </a:lnTo>
                  <a:close/>
                </a:path>
              </a:pathLst>
            </a:custGeom>
            <a:gradFill rotWithShape="1">
              <a:gsLst>
                <a:gs pos="0">
                  <a:srgbClr val="431805"/>
                </a:gs>
                <a:gs pos="50000">
                  <a:srgbClr val="90330A"/>
                </a:gs>
                <a:gs pos="100000">
                  <a:srgbClr val="431805"/>
                </a:gs>
              </a:gsLst>
              <a:lin ang="2700000" scaled="1"/>
            </a:gradFill>
            <a:ln w="0">
              <a:noFill/>
              <a:round/>
              <a:headEnd/>
              <a:tailEnd/>
            </a:ln>
          </p:spPr>
          <p:txBody>
            <a:bodyPr/>
            <a:lstStyle/>
            <a:p>
              <a:endParaRPr lang="en-US">
                <a:solidFill>
                  <a:prstClr val="black"/>
                </a:solidFill>
              </a:endParaRPr>
            </a:p>
          </p:txBody>
        </p:sp>
        <p:sp>
          <p:nvSpPr>
            <p:cNvPr id="10251" name="Freeform 9"/>
            <p:cNvSpPr>
              <a:spLocks/>
            </p:cNvSpPr>
            <p:nvPr/>
          </p:nvSpPr>
          <p:spPr bwMode="gray">
            <a:xfrm>
              <a:off x="3758" y="3047"/>
              <a:ext cx="442" cy="705"/>
            </a:xfrm>
            <a:custGeom>
              <a:avLst/>
              <a:gdLst>
                <a:gd name="T0" fmla="*/ 15648648 w 308"/>
                <a:gd name="T1" fmla="*/ 129043622 h 444"/>
                <a:gd name="T2" fmla="*/ 0 w 308"/>
                <a:gd name="T3" fmla="*/ 469368801 h 444"/>
                <a:gd name="T4" fmla="*/ 0 w 308"/>
                <a:gd name="T5" fmla="*/ 302421900 h 444"/>
                <a:gd name="T6" fmla="*/ 15648648 w 308"/>
                <a:gd name="T7" fmla="*/ 0 h 444"/>
                <a:gd name="T8" fmla="*/ 15648648 w 308"/>
                <a:gd name="T9" fmla="*/ 129043622 h 444"/>
                <a:gd name="T10" fmla="*/ 0 60000 65536"/>
                <a:gd name="T11" fmla="*/ 0 60000 65536"/>
                <a:gd name="T12" fmla="*/ 0 60000 65536"/>
                <a:gd name="T13" fmla="*/ 0 60000 65536"/>
                <a:gd name="T14" fmla="*/ 0 60000 65536"/>
                <a:gd name="T15" fmla="*/ 0 w 308"/>
                <a:gd name="T16" fmla="*/ 0 h 444"/>
                <a:gd name="T17" fmla="*/ 308 w 308"/>
                <a:gd name="T18" fmla="*/ 444 h 444"/>
              </a:gdLst>
              <a:ahLst/>
              <a:cxnLst>
                <a:cxn ang="T10">
                  <a:pos x="T0" y="T1"/>
                </a:cxn>
                <a:cxn ang="T11">
                  <a:pos x="T2" y="T3"/>
                </a:cxn>
                <a:cxn ang="T12">
                  <a:pos x="T4" y="T5"/>
                </a:cxn>
                <a:cxn ang="T13">
                  <a:pos x="T6" y="T7"/>
                </a:cxn>
                <a:cxn ang="T14">
                  <a:pos x="T8" y="T9"/>
                </a:cxn>
              </a:cxnLst>
              <a:rect l="T15" t="T16" r="T17" b="T18"/>
              <a:pathLst>
                <a:path w="308" h="444">
                  <a:moveTo>
                    <a:pt x="308" y="122"/>
                  </a:moveTo>
                  <a:lnTo>
                    <a:pt x="0" y="444"/>
                  </a:lnTo>
                  <a:lnTo>
                    <a:pt x="0" y="286"/>
                  </a:lnTo>
                  <a:lnTo>
                    <a:pt x="308" y="0"/>
                  </a:lnTo>
                  <a:lnTo>
                    <a:pt x="308" y="122"/>
                  </a:lnTo>
                  <a:close/>
                </a:path>
              </a:pathLst>
            </a:custGeom>
            <a:gradFill rotWithShape="1">
              <a:gsLst>
                <a:gs pos="0">
                  <a:srgbClr val="433206"/>
                </a:gs>
                <a:gs pos="50000">
                  <a:srgbClr val="906B0E"/>
                </a:gs>
                <a:gs pos="100000">
                  <a:srgbClr val="433206"/>
                </a:gs>
              </a:gsLst>
              <a:lin ang="2700000" scaled="1"/>
            </a:gradFill>
            <a:ln w="0">
              <a:noFill/>
              <a:round/>
              <a:headEnd/>
              <a:tailEnd/>
            </a:ln>
          </p:spPr>
          <p:txBody>
            <a:bodyPr/>
            <a:lstStyle/>
            <a:p>
              <a:endParaRPr lang="en-US">
                <a:solidFill>
                  <a:prstClr val="black"/>
                </a:solidFill>
              </a:endParaRPr>
            </a:p>
          </p:txBody>
        </p:sp>
        <p:sp>
          <p:nvSpPr>
            <p:cNvPr id="10252" name="Freeform 10"/>
            <p:cNvSpPr>
              <a:spLocks/>
            </p:cNvSpPr>
            <p:nvPr/>
          </p:nvSpPr>
          <p:spPr bwMode="gray">
            <a:xfrm>
              <a:off x="1076" y="3051"/>
              <a:ext cx="3124" cy="450"/>
            </a:xfrm>
            <a:custGeom>
              <a:avLst/>
              <a:gdLst>
                <a:gd name="T0" fmla="*/ 91205879 w 2180"/>
                <a:gd name="T1" fmla="*/ 281900668 h 284"/>
                <a:gd name="T2" fmla="*/ 0 w 2180"/>
                <a:gd name="T3" fmla="*/ 281900668 h 284"/>
                <a:gd name="T4" fmla="*/ 21742543 w 2180"/>
                <a:gd name="T5" fmla="*/ 0 h 284"/>
                <a:gd name="T6" fmla="*/ 106197289 w 2180"/>
                <a:gd name="T7" fmla="*/ 0 h 284"/>
                <a:gd name="T8" fmla="*/ 91205879 w 2180"/>
                <a:gd name="T9" fmla="*/ 281900668 h 284"/>
                <a:gd name="T10" fmla="*/ 0 60000 65536"/>
                <a:gd name="T11" fmla="*/ 0 60000 65536"/>
                <a:gd name="T12" fmla="*/ 0 60000 65536"/>
                <a:gd name="T13" fmla="*/ 0 60000 65536"/>
                <a:gd name="T14" fmla="*/ 0 60000 65536"/>
                <a:gd name="T15" fmla="*/ 0 w 2180"/>
                <a:gd name="T16" fmla="*/ 0 h 284"/>
                <a:gd name="T17" fmla="*/ 2180 w 2180"/>
                <a:gd name="T18" fmla="*/ 284 h 284"/>
              </a:gdLst>
              <a:ahLst/>
              <a:cxnLst>
                <a:cxn ang="T10">
                  <a:pos x="T0" y="T1"/>
                </a:cxn>
                <a:cxn ang="T11">
                  <a:pos x="T2" y="T3"/>
                </a:cxn>
                <a:cxn ang="T12">
                  <a:pos x="T4" y="T5"/>
                </a:cxn>
                <a:cxn ang="T13">
                  <a:pos x="T6" y="T7"/>
                </a:cxn>
                <a:cxn ang="T14">
                  <a:pos x="T8" y="T9"/>
                </a:cxn>
              </a:cxnLst>
              <a:rect l="T15" t="T16" r="T17" b="T18"/>
              <a:pathLst>
                <a:path w="2180" h="284">
                  <a:moveTo>
                    <a:pt x="1872" y="284"/>
                  </a:moveTo>
                  <a:lnTo>
                    <a:pt x="0" y="284"/>
                  </a:lnTo>
                  <a:lnTo>
                    <a:pt x="446" y="0"/>
                  </a:lnTo>
                  <a:lnTo>
                    <a:pt x="2180" y="0"/>
                  </a:lnTo>
                  <a:lnTo>
                    <a:pt x="1872" y="284"/>
                  </a:lnTo>
                  <a:close/>
                </a:path>
              </a:pathLst>
            </a:custGeom>
            <a:solidFill>
              <a:srgbClr val="F2E160"/>
            </a:solidFill>
            <a:ln w="0">
              <a:noFill/>
              <a:round/>
              <a:headEnd/>
              <a:tailEnd/>
            </a:ln>
          </p:spPr>
          <p:txBody>
            <a:bodyPr/>
            <a:lstStyle/>
            <a:p>
              <a:endParaRPr lang="en-US">
                <a:solidFill>
                  <a:prstClr val="black"/>
                </a:solidFill>
              </a:endParaRPr>
            </a:p>
          </p:txBody>
        </p:sp>
        <p:sp>
          <p:nvSpPr>
            <p:cNvPr id="10253" name="Line 11"/>
            <p:cNvSpPr>
              <a:spLocks noChangeShapeType="1"/>
            </p:cNvSpPr>
            <p:nvPr/>
          </p:nvSpPr>
          <p:spPr bwMode="gray">
            <a:xfrm flipH="1">
              <a:off x="168" y="3747"/>
              <a:ext cx="908" cy="0"/>
            </a:xfrm>
            <a:prstGeom prst="line">
              <a:avLst/>
            </a:prstGeom>
            <a:noFill/>
            <a:ln w="9525">
              <a:solidFill>
                <a:schemeClr val="tx1"/>
              </a:solidFill>
              <a:round/>
              <a:headEnd/>
              <a:tailEnd/>
            </a:ln>
          </p:spPr>
          <p:txBody>
            <a:bodyPr wrap="none" anchor="ctr"/>
            <a:lstStyle/>
            <a:p>
              <a:endParaRPr lang="en-US">
                <a:solidFill>
                  <a:prstClr val="black"/>
                </a:solidFill>
              </a:endParaRPr>
            </a:p>
          </p:txBody>
        </p:sp>
        <p:sp>
          <p:nvSpPr>
            <p:cNvPr id="10254" name="Line 12"/>
            <p:cNvSpPr>
              <a:spLocks noChangeShapeType="1"/>
            </p:cNvSpPr>
            <p:nvPr/>
          </p:nvSpPr>
          <p:spPr bwMode="gray">
            <a:xfrm flipH="1">
              <a:off x="168" y="3047"/>
              <a:ext cx="1543" cy="0"/>
            </a:xfrm>
            <a:prstGeom prst="line">
              <a:avLst/>
            </a:prstGeom>
            <a:noFill/>
            <a:ln w="9525">
              <a:solidFill>
                <a:schemeClr val="tx1"/>
              </a:solidFill>
              <a:round/>
              <a:headEnd/>
              <a:tailEnd/>
            </a:ln>
          </p:spPr>
          <p:txBody>
            <a:bodyPr wrap="none" anchor="ctr"/>
            <a:lstStyle/>
            <a:p>
              <a:endParaRPr lang="en-US">
                <a:solidFill>
                  <a:prstClr val="black"/>
                </a:solidFill>
              </a:endParaRPr>
            </a:p>
          </p:txBody>
        </p:sp>
        <p:sp>
          <p:nvSpPr>
            <p:cNvPr id="10255" name="Line 13"/>
            <p:cNvSpPr>
              <a:spLocks noChangeShapeType="1"/>
            </p:cNvSpPr>
            <p:nvPr/>
          </p:nvSpPr>
          <p:spPr bwMode="gray">
            <a:xfrm flipH="1">
              <a:off x="168" y="2356"/>
              <a:ext cx="2178" cy="0"/>
            </a:xfrm>
            <a:prstGeom prst="line">
              <a:avLst/>
            </a:prstGeom>
            <a:noFill/>
            <a:ln w="9525">
              <a:solidFill>
                <a:schemeClr val="tx1"/>
              </a:solidFill>
              <a:round/>
              <a:headEnd/>
              <a:tailEnd/>
            </a:ln>
          </p:spPr>
          <p:txBody>
            <a:bodyPr wrap="none" anchor="ctr"/>
            <a:lstStyle/>
            <a:p>
              <a:endParaRPr lang="en-US">
                <a:solidFill>
                  <a:prstClr val="black"/>
                </a:solidFill>
              </a:endParaRPr>
            </a:p>
          </p:txBody>
        </p:sp>
        <p:sp>
          <p:nvSpPr>
            <p:cNvPr id="10256" name="Line 14"/>
            <p:cNvSpPr>
              <a:spLocks noChangeShapeType="1"/>
            </p:cNvSpPr>
            <p:nvPr/>
          </p:nvSpPr>
          <p:spPr bwMode="gray">
            <a:xfrm flipH="1">
              <a:off x="168" y="1666"/>
              <a:ext cx="2813" cy="0"/>
            </a:xfrm>
            <a:prstGeom prst="line">
              <a:avLst/>
            </a:prstGeom>
            <a:noFill/>
            <a:ln w="9525">
              <a:solidFill>
                <a:schemeClr val="tx1"/>
              </a:solidFill>
              <a:round/>
              <a:headEnd/>
              <a:tailEnd/>
            </a:ln>
          </p:spPr>
          <p:txBody>
            <a:bodyPr wrap="none" anchor="ctr"/>
            <a:lstStyle/>
            <a:p>
              <a:endParaRPr lang="en-US">
                <a:solidFill>
                  <a:prstClr val="black"/>
                </a:solidFill>
              </a:endParaRPr>
            </a:p>
          </p:txBody>
        </p:sp>
        <p:sp>
          <p:nvSpPr>
            <p:cNvPr id="10257" name="Line 15"/>
            <p:cNvSpPr>
              <a:spLocks noChangeShapeType="1"/>
            </p:cNvSpPr>
            <p:nvPr/>
          </p:nvSpPr>
          <p:spPr bwMode="gray">
            <a:xfrm flipH="1">
              <a:off x="168" y="965"/>
              <a:ext cx="3448" cy="0"/>
            </a:xfrm>
            <a:prstGeom prst="line">
              <a:avLst/>
            </a:prstGeom>
            <a:noFill/>
            <a:ln w="9525">
              <a:solidFill>
                <a:schemeClr val="tx1"/>
              </a:solidFill>
              <a:round/>
              <a:headEnd/>
              <a:tailEnd/>
            </a:ln>
          </p:spPr>
          <p:txBody>
            <a:bodyPr wrap="none" anchor="ctr"/>
            <a:lstStyle/>
            <a:p>
              <a:endParaRPr lang="en-US">
                <a:solidFill>
                  <a:prstClr val="black"/>
                </a:solidFill>
              </a:endParaRPr>
            </a:p>
          </p:txBody>
        </p:sp>
        <p:sp>
          <p:nvSpPr>
            <p:cNvPr id="10258" name="Line 16"/>
            <p:cNvSpPr>
              <a:spLocks noChangeShapeType="1"/>
            </p:cNvSpPr>
            <p:nvPr/>
          </p:nvSpPr>
          <p:spPr bwMode="gray">
            <a:xfrm>
              <a:off x="305" y="960"/>
              <a:ext cx="0" cy="726"/>
            </a:xfrm>
            <a:prstGeom prst="line">
              <a:avLst/>
            </a:prstGeom>
            <a:noFill/>
            <a:ln w="9525">
              <a:solidFill>
                <a:schemeClr val="tx1"/>
              </a:solidFill>
              <a:round/>
              <a:headEnd type="triangle" w="med" len="med"/>
              <a:tailEnd type="triangle" w="med" len="med"/>
            </a:ln>
          </p:spPr>
          <p:txBody>
            <a:bodyPr wrap="none" anchor="ctr"/>
            <a:lstStyle/>
            <a:p>
              <a:endParaRPr lang="en-US">
                <a:solidFill>
                  <a:prstClr val="black"/>
                </a:solidFill>
              </a:endParaRPr>
            </a:p>
          </p:txBody>
        </p:sp>
        <p:sp>
          <p:nvSpPr>
            <p:cNvPr id="10259" name="Line 17"/>
            <p:cNvSpPr>
              <a:spLocks noChangeShapeType="1"/>
            </p:cNvSpPr>
            <p:nvPr/>
          </p:nvSpPr>
          <p:spPr bwMode="gray">
            <a:xfrm>
              <a:off x="305" y="1686"/>
              <a:ext cx="0" cy="680"/>
            </a:xfrm>
            <a:prstGeom prst="line">
              <a:avLst/>
            </a:prstGeom>
            <a:noFill/>
            <a:ln w="9525">
              <a:solidFill>
                <a:schemeClr val="tx1"/>
              </a:solidFill>
              <a:round/>
              <a:headEnd type="triangle" w="med" len="med"/>
              <a:tailEnd type="triangle" w="med" len="med"/>
            </a:ln>
          </p:spPr>
          <p:txBody>
            <a:bodyPr wrap="none" anchor="ctr"/>
            <a:lstStyle/>
            <a:p>
              <a:endParaRPr lang="en-US">
                <a:solidFill>
                  <a:prstClr val="black"/>
                </a:solidFill>
              </a:endParaRPr>
            </a:p>
          </p:txBody>
        </p:sp>
        <p:sp>
          <p:nvSpPr>
            <p:cNvPr id="10260" name="Line 18"/>
            <p:cNvSpPr>
              <a:spLocks noChangeShapeType="1"/>
            </p:cNvSpPr>
            <p:nvPr/>
          </p:nvSpPr>
          <p:spPr bwMode="gray">
            <a:xfrm>
              <a:off x="305" y="2366"/>
              <a:ext cx="0" cy="680"/>
            </a:xfrm>
            <a:prstGeom prst="line">
              <a:avLst/>
            </a:prstGeom>
            <a:noFill/>
            <a:ln w="9525">
              <a:solidFill>
                <a:schemeClr val="tx1"/>
              </a:solidFill>
              <a:round/>
              <a:headEnd type="triangle" w="med" len="med"/>
              <a:tailEnd type="triangle" w="med" len="med"/>
            </a:ln>
          </p:spPr>
          <p:txBody>
            <a:bodyPr wrap="none" anchor="ctr"/>
            <a:lstStyle/>
            <a:p>
              <a:endParaRPr lang="en-US">
                <a:solidFill>
                  <a:prstClr val="black"/>
                </a:solidFill>
              </a:endParaRPr>
            </a:p>
          </p:txBody>
        </p:sp>
        <p:sp>
          <p:nvSpPr>
            <p:cNvPr id="10261" name="Line 19"/>
            <p:cNvSpPr>
              <a:spLocks noChangeShapeType="1"/>
            </p:cNvSpPr>
            <p:nvPr/>
          </p:nvSpPr>
          <p:spPr bwMode="gray">
            <a:xfrm>
              <a:off x="305" y="3047"/>
              <a:ext cx="0" cy="680"/>
            </a:xfrm>
            <a:prstGeom prst="line">
              <a:avLst/>
            </a:prstGeom>
            <a:noFill/>
            <a:ln w="9525">
              <a:solidFill>
                <a:schemeClr val="tx1"/>
              </a:solidFill>
              <a:round/>
              <a:headEnd type="triangle" w="med" len="med"/>
              <a:tailEnd type="triangle" w="med" len="med"/>
            </a:ln>
          </p:spPr>
          <p:txBody>
            <a:bodyPr wrap="none" anchor="ctr"/>
            <a:lstStyle/>
            <a:p>
              <a:endParaRPr lang="en-US">
                <a:solidFill>
                  <a:prstClr val="black"/>
                </a:solidFill>
              </a:endParaRPr>
            </a:p>
          </p:txBody>
        </p:sp>
        <p:sp>
          <p:nvSpPr>
            <p:cNvPr id="10262" name="Freeform 20"/>
            <p:cNvSpPr>
              <a:spLocks/>
            </p:cNvSpPr>
            <p:nvPr/>
          </p:nvSpPr>
          <p:spPr bwMode="gray">
            <a:xfrm>
              <a:off x="1529" y="1096"/>
              <a:ext cx="1407" cy="2268"/>
            </a:xfrm>
            <a:custGeom>
              <a:avLst/>
              <a:gdLst>
                <a:gd name="T0" fmla="*/ 2 w 1824"/>
                <a:gd name="T1" fmla="*/ 24 h 2648"/>
                <a:gd name="T2" fmla="*/ 2 w 1824"/>
                <a:gd name="T3" fmla="*/ 21 h 2648"/>
                <a:gd name="T4" fmla="*/ 2 w 1824"/>
                <a:gd name="T5" fmla="*/ 18 h 2648"/>
                <a:gd name="T6" fmla="*/ 2 w 1824"/>
                <a:gd name="T7" fmla="*/ 15 h 2648"/>
                <a:gd name="T8" fmla="*/ 2 w 1824"/>
                <a:gd name="T9" fmla="*/ 13 h 2648"/>
                <a:gd name="T10" fmla="*/ 2 w 1824"/>
                <a:gd name="T11" fmla="*/ 9 h 2648"/>
                <a:gd name="T12" fmla="*/ 2 w 1824"/>
                <a:gd name="T13" fmla="*/ 8 h 2648"/>
                <a:gd name="T14" fmla="*/ 2 w 1824"/>
                <a:gd name="T15" fmla="*/ 7 h 2648"/>
                <a:gd name="T16" fmla="*/ 2 w 1824"/>
                <a:gd name="T17" fmla="*/ 5 h 2648"/>
                <a:gd name="T18" fmla="*/ 2 w 1824"/>
                <a:gd name="T19" fmla="*/ 3 h 2648"/>
                <a:gd name="T20" fmla="*/ 2 w 1824"/>
                <a:gd name="T21" fmla="*/ 3 h 2648"/>
                <a:gd name="T22" fmla="*/ 2 w 1824"/>
                <a:gd name="T23" fmla="*/ 3 h 2648"/>
                <a:gd name="T24" fmla="*/ 2 w 1824"/>
                <a:gd name="T25" fmla="*/ 3 h 2648"/>
                <a:gd name="T26" fmla="*/ 2 w 1824"/>
                <a:gd name="T27" fmla="*/ 3 h 2648"/>
                <a:gd name="T28" fmla="*/ 2 w 1824"/>
                <a:gd name="T29" fmla="*/ 3 h 2648"/>
                <a:gd name="T30" fmla="*/ 2 w 1824"/>
                <a:gd name="T31" fmla="*/ 3 h 2648"/>
                <a:gd name="T32" fmla="*/ 2 w 1824"/>
                <a:gd name="T33" fmla="*/ 3 h 2648"/>
                <a:gd name="T34" fmla="*/ 2 w 1824"/>
                <a:gd name="T35" fmla="*/ 3 h 2648"/>
                <a:gd name="T36" fmla="*/ 2 w 1824"/>
                <a:gd name="T37" fmla="*/ 3 h 2648"/>
                <a:gd name="T38" fmla="*/ 2 w 1824"/>
                <a:gd name="T39" fmla="*/ 3 h 2648"/>
                <a:gd name="T40" fmla="*/ 2 w 1824"/>
                <a:gd name="T41" fmla="*/ 3 h 2648"/>
                <a:gd name="T42" fmla="*/ 2 w 1824"/>
                <a:gd name="T43" fmla="*/ 4 h 2648"/>
                <a:gd name="T44" fmla="*/ 2 w 1824"/>
                <a:gd name="T45" fmla="*/ 5 h 2648"/>
                <a:gd name="T46" fmla="*/ 2 w 1824"/>
                <a:gd name="T47" fmla="*/ 6 h 2648"/>
                <a:gd name="T48" fmla="*/ 2 w 1824"/>
                <a:gd name="T49" fmla="*/ 7 h 2648"/>
                <a:gd name="T50" fmla="*/ 2 w 1824"/>
                <a:gd name="T51" fmla="*/ 8 h 2648"/>
                <a:gd name="T52" fmla="*/ 2 w 1824"/>
                <a:gd name="T53" fmla="*/ 11 h 2648"/>
                <a:gd name="T54" fmla="*/ 2 w 1824"/>
                <a:gd name="T55" fmla="*/ 13 h 2648"/>
                <a:gd name="T56" fmla="*/ 2 w 1824"/>
                <a:gd name="T57" fmla="*/ 15 h 2648"/>
                <a:gd name="T58" fmla="*/ 2 w 1824"/>
                <a:gd name="T59" fmla="*/ 18 h 2648"/>
                <a:gd name="T60" fmla="*/ 2 w 1824"/>
                <a:gd name="T61" fmla="*/ 21 h 2648"/>
                <a:gd name="T62" fmla="*/ 2 w 1824"/>
                <a:gd name="T63" fmla="*/ 24 h 2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24"/>
                <a:gd name="T97" fmla="*/ 0 h 2648"/>
                <a:gd name="T98" fmla="*/ 1824 w 1824"/>
                <a:gd name="T99" fmla="*/ 2648 h 2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24" h="2648">
                  <a:moveTo>
                    <a:pt x="0" y="2648"/>
                  </a:moveTo>
                  <a:lnTo>
                    <a:pt x="12" y="2464"/>
                  </a:lnTo>
                  <a:lnTo>
                    <a:pt x="32" y="2288"/>
                  </a:lnTo>
                  <a:lnTo>
                    <a:pt x="56" y="2120"/>
                  </a:lnTo>
                  <a:lnTo>
                    <a:pt x="88" y="1960"/>
                  </a:lnTo>
                  <a:lnTo>
                    <a:pt x="124" y="1808"/>
                  </a:lnTo>
                  <a:lnTo>
                    <a:pt x="166" y="1662"/>
                  </a:lnTo>
                  <a:lnTo>
                    <a:pt x="212" y="1524"/>
                  </a:lnTo>
                  <a:lnTo>
                    <a:pt x="262" y="1394"/>
                  </a:lnTo>
                  <a:lnTo>
                    <a:pt x="316" y="1270"/>
                  </a:lnTo>
                  <a:lnTo>
                    <a:pt x="372" y="1154"/>
                  </a:lnTo>
                  <a:lnTo>
                    <a:pt x="430" y="1044"/>
                  </a:lnTo>
                  <a:lnTo>
                    <a:pt x="490" y="942"/>
                  </a:lnTo>
                  <a:lnTo>
                    <a:pt x="550" y="846"/>
                  </a:lnTo>
                  <a:lnTo>
                    <a:pt x="612" y="758"/>
                  </a:lnTo>
                  <a:lnTo>
                    <a:pt x="672" y="674"/>
                  </a:lnTo>
                  <a:lnTo>
                    <a:pt x="734" y="598"/>
                  </a:lnTo>
                  <a:lnTo>
                    <a:pt x="792" y="528"/>
                  </a:lnTo>
                  <a:lnTo>
                    <a:pt x="850" y="464"/>
                  </a:lnTo>
                  <a:lnTo>
                    <a:pt x="906" y="408"/>
                  </a:lnTo>
                  <a:lnTo>
                    <a:pt x="960" y="356"/>
                  </a:lnTo>
                  <a:lnTo>
                    <a:pt x="1010" y="310"/>
                  </a:lnTo>
                  <a:lnTo>
                    <a:pt x="1056" y="270"/>
                  </a:lnTo>
                  <a:lnTo>
                    <a:pt x="1096" y="236"/>
                  </a:lnTo>
                  <a:lnTo>
                    <a:pt x="1134" y="208"/>
                  </a:lnTo>
                  <a:lnTo>
                    <a:pt x="1164" y="184"/>
                  </a:lnTo>
                  <a:lnTo>
                    <a:pt x="1190" y="166"/>
                  </a:lnTo>
                  <a:lnTo>
                    <a:pt x="1208" y="154"/>
                  </a:lnTo>
                  <a:lnTo>
                    <a:pt x="1220" y="146"/>
                  </a:lnTo>
                  <a:lnTo>
                    <a:pt x="1224" y="144"/>
                  </a:lnTo>
                  <a:lnTo>
                    <a:pt x="848" y="0"/>
                  </a:lnTo>
                  <a:lnTo>
                    <a:pt x="1728" y="56"/>
                  </a:lnTo>
                  <a:lnTo>
                    <a:pt x="1824" y="480"/>
                  </a:lnTo>
                  <a:lnTo>
                    <a:pt x="1568" y="328"/>
                  </a:lnTo>
                  <a:lnTo>
                    <a:pt x="1564" y="328"/>
                  </a:lnTo>
                  <a:lnTo>
                    <a:pt x="1554" y="332"/>
                  </a:lnTo>
                  <a:lnTo>
                    <a:pt x="1538" y="338"/>
                  </a:lnTo>
                  <a:lnTo>
                    <a:pt x="1514" y="346"/>
                  </a:lnTo>
                  <a:lnTo>
                    <a:pt x="1486" y="356"/>
                  </a:lnTo>
                  <a:lnTo>
                    <a:pt x="1452" y="370"/>
                  </a:lnTo>
                  <a:lnTo>
                    <a:pt x="1412" y="388"/>
                  </a:lnTo>
                  <a:lnTo>
                    <a:pt x="1370" y="410"/>
                  </a:lnTo>
                  <a:lnTo>
                    <a:pt x="1322" y="436"/>
                  </a:lnTo>
                  <a:lnTo>
                    <a:pt x="1270" y="466"/>
                  </a:lnTo>
                  <a:lnTo>
                    <a:pt x="1216" y="500"/>
                  </a:lnTo>
                  <a:lnTo>
                    <a:pt x="1158" y="540"/>
                  </a:lnTo>
                  <a:lnTo>
                    <a:pt x="1098" y="584"/>
                  </a:lnTo>
                  <a:lnTo>
                    <a:pt x="1034" y="636"/>
                  </a:lnTo>
                  <a:lnTo>
                    <a:pt x="970" y="692"/>
                  </a:lnTo>
                  <a:lnTo>
                    <a:pt x="904" y="756"/>
                  </a:lnTo>
                  <a:lnTo>
                    <a:pt x="836" y="824"/>
                  </a:lnTo>
                  <a:lnTo>
                    <a:pt x="770" y="900"/>
                  </a:lnTo>
                  <a:lnTo>
                    <a:pt x="700" y="984"/>
                  </a:lnTo>
                  <a:lnTo>
                    <a:pt x="632" y="1076"/>
                  </a:lnTo>
                  <a:lnTo>
                    <a:pt x="566" y="1174"/>
                  </a:lnTo>
                  <a:lnTo>
                    <a:pt x="498" y="1280"/>
                  </a:lnTo>
                  <a:lnTo>
                    <a:pt x="434" y="1394"/>
                  </a:lnTo>
                  <a:lnTo>
                    <a:pt x="370" y="1518"/>
                  </a:lnTo>
                  <a:lnTo>
                    <a:pt x="308" y="1650"/>
                  </a:lnTo>
                  <a:lnTo>
                    <a:pt x="248" y="1792"/>
                  </a:lnTo>
                  <a:lnTo>
                    <a:pt x="192" y="1944"/>
                  </a:lnTo>
                  <a:lnTo>
                    <a:pt x="138" y="2104"/>
                  </a:lnTo>
                  <a:lnTo>
                    <a:pt x="88" y="2274"/>
                  </a:lnTo>
                  <a:lnTo>
                    <a:pt x="42" y="2456"/>
                  </a:lnTo>
                  <a:lnTo>
                    <a:pt x="0" y="2648"/>
                  </a:lnTo>
                  <a:close/>
                </a:path>
              </a:pathLst>
            </a:custGeom>
            <a:gradFill rotWithShape="1">
              <a:gsLst>
                <a:gs pos="0">
                  <a:srgbClr val="D11364"/>
                </a:gs>
                <a:gs pos="100000">
                  <a:srgbClr val="61092E"/>
                </a:gs>
              </a:gsLst>
              <a:lin ang="5400000" scaled="1"/>
            </a:gradFill>
            <a:ln w="0">
              <a:noFill/>
              <a:round/>
              <a:headEnd/>
              <a:tailEnd/>
            </a:ln>
          </p:spPr>
          <p:txBody>
            <a:bodyPr/>
            <a:lstStyle/>
            <a:p>
              <a:endParaRPr lang="en-US">
                <a:solidFill>
                  <a:prstClr val="black"/>
                </a:solidFill>
              </a:endParaRPr>
            </a:p>
          </p:txBody>
        </p:sp>
        <p:sp>
          <p:nvSpPr>
            <p:cNvPr id="10263" name="Rectangle 21"/>
            <p:cNvSpPr>
              <a:spLocks noChangeArrowheads="1"/>
            </p:cNvSpPr>
            <p:nvPr/>
          </p:nvSpPr>
          <p:spPr bwMode="gray">
            <a:xfrm>
              <a:off x="2980" y="1411"/>
              <a:ext cx="2119" cy="253"/>
            </a:xfrm>
            <a:prstGeom prst="rect">
              <a:avLst/>
            </a:prstGeom>
            <a:gradFill rotWithShape="1">
              <a:gsLst>
                <a:gs pos="0">
                  <a:srgbClr val="00684D"/>
                </a:gs>
                <a:gs pos="50000">
                  <a:srgbClr val="00906A"/>
                </a:gs>
                <a:gs pos="100000">
                  <a:srgbClr val="00684D"/>
                </a:gs>
              </a:gsLst>
              <a:lin ang="2700000" scaled="1"/>
            </a:gradFill>
            <a:ln w="9525">
              <a:noFill/>
              <a:miter lim="800000"/>
              <a:headEnd/>
              <a:tailEnd/>
            </a:ln>
          </p:spPr>
          <p:txBody>
            <a:bodyPr wrap="none" anchor="ctr"/>
            <a:lstStyle/>
            <a:p>
              <a:pPr algn="ctr" eaLnBrk="0" hangingPunct="0"/>
              <a:r>
                <a:rPr lang="en-US" sz="2000" b="1">
                  <a:solidFill>
                    <a:srgbClr val="FFFFFF"/>
                  </a:solidFill>
                  <a:cs typeface="Arial" charset="0"/>
                </a:rPr>
                <a:t>Macro PBL</a:t>
              </a:r>
            </a:p>
          </p:txBody>
        </p:sp>
        <p:sp>
          <p:nvSpPr>
            <p:cNvPr id="10264" name="Rectangle 22"/>
            <p:cNvSpPr>
              <a:spLocks noChangeArrowheads="1"/>
            </p:cNvSpPr>
            <p:nvPr/>
          </p:nvSpPr>
          <p:spPr bwMode="gray">
            <a:xfrm>
              <a:off x="2341" y="2110"/>
              <a:ext cx="2309" cy="248"/>
            </a:xfrm>
            <a:prstGeom prst="rect">
              <a:avLst/>
            </a:prstGeom>
            <a:gradFill rotWithShape="1">
              <a:gsLst>
                <a:gs pos="0">
                  <a:srgbClr val="5D2FB9"/>
                </a:gs>
                <a:gs pos="50000">
                  <a:srgbClr val="8041FF"/>
                </a:gs>
                <a:gs pos="100000">
                  <a:srgbClr val="5D2FB9"/>
                </a:gs>
              </a:gsLst>
              <a:lin ang="2700000" scaled="1"/>
            </a:gradFill>
            <a:ln w="9525">
              <a:noFill/>
              <a:miter lim="800000"/>
              <a:headEnd/>
              <a:tailEnd/>
            </a:ln>
          </p:spPr>
          <p:txBody>
            <a:bodyPr wrap="none" anchor="ctr"/>
            <a:lstStyle/>
            <a:p>
              <a:pPr algn="ctr" eaLnBrk="0" hangingPunct="0"/>
              <a:r>
                <a:rPr lang="en-US" sz="2000" b="1">
                  <a:solidFill>
                    <a:srgbClr val="FFFFFF"/>
                  </a:solidFill>
                  <a:cs typeface="Arial" charset="0"/>
                </a:rPr>
                <a:t>Micro PBL</a:t>
              </a:r>
            </a:p>
          </p:txBody>
        </p:sp>
        <p:sp>
          <p:nvSpPr>
            <p:cNvPr id="10265" name="Freeform 23"/>
            <p:cNvSpPr>
              <a:spLocks/>
            </p:cNvSpPr>
            <p:nvPr/>
          </p:nvSpPr>
          <p:spPr bwMode="gray">
            <a:xfrm>
              <a:off x="1709" y="2353"/>
              <a:ext cx="2935" cy="454"/>
            </a:xfrm>
            <a:custGeom>
              <a:avLst/>
              <a:gdLst>
                <a:gd name="T0" fmla="*/ 84978872 w 2048"/>
                <a:gd name="T1" fmla="*/ 300274634 h 286"/>
                <a:gd name="T2" fmla="*/ 0 w 2048"/>
                <a:gd name="T3" fmla="*/ 300274634 h 286"/>
                <a:gd name="T4" fmla="*/ 21768913 w 2048"/>
                <a:gd name="T5" fmla="*/ 0 h 286"/>
                <a:gd name="T6" fmla="*/ 99931795 w 2048"/>
                <a:gd name="T7" fmla="*/ 0 h 286"/>
                <a:gd name="T8" fmla="*/ 84978872 w 2048"/>
                <a:gd name="T9" fmla="*/ 300274634 h 286"/>
                <a:gd name="T10" fmla="*/ 0 60000 65536"/>
                <a:gd name="T11" fmla="*/ 0 60000 65536"/>
                <a:gd name="T12" fmla="*/ 0 60000 65536"/>
                <a:gd name="T13" fmla="*/ 0 60000 65536"/>
                <a:gd name="T14" fmla="*/ 0 60000 65536"/>
                <a:gd name="T15" fmla="*/ 0 w 2048"/>
                <a:gd name="T16" fmla="*/ 0 h 286"/>
                <a:gd name="T17" fmla="*/ 2048 w 2048"/>
                <a:gd name="T18" fmla="*/ 286 h 286"/>
              </a:gdLst>
              <a:ahLst/>
              <a:cxnLst>
                <a:cxn ang="T10">
                  <a:pos x="T0" y="T1"/>
                </a:cxn>
                <a:cxn ang="T11">
                  <a:pos x="T2" y="T3"/>
                </a:cxn>
                <a:cxn ang="T12">
                  <a:pos x="T4" y="T5"/>
                </a:cxn>
                <a:cxn ang="T13">
                  <a:pos x="T6" y="T7"/>
                </a:cxn>
                <a:cxn ang="T14">
                  <a:pos x="T8" y="T9"/>
                </a:cxn>
              </a:cxnLst>
              <a:rect l="T15" t="T16" r="T17" b="T18"/>
              <a:pathLst>
                <a:path w="2048" h="286">
                  <a:moveTo>
                    <a:pt x="1742" y="286"/>
                  </a:moveTo>
                  <a:lnTo>
                    <a:pt x="0" y="286"/>
                  </a:lnTo>
                  <a:lnTo>
                    <a:pt x="446" y="0"/>
                  </a:lnTo>
                  <a:lnTo>
                    <a:pt x="2048" y="0"/>
                  </a:lnTo>
                  <a:lnTo>
                    <a:pt x="1742" y="286"/>
                  </a:lnTo>
                  <a:close/>
                </a:path>
              </a:pathLst>
            </a:custGeom>
            <a:solidFill>
              <a:srgbClr val="FF9966"/>
            </a:solidFill>
            <a:ln w="0">
              <a:noFill/>
              <a:round/>
              <a:headEnd/>
              <a:tailEnd/>
            </a:ln>
          </p:spPr>
          <p:txBody>
            <a:bodyPr/>
            <a:lstStyle/>
            <a:p>
              <a:endParaRPr lang="en-US">
                <a:solidFill>
                  <a:prstClr val="black"/>
                </a:solidFill>
              </a:endParaRPr>
            </a:p>
          </p:txBody>
        </p:sp>
        <p:sp>
          <p:nvSpPr>
            <p:cNvPr id="10266" name="Rectangle 24"/>
            <p:cNvSpPr>
              <a:spLocks noChangeArrowheads="1"/>
            </p:cNvSpPr>
            <p:nvPr/>
          </p:nvSpPr>
          <p:spPr bwMode="gray">
            <a:xfrm>
              <a:off x="1711" y="2806"/>
              <a:ext cx="2499" cy="248"/>
            </a:xfrm>
            <a:prstGeom prst="rect">
              <a:avLst/>
            </a:prstGeom>
            <a:gradFill rotWithShape="1">
              <a:gsLst>
                <a:gs pos="0">
                  <a:srgbClr val="A0523A"/>
                </a:gs>
                <a:gs pos="50000">
                  <a:srgbClr val="DC7150"/>
                </a:gs>
                <a:gs pos="100000">
                  <a:srgbClr val="A0523A"/>
                </a:gs>
              </a:gsLst>
              <a:lin ang="2700000" scaled="1"/>
            </a:gradFill>
            <a:ln w="9525">
              <a:noFill/>
              <a:miter lim="800000"/>
              <a:headEnd/>
              <a:tailEnd/>
            </a:ln>
          </p:spPr>
          <p:txBody>
            <a:bodyPr wrap="none" anchor="ctr"/>
            <a:lstStyle/>
            <a:p>
              <a:pPr algn="ctr" eaLnBrk="0" hangingPunct="0"/>
              <a:r>
                <a:rPr lang="en-US" sz="2000" b="1">
                  <a:solidFill>
                    <a:srgbClr val="FFFFFF"/>
                  </a:solidFill>
                  <a:cs typeface="Arial" charset="0"/>
                </a:rPr>
                <a:t>Formal CL</a:t>
              </a:r>
            </a:p>
          </p:txBody>
        </p:sp>
        <p:sp>
          <p:nvSpPr>
            <p:cNvPr id="10267" name="Rectangle 25"/>
            <p:cNvSpPr>
              <a:spLocks noChangeArrowheads="1"/>
            </p:cNvSpPr>
            <p:nvPr/>
          </p:nvSpPr>
          <p:spPr bwMode="gray">
            <a:xfrm>
              <a:off x="1075" y="3502"/>
              <a:ext cx="2689" cy="248"/>
            </a:xfrm>
            <a:prstGeom prst="rect">
              <a:avLst/>
            </a:prstGeom>
            <a:gradFill rotWithShape="1">
              <a:gsLst>
                <a:gs pos="0">
                  <a:srgbClr val="977514"/>
                </a:gs>
                <a:gs pos="50000">
                  <a:srgbClr val="D0A11C"/>
                </a:gs>
                <a:gs pos="100000">
                  <a:srgbClr val="977514"/>
                </a:gs>
              </a:gsLst>
              <a:lin ang="2700000" scaled="1"/>
            </a:gradFill>
            <a:ln w="9525">
              <a:noFill/>
              <a:miter lim="800000"/>
              <a:headEnd/>
              <a:tailEnd/>
            </a:ln>
          </p:spPr>
          <p:txBody>
            <a:bodyPr wrap="none" anchor="ctr"/>
            <a:lstStyle/>
            <a:p>
              <a:pPr algn="ctr" eaLnBrk="0" hangingPunct="0"/>
              <a:r>
                <a:rPr lang="en-US" sz="2000" b="1">
                  <a:solidFill>
                    <a:srgbClr val="FFFFFF"/>
                  </a:solidFill>
                  <a:cs typeface="Arial" charset="0"/>
                </a:rPr>
                <a:t>Informal CL</a:t>
              </a:r>
            </a:p>
          </p:txBody>
        </p:sp>
        <p:sp>
          <p:nvSpPr>
            <p:cNvPr id="10268" name="Text Box 26"/>
            <p:cNvSpPr txBox="1">
              <a:spLocks noChangeArrowheads="1"/>
            </p:cNvSpPr>
            <p:nvPr/>
          </p:nvSpPr>
          <p:spPr bwMode="gray">
            <a:xfrm>
              <a:off x="299" y="1191"/>
              <a:ext cx="1762" cy="306"/>
            </a:xfrm>
            <a:prstGeom prst="rect">
              <a:avLst/>
            </a:prstGeom>
            <a:noFill/>
            <a:ln w="9525">
              <a:noFill/>
              <a:miter lim="800000"/>
              <a:headEnd/>
              <a:tailEnd/>
            </a:ln>
          </p:spPr>
          <p:txBody>
            <a:bodyPr wrap="none">
              <a:spAutoFit/>
            </a:bodyPr>
            <a:lstStyle/>
            <a:p>
              <a:pPr eaLnBrk="0" hangingPunct="0"/>
              <a:r>
                <a:rPr lang="en-US" b="1">
                  <a:solidFill>
                    <a:srgbClr val="1F497D"/>
                  </a:solidFill>
                  <a:cs typeface="Arial" charset="0"/>
                </a:rPr>
                <a:t>Challenge of PBL</a:t>
              </a:r>
            </a:p>
          </p:txBody>
        </p:sp>
        <p:sp>
          <p:nvSpPr>
            <p:cNvPr id="10269" name="Text Box 27"/>
            <p:cNvSpPr txBox="1">
              <a:spLocks noChangeArrowheads="1"/>
            </p:cNvSpPr>
            <p:nvPr/>
          </p:nvSpPr>
          <p:spPr bwMode="gray">
            <a:xfrm>
              <a:off x="299" y="1880"/>
              <a:ext cx="1503" cy="305"/>
            </a:xfrm>
            <a:prstGeom prst="rect">
              <a:avLst/>
            </a:prstGeom>
            <a:noFill/>
            <a:ln w="9525">
              <a:noFill/>
              <a:miter lim="800000"/>
              <a:headEnd/>
              <a:tailEnd/>
            </a:ln>
          </p:spPr>
          <p:txBody>
            <a:bodyPr wrap="none">
              <a:spAutoFit/>
            </a:bodyPr>
            <a:lstStyle/>
            <a:p>
              <a:pPr eaLnBrk="0" hangingPunct="0"/>
              <a:r>
                <a:rPr lang="en-US" b="1">
                  <a:solidFill>
                    <a:srgbClr val="1F497D"/>
                  </a:solidFill>
                  <a:cs typeface="Arial" charset="0"/>
                </a:rPr>
                <a:t>Getting a taste</a:t>
              </a:r>
            </a:p>
          </p:txBody>
        </p:sp>
        <p:sp>
          <p:nvSpPr>
            <p:cNvPr id="10270" name="Text Box 28"/>
            <p:cNvSpPr txBox="1">
              <a:spLocks noChangeArrowheads="1"/>
            </p:cNvSpPr>
            <p:nvPr/>
          </p:nvSpPr>
          <p:spPr bwMode="gray">
            <a:xfrm>
              <a:off x="299" y="2483"/>
              <a:ext cx="900" cy="534"/>
            </a:xfrm>
            <a:prstGeom prst="rect">
              <a:avLst/>
            </a:prstGeom>
            <a:noFill/>
            <a:ln w="9525">
              <a:noFill/>
              <a:miter lim="800000"/>
              <a:headEnd/>
              <a:tailEnd/>
            </a:ln>
          </p:spPr>
          <p:txBody>
            <a:bodyPr wrap="none">
              <a:spAutoFit/>
            </a:bodyPr>
            <a:lstStyle/>
            <a:p>
              <a:pPr eaLnBrk="0" hangingPunct="0"/>
              <a:r>
                <a:rPr lang="en-US" b="1">
                  <a:solidFill>
                    <a:srgbClr val="1F497D"/>
                  </a:solidFill>
                  <a:cs typeface="Arial" charset="0"/>
                </a:rPr>
                <a:t>Team-</a:t>
              </a:r>
            </a:p>
            <a:p>
              <a:pPr eaLnBrk="0" hangingPunct="0"/>
              <a:r>
                <a:rPr lang="en-US" b="1">
                  <a:solidFill>
                    <a:srgbClr val="1F497D"/>
                  </a:solidFill>
                  <a:cs typeface="Arial" charset="0"/>
                </a:rPr>
                <a:t>working</a:t>
              </a:r>
            </a:p>
          </p:txBody>
        </p:sp>
        <p:sp>
          <p:nvSpPr>
            <p:cNvPr id="10271" name="Text Box 29"/>
            <p:cNvSpPr txBox="1">
              <a:spLocks noChangeArrowheads="1"/>
            </p:cNvSpPr>
            <p:nvPr/>
          </p:nvSpPr>
          <p:spPr bwMode="gray">
            <a:xfrm>
              <a:off x="299" y="3192"/>
              <a:ext cx="1277" cy="306"/>
            </a:xfrm>
            <a:prstGeom prst="rect">
              <a:avLst/>
            </a:prstGeom>
            <a:noFill/>
            <a:ln w="9525">
              <a:noFill/>
              <a:miter lim="800000"/>
              <a:headEnd/>
              <a:tailEnd/>
            </a:ln>
          </p:spPr>
          <p:txBody>
            <a:bodyPr wrap="none">
              <a:spAutoFit/>
            </a:bodyPr>
            <a:lstStyle/>
            <a:p>
              <a:pPr eaLnBrk="0" hangingPunct="0"/>
              <a:r>
                <a:rPr lang="en-US" b="1">
                  <a:solidFill>
                    <a:srgbClr val="1F497D"/>
                  </a:solidFill>
                  <a:ea typeface="Arial Unicode MS" pitchFamily="34" charset="-128"/>
                  <a:cs typeface="Arial Unicode MS" pitchFamily="34" charset="-128"/>
                </a:rPr>
                <a:t>AL warm-up</a:t>
              </a:r>
            </a:p>
          </p:txBody>
        </p:sp>
      </p:grpSp>
      <p:sp>
        <p:nvSpPr>
          <p:cNvPr id="10244" name="Rectangle 29"/>
          <p:cNvSpPr>
            <a:spLocks noChangeArrowheads="1"/>
          </p:cNvSpPr>
          <p:nvPr/>
        </p:nvSpPr>
        <p:spPr bwMode="auto">
          <a:xfrm>
            <a:off x="533400" y="1752600"/>
            <a:ext cx="8229600" cy="461963"/>
          </a:xfrm>
          <a:prstGeom prst="rect">
            <a:avLst/>
          </a:prstGeom>
          <a:noFill/>
          <a:ln w="9525">
            <a:noFill/>
            <a:miter lim="800000"/>
            <a:headEnd/>
            <a:tailEnd/>
          </a:ln>
        </p:spPr>
        <p:txBody>
          <a:bodyPr>
            <a:spAutoFit/>
          </a:bodyPr>
          <a:lstStyle/>
          <a:p>
            <a:pPr marL="342900" lvl="1" indent="-342900">
              <a:buClr>
                <a:prstClr val="black"/>
              </a:buClr>
            </a:pPr>
            <a:r>
              <a:rPr lang="en-US" sz="2400">
                <a:solidFill>
                  <a:prstClr val="black"/>
                </a:solidFill>
              </a:rPr>
              <a:t>If unfamiliar with active learning techniques, start gradually</a:t>
            </a:r>
          </a:p>
        </p:txBody>
      </p:sp>
      <p:sp>
        <p:nvSpPr>
          <p:cNvPr id="10245" name="Rectangle 30"/>
          <p:cNvSpPr>
            <a:spLocks noChangeArrowheads="1"/>
          </p:cNvSpPr>
          <p:nvPr/>
        </p:nvSpPr>
        <p:spPr bwMode="auto">
          <a:xfrm>
            <a:off x="609600" y="5943600"/>
            <a:ext cx="8077200" cy="461963"/>
          </a:xfrm>
          <a:prstGeom prst="rect">
            <a:avLst/>
          </a:prstGeom>
          <a:noFill/>
          <a:ln w="9525">
            <a:noFill/>
            <a:miter lim="800000"/>
            <a:headEnd/>
            <a:tailEnd/>
          </a:ln>
        </p:spPr>
        <p:txBody>
          <a:bodyPr>
            <a:spAutoFit/>
          </a:bodyPr>
          <a:lstStyle/>
          <a:p>
            <a:pPr marL="342900" lvl="1" indent="-342900">
              <a:buClr>
                <a:prstClr val="black"/>
              </a:buClr>
            </a:pPr>
            <a:r>
              <a:rPr lang="en-US" sz="2400">
                <a:solidFill>
                  <a:prstClr val="black"/>
                </a:solidFill>
              </a:rPr>
              <a:t>Go for training  &amp; read – embrace lifelong learning!</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Reflection</a:t>
            </a:r>
            <a:endParaRPr lang="en-US" dirty="0"/>
          </a:p>
        </p:txBody>
      </p:sp>
      <p:sp>
        <p:nvSpPr>
          <p:cNvPr id="8" name="Content Placeholder 7"/>
          <p:cNvSpPr>
            <a:spLocks noGrp="1"/>
          </p:cNvSpPr>
          <p:nvPr>
            <p:ph idx="1"/>
          </p:nvPr>
        </p:nvSpPr>
        <p:spPr/>
        <p:txBody>
          <a:bodyPr/>
          <a:lstStyle/>
          <a:p>
            <a:r>
              <a:rPr lang="en-US" dirty="0" smtClean="0"/>
              <a:t>Take a moment to think about the ideas, strategies, evidence and experiences presented</a:t>
            </a:r>
          </a:p>
          <a:p>
            <a:r>
              <a:rPr lang="en-US" dirty="0" smtClean="0"/>
              <a:t>Identify practices that resonate</a:t>
            </a:r>
          </a:p>
          <a:p>
            <a:r>
              <a:rPr lang="en-US" dirty="0" smtClean="0"/>
              <a:t>Start thinking about follow up</a:t>
            </a:r>
            <a:endParaRPr 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2127" y="0"/>
            <a:ext cx="9119745" cy="6858000"/>
          </a:xfrm>
          <a:prstGeom prst="rect">
            <a:avLst/>
          </a:prstGeom>
        </p:spPr>
      </p:pic>
      <p:sp>
        <p:nvSpPr>
          <p:cNvPr id="2" name="Title 1"/>
          <p:cNvSpPr>
            <a:spLocks noGrp="1"/>
          </p:cNvSpPr>
          <p:nvPr>
            <p:ph type="title"/>
          </p:nvPr>
        </p:nvSpPr>
        <p:spPr>
          <a:xfrm>
            <a:off x="1295400" y="2133600"/>
            <a:ext cx="7391400" cy="1066800"/>
          </a:xfrm>
        </p:spPr>
        <p:txBody>
          <a:bodyPr>
            <a:normAutofit/>
          </a:bodyPr>
          <a:lstStyle/>
          <a:p>
            <a:r>
              <a:rPr lang="en-US" dirty="0" smtClean="0">
                <a:solidFill>
                  <a:srgbClr val="6600FF"/>
                </a:solidFill>
                <a:effectLst>
                  <a:outerShdw blurRad="38100" dist="38100" dir="2700000" algn="tl">
                    <a:srgbClr val="000000">
                      <a:alpha val="43137"/>
                    </a:srgbClr>
                  </a:outerShdw>
                </a:effectLst>
              </a:rPr>
              <a:t>First Year Engineering Design</a:t>
            </a:r>
            <a:endParaRPr lang="en-US" dirty="0">
              <a:solidFill>
                <a:srgbClr val="6600FF"/>
              </a:solidFill>
              <a:effectLst>
                <a:outerShdw blurRad="38100" dist="38100" dir="2700000" algn="tl">
                  <a:srgbClr val="000000">
                    <a:alpha val="43137"/>
                  </a:srgbClr>
                </a:outerShdw>
              </a:effectLst>
            </a:endParaRPr>
          </a:p>
        </p:txBody>
      </p:sp>
      <p:sp>
        <p:nvSpPr>
          <p:cNvPr id="8" name="Content Placeholder 2"/>
          <p:cNvSpPr txBox="1">
            <a:spLocks/>
          </p:cNvSpPr>
          <p:nvPr/>
        </p:nvSpPr>
        <p:spPr>
          <a:xfrm>
            <a:off x="1295400" y="3276600"/>
            <a:ext cx="6858000" cy="2590800"/>
          </a:xfrm>
          <a:prstGeom prst="rect">
            <a:avLst/>
          </a:prstGeom>
        </p:spPr>
        <p:txBody>
          <a:bodyPr vert="horz">
            <a:normAutofit lnSpcReduction="10000"/>
          </a:bodyPr>
          <a:lstStyle/>
          <a:p>
            <a:pPr marL="0" lvl="1" algn="ctr">
              <a:spcBef>
                <a:spcPts val="300"/>
              </a:spcBef>
              <a:buClr>
                <a:srgbClr val="A04DA3"/>
              </a:buClr>
              <a:defRPr/>
            </a:pPr>
            <a:r>
              <a:rPr lang="en-US" sz="2800" dirty="0" smtClean="0">
                <a:solidFill>
                  <a:prstClr val="black"/>
                </a:solidFill>
              </a:rPr>
              <a:t>Jacquelyn Sullivan</a:t>
            </a:r>
            <a:r>
              <a:rPr lang="en-US" sz="2400" dirty="0" smtClean="0">
                <a:solidFill>
                  <a:prstClr val="black"/>
                </a:solidFill>
              </a:rPr>
              <a:t/>
            </a:r>
            <a:br>
              <a:rPr lang="en-US" sz="2400" dirty="0" smtClean="0">
                <a:solidFill>
                  <a:prstClr val="black"/>
                </a:solidFill>
              </a:rPr>
            </a:br>
            <a:endParaRPr lang="en-US" sz="2400" dirty="0" smtClean="0">
              <a:solidFill>
                <a:prstClr val="black"/>
              </a:solidFill>
            </a:endParaRPr>
          </a:p>
          <a:p>
            <a:pPr marL="0" lvl="1" algn="ctr">
              <a:spcBef>
                <a:spcPts val="300"/>
              </a:spcBef>
              <a:buClr>
                <a:srgbClr val="A04DA3"/>
              </a:buClr>
              <a:defRPr/>
            </a:pPr>
            <a:r>
              <a:rPr lang="en-US" sz="2400" dirty="0" smtClean="0">
                <a:solidFill>
                  <a:prstClr val="black"/>
                </a:solidFill>
              </a:rPr>
              <a:t>Associate Dean</a:t>
            </a:r>
            <a:br>
              <a:rPr lang="en-US" sz="2400" dirty="0" smtClean="0">
                <a:solidFill>
                  <a:prstClr val="black"/>
                </a:solidFill>
              </a:rPr>
            </a:br>
            <a:r>
              <a:rPr lang="en-US" sz="2400" dirty="0" smtClean="0">
                <a:solidFill>
                  <a:prstClr val="black"/>
                </a:solidFill>
              </a:rPr>
              <a:t>College of Engineering and Applied Science </a:t>
            </a:r>
            <a:br>
              <a:rPr lang="en-US" sz="2400" dirty="0" smtClean="0">
                <a:solidFill>
                  <a:prstClr val="black"/>
                </a:solidFill>
              </a:rPr>
            </a:br>
            <a:r>
              <a:rPr lang="en-US" sz="2400" dirty="0" smtClean="0">
                <a:solidFill>
                  <a:prstClr val="black"/>
                </a:solidFill>
              </a:rPr>
              <a:t>University of Colorado Boulder</a:t>
            </a:r>
          </a:p>
          <a:p>
            <a:pPr marL="0" lvl="1" algn="ctr">
              <a:spcBef>
                <a:spcPts val="300"/>
              </a:spcBef>
              <a:buClr>
                <a:srgbClr val="A04DA3"/>
              </a:buClr>
              <a:defRPr/>
            </a:pPr>
            <a:endParaRPr lang="en-US" sz="2400" dirty="0" smtClean="0">
              <a:solidFill>
                <a:prstClr val="black"/>
              </a:solidFill>
            </a:endParaRPr>
          </a:p>
          <a:p>
            <a:pPr marL="0" lvl="1" algn="ctr">
              <a:spcBef>
                <a:spcPts val="300"/>
              </a:spcBef>
              <a:buClr>
                <a:srgbClr val="A04DA3"/>
              </a:buClr>
              <a:defRPr/>
            </a:pPr>
            <a:r>
              <a:rPr lang="en-US" sz="2200" dirty="0" smtClean="0">
                <a:solidFill>
                  <a:prstClr val="black"/>
                </a:solidFill>
              </a:rPr>
              <a:t>jacquelyn.sullivan@colorado.edu</a:t>
            </a:r>
          </a:p>
        </p:txBody>
      </p:sp>
      <p:pic>
        <p:nvPicPr>
          <p:cNvPr id="9" name="Picture 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086600" y="4953000"/>
            <a:ext cx="963930" cy="838200"/>
          </a:xfrm>
          <a:prstGeom prst="rect">
            <a:avLst/>
          </a:prstGeom>
        </p:spPr>
      </p:pic>
    </p:spTree>
    <p:extLst>
      <p:ext uri="{BB962C8B-B14F-4D97-AF65-F5344CB8AC3E}">
        <p14:creationId xmlns="" xmlns:p14="http://schemas.microsoft.com/office/powerpoint/2010/main" val="28012120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19400" y="-228600"/>
            <a:ext cx="9119745" cy="6858000"/>
          </a:xfrm>
          <a:prstGeom prst="rect">
            <a:avLst/>
          </a:prstGeom>
        </p:spPr>
      </p:pic>
      <p:sp>
        <p:nvSpPr>
          <p:cNvPr id="2" name="Title 1"/>
          <p:cNvSpPr>
            <a:spLocks noGrp="1"/>
          </p:cNvSpPr>
          <p:nvPr>
            <p:ph type="title"/>
          </p:nvPr>
        </p:nvSpPr>
        <p:spPr>
          <a:xfrm>
            <a:off x="304800" y="762000"/>
            <a:ext cx="5105400" cy="1066800"/>
          </a:xfrm>
        </p:spPr>
        <p:txBody>
          <a:bodyPr/>
          <a:lstStyle/>
          <a:p>
            <a:r>
              <a:rPr lang="en-US" dirty="0" smtClean="0">
                <a:solidFill>
                  <a:srgbClr val="6600FF"/>
                </a:solidFill>
              </a:rPr>
              <a:t>Engineering Design</a:t>
            </a:r>
            <a:endParaRPr lang="en-US" dirty="0">
              <a:solidFill>
                <a:srgbClr val="6600FF"/>
              </a:solidFill>
            </a:endParaRPr>
          </a:p>
        </p:txBody>
      </p:sp>
      <p:sp>
        <p:nvSpPr>
          <p:cNvPr id="3" name="Content Placeholder 2"/>
          <p:cNvSpPr>
            <a:spLocks noGrp="1"/>
          </p:cNvSpPr>
          <p:nvPr>
            <p:ph idx="1"/>
          </p:nvPr>
        </p:nvSpPr>
        <p:spPr>
          <a:xfrm>
            <a:off x="304800" y="1676400"/>
            <a:ext cx="5105400" cy="2133600"/>
          </a:xfrm>
        </p:spPr>
        <p:txBody>
          <a:bodyPr>
            <a:normAutofit fontScale="92500" lnSpcReduction="10000"/>
          </a:bodyPr>
          <a:lstStyle/>
          <a:p>
            <a:r>
              <a:rPr lang="en-US" dirty="0" smtClean="0"/>
              <a:t>What engineers do…</a:t>
            </a:r>
          </a:p>
          <a:p>
            <a:r>
              <a:rPr lang="en-US" dirty="0" smtClean="0"/>
              <a:t>Design within constraints</a:t>
            </a:r>
          </a:p>
          <a:p>
            <a:r>
              <a:rPr lang="en-US" dirty="0" smtClean="0"/>
              <a:t>Systematic </a:t>
            </a:r>
          </a:p>
          <a:p>
            <a:r>
              <a:rPr lang="en-US" dirty="0" smtClean="0"/>
              <a:t>Thoughtful</a:t>
            </a:r>
          </a:p>
          <a:p>
            <a:r>
              <a:rPr lang="en-US" dirty="0" smtClean="0"/>
              <a:t>People centered</a:t>
            </a:r>
          </a:p>
          <a:p>
            <a:endParaRPr lang="en-US" dirty="0"/>
          </a:p>
        </p:txBody>
      </p:sp>
      <p:sp>
        <p:nvSpPr>
          <p:cNvPr id="4" name="Content Placeholder 2"/>
          <p:cNvSpPr txBox="1">
            <a:spLocks/>
          </p:cNvSpPr>
          <p:nvPr/>
        </p:nvSpPr>
        <p:spPr>
          <a:xfrm>
            <a:off x="6096000" y="6400800"/>
            <a:ext cx="2971800" cy="381000"/>
          </a:xfrm>
          <a:prstGeom prst="rect">
            <a:avLst/>
          </a:prstGeom>
        </p:spPr>
        <p:txBody>
          <a:bodyPr vert="horz">
            <a:normAutofit/>
          </a:bodyPr>
          <a:lstStyle/>
          <a:p>
            <a:pPr marL="365760" indent="-256032">
              <a:spcBef>
                <a:spcPts val="300"/>
              </a:spcBef>
              <a:buClr>
                <a:srgbClr val="A04DA3"/>
              </a:buClr>
              <a:defRPr/>
            </a:pPr>
            <a:r>
              <a:rPr lang="en-US" sz="1500" dirty="0" smtClean="0">
                <a:solidFill>
                  <a:prstClr val="black"/>
                </a:solidFill>
              </a:rPr>
              <a:t>See work of  </a:t>
            </a:r>
            <a:r>
              <a:rPr lang="en-US" sz="1500" dirty="0" err="1" smtClean="0">
                <a:solidFill>
                  <a:prstClr val="black"/>
                </a:solidFill>
              </a:rPr>
              <a:t>Dym</a:t>
            </a:r>
            <a:r>
              <a:rPr lang="en-US" sz="1500" dirty="0" smtClean="0">
                <a:solidFill>
                  <a:prstClr val="black"/>
                </a:solidFill>
              </a:rPr>
              <a:t>, Sheppard</a:t>
            </a:r>
          </a:p>
        </p:txBody>
      </p:sp>
      <p:sp>
        <p:nvSpPr>
          <p:cNvPr id="6" name="Title 1"/>
          <p:cNvSpPr txBox="1">
            <a:spLocks/>
          </p:cNvSpPr>
          <p:nvPr/>
        </p:nvSpPr>
        <p:spPr>
          <a:xfrm>
            <a:off x="4648200" y="304800"/>
            <a:ext cx="42672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dirty="0" smtClean="0">
                <a:solidFill>
                  <a:srgbClr val="6600FF"/>
                </a:solidFill>
              </a:rPr>
              <a:t>Design Education</a:t>
            </a:r>
            <a:endParaRPr lang="en-US" dirty="0">
              <a:solidFill>
                <a:srgbClr val="6600FF"/>
              </a:solidFill>
            </a:endParaRPr>
          </a:p>
        </p:txBody>
      </p:sp>
      <p:sp>
        <p:nvSpPr>
          <p:cNvPr id="7" name="Content Placeholder 2"/>
          <p:cNvSpPr txBox="1">
            <a:spLocks/>
          </p:cNvSpPr>
          <p:nvPr/>
        </p:nvSpPr>
        <p:spPr>
          <a:xfrm>
            <a:off x="2057400" y="4191000"/>
            <a:ext cx="7086600" cy="2209800"/>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a:buClr>
                <a:srgbClr val="A04DA3"/>
              </a:buClr>
            </a:pPr>
            <a:r>
              <a:rPr lang="en-US" dirty="0" smtClean="0">
                <a:solidFill>
                  <a:srgbClr val="6600FF"/>
                </a:solidFill>
              </a:rPr>
              <a:t>Focused on students</a:t>
            </a:r>
          </a:p>
          <a:p>
            <a:pPr>
              <a:buClr>
                <a:srgbClr val="A04DA3"/>
              </a:buClr>
            </a:pPr>
            <a:r>
              <a:rPr lang="en-US" dirty="0" smtClean="0">
                <a:solidFill>
                  <a:srgbClr val="6600FF"/>
                </a:solidFill>
              </a:rPr>
              <a:t>Knowledge and professional practice</a:t>
            </a:r>
          </a:p>
          <a:p>
            <a:pPr>
              <a:buClr>
                <a:srgbClr val="A04DA3"/>
              </a:buClr>
            </a:pPr>
            <a:r>
              <a:rPr lang="en-US" dirty="0" smtClean="0">
                <a:solidFill>
                  <a:srgbClr val="6600FF"/>
                </a:solidFill>
              </a:rPr>
              <a:t>Social activity… with people, for people </a:t>
            </a:r>
          </a:p>
          <a:p>
            <a:pPr>
              <a:buClr>
                <a:srgbClr val="A04DA3"/>
              </a:buClr>
            </a:pPr>
            <a:r>
              <a:rPr lang="en-US" dirty="0" smtClean="0">
                <a:solidFill>
                  <a:srgbClr val="6600FF"/>
                </a:solidFill>
              </a:rPr>
              <a:t>Ambiguity</a:t>
            </a:r>
          </a:p>
        </p:txBody>
      </p:sp>
    </p:spTree>
    <p:extLst>
      <p:ext uri="{BB962C8B-B14F-4D97-AF65-F5344CB8AC3E}">
        <p14:creationId xmlns="" xmlns:p14="http://schemas.microsoft.com/office/powerpoint/2010/main" val="280121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2"/>
                                        </p:tgtEl>
                                        <p:attrNameLst>
                                          <p:attrName>style.color</p:attrName>
                                        </p:attrNameLst>
                                      </p:cBhvr>
                                      <p:to>
                                        <a:srgbClr val="BFBFBF"/>
                                      </p:to>
                                    </p:animClr>
                                  </p:childTnLst>
                                </p:cTn>
                              </p:par>
                              <p:par>
                                <p:cTn id="7" presetID="3" presetClass="emph" presetSubtype="2" fill="hold" grpId="0" nodeType="withEffect">
                                  <p:stCondLst>
                                    <p:cond delay="0"/>
                                  </p:stCondLst>
                                  <p:childTnLst>
                                    <p:animClr clrSpc="rgb" dir="cw">
                                      <p:cBhvr override="childStyle">
                                        <p:cTn id="8" dur="500" fill="hold"/>
                                        <p:tgtEl>
                                          <p:spTgt spid="3">
                                            <p:txEl>
                                              <p:pRg st="0" end="0"/>
                                            </p:txEl>
                                          </p:spTgt>
                                        </p:tgtEl>
                                        <p:attrNameLst>
                                          <p:attrName>style.color</p:attrName>
                                        </p:attrNameLst>
                                      </p:cBhvr>
                                      <p:to>
                                        <a:srgbClr val="BFBFBF"/>
                                      </p:to>
                                    </p:animClr>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bg2"/>
                                      </p:to>
                                    </p:animClr>
                                  </p:sub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bg2"/>
                                      </p:to>
                                    </p:animClr>
                                  </p:sub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bg2"/>
                                      </p:to>
                                    </p:animClr>
                                  </p:sub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229600" cy="1066800"/>
          </a:xfrm>
        </p:spPr>
        <p:txBody>
          <a:bodyPr>
            <a:normAutofit/>
          </a:bodyPr>
          <a:lstStyle/>
          <a:p>
            <a:r>
              <a:rPr lang="en-US" dirty="0" smtClean="0">
                <a:solidFill>
                  <a:srgbClr val="6600FF"/>
                </a:solidFill>
              </a:rPr>
              <a:t>Evolution of First Year Design</a:t>
            </a:r>
            <a:endParaRPr lang="en-US" dirty="0">
              <a:solidFill>
                <a:srgbClr val="6600FF"/>
              </a:solidFill>
            </a:endParaRPr>
          </a:p>
        </p:txBody>
      </p:sp>
      <p:sp>
        <p:nvSpPr>
          <p:cNvPr id="3" name="Content Placeholder 2"/>
          <p:cNvSpPr>
            <a:spLocks noGrp="1"/>
          </p:cNvSpPr>
          <p:nvPr>
            <p:ph idx="1"/>
          </p:nvPr>
        </p:nvSpPr>
        <p:spPr>
          <a:xfrm>
            <a:off x="0" y="1447800"/>
            <a:ext cx="8534400" cy="4325112"/>
          </a:xfrm>
        </p:spPr>
        <p:txBody>
          <a:bodyPr/>
          <a:lstStyle/>
          <a:p>
            <a:r>
              <a:rPr lang="en-US" sz="2700" dirty="0" smtClean="0"/>
              <a:t>Early –mid 1990’s</a:t>
            </a:r>
          </a:p>
          <a:p>
            <a:r>
              <a:rPr lang="en-US" sz="2700" dirty="0" smtClean="0"/>
              <a:t>The leap: science &amp; math </a:t>
            </a:r>
            <a:r>
              <a:rPr lang="en-US" sz="2700" dirty="0" smtClean="0">
                <a:sym typeface="Wingdings" pitchFamily="2" charset="2"/>
              </a:rPr>
              <a:t> engineering</a:t>
            </a:r>
          </a:p>
          <a:p>
            <a:r>
              <a:rPr lang="en-US" sz="2700" dirty="0" smtClean="0">
                <a:sym typeface="Wingdings" pitchFamily="2" charset="2"/>
              </a:rPr>
              <a:t>Acquire facts; organize knowledge</a:t>
            </a:r>
          </a:p>
          <a:p>
            <a:r>
              <a:rPr lang="en-US" sz="2700" dirty="0" smtClean="0">
                <a:sym typeface="Wingdings" pitchFamily="2" charset="2"/>
              </a:rPr>
              <a:t>Connect to existing knowledge</a:t>
            </a:r>
          </a:p>
          <a:p>
            <a:r>
              <a:rPr lang="en-US" sz="2700" dirty="0" smtClean="0">
                <a:sym typeface="Wingdings" pitchFamily="2" charset="2"/>
              </a:rPr>
              <a:t>Multidisciplinary</a:t>
            </a:r>
          </a:p>
          <a:p>
            <a:r>
              <a:rPr lang="en-US" sz="2700" dirty="0" smtClean="0">
                <a:sym typeface="Wingdings" pitchFamily="2" charset="2"/>
              </a:rPr>
              <a:t>S</a:t>
            </a:r>
            <a:r>
              <a:rPr lang="en-US" sz="2700" i="1" dirty="0" smtClean="0">
                <a:sym typeface="Wingdings" pitchFamily="2" charset="2"/>
              </a:rPr>
              <a:t>ynthesis</a:t>
            </a:r>
          </a:p>
          <a:p>
            <a:r>
              <a:rPr lang="en-US" sz="2700" dirty="0" smtClean="0">
                <a:sym typeface="Wingdings" pitchFamily="2" charset="2"/>
              </a:rPr>
              <a:t>Hopeful </a:t>
            </a:r>
            <a:br>
              <a:rPr lang="en-US" sz="2700" dirty="0" smtClean="0">
                <a:sym typeface="Wingdings" pitchFamily="2" charset="2"/>
              </a:rPr>
            </a:br>
            <a:r>
              <a:rPr lang="en-US" sz="2700" dirty="0" smtClean="0">
                <a:sym typeface="Wingdings" pitchFamily="2" charset="2"/>
              </a:rPr>
              <a:t>outcomes</a:t>
            </a:r>
          </a:p>
          <a:p>
            <a:endParaRPr lang="en-US" dirty="0" smtClean="0"/>
          </a:p>
          <a:p>
            <a:endParaRPr lang="en-US" dirty="0"/>
          </a:p>
        </p:txBody>
      </p:sp>
      <p:sp>
        <p:nvSpPr>
          <p:cNvPr id="4" name="Content Placeholder 2"/>
          <p:cNvSpPr txBox="1">
            <a:spLocks/>
          </p:cNvSpPr>
          <p:nvPr/>
        </p:nvSpPr>
        <p:spPr>
          <a:xfrm>
            <a:off x="6096000" y="6553200"/>
            <a:ext cx="3048000" cy="381000"/>
          </a:xfrm>
          <a:prstGeom prst="rect">
            <a:avLst/>
          </a:prstGeom>
        </p:spPr>
        <p:txBody>
          <a:bodyPr vert="horz">
            <a:normAutofit/>
          </a:bodyPr>
          <a:lstStyle/>
          <a:p>
            <a:pPr marL="365760" indent="-256032">
              <a:spcBef>
                <a:spcPts val="300"/>
              </a:spcBef>
              <a:buClr>
                <a:srgbClr val="A04DA3"/>
              </a:buClr>
              <a:defRPr/>
            </a:pPr>
            <a:r>
              <a:rPr lang="en-US" sz="1500" dirty="0" smtClean="0">
                <a:solidFill>
                  <a:prstClr val="black"/>
                </a:solidFill>
              </a:rPr>
              <a:t>See work of  </a:t>
            </a:r>
            <a:r>
              <a:rPr lang="en-US" sz="1500" dirty="0" err="1" smtClean="0">
                <a:solidFill>
                  <a:prstClr val="black"/>
                </a:solidFill>
              </a:rPr>
              <a:t>Froyd</a:t>
            </a:r>
            <a:r>
              <a:rPr lang="en-US" sz="1500" dirty="0" smtClean="0">
                <a:solidFill>
                  <a:prstClr val="black"/>
                </a:solidFill>
              </a:rPr>
              <a:t> and </a:t>
            </a:r>
            <a:r>
              <a:rPr lang="en-US" sz="1500" dirty="0" err="1" smtClean="0">
                <a:solidFill>
                  <a:prstClr val="black"/>
                </a:solidFill>
              </a:rPr>
              <a:t>Ohland</a:t>
            </a:r>
            <a:endParaRPr lang="en-US" sz="1500" dirty="0" smtClean="0">
              <a:solidFill>
                <a:prstClr val="black"/>
              </a:solidFill>
            </a:endParaRPr>
          </a:p>
        </p:txBody>
      </p:sp>
      <p:pic>
        <p:nvPicPr>
          <p:cNvPr id="5" name="Picture 4"/>
          <p:cNvPicPr>
            <a:picLocks noChangeAspect="1"/>
          </p:cNvPicPr>
          <p:nvPr/>
        </p:nvPicPr>
        <p:blipFill rotWithShape="1">
          <a:blip r:embed="rId3" cstate="print">
            <a:extLst>
              <a:ext uri="{28A0092B-C50C-407E-A947-70E740481C1C}">
                <a14:useLocalDpi xmlns="" xmlns:a14="http://schemas.microsoft.com/office/drawing/2010/main" val="0"/>
              </a:ext>
            </a:extLst>
          </a:blip>
          <a:srcRect l="7458" t="25763" r="19731"/>
          <a:stretch/>
        </p:blipFill>
        <p:spPr>
          <a:xfrm>
            <a:off x="3757182" y="3429000"/>
            <a:ext cx="3786618" cy="2895600"/>
          </a:xfrm>
          <a:prstGeom prst="rect">
            <a:avLst/>
          </a:prstGeom>
          <a:ln>
            <a:noFill/>
          </a:ln>
          <a:effectLst>
            <a:softEdge rad="112500"/>
          </a:effectLst>
        </p:spPr>
      </p:pic>
      <p:pic>
        <p:nvPicPr>
          <p:cNvPr id="8" name="Picture 7" descr="animated-gifs-frogs-001.gif"/>
          <p:cNvPicPr>
            <a:picLocks noChangeAspect="1"/>
          </p:cNvPicPr>
          <p:nvPr/>
        </p:nvPicPr>
        <p:blipFill>
          <a:blip r:embed="rId4" cstate="print"/>
          <a:stretch>
            <a:fillRect/>
          </a:stretch>
        </p:blipFill>
        <p:spPr>
          <a:xfrm rot="20722160">
            <a:off x="6645638" y="1409470"/>
            <a:ext cx="2286000" cy="1371600"/>
          </a:xfrm>
          <a:prstGeom prst="rect">
            <a:avLst/>
          </a:prstGeom>
        </p:spPr>
      </p:pic>
      <p:pic>
        <p:nvPicPr>
          <p:cNvPr id="7" name="Picture 6" descr="sfo-brain-scan-final-2.jpg"/>
          <p:cNvPicPr>
            <a:picLocks noChangeAspect="1"/>
          </p:cNvPicPr>
          <p:nvPr/>
        </p:nvPicPr>
        <p:blipFill>
          <a:blip r:embed="rId5" cstate="print"/>
          <a:srcRect t="4348" r="10319" b="8696"/>
          <a:stretch>
            <a:fillRect/>
          </a:stretch>
        </p:blipFill>
        <p:spPr>
          <a:xfrm>
            <a:off x="6705600" y="1295400"/>
            <a:ext cx="2438400" cy="1912471"/>
          </a:xfrm>
          <a:prstGeom prst="rect">
            <a:avLst/>
          </a:prstGeom>
          <a:ln>
            <a:noFill/>
          </a:ln>
          <a:effectLst>
            <a:softEdge rad="112500"/>
          </a:effectLst>
        </p:spPr>
      </p:pic>
    </p:spTree>
    <p:extLst>
      <p:ext uri="{BB962C8B-B14F-4D97-AF65-F5344CB8AC3E}">
        <p14:creationId xmlns="" xmlns:p14="http://schemas.microsoft.com/office/powerpoint/2010/main" val="320723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610600" cy="1066800"/>
          </a:xfrm>
        </p:spPr>
        <p:txBody>
          <a:bodyPr/>
          <a:lstStyle/>
          <a:p>
            <a:r>
              <a:rPr lang="en-US" dirty="0" smtClean="0">
                <a:solidFill>
                  <a:srgbClr val="6600FF"/>
                </a:solidFill>
              </a:rPr>
              <a:t>Start Early: First Year Design</a:t>
            </a:r>
            <a:endParaRPr lang="en-US" dirty="0">
              <a:solidFill>
                <a:srgbClr val="6600FF"/>
              </a:solidFill>
            </a:endParaRPr>
          </a:p>
        </p:txBody>
      </p:sp>
      <p:sp>
        <p:nvSpPr>
          <p:cNvPr id="3" name="Content Placeholder 2"/>
          <p:cNvSpPr>
            <a:spLocks noGrp="1"/>
          </p:cNvSpPr>
          <p:nvPr>
            <p:ph idx="1"/>
          </p:nvPr>
        </p:nvSpPr>
        <p:spPr>
          <a:xfrm>
            <a:off x="0" y="1447800"/>
            <a:ext cx="9144000" cy="4724400"/>
          </a:xfrm>
        </p:spPr>
        <p:txBody>
          <a:bodyPr>
            <a:normAutofit/>
          </a:bodyPr>
          <a:lstStyle/>
          <a:p>
            <a:r>
              <a:rPr lang="en-US" dirty="0" smtClean="0"/>
              <a:t>Not so common…</a:t>
            </a:r>
          </a:p>
          <a:p>
            <a:r>
              <a:rPr lang="en-US" dirty="0" smtClean="0"/>
              <a:t>ASEE and CASEE benchmarking </a:t>
            </a:r>
            <a:br>
              <a:rPr lang="en-US" dirty="0" smtClean="0"/>
            </a:br>
            <a:r>
              <a:rPr lang="en-US" dirty="0" smtClean="0"/>
              <a:t>  </a:t>
            </a:r>
            <a:r>
              <a:rPr lang="en-US" sz="2200" dirty="0" smtClean="0"/>
              <a:t>9% (10/113) – generalize to ~35 nationally? </a:t>
            </a:r>
            <a:endParaRPr lang="en-US" sz="2400" dirty="0" smtClean="0"/>
          </a:p>
          <a:p>
            <a:r>
              <a:rPr lang="en-US" dirty="0" smtClean="0">
                <a:sym typeface="Wingdings" pitchFamily="2" charset="2"/>
              </a:rPr>
              <a:t>Early design  reflection  success</a:t>
            </a:r>
          </a:p>
          <a:p>
            <a:r>
              <a:rPr lang="en-US" dirty="0" smtClean="0">
                <a:sym typeface="Wingdings" pitchFamily="2" charset="2"/>
              </a:rPr>
              <a:t>Self efficacy research enticing for First Year Design</a:t>
            </a:r>
          </a:p>
          <a:p>
            <a:pPr lvl="1"/>
            <a:r>
              <a:rPr lang="en-US" dirty="0" smtClean="0">
                <a:sym typeface="Wingdings" pitchFamily="2" charset="2"/>
              </a:rPr>
              <a:t>Engineering experiences </a:t>
            </a:r>
            <a:br>
              <a:rPr lang="en-US" dirty="0" smtClean="0">
                <a:sym typeface="Wingdings" pitchFamily="2" charset="2"/>
              </a:rPr>
            </a:br>
            <a:r>
              <a:rPr lang="en-US" dirty="0" smtClean="0">
                <a:sym typeface="Wingdings" pitchFamily="2" charset="2"/>
              </a:rPr>
              <a:t>shape confidence</a:t>
            </a:r>
          </a:p>
          <a:p>
            <a:pPr lvl="1"/>
            <a:r>
              <a:rPr lang="en-US" dirty="0" smtClean="0">
                <a:sym typeface="Wingdings" pitchFamily="2" charset="2"/>
              </a:rPr>
              <a:t>Importance of  </a:t>
            </a:r>
            <a:r>
              <a:rPr lang="en-US" i="1" dirty="0" smtClean="0">
                <a:sym typeface="Wingdings" pitchFamily="2" charset="2"/>
              </a:rPr>
              <a:t>mastery</a:t>
            </a:r>
            <a:r>
              <a:rPr lang="en-US" dirty="0" smtClean="0">
                <a:sym typeface="Wingdings" pitchFamily="2" charset="2"/>
              </a:rPr>
              <a:t> </a:t>
            </a:r>
            <a:br>
              <a:rPr lang="en-US" dirty="0" smtClean="0">
                <a:sym typeface="Wingdings" pitchFamily="2" charset="2"/>
              </a:rPr>
            </a:br>
            <a:r>
              <a:rPr lang="en-US" dirty="0" smtClean="0">
                <a:sym typeface="Wingdings" pitchFamily="2" charset="2"/>
              </a:rPr>
              <a:t>experiences</a:t>
            </a:r>
          </a:p>
          <a:p>
            <a:pPr>
              <a:buNone/>
            </a:pPr>
            <a:endParaRPr lang="en-US" dirty="0"/>
          </a:p>
        </p:txBody>
      </p:sp>
      <p:sp>
        <p:nvSpPr>
          <p:cNvPr id="4" name="Content Placeholder 2"/>
          <p:cNvSpPr txBox="1">
            <a:spLocks/>
          </p:cNvSpPr>
          <p:nvPr/>
        </p:nvSpPr>
        <p:spPr>
          <a:xfrm>
            <a:off x="5105400" y="6400800"/>
            <a:ext cx="4038600" cy="533400"/>
          </a:xfrm>
          <a:prstGeom prst="rect">
            <a:avLst/>
          </a:prstGeom>
        </p:spPr>
        <p:txBody>
          <a:bodyPr vert="horz">
            <a:normAutofit fontScale="85000" lnSpcReduction="20000"/>
          </a:bodyPr>
          <a:lstStyle/>
          <a:p>
            <a:pPr marL="365760" indent="-256032">
              <a:spcBef>
                <a:spcPts val="300"/>
              </a:spcBef>
              <a:buClr>
                <a:srgbClr val="A04DA3"/>
              </a:buClr>
              <a:defRPr/>
            </a:pPr>
            <a:r>
              <a:rPr lang="en-US" dirty="0" smtClean="0">
                <a:solidFill>
                  <a:prstClr val="black"/>
                </a:solidFill>
              </a:rPr>
              <a:t>See survey summary by Brannan,</a:t>
            </a:r>
          </a:p>
          <a:p>
            <a:pPr marL="365760" indent="-256032">
              <a:spcBef>
                <a:spcPts val="300"/>
              </a:spcBef>
              <a:buClr>
                <a:srgbClr val="A04DA3"/>
              </a:buClr>
            </a:pPr>
            <a:r>
              <a:rPr lang="en-US" dirty="0" smtClean="0">
                <a:solidFill>
                  <a:prstClr val="black"/>
                </a:solidFill>
              </a:rPr>
              <a:t>research by Stevens  and Hutchinson-Green</a:t>
            </a:r>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rcRect l="8870" b="2429"/>
          <a:stretch>
            <a:fillRect/>
          </a:stretch>
        </p:blipFill>
        <p:spPr>
          <a:xfrm>
            <a:off x="4691617" y="3886200"/>
            <a:ext cx="3309383" cy="2362200"/>
          </a:xfrm>
          <a:prstGeom prst="rect">
            <a:avLst/>
          </a:prstGeom>
        </p:spPr>
      </p:pic>
    </p:spTree>
    <p:extLst>
      <p:ext uri="{BB962C8B-B14F-4D97-AF65-F5344CB8AC3E}">
        <p14:creationId xmlns="" xmlns:p14="http://schemas.microsoft.com/office/powerpoint/2010/main" val="28012120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229600" cy="1066800"/>
          </a:xfrm>
        </p:spPr>
        <p:txBody>
          <a:bodyPr>
            <a:normAutofit/>
          </a:bodyPr>
          <a:lstStyle/>
          <a:p>
            <a:r>
              <a:rPr lang="en-US" dirty="0" smtClean="0">
                <a:solidFill>
                  <a:srgbClr val="6600FF"/>
                </a:solidFill>
              </a:rPr>
              <a:t>Learning Happens Between People </a:t>
            </a:r>
            <a:endParaRPr lang="en-US" dirty="0">
              <a:solidFill>
                <a:srgbClr val="6600FF"/>
              </a:solidFill>
            </a:endParaRPr>
          </a:p>
        </p:txBody>
      </p:sp>
      <p:sp>
        <p:nvSpPr>
          <p:cNvPr id="8" name="Content Placeholder 2"/>
          <p:cNvSpPr txBox="1">
            <a:spLocks/>
          </p:cNvSpPr>
          <p:nvPr/>
        </p:nvSpPr>
        <p:spPr>
          <a:xfrm>
            <a:off x="0" y="1524000"/>
            <a:ext cx="8229600" cy="4572000"/>
          </a:xfrm>
          <a:prstGeom prst="rect">
            <a:avLst/>
          </a:prstGeom>
        </p:spPr>
        <p:txBody>
          <a:bodyPr vert="horz">
            <a:normAutofit/>
          </a:bodyPr>
          <a:lstStyle/>
          <a:p>
            <a:pPr marL="365760" indent="-256032">
              <a:spcBef>
                <a:spcPts val="300"/>
              </a:spcBef>
              <a:buClr>
                <a:srgbClr val="A04DA3"/>
              </a:buClr>
              <a:buFont typeface="Georgia"/>
              <a:buChar char="•"/>
              <a:defRPr/>
            </a:pPr>
            <a:r>
              <a:rPr lang="en-US" sz="2800" dirty="0" smtClean="0">
                <a:solidFill>
                  <a:prstClr val="black"/>
                </a:solidFill>
              </a:rPr>
              <a:t>Technical </a:t>
            </a:r>
            <a:r>
              <a:rPr lang="en-US" sz="2800" dirty="0" err="1" smtClean="0">
                <a:solidFill>
                  <a:prstClr val="black"/>
                </a:solidFill>
              </a:rPr>
              <a:t>vs</a:t>
            </a:r>
            <a:r>
              <a:rPr lang="en-US" sz="2800" dirty="0" smtClean="0">
                <a:solidFill>
                  <a:prstClr val="black"/>
                </a:solidFill>
              </a:rPr>
              <a:t> social</a:t>
            </a:r>
          </a:p>
          <a:p>
            <a:pPr marL="365760" indent="-256032">
              <a:spcBef>
                <a:spcPts val="300"/>
              </a:spcBef>
              <a:buClr>
                <a:srgbClr val="A04DA3"/>
              </a:buClr>
              <a:buFont typeface="Georgia"/>
              <a:buChar char="•"/>
              <a:defRPr/>
            </a:pPr>
            <a:r>
              <a:rPr lang="en-US" sz="2800" dirty="0" smtClean="0">
                <a:solidFill>
                  <a:prstClr val="black"/>
                </a:solidFill>
              </a:rPr>
              <a:t>Engineering is about people</a:t>
            </a:r>
          </a:p>
          <a:p>
            <a:pPr marL="365760" indent="-256032">
              <a:spcBef>
                <a:spcPts val="300"/>
              </a:spcBef>
              <a:buClr>
                <a:srgbClr val="A04DA3"/>
              </a:buClr>
              <a:buFont typeface="Georgia"/>
              <a:buChar char="•"/>
              <a:defRPr/>
            </a:pPr>
            <a:r>
              <a:rPr lang="en-US" sz="2800" dirty="0" smtClean="0">
                <a:solidFill>
                  <a:prstClr val="black"/>
                </a:solidFill>
              </a:rPr>
              <a:t>Neglectful relationship to people?</a:t>
            </a:r>
          </a:p>
          <a:p>
            <a:pPr marL="365760" indent="-256032">
              <a:spcBef>
                <a:spcPts val="300"/>
              </a:spcBef>
              <a:buClr>
                <a:srgbClr val="A04DA3"/>
              </a:buClr>
              <a:buFont typeface="Georgia"/>
              <a:buChar char="•"/>
              <a:defRPr/>
            </a:pPr>
            <a:r>
              <a:rPr lang="en-US" sz="2800" dirty="0" smtClean="0">
                <a:solidFill>
                  <a:prstClr val="black"/>
                </a:solidFill>
              </a:rPr>
              <a:t>Socio-technical work</a:t>
            </a:r>
          </a:p>
          <a:p>
            <a:pPr marL="365760" indent="-256032">
              <a:spcBef>
                <a:spcPts val="300"/>
              </a:spcBef>
              <a:buClr>
                <a:srgbClr val="A04DA3"/>
              </a:buClr>
              <a:buFont typeface="Georgia"/>
              <a:buChar char="•"/>
              <a:defRPr/>
            </a:pPr>
            <a:r>
              <a:rPr lang="en-US" sz="2800" dirty="0" smtClean="0">
                <a:solidFill>
                  <a:prstClr val="black"/>
                </a:solidFill>
              </a:rPr>
              <a:t>Implications of outsourcing </a:t>
            </a:r>
            <a:br>
              <a:rPr lang="en-US" sz="2800" dirty="0" smtClean="0">
                <a:solidFill>
                  <a:prstClr val="black"/>
                </a:solidFill>
              </a:rPr>
            </a:br>
            <a:r>
              <a:rPr lang="en-US" sz="2800" dirty="0" smtClean="0">
                <a:solidFill>
                  <a:prstClr val="black"/>
                </a:solidFill>
              </a:rPr>
              <a:t>the First Year</a:t>
            </a:r>
          </a:p>
          <a:p>
            <a:pPr marL="365760" indent="-256032">
              <a:spcBef>
                <a:spcPts val="300"/>
              </a:spcBef>
              <a:buClr>
                <a:srgbClr val="A04DA3"/>
              </a:buClr>
              <a:buFont typeface="Georgia"/>
              <a:buChar char="•"/>
              <a:defRPr/>
            </a:pPr>
            <a:r>
              <a:rPr lang="en-US" sz="2800" dirty="0" smtClean="0">
                <a:solidFill>
                  <a:prstClr val="black"/>
                </a:solidFill>
              </a:rPr>
              <a:t>First Year Design</a:t>
            </a:r>
            <a:endParaRPr lang="en-US" sz="2800" dirty="0">
              <a:solidFill>
                <a:prstClr val="black"/>
              </a:solidFill>
            </a:endParaRPr>
          </a:p>
        </p:txBody>
      </p:sp>
      <p:sp>
        <p:nvSpPr>
          <p:cNvPr id="11" name="Content Placeholder 2"/>
          <p:cNvSpPr txBox="1">
            <a:spLocks/>
          </p:cNvSpPr>
          <p:nvPr/>
        </p:nvSpPr>
        <p:spPr>
          <a:xfrm>
            <a:off x="6400800" y="6248400"/>
            <a:ext cx="2590800" cy="457200"/>
          </a:xfrm>
          <a:prstGeom prst="rect">
            <a:avLst/>
          </a:prstGeom>
        </p:spPr>
        <p:txBody>
          <a:bodyPr vert="horz">
            <a:normAutofit/>
          </a:bodyPr>
          <a:lstStyle/>
          <a:p>
            <a:pPr marL="365760" indent="-256032">
              <a:spcBef>
                <a:spcPts val="300"/>
              </a:spcBef>
              <a:buClr>
                <a:srgbClr val="A04DA3"/>
              </a:buClr>
              <a:defRPr/>
            </a:pPr>
            <a:r>
              <a:rPr lang="en-US" sz="1500" dirty="0" smtClean="0">
                <a:solidFill>
                  <a:prstClr val="black"/>
                </a:solidFill>
              </a:rPr>
              <a:t>See research of Stevens</a:t>
            </a:r>
          </a:p>
        </p:txBody>
      </p:sp>
      <p:grpSp>
        <p:nvGrpSpPr>
          <p:cNvPr id="3" name="Group 2"/>
          <p:cNvGrpSpPr/>
          <p:nvPr/>
        </p:nvGrpSpPr>
        <p:grpSpPr>
          <a:xfrm>
            <a:off x="5486400" y="2362200"/>
            <a:ext cx="3425560" cy="2133599"/>
            <a:chOff x="5791200" y="4114801"/>
            <a:chExt cx="3425560" cy="2133599"/>
          </a:xfrm>
        </p:grpSpPr>
        <p:pic>
          <p:nvPicPr>
            <p:cNvPr id="13" name="Picture 1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061630" y="4114801"/>
              <a:ext cx="2853770" cy="2133599"/>
            </a:xfrm>
            <a:prstGeom prst="rect">
              <a:avLst/>
            </a:prstGeom>
          </p:spPr>
        </p:pic>
        <p:sp>
          <p:nvSpPr>
            <p:cNvPr id="14" name="TextBox 13"/>
            <p:cNvSpPr txBox="1"/>
            <p:nvPr/>
          </p:nvSpPr>
          <p:spPr>
            <a:xfrm>
              <a:off x="5791200" y="4953000"/>
              <a:ext cx="1723237" cy="369332"/>
            </a:xfrm>
            <a:prstGeom prst="rect">
              <a:avLst/>
            </a:prstGeom>
            <a:noFill/>
          </p:spPr>
          <p:txBody>
            <a:bodyPr wrap="square" rtlCol="0">
              <a:spAutoFit/>
            </a:bodyPr>
            <a:lstStyle/>
            <a:p>
              <a:r>
                <a:rPr lang="en-US" dirty="0" smtClean="0">
                  <a:solidFill>
                    <a:srgbClr val="0000FF"/>
                  </a:solidFill>
                  <a:latin typeface="Arial Black" pitchFamily="34" charset="0"/>
                </a:rPr>
                <a:t>Engineering</a:t>
              </a:r>
              <a:endParaRPr lang="en-US" dirty="0">
                <a:solidFill>
                  <a:srgbClr val="0000FF"/>
                </a:solidFill>
                <a:latin typeface="Arial Black" pitchFamily="34" charset="0"/>
              </a:endParaRPr>
            </a:p>
          </p:txBody>
        </p:sp>
        <p:sp>
          <p:nvSpPr>
            <p:cNvPr id="15" name="TextBox 14"/>
            <p:cNvSpPr txBox="1"/>
            <p:nvPr/>
          </p:nvSpPr>
          <p:spPr>
            <a:xfrm>
              <a:off x="7848600" y="4953000"/>
              <a:ext cx="1368160" cy="369332"/>
            </a:xfrm>
            <a:prstGeom prst="rect">
              <a:avLst/>
            </a:prstGeom>
            <a:noFill/>
          </p:spPr>
          <p:txBody>
            <a:bodyPr wrap="square" rtlCol="0">
              <a:spAutoFit/>
            </a:bodyPr>
            <a:lstStyle/>
            <a:p>
              <a:r>
                <a:rPr lang="en-US" dirty="0" smtClean="0">
                  <a:solidFill>
                    <a:srgbClr val="0000FF"/>
                  </a:solidFill>
                  <a:latin typeface="Arial Black" pitchFamily="34" charset="0"/>
                </a:rPr>
                <a:t>People</a:t>
              </a:r>
              <a:endParaRPr lang="en-US" dirty="0">
                <a:solidFill>
                  <a:srgbClr val="0000FF"/>
                </a:solidFill>
                <a:latin typeface="Arial Black" pitchFamily="34" charset="0"/>
              </a:endParaRPr>
            </a:p>
          </p:txBody>
        </p:sp>
      </p:grpSp>
    </p:spTree>
    <p:extLst>
      <p:ext uri="{BB962C8B-B14F-4D97-AF65-F5344CB8AC3E}">
        <p14:creationId xmlns="" xmlns:p14="http://schemas.microsoft.com/office/powerpoint/2010/main" val="375342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One BIG Idea; Two Perspectives</a:t>
            </a:r>
            <a:endParaRPr lang="en-US" dirty="0"/>
          </a:p>
        </p:txBody>
      </p:sp>
      <p:pic>
        <p:nvPicPr>
          <p:cNvPr id="20" name="Picture 19" descr="JEE Logo-Black-White.jpg"/>
          <p:cNvPicPr>
            <a:picLocks noChangeAspect="1"/>
          </p:cNvPicPr>
          <p:nvPr/>
        </p:nvPicPr>
        <p:blipFill>
          <a:blip r:embed="rId3" cstate="print"/>
          <a:stretch>
            <a:fillRect/>
          </a:stretch>
        </p:blipFill>
        <p:spPr>
          <a:xfrm>
            <a:off x="1600200" y="4114800"/>
            <a:ext cx="2057400" cy="1908416"/>
          </a:xfrm>
          <a:prstGeom prst="rect">
            <a:avLst/>
          </a:prstGeom>
        </p:spPr>
      </p:pic>
      <p:pic>
        <p:nvPicPr>
          <p:cNvPr id="21" name="Content Placeholder 20"/>
          <p:cNvPicPr>
            <a:picLocks noGrp="1"/>
          </p:cNvPicPr>
          <p:nvPr>
            <p:ph sz="half" idx="2"/>
          </p:nvPr>
        </p:nvPicPr>
        <p:blipFill>
          <a:blip r:embed="rId4" cstate="print"/>
          <a:srcRect l="51308" t="20346" r="13013" b="38448"/>
          <a:stretch>
            <a:fillRect/>
          </a:stretch>
        </p:blipFill>
        <p:spPr bwMode="auto">
          <a:xfrm>
            <a:off x="4914034" y="1447800"/>
            <a:ext cx="3848966" cy="3352800"/>
          </a:xfrm>
          <a:prstGeom prst="rect">
            <a:avLst/>
          </a:prstGeom>
          <a:noFill/>
          <a:ln w="9525">
            <a:noFill/>
            <a:miter lim="800000"/>
            <a:headEnd/>
            <a:tailEnd/>
          </a:ln>
        </p:spPr>
      </p:pic>
      <p:sp>
        <p:nvSpPr>
          <p:cNvPr id="22" name="TextBox 21"/>
          <p:cNvSpPr txBox="1"/>
          <p:nvPr/>
        </p:nvSpPr>
        <p:spPr>
          <a:xfrm>
            <a:off x="5410200" y="5181600"/>
            <a:ext cx="2860078" cy="369332"/>
          </a:xfrm>
          <a:prstGeom prst="rect">
            <a:avLst/>
          </a:prstGeom>
          <a:noFill/>
        </p:spPr>
        <p:txBody>
          <a:bodyPr wrap="none" rtlCol="0">
            <a:spAutoFit/>
          </a:bodyPr>
          <a:lstStyle/>
          <a:p>
            <a:r>
              <a:rPr lang="en-US" dirty="0" smtClean="0"/>
              <a:t>Jamieson &amp; </a:t>
            </a:r>
            <a:r>
              <a:rPr lang="en-US" dirty="0" err="1" smtClean="0"/>
              <a:t>Lohmann</a:t>
            </a:r>
            <a:r>
              <a:rPr lang="en-US" dirty="0" smtClean="0"/>
              <a:t> (2009)</a:t>
            </a:r>
            <a:endParaRPr lang="en-US" dirty="0"/>
          </a:p>
        </p:txBody>
      </p:sp>
      <p:pic>
        <p:nvPicPr>
          <p:cNvPr id="16" name="Content Placeholder 15" descr="Smith-TRP.png"/>
          <p:cNvPicPr>
            <a:picLocks noGrp="1" noChangeAspect="1"/>
          </p:cNvPicPr>
          <p:nvPr>
            <p:ph sz="half" idx="1"/>
          </p:nvPr>
        </p:nvPicPr>
        <p:blipFill>
          <a:blip r:embed="rId5" cstate="print"/>
          <a:srcRect r="13208"/>
          <a:stretch>
            <a:fillRect/>
          </a:stretch>
        </p:blipFill>
        <p:spPr>
          <a:xfrm>
            <a:off x="381000" y="1524000"/>
            <a:ext cx="4365716" cy="2286000"/>
          </a:xfrm>
        </p:spPr>
      </p:pic>
      <p:sp>
        <p:nvSpPr>
          <p:cNvPr id="7" name="TextBox 6"/>
          <p:cNvSpPr txBox="1"/>
          <p:nvPr/>
        </p:nvSpPr>
        <p:spPr>
          <a:xfrm>
            <a:off x="1371600" y="6096000"/>
            <a:ext cx="6475747" cy="646331"/>
          </a:xfrm>
          <a:prstGeom prst="rect">
            <a:avLst/>
          </a:prstGeom>
          <a:noFill/>
        </p:spPr>
        <p:txBody>
          <a:bodyPr wrap="none" rtlCol="0">
            <a:spAutoFit/>
          </a:bodyPr>
          <a:lstStyle/>
          <a:p>
            <a:r>
              <a:rPr lang="en-US" sz="3600" dirty="0" smtClean="0"/>
              <a:t>Engineering Education Innovation</a:t>
            </a:r>
            <a:endParaRPr lang="en-US" sz="3600"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3505200" cy="1066800"/>
          </a:xfrm>
        </p:spPr>
        <p:txBody>
          <a:bodyPr/>
          <a:lstStyle/>
          <a:p>
            <a:r>
              <a:rPr lang="en-US" dirty="0" smtClean="0">
                <a:solidFill>
                  <a:srgbClr val="6600FF"/>
                </a:solidFill>
              </a:rPr>
              <a:t>Engaging</a:t>
            </a:r>
            <a:endParaRPr lang="en-US" dirty="0">
              <a:solidFill>
                <a:srgbClr val="6600FF"/>
              </a:solidFill>
            </a:endParaRPr>
          </a:p>
        </p:txBody>
      </p:sp>
      <p:sp>
        <p:nvSpPr>
          <p:cNvPr id="3" name="Content Placeholder 2"/>
          <p:cNvSpPr>
            <a:spLocks noGrp="1"/>
          </p:cNvSpPr>
          <p:nvPr>
            <p:ph idx="1"/>
          </p:nvPr>
        </p:nvSpPr>
        <p:spPr>
          <a:xfrm>
            <a:off x="304800" y="1447800"/>
            <a:ext cx="8458200" cy="5105400"/>
          </a:xfrm>
        </p:spPr>
        <p:txBody>
          <a:bodyPr>
            <a:normAutofit lnSpcReduction="10000"/>
          </a:bodyPr>
          <a:lstStyle/>
          <a:p>
            <a:r>
              <a:rPr lang="en-US" dirty="0" smtClean="0"/>
              <a:t>Learning requires feedback</a:t>
            </a:r>
          </a:p>
          <a:p>
            <a:r>
              <a:rPr lang="en-US" dirty="0" smtClean="0"/>
              <a:t>Solving a problem </a:t>
            </a:r>
            <a:r>
              <a:rPr lang="en-US" dirty="0" smtClean="0">
                <a:sym typeface="Wingdings" pitchFamily="2" charset="2"/>
              </a:rPr>
              <a:t>c</a:t>
            </a:r>
            <a:r>
              <a:rPr lang="en-US" dirty="0" smtClean="0"/>
              <a:t>onnections</a:t>
            </a:r>
          </a:p>
          <a:p>
            <a:r>
              <a:rPr lang="en-US" dirty="0" smtClean="0"/>
              <a:t>Entwinement</a:t>
            </a:r>
          </a:p>
          <a:p>
            <a:pPr lvl="1"/>
            <a:r>
              <a:rPr lang="en-US" dirty="0" smtClean="0"/>
              <a:t>Learning and engaging</a:t>
            </a:r>
          </a:p>
          <a:p>
            <a:pPr lvl="1"/>
            <a:r>
              <a:rPr lang="en-US" dirty="0" smtClean="0"/>
              <a:t>Mind and heart</a:t>
            </a:r>
          </a:p>
          <a:p>
            <a:pPr lvl="1"/>
            <a:r>
              <a:rPr lang="en-US" dirty="0" smtClean="0"/>
              <a:t>Social and technical</a:t>
            </a:r>
          </a:p>
          <a:p>
            <a:r>
              <a:rPr lang="en-US" i="1" dirty="0" smtClean="0"/>
              <a:t>Context</a:t>
            </a:r>
            <a:r>
              <a:rPr lang="en-US" dirty="0" smtClean="0"/>
              <a:t> for engineering design challenges…</a:t>
            </a:r>
          </a:p>
          <a:p>
            <a:pPr lvl="1"/>
            <a:r>
              <a:rPr lang="en-US" dirty="0" smtClean="0"/>
              <a:t>Gender differences in patterns of intellectual development</a:t>
            </a:r>
          </a:p>
          <a:p>
            <a:pPr lvl="1"/>
            <a:r>
              <a:rPr lang="en-US" dirty="0" smtClean="0">
                <a:sym typeface="Wingdings" pitchFamily="2" charset="2"/>
              </a:rPr>
              <a:t>Is to </a:t>
            </a:r>
            <a:r>
              <a:rPr lang="en-US" i="1" dirty="0" smtClean="0">
                <a:sym typeface="Wingdings" pitchFamily="2" charset="2"/>
              </a:rPr>
              <a:t>engineer in context </a:t>
            </a:r>
            <a:r>
              <a:rPr lang="en-US" dirty="0" smtClean="0">
                <a:sym typeface="Wingdings" pitchFamily="2" charset="2"/>
              </a:rPr>
              <a:t>particularly </a:t>
            </a:r>
            <a:br>
              <a:rPr lang="en-US" dirty="0" smtClean="0">
                <a:sym typeface="Wingdings" pitchFamily="2" charset="2"/>
              </a:rPr>
            </a:br>
            <a:r>
              <a:rPr lang="en-US" dirty="0" smtClean="0">
                <a:sym typeface="Wingdings" pitchFamily="2" charset="2"/>
              </a:rPr>
              <a:t>important for women?</a:t>
            </a:r>
          </a:p>
          <a:p>
            <a:r>
              <a:rPr lang="en-US" dirty="0" smtClean="0">
                <a:sym typeface="Wingdings" pitchFamily="2" charset="2"/>
              </a:rPr>
              <a:t>Design!</a:t>
            </a:r>
          </a:p>
          <a:p>
            <a:pPr lvl="1">
              <a:buNone/>
            </a:pPr>
            <a:endParaRPr lang="en-US" dirty="0" smtClean="0">
              <a:sym typeface="Wingdings" pitchFamily="2" charset="2"/>
            </a:endParaRPr>
          </a:p>
          <a:p>
            <a:pPr lvl="1"/>
            <a:endParaRPr lang="en-US" dirty="0"/>
          </a:p>
        </p:txBody>
      </p:sp>
      <p:pic>
        <p:nvPicPr>
          <p:cNvPr id="4" name="Picture 3"/>
          <p:cNvPicPr>
            <a:picLocks noChangeAspect="1"/>
          </p:cNvPicPr>
          <p:nvPr/>
        </p:nvPicPr>
        <p:blipFill rotWithShape="1">
          <a:blip r:embed="rId3" cstate="print">
            <a:extLst>
              <a:ext uri="{28A0092B-C50C-407E-A947-70E740481C1C}">
                <a14:useLocalDpi xmlns="" xmlns:a14="http://schemas.microsoft.com/office/drawing/2010/main" val="0"/>
              </a:ext>
            </a:extLst>
          </a:blip>
          <a:srcRect t="31224" r="25879"/>
          <a:stretch/>
        </p:blipFill>
        <p:spPr>
          <a:xfrm>
            <a:off x="6693976" y="533400"/>
            <a:ext cx="2450024" cy="1515573"/>
          </a:xfrm>
          <a:prstGeom prst="rect">
            <a:avLst/>
          </a:prstGeom>
        </p:spPr>
      </p:pic>
      <p:sp>
        <p:nvSpPr>
          <p:cNvPr id="5" name="Content Placeholder 2"/>
          <p:cNvSpPr txBox="1">
            <a:spLocks/>
          </p:cNvSpPr>
          <p:nvPr/>
        </p:nvSpPr>
        <p:spPr>
          <a:xfrm>
            <a:off x="6019800" y="6400800"/>
            <a:ext cx="3048000" cy="457200"/>
          </a:xfrm>
          <a:prstGeom prst="rect">
            <a:avLst/>
          </a:prstGeom>
        </p:spPr>
        <p:txBody>
          <a:bodyPr vert="horz">
            <a:normAutofit fontScale="92500"/>
          </a:bodyPr>
          <a:lstStyle/>
          <a:p>
            <a:pPr marL="365760" indent="-256032">
              <a:spcBef>
                <a:spcPts val="300"/>
              </a:spcBef>
              <a:buClr>
                <a:srgbClr val="A04DA3"/>
              </a:buClr>
              <a:defRPr/>
            </a:pPr>
            <a:r>
              <a:rPr lang="en-US" sz="1600" dirty="0" smtClean="0">
                <a:solidFill>
                  <a:prstClr val="black"/>
                </a:solidFill>
              </a:rPr>
              <a:t>See research of Adams, Kilgore</a:t>
            </a:r>
          </a:p>
        </p:txBody>
      </p:sp>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715000" y="1449424"/>
            <a:ext cx="3124200" cy="2337063"/>
          </a:xfrm>
          <a:prstGeom prst="rect">
            <a:avLst/>
          </a:prstGeom>
        </p:spPr>
      </p:pic>
    </p:spTree>
    <p:extLst>
      <p:ext uri="{BB962C8B-B14F-4D97-AF65-F5344CB8AC3E}">
        <p14:creationId xmlns="" xmlns:p14="http://schemas.microsoft.com/office/powerpoint/2010/main" val="300769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229600" cy="1066800"/>
          </a:xfrm>
        </p:spPr>
        <p:txBody>
          <a:bodyPr/>
          <a:lstStyle/>
          <a:p>
            <a:r>
              <a:rPr lang="en-US" dirty="0" smtClean="0">
                <a:solidFill>
                  <a:srgbClr val="6600FF"/>
                </a:solidFill>
              </a:rPr>
              <a:t>The Fuzzy Stuff - Self Efficacy</a:t>
            </a:r>
            <a:endParaRPr lang="en-US" dirty="0">
              <a:solidFill>
                <a:srgbClr val="6600FF"/>
              </a:solidFill>
            </a:endParaRPr>
          </a:p>
        </p:txBody>
      </p:sp>
      <p:sp>
        <p:nvSpPr>
          <p:cNvPr id="3" name="Content Placeholder 2"/>
          <p:cNvSpPr>
            <a:spLocks noGrp="1"/>
          </p:cNvSpPr>
          <p:nvPr>
            <p:ph idx="1"/>
          </p:nvPr>
        </p:nvSpPr>
        <p:spPr>
          <a:xfrm>
            <a:off x="152400" y="1524000"/>
            <a:ext cx="8610600" cy="4325112"/>
          </a:xfrm>
        </p:spPr>
        <p:txBody>
          <a:bodyPr>
            <a:normAutofit/>
          </a:bodyPr>
          <a:lstStyle/>
          <a:p>
            <a:r>
              <a:rPr lang="en-US" dirty="0"/>
              <a:t>C</a:t>
            </a:r>
            <a:r>
              <a:rPr lang="en-US" dirty="0" smtClean="0"/>
              <a:t>onfidence in one’s ability to perform tasks to </a:t>
            </a:r>
            <a:r>
              <a:rPr lang="en-US" i="1" dirty="0" smtClean="0"/>
              <a:t>achieve success </a:t>
            </a:r>
            <a:r>
              <a:rPr lang="en-US" dirty="0" smtClean="0"/>
              <a:t>in the engineering environment</a:t>
            </a:r>
          </a:p>
          <a:p>
            <a:r>
              <a:rPr lang="en-US" dirty="0" smtClean="0"/>
              <a:t>Relevance to First Year design education</a:t>
            </a:r>
          </a:p>
          <a:p>
            <a:pPr lvl="1"/>
            <a:r>
              <a:rPr lang="en-US" dirty="0" smtClean="0"/>
              <a:t>Mastery experiences</a:t>
            </a:r>
          </a:p>
          <a:p>
            <a:pPr lvl="1"/>
            <a:r>
              <a:rPr lang="en-US" dirty="0" smtClean="0"/>
              <a:t>Working in teams</a:t>
            </a:r>
          </a:p>
          <a:p>
            <a:pPr lvl="1"/>
            <a:r>
              <a:rPr lang="en-US" dirty="0" smtClean="0"/>
              <a:t>Getting help</a:t>
            </a:r>
          </a:p>
          <a:p>
            <a:pPr marL="365760" lvl="1" indent="-256032">
              <a:buClr>
                <a:schemeClr val="accent3"/>
              </a:buClr>
              <a:buFont typeface="Georgia"/>
              <a:buChar char="•"/>
            </a:pPr>
            <a:r>
              <a:rPr lang="en-US" sz="2800" dirty="0" smtClean="0">
                <a:solidFill>
                  <a:schemeClr val="tx1"/>
                </a:solidFill>
              </a:rPr>
              <a:t>Mastery experiences (again)</a:t>
            </a:r>
          </a:p>
          <a:p>
            <a:pPr marL="365760" lvl="1" indent="-256032">
              <a:buClr>
                <a:schemeClr val="accent3"/>
              </a:buClr>
              <a:buFont typeface="Georgia"/>
              <a:buChar char="•"/>
            </a:pPr>
            <a:r>
              <a:rPr lang="en-US" sz="2800" dirty="0" smtClean="0">
                <a:solidFill>
                  <a:schemeClr val="tx1"/>
                </a:solidFill>
              </a:rPr>
              <a:t>Design!</a:t>
            </a:r>
          </a:p>
        </p:txBody>
      </p:sp>
      <p:pic>
        <p:nvPicPr>
          <p:cNvPr id="8" name="Picture 7"/>
          <p:cNvPicPr>
            <a:picLocks noChangeAspect="1"/>
          </p:cNvPicPr>
          <p:nvPr/>
        </p:nvPicPr>
        <p:blipFill rotWithShape="1">
          <a:blip r:embed="rId3" cstate="print">
            <a:extLst>
              <a:ext uri="{28A0092B-C50C-407E-A947-70E740481C1C}">
                <a14:useLocalDpi xmlns="" xmlns:a14="http://schemas.microsoft.com/office/drawing/2010/main" val="0"/>
              </a:ext>
            </a:extLst>
          </a:blip>
          <a:srcRect l="23418" t="25185" r="16561" b="30476"/>
          <a:stretch/>
        </p:blipFill>
        <p:spPr>
          <a:xfrm rot="172738">
            <a:off x="5383822" y="3105298"/>
            <a:ext cx="3837175" cy="2267667"/>
          </a:xfrm>
          <a:prstGeom prst="rect">
            <a:avLst/>
          </a:prstGeom>
          <a:ln>
            <a:noFill/>
          </a:ln>
          <a:effectLst>
            <a:softEdge rad="112500"/>
          </a:effectLst>
        </p:spPr>
      </p:pic>
      <p:sp>
        <p:nvSpPr>
          <p:cNvPr id="6" name="Content Placeholder 2"/>
          <p:cNvSpPr txBox="1">
            <a:spLocks/>
          </p:cNvSpPr>
          <p:nvPr/>
        </p:nvSpPr>
        <p:spPr>
          <a:xfrm>
            <a:off x="5638800" y="6400800"/>
            <a:ext cx="3352800" cy="304800"/>
          </a:xfrm>
          <a:prstGeom prst="rect">
            <a:avLst/>
          </a:prstGeom>
        </p:spPr>
        <p:txBody>
          <a:bodyPr vert="horz">
            <a:normAutofit fontScale="92500" lnSpcReduction="10000"/>
          </a:bodyPr>
          <a:lstStyle/>
          <a:p>
            <a:pPr marL="365760" indent="-256032">
              <a:spcBef>
                <a:spcPts val="300"/>
              </a:spcBef>
              <a:buClr>
                <a:srgbClr val="A04DA3"/>
              </a:buClr>
              <a:defRPr/>
            </a:pPr>
            <a:r>
              <a:rPr lang="en-US" sz="1600" dirty="0" smtClean="0">
                <a:solidFill>
                  <a:prstClr val="black"/>
                </a:solidFill>
              </a:rPr>
              <a:t>See research of Hutchinson-Green</a:t>
            </a:r>
          </a:p>
        </p:txBody>
      </p:sp>
    </p:spTree>
    <p:extLst>
      <p:ext uri="{BB962C8B-B14F-4D97-AF65-F5344CB8AC3E}">
        <p14:creationId xmlns="" xmlns:p14="http://schemas.microsoft.com/office/powerpoint/2010/main" val="345182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229600" cy="1066800"/>
          </a:xfrm>
        </p:spPr>
        <p:txBody>
          <a:bodyPr>
            <a:normAutofit/>
          </a:bodyPr>
          <a:lstStyle/>
          <a:p>
            <a:r>
              <a:rPr lang="en-US" dirty="0" smtClean="0">
                <a:solidFill>
                  <a:srgbClr val="6600FF"/>
                </a:solidFill>
              </a:rPr>
              <a:t>Self-efficacy and Persistence</a:t>
            </a:r>
            <a:endParaRPr lang="en-US" dirty="0">
              <a:solidFill>
                <a:srgbClr val="6600FF"/>
              </a:solidFill>
            </a:endParaRPr>
          </a:p>
        </p:txBody>
      </p:sp>
      <p:sp>
        <p:nvSpPr>
          <p:cNvPr id="3" name="Content Placeholder 2"/>
          <p:cNvSpPr>
            <a:spLocks noGrp="1"/>
          </p:cNvSpPr>
          <p:nvPr>
            <p:ph idx="1"/>
          </p:nvPr>
        </p:nvSpPr>
        <p:spPr>
          <a:xfrm>
            <a:off x="76200" y="1600200"/>
            <a:ext cx="8534400" cy="4325112"/>
          </a:xfrm>
        </p:spPr>
        <p:txBody>
          <a:bodyPr/>
          <a:lstStyle/>
          <a:p>
            <a:r>
              <a:rPr lang="en-US" sz="2600" dirty="0"/>
              <a:t>I</a:t>
            </a:r>
            <a:r>
              <a:rPr lang="en-US" sz="2600" dirty="0" smtClean="0"/>
              <a:t>ncreased persistence, achievement and interest </a:t>
            </a:r>
          </a:p>
          <a:p>
            <a:r>
              <a:rPr lang="en-US" sz="2600" dirty="0" smtClean="0"/>
              <a:t>Gender differences</a:t>
            </a:r>
          </a:p>
          <a:p>
            <a:r>
              <a:rPr lang="en-US" sz="2600" dirty="0" smtClean="0"/>
              <a:t>Relevance to First</a:t>
            </a:r>
            <a:br>
              <a:rPr lang="en-US" sz="2600" dirty="0" smtClean="0"/>
            </a:br>
            <a:r>
              <a:rPr lang="en-US" sz="2600" dirty="0" smtClean="0"/>
              <a:t>Year design</a:t>
            </a:r>
          </a:p>
          <a:p>
            <a:pPr lvl="1"/>
            <a:r>
              <a:rPr lang="en-US" sz="2400" dirty="0" smtClean="0"/>
              <a:t>Experiencing</a:t>
            </a:r>
          </a:p>
          <a:p>
            <a:pPr lvl="1"/>
            <a:r>
              <a:rPr lang="en-US" sz="2400" dirty="0" smtClean="0"/>
              <a:t>Confirming </a:t>
            </a:r>
            <a:br>
              <a:rPr lang="en-US" sz="2400" dirty="0" smtClean="0"/>
            </a:br>
            <a:r>
              <a:rPr lang="en-US" sz="2400" dirty="0" smtClean="0"/>
              <a:t>mastery</a:t>
            </a:r>
          </a:p>
          <a:p>
            <a:endParaRPr lang="en-US" dirty="0" smtClean="0"/>
          </a:p>
          <a:p>
            <a:endParaRPr lang="en-US" dirty="0" smtClean="0"/>
          </a:p>
          <a:p>
            <a:endParaRPr lang="en-US" dirty="0"/>
          </a:p>
        </p:txBody>
      </p:sp>
      <p:sp>
        <p:nvSpPr>
          <p:cNvPr id="6" name="Content Placeholder 2"/>
          <p:cNvSpPr txBox="1">
            <a:spLocks/>
          </p:cNvSpPr>
          <p:nvPr/>
        </p:nvSpPr>
        <p:spPr>
          <a:xfrm>
            <a:off x="7086600" y="6553200"/>
            <a:ext cx="2209800" cy="381000"/>
          </a:xfrm>
          <a:prstGeom prst="rect">
            <a:avLst/>
          </a:prstGeom>
        </p:spPr>
        <p:txBody>
          <a:bodyPr vert="horz">
            <a:normAutofit/>
          </a:bodyPr>
          <a:lstStyle/>
          <a:p>
            <a:pPr marL="365760" indent="-256032">
              <a:spcBef>
                <a:spcPts val="300"/>
              </a:spcBef>
              <a:buClr>
                <a:srgbClr val="A04DA3"/>
              </a:buClr>
              <a:defRPr/>
            </a:pPr>
            <a:r>
              <a:rPr lang="en-US" sz="1500" dirty="0" smtClean="0">
                <a:solidFill>
                  <a:prstClr val="black"/>
                </a:solidFill>
              </a:rPr>
              <a:t>See </a:t>
            </a:r>
            <a:r>
              <a:rPr lang="en-US" sz="1500" dirty="0" err="1" smtClean="0">
                <a:solidFill>
                  <a:prstClr val="black"/>
                </a:solidFill>
              </a:rPr>
              <a:t>Fortenberry</a:t>
            </a:r>
            <a:r>
              <a:rPr lang="en-US" sz="1500" dirty="0" smtClean="0">
                <a:solidFill>
                  <a:prstClr val="black"/>
                </a:solidFill>
              </a:rPr>
              <a:t> et al</a:t>
            </a:r>
          </a:p>
        </p:txBody>
      </p:sp>
      <p:pic>
        <p:nvPicPr>
          <p:cNvPr id="1028" name="Picture 4"/>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8649" t="2643" r="15652" b="19773"/>
          <a:stretch/>
        </p:blipFill>
        <p:spPr bwMode="auto">
          <a:xfrm>
            <a:off x="3429000" y="2295940"/>
            <a:ext cx="5715000" cy="4257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072388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1236217">
            <a:off x="6006721" y="4301900"/>
            <a:ext cx="2688211" cy="1791440"/>
          </a:xfrm>
          <a:prstGeom prst="rect">
            <a:avLst/>
          </a:prstGeom>
          <a:ln>
            <a:noFill/>
          </a:ln>
          <a:effectLst>
            <a:softEdge rad="112500"/>
          </a:effectLst>
        </p:spPr>
      </p:pic>
      <p:sp>
        <p:nvSpPr>
          <p:cNvPr id="2" name="Title 1"/>
          <p:cNvSpPr>
            <a:spLocks noGrp="1"/>
          </p:cNvSpPr>
          <p:nvPr>
            <p:ph type="title"/>
          </p:nvPr>
        </p:nvSpPr>
        <p:spPr>
          <a:xfrm>
            <a:off x="0" y="457200"/>
            <a:ext cx="8839200" cy="1066800"/>
          </a:xfrm>
        </p:spPr>
        <p:txBody>
          <a:bodyPr>
            <a:normAutofit fontScale="90000"/>
          </a:bodyPr>
          <a:lstStyle/>
          <a:p>
            <a:r>
              <a:rPr lang="en-US" dirty="0" smtClean="0">
                <a:solidFill>
                  <a:srgbClr val="6600FF"/>
                </a:solidFill>
              </a:rPr>
              <a:t>So…What Might You Ponder or Act Upon?</a:t>
            </a:r>
            <a:endParaRPr lang="en-US" dirty="0">
              <a:solidFill>
                <a:srgbClr val="6600FF"/>
              </a:solidFill>
            </a:endParaRPr>
          </a:p>
        </p:txBody>
      </p:sp>
      <p:sp>
        <p:nvSpPr>
          <p:cNvPr id="3" name="Content Placeholder 2"/>
          <p:cNvSpPr>
            <a:spLocks noGrp="1"/>
          </p:cNvSpPr>
          <p:nvPr>
            <p:ph idx="1"/>
          </p:nvPr>
        </p:nvSpPr>
        <p:spPr>
          <a:xfrm>
            <a:off x="304800" y="1676400"/>
            <a:ext cx="8610600" cy="4325112"/>
          </a:xfrm>
        </p:spPr>
        <p:txBody>
          <a:bodyPr/>
          <a:lstStyle/>
          <a:p>
            <a:endParaRPr lang="en-US" dirty="0" smtClean="0"/>
          </a:p>
          <a:p>
            <a:endParaRPr lang="en-US" dirty="0"/>
          </a:p>
        </p:txBody>
      </p:sp>
      <p:pic>
        <p:nvPicPr>
          <p:cNvPr id="9" name="Picture 8"/>
          <p:cNvPicPr>
            <a:picLocks noChangeAspect="1"/>
          </p:cNvPicPr>
          <p:nvPr/>
        </p:nvPicPr>
        <p:blipFill rotWithShape="1">
          <a:blip r:embed="rId4" cstate="print">
            <a:extLst>
              <a:ext uri="{28A0092B-C50C-407E-A947-70E740481C1C}">
                <a14:useLocalDpi xmlns="" xmlns:a14="http://schemas.microsoft.com/office/drawing/2010/main" val="0"/>
              </a:ext>
            </a:extLst>
          </a:blip>
          <a:srcRect r="26508"/>
          <a:stretch/>
        </p:blipFill>
        <p:spPr>
          <a:xfrm rot="534786">
            <a:off x="6181392" y="1371600"/>
            <a:ext cx="2837382" cy="2895600"/>
          </a:xfrm>
          <a:prstGeom prst="rect">
            <a:avLst/>
          </a:prstGeom>
        </p:spPr>
      </p:pic>
      <p:sp>
        <p:nvSpPr>
          <p:cNvPr id="10" name="Content Placeholder 2"/>
          <p:cNvSpPr txBox="1">
            <a:spLocks/>
          </p:cNvSpPr>
          <p:nvPr/>
        </p:nvSpPr>
        <p:spPr>
          <a:xfrm>
            <a:off x="152400" y="1447800"/>
            <a:ext cx="8610600" cy="4325112"/>
          </a:xfrm>
          <a:prstGeom prst="rect">
            <a:avLst/>
          </a:prstGeom>
        </p:spPr>
        <p:txBody>
          <a:bodyPr vert="horz">
            <a:normAutofit/>
          </a:bodyPr>
          <a:lstStyle/>
          <a:p>
            <a:pPr marL="365760" indent="-256032">
              <a:spcBef>
                <a:spcPts val="300"/>
              </a:spcBef>
              <a:buClr>
                <a:srgbClr val="A04DA3"/>
              </a:buClr>
              <a:defRPr/>
            </a:pPr>
            <a:endParaRPr lang="en-US" sz="2800" dirty="0" smtClean="0">
              <a:solidFill>
                <a:prstClr val="black"/>
              </a:solidFill>
            </a:endParaRPr>
          </a:p>
          <a:p>
            <a:pPr marL="365760" indent="-256032">
              <a:spcBef>
                <a:spcPts val="300"/>
              </a:spcBef>
              <a:buClr>
                <a:srgbClr val="A04DA3"/>
              </a:buClr>
              <a:buFont typeface="Georgia"/>
              <a:buChar char="•"/>
              <a:defRPr/>
            </a:pPr>
            <a:endParaRPr lang="en-US" sz="2800" dirty="0">
              <a:solidFill>
                <a:prstClr val="black"/>
              </a:solidFill>
            </a:endParaRPr>
          </a:p>
        </p:txBody>
      </p:sp>
      <p:pic>
        <p:nvPicPr>
          <p:cNvPr id="12" name="Picture 11"/>
          <p:cNvPicPr>
            <a:picLocks noChangeAspect="1"/>
          </p:cNvPicPr>
          <p:nvPr/>
        </p:nvPicPr>
        <p:blipFill rotWithShape="1">
          <a:blip r:embed="rId5" cstate="print">
            <a:extLst>
              <a:ext uri="{28A0092B-C50C-407E-A947-70E740481C1C}">
                <a14:useLocalDpi xmlns="" xmlns:a14="http://schemas.microsoft.com/office/drawing/2010/main" val="0"/>
              </a:ext>
            </a:extLst>
          </a:blip>
          <a:srcRect l="23418" t="25185" r="16561" b="30476"/>
          <a:stretch/>
        </p:blipFill>
        <p:spPr>
          <a:xfrm rot="509035">
            <a:off x="537829" y="4151437"/>
            <a:ext cx="2885324" cy="1705149"/>
          </a:xfrm>
          <a:prstGeom prst="rect">
            <a:avLst/>
          </a:prstGeom>
          <a:ln>
            <a:noFill/>
          </a:ln>
          <a:effectLst>
            <a:softEdge rad="112500"/>
          </a:effectLst>
        </p:spPr>
      </p:pic>
      <p:grpSp>
        <p:nvGrpSpPr>
          <p:cNvPr id="5" name="Group 12"/>
          <p:cNvGrpSpPr/>
          <p:nvPr/>
        </p:nvGrpSpPr>
        <p:grpSpPr>
          <a:xfrm>
            <a:off x="457200" y="1676400"/>
            <a:ext cx="3054704" cy="2057400"/>
            <a:chOff x="5791200" y="4114801"/>
            <a:chExt cx="3124200" cy="2133599"/>
          </a:xfrm>
        </p:grpSpPr>
        <p:pic>
          <p:nvPicPr>
            <p:cNvPr id="14" name="Picture 1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061630" y="4114801"/>
              <a:ext cx="2853770" cy="2133599"/>
            </a:xfrm>
            <a:prstGeom prst="rect">
              <a:avLst/>
            </a:prstGeom>
          </p:spPr>
        </p:pic>
        <p:sp>
          <p:nvSpPr>
            <p:cNvPr id="15" name="TextBox 14"/>
            <p:cNvSpPr txBox="1"/>
            <p:nvPr/>
          </p:nvSpPr>
          <p:spPr>
            <a:xfrm>
              <a:off x="5791200" y="4953000"/>
              <a:ext cx="1723237" cy="338554"/>
            </a:xfrm>
            <a:prstGeom prst="rect">
              <a:avLst/>
            </a:prstGeom>
            <a:noFill/>
          </p:spPr>
          <p:txBody>
            <a:bodyPr wrap="square" rtlCol="0">
              <a:spAutoFit/>
            </a:bodyPr>
            <a:lstStyle/>
            <a:p>
              <a:r>
                <a:rPr lang="en-US" sz="1600" dirty="0" smtClean="0">
                  <a:solidFill>
                    <a:srgbClr val="0000FF"/>
                  </a:solidFill>
                  <a:latin typeface="Arial Black" pitchFamily="34" charset="0"/>
                </a:rPr>
                <a:t>Engineering</a:t>
              </a:r>
              <a:endParaRPr lang="en-US" sz="1600" dirty="0">
                <a:solidFill>
                  <a:srgbClr val="0000FF"/>
                </a:solidFill>
                <a:latin typeface="Arial Black" pitchFamily="34" charset="0"/>
              </a:endParaRPr>
            </a:p>
          </p:txBody>
        </p:sp>
        <p:sp>
          <p:nvSpPr>
            <p:cNvPr id="16" name="TextBox 15"/>
            <p:cNvSpPr txBox="1"/>
            <p:nvPr/>
          </p:nvSpPr>
          <p:spPr>
            <a:xfrm>
              <a:off x="7848599" y="4953000"/>
              <a:ext cx="1059944" cy="351093"/>
            </a:xfrm>
            <a:prstGeom prst="rect">
              <a:avLst/>
            </a:prstGeom>
            <a:noFill/>
          </p:spPr>
          <p:txBody>
            <a:bodyPr wrap="square" rtlCol="0">
              <a:spAutoFit/>
            </a:bodyPr>
            <a:lstStyle/>
            <a:p>
              <a:r>
                <a:rPr lang="en-US" sz="1600" dirty="0" smtClean="0">
                  <a:solidFill>
                    <a:srgbClr val="0000FF"/>
                  </a:solidFill>
                  <a:latin typeface="Arial Black" pitchFamily="34" charset="0"/>
                </a:rPr>
                <a:t>People</a:t>
              </a:r>
              <a:endParaRPr lang="en-US" sz="1600" dirty="0">
                <a:solidFill>
                  <a:srgbClr val="0000FF"/>
                </a:solidFill>
                <a:latin typeface="Arial Black" pitchFamily="34" charset="0"/>
              </a:endParaRPr>
            </a:p>
          </p:txBody>
        </p:sp>
      </p:grpSp>
      <p:sp>
        <p:nvSpPr>
          <p:cNvPr id="17" name="Content Placeholder 2"/>
          <p:cNvSpPr txBox="1">
            <a:spLocks/>
          </p:cNvSpPr>
          <p:nvPr/>
        </p:nvSpPr>
        <p:spPr>
          <a:xfrm>
            <a:off x="762000" y="6096000"/>
            <a:ext cx="3962400" cy="762000"/>
          </a:xfrm>
          <a:prstGeom prst="rect">
            <a:avLst/>
          </a:prstGeom>
        </p:spPr>
        <p:txBody>
          <a:bodyPr vert="horz">
            <a:normAutofit fontScale="85000" lnSpcReduction="20000"/>
          </a:bodyPr>
          <a:lstStyle/>
          <a:p>
            <a:pPr marL="0" lvl="1">
              <a:spcBef>
                <a:spcPts val="300"/>
              </a:spcBef>
              <a:buClr>
                <a:srgbClr val="A04DA3"/>
              </a:buClr>
              <a:defRPr/>
            </a:pPr>
            <a:r>
              <a:rPr lang="en-US" sz="2300" dirty="0" smtClean="0">
                <a:solidFill>
                  <a:prstClr val="black"/>
                </a:solidFill>
              </a:rPr>
              <a:t>Jacquelyn Sullivan</a:t>
            </a:r>
            <a:r>
              <a:rPr lang="en-US" sz="2400" dirty="0" smtClean="0">
                <a:solidFill>
                  <a:prstClr val="black"/>
                </a:solidFill>
              </a:rPr>
              <a:t/>
            </a:r>
            <a:br>
              <a:rPr lang="en-US" sz="2400" dirty="0" smtClean="0">
                <a:solidFill>
                  <a:prstClr val="black"/>
                </a:solidFill>
              </a:rPr>
            </a:br>
            <a:r>
              <a:rPr lang="en-US" sz="1900" dirty="0" smtClean="0">
                <a:solidFill>
                  <a:prstClr val="black"/>
                </a:solidFill>
              </a:rPr>
              <a:t>College of Engineering &amp; Applied Science </a:t>
            </a:r>
            <a:br>
              <a:rPr lang="en-US" sz="1900" dirty="0" smtClean="0">
                <a:solidFill>
                  <a:prstClr val="black"/>
                </a:solidFill>
              </a:rPr>
            </a:br>
            <a:r>
              <a:rPr lang="en-US" sz="1900" dirty="0" smtClean="0">
                <a:solidFill>
                  <a:prstClr val="black"/>
                </a:solidFill>
              </a:rPr>
              <a:t>University of Colorado Boulder</a:t>
            </a:r>
          </a:p>
        </p:txBody>
      </p:sp>
      <p:pic>
        <p:nvPicPr>
          <p:cNvPr id="4" name="Picture 3"/>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51765" y="6172200"/>
            <a:ext cx="686435" cy="596900"/>
          </a:xfrm>
          <a:prstGeom prst="rect">
            <a:avLst/>
          </a:prstGeom>
        </p:spPr>
      </p:pic>
      <p:pic>
        <p:nvPicPr>
          <p:cNvPr id="18" name="Picture 17"/>
          <p:cNvPicPr>
            <a:picLocks noChangeAspect="1"/>
          </p:cNvPicPr>
          <p:nvPr/>
        </p:nvPicPr>
        <p:blipFill>
          <a:blip r:embed="rId8" cstate="print">
            <a:extLst>
              <a:ext uri="{28A0092B-C50C-407E-A947-70E740481C1C}">
                <a14:useLocalDpi xmlns="" xmlns:a14="http://schemas.microsoft.com/office/drawing/2010/main" val="0"/>
              </a:ext>
            </a:extLst>
          </a:blip>
          <a:srcRect l="8870" b="2429"/>
          <a:stretch>
            <a:fillRect/>
          </a:stretch>
        </p:blipFill>
        <p:spPr>
          <a:xfrm rot="21133261">
            <a:off x="3135781" y="3094157"/>
            <a:ext cx="3083604" cy="2201043"/>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rot="1560842">
            <a:off x="4438810" y="1691856"/>
            <a:ext cx="2185512" cy="1634876"/>
          </a:xfrm>
          <a:prstGeom prst="rect">
            <a:avLst/>
          </a:prstGeom>
        </p:spPr>
      </p:pic>
    </p:spTree>
    <p:extLst>
      <p:ext uri="{BB962C8B-B14F-4D97-AF65-F5344CB8AC3E}">
        <p14:creationId xmlns="" xmlns:p14="http://schemas.microsoft.com/office/powerpoint/2010/main" val="345182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18577" y="1125620"/>
            <a:ext cx="8926795" cy="1138477"/>
          </a:xfrm>
          <a:ln/>
        </p:spPr>
        <p:txBody>
          <a:bodyPr lIns="0" tIns="0" rIns="0" bIns="0" anchor="t"/>
          <a:lstStyle/>
          <a:p>
            <a:pPr>
              <a:lnSpc>
                <a:spcPct val="95000"/>
              </a:lnSpc>
              <a:tabLst>
                <a:tab pos="0"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 pos="8469545" algn="l"/>
              </a:tabLst>
            </a:pPr>
            <a:r>
              <a:rPr lang="sv-SE" dirty="0">
                <a:latin typeface="Arial" charset="0"/>
              </a:rPr>
              <a:t>Interdisciplinary Capstones</a:t>
            </a:r>
          </a:p>
        </p:txBody>
      </p:sp>
      <p:sp>
        <p:nvSpPr>
          <p:cNvPr id="3074" name="Rectangle 2"/>
          <p:cNvSpPr>
            <a:spLocks noGrp="1" noChangeArrowheads="1"/>
          </p:cNvSpPr>
          <p:nvPr>
            <p:ph type="subTitle" idx="4294967295"/>
          </p:nvPr>
        </p:nvSpPr>
        <p:spPr bwMode="auto">
          <a:xfrm>
            <a:off x="-12861" y="2941184"/>
            <a:ext cx="9029682" cy="2728344"/>
          </a:xfrm>
          <a:prstGeom prst="rect">
            <a:avLst/>
          </a:prstGeom>
          <a:noFill/>
          <a:ln/>
        </p:spPr>
        <p:txBody>
          <a:bodyPr lIns="0" tIns="0" rIns="0" bIns="0"/>
          <a:lstStyle/>
          <a:p>
            <a:pPr marL="0" indent="0" algn="r">
              <a:lnSpc>
                <a:spcPct val="95000"/>
              </a:lnSpc>
              <a:spcBef>
                <a:spcPct val="0"/>
              </a:spcBef>
              <a:tabLst>
                <a:tab pos="308607"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 pos="8469545" algn="l"/>
              </a:tabLst>
            </a:pPr>
            <a:r>
              <a:rPr lang="sv-SE" sz="3200" dirty="0">
                <a:solidFill>
                  <a:srgbClr val="0000FF"/>
                </a:solidFill>
                <a:latin typeface="Arial" charset="0"/>
              </a:rPr>
              <a:t>Arnold Pears</a:t>
            </a:r>
          </a:p>
          <a:p>
            <a:pPr marL="0" indent="0" algn="r">
              <a:lnSpc>
                <a:spcPct val="95000"/>
              </a:lnSpc>
              <a:spcBef>
                <a:spcPct val="0"/>
              </a:spcBef>
              <a:tabLst>
                <a:tab pos="308607"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 pos="8469545" algn="l"/>
              </a:tabLst>
            </a:pPr>
            <a:r>
              <a:rPr lang="sv-SE" sz="3200" dirty="0">
                <a:solidFill>
                  <a:srgbClr val="0000FF"/>
                </a:solidFill>
                <a:latin typeface="Arial" charset="0"/>
              </a:rPr>
              <a:t>Uppsala Universitet</a:t>
            </a:r>
          </a:p>
          <a:p>
            <a:pPr marL="0" indent="0" algn="r">
              <a:lnSpc>
                <a:spcPct val="95000"/>
              </a:lnSpc>
              <a:spcBef>
                <a:spcPct val="0"/>
              </a:spcBef>
              <a:tabLst>
                <a:tab pos="308607"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 pos="8469545" algn="l"/>
              </a:tabLst>
            </a:pPr>
            <a:endParaRPr lang="sv-SE" sz="3200" dirty="0">
              <a:solidFill>
                <a:srgbClr val="0000FF"/>
              </a:solidFill>
              <a:latin typeface="Arial" charset="0"/>
            </a:endParaRPr>
          </a:p>
        </p:txBody>
      </p:sp>
      <p:pic>
        <p:nvPicPr>
          <p:cNvPr id="3075" name="Picture 3"/>
          <p:cNvPicPr>
            <a:picLocks noChangeAspect="1" noChangeArrowheads="1"/>
          </p:cNvPicPr>
          <p:nvPr/>
        </p:nvPicPr>
        <p:blipFill>
          <a:blip r:embed="rId4" cstate="print"/>
          <a:srcRect/>
          <a:stretch>
            <a:fillRect/>
          </a:stretch>
        </p:blipFill>
        <p:spPr bwMode="auto">
          <a:xfrm>
            <a:off x="7682160" y="5393838"/>
            <a:ext cx="1274644" cy="1272751"/>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227207" y="6306617"/>
            <a:ext cx="1880529" cy="263149"/>
          </a:xfrm>
          <a:prstGeom prst="rect">
            <a:avLst/>
          </a:prstGeom>
          <a:noFill/>
          <a:ln w="9525">
            <a:noFill/>
            <a:round/>
            <a:headEnd/>
            <a:tailEnd/>
          </a:ln>
          <a:effectLst/>
        </p:spPr>
        <p:txBody>
          <a:bodyPr lIns="0" tIns="0" rIns="0" bIns="0">
            <a:spAutoFit/>
          </a:bodyPr>
          <a:lstStyle/>
          <a:p>
            <a:pPr defTabSz="404333" fontAlgn="base">
              <a:lnSpc>
                <a:spcPct val="95000"/>
              </a:lnSpc>
              <a:spcBef>
                <a:spcPct val="0"/>
              </a:spcBef>
              <a:spcAft>
                <a:spcPct val="0"/>
              </a:spcAft>
              <a:buClr>
                <a:srgbClr val="000000"/>
              </a:buClr>
              <a:buSzPct val="100000"/>
              <a:tabLst>
                <a:tab pos="0"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dirty="0" smtClean="0">
                <a:solidFill>
                  <a:srgbClr val="000000"/>
                </a:solidFill>
                <a:latin typeface="Arial" charset="0"/>
              </a:rPr>
              <a:t>www.CeTUSS.se</a:t>
            </a:r>
          </a:p>
        </p:txBody>
      </p:sp>
      <p:sp>
        <p:nvSpPr>
          <p:cNvPr id="4098" name="Rectangle 2"/>
          <p:cNvSpPr>
            <a:spLocks noGrp="1" noChangeArrowheads="1"/>
          </p:cNvSpPr>
          <p:nvPr>
            <p:ph type="subTitle"/>
          </p:nvPr>
        </p:nvSpPr>
        <p:spPr>
          <a:xfrm>
            <a:off x="444412" y="1457023"/>
            <a:ext cx="7787904" cy="4752461"/>
          </a:xfrm>
          <a:ln/>
        </p:spPr>
        <p:txBody>
          <a:bodyPr lIns="0" tIns="0" rIns="0" bIns="0" anchor="t"/>
          <a:lstStyle/>
          <a:p>
            <a:pPr>
              <a:lnSpc>
                <a:spcPct val="95000"/>
              </a:lnSpc>
              <a:tabLst>
                <a:tab pos="308607"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sz="3200" dirty="0">
                <a:latin typeface="Arial" charset="0"/>
              </a:rPr>
              <a:t>To develop the increasingly </a:t>
            </a:r>
          </a:p>
          <a:p>
            <a:pPr>
              <a:lnSpc>
                <a:spcPct val="95000"/>
              </a:lnSpc>
              <a:tabLst>
                <a:tab pos="308607"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sz="3200" dirty="0">
                <a:solidFill>
                  <a:srgbClr val="000080"/>
                </a:solidFill>
                <a:latin typeface="Arial" charset="0"/>
              </a:rPr>
              <a:t>complex systems</a:t>
            </a:r>
            <a:r>
              <a:rPr lang="sv-SE" sz="3200" dirty="0">
                <a:latin typeface="Arial" charset="0"/>
              </a:rPr>
              <a:t> </a:t>
            </a:r>
          </a:p>
          <a:p>
            <a:pPr>
              <a:lnSpc>
                <a:spcPct val="95000"/>
              </a:lnSpc>
              <a:tabLst>
                <a:tab pos="308607"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sz="3200" dirty="0">
                <a:latin typeface="Arial" charset="0"/>
              </a:rPr>
              <a:t>which support our </a:t>
            </a:r>
          </a:p>
          <a:p>
            <a:pPr>
              <a:lnSpc>
                <a:spcPct val="95000"/>
              </a:lnSpc>
              <a:tabLst>
                <a:tab pos="308607"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sz="3200" dirty="0">
                <a:solidFill>
                  <a:srgbClr val="000080"/>
                </a:solidFill>
                <a:latin typeface="Arial" charset="0"/>
              </a:rPr>
              <a:t>technological society, </a:t>
            </a:r>
          </a:p>
          <a:p>
            <a:pPr>
              <a:lnSpc>
                <a:spcPct val="95000"/>
              </a:lnSpc>
              <a:tabLst>
                <a:tab pos="308607"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sz="3200" dirty="0">
                <a:latin typeface="Arial" charset="0"/>
              </a:rPr>
              <a:t>and meet user expectations for flexible and usable systems, </a:t>
            </a:r>
          </a:p>
          <a:p>
            <a:pPr>
              <a:lnSpc>
                <a:spcPct val="95000"/>
              </a:lnSpc>
              <a:tabLst>
                <a:tab pos="308607"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sz="3200" dirty="0">
                <a:solidFill>
                  <a:srgbClr val="000080"/>
                </a:solidFill>
                <a:latin typeface="Arial" charset="0"/>
              </a:rPr>
              <a:t>development teams </a:t>
            </a:r>
          </a:p>
          <a:p>
            <a:pPr>
              <a:lnSpc>
                <a:spcPct val="95000"/>
              </a:lnSpc>
              <a:tabLst>
                <a:tab pos="308607"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sz="3200" dirty="0">
                <a:latin typeface="Arial" charset="0"/>
              </a:rPr>
              <a:t>are necessarily increasingly </a:t>
            </a:r>
            <a:r>
              <a:rPr lang="sv-SE" sz="3200" dirty="0">
                <a:solidFill>
                  <a:srgbClr val="FF0000"/>
                </a:solidFill>
                <a:latin typeface="Arial" charset="0"/>
              </a:rPr>
              <a:t> </a:t>
            </a:r>
          </a:p>
          <a:p>
            <a:pPr>
              <a:lnSpc>
                <a:spcPct val="95000"/>
              </a:lnSpc>
              <a:tabLst>
                <a:tab pos="308607"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sz="3200" dirty="0">
                <a:solidFill>
                  <a:srgbClr val="FF0000"/>
                </a:solidFill>
                <a:latin typeface="Arial" charset="0"/>
              </a:rPr>
              <a:t>interdisciplinary and intercultural</a:t>
            </a:r>
          </a:p>
          <a:p>
            <a:pPr>
              <a:lnSpc>
                <a:spcPct val="95000"/>
              </a:lnSpc>
              <a:tabLst>
                <a:tab pos="308607"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sz="3200" dirty="0">
                <a:latin typeface="Arial" charset="0"/>
              </a:rPr>
              <a:t>in nature.  </a:t>
            </a:r>
          </a:p>
        </p:txBody>
      </p:sp>
      <p:pic>
        <p:nvPicPr>
          <p:cNvPr id="4099" name="Picture 3"/>
          <p:cNvPicPr>
            <a:picLocks noChangeAspect="1" noChangeArrowheads="1"/>
          </p:cNvPicPr>
          <p:nvPr/>
        </p:nvPicPr>
        <p:blipFill>
          <a:blip r:embed="rId3" cstate="print"/>
          <a:srcRect/>
          <a:stretch>
            <a:fillRect/>
          </a:stretch>
        </p:blipFill>
        <p:spPr bwMode="auto">
          <a:xfrm>
            <a:off x="114319" y="92851"/>
            <a:ext cx="1276074" cy="1272751"/>
          </a:xfrm>
          <a:prstGeom prst="rect">
            <a:avLst/>
          </a:prstGeom>
          <a:noFill/>
          <a:ln w="9525">
            <a:noFill/>
            <a:round/>
            <a:headEnd/>
            <a:tailEnd/>
          </a:ln>
          <a:effectLst/>
        </p:spPr>
      </p:pic>
      <p:sp>
        <p:nvSpPr>
          <p:cNvPr id="4100" name="Rectangle 4"/>
          <p:cNvSpPr>
            <a:spLocks noGrp="1" noChangeArrowheads="1"/>
          </p:cNvSpPr>
          <p:nvPr>
            <p:ph type="title" idx="4294967295"/>
          </p:nvPr>
        </p:nvSpPr>
        <p:spPr bwMode="auto">
          <a:xfrm>
            <a:off x="771647" y="365684"/>
            <a:ext cx="7422087" cy="631376"/>
          </a:xfrm>
          <a:prstGeom prst="rect">
            <a:avLst/>
          </a:prstGeom>
          <a:noFill/>
          <a:ln/>
        </p:spPr>
        <p:txBody>
          <a:bodyPr lIns="0" tIns="0" rIns="0" bIns="0"/>
          <a:lstStyle/>
          <a:p>
            <a:pPr>
              <a:lnSpc>
                <a:spcPct val="95000"/>
              </a:lnSpc>
              <a:tabLst>
                <a:tab pos="0"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dirty="0">
                <a:solidFill>
                  <a:srgbClr val="990000"/>
                </a:solidFill>
                <a:latin typeface="Arial" charset="0"/>
              </a:rPr>
              <a:t>Engineering the future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225778" y="6303761"/>
            <a:ext cx="1984022" cy="263149"/>
          </a:xfrm>
          <a:prstGeom prst="rect">
            <a:avLst/>
          </a:prstGeom>
          <a:noFill/>
          <a:ln w="9525">
            <a:noFill/>
            <a:round/>
            <a:headEnd/>
            <a:tailEnd/>
          </a:ln>
          <a:effectLst/>
        </p:spPr>
        <p:txBody>
          <a:bodyPr wrap="square" lIns="0" tIns="0" rIns="0" bIns="0">
            <a:spAutoFit/>
          </a:bodyPr>
          <a:lstStyle/>
          <a:p>
            <a:pPr defTabSz="404333" fontAlgn="base">
              <a:lnSpc>
                <a:spcPct val="95000"/>
              </a:lnSpc>
              <a:spcBef>
                <a:spcPct val="0"/>
              </a:spcBef>
              <a:spcAft>
                <a:spcPct val="0"/>
              </a:spcAft>
              <a:buClr>
                <a:srgbClr val="000000"/>
              </a:buClr>
              <a:buSzPct val="100000"/>
              <a:tabLst>
                <a:tab pos="0"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dirty="0" smtClean="0">
                <a:solidFill>
                  <a:srgbClr val="000000"/>
                </a:solidFill>
                <a:latin typeface="Arial" charset="0"/>
              </a:rPr>
              <a:t>www.CeTUSS.se</a:t>
            </a:r>
          </a:p>
        </p:txBody>
      </p:sp>
      <p:sp>
        <p:nvSpPr>
          <p:cNvPr id="5122" name="Rectangle 2"/>
          <p:cNvSpPr>
            <a:spLocks noGrp="1" noChangeArrowheads="1"/>
          </p:cNvSpPr>
          <p:nvPr>
            <p:ph type="subTitle"/>
          </p:nvPr>
        </p:nvSpPr>
        <p:spPr>
          <a:xfrm>
            <a:off x="444412" y="1457022"/>
            <a:ext cx="8629569" cy="4535337"/>
          </a:xfrm>
          <a:ln/>
        </p:spPr>
        <p:txBody>
          <a:bodyPr lIns="0" tIns="0" rIns="0" bIns="0" anchor="t"/>
          <a:lstStyle/>
          <a:p>
            <a:pPr marL="411476" lvl="1" indent="-308607" algn="l">
              <a:lnSpc>
                <a:spcPct val="95000"/>
              </a:lnSpc>
              <a:buFont typeface="Arial" charset="0"/>
              <a:buChar char="•"/>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 pos="8469545" algn="l"/>
              </a:tabLst>
            </a:pPr>
            <a:r>
              <a:rPr lang="sv-SE" sz="2900" dirty="0">
                <a:latin typeface="Arial" charset="0"/>
              </a:rPr>
              <a:t>Skills for a global workplace</a:t>
            </a:r>
          </a:p>
          <a:p>
            <a:pPr marL="411476" lvl="1" indent="-308607" algn="l">
              <a:lnSpc>
                <a:spcPct val="95000"/>
              </a:lnSpc>
              <a:buFont typeface="Arial" charset="0"/>
              <a:buChar char="•"/>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 pos="8469545" algn="l"/>
              </a:tabLst>
            </a:pPr>
            <a:r>
              <a:rPr lang="sv-SE" sz="2900" dirty="0">
                <a:latin typeface="Arial" charset="0"/>
              </a:rPr>
              <a:t>Competitiveness and employability</a:t>
            </a:r>
          </a:p>
          <a:p>
            <a:pPr marL="411476" lvl="1" indent="-308607" algn="l">
              <a:lnSpc>
                <a:spcPct val="95000"/>
              </a:lnSpc>
              <a:buFont typeface="Arial" charset="0"/>
              <a:buChar char="•"/>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 pos="8469545" algn="l"/>
              </a:tabLst>
            </a:pPr>
            <a:r>
              <a:rPr lang="sv-SE" sz="2900" dirty="0">
                <a:latin typeface="Arial" charset="0"/>
              </a:rPr>
              <a:t>Recent developments</a:t>
            </a:r>
          </a:p>
          <a:p>
            <a:pPr marL="768660" lvl="2" indent="-255744" algn="l">
              <a:lnSpc>
                <a:spcPct val="95000"/>
              </a:lnSpc>
              <a:buClr>
                <a:srgbClr val="0000FF"/>
              </a:buClr>
              <a:buSzPct val="80000"/>
              <a:buFont typeface="Courier New" pitchFamily="49" charset="0"/>
              <a:buChar char="o"/>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 pos="8469545" algn="l"/>
              </a:tabLst>
            </a:pPr>
            <a:r>
              <a:rPr lang="sv-SE" sz="2900" dirty="0">
                <a:latin typeface="Arial" charset="0"/>
              </a:rPr>
              <a:t>NSF's report </a:t>
            </a:r>
            <a:r>
              <a:rPr lang="sv-SE" sz="2900" i="1" u="sng" dirty="0">
                <a:latin typeface="'times new roman'" pitchFamily="32" charset="0"/>
              </a:rPr>
              <a:t>"Educating Engineers as Global Citizens: A Call for Action"</a:t>
            </a:r>
            <a:r>
              <a:rPr lang="sv-SE" sz="2900" i="1" dirty="0">
                <a:latin typeface="'times new roman'" pitchFamily="32" charset="0"/>
              </a:rPr>
              <a:t> </a:t>
            </a:r>
          </a:p>
          <a:p>
            <a:pPr marL="768660" lvl="2" indent="-255744" algn="l">
              <a:lnSpc>
                <a:spcPct val="95000"/>
              </a:lnSpc>
              <a:buClr>
                <a:srgbClr val="0000FF"/>
              </a:buClr>
              <a:buSzPct val="80000"/>
              <a:buFont typeface="Courier New" pitchFamily="49" charset="0"/>
              <a:buChar char="o"/>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 pos="8469545" algn="l"/>
              </a:tabLst>
            </a:pPr>
            <a:r>
              <a:rPr lang="sv-SE" sz="2900" u="sng" dirty="0">
                <a:latin typeface="Arial" charset="0"/>
              </a:rPr>
              <a:t>Global Engineering Excellence Initiative</a:t>
            </a:r>
            <a:r>
              <a:rPr lang="sv-SE" sz="2900" dirty="0">
                <a:latin typeface="Arial" charset="0"/>
              </a:rPr>
              <a:t> - Global Eng. Internship Program</a:t>
            </a:r>
          </a:p>
          <a:p>
            <a:pPr marL="768660" lvl="2" indent="-255744" algn="l">
              <a:lnSpc>
                <a:spcPct val="95000"/>
              </a:lnSpc>
              <a:buClr>
                <a:srgbClr val="0000FF"/>
              </a:buClr>
              <a:buSzPct val="80000"/>
              <a:buFont typeface="Courier New" pitchFamily="49" charset="0"/>
              <a:buChar char="o"/>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 pos="8469545" algn="l"/>
              </a:tabLst>
            </a:pPr>
            <a:r>
              <a:rPr lang="sv-SE" sz="2900" u="sng" dirty="0">
                <a:latin typeface="Arial" charset="0"/>
              </a:rPr>
              <a:t>Online Journal for Global Eng. Education</a:t>
            </a:r>
          </a:p>
          <a:p>
            <a:pPr marL="411476" lvl="1" indent="-308607" algn="l">
              <a:lnSpc>
                <a:spcPct val="95000"/>
              </a:lnSpc>
              <a:buFont typeface="Arial" charset="0"/>
              <a:buChar char="•"/>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 pos="8469545" algn="l"/>
              </a:tabLst>
            </a:pPr>
            <a:r>
              <a:rPr lang="sv-SE" sz="2900" dirty="0">
                <a:latin typeface="Arial" charset="0"/>
              </a:rPr>
              <a:t>European dimension of engineering education</a:t>
            </a:r>
          </a:p>
        </p:txBody>
      </p:sp>
      <p:pic>
        <p:nvPicPr>
          <p:cNvPr id="5123" name="Picture 3"/>
          <p:cNvPicPr>
            <a:picLocks noChangeAspect="1" noChangeArrowheads="1"/>
          </p:cNvPicPr>
          <p:nvPr/>
        </p:nvPicPr>
        <p:blipFill>
          <a:blip r:embed="rId3" cstate="print"/>
          <a:srcRect/>
          <a:stretch>
            <a:fillRect/>
          </a:stretch>
        </p:blipFill>
        <p:spPr bwMode="auto">
          <a:xfrm>
            <a:off x="114319" y="92851"/>
            <a:ext cx="1276074" cy="1272751"/>
          </a:xfrm>
          <a:prstGeom prst="rect">
            <a:avLst/>
          </a:prstGeom>
          <a:noFill/>
          <a:ln w="9525">
            <a:noFill/>
            <a:round/>
            <a:headEnd/>
            <a:tailEnd/>
          </a:ln>
          <a:effectLst/>
        </p:spPr>
      </p:pic>
      <p:sp>
        <p:nvSpPr>
          <p:cNvPr id="5124" name="Rectangle 4"/>
          <p:cNvSpPr>
            <a:spLocks noGrp="1" noChangeArrowheads="1"/>
          </p:cNvSpPr>
          <p:nvPr>
            <p:ph type="title" idx="4294967295"/>
          </p:nvPr>
        </p:nvSpPr>
        <p:spPr bwMode="auto">
          <a:xfrm>
            <a:off x="1411825" y="457106"/>
            <a:ext cx="7470672" cy="861357"/>
          </a:xfrm>
          <a:prstGeom prst="rect">
            <a:avLst/>
          </a:prstGeom>
          <a:noFill/>
          <a:ln/>
        </p:spPr>
        <p:txBody>
          <a:bodyPr lIns="0" tIns="0" rIns="0" bIns="0"/>
          <a:lstStyle/>
          <a:p>
            <a:pPr>
              <a:lnSpc>
                <a:spcPct val="95000"/>
              </a:lnSpc>
              <a:tabLst>
                <a:tab pos="0"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dirty="0">
                <a:solidFill>
                  <a:srgbClr val="990000"/>
                </a:solidFill>
                <a:latin typeface="Arial" charset="0"/>
              </a:rPr>
              <a:t>Why interdisciplinary projects?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srcRect/>
          <a:stretch>
            <a:fillRect/>
          </a:stretch>
        </p:blipFill>
        <p:spPr bwMode="auto">
          <a:xfrm>
            <a:off x="85740" y="188556"/>
            <a:ext cx="1064585" cy="1054198"/>
          </a:xfrm>
          <a:prstGeom prst="rect">
            <a:avLst/>
          </a:prstGeom>
          <a:noFill/>
          <a:ln w="9525">
            <a:noFill/>
            <a:round/>
            <a:headEnd/>
            <a:tailEnd/>
          </a:ln>
          <a:effectLst/>
        </p:spPr>
      </p:pic>
      <p:sp>
        <p:nvSpPr>
          <p:cNvPr id="6146" name="Rectangle 2"/>
          <p:cNvSpPr>
            <a:spLocks noGrp="1" noChangeArrowheads="1"/>
          </p:cNvSpPr>
          <p:nvPr>
            <p:ph type="title"/>
          </p:nvPr>
        </p:nvSpPr>
        <p:spPr>
          <a:xfrm>
            <a:off x="1366098" y="137133"/>
            <a:ext cx="7443522" cy="1145619"/>
          </a:xfrm>
          <a:ln/>
        </p:spPr>
        <p:txBody>
          <a:bodyPr lIns="0" tIns="0" rIns="0" bIns="0" anchor="t"/>
          <a:lstStyle/>
          <a:p>
            <a:pPr>
              <a:lnSpc>
                <a:spcPct val="95000"/>
              </a:lnSpc>
              <a:tabLst>
                <a:tab pos="0"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dirty="0">
                <a:solidFill>
                  <a:srgbClr val="990000"/>
                </a:solidFill>
                <a:latin typeface="Arial" charset="0"/>
              </a:rPr>
              <a:t>A quote from Sherra Kerns,</a:t>
            </a:r>
            <a:r>
              <a:rPr lang="sv-SE" dirty="0">
                <a:latin typeface="Arial" charset="0"/>
              </a:rPr>
              <a:t/>
            </a:r>
            <a:br>
              <a:rPr lang="sv-SE" dirty="0">
                <a:latin typeface="Arial" charset="0"/>
              </a:rPr>
            </a:br>
            <a:r>
              <a:rPr lang="sv-SE" dirty="0">
                <a:solidFill>
                  <a:srgbClr val="990000"/>
                </a:solidFill>
                <a:latin typeface="Arial" charset="0"/>
              </a:rPr>
              <a:t>Olin College</a:t>
            </a:r>
          </a:p>
        </p:txBody>
      </p:sp>
      <p:pic>
        <p:nvPicPr>
          <p:cNvPr id="6147" name="Picture 3"/>
          <p:cNvPicPr>
            <a:picLocks noChangeAspect="1" noChangeArrowheads="1"/>
          </p:cNvPicPr>
          <p:nvPr/>
        </p:nvPicPr>
        <p:blipFill>
          <a:blip r:embed="rId4" cstate="print"/>
          <a:srcRect/>
          <a:stretch>
            <a:fillRect/>
          </a:stretch>
        </p:blipFill>
        <p:spPr bwMode="auto">
          <a:xfrm>
            <a:off x="365818" y="1737000"/>
            <a:ext cx="8426655" cy="4659611"/>
          </a:xfrm>
          <a:prstGeom prst="rect">
            <a:avLst/>
          </a:prstGeom>
          <a:noFill/>
          <a:ln w="9525">
            <a:noFill/>
            <a:round/>
            <a:headEnd/>
            <a:tailEnd/>
          </a:ln>
          <a:effectLst/>
        </p:spPr>
      </p:pic>
      <p:sp>
        <p:nvSpPr>
          <p:cNvPr id="6148" name="Text Box 4"/>
          <p:cNvSpPr txBox="1">
            <a:spLocks noChangeArrowheads="1"/>
          </p:cNvSpPr>
          <p:nvPr/>
        </p:nvSpPr>
        <p:spPr bwMode="auto">
          <a:xfrm>
            <a:off x="222920" y="6216625"/>
            <a:ext cx="1879100" cy="263149"/>
          </a:xfrm>
          <a:prstGeom prst="rect">
            <a:avLst/>
          </a:prstGeom>
          <a:noFill/>
          <a:ln w="9525">
            <a:noFill/>
            <a:round/>
            <a:headEnd/>
            <a:tailEnd/>
          </a:ln>
          <a:effectLst/>
        </p:spPr>
        <p:txBody>
          <a:bodyPr lIns="0" tIns="0" rIns="0" bIns="0">
            <a:spAutoFit/>
          </a:bodyPr>
          <a:lstStyle/>
          <a:p>
            <a:pPr defTabSz="404333" fontAlgn="base">
              <a:lnSpc>
                <a:spcPct val="95000"/>
              </a:lnSpc>
              <a:spcBef>
                <a:spcPct val="0"/>
              </a:spcBef>
              <a:spcAft>
                <a:spcPct val="0"/>
              </a:spcAft>
              <a:buClr>
                <a:srgbClr val="000000"/>
              </a:buClr>
              <a:buSzPct val="100000"/>
              <a:tabLst>
                <a:tab pos="0"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dirty="0" smtClean="0">
                <a:solidFill>
                  <a:srgbClr val="000000"/>
                </a:solidFill>
                <a:latin typeface="Arial" charset="0"/>
              </a:rPr>
              <a:t>www.CeTUSS.se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227207" y="6306617"/>
            <a:ext cx="1880529" cy="263149"/>
          </a:xfrm>
          <a:prstGeom prst="rect">
            <a:avLst/>
          </a:prstGeom>
          <a:noFill/>
          <a:ln w="9525">
            <a:noFill/>
            <a:round/>
            <a:headEnd/>
            <a:tailEnd/>
          </a:ln>
          <a:effectLst/>
        </p:spPr>
        <p:txBody>
          <a:bodyPr lIns="0" tIns="0" rIns="0" bIns="0">
            <a:spAutoFit/>
          </a:bodyPr>
          <a:lstStyle/>
          <a:p>
            <a:pPr defTabSz="404333" fontAlgn="base">
              <a:lnSpc>
                <a:spcPct val="95000"/>
              </a:lnSpc>
              <a:spcBef>
                <a:spcPct val="0"/>
              </a:spcBef>
              <a:spcAft>
                <a:spcPct val="0"/>
              </a:spcAft>
              <a:buClr>
                <a:srgbClr val="000000"/>
              </a:buClr>
              <a:buSzPct val="100000"/>
              <a:tabLst>
                <a:tab pos="0"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dirty="0" smtClean="0">
                <a:solidFill>
                  <a:srgbClr val="000000"/>
                </a:solidFill>
                <a:latin typeface="Arial" charset="0"/>
              </a:rPr>
              <a:t>www.CeTUSS.se</a:t>
            </a:r>
          </a:p>
        </p:txBody>
      </p:sp>
      <p:sp>
        <p:nvSpPr>
          <p:cNvPr id="7170" name="Rectangle 2"/>
          <p:cNvSpPr>
            <a:spLocks noGrp="1" noChangeArrowheads="1"/>
          </p:cNvSpPr>
          <p:nvPr>
            <p:ph type="subTitle"/>
          </p:nvPr>
        </p:nvSpPr>
        <p:spPr>
          <a:xfrm>
            <a:off x="971702" y="1587011"/>
            <a:ext cx="7259184" cy="4116800"/>
          </a:xfrm>
          <a:ln/>
        </p:spPr>
        <p:txBody>
          <a:bodyPr lIns="0" tIns="0" rIns="0" bIns="0" anchor="t"/>
          <a:lstStyle/>
          <a:p>
            <a:pPr marL="411476" lvl="1" indent="-308607" algn="l">
              <a:lnSpc>
                <a:spcPct val="95000"/>
              </a:lnSpc>
              <a:buFont typeface="Arial" charset="0"/>
              <a:buChar char="•"/>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Lst>
            </a:pPr>
            <a:r>
              <a:rPr lang="sv-SE" sz="2900" dirty="0">
                <a:latin typeface="Arial" charset="0"/>
              </a:rPr>
              <a:t>Holistic PBL, e.g. </a:t>
            </a:r>
            <a:r>
              <a:rPr lang="sv-SE" sz="2900" u="sng" dirty="0">
                <a:latin typeface="Arial" charset="0"/>
              </a:rPr>
              <a:t>Roskilde</a:t>
            </a:r>
            <a:r>
              <a:rPr lang="sv-SE" sz="2900" dirty="0">
                <a:latin typeface="Arial" charset="0"/>
              </a:rPr>
              <a:t> and </a:t>
            </a:r>
            <a:r>
              <a:rPr lang="sv-SE" sz="2900" u="sng" dirty="0">
                <a:latin typeface="Arial" charset="0"/>
              </a:rPr>
              <a:t>Aalborg</a:t>
            </a:r>
            <a:r>
              <a:rPr lang="sv-SE" sz="2900" dirty="0">
                <a:latin typeface="Arial" charset="0"/>
              </a:rPr>
              <a:t> University, Denmark</a:t>
            </a:r>
          </a:p>
          <a:p>
            <a:pPr>
              <a:lnSpc>
                <a:spcPct val="95000"/>
              </a:lnSpc>
              <a:buClrTx/>
              <a:buSzTx/>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Lst>
            </a:pPr>
            <a:endParaRPr lang="sv-SE" sz="2900" dirty="0">
              <a:latin typeface="Arial" charset="0"/>
            </a:endParaRPr>
          </a:p>
          <a:p>
            <a:pPr marL="411476" lvl="1" indent="-308607" algn="l">
              <a:lnSpc>
                <a:spcPct val="95000"/>
              </a:lnSpc>
              <a:buFont typeface="Arial" charset="0"/>
              <a:buChar char="•"/>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Lst>
            </a:pPr>
            <a:r>
              <a:rPr lang="sv-SE" sz="2900" dirty="0">
                <a:latin typeface="Arial" charset="0"/>
              </a:rPr>
              <a:t>Interdisciplinary integrated curriculum, e.g. </a:t>
            </a:r>
            <a:r>
              <a:rPr lang="sv-SE" sz="2900" u="sng" dirty="0">
                <a:latin typeface="Arial" charset="0"/>
              </a:rPr>
              <a:t>Olin College</a:t>
            </a:r>
            <a:r>
              <a:rPr lang="sv-SE" sz="2900" dirty="0">
                <a:latin typeface="Arial" charset="0"/>
              </a:rPr>
              <a:t>, USA.</a:t>
            </a:r>
          </a:p>
          <a:p>
            <a:pPr algn="l">
              <a:lnSpc>
                <a:spcPct val="95000"/>
              </a:lnSpc>
              <a:buClrTx/>
              <a:buSzTx/>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Lst>
            </a:pPr>
            <a:endParaRPr lang="sv-SE" sz="2900" dirty="0">
              <a:latin typeface="Arial" charset="0"/>
            </a:endParaRPr>
          </a:p>
          <a:p>
            <a:pPr algn="l">
              <a:lnSpc>
                <a:spcPct val="95000"/>
              </a:lnSpc>
              <a:buClrTx/>
              <a:buSzTx/>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Lst>
            </a:pPr>
            <a:r>
              <a:rPr lang="sv-SE" sz="2900" dirty="0">
                <a:latin typeface="Arial" charset="0"/>
              </a:rPr>
              <a:t> Holistic approaches require high level policy support!</a:t>
            </a:r>
          </a:p>
        </p:txBody>
      </p:sp>
      <p:pic>
        <p:nvPicPr>
          <p:cNvPr id="7171" name="Picture 3"/>
          <p:cNvPicPr>
            <a:picLocks noChangeAspect="1" noChangeArrowheads="1"/>
          </p:cNvPicPr>
          <p:nvPr/>
        </p:nvPicPr>
        <p:blipFill>
          <a:blip r:embed="rId3" cstate="print"/>
          <a:srcRect/>
          <a:stretch>
            <a:fillRect/>
          </a:stretch>
        </p:blipFill>
        <p:spPr bwMode="auto">
          <a:xfrm>
            <a:off x="114319" y="92851"/>
            <a:ext cx="1276074" cy="1272751"/>
          </a:xfrm>
          <a:prstGeom prst="rect">
            <a:avLst/>
          </a:prstGeom>
          <a:noFill/>
          <a:ln w="9525">
            <a:noFill/>
            <a:round/>
            <a:headEnd/>
            <a:tailEnd/>
          </a:ln>
          <a:effectLst/>
        </p:spPr>
      </p:pic>
      <p:sp>
        <p:nvSpPr>
          <p:cNvPr id="7172" name="Rectangle 4"/>
          <p:cNvSpPr>
            <a:spLocks noGrp="1" noChangeArrowheads="1"/>
          </p:cNvSpPr>
          <p:nvPr>
            <p:ph type="title" idx="4294967295"/>
          </p:nvPr>
        </p:nvSpPr>
        <p:spPr bwMode="auto">
          <a:xfrm>
            <a:off x="1496135" y="365684"/>
            <a:ext cx="6063133" cy="782792"/>
          </a:xfrm>
          <a:prstGeom prst="rect">
            <a:avLst/>
          </a:prstGeom>
          <a:noFill/>
          <a:ln/>
        </p:spPr>
        <p:txBody>
          <a:bodyPr lIns="0" tIns="0" rIns="0" bIns="0"/>
          <a:lstStyle/>
          <a:p>
            <a:pPr>
              <a:lnSpc>
                <a:spcPct val="95000"/>
              </a:lnSpc>
              <a:tabLst>
                <a:tab pos="0"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dirty="0">
                <a:solidFill>
                  <a:srgbClr val="990000"/>
                </a:solidFill>
                <a:latin typeface="Arial" charset="0"/>
              </a:rPr>
              <a:t>Integrated Approaches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227207" y="6306617"/>
            <a:ext cx="1880529" cy="263149"/>
          </a:xfrm>
          <a:prstGeom prst="rect">
            <a:avLst/>
          </a:prstGeom>
          <a:noFill/>
          <a:ln w="9525">
            <a:noFill/>
            <a:round/>
            <a:headEnd/>
            <a:tailEnd/>
          </a:ln>
          <a:effectLst/>
        </p:spPr>
        <p:txBody>
          <a:bodyPr lIns="0" tIns="0" rIns="0" bIns="0">
            <a:spAutoFit/>
          </a:bodyPr>
          <a:lstStyle/>
          <a:p>
            <a:pPr defTabSz="404333" fontAlgn="base">
              <a:lnSpc>
                <a:spcPct val="95000"/>
              </a:lnSpc>
              <a:spcBef>
                <a:spcPct val="0"/>
              </a:spcBef>
              <a:spcAft>
                <a:spcPct val="0"/>
              </a:spcAft>
              <a:buClr>
                <a:srgbClr val="000000"/>
              </a:buClr>
              <a:buSzPct val="100000"/>
              <a:tabLst>
                <a:tab pos="0"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dirty="0" smtClean="0">
                <a:solidFill>
                  <a:srgbClr val="000000"/>
                </a:solidFill>
                <a:latin typeface="Arial" charset="0"/>
              </a:rPr>
              <a:t>www.CeTUSS.se</a:t>
            </a:r>
          </a:p>
        </p:txBody>
      </p:sp>
      <p:sp>
        <p:nvSpPr>
          <p:cNvPr id="8194" name="Rectangle 2"/>
          <p:cNvSpPr>
            <a:spLocks noGrp="1" noChangeArrowheads="1"/>
          </p:cNvSpPr>
          <p:nvPr>
            <p:ph type="subTitle"/>
          </p:nvPr>
        </p:nvSpPr>
        <p:spPr>
          <a:xfrm>
            <a:off x="444412" y="1457021"/>
            <a:ext cx="7787904" cy="4166796"/>
          </a:xfrm>
          <a:ln/>
        </p:spPr>
        <p:txBody>
          <a:bodyPr lIns="0" tIns="0" rIns="0" bIns="0" anchor="t"/>
          <a:lstStyle/>
          <a:p>
            <a:pPr algn="l">
              <a:lnSpc>
                <a:spcPct val="95000"/>
              </a:lnSpc>
              <a:tabLst>
                <a:tab pos="0" algn="l"/>
                <a:tab pos="94298" algn="l"/>
                <a:tab pos="498629" algn="l"/>
                <a:tab pos="902961" algn="l"/>
                <a:tab pos="1307294" algn="l"/>
                <a:tab pos="1711626" algn="l"/>
                <a:tab pos="2115958" algn="l"/>
                <a:tab pos="2520290" algn="l"/>
                <a:tab pos="2924623" algn="l"/>
                <a:tab pos="3328955" algn="l"/>
                <a:tab pos="3733286" algn="l"/>
                <a:tab pos="4137619" algn="l"/>
                <a:tab pos="4541952" algn="l"/>
                <a:tab pos="4946284" algn="l"/>
                <a:tab pos="5350615" algn="l"/>
                <a:tab pos="5754947" algn="l"/>
                <a:tab pos="6159281" algn="l"/>
                <a:tab pos="6563613" algn="l"/>
                <a:tab pos="6967944" algn="l"/>
                <a:tab pos="7372276" algn="l"/>
                <a:tab pos="7776609" algn="l"/>
              </a:tabLst>
            </a:pPr>
            <a:r>
              <a:rPr lang="sv-SE" sz="2900" dirty="0">
                <a:latin typeface="Arial" charset="0"/>
              </a:rPr>
              <a:t>Using integrative projects is a more achievable model for many institutions </a:t>
            </a:r>
          </a:p>
          <a:p>
            <a:pPr>
              <a:lnSpc>
                <a:spcPct val="95000"/>
              </a:lnSpc>
              <a:tabLst>
                <a:tab pos="0" algn="l"/>
                <a:tab pos="94298" algn="l"/>
                <a:tab pos="498629" algn="l"/>
                <a:tab pos="902961" algn="l"/>
                <a:tab pos="1307294" algn="l"/>
                <a:tab pos="1711626" algn="l"/>
                <a:tab pos="2115958" algn="l"/>
                <a:tab pos="2520290" algn="l"/>
                <a:tab pos="2924623" algn="l"/>
                <a:tab pos="3328955" algn="l"/>
                <a:tab pos="3733286" algn="l"/>
                <a:tab pos="4137619" algn="l"/>
                <a:tab pos="4541952" algn="l"/>
                <a:tab pos="4946284" algn="l"/>
                <a:tab pos="5350615" algn="l"/>
                <a:tab pos="5754947" algn="l"/>
                <a:tab pos="6159281" algn="l"/>
                <a:tab pos="6563613" algn="l"/>
                <a:tab pos="6967944" algn="l"/>
                <a:tab pos="7372276" algn="l"/>
                <a:tab pos="7776609" algn="l"/>
              </a:tabLst>
            </a:pPr>
            <a:endParaRPr lang="sv-SE" sz="2900" dirty="0">
              <a:latin typeface="Arial" charset="0"/>
            </a:endParaRPr>
          </a:p>
          <a:p>
            <a:pPr marL="768660" lvl="2" indent="-255744" algn="l">
              <a:lnSpc>
                <a:spcPct val="95000"/>
              </a:lnSpc>
              <a:buSzPct val="80000"/>
              <a:buFont typeface="Courier New" pitchFamily="49" charset="0"/>
              <a:buChar char="o"/>
              <a:tabLst>
                <a:tab pos="0" algn="l"/>
                <a:tab pos="94298" algn="l"/>
                <a:tab pos="498629" algn="l"/>
                <a:tab pos="902961" algn="l"/>
                <a:tab pos="1307294" algn="l"/>
                <a:tab pos="1711626" algn="l"/>
                <a:tab pos="2115958" algn="l"/>
                <a:tab pos="2520290" algn="l"/>
                <a:tab pos="2924623" algn="l"/>
                <a:tab pos="3328955" algn="l"/>
                <a:tab pos="3733286" algn="l"/>
                <a:tab pos="4137619" algn="l"/>
                <a:tab pos="4541952" algn="l"/>
                <a:tab pos="4946284" algn="l"/>
                <a:tab pos="5350615" algn="l"/>
                <a:tab pos="5754947" algn="l"/>
                <a:tab pos="6159281" algn="l"/>
                <a:tab pos="6563613" algn="l"/>
                <a:tab pos="6967944" algn="l"/>
                <a:tab pos="7372276" algn="l"/>
                <a:tab pos="7776609" algn="l"/>
              </a:tabLst>
            </a:pPr>
            <a:r>
              <a:rPr lang="sv-SE" sz="2900" dirty="0">
                <a:latin typeface="Arial" charset="0"/>
              </a:rPr>
              <a:t>Open Ended Group Projects (OEGP)</a:t>
            </a:r>
          </a:p>
          <a:p>
            <a:pPr algn="r">
              <a:lnSpc>
                <a:spcPct val="95000"/>
              </a:lnSpc>
              <a:buClrTx/>
              <a:buSzTx/>
              <a:tabLst>
                <a:tab pos="0" algn="l"/>
                <a:tab pos="94298" algn="l"/>
                <a:tab pos="498629" algn="l"/>
                <a:tab pos="902961" algn="l"/>
                <a:tab pos="1307294" algn="l"/>
                <a:tab pos="1711626" algn="l"/>
                <a:tab pos="2115958" algn="l"/>
                <a:tab pos="2520290" algn="l"/>
                <a:tab pos="2924623" algn="l"/>
                <a:tab pos="3328955" algn="l"/>
                <a:tab pos="3733286" algn="l"/>
                <a:tab pos="4137619" algn="l"/>
                <a:tab pos="4541952" algn="l"/>
                <a:tab pos="4946284" algn="l"/>
                <a:tab pos="5350615" algn="l"/>
                <a:tab pos="5754947" algn="l"/>
                <a:tab pos="6159281" algn="l"/>
                <a:tab pos="6563613" algn="l"/>
                <a:tab pos="6967944" algn="l"/>
                <a:tab pos="7372276" algn="l"/>
                <a:tab pos="7776609" algn="l"/>
              </a:tabLst>
            </a:pPr>
            <a:r>
              <a:rPr lang="sv-SE" sz="2900" dirty="0">
                <a:latin typeface="Arial" charset="0"/>
              </a:rPr>
              <a:t>                     (</a:t>
            </a:r>
            <a:r>
              <a:rPr lang="sv-SE" sz="2900" u="sng" dirty="0">
                <a:latin typeface="Arial" charset="0"/>
              </a:rPr>
              <a:t>Daniels et al. 2010</a:t>
            </a:r>
            <a:r>
              <a:rPr lang="sv-SE" sz="2900" dirty="0">
                <a:latin typeface="Arial" charset="0"/>
              </a:rPr>
              <a:t>)</a:t>
            </a:r>
          </a:p>
          <a:p>
            <a:pPr>
              <a:lnSpc>
                <a:spcPct val="95000"/>
              </a:lnSpc>
              <a:buClrTx/>
              <a:buSzTx/>
              <a:tabLst>
                <a:tab pos="0" algn="l"/>
                <a:tab pos="94298" algn="l"/>
                <a:tab pos="498629" algn="l"/>
                <a:tab pos="902961" algn="l"/>
                <a:tab pos="1307294" algn="l"/>
                <a:tab pos="1711626" algn="l"/>
                <a:tab pos="2115958" algn="l"/>
                <a:tab pos="2520290" algn="l"/>
                <a:tab pos="2924623" algn="l"/>
                <a:tab pos="3328955" algn="l"/>
                <a:tab pos="3733286" algn="l"/>
                <a:tab pos="4137619" algn="l"/>
                <a:tab pos="4541952" algn="l"/>
                <a:tab pos="4946284" algn="l"/>
                <a:tab pos="5350615" algn="l"/>
                <a:tab pos="5754947" algn="l"/>
                <a:tab pos="6159281" algn="l"/>
                <a:tab pos="6563613" algn="l"/>
                <a:tab pos="6967944" algn="l"/>
                <a:tab pos="7372276" algn="l"/>
                <a:tab pos="7776609" algn="l"/>
              </a:tabLst>
            </a:pPr>
            <a:endParaRPr lang="sv-SE" sz="2900" dirty="0">
              <a:latin typeface="Arial" charset="0"/>
            </a:endParaRPr>
          </a:p>
          <a:p>
            <a:pPr marL="768660" lvl="2" indent="-255744" algn="l">
              <a:lnSpc>
                <a:spcPct val="95000"/>
              </a:lnSpc>
              <a:buSzPct val="80000"/>
              <a:buFont typeface="Courier New" pitchFamily="49" charset="0"/>
              <a:buChar char="o"/>
              <a:tabLst>
                <a:tab pos="0" algn="l"/>
                <a:tab pos="94298" algn="l"/>
                <a:tab pos="498629" algn="l"/>
                <a:tab pos="902961" algn="l"/>
                <a:tab pos="1307294" algn="l"/>
                <a:tab pos="1711626" algn="l"/>
                <a:tab pos="2115958" algn="l"/>
                <a:tab pos="2520290" algn="l"/>
                <a:tab pos="2924623" algn="l"/>
                <a:tab pos="3328955" algn="l"/>
                <a:tab pos="3733286" algn="l"/>
                <a:tab pos="4137619" algn="l"/>
                <a:tab pos="4541952" algn="l"/>
                <a:tab pos="4946284" algn="l"/>
                <a:tab pos="5350615" algn="l"/>
                <a:tab pos="5754947" algn="l"/>
                <a:tab pos="6159281" algn="l"/>
                <a:tab pos="6563613" algn="l"/>
                <a:tab pos="6967944" algn="l"/>
                <a:tab pos="7372276" algn="l"/>
                <a:tab pos="7776609" algn="l"/>
              </a:tabLst>
            </a:pPr>
            <a:r>
              <a:rPr lang="sv-SE" sz="2900" dirty="0">
                <a:latin typeface="Arial" charset="0"/>
              </a:rPr>
              <a:t>Course level PBL</a:t>
            </a:r>
          </a:p>
          <a:p>
            <a:pPr marL="1128702" lvl="3" algn="l">
              <a:lnSpc>
                <a:spcPct val="95000"/>
              </a:lnSpc>
              <a:buFont typeface="Wingdings" pitchFamily="80" charset="2"/>
              <a:buChar char=""/>
              <a:tabLst>
                <a:tab pos="0" algn="l"/>
                <a:tab pos="94298" algn="l"/>
                <a:tab pos="498629" algn="l"/>
                <a:tab pos="902961" algn="l"/>
                <a:tab pos="1307294" algn="l"/>
                <a:tab pos="1711626" algn="l"/>
                <a:tab pos="2115958" algn="l"/>
                <a:tab pos="2520290" algn="l"/>
                <a:tab pos="2924623" algn="l"/>
                <a:tab pos="3328955" algn="l"/>
                <a:tab pos="3733286" algn="l"/>
                <a:tab pos="4137619" algn="l"/>
                <a:tab pos="4541952" algn="l"/>
                <a:tab pos="4946284" algn="l"/>
                <a:tab pos="5350615" algn="l"/>
                <a:tab pos="5754947" algn="l"/>
                <a:tab pos="6159281" algn="l"/>
                <a:tab pos="6563613" algn="l"/>
                <a:tab pos="6967944" algn="l"/>
                <a:tab pos="7372276" algn="l"/>
                <a:tab pos="7776609" algn="l"/>
              </a:tabLst>
            </a:pPr>
            <a:r>
              <a:rPr lang="sv-SE" sz="2900" dirty="0">
                <a:latin typeface="Arial" charset="0"/>
              </a:rPr>
              <a:t>(</a:t>
            </a:r>
            <a:r>
              <a:rPr lang="sv-SE" sz="2900" u="sng" dirty="0">
                <a:latin typeface="Arial" charset="0"/>
              </a:rPr>
              <a:t>A/E/C Global Teamwork</a:t>
            </a:r>
            <a:r>
              <a:rPr lang="sv-SE" sz="2900" dirty="0">
                <a:latin typeface="Arial" charset="0"/>
              </a:rPr>
              <a:t>)</a:t>
            </a:r>
          </a:p>
          <a:p>
            <a:pPr marL="1128702" lvl="3" algn="l">
              <a:lnSpc>
                <a:spcPct val="95000"/>
              </a:lnSpc>
              <a:buFont typeface="Wingdings" pitchFamily="80" charset="2"/>
              <a:buChar char=""/>
              <a:tabLst>
                <a:tab pos="0" algn="l"/>
                <a:tab pos="94298" algn="l"/>
                <a:tab pos="498629" algn="l"/>
                <a:tab pos="902961" algn="l"/>
                <a:tab pos="1307294" algn="l"/>
                <a:tab pos="1711626" algn="l"/>
                <a:tab pos="2115958" algn="l"/>
                <a:tab pos="2520290" algn="l"/>
                <a:tab pos="2924623" algn="l"/>
                <a:tab pos="3328955" algn="l"/>
                <a:tab pos="3733286" algn="l"/>
                <a:tab pos="4137619" algn="l"/>
                <a:tab pos="4541952" algn="l"/>
                <a:tab pos="4946284" algn="l"/>
                <a:tab pos="5350615" algn="l"/>
                <a:tab pos="5754947" algn="l"/>
                <a:tab pos="6159281" algn="l"/>
                <a:tab pos="6563613" algn="l"/>
                <a:tab pos="6967944" algn="l"/>
                <a:tab pos="7372276" algn="l"/>
                <a:tab pos="7776609" algn="l"/>
              </a:tabLst>
            </a:pPr>
            <a:r>
              <a:rPr lang="sv-SE" sz="2900" dirty="0">
                <a:latin typeface="Arial" charset="0"/>
              </a:rPr>
              <a:t>(</a:t>
            </a:r>
            <a:r>
              <a:rPr lang="sv-SE" sz="2900" u="sng" dirty="0">
                <a:latin typeface="Arial" charset="0"/>
              </a:rPr>
              <a:t>Pears and Daniels 2010</a:t>
            </a:r>
            <a:r>
              <a:rPr lang="sv-SE" sz="2900" dirty="0">
                <a:latin typeface="Arial" charset="0"/>
              </a:rPr>
              <a:t>)</a:t>
            </a:r>
          </a:p>
          <a:p>
            <a:pPr marL="1128702" lvl="3" algn="l">
              <a:lnSpc>
                <a:spcPct val="95000"/>
              </a:lnSpc>
              <a:buFont typeface="Wingdings" pitchFamily="80" charset="2"/>
              <a:buChar char=""/>
              <a:tabLst>
                <a:tab pos="0" algn="l"/>
                <a:tab pos="94298" algn="l"/>
                <a:tab pos="498629" algn="l"/>
                <a:tab pos="902961" algn="l"/>
                <a:tab pos="1307294" algn="l"/>
                <a:tab pos="1711626" algn="l"/>
                <a:tab pos="2115958" algn="l"/>
                <a:tab pos="2520290" algn="l"/>
                <a:tab pos="2924623" algn="l"/>
                <a:tab pos="3328955" algn="l"/>
                <a:tab pos="3733286" algn="l"/>
                <a:tab pos="4137619" algn="l"/>
                <a:tab pos="4541952" algn="l"/>
                <a:tab pos="4946284" algn="l"/>
                <a:tab pos="5350615" algn="l"/>
                <a:tab pos="5754947" algn="l"/>
                <a:tab pos="6159281" algn="l"/>
                <a:tab pos="6563613" algn="l"/>
                <a:tab pos="6967944" algn="l"/>
                <a:tab pos="7372276" algn="l"/>
                <a:tab pos="7776609" algn="l"/>
              </a:tabLst>
            </a:pPr>
            <a:r>
              <a:rPr lang="sv-SE" sz="2900" dirty="0">
                <a:latin typeface="Arial" charset="0"/>
              </a:rPr>
              <a:t>(</a:t>
            </a:r>
            <a:r>
              <a:rPr lang="sv-SE" sz="2900" u="sng" dirty="0">
                <a:latin typeface="Arial" charset="0"/>
              </a:rPr>
              <a:t>Bannerot et al. 2010</a:t>
            </a:r>
            <a:r>
              <a:rPr lang="sv-SE" sz="2900" dirty="0">
                <a:latin typeface="Arial" charset="0"/>
              </a:rPr>
              <a:t>)</a:t>
            </a:r>
          </a:p>
        </p:txBody>
      </p:sp>
      <p:pic>
        <p:nvPicPr>
          <p:cNvPr id="8195" name="Picture 3"/>
          <p:cNvPicPr>
            <a:picLocks noChangeAspect="1" noChangeArrowheads="1"/>
          </p:cNvPicPr>
          <p:nvPr/>
        </p:nvPicPr>
        <p:blipFill>
          <a:blip r:embed="rId3" cstate="print"/>
          <a:srcRect/>
          <a:stretch>
            <a:fillRect/>
          </a:stretch>
        </p:blipFill>
        <p:spPr bwMode="auto">
          <a:xfrm>
            <a:off x="114319" y="92851"/>
            <a:ext cx="1276074" cy="1272751"/>
          </a:xfrm>
          <a:prstGeom prst="rect">
            <a:avLst/>
          </a:prstGeom>
          <a:noFill/>
          <a:ln w="9525">
            <a:noFill/>
            <a:round/>
            <a:headEnd/>
            <a:tailEnd/>
          </a:ln>
          <a:effectLst/>
        </p:spPr>
      </p:pic>
      <p:sp>
        <p:nvSpPr>
          <p:cNvPr id="8196" name="Rectangle 4"/>
          <p:cNvSpPr>
            <a:spLocks noGrp="1" noChangeArrowheads="1"/>
          </p:cNvSpPr>
          <p:nvPr>
            <p:ph type="title" idx="4294967295"/>
          </p:nvPr>
        </p:nvSpPr>
        <p:spPr bwMode="auto">
          <a:xfrm>
            <a:off x="1341806" y="362828"/>
            <a:ext cx="6859071" cy="695657"/>
          </a:xfrm>
          <a:prstGeom prst="rect">
            <a:avLst/>
          </a:prstGeom>
          <a:noFill/>
          <a:ln/>
        </p:spPr>
        <p:txBody>
          <a:bodyPr lIns="0" tIns="0" rIns="0" bIns="0"/>
          <a:lstStyle/>
          <a:p>
            <a:pPr>
              <a:lnSpc>
                <a:spcPct val="95000"/>
              </a:lnSpc>
              <a:tabLst>
                <a:tab pos="0"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dirty="0">
                <a:solidFill>
                  <a:srgbClr val="990000"/>
                </a:solidFill>
                <a:latin typeface="Arial" charset="0"/>
              </a:rPr>
              <a:t>Capstone/Project designs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Karl Smith’s Innovation Story:</a:t>
            </a:r>
            <a:br>
              <a:rPr lang="en-US" dirty="0" smtClean="0"/>
            </a:br>
            <a:r>
              <a:rPr lang="en-US" dirty="0" smtClean="0"/>
              <a:t>Cooperative Learning</a:t>
            </a:r>
            <a:endParaRPr lang="en-US" dirty="0"/>
          </a:p>
        </p:txBody>
      </p:sp>
      <p:pic>
        <p:nvPicPr>
          <p:cNvPr id="5" name="Picture 3" descr="smhd100dpi"/>
          <p:cNvPicPr>
            <a:picLocks noGrp="1" noChangeAspect="1" noChangeArrowheads="1"/>
          </p:cNvPicPr>
          <p:nvPr>
            <p:ph sz="half" idx="1"/>
          </p:nvPr>
        </p:nvPicPr>
        <p:blipFill>
          <a:blip r:embed="rId3" cstate="print"/>
          <a:srcRect/>
          <a:stretch>
            <a:fillRect/>
          </a:stretch>
        </p:blipFill>
        <p:spPr bwMode="auto">
          <a:xfrm>
            <a:off x="690155" y="1600201"/>
            <a:ext cx="2662646" cy="3373097"/>
          </a:xfrm>
          <a:prstGeom prst="rect">
            <a:avLst/>
          </a:prstGeom>
          <a:noFill/>
        </p:spPr>
      </p:pic>
      <p:pic>
        <p:nvPicPr>
          <p:cNvPr id="6" name="Picture 3" descr="heads100dpi"/>
          <p:cNvPicPr>
            <a:picLocks noGrp="1" noChangeAspect="1" noChangeArrowheads="1"/>
          </p:cNvPicPr>
          <p:nvPr>
            <p:ph sz="half" idx="2"/>
          </p:nvPr>
        </p:nvPicPr>
        <p:blipFill>
          <a:blip r:embed="rId4" cstate="print"/>
          <a:srcRect/>
          <a:stretch>
            <a:fillRect/>
          </a:stretch>
        </p:blipFill>
        <p:spPr bwMode="auto">
          <a:xfrm>
            <a:off x="3962400" y="1524000"/>
            <a:ext cx="4648200" cy="4277559"/>
          </a:xfrm>
          <a:prstGeom prst="rect">
            <a:avLst/>
          </a:prstGeom>
          <a:noFill/>
        </p:spPr>
      </p:pic>
      <p:sp>
        <p:nvSpPr>
          <p:cNvPr id="7" name="TextBox 6"/>
          <p:cNvSpPr txBox="1"/>
          <p:nvPr/>
        </p:nvSpPr>
        <p:spPr>
          <a:xfrm>
            <a:off x="2133600" y="5943600"/>
            <a:ext cx="4890441" cy="461665"/>
          </a:xfrm>
          <a:prstGeom prst="rect">
            <a:avLst/>
          </a:prstGeom>
          <a:noFill/>
        </p:spPr>
        <p:txBody>
          <a:bodyPr wrap="none" rtlCol="0">
            <a:spAutoFit/>
          </a:bodyPr>
          <a:lstStyle/>
          <a:p>
            <a:r>
              <a:rPr lang="en-US" sz="2400" dirty="0" smtClean="0"/>
              <a:t>Illustrations by Lila M. Smith, ca. 1975</a:t>
            </a: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227207" y="6306617"/>
            <a:ext cx="1880529" cy="263149"/>
          </a:xfrm>
          <a:prstGeom prst="rect">
            <a:avLst/>
          </a:prstGeom>
          <a:noFill/>
          <a:ln w="9525">
            <a:noFill/>
            <a:round/>
            <a:headEnd/>
            <a:tailEnd/>
          </a:ln>
          <a:effectLst/>
        </p:spPr>
        <p:txBody>
          <a:bodyPr lIns="0" tIns="0" rIns="0" bIns="0">
            <a:spAutoFit/>
          </a:bodyPr>
          <a:lstStyle/>
          <a:p>
            <a:pPr defTabSz="404333" fontAlgn="base">
              <a:lnSpc>
                <a:spcPct val="95000"/>
              </a:lnSpc>
              <a:spcBef>
                <a:spcPct val="0"/>
              </a:spcBef>
              <a:spcAft>
                <a:spcPct val="0"/>
              </a:spcAft>
              <a:buClr>
                <a:srgbClr val="000000"/>
              </a:buClr>
              <a:buSzPct val="100000"/>
              <a:tabLst>
                <a:tab pos="0"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dirty="0" smtClean="0">
                <a:solidFill>
                  <a:srgbClr val="000000"/>
                </a:solidFill>
                <a:latin typeface="Arial" charset="0"/>
              </a:rPr>
              <a:t>www.CeTUSS.se</a:t>
            </a:r>
          </a:p>
        </p:txBody>
      </p:sp>
      <p:sp>
        <p:nvSpPr>
          <p:cNvPr id="9218" name="Rectangle 2"/>
          <p:cNvSpPr>
            <a:spLocks noGrp="1" noChangeArrowheads="1"/>
          </p:cNvSpPr>
          <p:nvPr>
            <p:ph type="subTitle"/>
          </p:nvPr>
        </p:nvSpPr>
        <p:spPr>
          <a:xfrm>
            <a:off x="930262" y="1359886"/>
            <a:ext cx="7787904" cy="5075292"/>
          </a:xfrm>
          <a:ln/>
        </p:spPr>
        <p:txBody>
          <a:bodyPr lIns="0" tIns="0" rIns="0" bIns="0" anchor="t"/>
          <a:lstStyle/>
          <a:p>
            <a:pPr marL="411476" lvl="1" indent="-308607" algn="l">
              <a:lnSpc>
                <a:spcPct val="95000"/>
              </a:lnSpc>
              <a:buFont typeface="Arial" charset="0"/>
              <a:buChar char="•"/>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Lst>
            </a:pPr>
            <a:r>
              <a:rPr lang="sv-SE" sz="2700" dirty="0">
                <a:latin typeface="Arial" charset="0"/>
              </a:rPr>
              <a:t>courses that involve students from several degree programs in an interdisciplinary context are quite hard to establish</a:t>
            </a:r>
          </a:p>
          <a:p>
            <a:pPr algn="r">
              <a:lnSpc>
                <a:spcPct val="95000"/>
              </a:lnSpc>
              <a:buClrTx/>
              <a:buSzTx/>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Lst>
            </a:pPr>
            <a:r>
              <a:rPr lang="sv-SE" sz="2700" dirty="0">
                <a:latin typeface="Arial" charset="0"/>
              </a:rPr>
              <a:t>(Bannerot 2010)</a:t>
            </a:r>
          </a:p>
          <a:p>
            <a:pPr>
              <a:lnSpc>
                <a:spcPct val="95000"/>
              </a:lnSpc>
              <a:buClrTx/>
              <a:buSzTx/>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Lst>
            </a:pPr>
            <a:endParaRPr lang="sv-SE" sz="2700" dirty="0">
              <a:latin typeface="Arial" charset="0"/>
            </a:endParaRPr>
          </a:p>
          <a:p>
            <a:pPr marL="411476" lvl="1" indent="-308607" algn="l">
              <a:lnSpc>
                <a:spcPct val="95000"/>
              </a:lnSpc>
              <a:buFont typeface="Arial" charset="0"/>
              <a:buChar char="•"/>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Lst>
            </a:pPr>
            <a:r>
              <a:rPr lang="sv-SE" sz="2700" dirty="0">
                <a:latin typeface="Arial" charset="0"/>
              </a:rPr>
              <a:t>grading non-technical aspects is complex, and schemes vary widely </a:t>
            </a:r>
          </a:p>
          <a:p>
            <a:pPr algn="r">
              <a:lnSpc>
                <a:spcPct val="95000"/>
              </a:lnSpc>
              <a:buClrTx/>
              <a:buSzTx/>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Lst>
            </a:pPr>
            <a:r>
              <a:rPr lang="sv-SE" sz="2700" dirty="0">
                <a:latin typeface="Arial" charset="0"/>
              </a:rPr>
              <a:t>(Dutson et al. 1997) </a:t>
            </a:r>
          </a:p>
          <a:p>
            <a:pPr>
              <a:lnSpc>
                <a:spcPct val="95000"/>
              </a:lnSpc>
              <a:buClrTx/>
              <a:buSzTx/>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Lst>
            </a:pPr>
            <a:endParaRPr lang="sv-SE" sz="2700" dirty="0">
              <a:latin typeface="Arial" charset="0"/>
            </a:endParaRPr>
          </a:p>
          <a:p>
            <a:pPr marL="411476" lvl="1" indent="-308607" algn="l">
              <a:lnSpc>
                <a:spcPct val="95000"/>
              </a:lnSpc>
              <a:buFont typeface="Arial" charset="0"/>
              <a:buChar char="•"/>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Lst>
            </a:pPr>
            <a:r>
              <a:rPr lang="sv-SE" sz="2700" dirty="0">
                <a:latin typeface="Arial" charset="0"/>
              </a:rPr>
              <a:t>interdisciplinary work practices and solution formulation are not highly regarded or appreciated</a:t>
            </a:r>
          </a:p>
          <a:p>
            <a:pPr algn="r">
              <a:lnSpc>
                <a:spcPct val="95000"/>
              </a:lnSpc>
              <a:buClrTx/>
              <a:buSzTx/>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Lst>
            </a:pPr>
            <a:r>
              <a:rPr lang="sv-SE" sz="2700" dirty="0">
                <a:latin typeface="Arial" charset="0"/>
              </a:rPr>
              <a:t>(Pears 2009)</a:t>
            </a:r>
          </a:p>
        </p:txBody>
      </p:sp>
      <p:pic>
        <p:nvPicPr>
          <p:cNvPr id="9219" name="Picture 3"/>
          <p:cNvPicPr>
            <a:picLocks noChangeAspect="1" noChangeArrowheads="1"/>
          </p:cNvPicPr>
          <p:nvPr/>
        </p:nvPicPr>
        <p:blipFill>
          <a:blip r:embed="rId3" cstate="print"/>
          <a:srcRect/>
          <a:stretch>
            <a:fillRect/>
          </a:stretch>
        </p:blipFill>
        <p:spPr bwMode="auto">
          <a:xfrm>
            <a:off x="114319" y="92851"/>
            <a:ext cx="1276074" cy="1272751"/>
          </a:xfrm>
          <a:prstGeom prst="rect">
            <a:avLst/>
          </a:prstGeom>
          <a:noFill/>
          <a:ln w="9525">
            <a:noFill/>
            <a:round/>
            <a:headEnd/>
            <a:tailEnd/>
          </a:ln>
          <a:effectLst/>
        </p:spPr>
      </p:pic>
      <p:sp>
        <p:nvSpPr>
          <p:cNvPr id="9220" name="Rectangle 4"/>
          <p:cNvSpPr>
            <a:spLocks noGrp="1" noChangeArrowheads="1"/>
          </p:cNvSpPr>
          <p:nvPr>
            <p:ph type="title" idx="4294967295"/>
          </p:nvPr>
        </p:nvSpPr>
        <p:spPr bwMode="auto">
          <a:xfrm>
            <a:off x="1549007" y="274263"/>
            <a:ext cx="7443522" cy="1142762"/>
          </a:xfrm>
          <a:prstGeom prst="rect">
            <a:avLst/>
          </a:prstGeom>
          <a:noFill/>
          <a:ln/>
        </p:spPr>
        <p:txBody>
          <a:bodyPr lIns="0" tIns="0" rIns="0" bIns="0"/>
          <a:lstStyle/>
          <a:p>
            <a:pPr>
              <a:lnSpc>
                <a:spcPct val="95000"/>
              </a:lnSpc>
              <a:tabLst>
                <a:tab pos="0"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dirty="0">
                <a:solidFill>
                  <a:srgbClr val="990000"/>
                </a:solidFill>
                <a:latin typeface="Arial" charset="0"/>
              </a:rPr>
              <a:t>Challenges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227207" y="6306617"/>
            <a:ext cx="1880529" cy="263149"/>
          </a:xfrm>
          <a:prstGeom prst="rect">
            <a:avLst/>
          </a:prstGeom>
          <a:noFill/>
          <a:ln w="9525">
            <a:noFill/>
            <a:round/>
            <a:headEnd/>
            <a:tailEnd/>
          </a:ln>
          <a:effectLst/>
        </p:spPr>
        <p:txBody>
          <a:bodyPr lIns="0" tIns="0" rIns="0" bIns="0">
            <a:spAutoFit/>
          </a:bodyPr>
          <a:lstStyle/>
          <a:p>
            <a:pPr defTabSz="404333" fontAlgn="base">
              <a:lnSpc>
                <a:spcPct val="95000"/>
              </a:lnSpc>
              <a:spcBef>
                <a:spcPct val="0"/>
              </a:spcBef>
              <a:spcAft>
                <a:spcPct val="0"/>
              </a:spcAft>
              <a:buClr>
                <a:srgbClr val="000000"/>
              </a:buClr>
              <a:buSzPct val="100000"/>
              <a:tabLst>
                <a:tab pos="0"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dirty="0" smtClean="0">
                <a:solidFill>
                  <a:srgbClr val="000000"/>
                </a:solidFill>
                <a:latin typeface="Arial" charset="0"/>
              </a:rPr>
              <a:t>www.CeTUSS.se</a:t>
            </a:r>
          </a:p>
        </p:txBody>
      </p:sp>
      <p:sp>
        <p:nvSpPr>
          <p:cNvPr id="10242" name="Rectangle 2"/>
          <p:cNvSpPr>
            <a:spLocks noGrp="1" noChangeArrowheads="1"/>
          </p:cNvSpPr>
          <p:nvPr>
            <p:ph type="subTitle"/>
          </p:nvPr>
        </p:nvSpPr>
        <p:spPr>
          <a:xfrm>
            <a:off x="444411" y="1457022"/>
            <a:ext cx="8305192" cy="4683896"/>
          </a:xfrm>
          <a:ln/>
        </p:spPr>
        <p:txBody>
          <a:bodyPr lIns="0" tIns="0" rIns="0" bIns="0" anchor="t"/>
          <a:lstStyle/>
          <a:p>
            <a:pPr marL="768660" lvl="2" indent="-255744" algn="l">
              <a:lnSpc>
                <a:spcPct val="95000"/>
              </a:lnSpc>
              <a:buSzPct val="80000"/>
              <a:buFont typeface="Courier New" pitchFamily="49" charset="0"/>
              <a:buChar char="o"/>
              <a:tabLst>
                <a:tab pos="768660" algn="l"/>
                <a:tab pos="862956" algn="l"/>
                <a:tab pos="1267289" algn="l"/>
                <a:tab pos="1671621" algn="l"/>
                <a:tab pos="2075954" algn="l"/>
                <a:tab pos="2480285" algn="l"/>
                <a:tab pos="2884618" algn="l"/>
                <a:tab pos="3288950" algn="l"/>
                <a:tab pos="3693282" algn="l"/>
                <a:tab pos="4097614" algn="l"/>
                <a:tab pos="4501947" algn="l"/>
                <a:tab pos="4906279" algn="l"/>
                <a:tab pos="5310611" algn="l"/>
                <a:tab pos="5714943" algn="l"/>
                <a:tab pos="6119276" algn="l"/>
                <a:tab pos="6523608" algn="l"/>
                <a:tab pos="6927940" algn="l"/>
                <a:tab pos="7332272" algn="l"/>
                <a:tab pos="7736604" algn="l"/>
                <a:tab pos="8140937" algn="l"/>
                <a:tab pos="8545269" algn="l"/>
              </a:tabLst>
            </a:pPr>
            <a:r>
              <a:rPr lang="sv-SE" sz="2700" dirty="0">
                <a:latin typeface="Arial" charset="0"/>
              </a:rPr>
              <a:t>Integrates knowledge and skills from participants</a:t>
            </a:r>
          </a:p>
          <a:p>
            <a:pPr>
              <a:lnSpc>
                <a:spcPct val="95000"/>
              </a:lnSpc>
              <a:buClrTx/>
              <a:buSzTx/>
              <a:tabLst>
                <a:tab pos="768660" algn="l"/>
                <a:tab pos="862956" algn="l"/>
                <a:tab pos="1267289" algn="l"/>
                <a:tab pos="1671621" algn="l"/>
                <a:tab pos="2075954" algn="l"/>
                <a:tab pos="2480285" algn="l"/>
                <a:tab pos="2884618" algn="l"/>
                <a:tab pos="3288950" algn="l"/>
                <a:tab pos="3693282" algn="l"/>
                <a:tab pos="4097614" algn="l"/>
                <a:tab pos="4501947" algn="l"/>
                <a:tab pos="4906279" algn="l"/>
                <a:tab pos="5310611" algn="l"/>
                <a:tab pos="5714943" algn="l"/>
                <a:tab pos="6119276" algn="l"/>
                <a:tab pos="6523608" algn="l"/>
                <a:tab pos="6927940" algn="l"/>
                <a:tab pos="7332272" algn="l"/>
                <a:tab pos="7736604" algn="l"/>
                <a:tab pos="8140937" algn="l"/>
                <a:tab pos="8545269" algn="l"/>
              </a:tabLst>
            </a:pPr>
            <a:endParaRPr lang="sv-SE" sz="2700" dirty="0">
              <a:latin typeface="Arial" charset="0"/>
            </a:endParaRPr>
          </a:p>
          <a:p>
            <a:pPr marL="768660" lvl="2" indent="-255744" algn="l">
              <a:lnSpc>
                <a:spcPct val="95000"/>
              </a:lnSpc>
              <a:buSzPct val="80000"/>
              <a:buFont typeface="Courier New" pitchFamily="49" charset="0"/>
              <a:buChar char="o"/>
              <a:tabLst>
                <a:tab pos="768660" algn="l"/>
                <a:tab pos="862956" algn="l"/>
                <a:tab pos="1267289" algn="l"/>
                <a:tab pos="1671621" algn="l"/>
                <a:tab pos="2075954" algn="l"/>
                <a:tab pos="2480285" algn="l"/>
                <a:tab pos="2884618" algn="l"/>
                <a:tab pos="3288950" algn="l"/>
                <a:tab pos="3693282" algn="l"/>
                <a:tab pos="4097614" algn="l"/>
                <a:tab pos="4501947" algn="l"/>
                <a:tab pos="4906279" algn="l"/>
                <a:tab pos="5310611" algn="l"/>
                <a:tab pos="5714943" algn="l"/>
                <a:tab pos="6119276" algn="l"/>
                <a:tab pos="6523608" algn="l"/>
                <a:tab pos="6927940" algn="l"/>
                <a:tab pos="7332272" algn="l"/>
                <a:tab pos="7736604" algn="l"/>
                <a:tab pos="8140937" algn="l"/>
                <a:tab pos="8545269" algn="l"/>
              </a:tabLst>
            </a:pPr>
            <a:r>
              <a:rPr lang="sv-SE" sz="2700" dirty="0">
                <a:latin typeface="Arial" charset="0"/>
              </a:rPr>
              <a:t>Builds additional competence in</a:t>
            </a:r>
          </a:p>
          <a:p>
            <a:pPr marL="1540177" lvl="4" algn="l">
              <a:lnSpc>
                <a:spcPct val="95000"/>
              </a:lnSpc>
              <a:buFont typeface="Wingdings" pitchFamily="80" charset="2"/>
              <a:buChar char=""/>
              <a:tabLst>
                <a:tab pos="768660" algn="l"/>
                <a:tab pos="862956" algn="l"/>
                <a:tab pos="1267289" algn="l"/>
                <a:tab pos="1671621" algn="l"/>
                <a:tab pos="2075954" algn="l"/>
                <a:tab pos="2480285" algn="l"/>
                <a:tab pos="2884618" algn="l"/>
                <a:tab pos="3288950" algn="l"/>
                <a:tab pos="3693282" algn="l"/>
                <a:tab pos="4097614" algn="l"/>
                <a:tab pos="4501947" algn="l"/>
                <a:tab pos="4906279" algn="l"/>
                <a:tab pos="5310611" algn="l"/>
                <a:tab pos="5714943" algn="l"/>
                <a:tab pos="6119276" algn="l"/>
                <a:tab pos="6523608" algn="l"/>
                <a:tab pos="6927940" algn="l"/>
                <a:tab pos="7332272" algn="l"/>
                <a:tab pos="7736604" algn="l"/>
                <a:tab pos="8140937" algn="l"/>
                <a:tab pos="8545269" algn="l"/>
              </a:tabLst>
            </a:pPr>
            <a:r>
              <a:rPr lang="sv-SE" sz="2700" dirty="0">
                <a:latin typeface="Arial" charset="0"/>
              </a:rPr>
              <a:t>project management</a:t>
            </a:r>
          </a:p>
          <a:p>
            <a:pPr marL="1540177" lvl="4" algn="l">
              <a:lnSpc>
                <a:spcPct val="95000"/>
              </a:lnSpc>
              <a:buFont typeface="Wingdings" pitchFamily="80" charset="2"/>
              <a:buChar char=""/>
              <a:tabLst>
                <a:tab pos="768660" algn="l"/>
                <a:tab pos="862956" algn="l"/>
                <a:tab pos="1267289" algn="l"/>
                <a:tab pos="1671621" algn="l"/>
                <a:tab pos="2075954" algn="l"/>
                <a:tab pos="2480285" algn="l"/>
                <a:tab pos="2884618" algn="l"/>
                <a:tab pos="3288950" algn="l"/>
                <a:tab pos="3693282" algn="l"/>
                <a:tab pos="4097614" algn="l"/>
                <a:tab pos="4501947" algn="l"/>
                <a:tab pos="4906279" algn="l"/>
                <a:tab pos="5310611" algn="l"/>
                <a:tab pos="5714943" algn="l"/>
                <a:tab pos="6119276" algn="l"/>
                <a:tab pos="6523608" algn="l"/>
                <a:tab pos="6927940" algn="l"/>
                <a:tab pos="7332272" algn="l"/>
                <a:tab pos="7736604" algn="l"/>
                <a:tab pos="8140937" algn="l"/>
                <a:tab pos="8545269" algn="l"/>
              </a:tabLst>
            </a:pPr>
            <a:r>
              <a:rPr lang="sv-SE" sz="2700" dirty="0">
                <a:latin typeface="Arial" charset="0"/>
              </a:rPr>
              <a:t>virtual development teamwork</a:t>
            </a:r>
          </a:p>
          <a:p>
            <a:pPr marL="1540177" lvl="4" algn="l">
              <a:lnSpc>
                <a:spcPct val="95000"/>
              </a:lnSpc>
              <a:buFont typeface="Wingdings" pitchFamily="80" charset="2"/>
              <a:buChar char=""/>
              <a:tabLst>
                <a:tab pos="768660" algn="l"/>
                <a:tab pos="862956" algn="l"/>
                <a:tab pos="1267289" algn="l"/>
                <a:tab pos="1671621" algn="l"/>
                <a:tab pos="2075954" algn="l"/>
                <a:tab pos="2480285" algn="l"/>
                <a:tab pos="2884618" algn="l"/>
                <a:tab pos="3288950" algn="l"/>
                <a:tab pos="3693282" algn="l"/>
                <a:tab pos="4097614" algn="l"/>
                <a:tab pos="4501947" algn="l"/>
                <a:tab pos="4906279" algn="l"/>
                <a:tab pos="5310611" algn="l"/>
                <a:tab pos="5714943" algn="l"/>
                <a:tab pos="6119276" algn="l"/>
                <a:tab pos="6523608" algn="l"/>
                <a:tab pos="6927940" algn="l"/>
                <a:tab pos="7332272" algn="l"/>
                <a:tab pos="7736604" algn="l"/>
                <a:tab pos="8140937" algn="l"/>
                <a:tab pos="8545269" algn="l"/>
              </a:tabLst>
            </a:pPr>
            <a:r>
              <a:rPr lang="sv-SE" sz="2700" dirty="0">
                <a:latin typeface="Arial" charset="0"/>
              </a:rPr>
              <a:t>cultural and interdisciplinary teamwork</a:t>
            </a:r>
          </a:p>
          <a:p>
            <a:pPr>
              <a:lnSpc>
                <a:spcPct val="95000"/>
              </a:lnSpc>
              <a:buClrTx/>
              <a:buSzTx/>
              <a:tabLst>
                <a:tab pos="768660" algn="l"/>
                <a:tab pos="862956" algn="l"/>
                <a:tab pos="1267289" algn="l"/>
                <a:tab pos="1671621" algn="l"/>
                <a:tab pos="2075954" algn="l"/>
                <a:tab pos="2480285" algn="l"/>
                <a:tab pos="2884618" algn="l"/>
                <a:tab pos="3288950" algn="l"/>
                <a:tab pos="3693282" algn="l"/>
                <a:tab pos="4097614" algn="l"/>
                <a:tab pos="4501947" algn="l"/>
                <a:tab pos="4906279" algn="l"/>
                <a:tab pos="5310611" algn="l"/>
                <a:tab pos="5714943" algn="l"/>
                <a:tab pos="6119276" algn="l"/>
                <a:tab pos="6523608" algn="l"/>
                <a:tab pos="6927940" algn="l"/>
                <a:tab pos="7332272" algn="l"/>
                <a:tab pos="7736604" algn="l"/>
                <a:tab pos="8140937" algn="l"/>
                <a:tab pos="8545269" algn="l"/>
              </a:tabLst>
            </a:pPr>
            <a:endParaRPr lang="sv-SE" sz="2700" dirty="0">
              <a:latin typeface="Arial" charset="0"/>
            </a:endParaRPr>
          </a:p>
          <a:p>
            <a:pPr marL="768660" lvl="2" indent="-255744" algn="l">
              <a:lnSpc>
                <a:spcPct val="95000"/>
              </a:lnSpc>
              <a:buSzPct val="80000"/>
              <a:buFont typeface="Courier New" pitchFamily="49" charset="0"/>
              <a:buChar char="o"/>
              <a:tabLst>
                <a:tab pos="768660" algn="l"/>
                <a:tab pos="862956" algn="l"/>
                <a:tab pos="1267289" algn="l"/>
                <a:tab pos="1671621" algn="l"/>
                <a:tab pos="2075954" algn="l"/>
                <a:tab pos="2480285" algn="l"/>
                <a:tab pos="2884618" algn="l"/>
                <a:tab pos="3288950" algn="l"/>
                <a:tab pos="3693282" algn="l"/>
                <a:tab pos="4097614" algn="l"/>
                <a:tab pos="4501947" algn="l"/>
                <a:tab pos="4906279" algn="l"/>
                <a:tab pos="5310611" algn="l"/>
                <a:tab pos="5714943" algn="l"/>
                <a:tab pos="6119276" algn="l"/>
                <a:tab pos="6523608" algn="l"/>
                <a:tab pos="6927940" algn="l"/>
                <a:tab pos="7332272" algn="l"/>
                <a:tab pos="7736604" algn="l"/>
                <a:tab pos="8140937" algn="l"/>
                <a:tab pos="8545269" algn="l"/>
              </a:tabLst>
            </a:pPr>
            <a:r>
              <a:rPr lang="sv-SE" sz="2700" dirty="0">
                <a:latin typeface="Arial" charset="0"/>
              </a:rPr>
              <a:t>Allows student to experience a full project cycle from conception to delivery</a:t>
            </a:r>
          </a:p>
          <a:p>
            <a:pPr>
              <a:lnSpc>
                <a:spcPct val="95000"/>
              </a:lnSpc>
              <a:buClrTx/>
              <a:buSzTx/>
              <a:tabLst>
                <a:tab pos="768660" algn="l"/>
                <a:tab pos="862956" algn="l"/>
                <a:tab pos="1267289" algn="l"/>
                <a:tab pos="1671621" algn="l"/>
                <a:tab pos="2075954" algn="l"/>
                <a:tab pos="2480285" algn="l"/>
                <a:tab pos="2884618" algn="l"/>
                <a:tab pos="3288950" algn="l"/>
                <a:tab pos="3693282" algn="l"/>
                <a:tab pos="4097614" algn="l"/>
                <a:tab pos="4501947" algn="l"/>
                <a:tab pos="4906279" algn="l"/>
                <a:tab pos="5310611" algn="l"/>
                <a:tab pos="5714943" algn="l"/>
                <a:tab pos="6119276" algn="l"/>
                <a:tab pos="6523608" algn="l"/>
                <a:tab pos="6927940" algn="l"/>
                <a:tab pos="7332272" algn="l"/>
                <a:tab pos="7736604" algn="l"/>
                <a:tab pos="8140937" algn="l"/>
                <a:tab pos="8545269" algn="l"/>
              </a:tabLst>
            </a:pPr>
            <a:endParaRPr lang="sv-SE" sz="2700" dirty="0">
              <a:latin typeface="Arial" charset="0"/>
            </a:endParaRPr>
          </a:p>
          <a:p>
            <a:pPr marL="768660" lvl="2" indent="-255744" algn="l">
              <a:lnSpc>
                <a:spcPct val="95000"/>
              </a:lnSpc>
              <a:buSzPct val="80000"/>
              <a:buFont typeface="Courier New" pitchFamily="49" charset="0"/>
              <a:buChar char="o"/>
              <a:tabLst>
                <a:tab pos="768660" algn="l"/>
                <a:tab pos="862956" algn="l"/>
                <a:tab pos="1267289" algn="l"/>
                <a:tab pos="1671621" algn="l"/>
                <a:tab pos="2075954" algn="l"/>
                <a:tab pos="2480285" algn="l"/>
                <a:tab pos="2884618" algn="l"/>
                <a:tab pos="3288950" algn="l"/>
                <a:tab pos="3693282" algn="l"/>
                <a:tab pos="4097614" algn="l"/>
                <a:tab pos="4501947" algn="l"/>
                <a:tab pos="4906279" algn="l"/>
                <a:tab pos="5310611" algn="l"/>
                <a:tab pos="5714943" algn="l"/>
                <a:tab pos="6119276" algn="l"/>
                <a:tab pos="6523608" algn="l"/>
                <a:tab pos="6927940" algn="l"/>
                <a:tab pos="7332272" algn="l"/>
                <a:tab pos="7736604" algn="l"/>
                <a:tab pos="8140937" algn="l"/>
                <a:tab pos="8545269" algn="l"/>
              </a:tabLst>
            </a:pPr>
            <a:r>
              <a:rPr lang="sv-SE" sz="2700" dirty="0">
                <a:latin typeface="Arial" charset="0"/>
              </a:rPr>
              <a:t>Provides opportunities to learn professional skills with close mentorship in a secure setting</a:t>
            </a:r>
          </a:p>
        </p:txBody>
      </p:sp>
      <p:pic>
        <p:nvPicPr>
          <p:cNvPr id="10243" name="Picture 3"/>
          <p:cNvPicPr>
            <a:picLocks noChangeAspect="1" noChangeArrowheads="1"/>
          </p:cNvPicPr>
          <p:nvPr/>
        </p:nvPicPr>
        <p:blipFill>
          <a:blip r:embed="rId3" cstate="print"/>
          <a:srcRect/>
          <a:stretch>
            <a:fillRect/>
          </a:stretch>
        </p:blipFill>
        <p:spPr bwMode="auto">
          <a:xfrm>
            <a:off x="114319" y="92851"/>
            <a:ext cx="1276074" cy="1272751"/>
          </a:xfrm>
          <a:prstGeom prst="rect">
            <a:avLst/>
          </a:prstGeom>
          <a:noFill/>
          <a:ln w="9525">
            <a:noFill/>
            <a:round/>
            <a:headEnd/>
            <a:tailEnd/>
          </a:ln>
          <a:effectLst/>
        </p:spPr>
      </p:pic>
      <p:sp>
        <p:nvSpPr>
          <p:cNvPr id="10244" name="Rectangle 4"/>
          <p:cNvSpPr>
            <a:spLocks noGrp="1" noChangeArrowheads="1"/>
          </p:cNvSpPr>
          <p:nvPr>
            <p:ph type="title" idx="4294967295"/>
          </p:nvPr>
        </p:nvSpPr>
        <p:spPr bwMode="auto">
          <a:xfrm>
            <a:off x="1549007" y="274264"/>
            <a:ext cx="7443522" cy="1145619"/>
          </a:xfrm>
          <a:prstGeom prst="rect">
            <a:avLst/>
          </a:prstGeom>
          <a:noFill/>
          <a:ln/>
        </p:spPr>
        <p:txBody>
          <a:bodyPr lIns="0" tIns="0" rIns="0" bIns="0"/>
          <a:lstStyle/>
          <a:p>
            <a:pPr>
              <a:lnSpc>
                <a:spcPct val="95000"/>
              </a:lnSpc>
              <a:tabLst>
                <a:tab pos="0"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dirty="0">
                <a:solidFill>
                  <a:srgbClr val="990000"/>
                </a:solidFill>
                <a:latin typeface="Arial" charset="0"/>
              </a:rPr>
              <a:t>A successful interdisciplinary project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227207" y="6306617"/>
            <a:ext cx="1880529" cy="263149"/>
          </a:xfrm>
          <a:prstGeom prst="rect">
            <a:avLst/>
          </a:prstGeom>
          <a:noFill/>
          <a:ln w="9525">
            <a:noFill/>
            <a:round/>
            <a:headEnd/>
            <a:tailEnd/>
          </a:ln>
          <a:effectLst/>
        </p:spPr>
        <p:txBody>
          <a:bodyPr lIns="0" tIns="0" rIns="0" bIns="0">
            <a:spAutoFit/>
          </a:bodyPr>
          <a:lstStyle/>
          <a:p>
            <a:pPr defTabSz="404333" fontAlgn="base">
              <a:lnSpc>
                <a:spcPct val="95000"/>
              </a:lnSpc>
              <a:spcBef>
                <a:spcPct val="0"/>
              </a:spcBef>
              <a:spcAft>
                <a:spcPct val="0"/>
              </a:spcAft>
              <a:buClr>
                <a:srgbClr val="000000"/>
              </a:buClr>
              <a:buSzPct val="100000"/>
              <a:tabLst>
                <a:tab pos="0"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dirty="0" smtClean="0">
                <a:solidFill>
                  <a:srgbClr val="000000"/>
                </a:solidFill>
                <a:latin typeface="Arial" charset="0"/>
              </a:rPr>
              <a:t>www.CeTUSS.se</a:t>
            </a:r>
          </a:p>
        </p:txBody>
      </p:sp>
      <p:sp>
        <p:nvSpPr>
          <p:cNvPr id="11266" name="Rectangle 2"/>
          <p:cNvSpPr>
            <a:spLocks noGrp="1" noChangeArrowheads="1"/>
          </p:cNvSpPr>
          <p:nvPr>
            <p:ph type="subTitle"/>
          </p:nvPr>
        </p:nvSpPr>
        <p:spPr>
          <a:xfrm>
            <a:off x="444412" y="1457022"/>
            <a:ext cx="7787904" cy="4116800"/>
          </a:xfrm>
          <a:ln/>
        </p:spPr>
        <p:txBody>
          <a:bodyPr lIns="0" tIns="0" rIns="0" bIns="0" anchor="t"/>
          <a:lstStyle/>
          <a:p>
            <a:pPr marL="411476" lvl="1" indent="-308607" algn="l">
              <a:lnSpc>
                <a:spcPct val="95000"/>
              </a:lnSpc>
              <a:buFont typeface="Arial" charset="0"/>
              <a:buChar char="•"/>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Lst>
            </a:pPr>
            <a:r>
              <a:rPr lang="sv-SE" sz="3200" dirty="0">
                <a:latin typeface="Arial" charset="0"/>
              </a:rPr>
              <a:t>Students with a strong technical focus in their studies have a tendency to under-rate the potential contribution of other key skill areas and disciplines.</a:t>
            </a:r>
          </a:p>
          <a:p>
            <a:pPr algn="l">
              <a:lnSpc>
                <a:spcPct val="95000"/>
              </a:lnSpc>
              <a:buClrTx/>
              <a:buSzTx/>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Lst>
            </a:pPr>
            <a:endParaRPr lang="sv-SE" sz="3200" dirty="0">
              <a:latin typeface="Arial" charset="0"/>
            </a:endParaRPr>
          </a:p>
          <a:p>
            <a:pPr marL="411476" lvl="1" indent="-308607" algn="l">
              <a:lnSpc>
                <a:spcPct val="95000"/>
              </a:lnSpc>
              <a:buFont typeface="Arial" charset="0"/>
              <a:buChar char="•"/>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Lst>
            </a:pPr>
            <a:r>
              <a:rPr lang="sv-SE" sz="3200" dirty="0">
                <a:latin typeface="Arial" charset="0"/>
              </a:rPr>
              <a:t>The value of skills from other disciplines are often first acknowledged after the project, during debriefing. </a:t>
            </a:r>
          </a:p>
        </p:txBody>
      </p:sp>
      <p:pic>
        <p:nvPicPr>
          <p:cNvPr id="11267" name="Picture 3"/>
          <p:cNvPicPr>
            <a:picLocks noChangeAspect="1" noChangeArrowheads="1"/>
          </p:cNvPicPr>
          <p:nvPr/>
        </p:nvPicPr>
        <p:blipFill>
          <a:blip r:embed="rId3" cstate="print"/>
          <a:srcRect/>
          <a:stretch>
            <a:fillRect/>
          </a:stretch>
        </p:blipFill>
        <p:spPr bwMode="auto">
          <a:xfrm>
            <a:off x="114319" y="92851"/>
            <a:ext cx="1276074" cy="1272751"/>
          </a:xfrm>
          <a:prstGeom prst="rect">
            <a:avLst/>
          </a:prstGeom>
          <a:noFill/>
          <a:ln w="9525">
            <a:noFill/>
            <a:round/>
            <a:headEnd/>
            <a:tailEnd/>
          </a:ln>
          <a:effectLst/>
        </p:spPr>
      </p:pic>
      <p:sp>
        <p:nvSpPr>
          <p:cNvPr id="11268" name="Rectangle 4"/>
          <p:cNvSpPr>
            <a:spLocks noGrp="1" noChangeArrowheads="1"/>
          </p:cNvSpPr>
          <p:nvPr>
            <p:ph type="title" idx="4294967295"/>
          </p:nvPr>
        </p:nvSpPr>
        <p:spPr bwMode="auto">
          <a:xfrm>
            <a:off x="1411825" y="365685"/>
            <a:ext cx="7470672" cy="861357"/>
          </a:xfrm>
          <a:prstGeom prst="rect">
            <a:avLst/>
          </a:prstGeom>
          <a:noFill/>
          <a:ln/>
        </p:spPr>
        <p:txBody>
          <a:bodyPr lIns="0" tIns="0" rIns="0" bIns="0"/>
          <a:lstStyle/>
          <a:p>
            <a:pPr>
              <a:lnSpc>
                <a:spcPct val="95000"/>
              </a:lnSpc>
              <a:tabLst>
                <a:tab pos="0"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dirty="0">
                <a:solidFill>
                  <a:srgbClr val="990000"/>
                </a:solidFill>
                <a:latin typeface="Arial" charset="0"/>
              </a:rPr>
              <a:t>Take home messages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227207" y="6306617"/>
            <a:ext cx="1880529" cy="263149"/>
          </a:xfrm>
          <a:prstGeom prst="rect">
            <a:avLst/>
          </a:prstGeom>
          <a:noFill/>
          <a:ln w="9525">
            <a:noFill/>
            <a:round/>
            <a:headEnd/>
            <a:tailEnd/>
          </a:ln>
          <a:effectLst/>
        </p:spPr>
        <p:txBody>
          <a:bodyPr lIns="0" tIns="0" rIns="0" bIns="0">
            <a:spAutoFit/>
          </a:bodyPr>
          <a:lstStyle/>
          <a:p>
            <a:pPr defTabSz="404333" fontAlgn="base">
              <a:lnSpc>
                <a:spcPct val="95000"/>
              </a:lnSpc>
              <a:spcBef>
                <a:spcPct val="0"/>
              </a:spcBef>
              <a:spcAft>
                <a:spcPct val="0"/>
              </a:spcAft>
              <a:buClr>
                <a:srgbClr val="000000"/>
              </a:buClr>
              <a:buSzPct val="100000"/>
              <a:tabLst>
                <a:tab pos="0"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dirty="0" smtClean="0">
                <a:solidFill>
                  <a:srgbClr val="000000"/>
                </a:solidFill>
                <a:latin typeface="Arial" charset="0"/>
              </a:rPr>
              <a:t>www.CeTUSS.se</a:t>
            </a:r>
          </a:p>
        </p:txBody>
      </p:sp>
      <p:sp>
        <p:nvSpPr>
          <p:cNvPr id="12290" name="Rectangle 2"/>
          <p:cNvSpPr>
            <a:spLocks noGrp="1" noChangeArrowheads="1"/>
          </p:cNvSpPr>
          <p:nvPr>
            <p:ph type="subTitle"/>
          </p:nvPr>
        </p:nvSpPr>
        <p:spPr>
          <a:xfrm>
            <a:off x="444413" y="1457021"/>
            <a:ext cx="8468095" cy="4582475"/>
          </a:xfrm>
          <a:ln/>
        </p:spPr>
        <p:txBody>
          <a:bodyPr lIns="0" tIns="0" rIns="0" bIns="0" anchor="t"/>
          <a:lstStyle/>
          <a:p>
            <a:pPr marL="411476" lvl="1" indent="-308607" algn="l">
              <a:lnSpc>
                <a:spcPct val="95000"/>
              </a:lnSpc>
              <a:buFont typeface="Arial" charset="0"/>
              <a:buChar char="•"/>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Lst>
            </a:pPr>
            <a:r>
              <a:rPr lang="sv-SE" sz="2900" dirty="0">
                <a:latin typeface="Arial" charset="0"/>
              </a:rPr>
              <a:t>There are well established models for developing interdisciplinary teamwork skills</a:t>
            </a:r>
          </a:p>
          <a:p>
            <a:pPr algn="l">
              <a:lnSpc>
                <a:spcPct val="95000"/>
              </a:lnSpc>
              <a:buClrTx/>
              <a:buSzTx/>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Lst>
            </a:pPr>
            <a:endParaRPr lang="sv-SE" sz="2900" dirty="0">
              <a:latin typeface="Arial" charset="0"/>
            </a:endParaRPr>
          </a:p>
          <a:p>
            <a:pPr marL="411476" lvl="1" indent="-308607" algn="l">
              <a:lnSpc>
                <a:spcPct val="95000"/>
              </a:lnSpc>
              <a:buFont typeface="Arial" charset="0"/>
              <a:buChar char="•"/>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Lst>
            </a:pPr>
            <a:r>
              <a:rPr lang="sv-SE" sz="2900" dirty="0">
                <a:latin typeface="Arial" charset="0"/>
              </a:rPr>
              <a:t>Devising appropriate grading strategies is crucial</a:t>
            </a:r>
          </a:p>
          <a:p>
            <a:pPr algn="l">
              <a:lnSpc>
                <a:spcPct val="95000"/>
              </a:lnSpc>
              <a:buClrTx/>
              <a:buSzTx/>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Lst>
            </a:pPr>
            <a:endParaRPr lang="sv-SE" sz="2900" dirty="0">
              <a:latin typeface="Arial" charset="0"/>
            </a:endParaRPr>
          </a:p>
          <a:p>
            <a:pPr marL="411476" lvl="1" indent="-308607" algn="l">
              <a:lnSpc>
                <a:spcPct val="95000"/>
              </a:lnSpc>
              <a:buFont typeface="Arial" charset="0"/>
              <a:buChar char="•"/>
              <a:tabLst>
                <a:tab pos="411476" algn="l"/>
                <a:tab pos="505773" algn="l"/>
                <a:tab pos="910105" algn="l"/>
                <a:tab pos="1314437" algn="l"/>
                <a:tab pos="1718770" algn="l"/>
                <a:tab pos="2123102" algn="l"/>
                <a:tab pos="2527434" algn="l"/>
                <a:tab pos="2931765" algn="l"/>
                <a:tab pos="3336098" algn="l"/>
                <a:tab pos="3740431" algn="l"/>
                <a:tab pos="4144763" algn="l"/>
                <a:tab pos="4549094" algn="l"/>
                <a:tab pos="4953427" algn="l"/>
                <a:tab pos="5357759" algn="l"/>
                <a:tab pos="5762092" algn="l"/>
                <a:tab pos="6166423" algn="l"/>
                <a:tab pos="6570756" algn="l"/>
                <a:tab pos="6975088" algn="l"/>
                <a:tab pos="7379420" algn="l"/>
                <a:tab pos="7783753" algn="l"/>
                <a:tab pos="8188085" algn="l"/>
              </a:tabLst>
            </a:pPr>
            <a:r>
              <a:rPr lang="sv-SE" sz="2900" dirty="0">
                <a:latin typeface="Arial" charset="0"/>
              </a:rPr>
              <a:t>Students need  to experience interdisciplinary work at least twice during their education, since it seems that many need to experience partial failure in order to understand the value of skills with which they are unfamiliar, and have traditionally undervalued.</a:t>
            </a:r>
          </a:p>
        </p:txBody>
      </p:sp>
      <p:pic>
        <p:nvPicPr>
          <p:cNvPr id="12291" name="Picture 3"/>
          <p:cNvPicPr>
            <a:picLocks noChangeAspect="1" noChangeArrowheads="1"/>
          </p:cNvPicPr>
          <p:nvPr/>
        </p:nvPicPr>
        <p:blipFill>
          <a:blip r:embed="rId3" cstate="print"/>
          <a:srcRect/>
          <a:stretch>
            <a:fillRect/>
          </a:stretch>
        </p:blipFill>
        <p:spPr bwMode="auto">
          <a:xfrm>
            <a:off x="114319" y="92851"/>
            <a:ext cx="1276074" cy="1272751"/>
          </a:xfrm>
          <a:prstGeom prst="rect">
            <a:avLst/>
          </a:prstGeom>
          <a:noFill/>
          <a:ln w="9525">
            <a:noFill/>
            <a:round/>
            <a:headEnd/>
            <a:tailEnd/>
          </a:ln>
          <a:effectLst/>
        </p:spPr>
      </p:pic>
      <p:sp>
        <p:nvSpPr>
          <p:cNvPr id="12292" name="Rectangle 4"/>
          <p:cNvSpPr>
            <a:spLocks noGrp="1" noChangeArrowheads="1"/>
          </p:cNvSpPr>
          <p:nvPr>
            <p:ph type="title" idx="4294967295"/>
          </p:nvPr>
        </p:nvSpPr>
        <p:spPr bwMode="auto">
          <a:xfrm>
            <a:off x="1503281" y="339972"/>
            <a:ext cx="5771623" cy="771364"/>
          </a:xfrm>
          <a:prstGeom prst="rect">
            <a:avLst/>
          </a:prstGeom>
          <a:noFill/>
          <a:ln/>
        </p:spPr>
        <p:txBody>
          <a:bodyPr lIns="0" tIns="0" rIns="0" bIns="0"/>
          <a:lstStyle/>
          <a:p>
            <a:pPr>
              <a:lnSpc>
                <a:spcPct val="95000"/>
              </a:lnSpc>
              <a:tabLst>
                <a:tab pos="0" algn="l"/>
                <a:tab pos="402904" algn="l"/>
                <a:tab pos="807236" algn="l"/>
                <a:tab pos="1211568" algn="l"/>
                <a:tab pos="1615901" algn="l"/>
                <a:tab pos="2020233" algn="l"/>
                <a:tab pos="2424565" algn="l"/>
                <a:tab pos="2828897" algn="l"/>
                <a:tab pos="3233229" algn="l"/>
                <a:tab pos="3637562" algn="l"/>
                <a:tab pos="4041894" algn="l"/>
                <a:tab pos="4446226" algn="l"/>
                <a:tab pos="4850558" algn="l"/>
                <a:tab pos="5254890" algn="l"/>
                <a:tab pos="5659223" algn="l"/>
                <a:tab pos="6063555" algn="l"/>
                <a:tab pos="6467887" algn="l"/>
                <a:tab pos="6872219" algn="l"/>
                <a:tab pos="7276551" algn="l"/>
                <a:tab pos="7680884" algn="l"/>
                <a:tab pos="8085216" algn="l"/>
              </a:tabLst>
            </a:pPr>
            <a:r>
              <a:rPr lang="sv-SE" dirty="0">
                <a:solidFill>
                  <a:srgbClr val="990000"/>
                </a:solidFill>
                <a:latin typeface="Arial" charset="0"/>
              </a:rPr>
              <a:t>Conclusions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Reflection</a:t>
            </a:r>
            <a:endParaRPr lang="en-US" dirty="0"/>
          </a:p>
        </p:txBody>
      </p:sp>
      <p:sp>
        <p:nvSpPr>
          <p:cNvPr id="8" name="Content Placeholder 7"/>
          <p:cNvSpPr>
            <a:spLocks noGrp="1"/>
          </p:cNvSpPr>
          <p:nvPr>
            <p:ph idx="1"/>
          </p:nvPr>
        </p:nvSpPr>
        <p:spPr/>
        <p:txBody>
          <a:bodyPr/>
          <a:lstStyle/>
          <a:p>
            <a:r>
              <a:rPr lang="en-US" dirty="0" smtClean="0"/>
              <a:t>Take a moment to think about the ideas, strategies, evidence and experiences presented</a:t>
            </a:r>
          </a:p>
          <a:p>
            <a:r>
              <a:rPr lang="en-US" dirty="0" smtClean="0"/>
              <a:t>Identify practices that resonate</a:t>
            </a:r>
          </a:p>
          <a:p>
            <a:r>
              <a:rPr lang="en-US" dirty="0" smtClean="0"/>
              <a:t>Start thinking about follow up</a:t>
            </a:r>
            <a:endParaRPr lang="en-US"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381000" y="1219200"/>
            <a:ext cx="8221663" cy="2286000"/>
          </a:xfrm>
          <a:noFill/>
          <a:extLst>
            <a:ext uri="{909E8E84-426E-40dd-AFC4-6F175D3DCCD1}">
              <a14:hiddenFill xmlns="" xmlns:a14="http://schemas.microsoft.com/office/drawing/2010/main">
                <a:solidFill>
                  <a:srgbClr val="800000"/>
                </a:solidFill>
              </a14:hiddenFill>
            </a:ext>
          </a:extLst>
        </p:spPr>
        <p:txBody>
          <a:bodyPr/>
          <a:lstStyle/>
          <a:p>
            <a:pPr algn="ctr"/>
            <a:r>
              <a:rPr lang="en-US" sz="3600" dirty="0" smtClean="0">
                <a:solidFill>
                  <a:schemeClr val="tx1"/>
                </a:solidFill>
                <a:latin typeface="Arial" charset="0"/>
                <a:ea typeface="ＭＳ Ｐゴシック" charset="0"/>
                <a:cs typeface="ＭＳ Ｐゴシック" charset="0"/>
              </a:rPr>
              <a:t>Assessment of Conceptual Understanding</a:t>
            </a:r>
            <a:endParaRPr lang="en-US" sz="2000" dirty="0">
              <a:solidFill>
                <a:schemeClr val="tx1"/>
              </a:solidFill>
              <a:latin typeface="Arial" charset="0"/>
              <a:ea typeface="ＭＳ Ｐゴシック" charset="0"/>
              <a:cs typeface="ＭＳ Ｐゴシック" charset="0"/>
            </a:endParaRPr>
          </a:p>
        </p:txBody>
      </p:sp>
      <p:sp>
        <p:nvSpPr>
          <p:cNvPr id="17411" name="Rectangle 3"/>
          <p:cNvSpPr>
            <a:spLocks noGrp="1" noChangeArrowheads="1"/>
          </p:cNvSpPr>
          <p:nvPr>
            <p:ph type="subTitle" idx="1"/>
          </p:nvPr>
        </p:nvSpPr>
        <p:spPr>
          <a:xfrm>
            <a:off x="457200" y="3581400"/>
            <a:ext cx="8420100" cy="1524000"/>
          </a:xfrm>
        </p:spPr>
        <p:txBody>
          <a:bodyPr/>
          <a:lstStyle/>
          <a:p>
            <a:pPr marL="0" indent="0"/>
            <a:r>
              <a:rPr lang="en-US" sz="2500" dirty="0">
                <a:solidFill>
                  <a:schemeClr val="tx1"/>
                </a:solidFill>
                <a:latin typeface="Arial" charset="0"/>
                <a:ea typeface="ＭＳ Ｐゴシック" charset="0"/>
                <a:cs typeface="ＭＳ Ｐゴシック" charset="0"/>
              </a:rPr>
              <a:t>David L. Darmofal</a:t>
            </a:r>
          </a:p>
          <a:p>
            <a:pPr marL="0" indent="0"/>
            <a:r>
              <a:rPr lang="en-US" sz="2500" dirty="0">
                <a:solidFill>
                  <a:schemeClr val="tx1"/>
                </a:solidFill>
                <a:latin typeface="Arial" charset="0"/>
                <a:ea typeface="ＭＳ Ｐゴシック" charset="0"/>
                <a:cs typeface="ＭＳ Ｐゴシック" charset="0"/>
              </a:rPr>
              <a:t>Aeronautics &amp; Astronautics</a:t>
            </a:r>
          </a:p>
          <a:p>
            <a:pPr marL="0" indent="0"/>
            <a:r>
              <a:rPr lang="en-US" sz="2500" dirty="0">
                <a:solidFill>
                  <a:schemeClr val="tx1"/>
                </a:solidFill>
                <a:latin typeface="Arial" charset="0"/>
                <a:ea typeface="ＭＳ Ｐゴシック" charset="0"/>
                <a:cs typeface="ＭＳ Ｐゴシック" charset="0"/>
              </a:rPr>
              <a:t>Massachusetts Institute of Technology</a:t>
            </a:r>
          </a:p>
          <a:p>
            <a:pPr marL="0" indent="0"/>
            <a:endParaRPr lang="en-US" sz="2500" dirty="0">
              <a:solidFill>
                <a:schemeClr val="tx1"/>
              </a:solidFill>
              <a:latin typeface="Arial" charset="0"/>
              <a:ea typeface="ＭＳ Ｐゴシック" charset="0"/>
              <a:cs typeface="ＭＳ Ｐゴシック" charset="0"/>
            </a:endParaRPr>
          </a:p>
          <a:p>
            <a:pPr marL="0" indent="0"/>
            <a:endParaRPr lang="en-US" sz="1300" dirty="0">
              <a:solidFill>
                <a:schemeClr val="tx1"/>
              </a:solidFill>
              <a:latin typeface="Arial" charset="0"/>
              <a:ea typeface="ＭＳ Ｐゴシック" charset="0"/>
              <a:cs typeface="ＭＳ Ｐゴシック" charset="0"/>
            </a:endParaRPr>
          </a:p>
        </p:txBody>
      </p:sp>
      <p:sp>
        <p:nvSpPr>
          <p:cNvPr id="2" name="Rectangle 1"/>
          <p:cNvSpPr/>
          <p:nvPr/>
        </p:nvSpPr>
        <p:spPr>
          <a:xfrm>
            <a:off x="1905000" y="304800"/>
            <a:ext cx="4953000" cy="923330"/>
          </a:xfrm>
          <a:prstGeom prst="rect">
            <a:avLst/>
          </a:prstGeom>
        </p:spPr>
        <p:txBody>
          <a:bodyPr wrap="square">
            <a:spAutoFit/>
          </a:bodyPr>
          <a:lstStyle/>
          <a:p>
            <a:pPr algn="ctr"/>
            <a:r>
              <a:rPr lang="en-US" dirty="0">
                <a:latin typeface="Berlin Sans FB" charset="0"/>
                <a:ea typeface="Tahoma" pitchFamily="-123" charset="0"/>
                <a:cs typeface="Tahoma" pitchFamily="-123" charset="0"/>
              </a:rPr>
              <a:t>2011 ASEE Annual Conference and Exposition</a:t>
            </a:r>
            <a:br>
              <a:rPr lang="en-US" dirty="0">
                <a:latin typeface="Berlin Sans FB" charset="0"/>
                <a:ea typeface="Tahoma" pitchFamily="-123" charset="0"/>
                <a:cs typeface="Tahoma" pitchFamily="-123" charset="0"/>
              </a:rPr>
            </a:br>
            <a:r>
              <a:rPr lang="en-US" dirty="0">
                <a:latin typeface="Berlin Sans FB" charset="0"/>
                <a:ea typeface="Tahoma" pitchFamily="-123" charset="0"/>
                <a:cs typeface="Tahoma" pitchFamily="-123" charset="0"/>
              </a:rPr>
              <a:t>Vancouver, British Columbia </a:t>
            </a:r>
            <a:endParaRPr lang="en-US" sz="3600" baseline="-12000" dirty="0">
              <a:latin typeface="Berlin Sans FB" charset="0"/>
              <a:ea typeface="Tahoma" pitchFamily="-123" charset="0"/>
              <a:cs typeface="Tahoma" pitchFamily="-123" charset="0"/>
            </a:endParaRPr>
          </a:p>
          <a:p>
            <a:pPr algn="ctr"/>
            <a:r>
              <a:rPr lang="en-US" dirty="0" smtClean="0">
                <a:latin typeface="Berlin Sans FB" charset="0"/>
                <a:ea typeface="Tahoma" pitchFamily="-123" charset="0"/>
                <a:cs typeface="Tahoma" pitchFamily="-123" charset="0"/>
              </a:rPr>
              <a:t>Monday</a:t>
            </a:r>
            <a:r>
              <a:rPr lang="en-US" dirty="0">
                <a:latin typeface="Berlin Sans FB" charset="0"/>
                <a:ea typeface="Tahoma" pitchFamily="-123" charset="0"/>
                <a:cs typeface="Tahoma" pitchFamily="-123" charset="0"/>
              </a:rPr>
              <a:t>, June 27, 2011</a:t>
            </a:r>
            <a:endParaRPr lang="en-US" dirty="0"/>
          </a:p>
        </p:txBody>
      </p:sp>
      <p:pic>
        <p:nvPicPr>
          <p:cNvPr id="5" name="Picture 7" descr="AO-logo_color-top-MIT.eps"/>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91400" y="5683560"/>
            <a:ext cx="1828800" cy="1169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18104179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295400"/>
            <a:ext cx="8382000" cy="5262979"/>
          </a:xfrm>
          <a:prstGeom prst="rect">
            <a:avLst/>
          </a:prstGeom>
          <a:noFill/>
        </p:spPr>
        <p:txBody>
          <a:bodyPr wrap="square" rtlCol="0">
            <a:spAutoFit/>
          </a:bodyPr>
          <a:lstStyle/>
          <a:p>
            <a:pPr marL="285750" indent="-285750">
              <a:buFont typeface="Arial"/>
              <a:buChar char="•"/>
            </a:pPr>
            <a:r>
              <a:rPr lang="en-US" sz="2400" dirty="0" smtClean="0"/>
              <a:t>Conceptual knowledge:  “understanding </a:t>
            </a:r>
            <a:r>
              <a:rPr lang="en-US" sz="2400" dirty="0"/>
              <a:t>of principles governing a domain and the interrelations between units of knowledge in a </a:t>
            </a:r>
            <a:r>
              <a:rPr lang="en-US" sz="2400" dirty="0" smtClean="0"/>
              <a:t>domain” (Perkins, 2006)</a:t>
            </a:r>
          </a:p>
          <a:p>
            <a:pPr marL="285750" indent="-285750">
              <a:buFont typeface="Arial"/>
              <a:buChar char="•"/>
            </a:pPr>
            <a:endParaRPr lang="en-US" sz="2400" dirty="0" smtClean="0"/>
          </a:p>
          <a:p>
            <a:pPr marL="285750" indent="-285750">
              <a:buFont typeface="Arial"/>
              <a:buChar char="•"/>
            </a:pPr>
            <a:r>
              <a:rPr lang="en-US" sz="2400" dirty="0" smtClean="0"/>
              <a:t>Organization of conceptual knowledge: (</a:t>
            </a:r>
            <a:r>
              <a:rPr lang="en-US" sz="2400" dirty="0" err="1" smtClean="0"/>
              <a:t>Ozdemir</a:t>
            </a:r>
            <a:r>
              <a:rPr lang="en-US" sz="2400" dirty="0" smtClean="0"/>
              <a:t> &amp; Clark, 2007)</a:t>
            </a:r>
          </a:p>
          <a:p>
            <a:pPr marL="742950" lvl="1" indent="-285750">
              <a:buFont typeface="Arial"/>
              <a:buChar char="•"/>
            </a:pPr>
            <a:r>
              <a:rPr lang="en-US" sz="2400" dirty="0" smtClean="0"/>
              <a:t>Knowledge as theory</a:t>
            </a:r>
          </a:p>
          <a:p>
            <a:pPr marL="742950" lvl="1" indent="-285750">
              <a:buFont typeface="Arial"/>
              <a:buChar char="•"/>
            </a:pPr>
            <a:r>
              <a:rPr lang="en-US" sz="2400" dirty="0" smtClean="0"/>
              <a:t>Knowledge as elements</a:t>
            </a:r>
          </a:p>
          <a:p>
            <a:endParaRPr lang="en-US" sz="2400" dirty="0"/>
          </a:p>
          <a:p>
            <a:pPr marL="285750" indent="-285750">
              <a:buFont typeface="Arial"/>
              <a:buChar char="•"/>
            </a:pPr>
            <a:r>
              <a:rPr lang="en-US" sz="2400" dirty="0" smtClean="0"/>
              <a:t>Misconceptions, misconceptions, misconceptions…</a:t>
            </a:r>
            <a:endParaRPr lang="en-US" sz="2400" dirty="0"/>
          </a:p>
          <a:p>
            <a:pPr marL="285750" indent="-285750">
              <a:buFont typeface="Arial"/>
              <a:buChar char="•"/>
            </a:pPr>
            <a:endParaRPr lang="en-US" sz="2400" dirty="0" smtClean="0"/>
          </a:p>
          <a:p>
            <a:pPr algn="ctr"/>
            <a:r>
              <a:rPr lang="en-US" sz="2400" dirty="0"/>
              <a:t>"</a:t>
            </a:r>
            <a:r>
              <a:rPr lang="en-US" sz="2400" i="1" dirty="0"/>
              <a:t>It’s not what you don’t know that hurts you. </a:t>
            </a:r>
            <a:endParaRPr lang="en-US" sz="2400" i="1" dirty="0" smtClean="0"/>
          </a:p>
          <a:p>
            <a:pPr algn="ctr"/>
            <a:r>
              <a:rPr lang="en-US" sz="2400" i="1" dirty="0" smtClean="0"/>
              <a:t>It’s </a:t>
            </a:r>
            <a:r>
              <a:rPr lang="en-US" sz="2400" i="1" dirty="0"/>
              <a:t>what you know that </a:t>
            </a:r>
            <a:r>
              <a:rPr lang="en-US" sz="2400" i="1" dirty="0" err="1"/>
              <a:t>ain’t</a:t>
            </a:r>
            <a:r>
              <a:rPr lang="en-US" sz="2400" i="1" dirty="0"/>
              <a:t> so</a:t>
            </a:r>
            <a:r>
              <a:rPr lang="en-US" sz="2400" i="1" dirty="0" smtClean="0"/>
              <a:t>!</a:t>
            </a:r>
            <a:r>
              <a:rPr lang="en-US" sz="2400" dirty="0" smtClean="0"/>
              <a:t>” </a:t>
            </a:r>
          </a:p>
          <a:p>
            <a:pPr algn="ctr"/>
            <a:r>
              <a:rPr lang="en-US" sz="2400" dirty="0" smtClean="0"/>
              <a:t>Mark Twain</a:t>
            </a:r>
          </a:p>
          <a:p>
            <a:pPr marL="742950" lvl="1" indent="-285750">
              <a:buFont typeface="Arial"/>
              <a:buChar char="•"/>
            </a:pPr>
            <a:endParaRPr lang="en-US" sz="2400" dirty="0"/>
          </a:p>
        </p:txBody>
      </p:sp>
      <p:sp>
        <p:nvSpPr>
          <p:cNvPr id="3" name="Title 4"/>
          <p:cNvSpPr txBox="1">
            <a:spLocks/>
          </p:cNvSpPr>
          <p:nvPr/>
        </p:nvSpPr>
        <p:spPr>
          <a:xfrm>
            <a:off x="457200" y="76200"/>
            <a:ext cx="8229600" cy="7921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Conceptual Knowledge</a:t>
            </a:r>
            <a:endParaRPr lang="en-US" dirty="0"/>
          </a:p>
        </p:txBody>
      </p:sp>
    </p:spTree>
    <p:extLst>
      <p:ext uri="{BB962C8B-B14F-4D97-AF65-F5344CB8AC3E}">
        <p14:creationId xmlns="" xmlns:p14="http://schemas.microsoft.com/office/powerpoint/2010/main" val="138039143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38200"/>
            <a:ext cx="8458200" cy="6001642"/>
          </a:xfrm>
          <a:prstGeom prst="rect">
            <a:avLst/>
          </a:prstGeom>
          <a:noFill/>
        </p:spPr>
        <p:txBody>
          <a:bodyPr wrap="square" rtlCol="0">
            <a:spAutoFit/>
          </a:bodyPr>
          <a:lstStyle/>
          <a:p>
            <a:pPr marL="285750" indent="-285750">
              <a:buFont typeface="Arial"/>
              <a:buChar char="•"/>
            </a:pPr>
            <a:r>
              <a:rPr lang="en-US" sz="2400" dirty="0" smtClean="0"/>
              <a:t>First developed in physics to assess conceptual understanding of force and motion</a:t>
            </a:r>
          </a:p>
          <a:p>
            <a:pPr marL="742950" lvl="1" indent="-285750">
              <a:buFont typeface="Arial"/>
              <a:buChar char="•"/>
            </a:pPr>
            <a:r>
              <a:rPr lang="en-US" sz="2400" dirty="0" smtClean="0"/>
              <a:t>Mechanics Diagnostic (</a:t>
            </a:r>
            <a:r>
              <a:rPr lang="en-US" sz="2400" dirty="0" err="1" smtClean="0"/>
              <a:t>Halloun</a:t>
            </a:r>
            <a:r>
              <a:rPr lang="en-US" sz="2400" dirty="0" smtClean="0"/>
              <a:t> &amp; </a:t>
            </a:r>
            <a:r>
              <a:rPr lang="en-US" sz="2400" dirty="0" err="1" smtClean="0"/>
              <a:t>Hestenes</a:t>
            </a:r>
            <a:r>
              <a:rPr lang="en-US" sz="2400" dirty="0" smtClean="0"/>
              <a:t>, 1985)</a:t>
            </a:r>
          </a:p>
          <a:p>
            <a:pPr marL="742950" lvl="1" indent="-285750">
              <a:buFont typeface="Arial"/>
              <a:buChar char="•"/>
            </a:pPr>
            <a:r>
              <a:rPr lang="en-US" sz="2400" dirty="0" smtClean="0"/>
              <a:t>Force Concept Inventory (</a:t>
            </a:r>
            <a:r>
              <a:rPr lang="en-US" sz="2400" dirty="0" err="1" smtClean="0"/>
              <a:t>Hestenes</a:t>
            </a:r>
            <a:r>
              <a:rPr lang="en-US" sz="2400" dirty="0" smtClean="0"/>
              <a:t> et al 1992)</a:t>
            </a:r>
          </a:p>
          <a:p>
            <a:endParaRPr lang="en-US" sz="2400" dirty="0"/>
          </a:p>
          <a:p>
            <a:pPr algn="ctr"/>
            <a:r>
              <a:rPr lang="en-US" sz="2400" dirty="0" smtClean="0"/>
              <a:t>“</a:t>
            </a:r>
            <a:r>
              <a:rPr lang="en-US" sz="2400" i="1" dirty="0" smtClean="0"/>
              <a:t>Conventional </a:t>
            </a:r>
            <a:r>
              <a:rPr lang="en-US" sz="2400" i="1" dirty="0"/>
              <a:t>physics instruction produces little change </a:t>
            </a:r>
            <a:r>
              <a:rPr lang="en-US" sz="2400" i="1" dirty="0" smtClean="0"/>
              <a:t>in [common sense misconceptions about mechanics] … independent </a:t>
            </a:r>
            <a:r>
              <a:rPr lang="en-US" sz="2400" i="1" dirty="0"/>
              <a:t>of the instructor and the mode of </a:t>
            </a:r>
            <a:r>
              <a:rPr lang="en-US" sz="2400" i="1" dirty="0" smtClean="0"/>
              <a:t>instruction</a:t>
            </a:r>
            <a:r>
              <a:rPr lang="en-US" sz="2400" dirty="0" smtClean="0"/>
              <a:t>” </a:t>
            </a:r>
          </a:p>
          <a:p>
            <a:pPr algn="ctr"/>
            <a:r>
              <a:rPr lang="en-US" sz="2400" dirty="0" smtClean="0"/>
              <a:t>(</a:t>
            </a:r>
            <a:r>
              <a:rPr lang="en-US" sz="2400" dirty="0" err="1" smtClean="0"/>
              <a:t>Hestenes</a:t>
            </a:r>
            <a:r>
              <a:rPr lang="en-US" sz="2400" dirty="0" smtClean="0"/>
              <a:t> et al 1992)</a:t>
            </a:r>
          </a:p>
          <a:p>
            <a:pPr marL="285750" indent="-285750">
              <a:buFont typeface="Arial"/>
              <a:buChar char="•"/>
            </a:pPr>
            <a:endParaRPr lang="en-US" sz="2400" dirty="0"/>
          </a:p>
          <a:p>
            <a:pPr marL="285750" indent="-285750">
              <a:buFont typeface="Arial"/>
              <a:buChar char="•"/>
            </a:pPr>
            <a:r>
              <a:rPr lang="en-US" sz="2400" dirty="0" smtClean="0"/>
              <a:t>Since the Force Concept Inventory, concept inventories have been developed in a wide-range of topics: statics, thermal &amp; transport sciences,  circuits, statistics, material science, …</a:t>
            </a:r>
          </a:p>
          <a:p>
            <a:pPr marL="285750" indent="-285750">
              <a:buFont typeface="Arial"/>
              <a:buChar char="•"/>
            </a:pPr>
            <a:endParaRPr lang="en-US" sz="2400" dirty="0"/>
          </a:p>
          <a:p>
            <a:pPr marL="285750" indent="-285750">
              <a:buFont typeface="Arial"/>
              <a:buChar char="•"/>
            </a:pPr>
            <a:r>
              <a:rPr lang="en-US" sz="2400" dirty="0" smtClean="0"/>
              <a:t>Recent work has also suggested several ways to improve the usage of concept inventories (e.g. </a:t>
            </a:r>
            <a:r>
              <a:rPr lang="en-US" sz="2400" dirty="0" err="1" smtClean="0"/>
              <a:t>Steif</a:t>
            </a:r>
            <a:r>
              <a:rPr lang="en-US" sz="2400" dirty="0" smtClean="0"/>
              <a:t> &amp; Hansen 2007)</a:t>
            </a:r>
            <a:endParaRPr lang="en-US" sz="2400" dirty="0"/>
          </a:p>
        </p:txBody>
      </p:sp>
      <p:sp>
        <p:nvSpPr>
          <p:cNvPr id="3" name="Title 4"/>
          <p:cNvSpPr txBox="1">
            <a:spLocks/>
          </p:cNvSpPr>
          <p:nvPr/>
        </p:nvSpPr>
        <p:spPr>
          <a:xfrm>
            <a:off x="457200" y="76200"/>
            <a:ext cx="8229600" cy="7921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Concept Inventories</a:t>
            </a:r>
            <a:endParaRPr lang="en-US" dirty="0"/>
          </a:p>
        </p:txBody>
      </p:sp>
    </p:spTree>
    <p:extLst>
      <p:ext uri="{BB962C8B-B14F-4D97-AF65-F5344CB8AC3E}">
        <p14:creationId xmlns="" xmlns:p14="http://schemas.microsoft.com/office/powerpoint/2010/main" val="306290699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990600"/>
            <a:ext cx="8458200" cy="5632310"/>
          </a:xfrm>
          <a:prstGeom prst="rect">
            <a:avLst/>
          </a:prstGeom>
          <a:noFill/>
        </p:spPr>
        <p:txBody>
          <a:bodyPr wrap="square" rtlCol="0">
            <a:spAutoFit/>
          </a:bodyPr>
          <a:lstStyle/>
          <a:p>
            <a:pPr marL="285750" indent="-285750">
              <a:buFont typeface="Arial"/>
              <a:buChar char="•"/>
            </a:pPr>
            <a:r>
              <a:rPr lang="en-US" sz="2400" dirty="0" smtClean="0"/>
              <a:t>Oral interviews (formative) or exams (summative) can provide rich information about how a student is thinking </a:t>
            </a:r>
          </a:p>
          <a:p>
            <a:pPr marL="285750" indent="-285750">
              <a:buFont typeface="Arial"/>
              <a:buChar char="•"/>
            </a:pPr>
            <a:endParaRPr lang="en-US" sz="2400" dirty="0" smtClean="0"/>
          </a:p>
          <a:p>
            <a:pPr marL="285750" indent="-285750">
              <a:buFont typeface="Arial"/>
              <a:buChar char="•"/>
            </a:pPr>
            <a:r>
              <a:rPr lang="en-US" sz="2400" dirty="0" smtClean="0"/>
              <a:t>Useful </a:t>
            </a:r>
            <a:r>
              <a:rPr lang="en-US" sz="2400" dirty="0"/>
              <a:t>to help identify </a:t>
            </a:r>
            <a:r>
              <a:rPr lang="en-US" sz="2400" dirty="0" smtClean="0"/>
              <a:t>misconceptions (important tool for the development of concept inventories)</a:t>
            </a:r>
          </a:p>
          <a:p>
            <a:pPr marL="285750" indent="-285750">
              <a:buFont typeface="Arial"/>
              <a:buChar char="•"/>
            </a:pPr>
            <a:endParaRPr lang="en-US" sz="2400" dirty="0"/>
          </a:p>
          <a:p>
            <a:pPr marL="285750" indent="-285750">
              <a:buFont typeface="Arial"/>
              <a:buChar char="•"/>
            </a:pPr>
            <a:r>
              <a:rPr lang="en-US" sz="2400" dirty="0"/>
              <a:t>Can be time consuming and difficult to scale to large classes</a:t>
            </a:r>
          </a:p>
          <a:p>
            <a:pPr marL="285750" indent="-285750">
              <a:buFont typeface="Arial"/>
              <a:buChar char="•"/>
            </a:pPr>
            <a:endParaRPr lang="en-US" sz="2400" dirty="0" smtClean="0"/>
          </a:p>
          <a:p>
            <a:pPr marL="285750" indent="-285750">
              <a:buFont typeface="Arial"/>
              <a:buChar char="•"/>
            </a:pPr>
            <a:r>
              <a:rPr lang="en-US" sz="2400" dirty="0" smtClean="0"/>
              <a:t>Improves </a:t>
            </a:r>
            <a:r>
              <a:rPr lang="en-US" sz="2400" dirty="0"/>
              <a:t>likelihood of an accurate assessment by its dynamic </a:t>
            </a:r>
            <a:r>
              <a:rPr lang="en-US" sz="2400" dirty="0" smtClean="0"/>
              <a:t>nature</a:t>
            </a:r>
            <a:endParaRPr lang="en-US" sz="2400" dirty="0"/>
          </a:p>
          <a:p>
            <a:pPr marL="285750" indent="-285750">
              <a:buFont typeface="Arial"/>
              <a:buChar char="•"/>
            </a:pPr>
            <a:endParaRPr lang="en-US" sz="2400" dirty="0" smtClean="0"/>
          </a:p>
          <a:p>
            <a:pPr marL="285750" indent="-285750">
              <a:buFont typeface="Arial"/>
              <a:buChar char="•"/>
            </a:pPr>
            <a:r>
              <a:rPr lang="en-US" sz="2400" dirty="0" smtClean="0"/>
              <a:t>Valuable</a:t>
            </a:r>
            <a:r>
              <a:rPr lang="en-US" sz="2400" dirty="0"/>
              <a:t>, authentic experience for </a:t>
            </a:r>
            <a:r>
              <a:rPr lang="en-US" sz="2400" dirty="0" smtClean="0"/>
              <a:t>students</a:t>
            </a:r>
          </a:p>
          <a:p>
            <a:pPr marL="285750" indent="-285750">
              <a:buFont typeface="Arial"/>
              <a:buChar char="•"/>
            </a:pPr>
            <a:endParaRPr lang="en-US" sz="2400" dirty="0"/>
          </a:p>
          <a:p>
            <a:pPr marL="285750" indent="-285750">
              <a:buFont typeface="Arial"/>
              <a:buChar char="•"/>
            </a:pPr>
            <a:r>
              <a:rPr lang="en-US" sz="2400" dirty="0" smtClean="0"/>
              <a:t>Approximately half of our department’s undergraduate courses use some form of oral assessments</a:t>
            </a:r>
          </a:p>
        </p:txBody>
      </p:sp>
      <p:sp>
        <p:nvSpPr>
          <p:cNvPr id="3" name="Title 4"/>
          <p:cNvSpPr txBox="1">
            <a:spLocks/>
          </p:cNvSpPr>
          <p:nvPr/>
        </p:nvSpPr>
        <p:spPr>
          <a:xfrm>
            <a:off x="457200" y="76200"/>
            <a:ext cx="8229600" cy="7921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Oral Interviews and Exams</a:t>
            </a:r>
            <a:endParaRPr lang="en-US" dirty="0"/>
          </a:p>
        </p:txBody>
      </p:sp>
    </p:spTree>
    <p:extLst>
      <p:ext uri="{BB962C8B-B14F-4D97-AF65-F5344CB8AC3E}">
        <p14:creationId xmlns="" xmlns:p14="http://schemas.microsoft.com/office/powerpoint/2010/main" val="367774715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838200"/>
            <a:ext cx="8839200" cy="6001642"/>
          </a:xfrm>
          <a:prstGeom prst="rect">
            <a:avLst/>
          </a:prstGeom>
          <a:noFill/>
        </p:spPr>
        <p:txBody>
          <a:bodyPr wrap="square" rtlCol="0">
            <a:spAutoFit/>
          </a:bodyPr>
          <a:lstStyle/>
          <a:p>
            <a:pPr marL="285750" indent="-285750">
              <a:buFont typeface="Arial"/>
              <a:buChar char="•"/>
            </a:pPr>
            <a:r>
              <a:rPr lang="en-US" sz="2400" dirty="0" smtClean="0"/>
              <a:t>Concept questions: </a:t>
            </a:r>
          </a:p>
          <a:p>
            <a:pPr marL="742950" lvl="1" indent="-285750">
              <a:buFont typeface="Arial"/>
              <a:buChar char="•"/>
            </a:pPr>
            <a:r>
              <a:rPr lang="en-US" sz="2400" dirty="0" smtClean="0"/>
              <a:t>Focus </a:t>
            </a:r>
            <a:r>
              <a:rPr lang="en-US" sz="2400" dirty="0"/>
              <a:t>on a single </a:t>
            </a:r>
            <a:r>
              <a:rPr lang="en-US" sz="2400" dirty="0" smtClean="0"/>
              <a:t>concept</a:t>
            </a:r>
          </a:p>
          <a:p>
            <a:pPr marL="742950" lvl="1" indent="-285750">
              <a:buFont typeface="Arial"/>
              <a:buChar char="•"/>
            </a:pPr>
            <a:r>
              <a:rPr lang="en-US" sz="2400" dirty="0" smtClean="0"/>
              <a:t>Typically multiple choice</a:t>
            </a:r>
          </a:p>
          <a:p>
            <a:pPr marL="742950" lvl="1" indent="-285750">
              <a:buFont typeface="Arial"/>
              <a:buChar char="•"/>
            </a:pPr>
            <a:r>
              <a:rPr lang="en-US" sz="2400" dirty="0"/>
              <a:t>M</a:t>
            </a:r>
            <a:r>
              <a:rPr lang="en-US" sz="2400" dirty="0" smtClean="0"/>
              <a:t>ore </a:t>
            </a:r>
            <a:r>
              <a:rPr lang="en-US" sz="2400" dirty="0"/>
              <a:t>than one plausible answer based on </a:t>
            </a:r>
            <a:r>
              <a:rPr lang="en-US" sz="2400" dirty="0" smtClean="0"/>
              <a:t>common misconceptions</a:t>
            </a:r>
            <a:endParaRPr lang="en-US" sz="2400" dirty="0"/>
          </a:p>
          <a:p>
            <a:endParaRPr lang="en-US" sz="2400" dirty="0" smtClean="0"/>
          </a:p>
          <a:p>
            <a:r>
              <a:rPr lang="en-US" sz="2400" dirty="0" smtClean="0"/>
              <a:t> </a:t>
            </a:r>
            <a:r>
              <a:rPr lang="en-US" sz="2400" dirty="0" smtClean="0">
                <a:solidFill>
                  <a:srgbClr val="0000FF"/>
                </a:solidFill>
              </a:rPr>
              <a:t> </a:t>
            </a:r>
            <a:r>
              <a:rPr lang="en-US" sz="2400" b="1" dirty="0" smtClean="0">
                <a:solidFill>
                  <a:srgbClr val="0000FF"/>
                </a:solidFill>
              </a:rPr>
              <a:t>An example from fluid dynamics on the concept of </a:t>
            </a:r>
            <a:r>
              <a:rPr lang="en-US" sz="2400" b="1" dirty="0" err="1" smtClean="0">
                <a:solidFill>
                  <a:srgbClr val="0000FF"/>
                </a:solidFill>
              </a:rPr>
              <a:t>irrotationality</a:t>
            </a:r>
            <a:r>
              <a:rPr lang="en-US" sz="2400" b="1" dirty="0" smtClean="0">
                <a:solidFill>
                  <a:srgbClr val="0000FF"/>
                </a:solidFill>
              </a:rPr>
              <a:t>:</a:t>
            </a:r>
          </a:p>
          <a:p>
            <a:pPr marL="285750" indent="-285750">
              <a:buFont typeface="Arial"/>
              <a:buChar char="•"/>
            </a:pPr>
            <a:endParaRPr lang="en-US" sz="2400" dirty="0" smtClean="0"/>
          </a:p>
          <a:p>
            <a:pPr marL="285750" indent="-285750">
              <a:buFont typeface="Arial"/>
              <a:buChar char="•"/>
            </a:pPr>
            <a:endParaRPr lang="en-US" sz="2400" dirty="0"/>
          </a:p>
          <a:p>
            <a:pPr marL="285750" indent="-285750">
              <a:buFont typeface="Arial"/>
              <a:buChar char="•"/>
            </a:pPr>
            <a:endParaRPr lang="en-US" sz="2400" dirty="0" smtClean="0"/>
          </a:p>
          <a:p>
            <a:pPr marL="285750" indent="-285750">
              <a:buFont typeface="Arial"/>
              <a:buChar char="•"/>
            </a:pPr>
            <a:endParaRPr lang="en-US" sz="2400" dirty="0"/>
          </a:p>
          <a:p>
            <a:pPr marL="285750" indent="-285750">
              <a:buFont typeface="Arial"/>
              <a:buChar char="•"/>
            </a:pPr>
            <a:endParaRPr lang="en-US" sz="2400" dirty="0" smtClean="0"/>
          </a:p>
          <a:p>
            <a:endParaRPr lang="en-US" sz="2400" dirty="0" smtClean="0"/>
          </a:p>
          <a:p>
            <a:r>
              <a:rPr lang="en-US" sz="2400" dirty="0" smtClean="0"/>
              <a:t>                   </a:t>
            </a:r>
            <a:r>
              <a:rPr lang="en-US" sz="2400" b="1" dirty="0" smtClean="0">
                <a:solidFill>
                  <a:srgbClr val="0000FF"/>
                </a:solidFill>
              </a:rPr>
              <a:t> Which of these flows are </a:t>
            </a:r>
            <a:r>
              <a:rPr lang="en-US" sz="2400" b="1" dirty="0" err="1" smtClean="0">
                <a:solidFill>
                  <a:srgbClr val="0000FF"/>
                </a:solidFill>
              </a:rPr>
              <a:t>irrotational</a:t>
            </a:r>
            <a:r>
              <a:rPr lang="en-US" sz="2400" b="1" dirty="0" smtClean="0">
                <a:solidFill>
                  <a:srgbClr val="0000FF"/>
                </a:solidFill>
              </a:rPr>
              <a:t>?</a:t>
            </a:r>
            <a:endParaRPr lang="en-US" sz="2400" b="1" dirty="0">
              <a:solidFill>
                <a:srgbClr val="0000FF"/>
              </a:solidFill>
            </a:endParaRPr>
          </a:p>
          <a:p>
            <a:endParaRPr lang="en-US" sz="2400" dirty="0"/>
          </a:p>
          <a:p>
            <a:pPr marL="285750" indent="-285750">
              <a:buFont typeface="Arial"/>
              <a:buChar char="•"/>
            </a:pPr>
            <a:r>
              <a:rPr lang="en-US" sz="2400" dirty="0" smtClean="0"/>
              <a:t>Concept-based active learning (Peer Instruction, Mazur, 1997)</a:t>
            </a:r>
          </a:p>
        </p:txBody>
      </p:sp>
      <p:sp>
        <p:nvSpPr>
          <p:cNvPr id="3" name="Title 4"/>
          <p:cNvSpPr txBox="1">
            <a:spLocks/>
          </p:cNvSpPr>
          <p:nvPr/>
        </p:nvSpPr>
        <p:spPr>
          <a:xfrm>
            <a:off x="457200" y="76200"/>
            <a:ext cx="8229600" cy="792162"/>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Concept Questions &amp; Peer Instruction</a:t>
            </a:r>
            <a:endParaRPr lang="en-US" dirty="0"/>
          </a:p>
        </p:txBody>
      </p:sp>
      <p:grpSp>
        <p:nvGrpSpPr>
          <p:cNvPr id="4" name="Group 47"/>
          <p:cNvGrpSpPr/>
          <p:nvPr/>
        </p:nvGrpSpPr>
        <p:grpSpPr>
          <a:xfrm>
            <a:off x="1752600" y="3657600"/>
            <a:ext cx="5183188" cy="1800225"/>
            <a:chOff x="1757362" y="3248025"/>
            <a:chExt cx="5183188" cy="1800225"/>
          </a:xfrm>
        </p:grpSpPr>
        <p:grpSp>
          <p:nvGrpSpPr>
            <p:cNvPr id="5" name="Group 19"/>
            <p:cNvGrpSpPr>
              <a:grpSpLocks/>
            </p:cNvGrpSpPr>
            <p:nvPr/>
          </p:nvGrpSpPr>
          <p:grpSpPr bwMode="auto">
            <a:xfrm>
              <a:off x="4724400" y="3429000"/>
              <a:ext cx="2216150" cy="968375"/>
              <a:chOff x="2880" y="694"/>
              <a:chExt cx="1396" cy="610"/>
            </a:xfrm>
          </p:grpSpPr>
          <p:grpSp>
            <p:nvGrpSpPr>
              <p:cNvPr id="6" name="Group 20"/>
              <p:cNvGrpSpPr>
                <a:grpSpLocks/>
              </p:cNvGrpSpPr>
              <p:nvPr/>
            </p:nvGrpSpPr>
            <p:grpSpPr bwMode="auto">
              <a:xfrm>
                <a:off x="2880" y="694"/>
                <a:ext cx="1396" cy="56"/>
                <a:chOff x="2880" y="694"/>
                <a:chExt cx="1396" cy="56"/>
              </a:xfrm>
            </p:grpSpPr>
            <p:sp>
              <p:nvSpPr>
                <p:cNvPr id="26" name="Line 21"/>
                <p:cNvSpPr>
                  <a:spLocks noChangeShapeType="1"/>
                </p:cNvSpPr>
                <p:nvPr/>
              </p:nvSpPr>
              <p:spPr bwMode="auto">
                <a:xfrm>
                  <a:off x="2880" y="720"/>
                  <a:ext cx="139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7" name="Group 22"/>
                <p:cNvGrpSpPr>
                  <a:grpSpLocks/>
                </p:cNvGrpSpPr>
                <p:nvPr/>
              </p:nvGrpSpPr>
              <p:grpSpPr bwMode="auto">
                <a:xfrm>
                  <a:off x="3548" y="694"/>
                  <a:ext cx="34" cy="56"/>
                  <a:chOff x="1298" y="1420"/>
                  <a:chExt cx="34" cy="56"/>
                </a:xfrm>
              </p:grpSpPr>
              <p:sp>
                <p:nvSpPr>
                  <p:cNvPr id="28" name="Line 23"/>
                  <p:cNvSpPr>
                    <a:spLocks noChangeShapeType="1"/>
                  </p:cNvSpPr>
                  <p:nvPr/>
                </p:nvSpPr>
                <p:spPr bwMode="auto">
                  <a:xfrm>
                    <a:off x="1300" y="1420"/>
                    <a:ext cx="32" cy="2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 name="Line 24"/>
                  <p:cNvSpPr>
                    <a:spLocks noChangeShapeType="1"/>
                  </p:cNvSpPr>
                  <p:nvPr/>
                </p:nvSpPr>
                <p:spPr bwMode="auto">
                  <a:xfrm flipV="1">
                    <a:off x="1298" y="1448"/>
                    <a:ext cx="32" cy="2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8" name="Group 25"/>
              <p:cNvGrpSpPr>
                <a:grpSpLocks/>
              </p:cNvGrpSpPr>
              <p:nvPr/>
            </p:nvGrpSpPr>
            <p:grpSpPr bwMode="auto">
              <a:xfrm>
                <a:off x="2880" y="830"/>
                <a:ext cx="1396" cy="56"/>
                <a:chOff x="2880" y="694"/>
                <a:chExt cx="1396" cy="56"/>
              </a:xfrm>
            </p:grpSpPr>
            <p:sp>
              <p:nvSpPr>
                <p:cNvPr id="22" name="Line 26"/>
                <p:cNvSpPr>
                  <a:spLocks noChangeShapeType="1"/>
                </p:cNvSpPr>
                <p:nvPr/>
              </p:nvSpPr>
              <p:spPr bwMode="auto">
                <a:xfrm>
                  <a:off x="2880" y="720"/>
                  <a:ext cx="139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9" name="Group 27"/>
                <p:cNvGrpSpPr>
                  <a:grpSpLocks/>
                </p:cNvGrpSpPr>
                <p:nvPr/>
              </p:nvGrpSpPr>
              <p:grpSpPr bwMode="auto">
                <a:xfrm>
                  <a:off x="3548" y="694"/>
                  <a:ext cx="34" cy="56"/>
                  <a:chOff x="1298" y="1420"/>
                  <a:chExt cx="34" cy="56"/>
                </a:xfrm>
              </p:grpSpPr>
              <p:sp>
                <p:nvSpPr>
                  <p:cNvPr id="24" name="Line 28"/>
                  <p:cNvSpPr>
                    <a:spLocks noChangeShapeType="1"/>
                  </p:cNvSpPr>
                  <p:nvPr/>
                </p:nvSpPr>
                <p:spPr bwMode="auto">
                  <a:xfrm>
                    <a:off x="1300" y="1420"/>
                    <a:ext cx="32" cy="2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5" name="Line 29"/>
                  <p:cNvSpPr>
                    <a:spLocks noChangeShapeType="1"/>
                  </p:cNvSpPr>
                  <p:nvPr/>
                </p:nvSpPr>
                <p:spPr bwMode="auto">
                  <a:xfrm flipV="1">
                    <a:off x="1298" y="1448"/>
                    <a:ext cx="32" cy="2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11" name="Group 30"/>
              <p:cNvGrpSpPr>
                <a:grpSpLocks/>
              </p:cNvGrpSpPr>
              <p:nvPr/>
            </p:nvGrpSpPr>
            <p:grpSpPr bwMode="auto">
              <a:xfrm>
                <a:off x="2880" y="960"/>
                <a:ext cx="1396" cy="56"/>
                <a:chOff x="2880" y="694"/>
                <a:chExt cx="1396" cy="56"/>
              </a:xfrm>
            </p:grpSpPr>
            <p:sp>
              <p:nvSpPr>
                <p:cNvPr id="18" name="Line 31"/>
                <p:cNvSpPr>
                  <a:spLocks noChangeShapeType="1"/>
                </p:cNvSpPr>
                <p:nvPr/>
              </p:nvSpPr>
              <p:spPr bwMode="auto">
                <a:xfrm>
                  <a:off x="2880" y="720"/>
                  <a:ext cx="139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15" name="Group 32"/>
                <p:cNvGrpSpPr>
                  <a:grpSpLocks/>
                </p:cNvGrpSpPr>
                <p:nvPr/>
              </p:nvGrpSpPr>
              <p:grpSpPr bwMode="auto">
                <a:xfrm>
                  <a:off x="3548" y="694"/>
                  <a:ext cx="34" cy="56"/>
                  <a:chOff x="1298" y="1420"/>
                  <a:chExt cx="34" cy="56"/>
                </a:xfrm>
              </p:grpSpPr>
              <p:sp>
                <p:nvSpPr>
                  <p:cNvPr id="20" name="Line 33"/>
                  <p:cNvSpPr>
                    <a:spLocks noChangeShapeType="1"/>
                  </p:cNvSpPr>
                  <p:nvPr/>
                </p:nvSpPr>
                <p:spPr bwMode="auto">
                  <a:xfrm>
                    <a:off x="1300" y="1420"/>
                    <a:ext cx="32" cy="2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 name="Line 34"/>
                  <p:cNvSpPr>
                    <a:spLocks noChangeShapeType="1"/>
                  </p:cNvSpPr>
                  <p:nvPr/>
                </p:nvSpPr>
                <p:spPr bwMode="auto">
                  <a:xfrm flipV="1">
                    <a:off x="1298" y="1448"/>
                    <a:ext cx="32" cy="2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19" name="Group 35"/>
              <p:cNvGrpSpPr>
                <a:grpSpLocks/>
              </p:cNvGrpSpPr>
              <p:nvPr/>
            </p:nvGrpSpPr>
            <p:grpSpPr bwMode="auto">
              <a:xfrm>
                <a:off x="2880" y="1104"/>
                <a:ext cx="1396" cy="56"/>
                <a:chOff x="2880" y="694"/>
                <a:chExt cx="1396" cy="56"/>
              </a:xfrm>
            </p:grpSpPr>
            <p:sp>
              <p:nvSpPr>
                <p:cNvPr id="14" name="Line 36"/>
                <p:cNvSpPr>
                  <a:spLocks noChangeShapeType="1"/>
                </p:cNvSpPr>
                <p:nvPr/>
              </p:nvSpPr>
              <p:spPr bwMode="auto">
                <a:xfrm>
                  <a:off x="2880" y="720"/>
                  <a:ext cx="139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3" name="Group 37"/>
                <p:cNvGrpSpPr>
                  <a:grpSpLocks/>
                </p:cNvGrpSpPr>
                <p:nvPr/>
              </p:nvGrpSpPr>
              <p:grpSpPr bwMode="auto">
                <a:xfrm>
                  <a:off x="3548" y="694"/>
                  <a:ext cx="34" cy="56"/>
                  <a:chOff x="1298" y="1420"/>
                  <a:chExt cx="34" cy="56"/>
                </a:xfrm>
              </p:grpSpPr>
              <p:sp>
                <p:nvSpPr>
                  <p:cNvPr id="16" name="Line 38"/>
                  <p:cNvSpPr>
                    <a:spLocks noChangeShapeType="1"/>
                  </p:cNvSpPr>
                  <p:nvPr/>
                </p:nvSpPr>
                <p:spPr bwMode="auto">
                  <a:xfrm>
                    <a:off x="1300" y="1420"/>
                    <a:ext cx="32" cy="2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 name="Line 39"/>
                  <p:cNvSpPr>
                    <a:spLocks noChangeShapeType="1"/>
                  </p:cNvSpPr>
                  <p:nvPr/>
                </p:nvSpPr>
                <p:spPr bwMode="auto">
                  <a:xfrm flipV="1">
                    <a:off x="1298" y="1448"/>
                    <a:ext cx="32" cy="2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27" name="Group 40"/>
              <p:cNvGrpSpPr>
                <a:grpSpLocks/>
              </p:cNvGrpSpPr>
              <p:nvPr/>
            </p:nvGrpSpPr>
            <p:grpSpPr bwMode="auto">
              <a:xfrm>
                <a:off x="2880" y="1248"/>
                <a:ext cx="1396" cy="56"/>
                <a:chOff x="2880" y="694"/>
                <a:chExt cx="1396" cy="56"/>
              </a:xfrm>
            </p:grpSpPr>
            <p:sp>
              <p:nvSpPr>
                <p:cNvPr id="10" name="Line 41"/>
                <p:cNvSpPr>
                  <a:spLocks noChangeShapeType="1"/>
                </p:cNvSpPr>
                <p:nvPr/>
              </p:nvSpPr>
              <p:spPr bwMode="auto">
                <a:xfrm>
                  <a:off x="2880" y="720"/>
                  <a:ext cx="139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30" name="Group 42"/>
                <p:cNvGrpSpPr>
                  <a:grpSpLocks/>
                </p:cNvGrpSpPr>
                <p:nvPr/>
              </p:nvGrpSpPr>
              <p:grpSpPr bwMode="auto">
                <a:xfrm>
                  <a:off x="3548" y="694"/>
                  <a:ext cx="34" cy="56"/>
                  <a:chOff x="1298" y="1420"/>
                  <a:chExt cx="34" cy="56"/>
                </a:xfrm>
              </p:grpSpPr>
              <p:sp>
                <p:nvSpPr>
                  <p:cNvPr id="12" name="Line 43"/>
                  <p:cNvSpPr>
                    <a:spLocks noChangeShapeType="1"/>
                  </p:cNvSpPr>
                  <p:nvPr/>
                </p:nvSpPr>
                <p:spPr bwMode="auto">
                  <a:xfrm>
                    <a:off x="1300" y="1420"/>
                    <a:ext cx="32" cy="2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 name="Line 44"/>
                  <p:cNvSpPr>
                    <a:spLocks noChangeShapeType="1"/>
                  </p:cNvSpPr>
                  <p:nvPr/>
                </p:nvSpPr>
                <p:spPr bwMode="auto">
                  <a:xfrm flipV="1">
                    <a:off x="1298" y="1448"/>
                    <a:ext cx="32" cy="2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grpSp>
          <p:nvGrpSpPr>
            <p:cNvPr id="32" name="Group 46"/>
            <p:cNvGrpSpPr>
              <a:grpSpLocks/>
            </p:cNvGrpSpPr>
            <p:nvPr/>
          </p:nvGrpSpPr>
          <p:grpSpPr bwMode="auto">
            <a:xfrm>
              <a:off x="1757362" y="3248025"/>
              <a:ext cx="1377950" cy="1416050"/>
              <a:chOff x="1363" y="791"/>
              <a:chExt cx="868" cy="892"/>
            </a:xfrm>
          </p:grpSpPr>
          <p:sp>
            <p:nvSpPr>
              <p:cNvPr id="31" name="AutoShape 47"/>
              <p:cNvSpPr>
                <a:spLocks noChangeArrowheads="1"/>
              </p:cNvSpPr>
              <p:nvPr/>
            </p:nvSpPr>
            <p:spPr bwMode="auto">
              <a:xfrm>
                <a:off x="1363" y="791"/>
                <a:ext cx="868" cy="866"/>
              </a:xfrm>
              <a:prstGeom prst="flowChartConnector">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33" name="Group 48"/>
              <p:cNvGrpSpPr>
                <a:grpSpLocks/>
              </p:cNvGrpSpPr>
              <p:nvPr/>
            </p:nvGrpSpPr>
            <p:grpSpPr bwMode="auto">
              <a:xfrm>
                <a:off x="1778" y="1420"/>
                <a:ext cx="34" cy="56"/>
                <a:chOff x="1298" y="1420"/>
                <a:chExt cx="34" cy="56"/>
              </a:xfrm>
            </p:grpSpPr>
            <p:sp>
              <p:nvSpPr>
                <p:cNvPr id="45" name="Line 49"/>
                <p:cNvSpPr>
                  <a:spLocks noChangeShapeType="1"/>
                </p:cNvSpPr>
                <p:nvPr/>
              </p:nvSpPr>
              <p:spPr bwMode="auto">
                <a:xfrm>
                  <a:off x="1300" y="1420"/>
                  <a:ext cx="32" cy="2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 name="Line 50"/>
                <p:cNvSpPr>
                  <a:spLocks noChangeShapeType="1"/>
                </p:cNvSpPr>
                <p:nvPr/>
              </p:nvSpPr>
              <p:spPr bwMode="auto">
                <a:xfrm flipV="1">
                  <a:off x="1298" y="1448"/>
                  <a:ext cx="32" cy="2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34" name="Group 51"/>
              <p:cNvGrpSpPr>
                <a:grpSpLocks/>
              </p:cNvGrpSpPr>
              <p:nvPr/>
            </p:nvGrpSpPr>
            <p:grpSpPr bwMode="auto">
              <a:xfrm>
                <a:off x="1779" y="1525"/>
                <a:ext cx="34" cy="56"/>
                <a:chOff x="1298" y="1420"/>
                <a:chExt cx="34" cy="56"/>
              </a:xfrm>
            </p:grpSpPr>
            <p:sp>
              <p:nvSpPr>
                <p:cNvPr id="43" name="Line 52"/>
                <p:cNvSpPr>
                  <a:spLocks noChangeShapeType="1"/>
                </p:cNvSpPr>
                <p:nvPr/>
              </p:nvSpPr>
              <p:spPr bwMode="auto">
                <a:xfrm>
                  <a:off x="1300" y="1420"/>
                  <a:ext cx="32" cy="2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 name="Line 53"/>
                <p:cNvSpPr>
                  <a:spLocks noChangeShapeType="1"/>
                </p:cNvSpPr>
                <p:nvPr/>
              </p:nvSpPr>
              <p:spPr bwMode="auto">
                <a:xfrm flipV="1">
                  <a:off x="1298" y="1448"/>
                  <a:ext cx="32" cy="2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35" name="Group 54"/>
              <p:cNvGrpSpPr>
                <a:grpSpLocks/>
              </p:cNvGrpSpPr>
              <p:nvPr/>
            </p:nvGrpSpPr>
            <p:grpSpPr bwMode="auto">
              <a:xfrm>
                <a:off x="1779" y="1627"/>
                <a:ext cx="34" cy="56"/>
                <a:chOff x="1298" y="1420"/>
                <a:chExt cx="34" cy="56"/>
              </a:xfrm>
            </p:grpSpPr>
            <p:sp>
              <p:nvSpPr>
                <p:cNvPr id="41" name="Line 55"/>
                <p:cNvSpPr>
                  <a:spLocks noChangeShapeType="1"/>
                </p:cNvSpPr>
                <p:nvPr/>
              </p:nvSpPr>
              <p:spPr bwMode="auto">
                <a:xfrm>
                  <a:off x="1300" y="1420"/>
                  <a:ext cx="32" cy="2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Line 56"/>
                <p:cNvSpPr>
                  <a:spLocks noChangeShapeType="1"/>
                </p:cNvSpPr>
                <p:nvPr/>
              </p:nvSpPr>
              <p:spPr bwMode="auto">
                <a:xfrm flipV="1">
                  <a:off x="1298" y="1448"/>
                  <a:ext cx="32" cy="2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48" name="Group 57"/>
              <p:cNvGrpSpPr>
                <a:grpSpLocks/>
              </p:cNvGrpSpPr>
              <p:nvPr/>
            </p:nvGrpSpPr>
            <p:grpSpPr bwMode="auto">
              <a:xfrm>
                <a:off x="1775" y="1331"/>
                <a:ext cx="34" cy="56"/>
                <a:chOff x="1298" y="1420"/>
                <a:chExt cx="34" cy="56"/>
              </a:xfrm>
            </p:grpSpPr>
            <p:sp>
              <p:nvSpPr>
                <p:cNvPr id="39" name="Line 58"/>
                <p:cNvSpPr>
                  <a:spLocks noChangeShapeType="1"/>
                </p:cNvSpPr>
                <p:nvPr/>
              </p:nvSpPr>
              <p:spPr bwMode="auto">
                <a:xfrm>
                  <a:off x="1300" y="1420"/>
                  <a:ext cx="32" cy="2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 name="Line 59"/>
                <p:cNvSpPr>
                  <a:spLocks noChangeShapeType="1"/>
                </p:cNvSpPr>
                <p:nvPr/>
              </p:nvSpPr>
              <p:spPr bwMode="auto">
                <a:xfrm flipV="1">
                  <a:off x="1298" y="1448"/>
                  <a:ext cx="32" cy="2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36" name="AutoShape 60"/>
              <p:cNvSpPr>
                <a:spLocks noChangeArrowheads="1"/>
              </p:cNvSpPr>
              <p:nvPr/>
            </p:nvSpPr>
            <p:spPr bwMode="auto">
              <a:xfrm>
                <a:off x="1469" y="897"/>
                <a:ext cx="660" cy="658"/>
              </a:xfrm>
              <a:prstGeom prst="flowChartConnector">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7" name="AutoShape 61"/>
              <p:cNvSpPr>
                <a:spLocks noChangeArrowheads="1"/>
              </p:cNvSpPr>
              <p:nvPr/>
            </p:nvSpPr>
            <p:spPr bwMode="auto">
              <a:xfrm>
                <a:off x="1579" y="1007"/>
                <a:ext cx="442" cy="440"/>
              </a:xfrm>
              <a:prstGeom prst="flowChartConnector">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8" name="AutoShape 62"/>
              <p:cNvSpPr>
                <a:spLocks noChangeArrowheads="1"/>
              </p:cNvSpPr>
              <p:nvPr/>
            </p:nvSpPr>
            <p:spPr bwMode="auto">
              <a:xfrm>
                <a:off x="1671" y="1103"/>
                <a:ext cx="258" cy="256"/>
              </a:xfrm>
              <a:prstGeom prst="flowChartConnector">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47" name="Text Box 45"/>
            <p:cNvSpPr txBox="1">
              <a:spLocks noChangeArrowheads="1"/>
            </p:cNvSpPr>
            <p:nvPr/>
          </p:nvSpPr>
          <p:spPr bwMode="auto">
            <a:xfrm>
              <a:off x="2227262" y="4681537"/>
              <a:ext cx="39052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charset="0"/>
                  <a:ea typeface="ＭＳ Ｐゴシック" charset="0"/>
                  <a:cs typeface="ＭＳ Ｐゴシック" charset="0"/>
                </a:defRPr>
              </a:lvl1pPr>
              <a:lvl2pPr marL="37931725" indent="-37474525" eaLnBrk="0" hangingPunct="0">
                <a:defRPr sz="1200">
                  <a:solidFill>
                    <a:schemeClr val="tx1"/>
                  </a:solidFill>
                  <a:latin typeface="Arial" charset="0"/>
                  <a:ea typeface="ＭＳ Ｐゴシック" charset="0"/>
                </a:defRPr>
              </a:lvl2pPr>
              <a:lvl3pPr eaLnBrk="0" hangingPunct="0">
                <a:defRPr sz="1200">
                  <a:solidFill>
                    <a:schemeClr val="tx1"/>
                  </a:solidFill>
                  <a:latin typeface="Arial" charset="0"/>
                  <a:ea typeface="ＭＳ Ｐゴシック" charset="0"/>
                </a:defRPr>
              </a:lvl3pPr>
              <a:lvl4pPr eaLnBrk="0" hangingPunct="0">
                <a:defRPr sz="1200">
                  <a:solidFill>
                    <a:schemeClr val="tx1"/>
                  </a:solidFill>
                  <a:latin typeface="Arial" charset="0"/>
                  <a:ea typeface="ＭＳ Ｐゴシック" charset="0"/>
                </a:defRPr>
              </a:lvl4pPr>
              <a:lvl5pPr eaLnBrk="0" hangingPunct="0">
                <a:defRPr sz="1200">
                  <a:solidFill>
                    <a:schemeClr val="tx1"/>
                  </a:solidFill>
                  <a:latin typeface="Arial" charset="0"/>
                  <a:ea typeface="ＭＳ Ｐゴシック" charset="0"/>
                </a:defRPr>
              </a:lvl5pPr>
              <a:lvl6pPr marL="457200" eaLnBrk="0" fontAlgn="base" hangingPunct="0">
                <a:spcBef>
                  <a:spcPct val="50000"/>
                </a:spcBef>
                <a:spcAft>
                  <a:spcPct val="0"/>
                </a:spcAft>
                <a:defRPr sz="1200">
                  <a:solidFill>
                    <a:schemeClr val="tx1"/>
                  </a:solidFill>
                  <a:latin typeface="Arial" charset="0"/>
                  <a:ea typeface="ＭＳ Ｐゴシック" charset="0"/>
                </a:defRPr>
              </a:lvl6pPr>
              <a:lvl7pPr marL="914400" eaLnBrk="0" fontAlgn="base" hangingPunct="0">
                <a:spcBef>
                  <a:spcPct val="50000"/>
                </a:spcBef>
                <a:spcAft>
                  <a:spcPct val="0"/>
                </a:spcAft>
                <a:defRPr sz="1200">
                  <a:solidFill>
                    <a:schemeClr val="tx1"/>
                  </a:solidFill>
                  <a:latin typeface="Arial" charset="0"/>
                  <a:ea typeface="ＭＳ Ｐゴシック" charset="0"/>
                </a:defRPr>
              </a:lvl7pPr>
              <a:lvl8pPr marL="1371600" eaLnBrk="0" fontAlgn="base" hangingPunct="0">
                <a:spcBef>
                  <a:spcPct val="50000"/>
                </a:spcBef>
                <a:spcAft>
                  <a:spcPct val="0"/>
                </a:spcAft>
                <a:defRPr sz="1200">
                  <a:solidFill>
                    <a:schemeClr val="tx1"/>
                  </a:solidFill>
                  <a:latin typeface="Arial" charset="0"/>
                  <a:ea typeface="ＭＳ Ｐゴシック" charset="0"/>
                </a:defRPr>
              </a:lvl8pPr>
              <a:lvl9pPr marL="1828800" eaLnBrk="0" fontAlgn="base" hangingPunct="0">
                <a:spcBef>
                  <a:spcPct val="50000"/>
                </a:spcBef>
                <a:spcAft>
                  <a:spcPct val="0"/>
                </a:spcAft>
                <a:defRPr sz="1200">
                  <a:solidFill>
                    <a:schemeClr val="tx1"/>
                  </a:solidFill>
                  <a:latin typeface="Arial" charset="0"/>
                  <a:ea typeface="ＭＳ Ｐゴシック" charset="0"/>
                </a:defRPr>
              </a:lvl9pPr>
            </a:lstStyle>
            <a:p>
              <a:pPr algn="l">
                <a:spcBef>
                  <a:spcPct val="0"/>
                </a:spcBef>
              </a:pPr>
              <a:r>
                <a:rPr lang="en-US" sz="1800">
                  <a:latin typeface="Times" charset="0"/>
                </a:rPr>
                <a:t>(a)                                                        (b)</a:t>
              </a:r>
              <a:endParaRPr lang="en-US" sz="3200">
                <a:latin typeface="Times" charset="0"/>
              </a:endParaRPr>
            </a:p>
          </p:txBody>
        </p:sp>
      </p:grpSp>
    </p:spTree>
    <p:extLst>
      <p:ext uri="{BB962C8B-B14F-4D97-AF65-F5344CB8AC3E}">
        <p14:creationId xmlns="" xmlns:p14="http://schemas.microsoft.com/office/powerpoint/2010/main" val="183121006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792162"/>
          </a:xfrm>
        </p:spPr>
        <p:txBody>
          <a:bodyPr>
            <a:normAutofit/>
          </a:bodyPr>
          <a:lstStyle/>
          <a:p>
            <a:r>
              <a:rPr lang="en-US" dirty="0" smtClean="0"/>
              <a:t>Agenda</a:t>
            </a:r>
            <a:endParaRPr lang="en-US" dirty="0"/>
          </a:p>
        </p:txBody>
      </p:sp>
      <p:sp>
        <p:nvSpPr>
          <p:cNvPr id="6" name="Content Placeholder 5"/>
          <p:cNvSpPr>
            <a:spLocks noGrp="1"/>
          </p:cNvSpPr>
          <p:nvPr>
            <p:ph idx="1"/>
          </p:nvPr>
        </p:nvSpPr>
        <p:spPr>
          <a:xfrm>
            <a:off x="106680" y="838200"/>
            <a:ext cx="4389120" cy="1066800"/>
          </a:xfrm>
          <a:solidFill>
            <a:srgbClr val="EBFBFF"/>
          </a:solidFill>
        </p:spPr>
        <p:txBody>
          <a:bodyPr>
            <a:noAutofit/>
          </a:bodyPr>
          <a:lstStyle/>
          <a:p>
            <a:r>
              <a:rPr lang="en-US" sz="2000" dirty="0"/>
              <a:t>Introduction, Purpose, and </a:t>
            </a:r>
            <a:r>
              <a:rPr lang="en-US" sz="2000" dirty="0" smtClean="0"/>
              <a:t>Overview</a:t>
            </a:r>
          </a:p>
          <a:p>
            <a:pPr lvl="1"/>
            <a:r>
              <a:rPr lang="en-US" sz="1800" b="1" dirty="0" smtClean="0"/>
              <a:t>Karl </a:t>
            </a:r>
            <a:r>
              <a:rPr lang="en-US" sz="1800" b="1" dirty="0"/>
              <a:t>Smith</a:t>
            </a:r>
            <a:r>
              <a:rPr lang="en-US" sz="1800" dirty="0"/>
              <a:t>, </a:t>
            </a:r>
            <a:r>
              <a:rPr lang="en-US" sz="1800" dirty="0" smtClean="0"/>
              <a:t>Purdue University/ University of Minnesota</a:t>
            </a:r>
            <a:endParaRPr lang="en-US" sz="1200" dirty="0"/>
          </a:p>
        </p:txBody>
      </p:sp>
      <p:sp>
        <p:nvSpPr>
          <p:cNvPr id="4" name="Content Placeholder 5"/>
          <p:cNvSpPr txBox="1">
            <a:spLocks/>
          </p:cNvSpPr>
          <p:nvPr/>
        </p:nvSpPr>
        <p:spPr>
          <a:xfrm>
            <a:off x="124786" y="2057400"/>
            <a:ext cx="4389120" cy="2057400"/>
          </a:xfrm>
          <a:prstGeom prst="rect">
            <a:avLst/>
          </a:prstGeom>
          <a:solidFill>
            <a:srgbClr val="F5FFEB"/>
          </a:solidFill>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Active/Cooperative Learning</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1" i="0" u="none" strike="noStrike" kern="1200" cap="none" spc="0" normalizeH="0" baseline="0" noProof="0" dirty="0" smtClean="0">
                <a:ln>
                  <a:noFill/>
                </a:ln>
                <a:solidFill>
                  <a:schemeClr val="tx1"/>
                </a:solidFill>
                <a:effectLst/>
                <a:uLnTx/>
                <a:uFillTx/>
                <a:latin typeface="+mn-lt"/>
                <a:ea typeface="+mn-ea"/>
                <a:cs typeface="+mn-cs"/>
              </a:rPr>
              <a:t>Michael Prince</a:t>
            </a:r>
            <a:r>
              <a:rPr kumimoji="0" lang="en-US" b="0" i="0" u="none" strike="noStrike" kern="1200" cap="none" spc="0" normalizeH="0" baseline="0" noProof="0" dirty="0" smtClean="0">
                <a:ln>
                  <a:noFill/>
                </a:ln>
                <a:solidFill>
                  <a:schemeClr val="tx1"/>
                </a:solidFill>
                <a:effectLst/>
                <a:uLnTx/>
                <a:uFillTx/>
                <a:latin typeface="+mn-lt"/>
                <a:ea typeface="+mn-ea"/>
                <a:cs typeface="+mn-cs"/>
              </a:rPr>
              <a:t>, </a:t>
            </a:r>
            <a:r>
              <a:rPr kumimoji="0" lang="en-US" b="0" i="0" u="none" strike="noStrike" kern="1200" cap="none" spc="0" normalizeH="0" baseline="0" noProof="0" dirty="0" err="1" smtClean="0">
                <a:ln>
                  <a:noFill/>
                </a:ln>
                <a:solidFill>
                  <a:schemeClr val="tx1"/>
                </a:solidFill>
                <a:effectLst/>
                <a:uLnTx/>
                <a:uFillTx/>
                <a:latin typeface="+mn-lt"/>
                <a:ea typeface="+mn-ea"/>
                <a:cs typeface="+mn-cs"/>
              </a:rPr>
              <a:t>Bucknell</a:t>
            </a:r>
            <a:r>
              <a:rPr kumimoji="0" lang="en-US" b="0" i="0" u="none" strike="noStrike" kern="1200" cap="none" spc="0" normalizeH="0" baseline="0" noProof="0" dirty="0" smtClean="0">
                <a:ln>
                  <a:noFill/>
                </a:ln>
                <a:solidFill>
                  <a:schemeClr val="tx1"/>
                </a:solidFill>
                <a:effectLst/>
                <a:uLnTx/>
                <a:uFillTx/>
                <a:latin typeface="+mn-lt"/>
                <a:ea typeface="+mn-ea"/>
                <a:cs typeface="+mn-cs"/>
              </a:rPr>
              <a:t> University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Service/Problem-based Learning</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1" i="0" u="none" strike="noStrike" kern="1200" cap="none" spc="0" normalizeH="0" baseline="0" noProof="0" dirty="0" smtClean="0">
                <a:ln>
                  <a:noFill/>
                </a:ln>
                <a:solidFill>
                  <a:schemeClr val="tx1"/>
                </a:solidFill>
                <a:effectLst/>
                <a:uLnTx/>
                <a:uFillTx/>
                <a:latin typeface="+mn-lt"/>
                <a:ea typeface="+mn-ea"/>
                <a:cs typeface="+mn-cs"/>
              </a:rPr>
              <a:t>Khairiyah Mohd Yusof</a:t>
            </a:r>
            <a:r>
              <a:rPr kumimoji="0" lang="en-US" b="0" i="0" u="none" strike="noStrike" kern="1200" cap="none" spc="0" normalizeH="0" baseline="0" noProof="0" dirty="0" smtClean="0">
                <a:ln>
                  <a:noFill/>
                </a:ln>
                <a:solidFill>
                  <a:schemeClr val="tx1"/>
                </a:solidFill>
                <a:effectLst/>
                <a:uLnTx/>
                <a:uFillTx/>
                <a:latin typeface="+mn-lt"/>
                <a:ea typeface="+mn-ea"/>
                <a:cs typeface="+mn-cs"/>
              </a:rPr>
              <a:t>, </a:t>
            </a:r>
            <a:r>
              <a:rPr kumimoji="0" lang="en-US" b="0" i="0" u="none" strike="noStrike" kern="1200" cap="none" spc="0" normalizeH="0" baseline="0" noProof="0" dirty="0" err="1" smtClean="0">
                <a:ln>
                  <a:noFill/>
                </a:ln>
                <a:solidFill>
                  <a:schemeClr val="tx1"/>
                </a:solidFill>
                <a:effectLst/>
                <a:uLnTx/>
                <a:uFillTx/>
                <a:latin typeface="+mn-lt"/>
                <a:ea typeface="+mn-ea"/>
                <a:cs typeface="+mn-cs"/>
              </a:rPr>
              <a:t>Universiti</a:t>
            </a:r>
            <a:r>
              <a:rPr kumimoji="0" lang="en-US" b="0" i="0" u="none" strike="noStrike" kern="1200" cap="none" spc="0" normalizeH="0" baseline="0" noProof="0" dirty="0" smtClean="0">
                <a:ln>
                  <a:noFill/>
                </a:ln>
                <a:solidFill>
                  <a:schemeClr val="tx1"/>
                </a:solidFill>
                <a:effectLst/>
                <a:uLnTx/>
                <a:uFillTx/>
                <a:latin typeface="+mn-lt"/>
                <a:ea typeface="+mn-ea"/>
                <a:cs typeface="+mn-cs"/>
              </a:rPr>
              <a:t> </a:t>
            </a:r>
            <a:r>
              <a:rPr kumimoji="0" lang="en-US" b="0" i="0" u="none" strike="noStrike" kern="1200" cap="none" spc="0" normalizeH="0" baseline="0" noProof="0" dirty="0" err="1" smtClean="0">
                <a:ln>
                  <a:noFill/>
                </a:ln>
                <a:solidFill>
                  <a:schemeClr val="tx1"/>
                </a:solidFill>
                <a:effectLst/>
                <a:uLnTx/>
                <a:uFillTx/>
                <a:latin typeface="+mn-lt"/>
                <a:ea typeface="+mn-ea"/>
                <a:cs typeface="+mn-cs"/>
              </a:rPr>
              <a:t>Teknologi</a:t>
            </a:r>
            <a:r>
              <a:rPr kumimoji="0" lang="en-US" b="0" i="0" u="none" strike="noStrike" kern="1200" cap="none" spc="0" normalizeH="0" baseline="0" noProof="0" dirty="0" smtClean="0">
                <a:ln>
                  <a:noFill/>
                </a:ln>
                <a:solidFill>
                  <a:schemeClr val="tx1"/>
                </a:solidFill>
                <a:effectLst/>
                <a:uLnTx/>
                <a:uFillTx/>
                <a:latin typeface="+mn-lt"/>
                <a:ea typeface="+mn-ea"/>
                <a:cs typeface="+mn-cs"/>
              </a:rPr>
              <a:t> Malaysia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Reflection (~ 1 minute)</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Content Placeholder 5"/>
          <p:cNvSpPr txBox="1">
            <a:spLocks/>
          </p:cNvSpPr>
          <p:nvPr/>
        </p:nvSpPr>
        <p:spPr>
          <a:xfrm>
            <a:off x="106680" y="4267200"/>
            <a:ext cx="4389120" cy="2514600"/>
          </a:xfrm>
          <a:prstGeom prst="rect">
            <a:avLst/>
          </a:prstGeom>
          <a:solidFill>
            <a:srgbClr val="EBEDFF"/>
          </a:solidFill>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First-year Engineering Design Courses</a:t>
            </a:r>
          </a:p>
          <a:p>
            <a:pPr marL="800100" lvl="1" indent="-342900">
              <a:spcBef>
                <a:spcPct val="20000"/>
              </a:spcBef>
              <a:buFont typeface="Arial" pitchFamily="34" charset="0"/>
              <a:buChar char="•"/>
            </a:pPr>
            <a:r>
              <a:rPr kumimoji="0" lang="en-US" b="1" i="0" u="none" strike="noStrike" kern="1200" cap="none" spc="0" normalizeH="0" baseline="0" noProof="0" dirty="0" smtClean="0">
                <a:ln>
                  <a:noFill/>
                </a:ln>
                <a:solidFill>
                  <a:schemeClr val="tx1"/>
                </a:solidFill>
                <a:effectLst/>
                <a:uLnTx/>
                <a:uFillTx/>
                <a:latin typeface="+mn-lt"/>
                <a:ea typeface="+mn-ea"/>
                <a:cs typeface="+mn-cs"/>
              </a:rPr>
              <a:t>Jacquelyn Sullivan</a:t>
            </a:r>
            <a:r>
              <a:rPr kumimoji="0" lang="en-US" b="0" i="0" u="none" strike="noStrike" kern="1200" cap="none" spc="0" normalizeH="0" baseline="0" noProof="0" dirty="0" smtClean="0">
                <a:ln>
                  <a:noFill/>
                </a:ln>
                <a:solidFill>
                  <a:schemeClr val="tx1"/>
                </a:solidFill>
                <a:effectLst/>
                <a:uLnTx/>
                <a:uFillTx/>
                <a:latin typeface="+mn-lt"/>
                <a:ea typeface="+mn-ea"/>
                <a:cs typeface="+mn-cs"/>
              </a:rPr>
              <a:t>, University of Colorado, Boulder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Interdisciplinary Capstone Courses</a:t>
            </a:r>
          </a:p>
          <a:p>
            <a:pPr marL="800100" lvl="1" indent="-342900">
              <a:spcBef>
                <a:spcPct val="20000"/>
              </a:spcBef>
              <a:buFont typeface="Arial" pitchFamily="34" charset="0"/>
              <a:buChar char="•"/>
            </a:pPr>
            <a:r>
              <a:rPr kumimoji="0" lang="en-US" b="1" i="0" u="none" strike="noStrike" kern="1200" cap="none" spc="0" normalizeH="0" baseline="0" noProof="0" dirty="0" smtClean="0">
                <a:ln>
                  <a:noFill/>
                </a:ln>
                <a:solidFill>
                  <a:schemeClr val="tx1"/>
                </a:solidFill>
                <a:effectLst/>
                <a:uLnTx/>
                <a:uFillTx/>
                <a:latin typeface="+mn-lt"/>
                <a:ea typeface="+mn-ea"/>
                <a:cs typeface="+mn-cs"/>
              </a:rPr>
              <a:t>Arnold Pears</a:t>
            </a:r>
            <a:r>
              <a:rPr kumimoji="0" lang="en-US" b="0" i="0" u="none" strike="noStrike" kern="1200" cap="none" spc="0" normalizeH="0" baseline="0" noProof="0" dirty="0" smtClean="0">
                <a:ln>
                  <a:noFill/>
                </a:ln>
                <a:solidFill>
                  <a:schemeClr val="tx1"/>
                </a:solidFill>
                <a:effectLst/>
                <a:uLnTx/>
                <a:uFillTx/>
                <a:latin typeface="+mn-lt"/>
                <a:ea typeface="+mn-ea"/>
                <a:cs typeface="+mn-cs"/>
              </a:rPr>
              <a:t>, Uppsala University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Reflection (~1 minute)</a:t>
            </a:r>
            <a:endParaRPr kumimoji="0" lang="en-US" sz="11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Content Placeholder 5"/>
          <p:cNvSpPr txBox="1">
            <a:spLocks/>
          </p:cNvSpPr>
          <p:nvPr/>
        </p:nvSpPr>
        <p:spPr>
          <a:xfrm>
            <a:off x="4678680" y="1295400"/>
            <a:ext cx="4389120" cy="2286000"/>
          </a:xfrm>
          <a:prstGeom prst="rect">
            <a:avLst/>
          </a:prstGeom>
          <a:solidFill>
            <a:srgbClr val="FFF5EB"/>
          </a:solidFill>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Assessment of Conceptual Understanding</a:t>
            </a:r>
          </a:p>
          <a:p>
            <a:pPr marL="800100" lvl="1" indent="-342900">
              <a:spcBef>
                <a:spcPct val="20000"/>
              </a:spcBef>
              <a:buFont typeface="Arial" pitchFamily="34" charset="0"/>
              <a:buChar char="•"/>
            </a:pPr>
            <a:r>
              <a:rPr kumimoji="0" lang="en-US" b="1" i="0" u="none" strike="noStrike" kern="1200" cap="none" spc="0" normalizeH="0" baseline="0" noProof="0" dirty="0" smtClean="0">
                <a:ln>
                  <a:noFill/>
                </a:ln>
                <a:solidFill>
                  <a:schemeClr val="tx1"/>
                </a:solidFill>
                <a:effectLst/>
                <a:uLnTx/>
                <a:uFillTx/>
                <a:latin typeface="+mn-lt"/>
                <a:ea typeface="+mn-ea"/>
                <a:cs typeface="+mn-cs"/>
              </a:rPr>
              <a:t>David Darmofal</a:t>
            </a:r>
            <a:r>
              <a:rPr kumimoji="0" lang="en-US" b="0" i="0" u="none" strike="noStrike" kern="1200" cap="none" spc="0" normalizeH="0" baseline="0" noProof="0" dirty="0" smtClean="0">
                <a:ln>
                  <a:noFill/>
                </a:ln>
                <a:solidFill>
                  <a:schemeClr val="tx1"/>
                </a:solidFill>
                <a:effectLst/>
                <a:uLnTx/>
                <a:uFillTx/>
                <a:latin typeface="+mn-lt"/>
                <a:ea typeface="+mn-ea"/>
                <a:cs typeface="+mn-cs"/>
              </a:rPr>
              <a:t>, MIT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Systematic Formative Assessment</a:t>
            </a:r>
          </a:p>
          <a:p>
            <a:pPr marL="800100" lvl="1" indent="-342900">
              <a:spcBef>
                <a:spcPct val="20000"/>
              </a:spcBef>
              <a:buFont typeface="Arial" pitchFamily="34" charset="0"/>
              <a:buChar char="•"/>
            </a:pPr>
            <a:r>
              <a:rPr kumimoji="0" lang="en-US" b="1" i="0" u="none" strike="noStrike" kern="1200" cap="none" spc="0" normalizeH="0" baseline="0" noProof="0" dirty="0" smtClean="0">
                <a:ln>
                  <a:noFill/>
                </a:ln>
                <a:solidFill>
                  <a:schemeClr val="tx1"/>
                </a:solidFill>
                <a:effectLst/>
                <a:uLnTx/>
                <a:uFillTx/>
                <a:latin typeface="+mn-lt"/>
                <a:ea typeface="+mn-ea"/>
                <a:cs typeface="+mn-cs"/>
              </a:rPr>
              <a:t>Anna Dollár</a:t>
            </a:r>
            <a:r>
              <a:rPr kumimoji="0" lang="en-US" b="0" i="0" u="none" strike="noStrike" kern="1200" cap="none" spc="0" normalizeH="0" baseline="0" noProof="0" dirty="0" smtClean="0">
                <a:ln>
                  <a:noFill/>
                </a:ln>
                <a:solidFill>
                  <a:schemeClr val="tx1"/>
                </a:solidFill>
                <a:effectLst/>
                <a:uLnTx/>
                <a:uFillTx/>
                <a:latin typeface="+mn-lt"/>
                <a:ea typeface="+mn-ea"/>
                <a:cs typeface="+mn-cs"/>
              </a:rPr>
              <a:t>, Miami University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Reflection (~1 minute)</a:t>
            </a:r>
          </a:p>
        </p:txBody>
      </p:sp>
      <p:sp>
        <p:nvSpPr>
          <p:cNvPr id="9" name="Content Placeholder 5"/>
          <p:cNvSpPr txBox="1">
            <a:spLocks/>
          </p:cNvSpPr>
          <p:nvPr/>
        </p:nvSpPr>
        <p:spPr>
          <a:xfrm>
            <a:off x="4678680" y="3886200"/>
            <a:ext cx="4389120" cy="2057400"/>
          </a:xfrm>
          <a:prstGeom prst="rect">
            <a:avLst/>
          </a:prstGeom>
          <a:solidFill>
            <a:srgbClr val="EBFBFF"/>
          </a:solidFill>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Close – Follow Up Sessions</a:t>
            </a:r>
          </a:p>
          <a:p>
            <a:pPr marL="742950" lvl="1" indent="-285750">
              <a:spcBef>
                <a:spcPct val="20000"/>
              </a:spcBef>
              <a:buFont typeface="Arial" pitchFamily="34" charset="0"/>
              <a:buChar char="–"/>
            </a:pPr>
            <a:r>
              <a:rPr lang="en-US" dirty="0" smtClean="0"/>
              <a:t>Monday, 6 PM, Engineering Education Research Community</a:t>
            </a:r>
          </a:p>
          <a:p>
            <a:pPr marL="742950" lvl="1" indent="-285750">
              <a:spcBef>
                <a:spcPct val="20000"/>
              </a:spcBef>
              <a:buFont typeface="Arial" pitchFamily="34" charset="0"/>
              <a:buChar char="–"/>
            </a:pPr>
            <a:r>
              <a:rPr lang="en-US" dirty="0" smtClean="0"/>
              <a:t>Wednesday, 10:30 AM, – Jamieson/</a:t>
            </a:r>
            <a:r>
              <a:rPr lang="en-US" dirty="0" err="1" smtClean="0"/>
              <a:t>Lohmann</a:t>
            </a:r>
            <a:r>
              <a:rPr lang="en-US" dirty="0" smtClean="0"/>
              <a:t> Report</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t>Active Learning:   </a:t>
            </a:r>
            <a:br>
              <a:rPr lang="en-US" dirty="0" smtClean="0"/>
            </a:br>
            <a:r>
              <a:rPr lang="en-US" dirty="0" smtClean="0"/>
              <a:t>Twice As Effective as Lecturing</a:t>
            </a:r>
            <a:endParaRPr lang="en-US" dirty="0"/>
          </a:p>
        </p:txBody>
      </p:sp>
      <p:pic>
        <p:nvPicPr>
          <p:cNvPr id="4" name="Content Placeholder 4" descr="Hakefigure1A.gif"/>
          <p:cNvPicPr>
            <a:picLocks noChangeAspect="1"/>
          </p:cNvPicPr>
          <p:nvPr/>
        </p:nvPicPr>
        <p:blipFill>
          <a:blip r:embed="rId3" cstate="print"/>
          <a:srcRect/>
          <a:stretch>
            <a:fillRect/>
          </a:stretch>
        </p:blipFill>
        <p:spPr>
          <a:xfrm>
            <a:off x="609600" y="1676400"/>
            <a:ext cx="7467600" cy="4267200"/>
          </a:xfrm>
          <a:prstGeom prst="rect">
            <a:avLst/>
          </a:prstGeom>
        </p:spPr>
      </p:pic>
      <p:sp>
        <p:nvSpPr>
          <p:cNvPr id="6" name="TextBox 5"/>
          <p:cNvSpPr txBox="1"/>
          <p:nvPr/>
        </p:nvSpPr>
        <p:spPr>
          <a:xfrm>
            <a:off x="609599" y="6248400"/>
            <a:ext cx="8077201" cy="369332"/>
          </a:xfrm>
          <a:prstGeom prst="rect">
            <a:avLst/>
          </a:prstGeom>
          <a:noFill/>
        </p:spPr>
        <p:txBody>
          <a:bodyPr wrap="square" rtlCol="0">
            <a:spAutoFit/>
          </a:bodyPr>
          <a:lstStyle/>
          <a:p>
            <a:r>
              <a:rPr lang="en-US" dirty="0" smtClean="0">
                <a:solidFill>
                  <a:prstClr val="black"/>
                </a:solidFill>
              </a:rPr>
              <a:t>Hake, R., “Interactive Engagement vs. Traditional Methods”, Am. J. of Physics, 1998.  </a:t>
            </a:r>
            <a:endParaRPr lang="en-US" dirty="0">
              <a:solidFill>
                <a:prstClr val="black"/>
              </a:solidFill>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66800"/>
            <a:ext cx="3810000" cy="3416320"/>
          </a:xfrm>
          <a:prstGeom prst="rect">
            <a:avLst/>
          </a:prstGeom>
          <a:noFill/>
        </p:spPr>
        <p:txBody>
          <a:bodyPr wrap="square" rtlCol="0">
            <a:spAutoFit/>
          </a:bodyPr>
          <a:lstStyle/>
          <a:p>
            <a:pPr marL="285750" indent="-285750">
              <a:buFont typeface="Arial"/>
              <a:buChar char="•"/>
            </a:pPr>
            <a:r>
              <a:rPr lang="en-US" sz="2400" dirty="0" smtClean="0"/>
              <a:t>Initial implementation of concept-based lectures only gave reading assignments</a:t>
            </a:r>
          </a:p>
          <a:p>
            <a:pPr marL="285750" indent="-285750">
              <a:lnSpc>
                <a:spcPct val="70000"/>
              </a:lnSpc>
              <a:buFont typeface="Arial"/>
              <a:buChar char="•"/>
            </a:pPr>
            <a:endParaRPr lang="en-US" sz="2400" dirty="0"/>
          </a:p>
          <a:p>
            <a:pPr marL="285750" indent="-285750">
              <a:buFont typeface="Arial"/>
              <a:buChar char="•"/>
            </a:pPr>
            <a:r>
              <a:rPr lang="en-US" sz="2400" dirty="0" smtClean="0"/>
              <a:t>Switched to look-ahead homework due prior to discussing concepts in lecture</a:t>
            </a:r>
          </a:p>
        </p:txBody>
      </p:sp>
      <p:sp>
        <p:nvSpPr>
          <p:cNvPr id="3" name="Title 4"/>
          <p:cNvSpPr txBox="1">
            <a:spLocks/>
          </p:cNvSpPr>
          <p:nvPr/>
        </p:nvSpPr>
        <p:spPr>
          <a:xfrm>
            <a:off x="152400" y="76200"/>
            <a:ext cx="8839200" cy="792162"/>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Student Preparation: Look-ahead Homework</a:t>
            </a:r>
            <a:endParaRPr lang="en-US" dirty="0"/>
          </a:p>
        </p:txBody>
      </p:sp>
      <p:graphicFrame>
        <p:nvGraphicFramePr>
          <p:cNvPr id="4" name="Object 2"/>
          <p:cNvGraphicFramePr>
            <a:graphicFrameLocks noChangeAspect="1"/>
          </p:cNvGraphicFramePr>
          <p:nvPr>
            <p:extLst>
              <p:ext uri="{D42A27DB-BD31-4B8C-83A1-F6EECF244321}">
                <p14:modId xmlns="" xmlns:p14="http://schemas.microsoft.com/office/powerpoint/2010/main" val="111722535"/>
              </p:ext>
            </p:extLst>
          </p:nvPr>
        </p:nvGraphicFramePr>
        <p:xfrm>
          <a:off x="3945663" y="990600"/>
          <a:ext cx="5177650" cy="3810000"/>
        </p:xfrm>
        <a:graphic>
          <a:graphicData uri="http://schemas.openxmlformats.org/presentationml/2006/ole">
            <p:oleObj spid="_x0000_s1026" name="Chart" r:id="rId4" imgW="10340280" imgH="6079680" progId="Excel.Sheet.8">
              <p:embed/>
            </p:oleObj>
          </a:graphicData>
        </a:graphic>
      </p:graphicFrame>
      <p:sp>
        <p:nvSpPr>
          <p:cNvPr id="5" name="TextBox 4"/>
          <p:cNvSpPr txBox="1"/>
          <p:nvPr/>
        </p:nvSpPr>
        <p:spPr>
          <a:xfrm>
            <a:off x="4800600" y="762000"/>
            <a:ext cx="3962400" cy="369332"/>
          </a:xfrm>
          <a:prstGeom prst="rect">
            <a:avLst/>
          </a:prstGeom>
          <a:noFill/>
        </p:spPr>
        <p:txBody>
          <a:bodyPr wrap="square" rtlCol="0">
            <a:spAutoFit/>
          </a:bodyPr>
          <a:lstStyle/>
          <a:p>
            <a:r>
              <a:rPr lang="en-US" dirty="0" smtClean="0"/>
              <a:t>End-of-semester course evaluation data</a:t>
            </a:r>
            <a:endParaRPr lang="en-US" dirty="0"/>
          </a:p>
        </p:txBody>
      </p:sp>
      <p:sp>
        <p:nvSpPr>
          <p:cNvPr id="6" name="Rectangle 3"/>
          <p:cNvSpPr txBox="1">
            <a:spLocks noChangeArrowheads="1"/>
          </p:cNvSpPr>
          <p:nvPr/>
        </p:nvSpPr>
        <p:spPr>
          <a:xfrm>
            <a:off x="152400" y="6019800"/>
            <a:ext cx="8686800" cy="83820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0838" indent="0" defTabSz="938213">
              <a:buNone/>
            </a:pPr>
            <a:r>
              <a:rPr lang="ja-JP" altLang="en-US" sz="2000" dirty="0" smtClean="0">
                <a:solidFill>
                  <a:srgbClr val="0000FF"/>
                </a:solidFill>
                <a:latin typeface="Arial" charset="0"/>
                <a:ea typeface="ＭＳ Ｐゴシック" charset="0"/>
                <a:cs typeface="ＭＳ Ｐゴシック" charset="0"/>
              </a:rPr>
              <a:t>“</a:t>
            </a:r>
            <a:r>
              <a:rPr lang="en-US" altLang="ja-JP" sz="2000" i="1" dirty="0" smtClean="0">
                <a:solidFill>
                  <a:srgbClr val="0000FF"/>
                </a:solidFill>
                <a:latin typeface="Arial" charset="0"/>
                <a:ea typeface="ＭＳ Ｐゴシック" charset="0"/>
                <a:cs typeface="ＭＳ Ｐゴシック" charset="0"/>
              </a:rPr>
              <a:t>Doing homework before the lectures is good… makes actual learning in lectures possible.</a:t>
            </a:r>
            <a:r>
              <a:rPr lang="ja-JP" altLang="en-US" sz="2000" dirty="0" smtClean="0">
                <a:solidFill>
                  <a:srgbClr val="0000FF"/>
                </a:solidFill>
                <a:latin typeface="Arial" charset="0"/>
                <a:ea typeface="ＭＳ Ｐゴシック" charset="0"/>
                <a:cs typeface="ＭＳ Ｐゴシック" charset="0"/>
              </a:rPr>
              <a:t>”</a:t>
            </a:r>
            <a:endParaRPr lang="en-US" sz="2000" dirty="0">
              <a:solidFill>
                <a:srgbClr val="0000FF"/>
              </a:solidFill>
              <a:latin typeface="Arial" charset="0"/>
              <a:ea typeface="ＭＳ Ｐゴシック" charset="0"/>
              <a:cs typeface="ＭＳ Ｐゴシック" charset="0"/>
            </a:endParaRPr>
          </a:p>
        </p:txBody>
      </p:sp>
      <p:sp>
        <p:nvSpPr>
          <p:cNvPr id="7" name="TextBox 6"/>
          <p:cNvSpPr txBox="1"/>
          <p:nvPr/>
        </p:nvSpPr>
        <p:spPr>
          <a:xfrm>
            <a:off x="304800" y="609600"/>
            <a:ext cx="2667000" cy="369332"/>
          </a:xfrm>
          <a:prstGeom prst="rect">
            <a:avLst/>
          </a:prstGeom>
          <a:noFill/>
        </p:spPr>
        <p:txBody>
          <a:bodyPr wrap="square" rtlCol="0">
            <a:spAutoFit/>
          </a:bodyPr>
          <a:lstStyle/>
          <a:p>
            <a:r>
              <a:rPr lang="en-US" dirty="0" smtClean="0"/>
              <a:t>(Darmofal, 2005)</a:t>
            </a:r>
            <a:endParaRPr lang="en-US" dirty="0"/>
          </a:p>
        </p:txBody>
      </p:sp>
      <p:sp>
        <p:nvSpPr>
          <p:cNvPr id="9" name="TextBox 8"/>
          <p:cNvSpPr txBox="1"/>
          <p:nvPr/>
        </p:nvSpPr>
        <p:spPr>
          <a:xfrm>
            <a:off x="152400" y="4419600"/>
            <a:ext cx="3200400" cy="369332"/>
          </a:xfrm>
          <a:prstGeom prst="rect">
            <a:avLst/>
          </a:prstGeom>
          <a:noFill/>
        </p:spPr>
        <p:txBody>
          <a:bodyPr wrap="square" rtlCol="0">
            <a:spAutoFit/>
          </a:bodyPr>
          <a:lstStyle/>
          <a:p>
            <a:r>
              <a:rPr lang="en-US" b="1" u="sng" dirty="0" smtClean="0">
                <a:solidFill>
                  <a:srgbClr val="0000FF"/>
                </a:solidFill>
              </a:rPr>
              <a:t>Typical student comments:</a:t>
            </a:r>
            <a:endParaRPr lang="en-US" b="1" u="sng" dirty="0">
              <a:solidFill>
                <a:srgbClr val="0000FF"/>
              </a:solidFill>
            </a:endParaRPr>
          </a:p>
        </p:txBody>
      </p:sp>
      <p:sp>
        <p:nvSpPr>
          <p:cNvPr id="10" name="Rectangle 3"/>
          <p:cNvSpPr txBox="1">
            <a:spLocks noChangeArrowheads="1"/>
          </p:cNvSpPr>
          <p:nvPr/>
        </p:nvSpPr>
        <p:spPr>
          <a:xfrm>
            <a:off x="152400" y="4876800"/>
            <a:ext cx="8686800" cy="68580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0838" indent="0" defTabSz="938213">
              <a:buNone/>
            </a:pPr>
            <a:r>
              <a:rPr lang="ja-JP" altLang="en-US" sz="2000" dirty="0" smtClean="0">
                <a:solidFill>
                  <a:srgbClr val="0000FF"/>
                </a:solidFill>
                <a:latin typeface="Arial" charset="0"/>
                <a:ea typeface="ＭＳ Ｐゴシック" charset="0"/>
                <a:cs typeface="ＭＳ Ｐゴシック" charset="0"/>
              </a:rPr>
              <a:t>“</a:t>
            </a:r>
            <a:r>
              <a:rPr lang="en-US" altLang="ja-JP" sz="2000" i="1" dirty="0" smtClean="0">
                <a:solidFill>
                  <a:srgbClr val="0000FF"/>
                </a:solidFill>
                <a:latin typeface="Arial" charset="0"/>
                <a:ea typeface="ＭＳ Ｐゴシック" charset="0"/>
                <a:cs typeface="ＭＳ Ｐゴシック" charset="0"/>
              </a:rPr>
              <a:t>I was initially opposed to the idea that I had to do reading &amp; homework before we ever covered the subjects.  Once I transitioned I realized that it made learning so much easier!!</a:t>
            </a:r>
            <a:r>
              <a:rPr lang="ja-JP" altLang="en-US" sz="2000" dirty="0" smtClean="0">
                <a:solidFill>
                  <a:srgbClr val="0000FF"/>
                </a:solidFill>
                <a:latin typeface="Arial" charset="0"/>
                <a:ea typeface="ＭＳ Ｐゴシック" charset="0"/>
                <a:cs typeface="ＭＳ Ｐゴシック" charset="0"/>
              </a:rPr>
              <a:t>”</a:t>
            </a:r>
            <a:endParaRPr lang="en-US" altLang="ja-JP" sz="2000" dirty="0">
              <a:solidFill>
                <a:srgbClr val="0000FF"/>
              </a:solidFill>
              <a:latin typeface="Arial" charset="0"/>
              <a:ea typeface="ＭＳ Ｐゴシック" charset="0"/>
              <a:cs typeface="ＭＳ Ｐゴシック" charset="0"/>
            </a:endParaRPr>
          </a:p>
        </p:txBody>
      </p:sp>
    </p:spTree>
    <p:extLst>
      <p:ext uri="{BB962C8B-B14F-4D97-AF65-F5344CB8AC3E}">
        <p14:creationId xmlns="" xmlns:p14="http://schemas.microsoft.com/office/powerpoint/2010/main" val="414491155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673725"/>
          </a:xfrm>
        </p:spPr>
        <p:txBody>
          <a:bodyPr/>
          <a:lstStyle/>
          <a:p>
            <a:pPr marL="457200" lvl="1" indent="0" algn="ctr">
              <a:buClr>
                <a:srgbClr val="86D1EC"/>
              </a:buClr>
              <a:buSzPct val="90000"/>
              <a:buNone/>
              <a:defRPr/>
            </a:pPr>
            <a:r>
              <a:rPr lang="en-US" sz="3200" b="1" dirty="0" smtClean="0">
                <a:solidFill>
                  <a:srgbClr val="FFFF00"/>
                </a:solidFill>
              </a:rPr>
              <a:t>SYSTEMATIC FORMATIVE ASSESSMENT</a:t>
            </a:r>
          </a:p>
          <a:p>
            <a:pPr marL="457200" lvl="1" indent="0" algn="ctr">
              <a:buClr>
                <a:srgbClr val="86D1EC"/>
              </a:buClr>
              <a:buSzPct val="90000"/>
              <a:buNone/>
              <a:defRPr/>
            </a:pPr>
            <a:endParaRPr lang="en-US" sz="1600" b="1" dirty="0" smtClean="0">
              <a:solidFill>
                <a:srgbClr val="FFFF00"/>
              </a:solidFill>
            </a:endParaRPr>
          </a:p>
          <a:p>
            <a:pPr marL="457200" lvl="1" indent="0" algn="ctr">
              <a:buClr>
                <a:srgbClr val="86D1EC"/>
              </a:buClr>
              <a:buSzPct val="90000"/>
              <a:buNone/>
              <a:defRPr/>
            </a:pPr>
            <a:r>
              <a:rPr lang="en-US" sz="3200" b="1" dirty="0" smtClean="0">
                <a:solidFill>
                  <a:srgbClr val="FFFFFF"/>
                </a:solidFill>
              </a:rPr>
              <a:t>Anna </a:t>
            </a:r>
            <a:r>
              <a:rPr lang="en-US" sz="3200" b="1" dirty="0" err="1">
                <a:solidFill>
                  <a:srgbClr val="FFFFFF"/>
                </a:solidFill>
              </a:rPr>
              <a:t>Dollár</a:t>
            </a:r>
            <a:r>
              <a:rPr lang="en-US" sz="3200" b="1" dirty="0">
                <a:solidFill>
                  <a:srgbClr val="FFFFFF"/>
                </a:solidFill>
              </a:rPr>
              <a:t>, Ph.D</a:t>
            </a:r>
            <a:r>
              <a:rPr lang="en-US" sz="3200" b="1" dirty="0" smtClean="0">
                <a:solidFill>
                  <a:srgbClr val="FFFFFF"/>
                </a:solidFill>
              </a:rPr>
              <a:t>.</a:t>
            </a:r>
          </a:p>
          <a:p>
            <a:pPr marL="457200" lvl="1" indent="0" algn="ctr">
              <a:buClr>
                <a:srgbClr val="86D1EC"/>
              </a:buClr>
              <a:buSzPct val="90000"/>
              <a:buNone/>
              <a:defRPr/>
            </a:pPr>
            <a:endParaRPr lang="en-US" sz="1600" dirty="0" smtClean="0">
              <a:solidFill>
                <a:srgbClr val="FFFFFF"/>
              </a:solidFill>
            </a:endParaRPr>
          </a:p>
          <a:p>
            <a:pPr marL="457200" lvl="1" indent="0" algn="ctr">
              <a:buClr>
                <a:srgbClr val="86D1EC"/>
              </a:buClr>
              <a:buSzPct val="90000"/>
              <a:buNone/>
              <a:defRPr/>
            </a:pPr>
            <a:r>
              <a:rPr lang="en-US" dirty="0" smtClean="0">
                <a:solidFill>
                  <a:srgbClr val="FFFFFF"/>
                </a:solidFill>
              </a:rPr>
              <a:t>Professor</a:t>
            </a:r>
          </a:p>
          <a:p>
            <a:pPr marL="457200" lvl="1" indent="0" algn="ctr">
              <a:buClr>
                <a:srgbClr val="86D1EC"/>
              </a:buClr>
              <a:buSzPct val="90000"/>
              <a:buNone/>
              <a:defRPr/>
            </a:pPr>
            <a:r>
              <a:rPr lang="en-US" dirty="0" smtClean="0">
                <a:solidFill>
                  <a:srgbClr val="FFFFFF"/>
                </a:solidFill>
              </a:rPr>
              <a:t>Mechanical </a:t>
            </a:r>
            <a:r>
              <a:rPr lang="en-US" dirty="0">
                <a:solidFill>
                  <a:srgbClr val="FFFFFF"/>
                </a:solidFill>
              </a:rPr>
              <a:t>and Manufacturing Engineering Department </a:t>
            </a:r>
            <a:endParaRPr lang="en-US" dirty="0" smtClean="0">
              <a:solidFill>
                <a:srgbClr val="FFFFFF"/>
              </a:solidFill>
            </a:endParaRPr>
          </a:p>
          <a:p>
            <a:pPr marL="457200" lvl="1" indent="0" algn="ctr">
              <a:buClr>
                <a:srgbClr val="86D1EC"/>
              </a:buClr>
              <a:buSzPct val="90000"/>
              <a:buNone/>
              <a:defRPr/>
            </a:pPr>
            <a:endParaRPr lang="en-US" sz="1600" dirty="0">
              <a:solidFill>
                <a:srgbClr val="FFFFFF"/>
              </a:solidFill>
            </a:endParaRPr>
          </a:p>
          <a:p>
            <a:pPr marL="457200" lvl="1" indent="0" algn="ctr">
              <a:buClr>
                <a:srgbClr val="86D1EC"/>
              </a:buClr>
              <a:buSzPct val="90000"/>
              <a:buNone/>
              <a:defRPr/>
            </a:pPr>
            <a:r>
              <a:rPr lang="en-US" sz="3600" dirty="0" smtClean="0">
                <a:solidFill>
                  <a:srgbClr val="FFFFFF"/>
                </a:solidFill>
              </a:rPr>
              <a:t> </a:t>
            </a:r>
          </a:p>
        </p:txBody>
      </p:sp>
      <p:grpSp>
        <p:nvGrpSpPr>
          <p:cNvPr id="4" name="Group 3"/>
          <p:cNvGrpSpPr/>
          <p:nvPr/>
        </p:nvGrpSpPr>
        <p:grpSpPr>
          <a:xfrm>
            <a:off x="2133600" y="4592340"/>
            <a:ext cx="5326063" cy="2037060"/>
            <a:chOff x="2133600" y="4592340"/>
            <a:chExt cx="5326063" cy="2037060"/>
          </a:xfrm>
        </p:grpSpPr>
        <p:sp>
          <p:nvSpPr>
            <p:cNvPr id="2" name="Rectangle 1"/>
            <p:cNvSpPr/>
            <p:nvPr/>
          </p:nvSpPr>
          <p:spPr bwMode="auto">
            <a:xfrm>
              <a:off x="2133600" y="4592340"/>
              <a:ext cx="5326063" cy="203706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FFFFFF"/>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33600" y="4592340"/>
              <a:ext cx="5326063" cy="20370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38549017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14338" y="-76200"/>
            <a:ext cx="8229600" cy="1143000"/>
          </a:xfrm>
        </p:spPr>
        <p:txBody>
          <a:bodyPr/>
          <a:lstStyle/>
          <a:p>
            <a:pPr eaLnBrk="1" hangingPunct="1">
              <a:defRPr/>
            </a:pPr>
            <a:r>
              <a:rPr lang="en-US" sz="2800" b="1" dirty="0" smtClean="0">
                <a:solidFill>
                  <a:srgbClr val="FFFF00"/>
                </a:solidFill>
              </a:rPr>
              <a:t>Teaching / Learning System </a:t>
            </a:r>
          </a:p>
        </p:txBody>
      </p:sp>
      <p:grpSp>
        <p:nvGrpSpPr>
          <p:cNvPr id="2" name="Group 2"/>
          <p:cNvGrpSpPr>
            <a:grpSpLocks noChangeAspect="1"/>
          </p:cNvGrpSpPr>
          <p:nvPr/>
        </p:nvGrpSpPr>
        <p:grpSpPr bwMode="auto">
          <a:xfrm>
            <a:off x="457200" y="838200"/>
            <a:ext cx="8382000" cy="5029200"/>
            <a:chOff x="1803" y="5247"/>
            <a:chExt cx="7469" cy="3569"/>
          </a:xfrm>
        </p:grpSpPr>
        <p:pic>
          <p:nvPicPr>
            <p:cNvPr id="30733" name="Picture 3" descr="Fig1"/>
            <p:cNvPicPr>
              <a:picLocks noChangeAspect="1" noChangeArrowheads="1"/>
            </p:cNvPicPr>
            <p:nvPr/>
          </p:nvPicPr>
          <p:blipFill>
            <a:blip r:embed="rId3" cstate="print"/>
            <a:srcRect b="8722"/>
            <a:stretch>
              <a:fillRect/>
            </a:stretch>
          </p:blipFill>
          <p:spPr bwMode="auto">
            <a:xfrm>
              <a:off x="1803" y="5247"/>
              <a:ext cx="7469" cy="3569"/>
            </a:xfrm>
            <a:prstGeom prst="rect">
              <a:avLst/>
            </a:prstGeom>
            <a:noFill/>
            <a:ln w="9525">
              <a:noFill/>
              <a:miter lim="800000"/>
              <a:headEnd/>
              <a:tailEnd/>
            </a:ln>
          </p:spPr>
        </p:pic>
        <p:sp>
          <p:nvSpPr>
            <p:cNvPr id="30734" name="Text Box 4"/>
            <p:cNvSpPr txBox="1">
              <a:spLocks noChangeArrowheads="1"/>
            </p:cNvSpPr>
            <p:nvPr/>
          </p:nvSpPr>
          <p:spPr bwMode="auto">
            <a:xfrm>
              <a:off x="1900" y="5801"/>
              <a:ext cx="2061" cy="1077"/>
            </a:xfrm>
            <a:prstGeom prst="rect">
              <a:avLst/>
            </a:prstGeom>
            <a:solidFill>
              <a:srgbClr val="FFFFFF"/>
            </a:solidFill>
            <a:ln w="28575">
              <a:solidFill>
                <a:srgbClr val="9900CC"/>
              </a:solidFill>
              <a:miter lim="800000"/>
              <a:headEnd/>
              <a:tailEnd/>
            </a:ln>
          </p:spPr>
          <p:txBody>
            <a:bodyPr/>
            <a:lstStyle/>
            <a:p>
              <a:pPr algn="ctr" eaLnBrk="0" fontAlgn="base" hangingPunct="0">
                <a:spcBef>
                  <a:spcPct val="0"/>
                </a:spcBef>
              </a:pPr>
              <a:r>
                <a:rPr lang="en-US" sz="1100" dirty="0" smtClean="0">
                  <a:solidFill>
                    <a:srgbClr val="FFFFFF"/>
                  </a:solidFill>
                </a:rPr>
                <a:t>STU</a:t>
              </a:r>
              <a:r>
                <a:rPr lang="en-US" sz="800" dirty="0" smtClean="0">
                  <a:solidFill>
                    <a:srgbClr val="FFFFFF"/>
                  </a:solidFill>
                </a:rPr>
                <a:t>DEN</a:t>
              </a:r>
              <a:r>
                <a:rPr lang="en-US" sz="1100" dirty="0" smtClean="0">
                  <a:solidFill>
                    <a:srgbClr val="FFFFFF"/>
                  </a:solidFill>
                </a:rPr>
                <a:t>TS</a:t>
              </a:r>
              <a:endParaRPr lang="en-US" sz="1400" dirty="0" smtClean="0">
                <a:solidFill>
                  <a:srgbClr val="FF0000"/>
                </a:solidFill>
              </a:endParaRPr>
            </a:p>
            <a:p>
              <a:pPr algn="ctr" eaLnBrk="0" fontAlgn="base" hangingPunct="0">
                <a:spcBef>
                  <a:spcPct val="0"/>
                </a:spcBef>
              </a:pPr>
              <a:r>
                <a:rPr lang="en-US" sz="2000" b="1" dirty="0">
                  <a:solidFill>
                    <a:srgbClr val="9900CC"/>
                  </a:solidFill>
                </a:rPr>
                <a:t>STUDENTS </a:t>
              </a:r>
            </a:p>
            <a:p>
              <a:pPr algn="ctr" eaLnBrk="0" fontAlgn="base" hangingPunct="0">
                <a:spcBef>
                  <a:spcPct val="0"/>
                </a:spcBef>
              </a:pPr>
              <a:r>
                <a:rPr lang="en-US" sz="2000" b="1" dirty="0" smtClean="0">
                  <a:solidFill>
                    <a:srgbClr val="9900CC"/>
                  </a:solidFill>
                </a:rPr>
                <a:t>engage in </a:t>
              </a:r>
            </a:p>
            <a:p>
              <a:pPr algn="ctr" eaLnBrk="0" fontAlgn="base" hangingPunct="0">
                <a:spcBef>
                  <a:spcPct val="0"/>
                </a:spcBef>
              </a:pPr>
              <a:r>
                <a:rPr lang="en-US" sz="2000" b="1" dirty="0" smtClean="0">
                  <a:solidFill>
                    <a:srgbClr val="9900CC"/>
                  </a:solidFill>
                </a:rPr>
                <a:t>learning activities</a:t>
              </a:r>
            </a:p>
            <a:p>
              <a:pPr algn="ctr" eaLnBrk="0" fontAlgn="base" hangingPunct="0">
                <a:spcBef>
                  <a:spcPct val="0"/>
                </a:spcBef>
                <a:spcAft>
                  <a:spcPts val="600"/>
                </a:spcAft>
              </a:pPr>
              <a:r>
                <a:rPr lang="en-US" sz="1400" dirty="0" smtClean="0">
                  <a:solidFill>
                    <a:srgbClr val="FF0000"/>
                  </a:solidFill>
                </a:rPr>
                <a:t> </a:t>
              </a:r>
              <a:endParaRPr lang="en-US" sz="1400" dirty="0">
                <a:solidFill>
                  <a:srgbClr val="FF0000"/>
                </a:solidFill>
              </a:endParaRPr>
            </a:p>
          </p:txBody>
        </p:sp>
        <p:sp>
          <p:nvSpPr>
            <p:cNvPr id="30735" name="Text Box 5"/>
            <p:cNvSpPr txBox="1">
              <a:spLocks noChangeArrowheads="1"/>
            </p:cNvSpPr>
            <p:nvPr/>
          </p:nvSpPr>
          <p:spPr bwMode="auto">
            <a:xfrm>
              <a:off x="1920" y="7177"/>
              <a:ext cx="2061" cy="1077"/>
            </a:xfrm>
            <a:prstGeom prst="rect">
              <a:avLst/>
            </a:prstGeom>
            <a:solidFill>
              <a:srgbClr val="FFFFFF"/>
            </a:solidFill>
            <a:ln w="9525">
              <a:solidFill>
                <a:srgbClr val="000000"/>
              </a:solidFill>
              <a:miter lim="800000"/>
              <a:headEnd/>
              <a:tailEnd/>
            </a:ln>
          </p:spPr>
          <p:txBody>
            <a:bodyPr/>
            <a:lstStyle/>
            <a:p>
              <a:pPr algn="ctr" eaLnBrk="0" fontAlgn="base" hangingPunct="0">
                <a:spcBef>
                  <a:spcPct val="0"/>
                </a:spcBef>
                <a:spcAft>
                  <a:spcPts val="600"/>
                </a:spcAft>
              </a:pPr>
              <a:r>
                <a:rPr lang="en-US" sz="1100">
                  <a:solidFill>
                    <a:srgbClr val="FFFFFF"/>
                  </a:solidFill>
                </a:rPr>
                <a:t>STUDENTS</a:t>
              </a:r>
            </a:p>
            <a:p>
              <a:pPr algn="ctr" eaLnBrk="0" fontAlgn="base" hangingPunct="0">
                <a:spcBef>
                  <a:spcPct val="0"/>
                </a:spcBef>
                <a:spcAft>
                  <a:spcPts val="600"/>
                </a:spcAft>
              </a:pPr>
              <a:r>
                <a:rPr lang="en-US" sz="1100">
                  <a:solidFill>
                    <a:srgbClr val="FFFFFF"/>
                  </a:solidFill>
                </a:rPr>
                <a:t>adapt</a:t>
              </a:r>
              <a:endParaRPr lang="en-US">
                <a:solidFill>
                  <a:srgbClr val="FFFFFF"/>
                </a:solidFill>
              </a:endParaRPr>
            </a:p>
          </p:txBody>
        </p:sp>
        <p:sp>
          <p:nvSpPr>
            <p:cNvPr id="12298" name="Text Box 6"/>
            <p:cNvSpPr txBox="1">
              <a:spLocks noChangeArrowheads="1"/>
            </p:cNvSpPr>
            <p:nvPr/>
          </p:nvSpPr>
          <p:spPr bwMode="auto">
            <a:xfrm>
              <a:off x="4477" y="6018"/>
              <a:ext cx="2208" cy="936"/>
            </a:xfrm>
            <a:prstGeom prst="rect">
              <a:avLst/>
            </a:prstGeom>
            <a:solidFill>
              <a:srgbClr val="FFFFFF"/>
            </a:solidFill>
            <a:ln w="28575">
              <a:solidFill>
                <a:schemeClr val="bg1">
                  <a:lumMod val="60000"/>
                  <a:lumOff val="40000"/>
                </a:schemeClr>
              </a:solidFill>
              <a:miter lim="800000"/>
              <a:headEnd/>
              <a:tailEnd/>
            </a:ln>
          </p:spPr>
          <p:txBody>
            <a:bodyPr/>
            <a:lstStyle/>
            <a:p>
              <a:pPr algn="ctr" eaLnBrk="0" fontAlgn="base" hangingPunct="0">
                <a:spcBef>
                  <a:spcPct val="0"/>
                </a:spcBef>
                <a:defRPr/>
              </a:pPr>
              <a:r>
                <a:rPr lang="en-US" sz="2000" b="1" dirty="0" smtClean="0">
                  <a:solidFill>
                    <a:srgbClr val="000099">
                      <a:lumMod val="60000"/>
                      <a:lumOff val="40000"/>
                    </a:srgbClr>
                  </a:solidFill>
                </a:rPr>
                <a:t>ASSESSMENT</a:t>
              </a:r>
            </a:p>
            <a:p>
              <a:pPr algn="ctr" eaLnBrk="0" fontAlgn="base" hangingPunct="0">
                <a:spcBef>
                  <a:spcPct val="0"/>
                </a:spcBef>
                <a:defRPr/>
              </a:pPr>
              <a:r>
                <a:rPr lang="en-US" sz="2000" b="1" dirty="0" smtClean="0">
                  <a:solidFill>
                    <a:srgbClr val="000099">
                      <a:lumMod val="60000"/>
                      <a:lumOff val="40000"/>
                    </a:srgbClr>
                  </a:solidFill>
                </a:rPr>
                <a:t>of</a:t>
              </a:r>
              <a:endParaRPr lang="en-US" sz="2000" b="1" dirty="0">
                <a:solidFill>
                  <a:srgbClr val="000099">
                    <a:lumMod val="60000"/>
                    <a:lumOff val="40000"/>
                  </a:srgbClr>
                </a:solidFill>
              </a:endParaRPr>
            </a:p>
            <a:p>
              <a:pPr algn="ctr" eaLnBrk="0" fontAlgn="base" hangingPunct="0">
                <a:spcBef>
                  <a:spcPct val="0"/>
                </a:spcBef>
                <a:defRPr/>
              </a:pPr>
              <a:r>
                <a:rPr lang="en-US" sz="2000" b="1" dirty="0">
                  <a:solidFill>
                    <a:srgbClr val="000099">
                      <a:lumMod val="60000"/>
                      <a:lumOff val="40000"/>
                    </a:srgbClr>
                  </a:solidFill>
                </a:rPr>
                <a:t>LEARNING </a:t>
              </a:r>
              <a:r>
                <a:rPr lang="en-US" sz="2000" b="1" dirty="0" smtClean="0">
                  <a:solidFill>
                    <a:srgbClr val="000099">
                      <a:lumMod val="60000"/>
                      <a:lumOff val="40000"/>
                    </a:srgbClr>
                  </a:solidFill>
                </a:rPr>
                <a:t>TEACHING</a:t>
              </a:r>
              <a:endParaRPr lang="en-US" sz="2000" b="1" dirty="0">
                <a:solidFill>
                  <a:srgbClr val="000099">
                    <a:lumMod val="60000"/>
                    <a:lumOff val="40000"/>
                  </a:srgbClr>
                </a:solidFill>
              </a:endParaRPr>
            </a:p>
          </p:txBody>
        </p:sp>
        <p:sp>
          <p:nvSpPr>
            <p:cNvPr id="12299" name="Text Box 7"/>
            <p:cNvSpPr txBox="1">
              <a:spLocks noChangeArrowheads="1"/>
            </p:cNvSpPr>
            <p:nvPr/>
          </p:nvSpPr>
          <p:spPr bwMode="auto">
            <a:xfrm>
              <a:off x="4477" y="7356"/>
              <a:ext cx="2208" cy="762"/>
            </a:xfrm>
            <a:prstGeom prst="rect">
              <a:avLst/>
            </a:prstGeom>
            <a:solidFill>
              <a:srgbClr val="FFFFFF"/>
            </a:solidFill>
            <a:ln w="28575">
              <a:solidFill>
                <a:schemeClr val="bg1">
                  <a:lumMod val="60000"/>
                  <a:lumOff val="40000"/>
                </a:schemeClr>
              </a:solidFill>
              <a:miter lim="800000"/>
              <a:headEnd/>
              <a:tailEnd/>
            </a:ln>
          </p:spPr>
          <p:txBody>
            <a:bodyPr/>
            <a:lstStyle/>
            <a:p>
              <a:pPr algn="ctr" eaLnBrk="0" fontAlgn="base" hangingPunct="0">
                <a:spcBef>
                  <a:spcPct val="0"/>
                </a:spcBef>
                <a:spcAft>
                  <a:spcPts val="600"/>
                </a:spcAft>
                <a:defRPr/>
              </a:pPr>
              <a:endParaRPr lang="en-US" sz="1400" dirty="0">
                <a:solidFill>
                  <a:srgbClr val="FF0000"/>
                </a:solidFill>
              </a:endParaRPr>
            </a:p>
            <a:p>
              <a:pPr algn="ctr" eaLnBrk="0" fontAlgn="base" hangingPunct="0">
                <a:spcBef>
                  <a:spcPct val="0"/>
                </a:spcBef>
                <a:spcAft>
                  <a:spcPts val="600"/>
                </a:spcAft>
                <a:defRPr/>
              </a:pPr>
              <a:r>
                <a:rPr lang="en-US" sz="2000" b="1" dirty="0">
                  <a:solidFill>
                    <a:srgbClr val="000099">
                      <a:lumMod val="60000"/>
                      <a:lumOff val="40000"/>
                    </a:srgbClr>
                  </a:solidFill>
                </a:rPr>
                <a:t>FEEDBACK</a:t>
              </a:r>
            </a:p>
          </p:txBody>
        </p:sp>
        <p:sp>
          <p:nvSpPr>
            <p:cNvPr id="30738" name="Text Box 8"/>
            <p:cNvSpPr txBox="1">
              <a:spLocks noChangeArrowheads="1"/>
            </p:cNvSpPr>
            <p:nvPr/>
          </p:nvSpPr>
          <p:spPr bwMode="auto">
            <a:xfrm>
              <a:off x="7151" y="7177"/>
              <a:ext cx="2051" cy="1077"/>
            </a:xfrm>
            <a:prstGeom prst="rect">
              <a:avLst/>
            </a:prstGeom>
            <a:solidFill>
              <a:srgbClr val="FFFFFF"/>
            </a:solidFill>
            <a:ln w="28575">
              <a:solidFill>
                <a:srgbClr val="33CC33"/>
              </a:solidFill>
              <a:miter lim="800000"/>
              <a:headEnd/>
              <a:tailEnd/>
            </a:ln>
          </p:spPr>
          <p:txBody>
            <a:bodyPr/>
            <a:lstStyle/>
            <a:p>
              <a:pPr algn="ctr" eaLnBrk="0" fontAlgn="base" hangingPunct="0">
                <a:spcBef>
                  <a:spcPct val="0"/>
                </a:spcBef>
              </a:pPr>
              <a:endParaRPr lang="en-US" sz="800" dirty="0">
                <a:solidFill>
                  <a:srgbClr val="FF0000"/>
                </a:solidFill>
              </a:endParaRPr>
            </a:p>
            <a:p>
              <a:pPr algn="ctr" eaLnBrk="0" fontAlgn="base" hangingPunct="0">
                <a:spcBef>
                  <a:spcPct val="0"/>
                </a:spcBef>
              </a:pPr>
              <a:r>
                <a:rPr lang="en-US" sz="2000" b="1" dirty="0">
                  <a:solidFill>
                    <a:srgbClr val="33CC33"/>
                  </a:solidFill>
                </a:rPr>
                <a:t>INSTRUCTOR </a:t>
              </a:r>
              <a:r>
                <a:rPr lang="en-US" sz="2000" b="1" dirty="0" smtClean="0">
                  <a:solidFill>
                    <a:srgbClr val="33CC33"/>
                  </a:solidFill>
                </a:rPr>
                <a:t>adapts </a:t>
              </a:r>
            </a:p>
            <a:p>
              <a:pPr algn="ctr" eaLnBrk="0" fontAlgn="base" hangingPunct="0">
                <a:spcBef>
                  <a:spcPct val="0"/>
                </a:spcBef>
              </a:pPr>
              <a:r>
                <a:rPr lang="en-US" sz="2000" b="1" dirty="0" smtClean="0">
                  <a:solidFill>
                    <a:srgbClr val="33CC33"/>
                  </a:solidFill>
                </a:rPr>
                <a:t>teaching behaviors</a:t>
              </a:r>
              <a:r>
                <a:rPr lang="en-US" sz="1400" b="1" dirty="0" smtClean="0">
                  <a:solidFill>
                    <a:srgbClr val="33CC33"/>
                  </a:solidFill>
                </a:rPr>
                <a:t> </a:t>
              </a:r>
            </a:p>
            <a:p>
              <a:pPr algn="ctr" eaLnBrk="0" fontAlgn="base" hangingPunct="0">
                <a:spcBef>
                  <a:spcPct val="0"/>
                </a:spcBef>
                <a:spcAft>
                  <a:spcPts val="600"/>
                </a:spcAft>
              </a:pPr>
              <a:endParaRPr lang="en-US" sz="1400" dirty="0">
                <a:solidFill>
                  <a:srgbClr val="FF0000"/>
                </a:solidFill>
              </a:endParaRPr>
            </a:p>
          </p:txBody>
        </p:sp>
        <p:sp>
          <p:nvSpPr>
            <p:cNvPr id="30739" name="Text Box 9"/>
            <p:cNvSpPr txBox="1">
              <a:spLocks noChangeArrowheads="1"/>
            </p:cNvSpPr>
            <p:nvPr/>
          </p:nvSpPr>
          <p:spPr bwMode="auto">
            <a:xfrm>
              <a:off x="7151" y="5788"/>
              <a:ext cx="2051" cy="1090"/>
            </a:xfrm>
            <a:prstGeom prst="rect">
              <a:avLst/>
            </a:prstGeom>
            <a:solidFill>
              <a:srgbClr val="FFFFFF"/>
            </a:solidFill>
            <a:ln w="28575">
              <a:solidFill>
                <a:srgbClr val="33CC33"/>
              </a:solidFill>
              <a:miter lim="800000"/>
              <a:headEnd/>
              <a:tailEnd/>
            </a:ln>
          </p:spPr>
          <p:txBody>
            <a:bodyPr/>
            <a:lstStyle/>
            <a:p>
              <a:pPr algn="ctr" eaLnBrk="0" fontAlgn="base" hangingPunct="0">
                <a:spcBef>
                  <a:spcPct val="0"/>
                </a:spcBef>
              </a:pPr>
              <a:endParaRPr lang="en-US" sz="800" b="1" dirty="0" smtClean="0">
                <a:solidFill>
                  <a:srgbClr val="33CC33"/>
                </a:solidFill>
              </a:endParaRPr>
            </a:p>
            <a:p>
              <a:pPr algn="ctr" eaLnBrk="0" fontAlgn="base" hangingPunct="0">
                <a:spcBef>
                  <a:spcPct val="0"/>
                </a:spcBef>
              </a:pPr>
              <a:r>
                <a:rPr lang="en-US" sz="2000" b="1" dirty="0" smtClean="0">
                  <a:solidFill>
                    <a:srgbClr val="33CC33"/>
                  </a:solidFill>
                </a:rPr>
                <a:t>INSTRUCTOR</a:t>
              </a:r>
              <a:endParaRPr lang="en-US" sz="2000" b="1" dirty="0">
                <a:solidFill>
                  <a:srgbClr val="33CC33"/>
                </a:solidFill>
              </a:endParaRPr>
            </a:p>
            <a:p>
              <a:pPr algn="ctr" eaLnBrk="0" fontAlgn="base" hangingPunct="0">
                <a:spcBef>
                  <a:spcPct val="0"/>
                </a:spcBef>
              </a:pPr>
              <a:r>
                <a:rPr lang="en-US" sz="2000" b="1" dirty="0" smtClean="0">
                  <a:solidFill>
                    <a:srgbClr val="33CC33"/>
                  </a:solidFill>
                </a:rPr>
                <a:t>engages in </a:t>
              </a:r>
            </a:p>
            <a:p>
              <a:pPr algn="ctr" eaLnBrk="0" fontAlgn="base" hangingPunct="0">
                <a:spcBef>
                  <a:spcPct val="0"/>
                </a:spcBef>
              </a:pPr>
              <a:r>
                <a:rPr lang="en-US" sz="2000" b="1" dirty="0" smtClean="0">
                  <a:solidFill>
                    <a:srgbClr val="33CC33"/>
                  </a:solidFill>
                </a:rPr>
                <a:t>teaching activities</a:t>
              </a:r>
              <a:endParaRPr lang="en-US" sz="2000" b="1" dirty="0">
                <a:solidFill>
                  <a:srgbClr val="33CC33"/>
                </a:solidFill>
              </a:endParaRPr>
            </a:p>
          </p:txBody>
        </p:sp>
      </p:grpSp>
      <p:sp>
        <p:nvSpPr>
          <p:cNvPr id="30724" name="Text Box 4"/>
          <p:cNvSpPr txBox="1">
            <a:spLocks noChangeArrowheads="1"/>
          </p:cNvSpPr>
          <p:nvPr/>
        </p:nvSpPr>
        <p:spPr bwMode="auto">
          <a:xfrm>
            <a:off x="588963" y="3557588"/>
            <a:ext cx="2312987" cy="1517650"/>
          </a:xfrm>
          <a:prstGeom prst="rect">
            <a:avLst/>
          </a:prstGeom>
          <a:solidFill>
            <a:srgbClr val="FFFFFF"/>
          </a:solidFill>
          <a:ln w="28575">
            <a:solidFill>
              <a:srgbClr val="9900CC"/>
            </a:solidFill>
            <a:miter lim="800000"/>
            <a:headEnd/>
            <a:tailEnd/>
          </a:ln>
        </p:spPr>
        <p:txBody>
          <a:bodyPr/>
          <a:lstStyle/>
          <a:p>
            <a:pPr algn="ctr" eaLnBrk="0" fontAlgn="base" hangingPunct="0">
              <a:spcBef>
                <a:spcPct val="0"/>
              </a:spcBef>
              <a:spcAft>
                <a:spcPts val="600"/>
              </a:spcAft>
            </a:pPr>
            <a:endParaRPr lang="en-US" sz="800" dirty="0">
              <a:solidFill>
                <a:srgbClr val="FF0000"/>
              </a:solidFill>
            </a:endParaRPr>
          </a:p>
          <a:p>
            <a:pPr algn="ctr" eaLnBrk="0" fontAlgn="base" hangingPunct="0">
              <a:spcBef>
                <a:spcPct val="0"/>
              </a:spcBef>
            </a:pPr>
            <a:r>
              <a:rPr lang="en-US" sz="2000" b="1" dirty="0">
                <a:solidFill>
                  <a:srgbClr val="9900CC"/>
                </a:solidFill>
              </a:rPr>
              <a:t>STUDENTS </a:t>
            </a:r>
            <a:endParaRPr lang="en-US" sz="2000" b="1" dirty="0" smtClean="0">
              <a:solidFill>
                <a:srgbClr val="9900CC"/>
              </a:solidFill>
            </a:endParaRPr>
          </a:p>
          <a:p>
            <a:pPr algn="ctr" eaLnBrk="0" fontAlgn="base" hangingPunct="0">
              <a:spcBef>
                <a:spcPct val="0"/>
              </a:spcBef>
            </a:pPr>
            <a:r>
              <a:rPr lang="en-US" sz="2000" b="1" dirty="0" smtClean="0">
                <a:solidFill>
                  <a:srgbClr val="9900CC"/>
                </a:solidFill>
              </a:rPr>
              <a:t>adapt</a:t>
            </a:r>
          </a:p>
          <a:p>
            <a:pPr algn="ctr" eaLnBrk="0" fontAlgn="base" hangingPunct="0">
              <a:spcBef>
                <a:spcPct val="0"/>
              </a:spcBef>
            </a:pPr>
            <a:r>
              <a:rPr lang="en-US" sz="2000" b="1" dirty="0" smtClean="0">
                <a:solidFill>
                  <a:srgbClr val="9900CC"/>
                </a:solidFill>
              </a:rPr>
              <a:t>learning behaviors</a:t>
            </a:r>
            <a:r>
              <a:rPr lang="en-US" sz="1400" b="1" dirty="0" smtClean="0">
                <a:solidFill>
                  <a:srgbClr val="9900CC"/>
                </a:solidFill>
              </a:rPr>
              <a:t> </a:t>
            </a:r>
            <a:endParaRPr lang="en-US" sz="1400" b="1" dirty="0">
              <a:solidFill>
                <a:srgbClr val="9900CC"/>
              </a:solidFill>
            </a:endParaRPr>
          </a:p>
        </p:txBody>
      </p:sp>
      <p:grpSp>
        <p:nvGrpSpPr>
          <p:cNvPr id="3" name="Group 16"/>
          <p:cNvGrpSpPr>
            <a:grpSpLocks/>
          </p:cNvGrpSpPr>
          <p:nvPr/>
        </p:nvGrpSpPr>
        <p:grpSpPr bwMode="auto">
          <a:xfrm>
            <a:off x="792469" y="3810000"/>
            <a:ext cx="1905000" cy="914400"/>
            <a:chOff x="762000" y="4343182"/>
            <a:chExt cx="1905000" cy="914618"/>
          </a:xfrm>
        </p:grpSpPr>
        <p:cxnSp>
          <p:nvCxnSpPr>
            <p:cNvPr id="30731" name="Straight Connector 14"/>
            <p:cNvCxnSpPr>
              <a:cxnSpLocks noChangeShapeType="1"/>
            </p:cNvCxnSpPr>
            <p:nvPr/>
          </p:nvCxnSpPr>
          <p:spPr bwMode="auto">
            <a:xfrm>
              <a:off x="762000" y="4343182"/>
              <a:ext cx="1905000" cy="914618"/>
            </a:xfrm>
            <a:prstGeom prst="line">
              <a:avLst/>
            </a:prstGeom>
            <a:noFill/>
            <a:ln w="28575" algn="ctr">
              <a:solidFill>
                <a:srgbClr val="FF3300"/>
              </a:solidFill>
              <a:round/>
              <a:headEnd/>
              <a:tailEnd/>
            </a:ln>
          </p:spPr>
        </p:cxnSp>
        <p:cxnSp>
          <p:nvCxnSpPr>
            <p:cNvPr id="30732" name="Straight Connector 15"/>
            <p:cNvCxnSpPr>
              <a:cxnSpLocks noChangeShapeType="1"/>
            </p:cNvCxnSpPr>
            <p:nvPr/>
          </p:nvCxnSpPr>
          <p:spPr bwMode="auto">
            <a:xfrm flipV="1">
              <a:off x="762000" y="4343182"/>
              <a:ext cx="1905000" cy="914618"/>
            </a:xfrm>
            <a:prstGeom prst="line">
              <a:avLst/>
            </a:prstGeom>
            <a:noFill/>
            <a:ln w="28575" algn="ctr">
              <a:solidFill>
                <a:srgbClr val="FF3300"/>
              </a:solidFill>
              <a:round/>
              <a:headEnd/>
              <a:tailEnd/>
            </a:ln>
          </p:spPr>
        </p:cxnSp>
      </p:grpSp>
      <p:grpSp>
        <p:nvGrpSpPr>
          <p:cNvPr id="4" name="Group 17"/>
          <p:cNvGrpSpPr>
            <a:grpSpLocks/>
          </p:cNvGrpSpPr>
          <p:nvPr/>
        </p:nvGrpSpPr>
        <p:grpSpPr bwMode="auto">
          <a:xfrm>
            <a:off x="6705600" y="3810000"/>
            <a:ext cx="1905000" cy="914400"/>
            <a:chOff x="762000" y="4343182"/>
            <a:chExt cx="1905000" cy="914618"/>
          </a:xfrm>
        </p:grpSpPr>
        <p:cxnSp>
          <p:nvCxnSpPr>
            <p:cNvPr id="30729" name="Straight Connector 18"/>
            <p:cNvCxnSpPr>
              <a:cxnSpLocks noChangeShapeType="1"/>
            </p:cNvCxnSpPr>
            <p:nvPr/>
          </p:nvCxnSpPr>
          <p:spPr bwMode="auto">
            <a:xfrm>
              <a:off x="762000" y="4343182"/>
              <a:ext cx="1905000" cy="914618"/>
            </a:xfrm>
            <a:prstGeom prst="line">
              <a:avLst/>
            </a:prstGeom>
            <a:noFill/>
            <a:ln w="28575" algn="ctr">
              <a:solidFill>
                <a:srgbClr val="FF3300"/>
              </a:solidFill>
              <a:round/>
              <a:headEnd/>
              <a:tailEnd/>
            </a:ln>
          </p:spPr>
        </p:cxnSp>
        <p:cxnSp>
          <p:nvCxnSpPr>
            <p:cNvPr id="30730" name="Straight Connector 19"/>
            <p:cNvCxnSpPr>
              <a:cxnSpLocks noChangeShapeType="1"/>
            </p:cNvCxnSpPr>
            <p:nvPr/>
          </p:nvCxnSpPr>
          <p:spPr bwMode="auto">
            <a:xfrm flipV="1">
              <a:off x="762000" y="4343182"/>
              <a:ext cx="1905000" cy="914618"/>
            </a:xfrm>
            <a:prstGeom prst="line">
              <a:avLst/>
            </a:prstGeom>
            <a:noFill/>
            <a:ln w="28575" algn="ctr">
              <a:solidFill>
                <a:srgbClr val="FF3300"/>
              </a:solidFill>
              <a:round/>
              <a:headEnd/>
              <a:tailEnd/>
            </a:ln>
          </p:spPr>
        </p:cxnSp>
      </p:grpSp>
      <p:sp>
        <p:nvSpPr>
          <p:cNvPr id="21" name="TextBox 20"/>
          <p:cNvSpPr txBox="1">
            <a:spLocks noChangeArrowheads="1"/>
          </p:cNvSpPr>
          <p:nvPr/>
        </p:nvSpPr>
        <p:spPr bwMode="auto">
          <a:xfrm>
            <a:off x="3886200" y="4430713"/>
            <a:ext cx="1600200" cy="400110"/>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2000" dirty="0">
                <a:solidFill>
                  <a:srgbClr val="FF3300"/>
                </a:solidFill>
              </a:rPr>
              <a:t>Too late!</a:t>
            </a:r>
          </a:p>
        </p:txBody>
      </p:sp>
      <p:sp>
        <p:nvSpPr>
          <p:cNvPr id="22" name="Rectangle 2"/>
          <p:cNvSpPr txBox="1">
            <a:spLocks noChangeArrowheads="1"/>
          </p:cNvSpPr>
          <p:nvPr/>
        </p:nvSpPr>
        <p:spPr bwMode="auto">
          <a:xfrm>
            <a:off x="6754399" y="6172200"/>
            <a:ext cx="2246152"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1400" i="1" dirty="0">
                <a:solidFill>
                  <a:srgbClr val="FFFFFF"/>
                </a:solidFill>
                <a:effectLst/>
                <a:latin typeface="Times New Roman"/>
                <a:ea typeface="Calibri"/>
              </a:rPr>
              <a:t>Marsha Lovett, </a:t>
            </a:r>
            <a:endParaRPr lang="en-US" sz="1400" i="1" dirty="0" smtClean="0">
              <a:solidFill>
                <a:srgbClr val="FFFFFF"/>
              </a:solidFill>
              <a:effectLst/>
              <a:latin typeface="Times New Roman"/>
              <a:ea typeface="Calibri"/>
            </a:endParaRPr>
          </a:p>
          <a:p>
            <a:pPr>
              <a:defRPr/>
            </a:pPr>
            <a:r>
              <a:rPr lang="en-US" sz="1400" i="1" dirty="0" smtClean="0">
                <a:solidFill>
                  <a:srgbClr val="FFFFFF"/>
                </a:solidFill>
                <a:effectLst/>
                <a:latin typeface="Times New Roman"/>
                <a:ea typeface="Calibri"/>
              </a:rPr>
              <a:t>Carnegie </a:t>
            </a:r>
            <a:r>
              <a:rPr lang="en-US" sz="1400" i="1" dirty="0">
                <a:solidFill>
                  <a:srgbClr val="FFFFFF"/>
                </a:solidFill>
                <a:effectLst/>
                <a:latin typeface="Times New Roman"/>
                <a:ea typeface="Calibri"/>
              </a:rPr>
              <a:t>Mellon University</a:t>
            </a:r>
            <a:endParaRPr lang="en-US" sz="1400" b="1" i="1" dirty="0" smtClean="0">
              <a:solidFill>
                <a:srgbClr val="FFFF00"/>
              </a:solidFill>
            </a:endParaRPr>
          </a:p>
        </p:txBody>
      </p:sp>
    </p:spTree>
    <p:extLst>
      <p:ext uri="{BB962C8B-B14F-4D97-AF65-F5344CB8AC3E}">
        <p14:creationId xmlns:p14="http://schemas.microsoft.com/office/powerpoint/2010/main" xmlns="" val="269680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228600"/>
            <a:ext cx="8229600" cy="609600"/>
          </a:xfrm>
        </p:spPr>
        <p:txBody>
          <a:bodyPr/>
          <a:lstStyle/>
          <a:p>
            <a:pPr>
              <a:defRPr/>
            </a:pPr>
            <a:r>
              <a:rPr lang="en-US" sz="2800" b="1" dirty="0">
                <a:solidFill>
                  <a:srgbClr val="FFFF00"/>
                </a:solidFill>
              </a:rPr>
              <a:t>Summary of </a:t>
            </a:r>
            <a:r>
              <a:rPr lang="en-US" sz="2800" b="1" dirty="0" smtClean="0">
                <a:solidFill>
                  <a:srgbClr val="FFFF00"/>
                </a:solidFill>
              </a:rPr>
              <a:t>Findings from Research </a:t>
            </a:r>
            <a:r>
              <a:rPr lang="en-US" sz="2800" b="1" dirty="0">
                <a:solidFill>
                  <a:srgbClr val="FFFF00"/>
                </a:solidFill>
              </a:rPr>
              <a:t>on Formative </a:t>
            </a:r>
            <a:r>
              <a:rPr lang="en-US" sz="2800" b="1" dirty="0" smtClean="0">
                <a:solidFill>
                  <a:srgbClr val="FFFF00"/>
                </a:solidFill>
              </a:rPr>
              <a:t>Assessments</a:t>
            </a:r>
          </a:p>
        </p:txBody>
      </p:sp>
      <p:sp>
        <p:nvSpPr>
          <p:cNvPr id="7171" name="TextBox 3"/>
          <p:cNvSpPr txBox="1">
            <a:spLocks noChangeArrowheads="1"/>
          </p:cNvSpPr>
          <p:nvPr/>
        </p:nvSpPr>
        <p:spPr bwMode="auto">
          <a:xfrm>
            <a:off x="304800" y="1524622"/>
            <a:ext cx="8579766" cy="4190378"/>
          </a:xfrm>
          <a:prstGeom prst="rect">
            <a:avLst/>
          </a:prstGeom>
          <a:noFill/>
          <a:ln w="9525">
            <a:noFill/>
            <a:miter lim="800000"/>
            <a:headEnd/>
            <a:tailEnd/>
          </a:ln>
        </p:spPr>
        <p:txBody>
          <a:bodyPr wrap="square">
            <a:spAutoFit/>
          </a:bodyPr>
          <a:lstStyle/>
          <a:p>
            <a:pPr eaLnBrk="0" fontAlgn="base" hangingPunct="0">
              <a:lnSpc>
                <a:spcPct val="115000"/>
              </a:lnSpc>
            </a:pPr>
            <a:r>
              <a:rPr lang="en-US" sz="2400" dirty="0" smtClean="0">
                <a:solidFill>
                  <a:srgbClr val="FFFFFF"/>
                </a:solidFill>
                <a:ea typeface="Calibri"/>
              </a:rPr>
              <a:t>Synthesis </a:t>
            </a:r>
            <a:r>
              <a:rPr lang="en-US" sz="2400" dirty="0">
                <a:solidFill>
                  <a:srgbClr val="FFFFFF"/>
                </a:solidFill>
                <a:ea typeface="Calibri"/>
              </a:rPr>
              <a:t>of over 800 meta-analyses relating to </a:t>
            </a:r>
            <a:r>
              <a:rPr lang="en-US" sz="2400" dirty="0" smtClean="0">
                <a:solidFill>
                  <a:srgbClr val="FFFFFF"/>
                </a:solidFill>
                <a:ea typeface="Calibri"/>
              </a:rPr>
              <a:t>achievement:</a:t>
            </a:r>
            <a:endParaRPr lang="en-US" sz="2400" dirty="0">
              <a:solidFill>
                <a:srgbClr val="FFFFFF"/>
              </a:solidFill>
              <a:ea typeface="Calibri"/>
            </a:endParaRPr>
          </a:p>
          <a:p>
            <a:pPr algn="ctr" eaLnBrk="0" fontAlgn="base" hangingPunct="0">
              <a:lnSpc>
                <a:spcPct val="115000"/>
              </a:lnSpc>
            </a:pPr>
            <a:r>
              <a:rPr lang="en-US" sz="1000" u="sng" dirty="0" smtClean="0">
                <a:solidFill>
                  <a:srgbClr val="FFFFFF"/>
                </a:solidFill>
                <a:ea typeface="Calibri"/>
              </a:rPr>
              <a:t> </a:t>
            </a:r>
            <a:endParaRPr lang="en-US" sz="1000" u="sng" dirty="0">
              <a:solidFill>
                <a:srgbClr val="FFFFFF"/>
              </a:solidFill>
              <a:ea typeface="Calibri"/>
            </a:endParaRPr>
          </a:p>
          <a:p>
            <a:pPr marL="800100" lvl="1" indent="-342900" eaLnBrk="0" fontAlgn="base" hangingPunct="0">
              <a:lnSpc>
                <a:spcPct val="115000"/>
              </a:lnSpc>
              <a:buFont typeface="Symbol"/>
              <a:buChar char=""/>
            </a:pPr>
            <a:r>
              <a:rPr lang="en-US" sz="2400" dirty="0" smtClean="0">
                <a:solidFill>
                  <a:srgbClr val="FFFFFF"/>
                </a:solidFill>
                <a:ea typeface="Calibri"/>
              </a:rPr>
              <a:t>ranked </a:t>
            </a:r>
            <a:r>
              <a:rPr lang="en-US" sz="2400" dirty="0">
                <a:solidFill>
                  <a:srgbClr val="FFFFFF"/>
                </a:solidFill>
                <a:ea typeface="Calibri"/>
              </a:rPr>
              <a:t>#1 among 24 teaching </a:t>
            </a:r>
            <a:r>
              <a:rPr lang="en-US" sz="2400" dirty="0" smtClean="0">
                <a:solidFill>
                  <a:srgbClr val="FFFFFF"/>
                </a:solidFill>
                <a:ea typeface="Calibri"/>
              </a:rPr>
              <a:t>approaches</a:t>
            </a:r>
          </a:p>
          <a:p>
            <a:pPr marL="800100" lvl="1" indent="-342900" eaLnBrk="0" fontAlgn="base" hangingPunct="0">
              <a:lnSpc>
                <a:spcPct val="115000"/>
              </a:lnSpc>
              <a:buFont typeface="Symbol"/>
              <a:buChar char=""/>
            </a:pPr>
            <a:r>
              <a:rPr lang="en-US" sz="2400" dirty="0" smtClean="0">
                <a:solidFill>
                  <a:srgbClr val="FFFFFF"/>
                </a:solidFill>
                <a:ea typeface="Calibri"/>
              </a:rPr>
              <a:t>ranked </a:t>
            </a:r>
            <a:r>
              <a:rPr lang="en-US" sz="2400" dirty="0">
                <a:solidFill>
                  <a:srgbClr val="FFFFFF"/>
                </a:solidFill>
                <a:ea typeface="Calibri"/>
              </a:rPr>
              <a:t>#3 among 138 contributors to </a:t>
            </a:r>
            <a:r>
              <a:rPr lang="en-US" sz="2400" dirty="0" smtClean="0">
                <a:solidFill>
                  <a:srgbClr val="FFFFFF"/>
                </a:solidFill>
                <a:ea typeface="Calibri"/>
              </a:rPr>
              <a:t>learning</a:t>
            </a:r>
          </a:p>
          <a:p>
            <a:pPr marL="342900" indent="-342900" eaLnBrk="0" fontAlgn="base" hangingPunct="0">
              <a:lnSpc>
                <a:spcPct val="115000"/>
              </a:lnSpc>
              <a:buFont typeface="Symbol"/>
              <a:buChar char=""/>
            </a:pPr>
            <a:endParaRPr lang="en-US" sz="2000" dirty="0" smtClean="0">
              <a:solidFill>
                <a:srgbClr val="FFFFFF"/>
              </a:solidFill>
              <a:ea typeface="Calibri"/>
            </a:endParaRPr>
          </a:p>
          <a:p>
            <a:pPr marL="342900" indent="-342900" eaLnBrk="0" fontAlgn="base" hangingPunct="0">
              <a:lnSpc>
                <a:spcPct val="115000"/>
              </a:lnSpc>
              <a:buFont typeface="Symbol"/>
              <a:buChar char=""/>
            </a:pPr>
            <a:endParaRPr lang="en-US" sz="2000" dirty="0">
              <a:solidFill>
                <a:srgbClr val="FFFFFF"/>
              </a:solidFill>
              <a:ea typeface="Calibri"/>
            </a:endParaRPr>
          </a:p>
          <a:p>
            <a:pPr algn="ctr" eaLnBrk="0" fontAlgn="base" hangingPunct="0"/>
            <a:r>
              <a:rPr lang="en-US" sz="2400" b="1" dirty="0" smtClean="0">
                <a:solidFill>
                  <a:srgbClr val="FFC000"/>
                </a:solidFill>
                <a:effectLst>
                  <a:outerShdw blurRad="38100" dist="38100" dir="2700000" algn="tl">
                    <a:srgbClr val="000000">
                      <a:alpha val="43137"/>
                    </a:srgbClr>
                  </a:outerShdw>
                </a:effectLst>
                <a:ea typeface="Calibri"/>
              </a:rPr>
              <a:t>Formative </a:t>
            </a:r>
            <a:r>
              <a:rPr lang="en-US" sz="2400" b="1" dirty="0">
                <a:solidFill>
                  <a:srgbClr val="FFC000"/>
                </a:solidFill>
                <a:effectLst>
                  <a:outerShdw blurRad="38100" dist="38100" dir="2700000" algn="tl">
                    <a:srgbClr val="000000">
                      <a:alpha val="43137"/>
                    </a:srgbClr>
                  </a:outerShdw>
                </a:effectLst>
                <a:ea typeface="Calibri"/>
              </a:rPr>
              <a:t>assessment </a:t>
            </a:r>
            <a:r>
              <a:rPr lang="en-US" sz="2400" b="1" dirty="0" smtClean="0">
                <a:solidFill>
                  <a:srgbClr val="FFC000"/>
                </a:solidFill>
                <a:effectLst>
                  <a:outerShdw blurRad="38100" dist="38100" dir="2700000" algn="tl">
                    <a:srgbClr val="000000">
                      <a:alpha val="43137"/>
                    </a:srgbClr>
                  </a:outerShdw>
                </a:effectLst>
                <a:ea typeface="Calibri"/>
              </a:rPr>
              <a:t>is shown to be </a:t>
            </a:r>
          </a:p>
          <a:p>
            <a:pPr algn="ctr" eaLnBrk="0" fontAlgn="base" hangingPunct="0"/>
            <a:r>
              <a:rPr lang="en-US" sz="2400" b="1" dirty="0" smtClean="0">
                <a:solidFill>
                  <a:srgbClr val="FFC000"/>
                </a:solidFill>
                <a:effectLst>
                  <a:outerShdw blurRad="38100" dist="38100" dir="2700000" algn="tl">
                    <a:srgbClr val="000000">
                      <a:alpha val="43137"/>
                    </a:srgbClr>
                  </a:outerShdw>
                </a:effectLst>
                <a:ea typeface="Calibri"/>
              </a:rPr>
              <a:t>the </a:t>
            </a:r>
            <a:r>
              <a:rPr lang="en-US" sz="2400" b="1" dirty="0">
                <a:solidFill>
                  <a:srgbClr val="FFC000"/>
                </a:solidFill>
                <a:effectLst>
                  <a:outerShdw blurRad="38100" dist="38100" dir="2700000" algn="tl">
                    <a:srgbClr val="000000">
                      <a:alpha val="43137"/>
                    </a:srgbClr>
                  </a:outerShdw>
                </a:effectLst>
                <a:ea typeface="Calibri"/>
              </a:rPr>
              <a:t>most effective instructional intervention</a:t>
            </a:r>
          </a:p>
          <a:p>
            <a:pPr marL="342900" indent="-342900" eaLnBrk="0" fontAlgn="base" hangingPunct="0">
              <a:buFont typeface="Symbol"/>
              <a:buChar char=""/>
            </a:pPr>
            <a:endParaRPr lang="en-US" sz="2000" dirty="0" smtClean="0">
              <a:solidFill>
                <a:srgbClr val="FFFFFF"/>
              </a:solidFill>
              <a:ea typeface="Calibri"/>
            </a:endParaRPr>
          </a:p>
          <a:p>
            <a:pPr marL="342900" indent="-342900" eaLnBrk="0" fontAlgn="base" hangingPunct="0">
              <a:buFont typeface="Symbol"/>
              <a:buChar char=""/>
            </a:pPr>
            <a:endParaRPr lang="en-US" sz="2000" dirty="0">
              <a:solidFill>
                <a:srgbClr val="FFFFFF"/>
              </a:solidFill>
              <a:ea typeface="Calibri"/>
            </a:endParaRPr>
          </a:p>
          <a:p>
            <a:pPr marL="342900" indent="-342900" eaLnBrk="0" fontAlgn="base" hangingPunct="0">
              <a:buFont typeface="Symbol"/>
              <a:buChar char=""/>
            </a:pPr>
            <a:endParaRPr lang="en-US" sz="2000" dirty="0" smtClean="0">
              <a:solidFill>
                <a:srgbClr val="FFFFFF"/>
              </a:solidFill>
              <a:ea typeface="Calibri"/>
            </a:endParaRPr>
          </a:p>
          <a:p>
            <a:pPr marL="342900" indent="-342900" eaLnBrk="0" fontAlgn="base" hangingPunct="0">
              <a:buFont typeface="Symbol"/>
              <a:buChar char=""/>
            </a:pPr>
            <a:endParaRPr lang="en-US" dirty="0">
              <a:solidFill>
                <a:srgbClr val="FFFFFF"/>
              </a:solidFill>
              <a:ea typeface="Calibri"/>
            </a:endParaRPr>
          </a:p>
        </p:txBody>
      </p:sp>
      <p:sp>
        <p:nvSpPr>
          <p:cNvPr id="5" name="Rectangle 2"/>
          <p:cNvSpPr txBox="1">
            <a:spLocks noChangeArrowheads="1"/>
          </p:cNvSpPr>
          <p:nvPr/>
        </p:nvSpPr>
        <p:spPr bwMode="auto">
          <a:xfrm>
            <a:off x="3048000" y="4648200"/>
            <a:ext cx="2900755"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1600" dirty="0" smtClean="0">
                <a:solidFill>
                  <a:srgbClr val="FFFFFF"/>
                </a:solidFill>
                <a:effectLst/>
                <a:latin typeface="Times New Roman"/>
                <a:ea typeface="Calibri"/>
              </a:rPr>
              <a:t>Hattie  J., Visible Learning, 2009</a:t>
            </a:r>
            <a:endParaRPr lang="en-US" sz="1600" b="1" dirty="0" smtClean="0">
              <a:solidFill>
                <a:srgbClr val="FFFF00"/>
              </a:solidFill>
            </a:endParaRPr>
          </a:p>
        </p:txBody>
      </p:sp>
    </p:spTree>
    <p:extLst>
      <p:ext uri="{BB962C8B-B14F-4D97-AF65-F5344CB8AC3E}">
        <p14:creationId xmlns:p14="http://schemas.microsoft.com/office/powerpoint/2010/main" xmlns="" val="33865541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228600"/>
            <a:ext cx="8229600" cy="609600"/>
          </a:xfrm>
        </p:spPr>
        <p:txBody>
          <a:bodyPr/>
          <a:lstStyle/>
          <a:p>
            <a:pPr>
              <a:defRPr/>
            </a:pPr>
            <a:r>
              <a:rPr lang="en-US" sz="2800" b="1" dirty="0">
                <a:solidFill>
                  <a:srgbClr val="FFFF00"/>
                </a:solidFill>
              </a:rPr>
              <a:t>Key Lessons from Research about </a:t>
            </a:r>
            <a:r>
              <a:rPr lang="en-US" sz="2800" b="1" dirty="0" smtClean="0">
                <a:solidFill>
                  <a:srgbClr val="FFFF00"/>
                </a:solidFill>
              </a:rPr>
              <a:t/>
            </a:r>
            <a:br>
              <a:rPr lang="en-US" sz="2800" b="1" dirty="0" smtClean="0">
                <a:solidFill>
                  <a:srgbClr val="FFFF00"/>
                </a:solidFill>
              </a:rPr>
            </a:br>
            <a:r>
              <a:rPr lang="en-US" sz="2800" b="1" dirty="0" smtClean="0">
                <a:solidFill>
                  <a:srgbClr val="FFFF00"/>
                </a:solidFill>
              </a:rPr>
              <a:t>Formative Assessment</a:t>
            </a:r>
          </a:p>
        </p:txBody>
      </p:sp>
      <p:sp>
        <p:nvSpPr>
          <p:cNvPr id="7171" name="TextBox 3"/>
          <p:cNvSpPr txBox="1">
            <a:spLocks noChangeArrowheads="1"/>
          </p:cNvSpPr>
          <p:nvPr/>
        </p:nvSpPr>
        <p:spPr bwMode="auto">
          <a:xfrm>
            <a:off x="430924" y="1066800"/>
            <a:ext cx="8439150" cy="5353773"/>
          </a:xfrm>
          <a:prstGeom prst="rect">
            <a:avLst/>
          </a:prstGeom>
          <a:noFill/>
          <a:ln w="9525">
            <a:noFill/>
            <a:miter lim="800000"/>
            <a:headEnd/>
            <a:tailEnd/>
          </a:ln>
        </p:spPr>
        <p:txBody>
          <a:bodyPr wrap="square">
            <a:spAutoFit/>
          </a:bodyPr>
          <a:lstStyle/>
          <a:p>
            <a:pPr eaLnBrk="0" fontAlgn="base" hangingPunct="0">
              <a:lnSpc>
                <a:spcPct val="115000"/>
              </a:lnSpc>
            </a:pPr>
            <a:r>
              <a:rPr lang="en-US" sz="2000" b="1" dirty="0" smtClean="0">
                <a:solidFill>
                  <a:srgbClr val="FFC000"/>
                </a:solidFill>
                <a:effectLst>
                  <a:outerShdw blurRad="38100" dist="38100" dir="2700000" algn="tl">
                    <a:srgbClr val="000000">
                      <a:alpha val="43137"/>
                    </a:srgbClr>
                  </a:outerShdw>
                </a:effectLst>
                <a:ea typeface="Calibri"/>
              </a:rPr>
              <a:t>Assessments </a:t>
            </a:r>
            <a:r>
              <a:rPr lang="en-US" sz="2000" b="1" dirty="0">
                <a:solidFill>
                  <a:srgbClr val="FFC000"/>
                </a:solidFill>
                <a:effectLst>
                  <a:outerShdw blurRad="38100" dist="38100" dir="2700000" algn="tl">
                    <a:srgbClr val="000000">
                      <a:alpha val="43137"/>
                    </a:srgbClr>
                  </a:outerShdw>
                </a:effectLst>
                <a:ea typeface="Calibri"/>
              </a:rPr>
              <a:t>that </a:t>
            </a:r>
            <a:r>
              <a:rPr lang="en-US" sz="2000" b="1" dirty="0" smtClean="0">
                <a:solidFill>
                  <a:srgbClr val="FFC000"/>
                </a:solidFill>
                <a:effectLst>
                  <a:outerShdw blurRad="38100" dist="38100" dir="2700000" algn="tl">
                    <a:srgbClr val="000000">
                      <a:alpha val="43137"/>
                    </a:srgbClr>
                  </a:outerShdw>
                </a:effectLst>
                <a:ea typeface="Calibri"/>
              </a:rPr>
              <a:t>promote learning provide:</a:t>
            </a:r>
          </a:p>
          <a:p>
            <a:pPr marL="342900" indent="-342900" eaLnBrk="0" fontAlgn="base" hangingPunct="0">
              <a:lnSpc>
                <a:spcPct val="115000"/>
              </a:lnSpc>
              <a:buFont typeface="Symbol"/>
              <a:buChar char=""/>
            </a:pPr>
            <a:r>
              <a:rPr lang="en-US" sz="2000" u="sng" dirty="0" smtClean="0">
                <a:solidFill>
                  <a:srgbClr val="FFFFFF"/>
                </a:solidFill>
                <a:effectLst>
                  <a:outerShdw blurRad="38100" dist="38100" dir="2700000" algn="tl">
                    <a:srgbClr val="000000">
                      <a:alpha val="43137"/>
                    </a:srgbClr>
                  </a:outerShdw>
                </a:effectLst>
                <a:ea typeface="Calibri"/>
              </a:rPr>
              <a:t>feedback </a:t>
            </a:r>
            <a:r>
              <a:rPr lang="en-US" sz="2000" u="sng" dirty="0">
                <a:solidFill>
                  <a:srgbClr val="FFFFFF"/>
                </a:solidFill>
                <a:effectLst>
                  <a:outerShdw blurRad="38100" dist="38100" dir="2700000" algn="tl">
                    <a:srgbClr val="000000">
                      <a:alpha val="43137"/>
                    </a:srgbClr>
                  </a:outerShdw>
                </a:effectLst>
                <a:ea typeface="Calibri"/>
              </a:rPr>
              <a:t>to students </a:t>
            </a:r>
            <a:r>
              <a:rPr lang="en-US" sz="2000" dirty="0">
                <a:solidFill>
                  <a:srgbClr val="FFFFFF"/>
                </a:solidFill>
                <a:effectLst>
                  <a:outerShdw blurRad="38100" dist="38100" dir="2700000" algn="tl">
                    <a:srgbClr val="000000">
                      <a:alpha val="43137"/>
                    </a:srgbClr>
                  </a:outerShdw>
                </a:effectLst>
                <a:ea typeface="Calibri"/>
              </a:rPr>
              <a:t>on their progress (</a:t>
            </a:r>
            <a:r>
              <a:rPr lang="en-US" sz="2000" dirty="0" smtClean="0">
                <a:solidFill>
                  <a:srgbClr val="FFFFFF"/>
                </a:solidFill>
                <a:effectLst>
                  <a:outerShdw blurRad="38100" dist="38100" dir="2700000" algn="tl">
                    <a:srgbClr val="000000">
                      <a:alpha val="43137"/>
                    </a:srgbClr>
                  </a:outerShdw>
                </a:effectLst>
                <a:ea typeface="Calibri"/>
              </a:rPr>
              <a:t>non-threatening)</a:t>
            </a:r>
          </a:p>
          <a:p>
            <a:pPr marL="342900" indent="-342900" eaLnBrk="0" fontAlgn="base" hangingPunct="0">
              <a:lnSpc>
                <a:spcPct val="115000"/>
              </a:lnSpc>
              <a:buFont typeface="Symbol"/>
              <a:buChar char=""/>
            </a:pPr>
            <a:r>
              <a:rPr lang="en-US" sz="2000" u="sng" dirty="0" smtClean="0">
                <a:solidFill>
                  <a:srgbClr val="FFFFFF"/>
                </a:solidFill>
                <a:effectLst>
                  <a:outerShdw blurRad="38100" dist="38100" dir="2700000" algn="tl">
                    <a:srgbClr val="000000">
                      <a:alpha val="43137"/>
                    </a:srgbClr>
                  </a:outerShdw>
                </a:effectLst>
                <a:ea typeface="Calibri"/>
              </a:rPr>
              <a:t>feedback to instructors </a:t>
            </a:r>
            <a:r>
              <a:rPr lang="en-US" sz="2000" dirty="0" smtClean="0">
                <a:solidFill>
                  <a:srgbClr val="FFFFFF"/>
                </a:solidFill>
                <a:effectLst>
                  <a:outerShdw blurRad="38100" dist="38100" dir="2700000" algn="tl">
                    <a:srgbClr val="000000">
                      <a:alpha val="43137"/>
                    </a:srgbClr>
                  </a:outerShdw>
                </a:effectLst>
                <a:ea typeface="Calibri"/>
              </a:rPr>
              <a:t>on both individual and class performances</a:t>
            </a:r>
          </a:p>
          <a:p>
            <a:pPr marL="342900" indent="-342900" eaLnBrk="0" fontAlgn="base" hangingPunct="0">
              <a:lnSpc>
                <a:spcPct val="115000"/>
              </a:lnSpc>
              <a:buFont typeface="Symbol"/>
              <a:buChar char=""/>
            </a:pPr>
            <a:r>
              <a:rPr lang="en-US" sz="2000" u="sng" dirty="0" smtClean="0">
                <a:solidFill>
                  <a:srgbClr val="FFFFFF"/>
                </a:solidFill>
                <a:effectLst>
                  <a:outerShdw blurRad="38100" dist="38100" dir="2700000" algn="tl">
                    <a:srgbClr val="000000">
                      <a:alpha val="43137"/>
                    </a:srgbClr>
                  </a:outerShdw>
                </a:effectLst>
                <a:ea typeface="Calibri"/>
              </a:rPr>
              <a:t>opportunities </a:t>
            </a:r>
            <a:r>
              <a:rPr lang="en-US" sz="2000" u="sng" dirty="0">
                <a:solidFill>
                  <a:srgbClr val="FFFFFF"/>
                </a:solidFill>
                <a:effectLst>
                  <a:outerShdw blurRad="38100" dist="38100" dir="2700000" algn="tl">
                    <a:srgbClr val="000000">
                      <a:alpha val="43137"/>
                    </a:srgbClr>
                  </a:outerShdw>
                </a:effectLst>
                <a:ea typeface="Calibri"/>
              </a:rPr>
              <a:t>to close the gap</a:t>
            </a:r>
            <a:r>
              <a:rPr lang="en-US" sz="2000" dirty="0">
                <a:solidFill>
                  <a:srgbClr val="FFFFFF"/>
                </a:solidFill>
                <a:effectLst>
                  <a:outerShdw blurRad="38100" dist="38100" dir="2700000" algn="tl">
                    <a:srgbClr val="000000">
                      <a:alpha val="43137"/>
                    </a:srgbClr>
                  </a:outerShdw>
                </a:effectLst>
                <a:ea typeface="Calibri"/>
              </a:rPr>
              <a:t> between current &amp;</a:t>
            </a:r>
            <a:r>
              <a:rPr lang="en-US" sz="2000" dirty="0" smtClean="0">
                <a:solidFill>
                  <a:srgbClr val="FFFFFF"/>
                </a:solidFill>
                <a:effectLst>
                  <a:outerShdw blurRad="38100" dist="38100" dir="2700000" algn="tl">
                    <a:srgbClr val="000000">
                      <a:alpha val="43137"/>
                    </a:srgbClr>
                  </a:outerShdw>
                </a:effectLst>
                <a:ea typeface="Calibri"/>
              </a:rPr>
              <a:t> </a:t>
            </a:r>
            <a:r>
              <a:rPr lang="en-US" sz="2000" dirty="0">
                <a:solidFill>
                  <a:srgbClr val="FFFFFF"/>
                </a:solidFill>
                <a:effectLst>
                  <a:outerShdw blurRad="38100" dist="38100" dir="2700000" algn="tl">
                    <a:srgbClr val="000000">
                      <a:alpha val="43137"/>
                    </a:srgbClr>
                  </a:outerShdw>
                </a:effectLst>
                <a:ea typeface="Calibri"/>
              </a:rPr>
              <a:t>desired </a:t>
            </a:r>
            <a:r>
              <a:rPr lang="en-US" sz="2000" dirty="0" smtClean="0">
                <a:solidFill>
                  <a:srgbClr val="FFFFFF"/>
                </a:solidFill>
                <a:effectLst>
                  <a:outerShdw blurRad="38100" dist="38100" dir="2700000" algn="tl">
                    <a:srgbClr val="000000">
                      <a:alpha val="43137"/>
                    </a:srgbClr>
                  </a:outerShdw>
                </a:effectLst>
                <a:ea typeface="Calibri"/>
              </a:rPr>
              <a:t>performance</a:t>
            </a:r>
          </a:p>
          <a:p>
            <a:pPr eaLnBrk="0" fontAlgn="base" hangingPunct="0">
              <a:lnSpc>
                <a:spcPct val="115000"/>
              </a:lnSpc>
            </a:pPr>
            <a:endParaRPr lang="en-US" sz="2000" dirty="0" smtClean="0">
              <a:solidFill>
                <a:srgbClr val="FFFFFF"/>
              </a:solidFill>
              <a:effectLst>
                <a:outerShdw blurRad="38100" dist="38100" dir="2700000" algn="tl">
                  <a:srgbClr val="000000">
                    <a:alpha val="43137"/>
                  </a:srgbClr>
                </a:outerShdw>
              </a:effectLst>
              <a:latin typeface="Times New Roman"/>
              <a:ea typeface="Calibri"/>
            </a:endParaRPr>
          </a:p>
          <a:p>
            <a:pPr eaLnBrk="0" fontAlgn="base" hangingPunct="0">
              <a:lnSpc>
                <a:spcPct val="115000"/>
              </a:lnSpc>
            </a:pPr>
            <a:endParaRPr lang="en-US" sz="2000" dirty="0">
              <a:solidFill>
                <a:srgbClr val="FFFFFF"/>
              </a:solidFill>
              <a:effectLst>
                <a:outerShdw blurRad="38100" dist="38100" dir="2700000" algn="tl">
                  <a:srgbClr val="000000">
                    <a:alpha val="43137"/>
                  </a:srgbClr>
                </a:outerShdw>
              </a:effectLst>
              <a:latin typeface="Times New Roman"/>
              <a:ea typeface="Calibri"/>
            </a:endParaRPr>
          </a:p>
          <a:p>
            <a:pPr eaLnBrk="0" fontAlgn="base" hangingPunct="0">
              <a:lnSpc>
                <a:spcPct val="115000"/>
              </a:lnSpc>
            </a:pPr>
            <a:endParaRPr lang="en-US" sz="2000" dirty="0">
              <a:solidFill>
                <a:srgbClr val="FFFFFF"/>
              </a:solidFill>
              <a:effectLst>
                <a:outerShdw blurRad="38100" dist="38100" dir="2700000" algn="tl">
                  <a:srgbClr val="000000">
                    <a:alpha val="43137"/>
                  </a:srgbClr>
                </a:outerShdw>
              </a:effectLst>
              <a:latin typeface="Times New Roman"/>
              <a:ea typeface="Calibri"/>
            </a:endParaRPr>
          </a:p>
          <a:p>
            <a:pPr marL="342900" indent="-342900" eaLnBrk="0" fontAlgn="base" hangingPunct="0">
              <a:buFont typeface="Symbol"/>
              <a:buChar char=""/>
            </a:pPr>
            <a:endParaRPr lang="en-US" dirty="0" smtClean="0">
              <a:solidFill>
                <a:srgbClr val="FFFFFF"/>
              </a:solidFill>
              <a:effectLst>
                <a:outerShdw blurRad="38100" dist="38100" dir="2700000" algn="tl">
                  <a:srgbClr val="000000">
                    <a:alpha val="43137"/>
                  </a:srgbClr>
                </a:outerShdw>
              </a:effectLst>
              <a:ea typeface="Calibri"/>
            </a:endParaRPr>
          </a:p>
          <a:p>
            <a:pPr marL="342900" indent="-342900" eaLnBrk="0" fontAlgn="base" hangingPunct="0">
              <a:buFont typeface="Symbol"/>
              <a:buChar char=""/>
            </a:pPr>
            <a:endParaRPr lang="en-US" dirty="0" smtClean="0">
              <a:solidFill>
                <a:srgbClr val="FFFFFF"/>
              </a:solidFill>
              <a:effectLst>
                <a:outerShdw blurRad="38100" dist="38100" dir="2700000" algn="tl">
                  <a:srgbClr val="000000">
                    <a:alpha val="43137"/>
                  </a:srgbClr>
                </a:outerShdw>
              </a:effectLst>
              <a:ea typeface="Calibri"/>
            </a:endParaRPr>
          </a:p>
          <a:p>
            <a:pPr algn="ctr" eaLnBrk="0" fontAlgn="base" hangingPunct="0">
              <a:lnSpc>
                <a:spcPct val="115000"/>
              </a:lnSpc>
            </a:pPr>
            <a:endParaRPr lang="en-US" b="1" i="1" dirty="0" smtClean="0">
              <a:solidFill>
                <a:srgbClr val="33CC33"/>
              </a:solidFill>
              <a:effectLst>
                <a:outerShdw blurRad="38100" dist="38100" dir="2700000" algn="tl">
                  <a:srgbClr val="000000">
                    <a:alpha val="43137"/>
                  </a:srgbClr>
                </a:outerShdw>
              </a:effectLst>
              <a:ea typeface="Calibri"/>
            </a:endParaRPr>
          </a:p>
          <a:p>
            <a:pPr algn="ctr" eaLnBrk="0" fontAlgn="base" hangingPunct="0">
              <a:lnSpc>
                <a:spcPct val="115000"/>
              </a:lnSpc>
            </a:pPr>
            <a:endParaRPr lang="en-US" b="1" i="1" dirty="0" smtClean="0">
              <a:solidFill>
                <a:srgbClr val="33CC33"/>
              </a:solidFill>
              <a:effectLst>
                <a:outerShdw blurRad="38100" dist="38100" dir="2700000" algn="tl">
                  <a:srgbClr val="000000">
                    <a:alpha val="43137"/>
                  </a:srgbClr>
                </a:outerShdw>
              </a:effectLst>
              <a:ea typeface="Calibri"/>
            </a:endParaRPr>
          </a:p>
          <a:p>
            <a:pPr algn="ctr" eaLnBrk="0" fontAlgn="base" hangingPunct="0">
              <a:lnSpc>
                <a:spcPct val="115000"/>
              </a:lnSpc>
            </a:pPr>
            <a:endParaRPr lang="en-US" b="1" i="1" dirty="0">
              <a:solidFill>
                <a:srgbClr val="33CC33"/>
              </a:solidFill>
              <a:effectLst>
                <a:outerShdw blurRad="38100" dist="38100" dir="2700000" algn="tl">
                  <a:srgbClr val="000000">
                    <a:alpha val="43137"/>
                  </a:srgbClr>
                </a:outerShdw>
              </a:effectLst>
              <a:ea typeface="Calibri"/>
            </a:endParaRPr>
          </a:p>
          <a:p>
            <a:pPr algn="ctr" eaLnBrk="0" fontAlgn="base" hangingPunct="0">
              <a:lnSpc>
                <a:spcPct val="115000"/>
              </a:lnSpc>
            </a:pPr>
            <a:endParaRPr lang="en-US" b="1" i="1" dirty="0" smtClean="0">
              <a:solidFill>
                <a:srgbClr val="33CC33"/>
              </a:solidFill>
              <a:effectLst>
                <a:outerShdw blurRad="38100" dist="38100" dir="2700000" algn="tl">
                  <a:srgbClr val="000000">
                    <a:alpha val="43137"/>
                  </a:srgbClr>
                </a:outerShdw>
              </a:effectLst>
              <a:ea typeface="Calibri"/>
            </a:endParaRPr>
          </a:p>
          <a:p>
            <a:pPr algn="ctr" eaLnBrk="0" fontAlgn="base" hangingPunct="0">
              <a:lnSpc>
                <a:spcPct val="115000"/>
              </a:lnSpc>
            </a:pPr>
            <a:endParaRPr lang="en-US" b="1" i="1" dirty="0">
              <a:solidFill>
                <a:srgbClr val="33CC33"/>
              </a:solidFill>
              <a:effectLst>
                <a:outerShdw blurRad="38100" dist="38100" dir="2700000" algn="tl">
                  <a:srgbClr val="000000">
                    <a:alpha val="43137"/>
                  </a:srgbClr>
                </a:outerShdw>
              </a:effectLst>
              <a:ea typeface="Calibri"/>
            </a:endParaRPr>
          </a:p>
          <a:p>
            <a:pPr algn="ctr" eaLnBrk="0" fontAlgn="base" hangingPunct="0">
              <a:lnSpc>
                <a:spcPct val="115000"/>
              </a:lnSpc>
            </a:pPr>
            <a:endParaRPr lang="en-US" b="1" i="1" dirty="0" smtClean="0">
              <a:solidFill>
                <a:srgbClr val="33CC33"/>
              </a:solidFill>
              <a:effectLst>
                <a:outerShdw blurRad="38100" dist="38100" dir="2700000" algn="tl">
                  <a:srgbClr val="000000">
                    <a:alpha val="43137"/>
                  </a:srgbClr>
                </a:outerShdw>
              </a:effectLst>
              <a:ea typeface="Calibri"/>
            </a:endParaRPr>
          </a:p>
          <a:p>
            <a:pPr algn="ctr" eaLnBrk="0" fontAlgn="base" hangingPunct="0">
              <a:lnSpc>
                <a:spcPct val="115000"/>
              </a:lnSpc>
            </a:pPr>
            <a:endParaRPr lang="en-US" b="1" i="1" dirty="0" smtClean="0">
              <a:solidFill>
                <a:srgbClr val="33CC33"/>
              </a:solidFill>
              <a:ea typeface="Calibri"/>
            </a:endParaRPr>
          </a:p>
        </p:txBody>
      </p:sp>
      <p:sp>
        <p:nvSpPr>
          <p:cNvPr id="5" name="Rectangle 2"/>
          <p:cNvSpPr txBox="1">
            <a:spLocks noChangeArrowheads="1"/>
          </p:cNvSpPr>
          <p:nvPr/>
        </p:nvSpPr>
        <p:spPr bwMode="auto">
          <a:xfrm>
            <a:off x="6660992" y="5867400"/>
            <a:ext cx="2406808"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1400" dirty="0" smtClean="0">
                <a:solidFill>
                  <a:srgbClr val="FFFFFF"/>
                </a:solidFill>
                <a:effectLst/>
                <a:latin typeface="Times New Roman"/>
                <a:ea typeface="Calibri"/>
              </a:rPr>
              <a:t>Ambrose at al., (2010), </a:t>
            </a:r>
          </a:p>
          <a:p>
            <a:pPr>
              <a:defRPr/>
            </a:pPr>
            <a:r>
              <a:rPr lang="en-US" sz="1400" i="1" dirty="0" smtClean="0">
                <a:solidFill>
                  <a:srgbClr val="FFFFFF"/>
                </a:solidFill>
                <a:effectLst/>
                <a:latin typeface="Times New Roman"/>
                <a:ea typeface="Calibri"/>
              </a:rPr>
              <a:t>How </a:t>
            </a:r>
            <a:r>
              <a:rPr lang="en-US" sz="1400" i="1" dirty="0">
                <a:solidFill>
                  <a:srgbClr val="FFFFFF"/>
                </a:solidFill>
                <a:effectLst/>
                <a:latin typeface="Times New Roman"/>
                <a:ea typeface="Calibri"/>
              </a:rPr>
              <a:t>Learning Works: </a:t>
            </a:r>
            <a:endParaRPr lang="en-US" sz="1400" i="1" dirty="0" smtClean="0">
              <a:solidFill>
                <a:srgbClr val="FFFFFF"/>
              </a:solidFill>
              <a:effectLst/>
              <a:latin typeface="Times New Roman"/>
              <a:ea typeface="Calibri"/>
            </a:endParaRPr>
          </a:p>
          <a:p>
            <a:pPr>
              <a:defRPr/>
            </a:pPr>
            <a:r>
              <a:rPr lang="en-US" sz="1400" i="1" dirty="0" smtClean="0">
                <a:solidFill>
                  <a:srgbClr val="FFFFFF"/>
                </a:solidFill>
                <a:effectLst/>
                <a:latin typeface="Times New Roman"/>
                <a:ea typeface="Calibri"/>
              </a:rPr>
              <a:t>Seven </a:t>
            </a:r>
            <a:r>
              <a:rPr lang="en-US" sz="1400" i="1" dirty="0">
                <a:solidFill>
                  <a:srgbClr val="FFFFFF"/>
                </a:solidFill>
                <a:effectLst/>
                <a:latin typeface="Times New Roman"/>
                <a:ea typeface="Calibri"/>
              </a:rPr>
              <a:t>Research-Based Principles for Smart </a:t>
            </a:r>
            <a:r>
              <a:rPr lang="en-US" sz="1400" i="1" dirty="0" smtClean="0">
                <a:solidFill>
                  <a:srgbClr val="FFFFFF"/>
                </a:solidFill>
                <a:effectLst/>
                <a:latin typeface="Times New Roman"/>
                <a:ea typeface="Calibri"/>
              </a:rPr>
              <a:t>Teaching</a:t>
            </a:r>
            <a:endParaRPr lang="en-US" sz="1400" b="1" dirty="0" smtClean="0">
              <a:solidFill>
                <a:srgbClr val="FFFF00"/>
              </a:solidFill>
            </a:endParaRPr>
          </a:p>
        </p:txBody>
      </p:sp>
      <p:graphicFrame>
        <p:nvGraphicFramePr>
          <p:cNvPr id="9" name="Diagram 8"/>
          <p:cNvGraphicFramePr/>
          <p:nvPr>
            <p:extLst>
              <p:ext uri="{D42A27DB-BD31-4B8C-83A1-F6EECF244321}">
                <p14:modId xmlns:p14="http://schemas.microsoft.com/office/powerpoint/2010/main" xmlns="" val="3697261230"/>
              </p:ext>
            </p:extLst>
          </p:nvPr>
        </p:nvGraphicFramePr>
        <p:xfrm>
          <a:off x="430924" y="2263489"/>
          <a:ext cx="6579476" cy="4518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678912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72068" y="228600"/>
            <a:ext cx="8229600" cy="1066800"/>
          </a:xfrm>
        </p:spPr>
        <p:txBody>
          <a:bodyPr/>
          <a:lstStyle/>
          <a:p>
            <a:pPr>
              <a:defRPr/>
            </a:pPr>
            <a:r>
              <a:rPr lang="en-US" sz="2800" b="1" dirty="0" smtClean="0">
                <a:solidFill>
                  <a:srgbClr val="FFFF00"/>
                </a:solidFill>
              </a:rPr>
              <a:t>Example: Open Learning Initiative (OLI)</a:t>
            </a:r>
            <a:br>
              <a:rPr lang="en-US" sz="2800" b="1" dirty="0" smtClean="0">
                <a:solidFill>
                  <a:srgbClr val="FFFF00"/>
                </a:solidFill>
              </a:rPr>
            </a:br>
            <a:r>
              <a:rPr lang="en-US" sz="2800" b="1" dirty="0" smtClean="0">
                <a:solidFill>
                  <a:srgbClr val="FFFF00"/>
                </a:solidFill>
              </a:rPr>
              <a:t>Engineering Statics</a:t>
            </a:r>
            <a:r>
              <a:rPr lang="en-US" sz="2800" b="1" dirty="0">
                <a:solidFill>
                  <a:srgbClr val="FFFF00"/>
                </a:solidFill>
              </a:rPr>
              <a:t/>
            </a:r>
            <a:br>
              <a:rPr lang="en-US" sz="2800" b="1" dirty="0">
                <a:solidFill>
                  <a:srgbClr val="FFFF00"/>
                </a:solidFill>
              </a:rPr>
            </a:br>
            <a:endParaRPr lang="en-US" sz="1800" b="1" dirty="0">
              <a:solidFill>
                <a:srgbClr val="FFFF00"/>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solidFill>
                <a:srgbClr val="FFFFFF"/>
              </a:solidFill>
            </a:endParaRPr>
          </a:p>
        </p:txBody>
      </p:sp>
      <p:sp>
        <p:nvSpPr>
          <p:cNvPr id="3" name="Rectangle 2"/>
          <p:cNvSpPr/>
          <p:nvPr/>
        </p:nvSpPr>
        <p:spPr>
          <a:xfrm>
            <a:off x="472068" y="1295400"/>
            <a:ext cx="8229600" cy="4210383"/>
          </a:xfrm>
          <a:prstGeom prst="rect">
            <a:avLst/>
          </a:prstGeom>
        </p:spPr>
        <p:txBody>
          <a:bodyPr wrap="square">
            <a:spAutoFit/>
          </a:bodyPr>
          <a:lstStyle/>
          <a:p>
            <a:pPr marL="228600" indent="-228600" fontAlgn="base">
              <a:spcBef>
                <a:spcPct val="20000"/>
              </a:spcBef>
              <a:spcAft>
                <a:spcPct val="0"/>
              </a:spcAft>
              <a:buClr>
                <a:srgbClr val="86D1EC"/>
              </a:buClr>
              <a:buSzPct val="90000"/>
              <a:buFont typeface="Wingdings" pitchFamily="2" charset="2"/>
              <a:buChar char="q"/>
              <a:defRPr/>
            </a:pPr>
            <a:endParaRPr lang="en-US" b="1" dirty="0" smtClean="0">
              <a:solidFill>
                <a:srgbClr val="FFC000"/>
              </a:solidFill>
            </a:endParaRPr>
          </a:p>
          <a:p>
            <a:pPr marL="228600" indent="-228600" fontAlgn="base">
              <a:spcBef>
                <a:spcPct val="20000"/>
              </a:spcBef>
              <a:spcAft>
                <a:spcPct val="0"/>
              </a:spcAft>
              <a:buClr>
                <a:srgbClr val="86D1EC"/>
              </a:buClr>
              <a:buSzPct val="90000"/>
              <a:buFont typeface="Wingdings" pitchFamily="2" charset="2"/>
              <a:buChar char="q"/>
              <a:defRPr/>
            </a:pPr>
            <a:r>
              <a:rPr lang="en-US" sz="2400" dirty="0" smtClean="0">
                <a:solidFill>
                  <a:srgbClr val="FFC000"/>
                </a:solidFill>
              </a:rPr>
              <a:t>Part </a:t>
            </a:r>
            <a:r>
              <a:rPr lang="en-US" sz="2400" dirty="0">
                <a:solidFill>
                  <a:srgbClr val="FFC000"/>
                </a:solidFill>
              </a:rPr>
              <a:t>of </a:t>
            </a:r>
            <a:r>
              <a:rPr lang="en-US" sz="2400" dirty="0" smtClean="0">
                <a:solidFill>
                  <a:srgbClr val="FFC000"/>
                </a:solidFill>
              </a:rPr>
              <a:t>CMU’s Open </a:t>
            </a:r>
            <a:r>
              <a:rPr lang="en-US" sz="2400" dirty="0">
                <a:solidFill>
                  <a:srgbClr val="FFC000"/>
                </a:solidFill>
              </a:rPr>
              <a:t>Learning </a:t>
            </a:r>
            <a:r>
              <a:rPr lang="en-US" sz="2400" dirty="0" smtClean="0">
                <a:solidFill>
                  <a:srgbClr val="FFC000"/>
                </a:solidFill>
              </a:rPr>
              <a:t>Initiative</a:t>
            </a:r>
          </a:p>
          <a:p>
            <a:pPr marL="228600" indent="-228600" fontAlgn="base">
              <a:spcBef>
                <a:spcPct val="20000"/>
              </a:spcBef>
              <a:spcAft>
                <a:spcPct val="0"/>
              </a:spcAft>
              <a:buClr>
                <a:srgbClr val="86D1EC"/>
              </a:buClr>
              <a:buSzPct val="90000"/>
              <a:buFont typeface="Wingdings" pitchFamily="2" charset="2"/>
              <a:buChar char="q"/>
              <a:defRPr/>
            </a:pPr>
            <a:endParaRPr lang="en-US" sz="2400" dirty="0">
              <a:solidFill>
                <a:srgbClr val="FFC000"/>
              </a:solidFill>
            </a:endParaRPr>
          </a:p>
          <a:p>
            <a:pPr marL="228600" indent="-228600" fontAlgn="base">
              <a:spcBef>
                <a:spcPct val="20000"/>
              </a:spcBef>
              <a:spcAft>
                <a:spcPct val="0"/>
              </a:spcAft>
              <a:buClr>
                <a:srgbClr val="86D1EC"/>
              </a:buClr>
              <a:buSzPct val="90000"/>
              <a:buFont typeface="Wingdings" pitchFamily="2" charset="2"/>
              <a:buChar char="q"/>
              <a:defRPr/>
            </a:pPr>
            <a:r>
              <a:rPr lang="en-US" sz="2400" dirty="0" smtClean="0">
                <a:solidFill>
                  <a:srgbClr val="FFC000"/>
                </a:solidFill>
              </a:rPr>
              <a:t>Free online courseware </a:t>
            </a:r>
            <a:r>
              <a:rPr lang="en-US" sz="2400" dirty="0">
                <a:solidFill>
                  <a:srgbClr val="FFC000"/>
                </a:solidFill>
              </a:rPr>
              <a:t>with over 300 interactive </a:t>
            </a:r>
            <a:r>
              <a:rPr lang="en-US" sz="2400" dirty="0" smtClean="0">
                <a:solidFill>
                  <a:srgbClr val="FFC000"/>
                </a:solidFill>
              </a:rPr>
              <a:t>exercises </a:t>
            </a:r>
            <a:r>
              <a:rPr lang="en-US" sz="2400" dirty="0">
                <a:solidFill>
                  <a:srgbClr val="FFC000"/>
                </a:solidFill>
              </a:rPr>
              <a:t>with </a:t>
            </a:r>
            <a:r>
              <a:rPr lang="en-US" sz="2400" dirty="0" smtClean="0">
                <a:solidFill>
                  <a:srgbClr val="FFC000"/>
                </a:solidFill>
              </a:rPr>
              <a:t>formative &amp; summative assessments </a:t>
            </a:r>
            <a:r>
              <a:rPr lang="en-US" sz="2400" dirty="0">
                <a:solidFill>
                  <a:srgbClr val="FFC000"/>
                </a:solidFill>
                <a:hlinkClick r:id="rId3"/>
              </a:rPr>
              <a:t>http://oli.web.cmu.edu/openlearning/</a:t>
            </a:r>
            <a:r>
              <a:rPr lang="en-US" sz="2400" dirty="0">
                <a:solidFill>
                  <a:srgbClr val="FFC000"/>
                </a:solidFill>
              </a:rPr>
              <a:t> </a:t>
            </a:r>
            <a:endParaRPr lang="en-US" sz="2400" dirty="0" smtClean="0">
              <a:solidFill>
                <a:srgbClr val="FFC000"/>
              </a:solidFill>
            </a:endParaRPr>
          </a:p>
          <a:p>
            <a:pPr lvl="1" fontAlgn="base">
              <a:spcBef>
                <a:spcPct val="20000"/>
              </a:spcBef>
              <a:spcAft>
                <a:spcPct val="0"/>
              </a:spcAft>
              <a:buClr>
                <a:srgbClr val="86D1EC"/>
              </a:buClr>
              <a:buSzPct val="90000"/>
              <a:defRPr/>
            </a:pPr>
            <a:endParaRPr lang="en-US" sz="2400" dirty="0">
              <a:solidFill>
                <a:srgbClr val="FFFFFF"/>
              </a:solidFill>
            </a:endParaRPr>
          </a:p>
          <a:p>
            <a:pPr marL="228600" indent="-228600" fontAlgn="base">
              <a:spcBef>
                <a:spcPct val="20000"/>
              </a:spcBef>
              <a:spcAft>
                <a:spcPct val="0"/>
              </a:spcAft>
              <a:buClr>
                <a:srgbClr val="86D1EC"/>
              </a:buClr>
              <a:buSzPct val="90000"/>
              <a:buFont typeface="Wingdings" pitchFamily="2" charset="2"/>
              <a:buChar char="q"/>
              <a:defRPr/>
            </a:pPr>
            <a:r>
              <a:rPr lang="en-US" sz="2400" dirty="0" smtClean="0">
                <a:solidFill>
                  <a:srgbClr val="FFC000"/>
                </a:solidFill>
              </a:rPr>
              <a:t>Co-authored </a:t>
            </a:r>
            <a:r>
              <a:rPr lang="en-US" sz="2400" dirty="0">
                <a:solidFill>
                  <a:srgbClr val="FFC000"/>
                </a:solidFill>
              </a:rPr>
              <a:t>by</a:t>
            </a:r>
            <a:r>
              <a:rPr lang="en-US" sz="2400" dirty="0" smtClean="0">
                <a:solidFill>
                  <a:srgbClr val="FFC000"/>
                </a:solidFill>
              </a:rPr>
              <a:t>:</a:t>
            </a:r>
          </a:p>
          <a:p>
            <a:pPr marL="685800" lvl="1" indent="-228600" fontAlgn="base">
              <a:spcBef>
                <a:spcPct val="20000"/>
              </a:spcBef>
              <a:spcAft>
                <a:spcPct val="0"/>
              </a:spcAft>
              <a:buClr>
                <a:srgbClr val="86D1EC"/>
              </a:buClr>
              <a:buSzPct val="90000"/>
              <a:buFont typeface="Courier New" pitchFamily="49" charset="0"/>
              <a:buChar char="o"/>
              <a:defRPr/>
            </a:pPr>
            <a:r>
              <a:rPr lang="en-US" sz="2400" dirty="0" smtClean="0">
                <a:solidFill>
                  <a:srgbClr val="FFFFFF"/>
                </a:solidFill>
              </a:rPr>
              <a:t>Paul S. Steif, Carnegie Mellon University</a:t>
            </a:r>
          </a:p>
          <a:p>
            <a:pPr marL="685800" lvl="1" indent="-228600" fontAlgn="base">
              <a:spcBef>
                <a:spcPct val="20000"/>
              </a:spcBef>
              <a:spcAft>
                <a:spcPct val="0"/>
              </a:spcAft>
              <a:buClr>
                <a:srgbClr val="86D1EC"/>
              </a:buClr>
              <a:buSzPct val="90000"/>
              <a:buFont typeface="Courier New" pitchFamily="49" charset="0"/>
              <a:buChar char="o"/>
              <a:defRPr/>
            </a:pPr>
            <a:r>
              <a:rPr lang="en-US" sz="2400" dirty="0" smtClean="0">
                <a:solidFill>
                  <a:srgbClr val="FFFFFF"/>
                </a:solidFill>
              </a:rPr>
              <a:t>Anna </a:t>
            </a:r>
            <a:r>
              <a:rPr lang="en-US" sz="2400" dirty="0" err="1" smtClean="0">
                <a:solidFill>
                  <a:srgbClr val="FFFFFF"/>
                </a:solidFill>
              </a:rPr>
              <a:t>Dollár</a:t>
            </a:r>
            <a:r>
              <a:rPr lang="en-US" sz="2400" dirty="0" smtClean="0">
                <a:solidFill>
                  <a:srgbClr val="FFFFFF"/>
                </a:solidFill>
              </a:rPr>
              <a:t>, Miami University</a:t>
            </a:r>
          </a:p>
        </p:txBody>
      </p:sp>
    </p:spTree>
    <p:extLst>
      <p:ext uri="{BB962C8B-B14F-4D97-AF65-F5344CB8AC3E}">
        <p14:creationId xmlns:p14="http://schemas.microsoft.com/office/powerpoint/2010/main" xmlns="" val="6104342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76200"/>
            <a:ext cx="8229600" cy="1143000"/>
          </a:xfrm>
        </p:spPr>
        <p:txBody>
          <a:bodyPr/>
          <a:lstStyle/>
          <a:p>
            <a:pPr>
              <a:defRPr/>
            </a:pPr>
            <a:r>
              <a:rPr lang="en-US" sz="2800" b="1" dirty="0" smtClean="0">
                <a:solidFill>
                  <a:srgbClr val="FFFF00"/>
                </a:solidFill>
              </a:rPr>
              <a:t>Example </a:t>
            </a:r>
            <a:r>
              <a:rPr lang="en-US" sz="2800" b="1" dirty="0">
                <a:solidFill>
                  <a:srgbClr val="FFFF00"/>
                </a:solidFill>
              </a:rPr>
              <a:t>of </a:t>
            </a:r>
            <a:r>
              <a:rPr lang="en-US" sz="2800" b="1" dirty="0" smtClean="0">
                <a:solidFill>
                  <a:srgbClr val="FFFF00"/>
                </a:solidFill>
              </a:rPr>
              <a:t>an </a:t>
            </a:r>
            <a:r>
              <a:rPr lang="en-US" sz="2800" b="1" dirty="0">
                <a:solidFill>
                  <a:srgbClr val="FFFF00"/>
                </a:solidFill>
              </a:rPr>
              <a:t>I</a:t>
            </a:r>
            <a:r>
              <a:rPr lang="en-US" sz="2800" b="1" dirty="0" smtClean="0">
                <a:solidFill>
                  <a:srgbClr val="FFFF00"/>
                </a:solidFill>
              </a:rPr>
              <a:t>nteractive </a:t>
            </a:r>
            <a:r>
              <a:rPr lang="en-US" sz="2800" b="1" dirty="0">
                <a:solidFill>
                  <a:srgbClr val="FFFF00"/>
                </a:solidFill>
              </a:rPr>
              <a:t>E</a:t>
            </a:r>
            <a:r>
              <a:rPr lang="en-US" sz="2800" b="1" dirty="0" smtClean="0">
                <a:solidFill>
                  <a:srgbClr val="FFFF00"/>
                </a:solidFill>
              </a:rPr>
              <a:t>xercise </a:t>
            </a:r>
            <a:br>
              <a:rPr lang="en-US" sz="2800" b="1" dirty="0" smtClean="0">
                <a:solidFill>
                  <a:srgbClr val="FFFF00"/>
                </a:solidFill>
              </a:rPr>
            </a:br>
            <a:r>
              <a:rPr lang="en-US" sz="2800" b="1" dirty="0" smtClean="0">
                <a:solidFill>
                  <a:srgbClr val="FFFF00"/>
                </a:solidFill>
              </a:rPr>
              <a:t>with Feedback</a:t>
            </a:r>
            <a:endParaRPr lang="en-US" sz="2800" b="1" dirty="0">
              <a:solidFill>
                <a:srgbClr val="FFFF00"/>
              </a:solidFill>
            </a:endParaRPr>
          </a:p>
        </p:txBody>
      </p:sp>
      <p:sp>
        <p:nvSpPr>
          <p:cNvPr id="3584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solidFill>
                <a:srgbClr val="FFFFFF"/>
              </a:solidFill>
            </a:endParaRPr>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1316" t="9648" r="1097" b="35176"/>
          <a:stretch/>
        </p:blipFill>
        <p:spPr bwMode="auto">
          <a:xfrm>
            <a:off x="914400" y="1066800"/>
            <a:ext cx="7521128" cy="54503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972806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76200"/>
            <a:ext cx="8229600" cy="1143000"/>
          </a:xfrm>
        </p:spPr>
        <p:txBody>
          <a:bodyPr/>
          <a:lstStyle/>
          <a:p>
            <a:pPr>
              <a:defRPr/>
            </a:pPr>
            <a:r>
              <a:rPr lang="en-US" sz="2800" b="1" dirty="0" smtClean="0">
                <a:solidFill>
                  <a:srgbClr val="FFFF00"/>
                </a:solidFill>
              </a:rPr>
              <a:t>Example </a:t>
            </a:r>
            <a:r>
              <a:rPr lang="en-US" sz="2800" b="1" dirty="0">
                <a:solidFill>
                  <a:srgbClr val="FFFF00"/>
                </a:solidFill>
              </a:rPr>
              <a:t>of </a:t>
            </a:r>
            <a:r>
              <a:rPr lang="en-US" sz="2800" b="1" dirty="0" smtClean="0">
                <a:solidFill>
                  <a:srgbClr val="FFFF00"/>
                </a:solidFill>
              </a:rPr>
              <a:t>an </a:t>
            </a:r>
            <a:r>
              <a:rPr lang="en-US" sz="2800" b="1" dirty="0">
                <a:solidFill>
                  <a:srgbClr val="FFFF00"/>
                </a:solidFill>
              </a:rPr>
              <a:t>I</a:t>
            </a:r>
            <a:r>
              <a:rPr lang="en-US" sz="2800" b="1" dirty="0" smtClean="0">
                <a:solidFill>
                  <a:srgbClr val="FFFF00"/>
                </a:solidFill>
              </a:rPr>
              <a:t>nteractive </a:t>
            </a:r>
            <a:r>
              <a:rPr lang="en-US" sz="2800" b="1" dirty="0">
                <a:solidFill>
                  <a:srgbClr val="FFFF00"/>
                </a:solidFill>
              </a:rPr>
              <a:t>E</a:t>
            </a:r>
            <a:r>
              <a:rPr lang="en-US" sz="2800" b="1" dirty="0" smtClean="0">
                <a:solidFill>
                  <a:srgbClr val="FFFF00"/>
                </a:solidFill>
              </a:rPr>
              <a:t>xercise </a:t>
            </a:r>
            <a:br>
              <a:rPr lang="en-US" sz="2800" b="1" dirty="0" smtClean="0">
                <a:solidFill>
                  <a:srgbClr val="FFFF00"/>
                </a:solidFill>
              </a:rPr>
            </a:br>
            <a:r>
              <a:rPr lang="en-US" sz="2800" b="1" dirty="0" smtClean="0">
                <a:solidFill>
                  <a:srgbClr val="FFFF00"/>
                </a:solidFill>
              </a:rPr>
              <a:t>with Feedback and Hints</a:t>
            </a:r>
            <a:endParaRPr lang="en-US" sz="2800" b="1" dirty="0">
              <a:solidFill>
                <a:srgbClr val="FFFF00"/>
              </a:solidFill>
            </a:endParaRPr>
          </a:p>
        </p:txBody>
      </p:sp>
      <p:sp>
        <p:nvSpPr>
          <p:cNvPr id="3584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solidFill>
                <a:srgbClr val="FFFFFF"/>
              </a:solidFill>
            </a:endParaRPr>
          </a:p>
        </p:txBody>
      </p:sp>
      <p:pic>
        <p:nvPicPr>
          <p:cNvPr id="3" name="resolving forces 06-25.mov">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62978" y="1143000"/>
            <a:ext cx="7447622" cy="5212080"/>
          </a:xfrm>
          <a:prstGeom prst="rect">
            <a:avLst/>
          </a:prstGeom>
        </p:spPr>
      </p:pic>
    </p:spTree>
    <p:extLst>
      <p:ext uri="{BB962C8B-B14F-4D97-AF65-F5344CB8AC3E}">
        <p14:creationId xmlns:p14="http://schemas.microsoft.com/office/powerpoint/2010/main" xmlns="" val="317186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solidFill>
                <a:srgbClr val="FFFFFF"/>
              </a:solidFill>
            </a:endParaRPr>
          </a:p>
        </p:txBody>
      </p:sp>
      <p:pic>
        <p:nvPicPr>
          <p:cNvPr id="5" name="Picture 4"/>
          <p:cNvPicPr/>
          <p:nvPr/>
        </p:nvPicPr>
        <p:blipFill rotWithShape="1">
          <a:blip r:embed="rId3" cstate="print">
            <a:extLst>
              <a:ext uri="{28A0092B-C50C-407E-A947-70E740481C1C}">
                <a14:useLocalDpi xmlns:a14="http://schemas.microsoft.com/office/drawing/2010/main" xmlns="" val="0"/>
              </a:ext>
            </a:extLst>
          </a:blip>
          <a:srcRect l="34506" t="7258" r="35518" b="25782"/>
          <a:stretch/>
        </p:blipFill>
        <p:spPr bwMode="auto">
          <a:xfrm>
            <a:off x="457200" y="1295400"/>
            <a:ext cx="3985895" cy="5175250"/>
          </a:xfrm>
          <a:prstGeom prst="rect">
            <a:avLst/>
          </a:prstGeom>
          <a:ln w="317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xmlns=""/>
            </a:ext>
          </a:extLst>
        </p:spPr>
      </p:pic>
      <p:pic>
        <p:nvPicPr>
          <p:cNvPr id="6" name="Picture 5"/>
          <p:cNvPicPr/>
          <p:nvPr/>
        </p:nvPicPr>
        <p:blipFill rotWithShape="1">
          <a:blip r:embed="rId4" cstate="print">
            <a:extLst>
              <a:ext uri="{28A0092B-C50C-407E-A947-70E740481C1C}">
                <a14:useLocalDpi xmlns:a14="http://schemas.microsoft.com/office/drawing/2010/main" xmlns="" val="0"/>
              </a:ext>
            </a:extLst>
          </a:blip>
          <a:srcRect l="34338" t="10551" r="35157" b="22010"/>
          <a:stretch/>
        </p:blipFill>
        <p:spPr bwMode="auto">
          <a:xfrm>
            <a:off x="4792345" y="1295400"/>
            <a:ext cx="3970655" cy="5175250"/>
          </a:xfrm>
          <a:prstGeom prst="rect">
            <a:avLst/>
          </a:prstGeom>
          <a:ln w="3175">
            <a:solidFill>
              <a:schemeClr val="tx1"/>
            </a:solidFill>
          </a:ln>
          <a:extLst>
            <a:ext uri="{53640926-AAD7-44D8-BBD7-CCE9431645EC}">
              <a14:shadowObscured xmlns:a14="http://schemas.microsoft.com/office/drawing/2010/main" xmlns=""/>
            </a:ext>
          </a:extLst>
        </p:spPr>
      </p:pic>
      <p:sp>
        <p:nvSpPr>
          <p:cNvPr id="8" name="Rectangle 2"/>
          <p:cNvSpPr txBox="1">
            <a:spLocks noChangeArrowheads="1"/>
          </p:cNvSpPr>
          <p:nvPr/>
        </p:nvSpPr>
        <p:spPr bwMode="auto">
          <a:xfrm>
            <a:off x="457200" y="-762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2800" b="1" dirty="0" smtClean="0">
                <a:solidFill>
                  <a:srgbClr val="FFFF00"/>
                </a:solidFill>
              </a:rPr>
              <a:t>Example of an Interactive Exercise </a:t>
            </a:r>
            <a:br>
              <a:rPr lang="en-US" sz="2800" b="1" dirty="0" smtClean="0">
                <a:solidFill>
                  <a:srgbClr val="FFFF00"/>
                </a:solidFill>
              </a:rPr>
            </a:br>
            <a:r>
              <a:rPr lang="en-US" sz="2800" b="1" dirty="0" smtClean="0">
                <a:solidFill>
                  <a:srgbClr val="FFFF00"/>
                </a:solidFill>
              </a:rPr>
              <a:t>with Feedback and Scaffolding</a:t>
            </a:r>
            <a:endParaRPr lang="en-US" sz="2800" b="1" dirty="0">
              <a:solidFill>
                <a:srgbClr val="FFFF00"/>
              </a:solidFill>
            </a:endParaRPr>
          </a:p>
        </p:txBody>
      </p:sp>
    </p:spTree>
    <p:extLst>
      <p:ext uri="{BB962C8B-B14F-4D97-AF65-F5344CB8AC3E}">
        <p14:creationId xmlns:p14="http://schemas.microsoft.com/office/powerpoint/2010/main" xmlns="" val="36033232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Active/Cooperative Learning</a:t>
            </a:r>
            <a:endParaRPr lang="en-US" dirty="0"/>
          </a:p>
        </p:txBody>
      </p:sp>
      <p:sp>
        <p:nvSpPr>
          <p:cNvPr id="5" name="Subtitle 4"/>
          <p:cNvSpPr>
            <a:spLocks noGrp="1"/>
          </p:cNvSpPr>
          <p:nvPr>
            <p:ph type="subTitle" idx="1"/>
          </p:nvPr>
        </p:nvSpPr>
        <p:spPr/>
        <p:txBody>
          <a:bodyPr/>
          <a:lstStyle/>
          <a:p>
            <a:r>
              <a:rPr lang="en-US" dirty="0" smtClean="0"/>
              <a:t>Michael Prince</a:t>
            </a:r>
          </a:p>
          <a:p>
            <a:r>
              <a:rPr lang="en-US" dirty="0" smtClean="0"/>
              <a:t>Professor of Chemical Engineering</a:t>
            </a:r>
          </a:p>
          <a:p>
            <a:r>
              <a:rPr lang="en-US" dirty="0" err="1" smtClean="0"/>
              <a:t>Bucknell</a:t>
            </a:r>
            <a:r>
              <a:rPr lang="en-US" dirty="0" smtClean="0"/>
              <a:t> University</a:t>
            </a:r>
            <a:endParaRPr lang="en-US"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0"/>
            <a:ext cx="8229600" cy="1143000"/>
          </a:xfrm>
        </p:spPr>
        <p:txBody>
          <a:bodyPr/>
          <a:lstStyle/>
          <a:p>
            <a:pPr eaLnBrk="1" hangingPunct="1">
              <a:defRPr/>
            </a:pPr>
            <a:r>
              <a:rPr lang="en-US" sz="2800" b="1" dirty="0" smtClean="0">
                <a:solidFill>
                  <a:srgbClr val="FFFF00"/>
                </a:solidFill>
              </a:rPr>
              <a:t>Concept of an Inverted Classroom</a:t>
            </a:r>
          </a:p>
        </p:txBody>
      </p:sp>
      <p:sp>
        <p:nvSpPr>
          <p:cNvPr id="445443" name="Rectangle 3"/>
          <p:cNvSpPr>
            <a:spLocks noGrp="1" noChangeArrowheads="1"/>
          </p:cNvSpPr>
          <p:nvPr>
            <p:ph idx="1"/>
          </p:nvPr>
        </p:nvSpPr>
        <p:spPr>
          <a:xfrm>
            <a:off x="255588" y="990600"/>
            <a:ext cx="8686800" cy="1200329"/>
          </a:xfrm>
        </p:spPr>
        <p:txBody>
          <a:bodyPr>
            <a:spAutoFit/>
          </a:bodyPr>
          <a:lstStyle/>
          <a:p>
            <a:pPr marL="285750" indent="-285750" eaLnBrk="1" hangingPunct="1">
              <a:spcBef>
                <a:spcPts val="0"/>
              </a:spcBef>
              <a:spcAft>
                <a:spcPts val="0"/>
              </a:spcAft>
              <a:buFont typeface="Wingdings" pitchFamily="2" charset="2"/>
              <a:buNone/>
              <a:defRPr/>
            </a:pPr>
            <a:r>
              <a:rPr lang="en-US" sz="2400" b="1" dirty="0" smtClean="0">
                <a:solidFill>
                  <a:srgbClr val="FFC000"/>
                </a:solidFill>
                <a:effectLst>
                  <a:outerShdw blurRad="38100" dist="38100" dir="2700000" algn="tl">
                    <a:srgbClr val="000000">
                      <a:alpha val="43137"/>
                    </a:srgbClr>
                  </a:outerShdw>
                </a:effectLst>
              </a:rPr>
              <a:t>Traditional, lecture-based classroom:</a:t>
            </a:r>
          </a:p>
          <a:p>
            <a:pPr marL="461963" indent="-231775" eaLnBrk="1" hangingPunct="1">
              <a:spcBef>
                <a:spcPts val="0"/>
              </a:spcBef>
              <a:spcAft>
                <a:spcPts val="0"/>
              </a:spcAft>
              <a:buFont typeface="Arial" pitchFamily="34" charset="0"/>
              <a:buChar char="•"/>
              <a:defRPr/>
            </a:pPr>
            <a:r>
              <a:rPr lang="en-US" sz="2400" dirty="0" smtClean="0">
                <a:effectLst/>
              </a:rPr>
              <a:t>students come to class unprepared</a:t>
            </a:r>
          </a:p>
          <a:p>
            <a:pPr marL="461963" indent="-231775" eaLnBrk="1" hangingPunct="1">
              <a:spcBef>
                <a:spcPts val="0"/>
              </a:spcBef>
              <a:spcAft>
                <a:spcPts val="0"/>
              </a:spcAft>
              <a:buFont typeface="Arial" pitchFamily="34" charset="0"/>
              <a:buChar char="•"/>
              <a:defRPr/>
            </a:pPr>
            <a:r>
              <a:rPr lang="en-US" sz="2400" dirty="0" smtClean="0">
                <a:effectLst/>
              </a:rPr>
              <a:t>listen passively to lecture</a:t>
            </a:r>
            <a:endParaRPr lang="en-US" sz="2000" dirty="0" smtClean="0">
              <a:effectLst/>
            </a:endParaRPr>
          </a:p>
        </p:txBody>
      </p:sp>
      <p:sp>
        <p:nvSpPr>
          <p:cNvPr id="18436" name="TextBox 3"/>
          <p:cNvSpPr txBox="1">
            <a:spLocks noChangeArrowheads="1"/>
          </p:cNvSpPr>
          <p:nvPr/>
        </p:nvSpPr>
        <p:spPr bwMode="auto">
          <a:xfrm>
            <a:off x="247650" y="3124200"/>
            <a:ext cx="8439150" cy="1569660"/>
          </a:xfrm>
          <a:prstGeom prst="rect">
            <a:avLst/>
          </a:prstGeom>
          <a:noFill/>
          <a:ln w="9525">
            <a:noFill/>
            <a:miter lim="800000"/>
            <a:headEnd/>
            <a:tailEnd/>
          </a:ln>
        </p:spPr>
        <p:txBody>
          <a:bodyPr>
            <a:spAutoFit/>
          </a:bodyPr>
          <a:lstStyle/>
          <a:p>
            <a:pPr marL="285750" indent="-285750" fontAlgn="base">
              <a:buClr>
                <a:srgbClr val="86D1EC"/>
              </a:buClr>
              <a:buSzPct val="90000"/>
              <a:defRPr/>
            </a:pPr>
            <a:r>
              <a:rPr lang="en-US" sz="2000" dirty="0">
                <a:solidFill>
                  <a:srgbClr val="FFFFFF"/>
                </a:solidFill>
              </a:rPr>
              <a:t>  </a:t>
            </a:r>
            <a:r>
              <a:rPr lang="en-US" sz="2400" b="1" kern="0" dirty="0">
                <a:solidFill>
                  <a:srgbClr val="FFC000"/>
                </a:solidFill>
                <a:effectLst>
                  <a:outerShdw blurRad="38100" dist="38100" dir="2700000" algn="tl">
                    <a:srgbClr val="000000"/>
                  </a:outerShdw>
                </a:effectLst>
              </a:rPr>
              <a:t>Inverted classroom:</a:t>
            </a:r>
            <a:endParaRPr lang="en-US" sz="2400" b="1" kern="0" dirty="0" smtClean="0">
              <a:solidFill>
                <a:srgbClr val="FFC000"/>
              </a:solidFill>
              <a:effectLst>
                <a:outerShdw blurRad="38100" dist="38100" dir="2700000" algn="tl">
                  <a:srgbClr val="000000"/>
                </a:outerShdw>
              </a:effectLst>
            </a:endParaRPr>
          </a:p>
          <a:p>
            <a:pPr marL="461963" indent="-231775" fontAlgn="base">
              <a:buClr>
                <a:srgbClr val="86D1EC"/>
              </a:buClr>
              <a:buSzPct val="90000"/>
              <a:buFont typeface="Arial" pitchFamily="34" charset="0"/>
              <a:buChar char="•"/>
              <a:defRPr/>
            </a:pPr>
            <a:r>
              <a:rPr lang="en-US" sz="2400" dirty="0" smtClean="0">
                <a:solidFill>
                  <a:srgbClr val="FFFFFF"/>
                </a:solidFill>
              </a:rPr>
              <a:t>first </a:t>
            </a:r>
            <a:r>
              <a:rPr lang="en-US" sz="2400" dirty="0">
                <a:solidFill>
                  <a:srgbClr val="FFFFFF"/>
                </a:solidFill>
              </a:rPr>
              <a:t>contact with new material and initial </a:t>
            </a:r>
            <a:r>
              <a:rPr lang="en-US" sz="2400" u="sng" dirty="0">
                <a:solidFill>
                  <a:srgbClr val="FFFFFF"/>
                </a:solidFill>
              </a:rPr>
              <a:t>formative assessments </a:t>
            </a:r>
            <a:r>
              <a:rPr lang="en-US" sz="2400" dirty="0" smtClean="0">
                <a:solidFill>
                  <a:srgbClr val="FFFFFF"/>
                </a:solidFill>
              </a:rPr>
              <a:t>take </a:t>
            </a:r>
            <a:r>
              <a:rPr lang="en-US" sz="2400" dirty="0">
                <a:solidFill>
                  <a:srgbClr val="FFFFFF"/>
                </a:solidFill>
              </a:rPr>
              <a:t>place outside of</a:t>
            </a:r>
            <a:r>
              <a:rPr lang="en-US" sz="2400" dirty="0" smtClean="0">
                <a:solidFill>
                  <a:srgbClr val="FFFFFF"/>
                </a:solidFill>
              </a:rPr>
              <a:t> classroom</a:t>
            </a:r>
            <a:endParaRPr lang="en-US" sz="2400" dirty="0">
              <a:solidFill>
                <a:srgbClr val="FFFFFF"/>
              </a:solidFill>
            </a:endParaRPr>
          </a:p>
          <a:p>
            <a:pPr marL="461963" indent="-231775" fontAlgn="base">
              <a:buClr>
                <a:srgbClr val="86D1EC"/>
              </a:buClr>
              <a:buSzPct val="90000"/>
              <a:buFont typeface="Arial" pitchFamily="34" charset="0"/>
              <a:buChar char="•"/>
              <a:defRPr/>
            </a:pPr>
            <a:r>
              <a:rPr lang="en-US" sz="2400" dirty="0">
                <a:solidFill>
                  <a:srgbClr val="FFFFFF"/>
                </a:solidFill>
              </a:rPr>
              <a:t>students come to class prepared to be actively </a:t>
            </a:r>
            <a:r>
              <a:rPr lang="en-US" sz="2400" dirty="0" smtClean="0">
                <a:solidFill>
                  <a:srgbClr val="FFFFFF"/>
                </a:solidFill>
              </a:rPr>
              <a:t>engaged</a:t>
            </a: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0688" t="22968"/>
          <a:stretch/>
        </p:blipFill>
        <p:spPr bwMode="auto">
          <a:xfrm>
            <a:off x="6172200" y="1219200"/>
            <a:ext cx="2765294" cy="1876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descr="C:\Users\dollara\Desktop\Anna\PLENARY\100_0869.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372" t="9133" r="5004"/>
          <a:stretch/>
        </p:blipFill>
        <p:spPr bwMode="auto">
          <a:xfrm>
            <a:off x="6172200" y="4790113"/>
            <a:ext cx="2800229" cy="18911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567949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0"/>
            <a:ext cx="8229600" cy="1143000"/>
          </a:xfrm>
        </p:spPr>
        <p:txBody>
          <a:bodyPr/>
          <a:lstStyle/>
          <a:p>
            <a:pPr eaLnBrk="1" hangingPunct="1">
              <a:defRPr/>
            </a:pPr>
            <a:r>
              <a:rPr lang="en-US" sz="2800" b="1" dirty="0" smtClean="0">
                <a:solidFill>
                  <a:srgbClr val="FFFF00"/>
                </a:solidFill>
              </a:rPr>
              <a:t>OLI-Statics in Inverted Classroom</a:t>
            </a:r>
          </a:p>
        </p:txBody>
      </p:sp>
      <p:sp>
        <p:nvSpPr>
          <p:cNvPr id="7171" name="TextBox 3"/>
          <p:cNvSpPr txBox="1">
            <a:spLocks noChangeArrowheads="1"/>
          </p:cNvSpPr>
          <p:nvPr/>
        </p:nvSpPr>
        <p:spPr bwMode="auto">
          <a:xfrm>
            <a:off x="411163" y="1108770"/>
            <a:ext cx="8439150" cy="3662541"/>
          </a:xfrm>
          <a:prstGeom prst="rect">
            <a:avLst/>
          </a:prstGeom>
          <a:noFill/>
          <a:ln w="9525">
            <a:noFill/>
            <a:miter lim="800000"/>
            <a:headEnd/>
            <a:tailEnd/>
          </a:ln>
        </p:spPr>
        <p:txBody>
          <a:bodyPr>
            <a:spAutoFit/>
          </a:bodyPr>
          <a:lstStyle/>
          <a:p>
            <a:pPr marL="347663" indent="-347663" eaLnBrk="0" fontAlgn="base" hangingPunct="0">
              <a:spcBef>
                <a:spcPct val="0"/>
              </a:spcBef>
              <a:spcAft>
                <a:spcPct val="0"/>
              </a:spcAft>
              <a:defRPr/>
            </a:pPr>
            <a:r>
              <a:rPr lang="en-US" sz="2400" b="1" dirty="0" smtClean="0">
                <a:solidFill>
                  <a:srgbClr val="FFC000"/>
                </a:solidFill>
              </a:rPr>
              <a:t>Students are required (before class) to:</a:t>
            </a:r>
            <a:endParaRPr lang="en-US" sz="2400" dirty="0" smtClean="0">
              <a:solidFill>
                <a:srgbClr val="FFC000"/>
              </a:solidFill>
            </a:endParaRPr>
          </a:p>
          <a:p>
            <a:pPr marL="347663" indent="-347663" eaLnBrk="0" fontAlgn="base" hangingPunct="0">
              <a:spcBef>
                <a:spcPct val="0"/>
              </a:spcBef>
              <a:spcAft>
                <a:spcPct val="0"/>
              </a:spcAft>
              <a:defRPr/>
            </a:pPr>
            <a:endParaRPr lang="en-US" sz="1200" dirty="0" smtClean="0">
              <a:solidFill>
                <a:srgbClr val="FFFFFF"/>
              </a:solidFill>
            </a:endParaRPr>
          </a:p>
          <a:p>
            <a:pPr marL="576263" lvl="1" indent="-347663" eaLnBrk="0" fontAlgn="base" hangingPunct="0">
              <a:spcBef>
                <a:spcPct val="0"/>
              </a:spcBef>
              <a:spcAft>
                <a:spcPct val="0"/>
              </a:spcAft>
              <a:buFont typeface="Wingdings" pitchFamily="2" charset="2"/>
              <a:buChar char="Ø"/>
              <a:defRPr/>
            </a:pPr>
            <a:r>
              <a:rPr lang="en-US" sz="2400" dirty="0" smtClean="0">
                <a:solidFill>
                  <a:srgbClr val="FFFFFF"/>
                </a:solidFill>
              </a:rPr>
              <a:t>complete modules with </a:t>
            </a:r>
            <a:r>
              <a:rPr lang="en-US" sz="2400" u="sng" dirty="0" smtClean="0">
                <a:solidFill>
                  <a:srgbClr val="FFFFFF"/>
                </a:solidFill>
              </a:rPr>
              <a:t>Interactive Exercises</a:t>
            </a:r>
            <a:r>
              <a:rPr lang="en-US" sz="2400" dirty="0" smtClean="0">
                <a:solidFill>
                  <a:srgbClr val="FFFFFF"/>
                </a:solidFill>
              </a:rPr>
              <a:t>  </a:t>
            </a:r>
          </a:p>
          <a:p>
            <a:pPr marL="685800" lvl="2" eaLnBrk="0" fontAlgn="base" hangingPunct="0">
              <a:spcBef>
                <a:spcPct val="0"/>
              </a:spcBef>
              <a:spcAft>
                <a:spcPct val="0"/>
              </a:spcAft>
              <a:defRPr/>
            </a:pPr>
            <a:r>
              <a:rPr lang="en-US" sz="2400" dirty="0" smtClean="0">
                <a:solidFill>
                  <a:srgbClr val="FFFFFF"/>
                </a:solidFill>
              </a:rPr>
              <a:t> – self-regulated, </a:t>
            </a:r>
            <a:r>
              <a:rPr lang="en-US" sz="2400" dirty="0">
                <a:solidFill>
                  <a:srgbClr val="FFFFFF"/>
                </a:solidFill>
              </a:rPr>
              <a:t>based on formative assessment </a:t>
            </a:r>
            <a:endParaRPr lang="en-US" sz="2400" dirty="0" smtClean="0">
              <a:solidFill>
                <a:srgbClr val="FFFFFF"/>
              </a:solidFill>
            </a:endParaRPr>
          </a:p>
          <a:p>
            <a:pPr marL="685800" lvl="1" eaLnBrk="0" fontAlgn="base" hangingPunct="0">
              <a:spcBef>
                <a:spcPct val="0"/>
              </a:spcBef>
              <a:spcAft>
                <a:spcPct val="0"/>
              </a:spcAft>
              <a:defRPr/>
            </a:pPr>
            <a:r>
              <a:rPr lang="en-US" sz="2400" dirty="0" smtClean="0">
                <a:solidFill>
                  <a:srgbClr val="FFFFFF"/>
                </a:solidFill>
              </a:rPr>
              <a:t>    </a:t>
            </a:r>
            <a:r>
              <a:rPr lang="en-US" sz="2400" dirty="0" smtClean="0">
                <a:solidFill>
                  <a:srgbClr val="33CC33"/>
                </a:solidFill>
              </a:rPr>
              <a:t>(not graded)</a:t>
            </a:r>
          </a:p>
          <a:p>
            <a:pPr marL="228600" eaLnBrk="0" fontAlgn="base" hangingPunct="0">
              <a:spcBef>
                <a:spcPct val="0"/>
              </a:spcBef>
              <a:spcAft>
                <a:spcPct val="0"/>
              </a:spcAft>
              <a:defRPr/>
            </a:pPr>
            <a:endParaRPr lang="en-US" sz="1200" dirty="0" smtClean="0">
              <a:solidFill>
                <a:srgbClr val="FFFFFF"/>
              </a:solidFill>
            </a:endParaRPr>
          </a:p>
          <a:p>
            <a:pPr marL="576263" indent="-347663" eaLnBrk="0" fontAlgn="base" hangingPunct="0">
              <a:spcBef>
                <a:spcPct val="0"/>
              </a:spcBef>
              <a:spcAft>
                <a:spcPct val="0"/>
              </a:spcAft>
              <a:buFont typeface="Wingdings" pitchFamily="2" charset="2"/>
              <a:buChar char="Ø"/>
              <a:defRPr/>
            </a:pPr>
            <a:r>
              <a:rPr lang="en-US" sz="2400" dirty="0" smtClean="0">
                <a:solidFill>
                  <a:srgbClr val="FFFFFF"/>
                </a:solidFill>
              </a:rPr>
              <a:t>take end of module </a:t>
            </a:r>
            <a:r>
              <a:rPr lang="en-US" sz="2400" u="sng" dirty="0" smtClean="0">
                <a:solidFill>
                  <a:srgbClr val="FFFFFF"/>
                </a:solidFill>
              </a:rPr>
              <a:t>quiz </a:t>
            </a:r>
            <a:r>
              <a:rPr lang="en-US" sz="2400" dirty="0" smtClean="0">
                <a:solidFill>
                  <a:srgbClr val="FFFFFF"/>
                </a:solidFill>
              </a:rPr>
              <a:t> </a:t>
            </a:r>
            <a:r>
              <a:rPr lang="en-US" sz="2400" dirty="0" smtClean="0">
                <a:solidFill>
                  <a:srgbClr val="33CC33"/>
                </a:solidFill>
              </a:rPr>
              <a:t>(low stake grades) </a:t>
            </a:r>
          </a:p>
          <a:p>
            <a:pPr marL="576263" indent="-347663" eaLnBrk="0" fontAlgn="base" hangingPunct="0">
              <a:spcBef>
                <a:spcPct val="0"/>
              </a:spcBef>
              <a:spcAft>
                <a:spcPct val="0"/>
              </a:spcAft>
              <a:buFont typeface="Wingdings" pitchFamily="2" charset="2"/>
              <a:buChar char="Ø"/>
              <a:defRPr/>
            </a:pPr>
            <a:endParaRPr lang="en-US" sz="1200" dirty="0" smtClean="0">
              <a:solidFill>
                <a:srgbClr val="FFFFFF"/>
              </a:solidFill>
            </a:endParaRPr>
          </a:p>
          <a:p>
            <a:pPr marL="576263" lvl="1" indent="-347663" eaLnBrk="0" fontAlgn="base" hangingPunct="0">
              <a:spcBef>
                <a:spcPct val="0"/>
              </a:spcBef>
              <a:spcAft>
                <a:spcPct val="0"/>
              </a:spcAft>
              <a:buFont typeface="Wingdings" pitchFamily="2" charset="2"/>
              <a:buChar char="Ø"/>
              <a:defRPr/>
            </a:pPr>
            <a:r>
              <a:rPr lang="en-US" sz="2400" dirty="0" smtClean="0">
                <a:solidFill>
                  <a:srgbClr val="FFFFFF"/>
                </a:solidFill>
              </a:rPr>
              <a:t>write </a:t>
            </a:r>
            <a:r>
              <a:rPr lang="en-US" sz="2400" u="sng" dirty="0" smtClean="0">
                <a:solidFill>
                  <a:srgbClr val="FFFFFF"/>
                </a:solidFill>
              </a:rPr>
              <a:t>feedback </a:t>
            </a:r>
            <a:r>
              <a:rPr lang="en-US" sz="2400" u="sng" dirty="0">
                <a:solidFill>
                  <a:srgbClr val="FFFFFF"/>
                </a:solidFill>
              </a:rPr>
              <a:t>to </a:t>
            </a:r>
            <a:r>
              <a:rPr lang="en-US" sz="2400" u="sng" dirty="0" smtClean="0">
                <a:solidFill>
                  <a:srgbClr val="FFFFFF"/>
                </a:solidFill>
              </a:rPr>
              <a:t>instructor</a:t>
            </a:r>
            <a:r>
              <a:rPr lang="en-US" sz="2400" dirty="0" smtClean="0">
                <a:solidFill>
                  <a:srgbClr val="FFFFFF"/>
                </a:solidFill>
              </a:rPr>
              <a:t>: </a:t>
            </a:r>
          </a:p>
          <a:p>
            <a:pPr marL="1031875" lvl="1" indent="-344488" eaLnBrk="0" fontAlgn="base" hangingPunct="0">
              <a:spcBef>
                <a:spcPct val="0"/>
              </a:spcBef>
              <a:spcAft>
                <a:spcPct val="0"/>
              </a:spcAft>
              <a:buFont typeface="Courier New" pitchFamily="49" charset="0"/>
              <a:buChar char="o"/>
              <a:defRPr/>
            </a:pPr>
            <a:r>
              <a:rPr lang="en-US" sz="2400" dirty="0" smtClean="0">
                <a:solidFill>
                  <a:srgbClr val="FFFFFF"/>
                </a:solidFill>
              </a:rPr>
              <a:t>which concepts/ skills were the most difficult</a:t>
            </a:r>
          </a:p>
          <a:p>
            <a:pPr marL="1031875" lvl="1" indent="-344488" eaLnBrk="0" fontAlgn="base" hangingPunct="0">
              <a:spcBef>
                <a:spcPct val="0"/>
              </a:spcBef>
              <a:spcAft>
                <a:spcPct val="0"/>
              </a:spcAft>
              <a:buFont typeface="Courier New" pitchFamily="49" charset="0"/>
              <a:buChar char="o"/>
              <a:defRPr/>
            </a:pPr>
            <a:r>
              <a:rPr lang="en-US" sz="2400" dirty="0" smtClean="0">
                <a:solidFill>
                  <a:srgbClr val="FFFFFF"/>
                </a:solidFill>
              </a:rPr>
              <a:t>questions for  </a:t>
            </a:r>
            <a:r>
              <a:rPr lang="en-US" sz="2400" dirty="0">
                <a:solidFill>
                  <a:srgbClr val="FFFFFF"/>
                </a:solidFill>
              </a:rPr>
              <a:t>the instructor to address in </a:t>
            </a:r>
            <a:r>
              <a:rPr lang="en-US" sz="2400" dirty="0" smtClean="0">
                <a:solidFill>
                  <a:srgbClr val="FFFFFF"/>
                </a:solidFill>
              </a:rPr>
              <a:t>class</a:t>
            </a: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9127" t="41343" r="18788" b="9408"/>
          <a:stretch/>
        </p:blipFill>
        <p:spPr bwMode="auto">
          <a:xfrm>
            <a:off x="2971800" y="4697075"/>
            <a:ext cx="2904595" cy="20596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72041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0"/>
            <a:ext cx="8229600" cy="1143000"/>
          </a:xfrm>
        </p:spPr>
        <p:txBody>
          <a:bodyPr/>
          <a:lstStyle/>
          <a:p>
            <a:pPr>
              <a:defRPr/>
            </a:pPr>
            <a:r>
              <a:rPr lang="en-US" sz="2800" b="1" dirty="0">
                <a:solidFill>
                  <a:srgbClr val="FFFF00"/>
                </a:solidFill>
              </a:rPr>
              <a:t>OLI Engineering Statics </a:t>
            </a:r>
            <a:r>
              <a:rPr lang="en-US" sz="2800" b="1" dirty="0" smtClean="0">
                <a:solidFill>
                  <a:srgbClr val="FFFF00"/>
                </a:solidFill>
              </a:rPr>
              <a:t/>
            </a:r>
            <a:br>
              <a:rPr lang="en-US" sz="2800" b="1" dirty="0" smtClean="0">
                <a:solidFill>
                  <a:srgbClr val="FFFF00"/>
                </a:solidFill>
              </a:rPr>
            </a:br>
            <a:r>
              <a:rPr lang="en-US" sz="2800" b="1" dirty="0" smtClean="0">
                <a:solidFill>
                  <a:srgbClr val="FFFF00"/>
                </a:solidFill>
              </a:rPr>
              <a:t>Learning Dashboard for Instructor </a:t>
            </a:r>
            <a:endParaRPr lang="en-US" sz="2400" dirty="0" smtClean="0">
              <a:solidFill>
                <a:srgbClr val="FFFF00"/>
              </a:solidFill>
            </a:endParaRPr>
          </a:p>
        </p:txBody>
      </p:sp>
      <p:sp>
        <p:nvSpPr>
          <p:cNvPr id="7171" name="TextBox 3"/>
          <p:cNvSpPr txBox="1">
            <a:spLocks noChangeArrowheads="1"/>
          </p:cNvSpPr>
          <p:nvPr/>
        </p:nvSpPr>
        <p:spPr bwMode="auto">
          <a:xfrm>
            <a:off x="279181" y="1306354"/>
            <a:ext cx="8439150" cy="5355312"/>
          </a:xfrm>
          <a:prstGeom prst="rect">
            <a:avLst/>
          </a:prstGeom>
          <a:noFill/>
          <a:ln w="9525">
            <a:noFill/>
            <a:miter lim="800000"/>
            <a:headEnd/>
            <a:tailEnd/>
          </a:ln>
        </p:spPr>
        <p:txBody>
          <a:bodyPr wrap="square">
            <a:spAutoFit/>
          </a:bodyPr>
          <a:lstStyle/>
          <a:p>
            <a:pPr marL="457200" lvl="2" indent="-338138" eaLnBrk="0" fontAlgn="base" hangingPunct="0">
              <a:spcBef>
                <a:spcPct val="0"/>
              </a:spcBef>
              <a:spcAft>
                <a:spcPct val="0"/>
              </a:spcAft>
              <a:defRPr/>
            </a:pPr>
            <a:r>
              <a:rPr lang="en-US" sz="2400" b="1" dirty="0" smtClean="0">
                <a:solidFill>
                  <a:srgbClr val="FFC000"/>
                </a:solidFill>
                <a:effectLst>
                  <a:outerShdw blurRad="38100" dist="38100" dir="2700000" algn="tl">
                    <a:srgbClr val="000000"/>
                  </a:outerShdw>
                </a:effectLst>
              </a:rPr>
              <a:t>Interactive Exercises</a:t>
            </a:r>
            <a:r>
              <a:rPr lang="en-US" sz="2400" dirty="0" smtClean="0">
                <a:solidFill>
                  <a:srgbClr val="FFC000"/>
                </a:solidFill>
                <a:effectLst>
                  <a:outerShdw blurRad="38100" dist="38100" dir="2700000" algn="tl">
                    <a:srgbClr val="000000"/>
                  </a:outerShdw>
                </a:effectLst>
              </a:rPr>
              <a:t> </a:t>
            </a:r>
          </a:p>
          <a:p>
            <a:pPr marL="457200" lvl="2" indent="-338138" eaLnBrk="0" fontAlgn="base" hangingPunct="0">
              <a:spcBef>
                <a:spcPct val="0"/>
              </a:spcBef>
              <a:spcAft>
                <a:spcPct val="0"/>
              </a:spcAft>
              <a:buFont typeface="Arial" pitchFamily="34" charset="0"/>
              <a:buChar char="•"/>
              <a:defRPr/>
            </a:pPr>
            <a:r>
              <a:rPr lang="en-US" sz="2400" dirty="0" smtClean="0">
                <a:solidFill>
                  <a:srgbClr val="FFFFFF"/>
                </a:solidFill>
                <a:effectLst>
                  <a:outerShdw blurRad="38100" dist="38100" dir="2700000" algn="tl">
                    <a:srgbClr val="000000">
                      <a:alpha val="43137"/>
                    </a:srgbClr>
                  </a:outerShdw>
                </a:effectLst>
              </a:rPr>
              <a:t>aggregated data on class usage </a:t>
            </a:r>
          </a:p>
          <a:p>
            <a:pPr marL="119062" lvl="2" eaLnBrk="0" fontAlgn="base" hangingPunct="0">
              <a:spcBef>
                <a:spcPct val="0"/>
              </a:spcBef>
              <a:spcAft>
                <a:spcPct val="0"/>
              </a:spcAft>
              <a:defRPr/>
            </a:pPr>
            <a:r>
              <a:rPr lang="en-US" sz="1000" dirty="0" smtClean="0">
                <a:solidFill>
                  <a:srgbClr val="FFFFFF"/>
                </a:solidFill>
                <a:effectLst>
                  <a:outerShdw blurRad="38100" dist="38100" dir="2700000" algn="tl">
                    <a:srgbClr val="000000">
                      <a:alpha val="43137"/>
                    </a:srgbClr>
                  </a:outerShdw>
                </a:effectLst>
              </a:rPr>
              <a:t>		</a:t>
            </a:r>
            <a:endParaRPr lang="en-US" sz="1000" i="1" dirty="0" smtClean="0">
              <a:solidFill>
                <a:srgbClr val="FF0000"/>
              </a:solidFill>
              <a:effectLst>
                <a:outerShdw blurRad="38100" dist="38100" dir="2700000" algn="tl">
                  <a:srgbClr val="000000">
                    <a:alpha val="43137"/>
                  </a:srgbClr>
                </a:outerShdw>
              </a:effectLst>
            </a:endParaRPr>
          </a:p>
          <a:p>
            <a:pPr marL="457200" lvl="2" indent="-338138" eaLnBrk="0" fontAlgn="base" hangingPunct="0">
              <a:spcBef>
                <a:spcPct val="0"/>
              </a:spcBef>
              <a:spcAft>
                <a:spcPct val="0"/>
              </a:spcAft>
              <a:buFont typeface="Arial" pitchFamily="34" charset="0"/>
              <a:buChar char="•"/>
              <a:defRPr/>
            </a:pPr>
            <a:r>
              <a:rPr lang="en-US" sz="2400" dirty="0" smtClean="0">
                <a:solidFill>
                  <a:srgbClr val="FFFFFF"/>
                </a:solidFill>
                <a:effectLst>
                  <a:outerShdw blurRad="38100" dist="38100" dir="2700000" algn="tl">
                    <a:srgbClr val="000000">
                      <a:alpha val="43137"/>
                    </a:srgbClr>
                  </a:outerShdw>
                </a:effectLst>
              </a:rPr>
              <a:t>individual students’ completion rates</a:t>
            </a:r>
          </a:p>
          <a:p>
            <a:pPr marL="457200" lvl="2" indent="-338138" eaLnBrk="0" fontAlgn="base" hangingPunct="0">
              <a:spcBef>
                <a:spcPct val="0"/>
              </a:spcBef>
              <a:spcAft>
                <a:spcPct val="0"/>
              </a:spcAft>
              <a:buFont typeface="Arial" pitchFamily="34" charset="0"/>
              <a:buChar char="•"/>
              <a:defRPr/>
            </a:pPr>
            <a:endParaRPr lang="en-US" sz="1000" i="1" dirty="0" smtClean="0">
              <a:solidFill>
                <a:srgbClr val="FFFFFF"/>
              </a:solidFill>
              <a:effectLst>
                <a:outerShdw blurRad="38100" dist="38100" dir="2700000" algn="tl">
                  <a:srgbClr val="000000">
                    <a:alpha val="43137"/>
                  </a:srgbClr>
                </a:outerShdw>
              </a:effectLst>
            </a:endParaRPr>
          </a:p>
          <a:p>
            <a:pPr marL="457200" lvl="2" indent="-338138" eaLnBrk="0" fontAlgn="base" hangingPunct="0">
              <a:spcBef>
                <a:spcPct val="0"/>
              </a:spcBef>
              <a:spcAft>
                <a:spcPct val="0"/>
              </a:spcAft>
              <a:buFont typeface="Arial" pitchFamily="34" charset="0"/>
              <a:buChar char="•"/>
              <a:defRPr/>
            </a:pPr>
            <a:r>
              <a:rPr lang="en-US" sz="2400" dirty="0" smtClean="0">
                <a:solidFill>
                  <a:srgbClr val="FFFFFF"/>
                </a:solidFill>
                <a:effectLst>
                  <a:outerShdw blurRad="38100" dist="38100" dir="2700000" algn="tl">
                    <a:srgbClr val="000000">
                      <a:alpha val="43137"/>
                    </a:srgbClr>
                  </a:outerShdw>
                </a:effectLst>
              </a:rPr>
              <a:t>individual questions’ reports</a:t>
            </a:r>
          </a:p>
          <a:p>
            <a:pPr marL="457200" lvl="2" indent="-338138" eaLnBrk="0" fontAlgn="base" hangingPunct="0">
              <a:spcBef>
                <a:spcPct val="0"/>
              </a:spcBef>
              <a:spcAft>
                <a:spcPct val="0"/>
              </a:spcAft>
              <a:defRPr/>
            </a:pPr>
            <a:endParaRPr lang="en-US" sz="2000" dirty="0">
              <a:solidFill>
                <a:srgbClr val="FFFFFF"/>
              </a:solidFill>
              <a:effectLst>
                <a:outerShdw blurRad="38100" dist="38100" dir="2700000" algn="tl">
                  <a:srgbClr val="000000"/>
                </a:outerShdw>
              </a:effectLst>
            </a:endParaRPr>
          </a:p>
          <a:p>
            <a:pPr marL="457200" lvl="2" indent="-338138" eaLnBrk="0" fontAlgn="base" hangingPunct="0">
              <a:spcBef>
                <a:spcPct val="0"/>
              </a:spcBef>
              <a:spcAft>
                <a:spcPct val="0"/>
              </a:spcAft>
              <a:defRPr/>
            </a:pPr>
            <a:endParaRPr lang="en-US" sz="2000" b="1" dirty="0" smtClean="0">
              <a:solidFill>
                <a:srgbClr val="FFC000"/>
              </a:solidFill>
              <a:effectLst>
                <a:outerShdw blurRad="38100" dist="38100" dir="2700000" algn="tl">
                  <a:srgbClr val="000000">
                    <a:alpha val="43137"/>
                  </a:srgbClr>
                </a:outerShdw>
              </a:effectLst>
            </a:endParaRPr>
          </a:p>
          <a:p>
            <a:pPr marL="457200" lvl="2" indent="-338138" eaLnBrk="0" fontAlgn="base" hangingPunct="0">
              <a:spcBef>
                <a:spcPct val="0"/>
              </a:spcBef>
              <a:spcAft>
                <a:spcPct val="0"/>
              </a:spcAft>
              <a:defRPr/>
            </a:pPr>
            <a:endParaRPr lang="en-US" sz="2000" b="1" dirty="0">
              <a:solidFill>
                <a:srgbClr val="FFC000"/>
              </a:solidFill>
              <a:effectLst>
                <a:outerShdw blurRad="38100" dist="38100" dir="2700000" algn="tl">
                  <a:srgbClr val="000000">
                    <a:alpha val="43137"/>
                  </a:srgbClr>
                </a:outerShdw>
              </a:effectLst>
            </a:endParaRPr>
          </a:p>
          <a:p>
            <a:pPr marL="457200" lvl="2" indent="-338138" eaLnBrk="0" fontAlgn="base" hangingPunct="0">
              <a:spcBef>
                <a:spcPct val="0"/>
              </a:spcBef>
              <a:spcAft>
                <a:spcPct val="0"/>
              </a:spcAft>
              <a:defRPr/>
            </a:pPr>
            <a:r>
              <a:rPr lang="en-US" sz="2400" b="1" dirty="0" smtClean="0">
                <a:solidFill>
                  <a:srgbClr val="FFC000"/>
                </a:solidFill>
                <a:effectLst>
                  <a:outerShdw blurRad="38100" dist="38100" dir="2700000" algn="tl">
                    <a:srgbClr val="000000">
                      <a:alpha val="43137"/>
                    </a:srgbClr>
                  </a:outerShdw>
                </a:effectLst>
              </a:rPr>
              <a:t>Quizzes</a:t>
            </a:r>
            <a:r>
              <a:rPr lang="en-US" sz="2000" dirty="0">
                <a:solidFill>
                  <a:srgbClr val="FFC000"/>
                </a:solidFill>
              </a:rPr>
              <a:t>		</a:t>
            </a:r>
            <a:endParaRPr lang="en-US" sz="2000" i="1" dirty="0">
              <a:solidFill>
                <a:srgbClr val="FF0000"/>
              </a:solidFill>
            </a:endParaRPr>
          </a:p>
          <a:p>
            <a:pPr marL="457200" lvl="2" indent="-338138" eaLnBrk="0" fontAlgn="base" hangingPunct="0">
              <a:spcBef>
                <a:spcPct val="0"/>
              </a:spcBef>
              <a:spcAft>
                <a:spcPct val="0"/>
              </a:spcAft>
              <a:buFont typeface="Arial" pitchFamily="34" charset="0"/>
              <a:buChar char="•"/>
              <a:defRPr/>
            </a:pPr>
            <a:r>
              <a:rPr lang="en-US" sz="2400" dirty="0">
                <a:solidFill>
                  <a:srgbClr val="FFFFFF"/>
                </a:solidFill>
                <a:effectLst>
                  <a:outerShdw blurRad="38100" dist="38100" dir="2700000" algn="tl">
                    <a:srgbClr val="000000">
                      <a:alpha val="43137"/>
                    </a:srgbClr>
                  </a:outerShdw>
                </a:effectLst>
              </a:rPr>
              <a:t>online </a:t>
            </a:r>
            <a:r>
              <a:rPr lang="en-US" sz="2400" dirty="0" smtClean="0">
                <a:solidFill>
                  <a:srgbClr val="FFFFFF"/>
                </a:solidFill>
                <a:effectLst>
                  <a:outerShdw blurRad="38100" dist="38100" dir="2700000" algn="tl">
                    <a:srgbClr val="000000">
                      <a:alpha val="43137"/>
                    </a:srgbClr>
                  </a:outerShdw>
                </a:effectLst>
              </a:rPr>
              <a:t>quizzes’ results</a:t>
            </a:r>
          </a:p>
          <a:p>
            <a:pPr marL="457200" lvl="2" indent="-338138" eaLnBrk="0" fontAlgn="base" hangingPunct="0">
              <a:spcBef>
                <a:spcPct val="0"/>
              </a:spcBef>
              <a:spcAft>
                <a:spcPct val="0"/>
              </a:spcAft>
              <a:buFont typeface="Arial" pitchFamily="34" charset="0"/>
              <a:buChar char="•"/>
              <a:defRPr/>
            </a:pPr>
            <a:endParaRPr lang="en-US" sz="1000" i="1" dirty="0">
              <a:solidFill>
                <a:srgbClr val="FFFFFF"/>
              </a:solidFill>
              <a:effectLst>
                <a:outerShdw blurRad="38100" dist="38100" dir="2700000" algn="tl">
                  <a:srgbClr val="000000">
                    <a:alpha val="43137"/>
                  </a:srgbClr>
                </a:outerShdw>
              </a:effectLst>
            </a:endParaRPr>
          </a:p>
          <a:p>
            <a:pPr marL="457200" lvl="2" indent="-338138" eaLnBrk="0" fontAlgn="base" hangingPunct="0">
              <a:spcBef>
                <a:spcPct val="0"/>
              </a:spcBef>
              <a:spcAft>
                <a:spcPct val="0"/>
              </a:spcAft>
              <a:buFont typeface="Arial" pitchFamily="34" charset="0"/>
              <a:buChar char="•"/>
              <a:defRPr/>
            </a:pPr>
            <a:r>
              <a:rPr lang="en-US" sz="2400" dirty="0" smtClean="0">
                <a:solidFill>
                  <a:srgbClr val="FFFFFF"/>
                </a:solidFill>
                <a:effectLst>
                  <a:outerShdw blurRad="38100" dist="38100" dir="2700000" algn="tl">
                    <a:srgbClr val="000000">
                      <a:alpha val="43137"/>
                    </a:srgbClr>
                  </a:outerShdw>
                </a:effectLst>
              </a:rPr>
              <a:t>individual </a:t>
            </a:r>
            <a:r>
              <a:rPr lang="en-US" sz="2400" dirty="0">
                <a:solidFill>
                  <a:srgbClr val="FFFFFF"/>
                </a:solidFill>
                <a:effectLst>
                  <a:outerShdw blurRad="38100" dist="38100" dir="2700000" algn="tl">
                    <a:srgbClr val="000000">
                      <a:alpha val="43137"/>
                    </a:srgbClr>
                  </a:outerShdw>
                </a:effectLst>
              </a:rPr>
              <a:t>quiz </a:t>
            </a:r>
            <a:r>
              <a:rPr lang="en-US" sz="2400" dirty="0" smtClean="0">
                <a:solidFill>
                  <a:srgbClr val="FFFFFF"/>
                </a:solidFill>
                <a:effectLst>
                  <a:outerShdw blurRad="38100" dist="38100" dir="2700000" algn="tl">
                    <a:srgbClr val="000000">
                      <a:alpha val="43137"/>
                    </a:srgbClr>
                  </a:outerShdw>
                </a:effectLst>
              </a:rPr>
              <a:t>questions’ reports</a:t>
            </a:r>
            <a:endParaRPr lang="en-US" sz="2400" dirty="0">
              <a:solidFill>
                <a:srgbClr val="FFC000"/>
              </a:solidFill>
            </a:endParaRPr>
          </a:p>
          <a:p>
            <a:pPr marL="457200" lvl="2" indent="-338138" eaLnBrk="0" fontAlgn="base" hangingPunct="0">
              <a:spcBef>
                <a:spcPct val="0"/>
              </a:spcBef>
              <a:spcAft>
                <a:spcPct val="0"/>
              </a:spcAft>
              <a:defRPr/>
            </a:pPr>
            <a:endParaRPr lang="en-US" sz="2000" b="1" dirty="0" smtClean="0">
              <a:solidFill>
                <a:srgbClr val="FFC000"/>
              </a:solidFill>
            </a:endParaRPr>
          </a:p>
          <a:p>
            <a:pPr marL="457200" lvl="2" indent="-338138" eaLnBrk="0" fontAlgn="base" hangingPunct="0">
              <a:spcBef>
                <a:spcPct val="0"/>
              </a:spcBef>
              <a:spcAft>
                <a:spcPct val="0"/>
              </a:spcAft>
              <a:defRPr/>
            </a:pPr>
            <a:endParaRPr lang="en-US" sz="2000" b="1" dirty="0" smtClean="0">
              <a:solidFill>
                <a:srgbClr val="FFC000"/>
              </a:solidFill>
            </a:endParaRPr>
          </a:p>
          <a:p>
            <a:pPr marL="457200" lvl="2" indent="-338138" eaLnBrk="0" fontAlgn="base" hangingPunct="0">
              <a:spcBef>
                <a:spcPct val="0"/>
              </a:spcBef>
              <a:spcAft>
                <a:spcPct val="0"/>
              </a:spcAft>
              <a:defRPr/>
            </a:pPr>
            <a:endParaRPr lang="en-US" sz="2000" b="1" dirty="0">
              <a:solidFill>
                <a:srgbClr val="FFC000"/>
              </a:solidFill>
            </a:endParaRPr>
          </a:p>
          <a:p>
            <a:pPr marL="457200" lvl="2" indent="-338138" eaLnBrk="0" fontAlgn="base" hangingPunct="0">
              <a:spcBef>
                <a:spcPct val="0"/>
              </a:spcBef>
              <a:spcAft>
                <a:spcPct val="0"/>
              </a:spcAft>
              <a:defRPr/>
            </a:pPr>
            <a:r>
              <a:rPr lang="en-US" sz="2400" b="1" dirty="0" smtClean="0">
                <a:solidFill>
                  <a:srgbClr val="FFC000"/>
                </a:solidFill>
              </a:rPr>
              <a:t>Students</a:t>
            </a:r>
            <a:r>
              <a:rPr lang="en-US" sz="2400" b="1" dirty="0">
                <a:solidFill>
                  <a:srgbClr val="FFC000"/>
                </a:solidFill>
              </a:rPr>
              <a:t>’ written </a:t>
            </a:r>
            <a:r>
              <a:rPr lang="en-US" sz="2400" b="1" dirty="0" smtClean="0">
                <a:solidFill>
                  <a:srgbClr val="FFC000"/>
                </a:solidFill>
              </a:rPr>
              <a:t>feedback</a:t>
            </a:r>
            <a:endParaRPr lang="en-US" sz="2400" dirty="0" smtClean="0">
              <a:solidFill>
                <a:srgbClr val="FFFFFF"/>
              </a:solidFill>
              <a:effectLst>
                <a:outerShdw blurRad="38100" dist="38100" dir="2700000" algn="tl">
                  <a:srgbClr val="000000">
                    <a:alpha val="43137"/>
                  </a:srgbClr>
                </a:outerShdw>
              </a:effectLst>
            </a:endParaRPr>
          </a:p>
        </p:txBody>
      </p:sp>
      <p:sp>
        <p:nvSpPr>
          <p:cNvPr id="3584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solidFill>
                <a:srgbClr val="FFFFFF"/>
              </a:solidFill>
            </a:endParaRPr>
          </a:p>
        </p:txBody>
      </p:sp>
      <p:pic>
        <p:nvPicPr>
          <p:cNvPr id="5" name="Picture 4"/>
          <p:cNvPicPr>
            <a:picLocks noChangeAspect="1"/>
          </p:cNvPicPr>
          <p:nvPr/>
        </p:nvPicPr>
        <p:blipFill rotWithShape="1">
          <a:blip r:embed="rId3" cstate="print"/>
          <a:srcRect l="54999" t="61579" r="21700" b="14320"/>
          <a:stretch/>
        </p:blipFill>
        <p:spPr bwMode="auto">
          <a:xfrm>
            <a:off x="5905837" y="1524000"/>
            <a:ext cx="2857163" cy="1851289"/>
          </a:xfrm>
          <a:prstGeom prst="rect">
            <a:avLst/>
          </a:prstGeom>
          <a:noFill/>
          <a:ln w="9525" cmpd="sng">
            <a:solidFill>
              <a:srgbClr val="000000"/>
            </a:solidFill>
            <a:miter lim="800000"/>
            <a:headEnd/>
            <a:tailEnd/>
          </a:ln>
          <a:effectLst/>
        </p:spPr>
      </p:pic>
      <p:grpSp>
        <p:nvGrpSpPr>
          <p:cNvPr id="2" name="Group 1"/>
          <p:cNvGrpSpPr/>
          <p:nvPr/>
        </p:nvGrpSpPr>
        <p:grpSpPr>
          <a:xfrm>
            <a:off x="5437119" y="4173523"/>
            <a:ext cx="3585253" cy="1846277"/>
            <a:chOff x="990600" y="4572000"/>
            <a:chExt cx="3585253" cy="1846277"/>
          </a:xfrm>
        </p:grpSpPr>
        <p:pic>
          <p:nvPicPr>
            <p:cNvPr id="7" name="Picture 6"/>
            <p:cNvPicPr/>
            <p:nvPr/>
          </p:nvPicPr>
          <p:blipFill rotWithShape="1">
            <a:blip r:embed="rId4" cstate="print"/>
            <a:srcRect l="49938" t="7430" r="27824" b="63719"/>
            <a:stretch/>
          </p:blipFill>
          <p:spPr bwMode="auto">
            <a:xfrm>
              <a:off x="990600" y="4572000"/>
              <a:ext cx="2188828" cy="1846277"/>
            </a:xfrm>
            <a:prstGeom prst="rect">
              <a:avLst/>
            </a:prstGeom>
            <a:noFill/>
            <a:ln w="9525">
              <a:solidFill>
                <a:schemeClr val="tx1"/>
              </a:solidFill>
              <a:miter lim="800000"/>
              <a:headEnd/>
              <a:tailEnd/>
            </a:ln>
          </p:spPr>
        </p:pic>
        <p:pic>
          <p:nvPicPr>
            <p:cNvPr id="8" name="Picture 7"/>
            <p:cNvPicPr/>
            <p:nvPr/>
          </p:nvPicPr>
          <p:blipFill rotWithShape="1">
            <a:blip r:embed="rId4" cstate="print"/>
            <a:srcRect l="82201" t="7430" r="3612" b="63719"/>
            <a:stretch/>
          </p:blipFill>
          <p:spPr bwMode="auto">
            <a:xfrm>
              <a:off x="3179428" y="4572000"/>
              <a:ext cx="1396425" cy="1846277"/>
            </a:xfrm>
            <a:prstGeom prst="rect">
              <a:avLst/>
            </a:prstGeom>
            <a:noFill/>
            <a:ln w="9525">
              <a:solidFill>
                <a:schemeClr val="tx1"/>
              </a:solidFill>
              <a:miter lim="800000"/>
              <a:headEnd/>
              <a:tailEnd/>
            </a:ln>
          </p:spPr>
        </p:pic>
      </p:grpSp>
    </p:spTree>
    <p:extLst>
      <p:ext uri="{BB962C8B-B14F-4D97-AF65-F5344CB8AC3E}">
        <p14:creationId xmlns:p14="http://schemas.microsoft.com/office/powerpoint/2010/main" xmlns="" val="20585501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Box 3"/>
          <p:cNvSpPr txBox="1">
            <a:spLocks noChangeArrowheads="1"/>
          </p:cNvSpPr>
          <p:nvPr/>
        </p:nvSpPr>
        <p:spPr bwMode="auto">
          <a:xfrm>
            <a:off x="411163" y="1447800"/>
            <a:ext cx="8439150" cy="5386090"/>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sz="2400" b="1" u="sng" dirty="0" smtClean="0">
                <a:solidFill>
                  <a:srgbClr val="FFC000"/>
                </a:solidFill>
              </a:rPr>
              <a:t>Instructor:</a:t>
            </a:r>
            <a:endParaRPr lang="en-US" sz="2400" dirty="0">
              <a:solidFill>
                <a:srgbClr val="FFC000"/>
              </a:solidFill>
            </a:endParaRPr>
          </a:p>
          <a:p>
            <a:pPr eaLnBrk="0" fontAlgn="base" hangingPunct="0">
              <a:spcBef>
                <a:spcPct val="0"/>
              </a:spcBef>
              <a:spcAft>
                <a:spcPct val="0"/>
              </a:spcAft>
              <a:defRPr/>
            </a:pPr>
            <a:endParaRPr lang="en-US" sz="1000" b="1" u="sng" dirty="0" smtClean="0">
              <a:solidFill>
                <a:srgbClr val="FFFFFF"/>
              </a:solidFill>
            </a:endParaRPr>
          </a:p>
          <a:p>
            <a:pPr marL="457200" indent="-457200" eaLnBrk="0" fontAlgn="base" hangingPunct="0">
              <a:spcBef>
                <a:spcPct val="0"/>
              </a:spcBef>
              <a:spcAft>
                <a:spcPct val="0"/>
              </a:spcAft>
              <a:buFont typeface="Wingdings" pitchFamily="2" charset="2"/>
              <a:buChar char="Ø"/>
              <a:defRPr/>
            </a:pPr>
            <a:r>
              <a:rPr lang="en-US" sz="2400" b="1" dirty="0" smtClean="0">
                <a:solidFill>
                  <a:srgbClr val="FFC000"/>
                </a:solidFill>
                <a:effectLst>
                  <a:outerShdw blurRad="38100" dist="38100" dir="2700000" algn="tl">
                    <a:srgbClr val="000000">
                      <a:alpha val="43137"/>
                    </a:srgbClr>
                  </a:outerShdw>
                </a:effectLst>
              </a:rPr>
              <a:t>prior to class studies LD reports to:</a:t>
            </a:r>
          </a:p>
          <a:p>
            <a:pPr marL="1149350" lvl="1" indent="-346075" eaLnBrk="0" fontAlgn="base" hangingPunct="0">
              <a:spcBef>
                <a:spcPct val="0"/>
              </a:spcBef>
              <a:spcAft>
                <a:spcPct val="0"/>
              </a:spcAft>
              <a:buFont typeface="Wingdings" pitchFamily="2" charset="2"/>
              <a:buChar char="§"/>
              <a:defRPr/>
            </a:pPr>
            <a:r>
              <a:rPr lang="en-US" sz="2400" dirty="0" smtClean="0">
                <a:solidFill>
                  <a:srgbClr val="FFFFFF"/>
                </a:solidFill>
              </a:rPr>
              <a:t>identify </a:t>
            </a:r>
            <a:r>
              <a:rPr lang="en-US" sz="2400" dirty="0">
                <a:solidFill>
                  <a:srgbClr val="FFFFFF"/>
                </a:solidFill>
              </a:rPr>
              <a:t>common student difficulties</a:t>
            </a:r>
            <a:r>
              <a:rPr lang="en-US" sz="2400" dirty="0" smtClean="0">
                <a:solidFill>
                  <a:srgbClr val="FFFFFF"/>
                </a:solidFill>
                <a:effectLst>
                  <a:outerShdw blurRad="38100" dist="38100" dir="2700000" algn="tl">
                    <a:srgbClr val="000000">
                      <a:alpha val="43137"/>
                    </a:srgbClr>
                  </a:outerShdw>
                </a:effectLst>
              </a:rPr>
              <a:t> </a:t>
            </a:r>
          </a:p>
          <a:p>
            <a:pPr marL="1149350" lvl="1" indent="-346075" eaLnBrk="0" fontAlgn="base" hangingPunct="0">
              <a:spcBef>
                <a:spcPct val="0"/>
              </a:spcBef>
              <a:spcAft>
                <a:spcPct val="0"/>
              </a:spcAft>
              <a:buFont typeface="Wingdings" pitchFamily="2" charset="2"/>
              <a:buChar char="§"/>
              <a:defRPr/>
            </a:pPr>
            <a:r>
              <a:rPr lang="en-US" sz="2400" dirty="0" smtClean="0">
                <a:solidFill>
                  <a:srgbClr val="FFFFFF"/>
                </a:solidFill>
                <a:effectLst>
                  <a:outerShdw blurRad="38100" dist="38100" dir="2700000" algn="tl">
                    <a:srgbClr val="000000">
                      <a:alpha val="43137"/>
                    </a:srgbClr>
                  </a:outerShdw>
                </a:effectLst>
              </a:rPr>
              <a:t>adjust the classroom strateg</a:t>
            </a:r>
            <a:r>
              <a:rPr lang="en-US" sz="2000" dirty="0" smtClean="0">
                <a:solidFill>
                  <a:srgbClr val="FFFFFF"/>
                </a:solidFill>
                <a:effectLst>
                  <a:outerShdw blurRad="38100" dist="38100" dir="2700000" algn="tl">
                    <a:srgbClr val="000000">
                      <a:alpha val="43137"/>
                    </a:srgbClr>
                  </a:outerShdw>
                </a:effectLst>
              </a:rPr>
              <a:t>y</a:t>
            </a:r>
          </a:p>
          <a:p>
            <a:pPr marL="457200" indent="-457200" eaLnBrk="0" fontAlgn="base" hangingPunct="0">
              <a:spcBef>
                <a:spcPct val="0"/>
              </a:spcBef>
              <a:spcAft>
                <a:spcPct val="0"/>
              </a:spcAft>
              <a:buFont typeface="Wingdings" pitchFamily="2" charset="2"/>
              <a:buChar char="Ø"/>
              <a:defRPr/>
            </a:pPr>
            <a:endParaRPr lang="en-US" sz="2000" dirty="0" smtClean="0">
              <a:solidFill>
                <a:srgbClr val="FFFFFF"/>
              </a:solidFill>
              <a:effectLst>
                <a:outerShdw blurRad="38100" dist="38100" dir="2700000" algn="tl">
                  <a:srgbClr val="000000">
                    <a:alpha val="43137"/>
                  </a:srgbClr>
                </a:outerShdw>
              </a:effectLst>
            </a:endParaRPr>
          </a:p>
          <a:p>
            <a:pPr marL="457200" indent="-457200" eaLnBrk="0" fontAlgn="base" hangingPunct="0">
              <a:spcBef>
                <a:spcPct val="0"/>
              </a:spcBef>
              <a:spcAft>
                <a:spcPct val="0"/>
              </a:spcAft>
              <a:buFont typeface="Wingdings" pitchFamily="2" charset="2"/>
              <a:buChar char="Ø"/>
              <a:defRPr/>
            </a:pPr>
            <a:r>
              <a:rPr lang="en-US" sz="2400" b="1" dirty="0" smtClean="0">
                <a:solidFill>
                  <a:srgbClr val="FFC000"/>
                </a:solidFill>
                <a:effectLst>
                  <a:outerShdw blurRad="38100" dist="38100" dir="2700000" algn="tl">
                    <a:srgbClr val="000000">
                      <a:alpha val="43137"/>
                    </a:srgbClr>
                  </a:outerShdw>
                </a:effectLst>
              </a:rPr>
              <a:t>devotes class time to specific topics, concepts, and skills that need elaboration and reinforcement</a:t>
            </a:r>
          </a:p>
          <a:p>
            <a:pPr marL="457200" indent="-457200" eaLnBrk="0" fontAlgn="base" hangingPunct="0">
              <a:spcBef>
                <a:spcPct val="0"/>
              </a:spcBef>
              <a:spcAft>
                <a:spcPct val="0"/>
              </a:spcAft>
              <a:buFont typeface="Wingdings" pitchFamily="2" charset="2"/>
              <a:buChar char="Ø"/>
              <a:defRPr/>
            </a:pPr>
            <a:endParaRPr lang="en-US" sz="1000" dirty="0">
              <a:solidFill>
                <a:srgbClr val="FFFFFF"/>
              </a:solidFill>
              <a:effectLst>
                <a:outerShdw blurRad="38100" dist="38100" dir="2700000" algn="tl">
                  <a:srgbClr val="000000">
                    <a:alpha val="43137"/>
                  </a:srgbClr>
                </a:outerShdw>
              </a:effectLst>
            </a:endParaRPr>
          </a:p>
          <a:p>
            <a:pPr marL="1081088" lvl="1" indent="-342900" eaLnBrk="0" fontAlgn="base" hangingPunct="0">
              <a:spcBef>
                <a:spcPct val="0"/>
              </a:spcBef>
              <a:spcAft>
                <a:spcPct val="0"/>
              </a:spcAft>
              <a:buFont typeface="Wingdings" pitchFamily="2" charset="2"/>
              <a:buChar char="§"/>
              <a:defRPr/>
            </a:pPr>
            <a:r>
              <a:rPr lang="en-US" sz="2400" dirty="0" smtClean="0">
                <a:solidFill>
                  <a:srgbClr val="FFFFFF"/>
                </a:solidFill>
                <a:effectLst>
                  <a:outerShdw blurRad="38100" dist="38100" dir="2700000" algn="tl">
                    <a:srgbClr val="000000">
                      <a:alpha val="43137"/>
                    </a:srgbClr>
                  </a:outerShdw>
                </a:effectLst>
              </a:rPr>
              <a:t>exercises </a:t>
            </a:r>
            <a:r>
              <a:rPr lang="en-US" sz="2400" dirty="0">
                <a:solidFill>
                  <a:srgbClr val="FFFFFF"/>
                </a:solidFill>
                <a:effectLst>
                  <a:outerShdw blurRad="38100" dist="38100" dir="2700000" algn="tl">
                    <a:srgbClr val="000000">
                      <a:alpha val="43137"/>
                    </a:srgbClr>
                  </a:outerShdw>
                </a:effectLst>
              </a:rPr>
              <a:t>causing most difficulties</a:t>
            </a:r>
          </a:p>
          <a:p>
            <a:pPr marL="1030288" lvl="1" indent="-292100" eaLnBrk="0" fontAlgn="base" hangingPunct="0">
              <a:spcBef>
                <a:spcPct val="0"/>
              </a:spcBef>
              <a:spcAft>
                <a:spcPct val="0"/>
              </a:spcAft>
              <a:buFont typeface="Wingdings" pitchFamily="2" charset="2"/>
              <a:buChar char="§"/>
              <a:defRPr/>
            </a:pPr>
            <a:endParaRPr lang="en-US" sz="1000" dirty="0">
              <a:solidFill>
                <a:srgbClr val="FFFFFF"/>
              </a:solidFill>
              <a:effectLst>
                <a:outerShdw blurRad="38100" dist="38100" dir="2700000" algn="tl">
                  <a:srgbClr val="000000">
                    <a:alpha val="43137"/>
                  </a:srgbClr>
                </a:outerShdw>
              </a:effectLst>
            </a:endParaRPr>
          </a:p>
          <a:p>
            <a:pPr marL="1081088" lvl="1" indent="-342900" eaLnBrk="0" fontAlgn="base" hangingPunct="0">
              <a:spcBef>
                <a:spcPct val="0"/>
              </a:spcBef>
              <a:spcAft>
                <a:spcPct val="0"/>
              </a:spcAft>
              <a:buFont typeface="Wingdings" pitchFamily="2" charset="2"/>
              <a:buChar char="§"/>
              <a:defRPr/>
            </a:pPr>
            <a:r>
              <a:rPr lang="en-US" sz="2400" dirty="0" smtClean="0">
                <a:solidFill>
                  <a:srgbClr val="FFFFFF"/>
                </a:solidFill>
                <a:effectLst>
                  <a:outerShdw blurRad="38100" dist="38100" dir="2700000" algn="tl">
                    <a:srgbClr val="000000">
                      <a:alpha val="43137"/>
                    </a:srgbClr>
                  </a:outerShdw>
                </a:effectLst>
              </a:rPr>
              <a:t>quiz questions </a:t>
            </a:r>
            <a:r>
              <a:rPr lang="en-US" sz="2400" dirty="0">
                <a:solidFill>
                  <a:srgbClr val="FFFFFF"/>
                </a:solidFill>
                <a:effectLst>
                  <a:outerShdw blurRad="38100" dist="38100" dir="2700000" algn="tl">
                    <a:srgbClr val="000000">
                      <a:alpha val="43137"/>
                    </a:srgbClr>
                  </a:outerShdw>
                </a:effectLst>
              </a:rPr>
              <a:t>on which scores are low</a:t>
            </a:r>
          </a:p>
          <a:p>
            <a:pPr marL="1030288" lvl="1" indent="-292100" eaLnBrk="0" fontAlgn="base" hangingPunct="0">
              <a:spcBef>
                <a:spcPct val="0"/>
              </a:spcBef>
              <a:spcAft>
                <a:spcPct val="0"/>
              </a:spcAft>
              <a:buFont typeface="Wingdings" pitchFamily="2" charset="2"/>
              <a:buChar char="§"/>
              <a:defRPr/>
            </a:pPr>
            <a:endParaRPr lang="en-US" sz="1000" dirty="0">
              <a:solidFill>
                <a:srgbClr val="FFFFFF"/>
              </a:solidFill>
              <a:effectLst>
                <a:outerShdw blurRad="38100" dist="38100" dir="2700000" algn="tl">
                  <a:srgbClr val="000000">
                    <a:alpha val="43137"/>
                  </a:srgbClr>
                </a:outerShdw>
              </a:effectLst>
            </a:endParaRPr>
          </a:p>
          <a:p>
            <a:pPr marL="1081088" lvl="1" indent="-342900" eaLnBrk="0" fontAlgn="base" hangingPunct="0">
              <a:spcBef>
                <a:spcPct val="0"/>
              </a:spcBef>
              <a:spcAft>
                <a:spcPct val="0"/>
              </a:spcAft>
              <a:buFont typeface="Wingdings" pitchFamily="2" charset="2"/>
              <a:buChar char="§"/>
              <a:defRPr/>
            </a:pPr>
            <a:r>
              <a:rPr lang="en-US" sz="2400" dirty="0" smtClean="0">
                <a:solidFill>
                  <a:srgbClr val="FFFFFF"/>
                </a:solidFill>
                <a:effectLst>
                  <a:outerShdw blurRad="38100" dist="38100" dir="2700000" algn="tl">
                    <a:srgbClr val="000000">
                      <a:alpha val="43137"/>
                    </a:srgbClr>
                  </a:outerShdw>
                </a:effectLst>
              </a:rPr>
              <a:t>questions </a:t>
            </a:r>
            <a:r>
              <a:rPr lang="en-US" sz="2400" dirty="0">
                <a:solidFill>
                  <a:srgbClr val="FFFFFF"/>
                </a:solidFill>
                <a:effectLst>
                  <a:outerShdw blurRad="38100" dist="38100" dir="2700000" algn="tl">
                    <a:srgbClr val="000000">
                      <a:alpha val="43137"/>
                    </a:srgbClr>
                  </a:outerShdw>
                </a:effectLst>
              </a:rPr>
              <a:t>raised by many students</a:t>
            </a:r>
          </a:p>
          <a:p>
            <a:pPr marL="457200" indent="-457200" eaLnBrk="0" fontAlgn="base" hangingPunct="0">
              <a:spcBef>
                <a:spcPct val="0"/>
              </a:spcBef>
              <a:spcAft>
                <a:spcPct val="0"/>
              </a:spcAft>
              <a:buFont typeface="Wingdings" pitchFamily="2" charset="2"/>
              <a:buChar char="Ø"/>
              <a:defRPr/>
            </a:pPr>
            <a:endParaRPr lang="en-US" sz="2000" dirty="0" smtClean="0">
              <a:solidFill>
                <a:srgbClr val="FFFFFF"/>
              </a:solidFill>
              <a:effectLst>
                <a:outerShdw blurRad="38100" dist="38100" dir="2700000" algn="tl">
                  <a:srgbClr val="000000">
                    <a:alpha val="43137"/>
                  </a:srgbClr>
                </a:outerShdw>
              </a:effectLst>
            </a:endParaRPr>
          </a:p>
          <a:p>
            <a:pPr marL="457200" indent="-457200" eaLnBrk="0" fontAlgn="base" hangingPunct="0">
              <a:spcBef>
                <a:spcPct val="0"/>
              </a:spcBef>
              <a:spcAft>
                <a:spcPct val="0"/>
              </a:spcAft>
              <a:buFont typeface="Wingdings" pitchFamily="2" charset="2"/>
              <a:buChar char="Ø"/>
              <a:defRPr/>
            </a:pPr>
            <a:r>
              <a:rPr lang="en-US" sz="2400" b="1" dirty="0" smtClean="0">
                <a:solidFill>
                  <a:srgbClr val="FFC000"/>
                </a:solidFill>
                <a:effectLst>
                  <a:outerShdw blurRad="38100" dist="38100" dir="2700000" algn="tl">
                    <a:srgbClr val="000000">
                      <a:alpha val="43137"/>
                    </a:srgbClr>
                  </a:outerShdw>
                </a:effectLst>
              </a:rPr>
              <a:t>provides more opportunities for practice</a:t>
            </a:r>
            <a:endParaRPr lang="en-US" sz="2400" dirty="0">
              <a:solidFill>
                <a:srgbClr val="FFFFFF"/>
              </a:solidFill>
            </a:endParaRPr>
          </a:p>
          <a:p>
            <a:pPr eaLnBrk="0" fontAlgn="base" hangingPunct="0">
              <a:spcBef>
                <a:spcPct val="0"/>
              </a:spcBef>
              <a:spcAft>
                <a:spcPct val="0"/>
              </a:spcAft>
              <a:defRPr/>
            </a:pPr>
            <a:endParaRPr lang="en-US" sz="2400" dirty="0">
              <a:solidFill>
                <a:srgbClr val="FFFFFF"/>
              </a:solidFill>
            </a:endParaRPr>
          </a:p>
        </p:txBody>
      </p:sp>
      <p:sp>
        <p:nvSpPr>
          <p:cNvPr id="6" name="Rectangle 2"/>
          <p:cNvSpPr txBox="1">
            <a:spLocks noChangeArrowheads="1"/>
          </p:cNvSpPr>
          <p:nvPr/>
        </p:nvSpPr>
        <p:spPr bwMode="auto">
          <a:xfrm>
            <a:off x="442758" y="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2800" b="1" dirty="0" smtClean="0">
                <a:solidFill>
                  <a:srgbClr val="FFFF00"/>
                </a:solidFill>
              </a:rPr>
              <a:t>OLI Engineering Statics </a:t>
            </a:r>
            <a:br>
              <a:rPr lang="en-US" sz="2800" b="1" dirty="0" smtClean="0">
                <a:solidFill>
                  <a:srgbClr val="FFFF00"/>
                </a:solidFill>
              </a:rPr>
            </a:br>
            <a:r>
              <a:rPr lang="en-US" sz="2400" b="1" dirty="0" smtClean="0">
                <a:solidFill>
                  <a:srgbClr val="FFFF00"/>
                </a:solidFill>
              </a:rPr>
              <a:t>Classroom Strategy using </a:t>
            </a:r>
            <a:r>
              <a:rPr lang="en-US" sz="2400" b="1" dirty="0">
                <a:solidFill>
                  <a:srgbClr val="FFFF00"/>
                </a:solidFill>
              </a:rPr>
              <a:t>Learning </a:t>
            </a:r>
            <a:r>
              <a:rPr lang="en-US" sz="2400" b="1" dirty="0" smtClean="0">
                <a:solidFill>
                  <a:srgbClr val="FFFF00"/>
                </a:solidFill>
              </a:rPr>
              <a:t>Dashboard</a:t>
            </a:r>
          </a:p>
        </p:txBody>
      </p:sp>
    </p:spTree>
    <p:extLst>
      <p:ext uri="{BB962C8B-B14F-4D97-AF65-F5344CB8AC3E}">
        <p14:creationId xmlns:p14="http://schemas.microsoft.com/office/powerpoint/2010/main" xmlns="" val="24028421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4898" name="Rectangle 2"/>
          <p:cNvSpPr>
            <a:spLocks noChangeArrowheads="1"/>
          </p:cNvSpPr>
          <p:nvPr/>
        </p:nvSpPr>
        <p:spPr bwMode="auto">
          <a:xfrm>
            <a:off x="457200" y="0"/>
            <a:ext cx="8534400" cy="1143000"/>
          </a:xfrm>
          <a:prstGeom prst="rect">
            <a:avLst/>
          </a:prstGeom>
          <a:noFill/>
          <a:ln w="9525">
            <a:noFill/>
            <a:miter lim="800000"/>
            <a:headEnd/>
            <a:tailEnd/>
          </a:ln>
        </p:spPr>
        <p:txBody>
          <a:bodyPr anchor="ctr"/>
          <a:lstStyle/>
          <a:p>
            <a:pPr algn="ctr" fontAlgn="base">
              <a:spcBef>
                <a:spcPct val="0"/>
              </a:spcBef>
              <a:spcAft>
                <a:spcPct val="0"/>
              </a:spcAft>
              <a:defRPr/>
            </a:pPr>
            <a:r>
              <a:rPr lang="en-US" sz="2800" b="1" dirty="0" smtClean="0">
                <a:solidFill>
                  <a:srgbClr val="FFFF00"/>
                </a:solidFill>
                <a:effectLst>
                  <a:outerShdw blurRad="38100" dist="38100" dir="2700000" algn="tl">
                    <a:srgbClr val="000000"/>
                  </a:outerShdw>
                </a:effectLst>
              </a:rPr>
              <a:t>Studies of Usage </a:t>
            </a:r>
            <a:r>
              <a:rPr lang="en-US" sz="2800" b="1" dirty="0">
                <a:solidFill>
                  <a:srgbClr val="FFFF00"/>
                </a:solidFill>
                <a:effectLst>
                  <a:outerShdw blurRad="38100" dist="38100" dir="2700000" algn="tl">
                    <a:srgbClr val="000000"/>
                  </a:outerShdw>
                </a:effectLst>
              </a:rPr>
              <a:t>and Learning Gains</a:t>
            </a:r>
          </a:p>
        </p:txBody>
      </p:sp>
      <p:sp>
        <p:nvSpPr>
          <p:cNvPr id="2" name="Rectangle 3"/>
          <p:cNvSpPr>
            <a:spLocks noChangeArrowheads="1"/>
          </p:cNvSpPr>
          <p:nvPr/>
        </p:nvSpPr>
        <p:spPr bwMode="auto">
          <a:xfrm>
            <a:off x="457200" y="5105400"/>
            <a:ext cx="8686800" cy="1562100"/>
          </a:xfrm>
          <a:prstGeom prst="rect">
            <a:avLst/>
          </a:prstGeom>
          <a:noFill/>
          <a:ln w="9525">
            <a:noFill/>
            <a:miter lim="800000"/>
            <a:headEnd/>
            <a:tailEnd/>
          </a:ln>
        </p:spPr>
        <p:txBody>
          <a:bodyPr/>
          <a:lstStyle/>
          <a:p>
            <a:pPr marL="342900" indent="-342900" algn="ctr" fontAlgn="base">
              <a:spcBef>
                <a:spcPct val="20000"/>
              </a:spcBef>
              <a:spcAft>
                <a:spcPct val="0"/>
              </a:spcAft>
              <a:buClr>
                <a:srgbClr val="86D1EC"/>
              </a:buClr>
              <a:buSzPct val="90000"/>
              <a:buFont typeface="Wingdings" pitchFamily="2" charset="2"/>
              <a:buNone/>
              <a:defRPr/>
            </a:pPr>
            <a:r>
              <a:rPr lang="en-US" sz="2400" dirty="0">
                <a:solidFill>
                  <a:srgbClr val="FFFFFF"/>
                </a:solidFill>
              </a:rPr>
              <a:t>Box plot of normalized gains </a:t>
            </a:r>
            <a:r>
              <a:rPr lang="en-US" sz="2400" dirty="0" smtClean="0">
                <a:solidFill>
                  <a:srgbClr val="FFFFFF"/>
                </a:solidFill>
              </a:rPr>
              <a:t>for </a:t>
            </a:r>
            <a:r>
              <a:rPr lang="en-US" sz="2400" dirty="0">
                <a:solidFill>
                  <a:srgbClr val="FFFFFF"/>
                </a:solidFill>
              </a:rPr>
              <a:t>groups of students who had </a:t>
            </a:r>
            <a:r>
              <a:rPr lang="en-US" sz="2400" dirty="0" smtClean="0">
                <a:solidFill>
                  <a:srgbClr val="FFFFFF"/>
                </a:solidFill>
              </a:rPr>
              <a:t>completed low, medium, </a:t>
            </a:r>
            <a:r>
              <a:rPr lang="en-US" sz="2400" dirty="0">
                <a:solidFill>
                  <a:srgbClr val="FFFFFF"/>
                </a:solidFill>
              </a:rPr>
              <a:t>and high </a:t>
            </a:r>
            <a:r>
              <a:rPr lang="en-US" sz="2400" dirty="0" smtClean="0">
                <a:solidFill>
                  <a:srgbClr val="FFFFFF"/>
                </a:solidFill>
              </a:rPr>
              <a:t>numbers </a:t>
            </a:r>
            <a:r>
              <a:rPr lang="en-US" sz="2400" dirty="0">
                <a:solidFill>
                  <a:srgbClr val="FFFFFF"/>
                </a:solidFill>
              </a:rPr>
              <a:t>of tutors</a:t>
            </a:r>
            <a:endParaRPr lang="en-US" sz="2400" dirty="0">
              <a:solidFill>
                <a:srgbClr val="FFFFFF"/>
              </a:solidFill>
              <a:effectLst>
                <a:outerShdw blurRad="38100" dist="38100" dir="2700000" algn="tl">
                  <a:srgbClr val="000000"/>
                </a:outerShdw>
              </a:effectLst>
              <a:cs typeface="Times New Roman" pitchFamily="18" charset="0"/>
            </a:endParaRPr>
          </a:p>
        </p:txBody>
      </p:sp>
      <p:sp>
        <p:nvSpPr>
          <p:cNvPr id="1030"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fontAlgn="base" hangingPunct="0">
              <a:spcBef>
                <a:spcPct val="0"/>
              </a:spcBef>
              <a:spcAft>
                <a:spcPct val="0"/>
              </a:spcAft>
            </a:pPr>
            <a:endParaRPr lang="en-US">
              <a:solidFill>
                <a:srgbClr val="FFFFFF"/>
              </a:solidFill>
            </a:endParaRPr>
          </a:p>
        </p:txBody>
      </p:sp>
      <p:graphicFrame>
        <p:nvGraphicFramePr>
          <p:cNvPr id="1026" name="Object 1"/>
          <p:cNvGraphicFramePr>
            <a:graphicFrameLocks noChangeAspect="1"/>
          </p:cNvGraphicFramePr>
          <p:nvPr>
            <p:extLst>
              <p:ext uri="{D42A27DB-BD31-4B8C-83A1-F6EECF244321}">
                <p14:modId xmlns:p14="http://schemas.microsoft.com/office/powerpoint/2010/main" xmlns="" val="803406106"/>
              </p:ext>
            </p:extLst>
          </p:nvPr>
        </p:nvGraphicFramePr>
        <p:xfrm>
          <a:off x="1371600" y="889000"/>
          <a:ext cx="6096000" cy="4064000"/>
        </p:xfrm>
        <a:graphic>
          <a:graphicData uri="http://schemas.openxmlformats.org/presentationml/2006/ole">
            <p:oleObj spid="_x0000_s7170" r:id="rId4" imgW="5486400" imgH="3657600" progId="">
              <p:embed/>
            </p:oleObj>
          </a:graphicData>
        </a:graphic>
      </p:graphicFrame>
      <p:sp>
        <p:nvSpPr>
          <p:cNvPr id="6" name="Rectangle 2"/>
          <p:cNvSpPr txBox="1">
            <a:spLocks noChangeArrowheads="1"/>
          </p:cNvSpPr>
          <p:nvPr/>
        </p:nvSpPr>
        <p:spPr bwMode="auto">
          <a:xfrm>
            <a:off x="4874222" y="5981700"/>
            <a:ext cx="4041178"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1400" dirty="0" smtClean="0">
                <a:solidFill>
                  <a:srgbClr val="FFFFFF"/>
                </a:solidFill>
                <a:effectLst/>
                <a:latin typeface="Times New Roman"/>
                <a:ea typeface="Calibri"/>
              </a:rPr>
              <a:t>Steif</a:t>
            </a:r>
            <a:r>
              <a:rPr lang="en-US" sz="1400" dirty="0">
                <a:solidFill>
                  <a:srgbClr val="FFFFFF"/>
                </a:solidFill>
                <a:effectLst/>
                <a:latin typeface="Times New Roman"/>
                <a:ea typeface="Calibri"/>
              </a:rPr>
              <a:t>, P. S., </a:t>
            </a:r>
            <a:r>
              <a:rPr lang="en-US" sz="1400" dirty="0" smtClean="0">
                <a:solidFill>
                  <a:srgbClr val="FFFFFF"/>
                </a:solidFill>
                <a:effectLst/>
                <a:latin typeface="Times New Roman"/>
                <a:ea typeface="Calibri"/>
              </a:rPr>
              <a:t> </a:t>
            </a:r>
            <a:r>
              <a:rPr lang="en-US" sz="1400" dirty="0" err="1" smtClean="0">
                <a:solidFill>
                  <a:srgbClr val="FFFFFF"/>
                </a:solidFill>
                <a:effectLst/>
                <a:latin typeface="Times New Roman"/>
                <a:ea typeface="Calibri"/>
              </a:rPr>
              <a:t>Dollár</a:t>
            </a:r>
            <a:r>
              <a:rPr lang="en-US" sz="1400" dirty="0" smtClean="0">
                <a:solidFill>
                  <a:srgbClr val="FFFFFF"/>
                </a:solidFill>
                <a:effectLst/>
                <a:latin typeface="Times New Roman"/>
                <a:ea typeface="Calibri"/>
              </a:rPr>
              <a:t>, A.</a:t>
            </a:r>
          </a:p>
          <a:p>
            <a:pPr>
              <a:defRPr/>
            </a:pPr>
            <a:r>
              <a:rPr lang="en-US" sz="1400" dirty="0" smtClean="0">
                <a:solidFill>
                  <a:srgbClr val="FFFFFF"/>
                </a:solidFill>
                <a:effectLst/>
                <a:latin typeface="Times New Roman"/>
                <a:ea typeface="Calibri"/>
              </a:rPr>
              <a:t>Study </a:t>
            </a:r>
            <a:r>
              <a:rPr lang="en-US" sz="1400" dirty="0">
                <a:solidFill>
                  <a:srgbClr val="FFFFFF"/>
                </a:solidFill>
                <a:effectLst/>
                <a:latin typeface="Times New Roman"/>
                <a:ea typeface="Calibri"/>
              </a:rPr>
              <a:t>of usage patterns and learning gains in a web-based interactive static course. </a:t>
            </a:r>
            <a:r>
              <a:rPr lang="en-US" sz="1400" dirty="0" smtClean="0">
                <a:solidFill>
                  <a:srgbClr val="FFFFFF"/>
                </a:solidFill>
                <a:effectLst/>
                <a:latin typeface="Times New Roman"/>
                <a:ea typeface="Calibri"/>
              </a:rPr>
              <a:t>JEE, 2009</a:t>
            </a:r>
            <a:endParaRPr lang="en-US" sz="1400" b="1" dirty="0" smtClean="0">
              <a:solidFill>
                <a:srgbClr val="FFFF00"/>
              </a:solidFill>
            </a:endParaRPr>
          </a:p>
        </p:txBody>
      </p:sp>
    </p:spTree>
    <p:extLst>
      <p:ext uri="{BB962C8B-B14F-4D97-AF65-F5344CB8AC3E}">
        <p14:creationId xmlns:p14="http://schemas.microsoft.com/office/powerpoint/2010/main" xmlns="" val="20371579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Reflection</a:t>
            </a:r>
            <a:endParaRPr lang="en-US" dirty="0"/>
          </a:p>
        </p:txBody>
      </p:sp>
      <p:sp>
        <p:nvSpPr>
          <p:cNvPr id="8" name="Content Placeholder 7"/>
          <p:cNvSpPr>
            <a:spLocks noGrp="1"/>
          </p:cNvSpPr>
          <p:nvPr>
            <p:ph idx="1"/>
          </p:nvPr>
        </p:nvSpPr>
        <p:spPr/>
        <p:txBody>
          <a:bodyPr/>
          <a:lstStyle/>
          <a:p>
            <a:r>
              <a:rPr lang="en-US" dirty="0" smtClean="0"/>
              <a:t>Take a moment to think about the ideas, strategies, evidence and experiences presented</a:t>
            </a:r>
          </a:p>
          <a:p>
            <a:r>
              <a:rPr lang="en-US" dirty="0" smtClean="0"/>
              <a:t>Identify practices that resonate</a:t>
            </a:r>
          </a:p>
          <a:p>
            <a:r>
              <a:rPr lang="en-US" dirty="0" smtClean="0"/>
              <a:t>Start thinking about follow up</a:t>
            </a:r>
            <a:endParaRPr lang="en-US" dirty="0"/>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dirty="0" smtClean="0"/>
              <a:t>Follow Up Sessions and Next Steps</a:t>
            </a:r>
            <a:endParaRPr lang="en-US" dirty="0"/>
          </a:p>
        </p:txBody>
      </p:sp>
      <p:sp>
        <p:nvSpPr>
          <p:cNvPr id="5" name="Text Placeholder 4"/>
          <p:cNvSpPr>
            <a:spLocks noGrp="1"/>
          </p:cNvSpPr>
          <p:nvPr>
            <p:ph type="body" idx="1"/>
          </p:nvPr>
        </p:nvSpPr>
        <p:spPr>
          <a:xfrm>
            <a:off x="460375" y="1219200"/>
            <a:ext cx="4040188" cy="639762"/>
          </a:xfrm>
        </p:spPr>
        <p:txBody>
          <a:bodyPr/>
          <a:lstStyle/>
          <a:p>
            <a:pPr algn="ctr"/>
            <a:r>
              <a:rPr lang="en-US" dirty="0" smtClean="0"/>
              <a:t>JEE Centennial	</a:t>
            </a:r>
            <a:endParaRPr lang="en-US" dirty="0"/>
          </a:p>
        </p:txBody>
      </p:sp>
      <p:sp>
        <p:nvSpPr>
          <p:cNvPr id="6" name="Content Placeholder 5"/>
          <p:cNvSpPr>
            <a:spLocks noGrp="1"/>
          </p:cNvSpPr>
          <p:nvPr>
            <p:ph sz="half" idx="2"/>
          </p:nvPr>
        </p:nvSpPr>
        <p:spPr>
          <a:xfrm>
            <a:off x="460375" y="1858962"/>
            <a:ext cx="4040188" cy="3951288"/>
          </a:xfrm>
        </p:spPr>
        <p:txBody>
          <a:bodyPr>
            <a:normAutofit/>
          </a:bodyPr>
          <a:lstStyle/>
          <a:p>
            <a:r>
              <a:rPr lang="en-US" dirty="0" smtClean="0"/>
              <a:t>M722A - A Celebration of the Engineering Education Research Community  (ERM)</a:t>
            </a:r>
          </a:p>
          <a:p>
            <a:pPr lvl="1"/>
            <a:r>
              <a:rPr lang="en-US" dirty="0" smtClean="0"/>
              <a:t>Mon. June 27, 2011 6:00 PM to 8:00 PM, Vancouver International Conference Centre, East Building - Room 14</a:t>
            </a:r>
          </a:p>
          <a:p>
            <a:endParaRPr lang="en-US" dirty="0"/>
          </a:p>
        </p:txBody>
      </p:sp>
      <p:sp>
        <p:nvSpPr>
          <p:cNvPr id="7" name="Text Placeholder 6"/>
          <p:cNvSpPr>
            <a:spLocks noGrp="1"/>
          </p:cNvSpPr>
          <p:nvPr>
            <p:ph type="body" sz="quarter" idx="3"/>
          </p:nvPr>
        </p:nvSpPr>
        <p:spPr>
          <a:xfrm>
            <a:off x="4648200" y="1219200"/>
            <a:ext cx="4041775" cy="639762"/>
          </a:xfrm>
        </p:spPr>
        <p:txBody>
          <a:bodyPr/>
          <a:lstStyle/>
          <a:p>
            <a:pPr algn="ctr"/>
            <a:r>
              <a:rPr lang="en-US" dirty="0" smtClean="0"/>
              <a:t>Jamieson &amp; </a:t>
            </a:r>
            <a:r>
              <a:rPr lang="en-US" dirty="0" err="1" smtClean="0"/>
              <a:t>Lohmann</a:t>
            </a:r>
            <a:r>
              <a:rPr lang="en-US" dirty="0" smtClean="0"/>
              <a:t> Report</a:t>
            </a:r>
            <a:endParaRPr lang="en-US" dirty="0"/>
          </a:p>
        </p:txBody>
      </p:sp>
      <p:sp>
        <p:nvSpPr>
          <p:cNvPr id="8" name="Content Placeholder 7"/>
          <p:cNvSpPr>
            <a:spLocks noGrp="1"/>
          </p:cNvSpPr>
          <p:nvPr>
            <p:ph sz="quarter" idx="4"/>
          </p:nvPr>
        </p:nvSpPr>
        <p:spPr>
          <a:xfrm>
            <a:off x="4648200" y="1858962"/>
            <a:ext cx="4041775" cy="3951288"/>
          </a:xfrm>
        </p:spPr>
        <p:txBody>
          <a:bodyPr>
            <a:normAutofit/>
          </a:bodyPr>
          <a:lstStyle/>
          <a:p>
            <a:r>
              <a:rPr lang="en-US" dirty="0" smtClean="0"/>
              <a:t>W304B - Distinguished Lecture: Creating a Culture for Scholarly and Systematic Innovation in Engineering Education: Final Report of a Multi-Year Initiative (ASEE Board of Directors)</a:t>
            </a:r>
          </a:p>
          <a:p>
            <a:pPr lvl="1"/>
            <a:r>
              <a:rPr lang="en-US" dirty="0" smtClean="0"/>
              <a:t>Wed. June 29, 2011 10:30 AM to 12:00 PM, Vancouver International Conference Centre, 122 </a:t>
            </a:r>
          </a:p>
          <a:p>
            <a:pPr lvl="1"/>
            <a:endParaRPr lang="en-US" dirty="0"/>
          </a:p>
        </p:txBody>
      </p:sp>
      <p:sp>
        <p:nvSpPr>
          <p:cNvPr id="9" name="TextBox 8"/>
          <p:cNvSpPr txBox="1"/>
          <p:nvPr/>
        </p:nvSpPr>
        <p:spPr>
          <a:xfrm>
            <a:off x="914400" y="6096000"/>
            <a:ext cx="7700249" cy="523220"/>
          </a:xfrm>
          <a:prstGeom prst="rect">
            <a:avLst/>
          </a:prstGeom>
          <a:noFill/>
        </p:spPr>
        <p:txBody>
          <a:bodyPr wrap="none" rtlCol="0">
            <a:spAutoFit/>
          </a:bodyPr>
          <a:lstStyle/>
          <a:p>
            <a:r>
              <a:rPr lang="en-US" sz="2800" dirty="0" smtClean="0"/>
              <a:t>Explore Resource Web Site and Talk with Presenters</a:t>
            </a:r>
            <a:endParaRPr lang="en-US" sz="2800"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304800" y="3123670"/>
            <a:ext cx="8534400" cy="1981730"/>
          </a:xfrm>
          <a:prstGeom prst="leftRightArrow">
            <a:avLst>
              <a:gd name="adj1" fmla="val 50000"/>
              <a:gd name="adj2" fmla="val 87200"/>
            </a:avLst>
          </a:prstGeom>
          <a:solidFill>
            <a:schemeClr val="accent2"/>
          </a:solidFill>
          <a:ln w="9525">
            <a:solidFill>
              <a:schemeClr val="tx1"/>
            </a:solidFill>
            <a:miter lim="800000"/>
            <a:headEnd/>
            <a:tailEnd/>
          </a:ln>
          <a:effectLst/>
        </p:spPr>
        <p:txBody>
          <a:bodyPr wrap="none" anchor="ctr"/>
          <a:lstStyle/>
          <a:p>
            <a:endParaRPr lang="en-US">
              <a:solidFill>
                <a:prstClr val="black"/>
              </a:solidFill>
            </a:endParaRPr>
          </a:p>
        </p:txBody>
      </p:sp>
      <p:sp>
        <p:nvSpPr>
          <p:cNvPr id="5123" name="Rectangle 3"/>
          <p:cNvSpPr>
            <a:spLocks noGrp="1" noChangeArrowheads="1"/>
          </p:cNvSpPr>
          <p:nvPr>
            <p:ph type="title"/>
          </p:nvPr>
        </p:nvSpPr>
        <p:spPr>
          <a:xfrm>
            <a:off x="457200" y="533400"/>
            <a:ext cx="8229600" cy="1143000"/>
          </a:xfrm>
        </p:spPr>
        <p:txBody>
          <a:bodyPr>
            <a:normAutofit/>
          </a:bodyPr>
          <a:lstStyle/>
          <a:p>
            <a:r>
              <a:rPr lang="en-US" dirty="0"/>
              <a:t>The Active Learning Continuum</a:t>
            </a:r>
          </a:p>
        </p:txBody>
      </p:sp>
      <p:sp>
        <p:nvSpPr>
          <p:cNvPr id="5124" name="Text Box 4"/>
          <p:cNvSpPr txBox="1">
            <a:spLocks noChangeArrowheads="1"/>
          </p:cNvSpPr>
          <p:nvPr/>
        </p:nvSpPr>
        <p:spPr bwMode="auto">
          <a:xfrm>
            <a:off x="762000" y="4956043"/>
            <a:ext cx="1833563" cy="830997"/>
          </a:xfrm>
          <a:prstGeom prst="rect">
            <a:avLst/>
          </a:prstGeom>
          <a:noFill/>
          <a:ln w="9525">
            <a:noFill/>
            <a:miter lim="800000"/>
            <a:headEnd/>
            <a:tailEnd/>
          </a:ln>
          <a:effectLst/>
        </p:spPr>
        <p:txBody>
          <a:bodyPr wrap="square">
            <a:spAutoFit/>
          </a:bodyPr>
          <a:lstStyle/>
          <a:p>
            <a:r>
              <a:rPr lang="en-US" sz="2400" b="1">
                <a:solidFill>
                  <a:prstClr val="black"/>
                </a:solidFill>
                <a:latin typeface="Arial Narrow" pitchFamily="34" charset="0"/>
              </a:rPr>
              <a:t>Active</a:t>
            </a:r>
          </a:p>
          <a:p>
            <a:r>
              <a:rPr lang="en-US" sz="2400" b="1">
                <a:solidFill>
                  <a:prstClr val="black"/>
                </a:solidFill>
                <a:latin typeface="Arial Narrow" pitchFamily="34" charset="0"/>
              </a:rPr>
              <a:t>Learning</a:t>
            </a:r>
          </a:p>
        </p:txBody>
      </p:sp>
      <p:sp>
        <p:nvSpPr>
          <p:cNvPr id="5125" name="Text Box 5"/>
          <p:cNvSpPr txBox="1">
            <a:spLocks noChangeArrowheads="1"/>
          </p:cNvSpPr>
          <p:nvPr/>
        </p:nvSpPr>
        <p:spPr bwMode="auto">
          <a:xfrm>
            <a:off x="6705600" y="4980854"/>
            <a:ext cx="1952625" cy="1200329"/>
          </a:xfrm>
          <a:prstGeom prst="rect">
            <a:avLst/>
          </a:prstGeom>
          <a:noFill/>
          <a:ln w="9525">
            <a:noFill/>
            <a:miter lim="800000"/>
            <a:headEnd/>
            <a:tailEnd/>
          </a:ln>
          <a:effectLst/>
        </p:spPr>
        <p:txBody>
          <a:bodyPr wrap="square">
            <a:spAutoFit/>
          </a:bodyPr>
          <a:lstStyle/>
          <a:p>
            <a:r>
              <a:rPr lang="en-US" sz="2400" b="1">
                <a:solidFill>
                  <a:prstClr val="black"/>
                </a:solidFill>
                <a:latin typeface="Arial Narrow" pitchFamily="34" charset="0"/>
              </a:rPr>
              <a:t>Problem-</a:t>
            </a:r>
          </a:p>
          <a:p>
            <a:r>
              <a:rPr lang="en-US" sz="2400" b="1">
                <a:solidFill>
                  <a:prstClr val="black"/>
                </a:solidFill>
                <a:latin typeface="Arial Narrow" pitchFamily="34" charset="0"/>
              </a:rPr>
              <a:t>Based </a:t>
            </a:r>
          </a:p>
          <a:p>
            <a:r>
              <a:rPr lang="en-US" sz="2400" b="1">
                <a:solidFill>
                  <a:prstClr val="black"/>
                </a:solidFill>
                <a:latin typeface="Arial Narrow" pitchFamily="34" charset="0"/>
              </a:rPr>
              <a:t>Learning</a:t>
            </a:r>
          </a:p>
        </p:txBody>
      </p:sp>
      <p:sp>
        <p:nvSpPr>
          <p:cNvPr id="5126" name="Text Box 6"/>
          <p:cNvSpPr txBox="1">
            <a:spLocks noChangeArrowheads="1"/>
          </p:cNvSpPr>
          <p:nvPr/>
        </p:nvSpPr>
        <p:spPr bwMode="auto">
          <a:xfrm>
            <a:off x="762001" y="2133601"/>
            <a:ext cx="2286000" cy="830997"/>
          </a:xfrm>
          <a:prstGeom prst="rect">
            <a:avLst/>
          </a:prstGeom>
          <a:noFill/>
          <a:ln w="9525">
            <a:noFill/>
            <a:miter lim="800000"/>
            <a:headEnd/>
            <a:tailEnd/>
          </a:ln>
          <a:effectLst/>
        </p:spPr>
        <p:txBody>
          <a:bodyPr wrap="square">
            <a:spAutoFit/>
          </a:bodyPr>
          <a:lstStyle/>
          <a:p>
            <a:r>
              <a:rPr lang="en-US" sz="2400" b="1" dirty="0">
                <a:solidFill>
                  <a:prstClr val="black"/>
                </a:solidFill>
                <a:latin typeface="Arial Narrow" pitchFamily="34" charset="0"/>
              </a:rPr>
              <a:t>Make the</a:t>
            </a:r>
          </a:p>
          <a:p>
            <a:r>
              <a:rPr lang="en-US" sz="2400" b="1" dirty="0">
                <a:solidFill>
                  <a:prstClr val="black"/>
                </a:solidFill>
                <a:latin typeface="Arial Narrow" pitchFamily="34" charset="0"/>
              </a:rPr>
              <a:t>lecture active</a:t>
            </a:r>
          </a:p>
        </p:txBody>
      </p:sp>
      <p:sp>
        <p:nvSpPr>
          <p:cNvPr id="5127" name="Text Box 7"/>
          <p:cNvSpPr txBox="1">
            <a:spLocks noChangeArrowheads="1"/>
          </p:cNvSpPr>
          <p:nvPr/>
        </p:nvSpPr>
        <p:spPr bwMode="auto">
          <a:xfrm>
            <a:off x="6781800" y="1964604"/>
            <a:ext cx="1858963" cy="1200329"/>
          </a:xfrm>
          <a:prstGeom prst="rect">
            <a:avLst/>
          </a:prstGeom>
          <a:noFill/>
          <a:ln w="9525">
            <a:noFill/>
            <a:miter lim="800000"/>
            <a:headEnd/>
            <a:tailEnd/>
          </a:ln>
          <a:effectLst/>
        </p:spPr>
        <p:txBody>
          <a:bodyPr wrap="square">
            <a:spAutoFit/>
          </a:bodyPr>
          <a:lstStyle/>
          <a:p>
            <a:r>
              <a:rPr lang="en-US" sz="2400" b="1">
                <a:solidFill>
                  <a:prstClr val="black"/>
                </a:solidFill>
                <a:latin typeface="Arial Narrow" pitchFamily="34" charset="0"/>
              </a:rPr>
              <a:t>Problems</a:t>
            </a:r>
          </a:p>
          <a:p>
            <a:r>
              <a:rPr lang="en-US" sz="2400" b="1">
                <a:solidFill>
                  <a:prstClr val="black"/>
                </a:solidFill>
                <a:latin typeface="Arial Narrow" pitchFamily="34" charset="0"/>
              </a:rPr>
              <a:t>Drive the </a:t>
            </a:r>
          </a:p>
          <a:p>
            <a:r>
              <a:rPr lang="en-US" sz="2400" b="1">
                <a:solidFill>
                  <a:prstClr val="black"/>
                </a:solidFill>
                <a:latin typeface="Arial Narrow" pitchFamily="34" charset="0"/>
              </a:rPr>
              <a:t>Course</a:t>
            </a:r>
          </a:p>
        </p:txBody>
      </p:sp>
      <p:sp>
        <p:nvSpPr>
          <p:cNvPr id="5128" name="Text Box 8"/>
          <p:cNvSpPr txBox="1">
            <a:spLocks noChangeArrowheads="1"/>
          </p:cNvSpPr>
          <p:nvPr/>
        </p:nvSpPr>
        <p:spPr bwMode="auto">
          <a:xfrm>
            <a:off x="914401" y="3716553"/>
            <a:ext cx="1860550" cy="855447"/>
          </a:xfrm>
          <a:prstGeom prst="rect">
            <a:avLst/>
          </a:prstGeom>
          <a:noFill/>
          <a:ln w="9525">
            <a:noFill/>
            <a:miter lim="800000"/>
            <a:headEnd/>
            <a:tailEnd/>
          </a:ln>
          <a:effectLst/>
        </p:spPr>
        <p:txBody>
          <a:bodyPr wrap="square">
            <a:spAutoFit/>
          </a:bodyPr>
          <a:lstStyle/>
          <a:p>
            <a:r>
              <a:rPr lang="en-US" sz="2400" b="1" dirty="0">
                <a:solidFill>
                  <a:prstClr val="black"/>
                </a:solidFill>
                <a:latin typeface="Arial Narrow" pitchFamily="34" charset="0"/>
              </a:rPr>
              <a:t>Instructor </a:t>
            </a:r>
          </a:p>
          <a:p>
            <a:r>
              <a:rPr lang="en-US" sz="2400" b="1" dirty="0">
                <a:solidFill>
                  <a:prstClr val="black"/>
                </a:solidFill>
                <a:latin typeface="Arial Narrow" pitchFamily="34" charset="0"/>
              </a:rPr>
              <a:t>Centered</a:t>
            </a:r>
          </a:p>
        </p:txBody>
      </p:sp>
      <p:sp>
        <p:nvSpPr>
          <p:cNvPr id="5129" name="Text Box 9"/>
          <p:cNvSpPr txBox="1">
            <a:spLocks noChangeArrowheads="1"/>
          </p:cNvSpPr>
          <p:nvPr/>
        </p:nvSpPr>
        <p:spPr bwMode="auto">
          <a:xfrm>
            <a:off x="6858000" y="3716205"/>
            <a:ext cx="1905000" cy="830997"/>
          </a:xfrm>
          <a:prstGeom prst="rect">
            <a:avLst/>
          </a:prstGeom>
          <a:noFill/>
          <a:ln w="9525">
            <a:noFill/>
            <a:miter lim="800000"/>
            <a:headEnd/>
            <a:tailEnd/>
          </a:ln>
          <a:effectLst/>
        </p:spPr>
        <p:txBody>
          <a:bodyPr wrap="square">
            <a:spAutoFit/>
          </a:bodyPr>
          <a:lstStyle/>
          <a:p>
            <a:r>
              <a:rPr lang="en-US" sz="2400" b="1" dirty="0">
                <a:solidFill>
                  <a:prstClr val="black"/>
                </a:solidFill>
                <a:latin typeface="Arial Narrow" pitchFamily="34" charset="0"/>
              </a:rPr>
              <a:t>Student</a:t>
            </a:r>
          </a:p>
          <a:p>
            <a:r>
              <a:rPr lang="en-US" sz="2400" b="1" dirty="0">
                <a:solidFill>
                  <a:prstClr val="black"/>
                </a:solidFill>
                <a:latin typeface="Arial Narrow" pitchFamily="34" charset="0"/>
              </a:rPr>
              <a:t>Centered</a:t>
            </a:r>
          </a:p>
        </p:txBody>
      </p:sp>
      <p:sp>
        <p:nvSpPr>
          <p:cNvPr id="5130" name="Text Box 10"/>
          <p:cNvSpPr txBox="1">
            <a:spLocks noChangeArrowheads="1"/>
          </p:cNvSpPr>
          <p:nvPr/>
        </p:nvSpPr>
        <p:spPr bwMode="auto">
          <a:xfrm>
            <a:off x="2743200" y="4956043"/>
            <a:ext cx="1982789" cy="830997"/>
          </a:xfrm>
          <a:prstGeom prst="rect">
            <a:avLst/>
          </a:prstGeom>
          <a:noFill/>
          <a:ln w="9525">
            <a:noFill/>
            <a:miter lim="800000"/>
            <a:headEnd/>
            <a:tailEnd/>
          </a:ln>
          <a:effectLst/>
        </p:spPr>
        <p:txBody>
          <a:bodyPr wrap="square">
            <a:spAutoFit/>
          </a:bodyPr>
          <a:lstStyle/>
          <a:p>
            <a:r>
              <a:rPr lang="en-US" sz="2400" b="1" dirty="0">
                <a:solidFill>
                  <a:prstClr val="black"/>
                </a:solidFill>
                <a:latin typeface="Arial Narrow" pitchFamily="34" charset="0"/>
              </a:rPr>
              <a:t>Collaborative</a:t>
            </a:r>
          </a:p>
          <a:p>
            <a:r>
              <a:rPr lang="en-US" sz="2400" b="1" dirty="0">
                <a:solidFill>
                  <a:prstClr val="black"/>
                </a:solidFill>
                <a:latin typeface="Arial Narrow" pitchFamily="34" charset="0"/>
              </a:rPr>
              <a:t>Learning</a:t>
            </a:r>
          </a:p>
        </p:txBody>
      </p:sp>
      <p:sp>
        <p:nvSpPr>
          <p:cNvPr id="5131" name="Text Box 11"/>
          <p:cNvSpPr txBox="1">
            <a:spLocks noChangeArrowheads="1"/>
          </p:cNvSpPr>
          <p:nvPr/>
        </p:nvSpPr>
        <p:spPr bwMode="auto">
          <a:xfrm>
            <a:off x="4724400" y="4995730"/>
            <a:ext cx="2209800" cy="830997"/>
          </a:xfrm>
          <a:prstGeom prst="rect">
            <a:avLst/>
          </a:prstGeom>
          <a:noFill/>
          <a:ln w="9525">
            <a:noFill/>
            <a:miter lim="800000"/>
            <a:headEnd/>
            <a:tailEnd/>
          </a:ln>
          <a:effectLst/>
        </p:spPr>
        <p:txBody>
          <a:bodyPr wrap="square">
            <a:spAutoFit/>
          </a:bodyPr>
          <a:lstStyle/>
          <a:p>
            <a:r>
              <a:rPr lang="en-US" sz="2400" b="1">
                <a:solidFill>
                  <a:prstClr val="black"/>
                </a:solidFill>
                <a:latin typeface="Arial Narrow" pitchFamily="34" charset="0"/>
              </a:rPr>
              <a:t>Cooperative</a:t>
            </a:r>
          </a:p>
          <a:p>
            <a:r>
              <a:rPr lang="en-US" sz="2400" b="1">
                <a:solidFill>
                  <a:prstClr val="black"/>
                </a:solidFill>
                <a:latin typeface="Arial Narrow" pitchFamily="34" charset="0"/>
              </a:rPr>
              <a:t>Learning</a:t>
            </a:r>
          </a:p>
        </p:txBody>
      </p:sp>
      <p:sp>
        <p:nvSpPr>
          <p:cNvPr id="5132" name="Text Box 12"/>
          <p:cNvSpPr txBox="1">
            <a:spLocks noChangeArrowheads="1"/>
          </p:cNvSpPr>
          <p:nvPr/>
        </p:nvSpPr>
        <p:spPr bwMode="auto">
          <a:xfrm>
            <a:off x="2819400" y="2085254"/>
            <a:ext cx="1603375" cy="1200329"/>
          </a:xfrm>
          <a:prstGeom prst="rect">
            <a:avLst/>
          </a:prstGeom>
          <a:noFill/>
          <a:ln w="9525">
            <a:noFill/>
            <a:miter lim="800000"/>
            <a:headEnd/>
            <a:tailEnd/>
          </a:ln>
          <a:effectLst/>
        </p:spPr>
        <p:txBody>
          <a:bodyPr wrap="square">
            <a:spAutoFit/>
          </a:bodyPr>
          <a:lstStyle/>
          <a:p>
            <a:r>
              <a:rPr lang="en-US" sz="2400" b="1" dirty="0">
                <a:solidFill>
                  <a:prstClr val="black"/>
                </a:solidFill>
                <a:latin typeface="Arial Narrow" pitchFamily="34" charset="0"/>
              </a:rPr>
              <a:t>Informal</a:t>
            </a:r>
          </a:p>
          <a:p>
            <a:r>
              <a:rPr lang="en-US" sz="2400" b="1" dirty="0">
                <a:solidFill>
                  <a:prstClr val="black"/>
                </a:solidFill>
                <a:latin typeface="Arial Narrow" pitchFamily="34" charset="0"/>
              </a:rPr>
              <a:t>Group</a:t>
            </a:r>
          </a:p>
          <a:p>
            <a:r>
              <a:rPr lang="en-US" sz="2400" b="1" dirty="0">
                <a:solidFill>
                  <a:prstClr val="black"/>
                </a:solidFill>
                <a:latin typeface="Arial Narrow" pitchFamily="34" charset="0"/>
              </a:rPr>
              <a:t>Activities</a:t>
            </a:r>
          </a:p>
        </p:txBody>
      </p:sp>
      <p:sp>
        <p:nvSpPr>
          <p:cNvPr id="5133" name="Text Box 13"/>
          <p:cNvSpPr txBox="1">
            <a:spLocks noChangeArrowheads="1"/>
          </p:cNvSpPr>
          <p:nvPr/>
        </p:nvSpPr>
        <p:spPr bwMode="auto">
          <a:xfrm>
            <a:off x="4876801" y="2040804"/>
            <a:ext cx="1811338" cy="1200329"/>
          </a:xfrm>
          <a:prstGeom prst="rect">
            <a:avLst/>
          </a:prstGeom>
          <a:noFill/>
          <a:ln w="9525">
            <a:noFill/>
            <a:miter lim="800000"/>
            <a:headEnd/>
            <a:tailEnd/>
          </a:ln>
          <a:effectLst/>
        </p:spPr>
        <p:txBody>
          <a:bodyPr wrap="square">
            <a:spAutoFit/>
          </a:bodyPr>
          <a:lstStyle/>
          <a:p>
            <a:r>
              <a:rPr lang="en-US" sz="2400" b="1">
                <a:solidFill>
                  <a:prstClr val="black"/>
                </a:solidFill>
                <a:latin typeface="Arial Narrow" pitchFamily="34" charset="0"/>
              </a:rPr>
              <a:t>Structured</a:t>
            </a:r>
          </a:p>
          <a:p>
            <a:r>
              <a:rPr lang="en-US" sz="2400" b="1">
                <a:solidFill>
                  <a:prstClr val="black"/>
                </a:solidFill>
                <a:latin typeface="Arial Narrow" pitchFamily="34" charset="0"/>
              </a:rPr>
              <a:t>Team</a:t>
            </a:r>
          </a:p>
          <a:p>
            <a:r>
              <a:rPr lang="en-US" sz="2400" b="1">
                <a:solidFill>
                  <a:prstClr val="black"/>
                </a:solidFill>
                <a:latin typeface="Arial Narrow" pitchFamily="34" charset="0"/>
              </a:rPr>
              <a:t>Activities</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dirty="0"/>
              <a:t>Effectiveness of Short </a:t>
            </a:r>
            <a:r>
              <a:rPr lang="en-US" dirty="0" smtClean="0"/>
              <a:t>Activities:</a:t>
            </a:r>
            <a:br>
              <a:rPr lang="en-US" dirty="0" smtClean="0"/>
            </a:br>
            <a:r>
              <a:rPr lang="en-US" dirty="0" smtClean="0"/>
              <a:t>Less Can Be More</a:t>
            </a:r>
            <a:endParaRPr lang="en-US" dirty="0"/>
          </a:p>
        </p:txBody>
      </p:sp>
      <p:graphicFrame>
        <p:nvGraphicFramePr>
          <p:cNvPr id="28704" name="Group 32"/>
          <p:cNvGraphicFramePr>
            <a:graphicFrameLocks noGrp="1"/>
          </p:cNvGraphicFramePr>
          <p:nvPr>
            <p:ph type="tbl" idx="1"/>
          </p:nvPr>
        </p:nvGraphicFramePr>
        <p:xfrm>
          <a:off x="457200" y="1981200"/>
          <a:ext cx="8229600" cy="3143549"/>
        </p:xfrm>
        <a:graphic>
          <a:graphicData uri="http://schemas.openxmlformats.org/drawingml/2006/table">
            <a:tbl>
              <a:tblPr/>
              <a:tblGrid>
                <a:gridCol w="2743200"/>
                <a:gridCol w="2743200"/>
                <a:gridCol w="2743200"/>
              </a:tblGrid>
              <a:tr h="61821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charset="0"/>
                        </a:rPr>
                        <a:t>With Pause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charset="0"/>
                        </a:rPr>
                        <a:t>Without Pause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045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Short term recall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108 correct facts recalled after lecture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charset="0"/>
                        </a:rPr>
                        <a:t>80 correct facts recalled after lecture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456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Long term recall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charset="0"/>
                        </a:rPr>
                        <a:t>Average exam score = 84.9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Average exam score = 76.7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TextBox 4"/>
          <p:cNvSpPr txBox="1"/>
          <p:nvPr/>
        </p:nvSpPr>
        <p:spPr>
          <a:xfrm>
            <a:off x="685800" y="5867400"/>
            <a:ext cx="8001000" cy="646331"/>
          </a:xfrm>
          <a:prstGeom prst="rect">
            <a:avLst/>
          </a:prstGeom>
          <a:noFill/>
        </p:spPr>
        <p:txBody>
          <a:bodyPr wrap="square" rtlCol="0">
            <a:spAutoFit/>
          </a:bodyPr>
          <a:lstStyle/>
          <a:p>
            <a:r>
              <a:rPr lang="en-US" dirty="0" err="1" smtClean="0">
                <a:solidFill>
                  <a:prstClr val="black"/>
                </a:solidFill>
              </a:rPr>
              <a:t>Ruhl</a:t>
            </a:r>
            <a:r>
              <a:rPr lang="en-US" dirty="0" smtClean="0">
                <a:solidFill>
                  <a:prstClr val="black"/>
                </a:solidFill>
              </a:rPr>
              <a:t> et al., Using the Pause Procedure to Enhance Lecture Recall”, Teacher Education and Special Education,  Vol. 10, Winter 1987 </a:t>
            </a:r>
            <a:endParaRPr lang="en-US" dirty="0">
              <a:solidFill>
                <a:prstClr val="black"/>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t>Active Learning:   </a:t>
            </a:r>
            <a:br>
              <a:rPr lang="en-US" dirty="0" smtClean="0"/>
            </a:br>
            <a:r>
              <a:rPr lang="en-US" dirty="0" smtClean="0"/>
              <a:t>Twice As Effective as Lecturing</a:t>
            </a:r>
            <a:endParaRPr lang="en-US" dirty="0"/>
          </a:p>
        </p:txBody>
      </p:sp>
      <p:sp>
        <p:nvSpPr>
          <p:cNvPr id="5" name="Content Placeholder 4"/>
          <p:cNvSpPr>
            <a:spLocks noGrp="1"/>
          </p:cNvSpPr>
          <p:nvPr>
            <p:ph idx="1"/>
          </p:nvPr>
        </p:nvSpPr>
        <p:spPr>
          <a:xfrm>
            <a:off x="381000" y="1524000"/>
            <a:ext cx="8229600" cy="4525963"/>
          </a:xfrm>
        </p:spPr>
        <p:txBody>
          <a:bodyPr/>
          <a:lstStyle/>
          <a:p>
            <a:endParaRPr lang="en-US" dirty="0"/>
          </a:p>
        </p:txBody>
      </p:sp>
      <p:pic>
        <p:nvPicPr>
          <p:cNvPr id="4" name="Content Placeholder 4" descr="Hakefigure1A.gif"/>
          <p:cNvPicPr>
            <a:picLocks noChangeAspect="1"/>
          </p:cNvPicPr>
          <p:nvPr/>
        </p:nvPicPr>
        <p:blipFill>
          <a:blip r:embed="rId3" cstate="print"/>
          <a:srcRect/>
          <a:stretch>
            <a:fillRect/>
          </a:stretch>
        </p:blipFill>
        <p:spPr>
          <a:xfrm>
            <a:off x="609600" y="1676400"/>
            <a:ext cx="7467600" cy="4267200"/>
          </a:xfrm>
          <a:prstGeom prst="rect">
            <a:avLst/>
          </a:prstGeom>
        </p:spPr>
      </p:pic>
      <p:sp>
        <p:nvSpPr>
          <p:cNvPr id="6" name="TextBox 5"/>
          <p:cNvSpPr txBox="1"/>
          <p:nvPr/>
        </p:nvSpPr>
        <p:spPr>
          <a:xfrm>
            <a:off x="609599" y="6248400"/>
            <a:ext cx="8077201" cy="369332"/>
          </a:xfrm>
          <a:prstGeom prst="rect">
            <a:avLst/>
          </a:prstGeom>
          <a:noFill/>
        </p:spPr>
        <p:txBody>
          <a:bodyPr wrap="square" rtlCol="0">
            <a:spAutoFit/>
          </a:bodyPr>
          <a:lstStyle/>
          <a:p>
            <a:r>
              <a:rPr lang="en-US" dirty="0" smtClean="0">
                <a:solidFill>
                  <a:prstClr val="black"/>
                </a:solidFill>
              </a:rPr>
              <a:t>Hake, R., “Interactive Engagement vs. Traditional Methods”, Am. J. of Physics, 1998.  </a:t>
            </a:r>
            <a:endParaRPr lang="en-US" dirty="0">
              <a:solidFill>
                <a:prstClr val="black"/>
              </a:solidFill>
            </a:endParaRPr>
          </a:p>
        </p:txBody>
      </p:sp>
    </p:spTree>
  </p:cSld>
  <p:clrMapOvr>
    <a:masterClrMapping/>
  </p:clrMapOvr>
  <p:transition/>
  <p:timing>
    <p:tnLst>
      <p:par>
        <p:cTn id="1" dur="indefinite" restart="never" nodeType="tmRoot"/>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me UT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2056</TotalTime>
  <Words>3332</Words>
  <Application>Microsoft Office PowerPoint</Application>
  <PresentationFormat>On-screen Show (4:3)</PresentationFormat>
  <Paragraphs>661</Paragraphs>
  <Slides>66</Slides>
  <Notes>66</Notes>
  <HiddenSlides>0</HiddenSlides>
  <MMClips>1</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66</vt:i4>
      </vt:variant>
    </vt:vector>
  </HeadingPairs>
  <TitlesOfParts>
    <vt:vector size="74" baseType="lpstr">
      <vt:lpstr>Office Theme</vt:lpstr>
      <vt:lpstr>1_Office Theme</vt:lpstr>
      <vt:lpstr>Theme UTM</vt:lpstr>
      <vt:lpstr>Beam</vt:lpstr>
      <vt:lpstr>Urban</vt:lpstr>
      <vt:lpstr>2_Office Theme</vt:lpstr>
      <vt:lpstr>3_Office Theme</vt:lpstr>
      <vt:lpstr>Chart</vt:lpstr>
      <vt:lpstr>Slide 1</vt:lpstr>
      <vt:lpstr>Celebration of Two Major ASEE Milestones</vt:lpstr>
      <vt:lpstr>One BIG Idea; Two Perspectives</vt:lpstr>
      <vt:lpstr>Karl Smith’s Innovation Story: Cooperative Learning</vt:lpstr>
      <vt:lpstr>Agenda</vt:lpstr>
      <vt:lpstr>Active/Cooperative Learning</vt:lpstr>
      <vt:lpstr>The Active Learning Continuum</vt:lpstr>
      <vt:lpstr>Effectiveness of Short Activities: Less Can Be More</vt:lpstr>
      <vt:lpstr>Active Learning:    Twice As Effective as Lecturing</vt:lpstr>
      <vt:lpstr>Incorporating Active Learning:  Variations on How We Ask Questions</vt:lpstr>
      <vt:lpstr>Common Faculty Questions</vt:lpstr>
      <vt:lpstr>Active Learning and Teams</vt:lpstr>
      <vt:lpstr>CL Criteria:   Structures to Improve Teams</vt:lpstr>
      <vt:lpstr>Does Cooperative Learning Work?</vt:lpstr>
      <vt:lpstr>Problem-based learning (PBL)</vt:lpstr>
      <vt:lpstr>Slide 16</vt:lpstr>
      <vt:lpstr>Slide 17</vt:lpstr>
      <vt:lpstr>Why PBL? Effective outcomes based on research</vt:lpstr>
      <vt:lpstr>Why PBL? - a sample research finding</vt:lpstr>
      <vt:lpstr>The PBL Process</vt:lpstr>
      <vt:lpstr>Slide 21</vt:lpstr>
      <vt:lpstr>Coping with change – need to explain and rationalize =&gt; MOTIVATE!!</vt:lpstr>
      <vt:lpstr>Gradual move towards PBL…</vt:lpstr>
      <vt:lpstr>Reflection</vt:lpstr>
      <vt:lpstr>First Year Engineering Design</vt:lpstr>
      <vt:lpstr>Engineering Design</vt:lpstr>
      <vt:lpstr>Evolution of First Year Design</vt:lpstr>
      <vt:lpstr>Start Early: First Year Design</vt:lpstr>
      <vt:lpstr>Learning Happens Between People </vt:lpstr>
      <vt:lpstr>Engaging</vt:lpstr>
      <vt:lpstr>The Fuzzy Stuff - Self Efficacy</vt:lpstr>
      <vt:lpstr>Self-efficacy and Persistence</vt:lpstr>
      <vt:lpstr>So…What Might You Ponder or Act Upon?</vt:lpstr>
      <vt:lpstr>Interdisciplinary Capstones</vt:lpstr>
      <vt:lpstr>Engineering the future</vt:lpstr>
      <vt:lpstr>Why interdisciplinary projects?</vt:lpstr>
      <vt:lpstr>A quote from Sherra Kerns, Olin College</vt:lpstr>
      <vt:lpstr>Integrated Approaches</vt:lpstr>
      <vt:lpstr>Capstone/Project designs</vt:lpstr>
      <vt:lpstr>Challenges</vt:lpstr>
      <vt:lpstr>A successful interdisciplinary project</vt:lpstr>
      <vt:lpstr>Take home messages</vt:lpstr>
      <vt:lpstr>Conclusions</vt:lpstr>
      <vt:lpstr>Reflection</vt:lpstr>
      <vt:lpstr>Assessment of Conceptual Understanding</vt:lpstr>
      <vt:lpstr>Slide 46</vt:lpstr>
      <vt:lpstr>Slide 47</vt:lpstr>
      <vt:lpstr>Slide 48</vt:lpstr>
      <vt:lpstr>Slide 49</vt:lpstr>
      <vt:lpstr>Active Learning:    Twice As Effective as Lecturing</vt:lpstr>
      <vt:lpstr>Slide 51</vt:lpstr>
      <vt:lpstr>Slide 52</vt:lpstr>
      <vt:lpstr>Teaching / Learning System </vt:lpstr>
      <vt:lpstr>Summary of Findings from Research on Formative Assessments</vt:lpstr>
      <vt:lpstr>Key Lessons from Research about  Formative Assessment</vt:lpstr>
      <vt:lpstr>Example: Open Learning Initiative (OLI) Engineering Statics </vt:lpstr>
      <vt:lpstr>Example of an Interactive Exercise  with Feedback</vt:lpstr>
      <vt:lpstr>Example of an Interactive Exercise  with Feedback and Hints</vt:lpstr>
      <vt:lpstr>Slide 59</vt:lpstr>
      <vt:lpstr>Concept of an Inverted Classroom</vt:lpstr>
      <vt:lpstr>OLI-Statics in Inverted Classroom</vt:lpstr>
      <vt:lpstr>OLI Engineering Statics  Learning Dashboard for Instructor </vt:lpstr>
      <vt:lpstr>Slide 63</vt:lpstr>
      <vt:lpstr>Slide 64</vt:lpstr>
      <vt:lpstr>Reflection</vt:lpstr>
      <vt:lpstr>Follow Up Sessions and Next Steps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Celebration of Two Major ASEE Accomplishments</dc:title>
  <dc:creator>Karl Smith</dc:creator>
  <cp:lastModifiedBy>Karl Smith</cp:lastModifiedBy>
  <cp:revision>31</cp:revision>
  <dcterms:created xsi:type="dcterms:W3CDTF">2011-06-07T16:43:27Z</dcterms:created>
  <dcterms:modified xsi:type="dcterms:W3CDTF">2011-07-02T16:57:18Z</dcterms:modified>
</cp:coreProperties>
</file>